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0" r:id="rId4"/>
    <p:sldId id="258" r:id="rId5"/>
    <p:sldId id="261" r:id="rId6"/>
    <p:sldId id="262" r:id="rId7"/>
    <p:sldId id="264" r:id="rId8"/>
    <p:sldId id="263"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CB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660"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6CE459-E398-4E9F-9939-293410F14325}"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9659821C-74A5-4202-8B9E-3317442C7A00}">
      <dgm:prSet phldrT="[Text]"/>
      <dgm:spPr/>
      <dgm:t>
        <a:bodyPr/>
        <a:lstStyle/>
        <a:p>
          <a:r>
            <a:rPr lang="fa-IR" dirty="0" smtClean="0"/>
            <a:t>تحلیل </a:t>
          </a:r>
          <a:r>
            <a:rPr lang="en-US" dirty="0" smtClean="0"/>
            <a:t>SWOT</a:t>
          </a:r>
          <a:endParaRPr lang="en-US" dirty="0"/>
        </a:p>
      </dgm:t>
    </dgm:pt>
    <dgm:pt modelId="{A26436F1-F433-4F14-9077-1A8C4191A336}" type="parTrans" cxnId="{01F75E8A-E551-45D6-BFAB-348B7D39B9E6}">
      <dgm:prSet/>
      <dgm:spPr/>
      <dgm:t>
        <a:bodyPr/>
        <a:lstStyle/>
        <a:p>
          <a:endParaRPr lang="en-US"/>
        </a:p>
      </dgm:t>
    </dgm:pt>
    <dgm:pt modelId="{42FF0B81-8669-4C5C-8D12-8A42CACAA0E1}" type="sibTrans" cxnId="{01F75E8A-E551-45D6-BFAB-348B7D39B9E6}">
      <dgm:prSet/>
      <dgm:spPr/>
      <dgm:t>
        <a:bodyPr/>
        <a:lstStyle/>
        <a:p>
          <a:endParaRPr lang="en-US"/>
        </a:p>
      </dgm:t>
    </dgm:pt>
    <dgm:pt modelId="{9C592A2C-6FAB-4B4E-BFBF-E4CC59F8788C}">
      <dgm:prSet phldrT="[Text]" custT="1"/>
      <dgm:spPr/>
      <dgm:t>
        <a:bodyPr/>
        <a:lstStyle/>
        <a:p>
          <a:r>
            <a:rPr lang="en-US" sz="1600" dirty="0" smtClean="0"/>
            <a:t>Strengths</a:t>
          </a:r>
          <a:endParaRPr lang="en-US" sz="1600" dirty="0"/>
        </a:p>
      </dgm:t>
    </dgm:pt>
    <dgm:pt modelId="{250107DA-AFE7-4776-9BEF-65FEA410CED3}" type="parTrans" cxnId="{7A376F8E-7012-44EE-BFBC-C397C9493245}">
      <dgm:prSet/>
      <dgm:spPr/>
      <dgm:t>
        <a:bodyPr/>
        <a:lstStyle/>
        <a:p>
          <a:endParaRPr lang="en-US"/>
        </a:p>
      </dgm:t>
    </dgm:pt>
    <dgm:pt modelId="{B5FCCB64-E747-454C-A5B8-14F91CE00649}" type="sibTrans" cxnId="{7A376F8E-7012-44EE-BFBC-C397C9493245}">
      <dgm:prSet/>
      <dgm:spPr/>
      <dgm:t>
        <a:bodyPr/>
        <a:lstStyle/>
        <a:p>
          <a:endParaRPr lang="en-US"/>
        </a:p>
      </dgm:t>
    </dgm:pt>
    <dgm:pt modelId="{B90820BF-CEFA-4503-850A-98E9BACCC4E9}">
      <dgm:prSet phldrT="[Text]" custT="1"/>
      <dgm:spPr/>
      <dgm:t>
        <a:bodyPr/>
        <a:lstStyle/>
        <a:p>
          <a:r>
            <a:rPr lang="en-US" sz="1600" dirty="0" smtClean="0"/>
            <a:t>threats</a:t>
          </a:r>
          <a:endParaRPr lang="en-US" sz="1600" dirty="0"/>
        </a:p>
      </dgm:t>
    </dgm:pt>
    <dgm:pt modelId="{CF1E326B-83B7-4457-BFCA-ACA822FD68FB}" type="parTrans" cxnId="{FF0EDD2B-E9E4-4500-B548-70D2F25EB7E2}">
      <dgm:prSet/>
      <dgm:spPr/>
      <dgm:t>
        <a:bodyPr/>
        <a:lstStyle/>
        <a:p>
          <a:endParaRPr lang="en-US"/>
        </a:p>
      </dgm:t>
    </dgm:pt>
    <dgm:pt modelId="{C5F7CE4F-3431-4E73-ADC5-0BC069DE55A0}" type="sibTrans" cxnId="{FF0EDD2B-E9E4-4500-B548-70D2F25EB7E2}">
      <dgm:prSet/>
      <dgm:spPr/>
      <dgm:t>
        <a:bodyPr/>
        <a:lstStyle/>
        <a:p>
          <a:endParaRPr lang="en-US"/>
        </a:p>
      </dgm:t>
    </dgm:pt>
    <dgm:pt modelId="{5FF86633-AC43-4455-B020-E9078D1CD6E7}">
      <dgm:prSet phldrT="[Text]" custT="1"/>
      <dgm:spPr/>
      <dgm:t>
        <a:bodyPr/>
        <a:lstStyle/>
        <a:p>
          <a:r>
            <a:rPr lang="en-US" sz="1600" dirty="0" smtClean="0"/>
            <a:t>weaknesses</a:t>
          </a:r>
          <a:endParaRPr lang="en-US" sz="1600" dirty="0"/>
        </a:p>
      </dgm:t>
    </dgm:pt>
    <dgm:pt modelId="{3BE2E1DA-CC9D-4186-BF21-AEFF1EAC6CC4}" type="parTrans" cxnId="{91DA0EC1-E5CB-47A5-8BFE-032D683ADE25}">
      <dgm:prSet/>
      <dgm:spPr/>
      <dgm:t>
        <a:bodyPr/>
        <a:lstStyle/>
        <a:p>
          <a:endParaRPr lang="en-US"/>
        </a:p>
      </dgm:t>
    </dgm:pt>
    <dgm:pt modelId="{0C521E7E-5B8C-44B4-9C1F-8559DE7A0A98}" type="sibTrans" cxnId="{91DA0EC1-E5CB-47A5-8BFE-032D683ADE25}">
      <dgm:prSet/>
      <dgm:spPr/>
      <dgm:t>
        <a:bodyPr/>
        <a:lstStyle/>
        <a:p>
          <a:endParaRPr lang="en-US"/>
        </a:p>
      </dgm:t>
    </dgm:pt>
    <dgm:pt modelId="{36C2D7F8-4A22-4700-95DE-3340B3E908A3}">
      <dgm:prSet phldrT="[Text]" custT="1"/>
      <dgm:spPr/>
      <dgm:t>
        <a:bodyPr/>
        <a:lstStyle/>
        <a:p>
          <a:r>
            <a:rPr lang="en-US" sz="1600" dirty="0" smtClean="0"/>
            <a:t>opportunities</a:t>
          </a:r>
          <a:endParaRPr lang="en-US" sz="1600" dirty="0"/>
        </a:p>
      </dgm:t>
    </dgm:pt>
    <dgm:pt modelId="{B8B55C3E-F4C5-4400-BFF9-07AE35AF5E41}" type="parTrans" cxnId="{738860D9-0F93-4925-9432-FA26A9E54626}">
      <dgm:prSet/>
      <dgm:spPr/>
      <dgm:t>
        <a:bodyPr/>
        <a:lstStyle/>
        <a:p>
          <a:endParaRPr lang="en-US"/>
        </a:p>
      </dgm:t>
    </dgm:pt>
    <dgm:pt modelId="{BC572FB0-6F67-48DF-B598-BEA1982B2C20}" type="sibTrans" cxnId="{738860D9-0F93-4925-9432-FA26A9E54626}">
      <dgm:prSet/>
      <dgm:spPr/>
      <dgm:t>
        <a:bodyPr/>
        <a:lstStyle/>
        <a:p>
          <a:endParaRPr lang="en-US"/>
        </a:p>
      </dgm:t>
    </dgm:pt>
    <dgm:pt modelId="{2F0F64C7-2A91-48C9-B211-738A3930721C}" type="pres">
      <dgm:prSet presAssocID="{EA6CE459-E398-4E9F-9939-293410F14325}" presName="Name0" presStyleCnt="0">
        <dgm:presLayoutVars>
          <dgm:chMax val="1"/>
          <dgm:dir/>
          <dgm:animLvl val="ctr"/>
          <dgm:resizeHandles val="exact"/>
        </dgm:presLayoutVars>
      </dgm:prSet>
      <dgm:spPr/>
    </dgm:pt>
    <dgm:pt modelId="{C8321A22-36CF-4F37-93C2-4194BEACDF42}" type="pres">
      <dgm:prSet presAssocID="{9659821C-74A5-4202-8B9E-3317442C7A00}" presName="centerShape" presStyleLbl="node0" presStyleIdx="0" presStyleCnt="1" custScaleX="73314" custScaleY="84885" custLinFactNeighborX="0"/>
      <dgm:spPr/>
      <dgm:t>
        <a:bodyPr/>
        <a:lstStyle/>
        <a:p>
          <a:endParaRPr lang="en-US"/>
        </a:p>
      </dgm:t>
    </dgm:pt>
    <dgm:pt modelId="{08A85F32-DA46-4050-A7ED-A3ACB0E09F03}" type="pres">
      <dgm:prSet presAssocID="{9C592A2C-6FAB-4B4E-BFBF-E4CC59F8788C}" presName="node" presStyleLbl="node1" presStyleIdx="0" presStyleCnt="4" custScaleX="170380">
        <dgm:presLayoutVars>
          <dgm:bulletEnabled val="1"/>
        </dgm:presLayoutVars>
      </dgm:prSet>
      <dgm:spPr/>
      <dgm:t>
        <a:bodyPr/>
        <a:lstStyle/>
        <a:p>
          <a:endParaRPr lang="en-US"/>
        </a:p>
      </dgm:t>
    </dgm:pt>
    <dgm:pt modelId="{A81A2FA7-AED1-4F49-A89E-7667DA542684}" type="pres">
      <dgm:prSet presAssocID="{9C592A2C-6FAB-4B4E-BFBF-E4CC59F8788C}" presName="dummy" presStyleCnt="0"/>
      <dgm:spPr/>
    </dgm:pt>
    <dgm:pt modelId="{105FC330-95FD-4585-AEE8-39AD310B0862}" type="pres">
      <dgm:prSet presAssocID="{B5FCCB64-E747-454C-A5B8-14F91CE00649}" presName="sibTrans" presStyleLbl="sibTrans2D1" presStyleIdx="0" presStyleCnt="4"/>
      <dgm:spPr/>
    </dgm:pt>
    <dgm:pt modelId="{9A2BCC2B-533A-4716-B951-0077444D676E}" type="pres">
      <dgm:prSet presAssocID="{B90820BF-CEFA-4503-850A-98E9BACCC4E9}" presName="node" presStyleLbl="node1" presStyleIdx="1" presStyleCnt="4" custScaleX="198119" custRadScaleRad="109240">
        <dgm:presLayoutVars>
          <dgm:bulletEnabled val="1"/>
        </dgm:presLayoutVars>
      </dgm:prSet>
      <dgm:spPr/>
    </dgm:pt>
    <dgm:pt modelId="{796D1D3B-5B60-4FF5-BFAF-D5D495463D36}" type="pres">
      <dgm:prSet presAssocID="{B90820BF-CEFA-4503-850A-98E9BACCC4E9}" presName="dummy" presStyleCnt="0"/>
      <dgm:spPr/>
    </dgm:pt>
    <dgm:pt modelId="{CE1372B3-D68E-4268-BFED-F51C3FA22C0A}" type="pres">
      <dgm:prSet presAssocID="{C5F7CE4F-3431-4E73-ADC5-0BC069DE55A0}" presName="sibTrans" presStyleLbl="sibTrans2D1" presStyleIdx="1" presStyleCnt="4"/>
      <dgm:spPr/>
    </dgm:pt>
    <dgm:pt modelId="{2433068A-ECFE-4674-AFF1-DB74740D0355}" type="pres">
      <dgm:prSet presAssocID="{5FF86633-AC43-4455-B020-E9078D1CD6E7}" presName="node" presStyleLbl="node1" presStyleIdx="2" presStyleCnt="4" custScaleX="184165">
        <dgm:presLayoutVars>
          <dgm:bulletEnabled val="1"/>
        </dgm:presLayoutVars>
      </dgm:prSet>
      <dgm:spPr/>
    </dgm:pt>
    <dgm:pt modelId="{7EE8E377-0F86-408D-90A5-2EF7B8A41F3F}" type="pres">
      <dgm:prSet presAssocID="{5FF86633-AC43-4455-B020-E9078D1CD6E7}" presName="dummy" presStyleCnt="0"/>
      <dgm:spPr/>
    </dgm:pt>
    <dgm:pt modelId="{1D1CD33C-58B6-498E-92B7-299AC8D4C4BF}" type="pres">
      <dgm:prSet presAssocID="{0C521E7E-5B8C-44B4-9C1F-8559DE7A0A98}" presName="sibTrans" presStyleLbl="sibTrans2D1" presStyleIdx="2" presStyleCnt="4"/>
      <dgm:spPr/>
    </dgm:pt>
    <dgm:pt modelId="{EC35DC0D-79E4-4D38-9D94-271A62E96D27}" type="pres">
      <dgm:prSet presAssocID="{36C2D7F8-4A22-4700-95DE-3340B3E908A3}" presName="node" presStyleLbl="node1" presStyleIdx="3" presStyleCnt="4" custScaleX="170547">
        <dgm:presLayoutVars>
          <dgm:bulletEnabled val="1"/>
        </dgm:presLayoutVars>
      </dgm:prSet>
      <dgm:spPr/>
      <dgm:t>
        <a:bodyPr/>
        <a:lstStyle/>
        <a:p>
          <a:endParaRPr lang="en-US"/>
        </a:p>
      </dgm:t>
    </dgm:pt>
    <dgm:pt modelId="{498B65A7-B4F3-4A3F-BF99-E35A1DABF0A5}" type="pres">
      <dgm:prSet presAssocID="{36C2D7F8-4A22-4700-95DE-3340B3E908A3}" presName="dummy" presStyleCnt="0"/>
      <dgm:spPr/>
    </dgm:pt>
    <dgm:pt modelId="{3D08FDF4-B02D-4E2B-BBC0-C9126FE63DC2}" type="pres">
      <dgm:prSet presAssocID="{BC572FB0-6F67-48DF-B598-BEA1982B2C20}" presName="sibTrans" presStyleLbl="sibTrans2D1" presStyleIdx="3" presStyleCnt="4"/>
      <dgm:spPr/>
    </dgm:pt>
  </dgm:ptLst>
  <dgm:cxnLst>
    <dgm:cxn modelId="{84563939-B49C-401D-89C7-9EF6EA547505}" type="presOf" srcId="{B90820BF-CEFA-4503-850A-98E9BACCC4E9}" destId="{9A2BCC2B-533A-4716-B951-0077444D676E}" srcOrd="0" destOrd="0" presId="urn:microsoft.com/office/officeart/2005/8/layout/radial6"/>
    <dgm:cxn modelId="{91DA0EC1-E5CB-47A5-8BFE-032D683ADE25}" srcId="{9659821C-74A5-4202-8B9E-3317442C7A00}" destId="{5FF86633-AC43-4455-B020-E9078D1CD6E7}" srcOrd="2" destOrd="0" parTransId="{3BE2E1DA-CC9D-4186-BF21-AEFF1EAC6CC4}" sibTransId="{0C521E7E-5B8C-44B4-9C1F-8559DE7A0A98}"/>
    <dgm:cxn modelId="{DD9E5874-8047-4B25-AB93-50236A14C0F7}" type="presOf" srcId="{B5FCCB64-E747-454C-A5B8-14F91CE00649}" destId="{105FC330-95FD-4585-AEE8-39AD310B0862}" srcOrd="0" destOrd="0" presId="urn:microsoft.com/office/officeart/2005/8/layout/radial6"/>
    <dgm:cxn modelId="{F58BD423-A887-439E-8D68-B7B48F6B4788}" type="presOf" srcId="{9C592A2C-6FAB-4B4E-BFBF-E4CC59F8788C}" destId="{08A85F32-DA46-4050-A7ED-A3ACB0E09F03}" srcOrd="0" destOrd="0" presId="urn:microsoft.com/office/officeart/2005/8/layout/radial6"/>
    <dgm:cxn modelId="{CE52CF4C-AAC7-41D4-A4B6-7B36A03E5B79}" type="presOf" srcId="{9659821C-74A5-4202-8B9E-3317442C7A00}" destId="{C8321A22-36CF-4F37-93C2-4194BEACDF42}" srcOrd="0" destOrd="0" presId="urn:microsoft.com/office/officeart/2005/8/layout/radial6"/>
    <dgm:cxn modelId="{34F8219C-16A2-46C0-89D5-BD9625E7E9D9}" type="presOf" srcId="{C5F7CE4F-3431-4E73-ADC5-0BC069DE55A0}" destId="{CE1372B3-D68E-4268-BFED-F51C3FA22C0A}" srcOrd="0" destOrd="0" presId="urn:microsoft.com/office/officeart/2005/8/layout/radial6"/>
    <dgm:cxn modelId="{7A376F8E-7012-44EE-BFBC-C397C9493245}" srcId="{9659821C-74A5-4202-8B9E-3317442C7A00}" destId="{9C592A2C-6FAB-4B4E-BFBF-E4CC59F8788C}" srcOrd="0" destOrd="0" parTransId="{250107DA-AFE7-4776-9BEF-65FEA410CED3}" sibTransId="{B5FCCB64-E747-454C-A5B8-14F91CE00649}"/>
    <dgm:cxn modelId="{2B2387F0-B40E-4246-84CF-50D1C1CB2DB2}" type="presOf" srcId="{0C521E7E-5B8C-44B4-9C1F-8559DE7A0A98}" destId="{1D1CD33C-58B6-498E-92B7-299AC8D4C4BF}" srcOrd="0" destOrd="0" presId="urn:microsoft.com/office/officeart/2005/8/layout/radial6"/>
    <dgm:cxn modelId="{FF0EDD2B-E9E4-4500-B548-70D2F25EB7E2}" srcId="{9659821C-74A5-4202-8B9E-3317442C7A00}" destId="{B90820BF-CEFA-4503-850A-98E9BACCC4E9}" srcOrd="1" destOrd="0" parTransId="{CF1E326B-83B7-4457-BFCA-ACA822FD68FB}" sibTransId="{C5F7CE4F-3431-4E73-ADC5-0BC069DE55A0}"/>
    <dgm:cxn modelId="{01F75E8A-E551-45D6-BFAB-348B7D39B9E6}" srcId="{EA6CE459-E398-4E9F-9939-293410F14325}" destId="{9659821C-74A5-4202-8B9E-3317442C7A00}" srcOrd="0" destOrd="0" parTransId="{A26436F1-F433-4F14-9077-1A8C4191A336}" sibTransId="{42FF0B81-8669-4C5C-8D12-8A42CACAA0E1}"/>
    <dgm:cxn modelId="{2F7147DE-C62A-46B4-80B1-19920B7E4F57}" type="presOf" srcId="{EA6CE459-E398-4E9F-9939-293410F14325}" destId="{2F0F64C7-2A91-48C9-B211-738A3930721C}" srcOrd="0" destOrd="0" presId="urn:microsoft.com/office/officeart/2005/8/layout/radial6"/>
    <dgm:cxn modelId="{738860D9-0F93-4925-9432-FA26A9E54626}" srcId="{9659821C-74A5-4202-8B9E-3317442C7A00}" destId="{36C2D7F8-4A22-4700-95DE-3340B3E908A3}" srcOrd="3" destOrd="0" parTransId="{B8B55C3E-F4C5-4400-BFF9-07AE35AF5E41}" sibTransId="{BC572FB0-6F67-48DF-B598-BEA1982B2C20}"/>
    <dgm:cxn modelId="{9FDACDF9-C57F-43EE-A8C0-14053D881E7D}" type="presOf" srcId="{5FF86633-AC43-4455-B020-E9078D1CD6E7}" destId="{2433068A-ECFE-4674-AFF1-DB74740D0355}" srcOrd="0" destOrd="0" presId="urn:microsoft.com/office/officeart/2005/8/layout/radial6"/>
    <dgm:cxn modelId="{7C675D22-1E4D-4F49-A8B7-72ECD7D4D4C7}" type="presOf" srcId="{36C2D7F8-4A22-4700-95DE-3340B3E908A3}" destId="{EC35DC0D-79E4-4D38-9D94-271A62E96D27}" srcOrd="0" destOrd="0" presId="urn:microsoft.com/office/officeart/2005/8/layout/radial6"/>
    <dgm:cxn modelId="{813D7245-F0EA-4E61-8218-A64DEBFE942B}" type="presOf" srcId="{BC572FB0-6F67-48DF-B598-BEA1982B2C20}" destId="{3D08FDF4-B02D-4E2B-BBC0-C9126FE63DC2}" srcOrd="0" destOrd="0" presId="urn:microsoft.com/office/officeart/2005/8/layout/radial6"/>
    <dgm:cxn modelId="{F91B0B1C-2E41-48A7-A46B-EBC8A154134E}" type="presParOf" srcId="{2F0F64C7-2A91-48C9-B211-738A3930721C}" destId="{C8321A22-36CF-4F37-93C2-4194BEACDF42}" srcOrd="0" destOrd="0" presId="urn:microsoft.com/office/officeart/2005/8/layout/radial6"/>
    <dgm:cxn modelId="{C1CD94C1-4604-4FB4-866D-91BD51D6797D}" type="presParOf" srcId="{2F0F64C7-2A91-48C9-B211-738A3930721C}" destId="{08A85F32-DA46-4050-A7ED-A3ACB0E09F03}" srcOrd="1" destOrd="0" presId="urn:microsoft.com/office/officeart/2005/8/layout/radial6"/>
    <dgm:cxn modelId="{15534ABB-6252-464E-B08F-4636B78DB278}" type="presParOf" srcId="{2F0F64C7-2A91-48C9-B211-738A3930721C}" destId="{A81A2FA7-AED1-4F49-A89E-7667DA542684}" srcOrd="2" destOrd="0" presId="urn:microsoft.com/office/officeart/2005/8/layout/radial6"/>
    <dgm:cxn modelId="{07FE2C5B-82D5-48EF-9FD2-4322D706526A}" type="presParOf" srcId="{2F0F64C7-2A91-48C9-B211-738A3930721C}" destId="{105FC330-95FD-4585-AEE8-39AD310B0862}" srcOrd="3" destOrd="0" presId="urn:microsoft.com/office/officeart/2005/8/layout/radial6"/>
    <dgm:cxn modelId="{D33BACF5-768C-401D-8959-D6091D3D00E9}" type="presParOf" srcId="{2F0F64C7-2A91-48C9-B211-738A3930721C}" destId="{9A2BCC2B-533A-4716-B951-0077444D676E}" srcOrd="4" destOrd="0" presId="urn:microsoft.com/office/officeart/2005/8/layout/radial6"/>
    <dgm:cxn modelId="{C3C1044C-7AD9-46E1-9E08-F3A7F5C2208C}" type="presParOf" srcId="{2F0F64C7-2A91-48C9-B211-738A3930721C}" destId="{796D1D3B-5B60-4FF5-BFAF-D5D495463D36}" srcOrd="5" destOrd="0" presId="urn:microsoft.com/office/officeart/2005/8/layout/radial6"/>
    <dgm:cxn modelId="{1FB0938C-F1E3-42E6-9397-5651B4706B81}" type="presParOf" srcId="{2F0F64C7-2A91-48C9-B211-738A3930721C}" destId="{CE1372B3-D68E-4268-BFED-F51C3FA22C0A}" srcOrd="6" destOrd="0" presId="urn:microsoft.com/office/officeart/2005/8/layout/radial6"/>
    <dgm:cxn modelId="{F5065FA6-0DEC-45CF-AE9F-376FB5BFCF9E}" type="presParOf" srcId="{2F0F64C7-2A91-48C9-B211-738A3930721C}" destId="{2433068A-ECFE-4674-AFF1-DB74740D0355}" srcOrd="7" destOrd="0" presId="urn:microsoft.com/office/officeart/2005/8/layout/radial6"/>
    <dgm:cxn modelId="{E8E113F8-C138-474A-9658-55F3D592F697}" type="presParOf" srcId="{2F0F64C7-2A91-48C9-B211-738A3930721C}" destId="{7EE8E377-0F86-408D-90A5-2EF7B8A41F3F}" srcOrd="8" destOrd="0" presId="urn:microsoft.com/office/officeart/2005/8/layout/radial6"/>
    <dgm:cxn modelId="{2F806B96-A0CE-4EA7-996F-309B50EDE554}" type="presParOf" srcId="{2F0F64C7-2A91-48C9-B211-738A3930721C}" destId="{1D1CD33C-58B6-498E-92B7-299AC8D4C4BF}" srcOrd="9" destOrd="0" presId="urn:microsoft.com/office/officeart/2005/8/layout/radial6"/>
    <dgm:cxn modelId="{6010A53D-E1E0-448F-87C8-1D835BE350A3}" type="presParOf" srcId="{2F0F64C7-2A91-48C9-B211-738A3930721C}" destId="{EC35DC0D-79E4-4D38-9D94-271A62E96D27}" srcOrd="10" destOrd="0" presId="urn:microsoft.com/office/officeart/2005/8/layout/radial6"/>
    <dgm:cxn modelId="{3B440110-FD9E-4973-9FD9-1E84132C0F67}" type="presParOf" srcId="{2F0F64C7-2A91-48C9-B211-738A3930721C}" destId="{498B65A7-B4F3-4A3F-BF99-E35A1DABF0A5}" srcOrd="11" destOrd="0" presId="urn:microsoft.com/office/officeart/2005/8/layout/radial6"/>
    <dgm:cxn modelId="{C64B4CC7-CAD8-49B7-9FBB-0F7289368AC6}" type="presParOf" srcId="{2F0F64C7-2A91-48C9-B211-738A3930721C}" destId="{3D08FDF4-B02D-4E2B-BBC0-C9126FE63DC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8FDF4-B02D-4E2B-BBC0-C9126FE63DC2}">
      <dsp:nvSpPr>
        <dsp:cNvPr id="0" name=""/>
        <dsp:cNvSpPr/>
      </dsp:nvSpPr>
      <dsp:spPr>
        <a:xfrm>
          <a:off x="1415844" y="469285"/>
          <a:ext cx="3125428" cy="3125428"/>
        </a:xfrm>
        <a:prstGeom prst="blockArc">
          <a:avLst>
            <a:gd name="adj1" fmla="val 10800000"/>
            <a:gd name="adj2" fmla="val 16200000"/>
            <a:gd name="adj3" fmla="val 464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D1CD33C-58B6-498E-92B7-299AC8D4C4BF}">
      <dsp:nvSpPr>
        <dsp:cNvPr id="0" name=""/>
        <dsp:cNvSpPr/>
      </dsp:nvSpPr>
      <dsp:spPr>
        <a:xfrm>
          <a:off x="1415844" y="469285"/>
          <a:ext cx="3125428" cy="3125428"/>
        </a:xfrm>
        <a:prstGeom prst="blockArc">
          <a:avLst>
            <a:gd name="adj1" fmla="val 5400000"/>
            <a:gd name="adj2" fmla="val 10800000"/>
            <a:gd name="adj3" fmla="val 464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E1372B3-D68E-4268-BFED-F51C3FA22C0A}">
      <dsp:nvSpPr>
        <dsp:cNvPr id="0" name=""/>
        <dsp:cNvSpPr/>
      </dsp:nvSpPr>
      <dsp:spPr>
        <a:xfrm>
          <a:off x="1556901" y="475817"/>
          <a:ext cx="3125428" cy="3125428"/>
        </a:xfrm>
        <a:prstGeom prst="blockArc">
          <a:avLst>
            <a:gd name="adj1" fmla="val 21585290"/>
            <a:gd name="adj2" fmla="val 5718133"/>
            <a:gd name="adj3" fmla="val 464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05FC330-95FD-4585-AEE8-39AD310B0862}">
      <dsp:nvSpPr>
        <dsp:cNvPr id="0" name=""/>
        <dsp:cNvSpPr/>
      </dsp:nvSpPr>
      <dsp:spPr>
        <a:xfrm>
          <a:off x="1556901" y="462754"/>
          <a:ext cx="3125428" cy="3125428"/>
        </a:xfrm>
        <a:prstGeom prst="blockArc">
          <a:avLst>
            <a:gd name="adj1" fmla="val 15881867"/>
            <a:gd name="adj2" fmla="val 14710"/>
            <a:gd name="adj3" fmla="val 4642"/>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8321A22-36CF-4F37-93C2-4194BEACDF42}">
      <dsp:nvSpPr>
        <dsp:cNvPr id="0" name=""/>
        <dsp:cNvSpPr/>
      </dsp:nvSpPr>
      <dsp:spPr>
        <a:xfrm>
          <a:off x="2451002" y="1421181"/>
          <a:ext cx="1055111" cy="122163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a-IR" sz="2200" kern="1200" dirty="0" smtClean="0"/>
            <a:t>تحلیل </a:t>
          </a:r>
          <a:r>
            <a:rPr lang="en-US" sz="2200" kern="1200" dirty="0" smtClean="0"/>
            <a:t>SWOT</a:t>
          </a:r>
          <a:endParaRPr lang="en-US" sz="2200" kern="1200" dirty="0"/>
        </a:p>
      </dsp:txBody>
      <dsp:txXfrm>
        <a:off x="2605519" y="1600086"/>
        <a:ext cx="746077" cy="863827"/>
      </dsp:txXfrm>
    </dsp:sp>
    <dsp:sp modelId="{08A85F32-DA46-4050-A7ED-A3ACB0E09F03}">
      <dsp:nvSpPr>
        <dsp:cNvPr id="0" name=""/>
        <dsp:cNvSpPr/>
      </dsp:nvSpPr>
      <dsp:spPr>
        <a:xfrm>
          <a:off x="2120339" y="1843"/>
          <a:ext cx="1716438" cy="1007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Strengths</a:t>
          </a:r>
          <a:endParaRPr lang="en-US" sz="1600" kern="1200" dirty="0"/>
        </a:p>
      </dsp:txBody>
      <dsp:txXfrm>
        <a:off x="2371706" y="149376"/>
        <a:ext cx="1213704" cy="712351"/>
      </dsp:txXfrm>
    </dsp:sp>
    <dsp:sp modelId="{9A2BCC2B-533A-4716-B951-0077444D676E}">
      <dsp:nvSpPr>
        <dsp:cNvPr id="0" name=""/>
        <dsp:cNvSpPr/>
      </dsp:nvSpPr>
      <dsp:spPr>
        <a:xfrm>
          <a:off x="3648107" y="1528291"/>
          <a:ext cx="1995885" cy="1007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threats</a:t>
          </a:r>
          <a:endParaRPr lang="en-US" sz="1600" kern="1200" dirty="0"/>
        </a:p>
      </dsp:txBody>
      <dsp:txXfrm>
        <a:off x="3940398" y="1675824"/>
        <a:ext cx="1411303" cy="712351"/>
      </dsp:txXfrm>
    </dsp:sp>
    <dsp:sp modelId="{2433068A-ECFE-4674-AFF1-DB74740D0355}">
      <dsp:nvSpPr>
        <dsp:cNvPr id="0" name=""/>
        <dsp:cNvSpPr/>
      </dsp:nvSpPr>
      <dsp:spPr>
        <a:xfrm>
          <a:off x="2050903" y="3054738"/>
          <a:ext cx="1855310" cy="1007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weaknesses</a:t>
          </a:r>
          <a:endParaRPr lang="en-US" sz="1600" kern="1200" dirty="0"/>
        </a:p>
      </dsp:txBody>
      <dsp:txXfrm>
        <a:off x="2322607" y="3202271"/>
        <a:ext cx="1311902" cy="712351"/>
      </dsp:txXfrm>
    </dsp:sp>
    <dsp:sp modelId="{EC35DC0D-79E4-4D38-9D94-271A62E96D27}">
      <dsp:nvSpPr>
        <dsp:cNvPr id="0" name=""/>
        <dsp:cNvSpPr/>
      </dsp:nvSpPr>
      <dsp:spPr>
        <a:xfrm>
          <a:off x="593051" y="1528291"/>
          <a:ext cx="1718120" cy="1007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opportunities</a:t>
          </a:r>
          <a:endParaRPr lang="en-US" sz="1600" kern="1200" dirty="0"/>
        </a:p>
      </dsp:txBody>
      <dsp:txXfrm>
        <a:off x="844664" y="1675824"/>
        <a:ext cx="1214894" cy="71235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2E1E0-B6E2-4040-A1A9-EA496D4A755E}" type="datetimeFigureOut">
              <a:rPr lang="en-US" smtClean="0"/>
              <a:t>11/13/2018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ECF881-1499-474A-BC2F-A074CF7A7D9A}" type="slidenum">
              <a:rPr lang="en-US" smtClean="0"/>
              <a:t>‹#›</a:t>
            </a:fld>
            <a:endParaRPr lang="en-US"/>
          </a:p>
        </p:txBody>
      </p:sp>
    </p:spTree>
    <p:extLst>
      <p:ext uri="{BB962C8B-B14F-4D97-AF65-F5344CB8AC3E}">
        <p14:creationId xmlns:p14="http://schemas.microsoft.com/office/powerpoint/2010/main" val="3715930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ECF881-1499-474A-BC2F-A074CF7A7D9A}" type="slidenum">
              <a:rPr lang="en-US" smtClean="0"/>
              <a:t>4</a:t>
            </a:fld>
            <a:endParaRPr lang="en-US"/>
          </a:p>
        </p:txBody>
      </p:sp>
    </p:spTree>
    <p:extLst>
      <p:ext uri="{BB962C8B-B14F-4D97-AF65-F5344CB8AC3E}">
        <p14:creationId xmlns:p14="http://schemas.microsoft.com/office/powerpoint/2010/main" val="1494779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4520" y="4956050"/>
            <a:ext cx="7772400" cy="997005"/>
          </a:xfrm>
          <a:effectLst>
            <a:outerShdw blurRad="50800" dist="38100" dir="2700000" algn="tl" rotWithShape="0">
              <a:prstClr val="black">
                <a:alpha val="40000"/>
              </a:prstClr>
            </a:outerShdw>
          </a:effectLst>
        </p:spPr>
        <p:txBody>
          <a:bodyPr>
            <a:normAutofit/>
          </a:bodyPr>
          <a:lstStyle>
            <a:lvl1pPr algn="l">
              <a:defRPr sz="3600">
                <a:solidFill>
                  <a:srgbClr val="FFECB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64520" y="5800350"/>
            <a:ext cx="6400800" cy="835455"/>
          </a:xfrm>
        </p:spPr>
        <p:txBody>
          <a:bodyPr>
            <a:normAutofit/>
          </a:bodyPr>
          <a:lstStyle>
            <a:lvl1pPr marL="0" indent="0" algn="l">
              <a:buNone/>
              <a:defRPr sz="2800">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1655"/>
            <a:ext cx="8229600" cy="1143000"/>
          </a:xfrm>
        </p:spPr>
        <p:txBody>
          <a:bodyPr>
            <a:normAutofit/>
          </a:bodyPr>
          <a:lstStyle>
            <a:lvl1pPr algn="l">
              <a:defRPr sz="3600">
                <a:solidFill>
                  <a:srgbClr val="FFECB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054655"/>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5" y="427342"/>
            <a:ext cx="7016195" cy="1143000"/>
          </a:xfrm>
        </p:spPr>
        <p:txBody>
          <a:bodyPr>
            <a:normAutofit/>
          </a:bodyPr>
          <a:lstStyle>
            <a:lvl1pPr algn="l">
              <a:defRPr sz="3600">
                <a:solidFill>
                  <a:srgbClr val="FFECB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96540"/>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1143000"/>
          </a:xfrm>
        </p:spPr>
        <p:txBody>
          <a:bodyPr>
            <a:normAutofit/>
          </a:bodyPr>
          <a:lstStyle>
            <a:lvl1pPr algn="l">
              <a:defRPr sz="3600">
                <a:solidFill>
                  <a:srgbClr val="FFECB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00221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63207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00221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63207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5" descr="http://www.veryicon.com/icon/png/Media/Apple%20TV/Apple%20Logo.png"/>
          <p:cNvPicPr>
            <a:picLocks noChangeAspect="1" noChangeArrowheads="1"/>
          </p:cNvPicPr>
          <p:nvPr/>
        </p:nvPicPr>
        <p:blipFill>
          <a:blip r:embed="rId3"/>
          <a:srcRect/>
          <a:stretch>
            <a:fillRect/>
          </a:stretch>
        </p:blipFill>
        <p:spPr bwMode="auto">
          <a:xfrm>
            <a:off x="-314560" y="4209548"/>
            <a:ext cx="2714644" cy="2714644"/>
          </a:xfrm>
          <a:prstGeom prst="rect">
            <a:avLst/>
          </a:prstGeom>
          <a:noFill/>
        </p:spPr>
      </p:pic>
      <p:sp>
        <p:nvSpPr>
          <p:cNvPr id="6" name="TextBox 5"/>
          <p:cNvSpPr txBox="1"/>
          <p:nvPr/>
        </p:nvSpPr>
        <p:spPr>
          <a:xfrm>
            <a:off x="2128720" y="5414165"/>
            <a:ext cx="8215370" cy="1015663"/>
          </a:xfrm>
          <a:prstGeom prst="rect">
            <a:avLst/>
          </a:prstGeom>
          <a:noFill/>
        </p:spPr>
        <p:txBody>
          <a:bodyPr wrap="square" rtlCol="1">
            <a:spAutoFit/>
          </a:bodyPr>
          <a:lstStyle/>
          <a:p>
            <a:pPr rtl="1"/>
            <a:r>
              <a:rPr lang="fa-IR" sz="6000" dirty="0" smtClean="0">
                <a:solidFill>
                  <a:srgbClr val="002060"/>
                </a:solidFill>
                <a:cs typeface="B Titr" pitchFamily="2" charset="-78"/>
              </a:rPr>
              <a:t>استراتژی‌های شرکت اَپل</a:t>
            </a:r>
            <a:endParaRPr lang="fa-IR" sz="6000" dirty="0">
              <a:solidFill>
                <a:srgbClr val="002060"/>
              </a:solidFill>
              <a:cs typeface="B Titr" pitchFamily="2" charset="-78"/>
            </a:endParaRPr>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5195" y="0"/>
            <a:ext cx="6413610" cy="6858000"/>
          </a:xfrm>
          <a:prstGeom prst="rect">
            <a:avLst/>
          </a:prstGeom>
        </p:spPr>
      </p:pic>
    </p:spTree>
    <p:extLst>
      <p:ext uri="{BB962C8B-B14F-4D97-AF65-F5344CB8AC3E}">
        <p14:creationId xmlns:p14="http://schemas.microsoft.com/office/powerpoint/2010/main" val="12951771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723" y="374900"/>
            <a:ext cx="3695461" cy="837590"/>
          </a:xfrm>
        </p:spPr>
        <p:txBody>
          <a:bodyPr>
            <a:normAutofit/>
          </a:bodyPr>
          <a:lstStyle/>
          <a:p>
            <a:pPr algn="just" rtl="1">
              <a:spcBef>
                <a:spcPct val="20000"/>
              </a:spcBef>
            </a:pPr>
            <a:r>
              <a:rPr lang="fa-IR" b="1" dirty="0">
                <a:solidFill>
                  <a:schemeClr val="bg1"/>
                </a:solidFill>
                <a:latin typeface="+mn-lt"/>
                <a:ea typeface="+mn-ea"/>
                <a:cs typeface="B Mitra" pitchFamily="2" charset="-78"/>
              </a:rPr>
              <a:t>بیوگرافی شرکت اپل</a:t>
            </a:r>
            <a:endParaRPr lang="en-US" b="1" dirty="0">
              <a:solidFill>
                <a:schemeClr val="bg1"/>
              </a:solidFill>
              <a:latin typeface="+mn-lt"/>
              <a:ea typeface="+mn-ea"/>
              <a:cs typeface="B Mitra" pitchFamily="2" charset="-78"/>
            </a:endParaRPr>
          </a:p>
        </p:txBody>
      </p:sp>
      <p:sp>
        <p:nvSpPr>
          <p:cNvPr id="3" name="Content Placeholder 2"/>
          <p:cNvSpPr>
            <a:spLocks noGrp="1"/>
          </p:cNvSpPr>
          <p:nvPr>
            <p:ph idx="1"/>
          </p:nvPr>
        </p:nvSpPr>
        <p:spPr>
          <a:xfrm>
            <a:off x="0" y="1749245"/>
            <a:ext cx="9144000" cy="4733855"/>
          </a:xfrm>
        </p:spPr>
        <p:txBody>
          <a:bodyPr>
            <a:normAutofit/>
          </a:bodyPr>
          <a:lstStyle/>
          <a:p>
            <a:pPr algn="just" rtl="1"/>
            <a:r>
              <a:rPr lang="fa-IR" sz="1800" b="1" dirty="0" smtClean="0">
                <a:solidFill>
                  <a:srgbClr val="002060"/>
                </a:solidFill>
                <a:cs typeface="B Mitra" pitchFamily="2" charset="-78"/>
              </a:rPr>
              <a:t>تاسیس : شرکت </a:t>
            </a:r>
            <a:r>
              <a:rPr lang="fa-IR" sz="1800" b="1" dirty="0">
                <a:solidFill>
                  <a:srgbClr val="002060"/>
                </a:solidFill>
                <a:cs typeface="B Mitra" pitchFamily="2" charset="-78"/>
              </a:rPr>
              <a:t>اپل در اول آوریل 1976 ، همزمان با روز دروغ (</a:t>
            </a:r>
            <a:r>
              <a:rPr lang="en-US" sz="1800" b="1" dirty="0" err="1">
                <a:solidFill>
                  <a:srgbClr val="002060"/>
                </a:solidFill>
                <a:cs typeface="B Mitra" pitchFamily="2" charset="-78"/>
              </a:rPr>
              <a:t>april</a:t>
            </a:r>
            <a:r>
              <a:rPr lang="en-US" sz="1800" b="1" dirty="0">
                <a:solidFill>
                  <a:srgbClr val="002060"/>
                </a:solidFill>
                <a:cs typeface="B Mitra" pitchFamily="2" charset="-78"/>
              </a:rPr>
              <a:t> fools day</a:t>
            </a:r>
            <a:r>
              <a:rPr lang="fa-IR" sz="1800" b="1" dirty="0">
                <a:solidFill>
                  <a:srgbClr val="002060"/>
                </a:solidFill>
                <a:cs typeface="B Mitra" pitchFamily="2" charset="-78"/>
              </a:rPr>
              <a:t>) با همکاری سه جوان استیو جایز، استیون </a:t>
            </a:r>
            <a:r>
              <a:rPr lang="fa-IR" sz="1800" b="1" dirty="0" err="1">
                <a:solidFill>
                  <a:srgbClr val="002060"/>
                </a:solidFill>
                <a:cs typeface="B Mitra" pitchFamily="2" charset="-78"/>
              </a:rPr>
              <a:t>وزنیاک</a:t>
            </a:r>
            <a:r>
              <a:rPr lang="fa-IR" sz="1800" b="1" dirty="0">
                <a:solidFill>
                  <a:srgbClr val="002060"/>
                </a:solidFill>
                <a:cs typeface="B Mitra" pitchFamily="2" charset="-78"/>
              </a:rPr>
              <a:t> و رونالد وین تاسیس شد . </a:t>
            </a:r>
          </a:p>
          <a:p>
            <a:pPr algn="just" rtl="1"/>
            <a:r>
              <a:rPr lang="fa-IR" sz="1800" b="1" dirty="0" smtClean="0">
                <a:solidFill>
                  <a:srgbClr val="002060"/>
                </a:solidFill>
                <a:cs typeface="B Mitra" pitchFamily="2" charset="-78"/>
              </a:rPr>
              <a:t>نوع شرکت : سهامی عام</a:t>
            </a:r>
          </a:p>
          <a:p>
            <a:pPr algn="just" rtl="1"/>
            <a:r>
              <a:rPr lang="fa-IR" sz="1800" b="1" dirty="0" smtClean="0">
                <a:solidFill>
                  <a:srgbClr val="002060"/>
                </a:solidFill>
                <a:cs typeface="B Mitra" pitchFamily="2" charset="-78"/>
              </a:rPr>
              <a:t>مدیر عامل کنونی اپل : تیم کوک</a:t>
            </a:r>
          </a:p>
          <a:p>
            <a:pPr algn="just" rtl="1"/>
            <a:r>
              <a:rPr lang="fa-IR" sz="1800" b="1" dirty="0" smtClean="0">
                <a:solidFill>
                  <a:srgbClr val="002060"/>
                </a:solidFill>
                <a:cs typeface="B Mitra" pitchFamily="2" charset="-78"/>
              </a:rPr>
              <a:t>کارمندان : تعداد کارمندان اپل  در سال 2007 ، 19هزار  و در سال 2017 ، 123هزار نفر بوده است .</a:t>
            </a:r>
          </a:p>
          <a:p>
            <a:pPr algn="just" rtl="1"/>
            <a:r>
              <a:rPr lang="fa-IR" sz="1800" b="1" dirty="0" smtClean="0">
                <a:solidFill>
                  <a:srgbClr val="002060"/>
                </a:solidFill>
                <a:cs typeface="B Mitra" pitchFamily="2" charset="-78"/>
              </a:rPr>
              <a:t>با ارزش ترین برند دنیا</a:t>
            </a:r>
            <a:endParaRPr lang="en-US" sz="1800" b="1" dirty="0" smtClean="0">
              <a:solidFill>
                <a:srgbClr val="002060"/>
              </a:solidFill>
              <a:cs typeface="B Mitra" pitchFamily="2" charset="-78"/>
            </a:endParaRPr>
          </a:p>
          <a:p>
            <a:pPr algn="just" rtl="1"/>
            <a:r>
              <a:rPr lang="fa-IR" sz="1800" b="1" dirty="0" smtClean="0">
                <a:solidFill>
                  <a:srgbClr val="002060"/>
                </a:solidFill>
                <a:cs typeface="B Mitra" pitchFamily="2" charset="-78"/>
              </a:rPr>
              <a:t>درآمد اپل : در سال 2017 به طور متوسط در هر ثانیه 6300 دلار ، که سالانه </a:t>
            </a:r>
            <a:r>
              <a:rPr lang="fa-IR" sz="1800" b="1" dirty="0" err="1" smtClean="0">
                <a:solidFill>
                  <a:srgbClr val="002060"/>
                </a:solidFill>
                <a:cs typeface="B Mitra" pitchFamily="2" charset="-78"/>
              </a:rPr>
              <a:t>حدودا</a:t>
            </a:r>
            <a:r>
              <a:rPr lang="fa-IR" sz="1800" b="1" dirty="0" smtClean="0">
                <a:solidFill>
                  <a:srgbClr val="002060"/>
                </a:solidFill>
                <a:cs typeface="B Mitra" pitchFamily="2" charset="-78"/>
              </a:rPr>
              <a:t> 198میلیارد دلار می باشد این در حالی است که درآمد خالص اپل در سال 2010 حدود 60 میلیارد دلار بوده است .در حالی که درآمد خالص ایران از صادرات نفت در سال 2017 </a:t>
            </a:r>
            <a:r>
              <a:rPr lang="fa-IR" sz="1800" b="1" dirty="0" err="1" smtClean="0">
                <a:solidFill>
                  <a:srgbClr val="002060"/>
                </a:solidFill>
                <a:cs typeface="B Mitra" pitchFamily="2" charset="-78"/>
              </a:rPr>
              <a:t>حدودا</a:t>
            </a:r>
            <a:r>
              <a:rPr lang="fa-IR" sz="1800" b="1" dirty="0" smtClean="0">
                <a:solidFill>
                  <a:srgbClr val="002060"/>
                </a:solidFill>
                <a:cs typeface="B Mitra" pitchFamily="2" charset="-78"/>
              </a:rPr>
              <a:t> 40 میلیارد دلار بوده است.</a:t>
            </a:r>
            <a:endParaRPr lang="en-US" sz="1800" b="1" dirty="0" smtClean="0">
              <a:solidFill>
                <a:srgbClr val="002060"/>
              </a:solidFill>
              <a:cs typeface="B Mitra" pitchFamily="2" charset="-78"/>
            </a:endParaRPr>
          </a:p>
          <a:p>
            <a:pPr algn="just" rtl="1"/>
            <a:r>
              <a:rPr lang="fa-IR" sz="1800" b="1" dirty="0" smtClean="0">
                <a:solidFill>
                  <a:srgbClr val="002060"/>
                </a:solidFill>
                <a:cs typeface="B Mitra" pitchFamily="2" charset="-78"/>
              </a:rPr>
              <a:t>مقر اصلی اپل : </a:t>
            </a:r>
            <a:r>
              <a:rPr lang="fa-IR" sz="1800" b="1" dirty="0" err="1" smtClean="0">
                <a:solidFill>
                  <a:srgbClr val="002060"/>
                </a:solidFill>
                <a:cs typeface="B Mitra" pitchFamily="2" charset="-78"/>
              </a:rPr>
              <a:t>کوپرتینو</a:t>
            </a:r>
            <a:r>
              <a:rPr lang="fa-IR" sz="1800" b="1" dirty="0" smtClean="0">
                <a:solidFill>
                  <a:srgbClr val="002060"/>
                </a:solidFill>
                <a:cs typeface="B Mitra" pitchFamily="2" charset="-78"/>
              </a:rPr>
              <a:t>، </a:t>
            </a:r>
            <a:r>
              <a:rPr lang="fa-IR" sz="1800" b="1" dirty="0" err="1" smtClean="0">
                <a:solidFill>
                  <a:srgbClr val="002060"/>
                </a:solidFill>
                <a:cs typeface="B Mitra" pitchFamily="2" charset="-78"/>
              </a:rPr>
              <a:t>کالیفرنیا،آمریکا</a:t>
            </a:r>
            <a:endParaRPr lang="fa-IR" sz="1800" b="1" dirty="0" smtClean="0">
              <a:solidFill>
                <a:srgbClr val="002060"/>
              </a:solidFill>
              <a:cs typeface="B Mitra" pitchFamily="2" charset="-78"/>
            </a:endParaRPr>
          </a:p>
          <a:p>
            <a:pPr algn="just" rtl="1"/>
            <a:endParaRPr lang="fa-IR" sz="1800" b="1" dirty="0" smtClean="0">
              <a:solidFill>
                <a:srgbClr val="002060"/>
              </a:solidFill>
              <a:cs typeface="B Mitra" pitchFamily="2" charset="-78"/>
            </a:endParaRPr>
          </a:p>
          <a:p>
            <a:pPr algn="just" rtl="1"/>
            <a:endParaRPr lang="fa-IR" sz="1800" b="1" dirty="0" smtClean="0">
              <a:solidFill>
                <a:srgbClr val="002060"/>
              </a:solidFill>
              <a:cs typeface="B Mitra" pitchFamily="2" charset="-78"/>
            </a:endParaRPr>
          </a:p>
          <a:p>
            <a:pPr lvl="1" algn="just" rtl="1"/>
            <a:endParaRPr lang="fa-IR" sz="1800" b="1" dirty="0">
              <a:solidFill>
                <a:srgbClr val="002060"/>
              </a:solidFill>
              <a:cs typeface="B Mitra" pitchFamily="2" charset="-78"/>
            </a:endParaRPr>
          </a:p>
          <a:p>
            <a:pPr algn="just" rtl="1"/>
            <a:endParaRPr lang="fa-IR" sz="1800" b="1" dirty="0" smtClean="0">
              <a:cs typeface="B Nazanin" panose="00000400000000000000" pitchFamily="2" charset="-78"/>
            </a:endParaRPr>
          </a:p>
          <a:p>
            <a:pPr algn="just" rtl="1"/>
            <a:endParaRPr lang="en-US" sz="1800" b="1" dirty="0" smtClean="0">
              <a:cs typeface="B Nazanin" panose="00000400000000000000" pitchFamily="2" charset="-78"/>
            </a:endParaRPr>
          </a:p>
          <a:p>
            <a:pPr marL="0" indent="0" algn="just" rtl="1">
              <a:buNone/>
            </a:pPr>
            <a:endParaRPr lang="en-US" sz="1800" b="1"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8" y="5009845"/>
            <a:ext cx="9139171" cy="1848155"/>
          </a:xfrm>
          <a:prstGeom prst="rect">
            <a:avLst/>
          </a:prstGeom>
        </p:spPr>
      </p:pic>
    </p:spTree>
    <p:extLst>
      <p:ext uri="{BB962C8B-B14F-4D97-AF65-F5344CB8AC3E}">
        <p14:creationId xmlns:p14="http://schemas.microsoft.com/office/powerpoint/2010/main" val="41033094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barn(inVertical)">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739540" y="2970885"/>
            <a:ext cx="3695461" cy="837590"/>
          </a:xfrm>
        </p:spPr>
        <p:txBody>
          <a:bodyPr>
            <a:noAutofit/>
          </a:bodyPr>
          <a:lstStyle/>
          <a:p>
            <a:pPr algn="ctr" rtl="1">
              <a:spcBef>
                <a:spcPct val="20000"/>
              </a:spcBef>
            </a:pPr>
            <a:r>
              <a:rPr lang="fa-IR" dirty="0">
                <a:solidFill>
                  <a:srgbClr val="002060"/>
                </a:solidFill>
                <a:latin typeface="+mn-lt"/>
                <a:ea typeface="+mn-ea"/>
                <a:cs typeface="B Titr" pitchFamily="2" charset="-78"/>
              </a:rPr>
              <a:t>محصولات شرکت اپل</a:t>
            </a:r>
            <a:endParaRPr lang="en-US" dirty="0">
              <a:solidFill>
                <a:srgbClr val="002060"/>
              </a:solidFill>
              <a:latin typeface="+mn-lt"/>
              <a:ea typeface="+mn-ea"/>
              <a:cs typeface="B Titr" pitchFamily="2" charset="-78"/>
            </a:endParaRPr>
          </a:p>
        </p:txBody>
      </p:sp>
    </p:spTree>
    <p:extLst>
      <p:ext uri="{BB962C8B-B14F-4D97-AF65-F5344CB8AC3E}">
        <p14:creationId xmlns:p14="http://schemas.microsoft.com/office/powerpoint/2010/main" val="27310332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0">
              <a:schemeClr val="bg1"/>
            </a:gs>
            <a:gs pos="0">
              <a:schemeClr val="bg1"/>
            </a:gs>
            <a:gs pos="0">
              <a:schemeClr val="bg1"/>
            </a:gs>
          </a:gsLst>
          <a:lin ang="5400000" scaled="1"/>
        </a:gradFill>
        <a:effectLst/>
      </p:bgPr>
    </p:bg>
    <p:spTree>
      <p:nvGrpSpPr>
        <p:cNvPr id="1" name=""/>
        <p:cNvGrpSpPr/>
        <p:nvPr/>
      </p:nvGrpSpPr>
      <p:grpSpPr>
        <a:xfrm>
          <a:off x="0" y="0"/>
          <a:ext cx="0" cy="0"/>
          <a:chOff x="0" y="0"/>
          <a:chExt cx="0" cy="0"/>
        </a:xfrm>
      </p:grpSpPr>
      <p:pic>
        <p:nvPicPr>
          <p:cNvPr id="21" name="Content Placeholder 20"/>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16107" y="2986325"/>
            <a:ext cx="9160107" cy="3871675"/>
          </a:xfrm>
        </p:spPr>
      </p:pic>
      <p:pic>
        <p:nvPicPr>
          <p:cNvPr id="14" name="Content Placeholder 13"/>
          <p:cNvPicPr>
            <a:picLocks noGrp="1" noChangeAspect="1"/>
          </p:cNvPicPr>
          <p:nvPr>
            <p:ph sz="quarter" idx="4"/>
          </p:nvPr>
        </p:nvPicPr>
        <p:blipFill>
          <a:blip r:embed="rId4" cstate="print">
            <a:extLst>
              <a:ext uri="{28A0092B-C50C-407E-A947-70E740481C1C}">
                <a14:useLocalDpi xmlns:a14="http://schemas.microsoft.com/office/drawing/2010/main" val="0"/>
              </a:ext>
            </a:extLst>
          </a:blip>
          <a:stretch>
            <a:fillRect/>
          </a:stretch>
        </p:blipFill>
        <p:spPr>
          <a:xfrm>
            <a:off x="2176259" y="-5700"/>
            <a:ext cx="3464676" cy="3281995"/>
          </a:xfr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31785" y="-5701"/>
            <a:ext cx="3512215" cy="3281995"/>
          </a:xfrm>
          <a:prstGeom prst="rect">
            <a:avLst/>
          </a:prstGeom>
        </p:spPr>
      </p:pic>
      <p:sp>
        <p:nvSpPr>
          <p:cNvPr id="16" name="TextBox 15"/>
          <p:cNvSpPr txBox="1"/>
          <p:nvPr/>
        </p:nvSpPr>
        <p:spPr>
          <a:xfrm>
            <a:off x="6819423" y="107980"/>
            <a:ext cx="902435" cy="276999"/>
          </a:xfrm>
          <a:prstGeom prst="rect">
            <a:avLst/>
          </a:prstGeom>
          <a:noFill/>
        </p:spPr>
        <p:txBody>
          <a:bodyPr wrap="square" rtlCol="0">
            <a:spAutoFit/>
          </a:bodyPr>
          <a:lstStyle/>
          <a:p>
            <a:r>
              <a:rPr lang="en-US" sz="1100" dirty="0" smtClean="0"/>
              <a:t>38.24</a:t>
            </a:r>
            <a:r>
              <a:rPr lang="en-US" sz="1200" dirty="0" smtClean="0"/>
              <a:t>%</a:t>
            </a:r>
            <a:endParaRPr lang="en-US" sz="1200" dirty="0"/>
          </a:p>
        </p:txBody>
      </p:sp>
      <p:sp>
        <p:nvSpPr>
          <p:cNvPr id="17" name="TextBox 16"/>
          <p:cNvSpPr txBox="1"/>
          <p:nvPr/>
        </p:nvSpPr>
        <p:spPr>
          <a:xfrm>
            <a:off x="6723303" y="1413286"/>
            <a:ext cx="1453384" cy="338554"/>
          </a:xfrm>
          <a:prstGeom prst="rect">
            <a:avLst/>
          </a:prstGeom>
          <a:noFill/>
        </p:spPr>
        <p:txBody>
          <a:bodyPr wrap="square" rtlCol="0">
            <a:spAutoFit/>
          </a:bodyPr>
          <a:lstStyle/>
          <a:p>
            <a:r>
              <a:rPr lang="en-US" sz="1600" dirty="0" smtClean="0"/>
              <a:t>4,830,000,000</a:t>
            </a:r>
            <a:endParaRPr lang="en-US" sz="1600" dirty="0"/>
          </a:p>
        </p:txBody>
      </p:sp>
      <p:sp>
        <p:nvSpPr>
          <p:cNvPr id="18" name="TextBox 17"/>
          <p:cNvSpPr txBox="1"/>
          <p:nvPr/>
        </p:nvSpPr>
        <p:spPr>
          <a:xfrm>
            <a:off x="5883181" y="303268"/>
            <a:ext cx="1453384" cy="338554"/>
          </a:xfrm>
          <a:prstGeom prst="rect">
            <a:avLst/>
          </a:prstGeom>
          <a:noFill/>
        </p:spPr>
        <p:txBody>
          <a:bodyPr wrap="square" rtlCol="0">
            <a:spAutoFit/>
          </a:bodyPr>
          <a:lstStyle/>
          <a:p>
            <a:r>
              <a:rPr lang="en-US" sz="1600" dirty="0" smtClean="0"/>
              <a:t>1,900,000,000</a:t>
            </a:r>
            <a:endParaRPr lang="en-US" sz="1600" dirty="0"/>
          </a:p>
        </p:txBody>
      </p:sp>
      <p:sp>
        <p:nvSpPr>
          <p:cNvPr id="19" name="TextBox 18"/>
          <p:cNvSpPr txBox="1"/>
          <p:nvPr/>
        </p:nvSpPr>
        <p:spPr>
          <a:xfrm>
            <a:off x="7666591" y="729202"/>
            <a:ext cx="1453384" cy="338554"/>
          </a:xfrm>
          <a:prstGeom prst="rect">
            <a:avLst/>
          </a:prstGeom>
          <a:noFill/>
        </p:spPr>
        <p:txBody>
          <a:bodyPr wrap="square" rtlCol="0">
            <a:spAutoFit/>
          </a:bodyPr>
          <a:lstStyle/>
          <a:p>
            <a:r>
              <a:rPr lang="en-US" sz="1600" dirty="0" smtClean="0"/>
              <a:t>2,930,000,000</a:t>
            </a:r>
            <a:endParaRPr lang="en-US" sz="1600" dirty="0"/>
          </a:p>
        </p:txBody>
      </p:sp>
      <p:sp>
        <p:nvSpPr>
          <p:cNvPr id="24" name="TextBox 23"/>
          <p:cNvSpPr txBox="1"/>
          <p:nvPr/>
        </p:nvSpPr>
        <p:spPr>
          <a:xfrm>
            <a:off x="0" y="190550"/>
            <a:ext cx="2191044" cy="3046988"/>
          </a:xfrm>
          <a:prstGeom prst="rect">
            <a:avLst/>
          </a:prstGeom>
          <a:solidFill>
            <a:schemeClr val="bg1"/>
          </a:solidFill>
        </p:spPr>
        <p:txBody>
          <a:bodyPr wrap="square" rtlCol="0">
            <a:spAutoFit/>
          </a:bodyPr>
          <a:lstStyle/>
          <a:p>
            <a:pPr algn="ctr" rtl="1"/>
            <a:r>
              <a:rPr lang="fa-IR" sz="1600" b="1" dirty="0" smtClean="0">
                <a:cs typeface="B Nazanin" panose="00000400000000000000" pitchFamily="2" charset="-78"/>
              </a:rPr>
              <a:t>سهامداران اشخاص</a:t>
            </a:r>
          </a:p>
          <a:p>
            <a:pPr algn="ctr" rtl="1"/>
            <a:endParaRPr lang="en-US" sz="1600" dirty="0" smtClean="0">
              <a:cs typeface="B Nazanin" panose="00000400000000000000" pitchFamily="2" charset="-78"/>
            </a:endParaRPr>
          </a:p>
          <a:p>
            <a:pPr algn="ctr"/>
            <a:r>
              <a:rPr lang="en-US" sz="1600" dirty="0" smtClean="0">
                <a:cs typeface="B Nazanin" panose="00000400000000000000" pitchFamily="2" charset="-78"/>
              </a:rPr>
              <a:t>Arthur </a:t>
            </a:r>
            <a:r>
              <a:rPr lang="en-US" sz="1600" dirty="0" err="1" smtClean="0">
                <a:cs typeface="B Nazanin" panose="00000400000000000000" pitchFamily="2" charset="-78"/>
              </a:rPr>
              <a:t>levinson</a:t>
            </a:r>
            <a:r>
              <a:rPr lang="en-US" sz="1600" dirty="0" smtClean="0">
                <a:cs typeface="B Nazanin" panose="00000400000000000000" pitchFamily="2" charset="-78"/>
              </a:rPr>
              <a:t>   </a:t>
            </a:r>
            <a:r>
              <a:rPr lang="fa-IR" sz="1600" dirty="0" smtClean="0">
                <a:cs typeface="B Nazanin" panose="00000400000000000000" pitchFamily="2" charset="-78"/>
              </a:rPr>
              <a:t>  </a:t>
            </a:r>
            <a:r>
              <a:rPr lang="en-US" sz="1600" dirty="0" smtClean="0">
                <a:cs typeface="B Nazanin" panose="00000400000000000000" pitchFamily="2" charset="-78"/>
              </a:rPr>
              <a:t> 1.1m</a:t>
            </a:r>
          </a:p>
          <a:p>
            <a:pPr algn="ctr" rtl="1"/>
            <a:r>
              <a:rPr lang="fa-IR" dirty="0" smtClean="0">
                <a:cs typeface="B Nazanin" panose="00000400000000000000" pitchFamily="2" charset="-78"/>
              </a:rPr>
              <a:t>(رئیس هیئت مدیره)</a:t>
            </a:r>
            <a:endParaRPr lang="en-US" dirty="0" smtClean="0">
              <a:cs typeface="B Nazanin" panose="00000400000000000000" pitchFamily="2" charset="-78"/>
            </a:endParaRPr>
          </a:p>
          <a:p>
            <a:pPr algn="ctr" rtl="1"/>
            <a:endParaRPr lang="en-US" dirty="0">
              <a:cs typeface="B Nazanin" panose="00000400000000000000" pitchFamily="2" charset="-78"/>
            </a:endParaRPr>
          </a:p>
          <a:p>
            <a:pPr algn="ctr" rtl="1"/>
            <a:r>
              <a:rPr lang="en-US" dirty="0" smtClean="0">
                <a:cs typeface="B Nazanin" panose="00000400000000000000" pitchFamily="2" charset="-78"/>
              </a:rPr>
              <a:t>Tim cook         .87m</a:t>
            </a:r>
          </a:p>
          <a:p>
            <a:pPr algn="ctr" rtl="1"/>
            <a:r>
              <a:rPr lang="fa-IR" dirty="0" smtClean="0">
                <a:cs typeface="B Nazanin" panose="00000400000000000000" pitchFamily="2" charset="-78"/>
              </a:rPr>
              <a:t>(مدیر عامل)</a:t>
            </a:r>
            <a:endParaRPr lang="en-US" dirty="0" smtClean="0">
              <a:cs typeface="B Nazanin" panose="00000400000000000000" pitchFamily="2" charset="-78"/>
            </a:endParaRPr>
          </a:p>
          <a:p>
            <a:pPr algn="ctr" rtl="1"/>
            <a:endParaRPr lang="fa-IR" dirty="0" smtClean="0">
              <a:cs typeface="B Nazanin" panose="00000400000000000000" pitchFamily="2" charset="-78"/>
            </a:endParaRPr>
          </a:p>
          <a:p>
            <a:pPr algn="ctr" rtl="1"/>
            <a:r>
              <a:rPr lang="en-US" dirty="0" smtClean="0">
                <a:cs typeface="B Nazanin" panose="00000400000000000000" pitchFamily="2" charset="-78"/>
              </a:rPr>
              <a:t>Craig </a:t>
            </a:r>
            <a:r>
              <a:rPr lang="en-US" dirty="0" err="1" smtClean="0">
                <a:cs typeface="B Nazanin" panose="00000400000000000000" pitchFamily="2" charset="-78"/>
              </a:rPr>
              <a:t>Federighi</a:t>
            </a:r>
            <a:r>
              <a:rPr lang="en-US" dirty="0" smtClean="0">
                <a:cs typeface="B Nazanin" panose="00000400000000000000" pitchFamily="2" charset="-78"/>
              </a:rPr>
              <a:t>  .44m</a:t>
            </a:r>
          </a:p>
          <a:p>
            <a:pPr algn="ctr" rtl="1"/>
            <a:endParaRPr lang="en-US" dirty="0">
              <a:cs typeface="B Nazanin" panose="00000400000000000000" pitchFamily="2" charset="-78"/>
            </a:endParaRPr>
          </a:p>
          <a:p>
            <a:pPr algn="ctr" rtl="1"/>
            <a:endParaRPr lang="en-US" dirty="0" smtClean="0">
              <a:cs typeface="B Nazanin" panose="00000400000000000000" pitchFamily="2" charset="-78"/>
            </a:endParaRPr>
          </a:p>
        </p:txBody>
      </p:sp>
    </p:spTree>
    <p:extLst>
      <p:ext uri="{BB962C8B-B14F-4D97-AF65-F5344CB8AC3E}">
        <p14:creationId xmlns:p14="http://schemas.microsoft.com/office/powerpoint/2010/main" val="41707837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arn(inVertical)">
                                      <p:cBhvr>
                                        <p:cTn id="10" dur="500"/>
                                        <p:tgtEl>
                                          <p:spTgt spid="1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arn(inVertical)">
                                      <p:cBhvr>
                                        <p:cTn id="16" dur="500"/>
                                        <p:tgtEl>
                                          <p:spTgt spid="1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barn(inVertical)">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919346"/>
            <a:ext cx="1832460" cy="1143000"/>
          </a:xfrm>
        </p:spPr>
        <p:txBody>
          <a:bodyPr/>
          <a:lstStyle/>
          <a:p>
            <a:r>
              <a:rPr lang="en-US" dirty="0" err="1" smtClean="0"/>
              <a:t>Misson</a:t>
            </a:r>
            <a:r>
              <a:rPr lang="en-US" dirty="0" smtClean="0"/>
              <a:t> </a:t>
            </a:r>
            <a:endParaRPr lang="en-US" dirty="0"/>
          </a:p>
        </p:txBody>
      </p:sp>
      <p:sp>
        <p:nvSpPr>
          <p:cNvPr id="4" name="Content Placeholder 3"/>
          <p:cNvSpPr>
            <a:spLocks noGrp="1"/>
          </p:cNvSpPr>
          <p:nvPr>
            <p:ph sz="half" idx="2"/>
          </p:nvPr>
        </p:nvSpPr>
        <p:spPr>
          <a:xfrm>
            <a:off x="60169" y="4149604"/>
            <a:ext cx="4040188" cy="1832460"/>
          </a:xfrm>
        </p:spPr>
        <p:txBody>
          <a:bodyPr>
            <a:normAutofit fontScale="92500" lnSpcReduction="20000"/>
          </a:bodyPr>
          <a:lstStyle/>
          <a:p>
            <a:pPr>
              <a:buFont typeface="Wingdings" panose="05000000000000000000" pitchFamily="2" charset="2"/>
              <a:buChar char="ü"/>
            </a:pPr>
            <a:r>
              <a:rPr lang="en-US" dirty="0" smtClean="0"/>
              <a:t>Providing </a:t>
            </a:r>
            <a:r>
              <a:rPr lang="en-US" dirty="0" smtClean="0"/>
              <a:t> high-quality , low price .</a:t>
            </a:r>
          </a:p>
          <a:p>
            <a:pPr>
              <a:buFont typeface="Wingdings" panose="05000000000000000000" pitchFamily="2" charset="2"/>
              <a:buChar char="ü"/>
            </a:pPr>
            <a:r>
              <a:rPr lang="en-US" dirty="0" smtClean="0"/>
              <a:t>We are proving that high technology does not have to be intimidating for non-computer experts.</a:t>
            </a:r>
            <a:endParaRPr lang="en-US" dirty="0"/>
          </a:p>
        </p:txBody>
      </p:sp>
      <p:sp>
        <p:nvSpPr>
          <p:cNvPr id="6" name="Content Placeholder 5"/>
          <p:cNvSpPr>
            <a:spLocks noGrp="1"/>
          </p:cNvSpPr>
          <p:nvPr>
            <p:ph sz="quarter" idx="4"/>
          </p:nvPr>
        </p:nvSpPr>
        <p:spPr>
          <a:xfrm>
            <a:off x="5102225" y="4149604"/>
            <a:ext cx="4041775" cy="3035058"/>
          </a:xfrm>
        </p:spPr>
        <p:txBody>
          <a:bodyPr/>
          <a:lstStyle/>
          <a:p>
            <a:pPr>
              <a:buFont typeface="Wingdings" panose="05000000000000000000" pitchFamily="2" charset="2"/>
              <a:buChar char="ü"/>
            </a:pPr>
            <a:r>
              <a:rPr lang="en-US" dirty="0" smtClean="0"/>
              <a:t>To help the world by making tools for the mind to advance humanity</a:t>
            </a:r>
          </a:p>
          <a:p>
            <a:pPr>
              <a:buFont typeface="Wingdings" panose="05000000000000000000" pitchFamily="2" charset="2"/>
              <a:buChar char="ü"/>
            </a:pPr>
            <a:r>
              <a:rPr lang="en-US" dirty="0" smtClean="0"/>
              <a:t>An apple computer on every  desk.</a:t>
            </a:r>
          </a:p>
          <a:p>
            <a:endParaRPr lang="en-US" dirty="0"/>
          </a:p>
        </p:txBody>
      </p:sp>
      <p:sp>
        <p:nvSpPr>
          <p:cNvPr id="7" name="Title 1"/>
          <p:cNvSpPr txBox="1">
            <a:spLocks/>
          </p:cNvSpPr>
          <p:nvPr/>
        </p:nvSpPr>
        <p:spPr>
          <a:xfrm>
            <a:off x="5488230" y="1919346"/>
            <a:ext cx="183246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kern="1200">
                <a:solidFill>
                  <a:srgbClr val="FFECBD"/>
                </a:solidFill>
                <a:latin typeface="+mj-lt"/>
                <a:ea typeface="+mj-ea"/>
                <a:cs typeface="+mj-cs"/>
              </a:defRPr>
            </a:lvl1pPr>
          </a:lstStyle>
          <a:p>
            <a:r>
              <a:rPr lang="en-US" dirty="0" smtClean="0"/>
              <a:t>Vision</a:t>
            </a:r>
            <a:endParaRPr lang="en-US" dirty="0"/>
          </a:p>
        </p:txBody>
      </p:sp>
    </p:spTree>
    <p:extLst>
      <p:ext uri="{BB962C8B-B14F-4D97-AF65-F5344CB8AC3E}">
        <p14:creationId xmlns:p14="http://schemas.microsoft.com/office/powerpoint/2010/main" val="60924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ipe(down)">
                                      <p:cBhvr>
                                        <p:cTn id="19" dur="5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wipe(down)">
                                      <p:cBhvr>
                                        <p:cTn id="31" dur="500"/>
                                        <p:tgtEl>
                                          <p:spTgt spid="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
                                            <p:txEl>
                                              <p:pRg st="1" end="1"/>
                                            </p:txEl>
                                          </p:spTgt>
                                        </p:tgtEl>
                                        <p:attrNameLst>
                                          <p:attrName>style.visibility</p:attrName>
                                        </p:attrNameLst>
                                      </p:cBhvr>
                                      <p:to>
                                        <p:strVal val="visible"/>
                                      </p:to>
                                    </p:set>
                                    <p:animEffect transition="in" filter="wipe(down)">
                                      <p:cBhvr>
                                        <p:cTn id="36"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a:t>
            </a:r>
            <a:r>
              <a:rPr lang="en-US" dirty="0" err="1" smtClean="0"/>
              <a:t>goles</a:t>
            </a:r>
            <a:endParaRPr lang="en-US" dirty="0"/>
          </a:p>
        </p:txBody>
      </p:sp>
      <p:sp>
        <p:nvSpPr>
          <p:cNvPr id="4" name="Content Placeholder 3"/>
          <p:cNvSpPr>
            <a:spLocks noGrp="1"/>
          </p:cNvSpPr>
          <p:nvPr>
            <p:ph sz="half" idx="2"/>
          </p:nvPr>
        </p:nvSpPr>
        <p:spPr>
          <a:xfrm>
            <a:off x="448964" y="2632075"/>
            <a:ext cx="8695036" cy="3035058"/>
          </a:xfrm>
        </p:spPr>
        <p:txBody>
          <a:bodyPr/>
          <a:lstStyle/>
          <a:p>
            <a:pPr>
              <a:buFont typeface="Wingdings" panose="05000000000000000000" pitchFamily="2" charset="2"/>
              <a:buChar char="ü"/>
            </a:pPr>
            <a:r>
              <a:rPr lang="en-US" dirty="0" smtClean="0"/>
              <a:t>Technology leadership</a:t>
            </a:r>
          </a:p>
          <a:p>
            <a:pPr>
              <a:buFont typeface="Wingdings" panose="05000000000000000000" pitchFamily="2" charset="2"/>
              <a:buChar char="ü"/>
            </a:pPr>
            <a:r>
              <a:rPr lang="en-US" dirty="0" smtClean="0"/>
              <a:t>Product development</a:t>
            </a:r>
          </a:p>
          <a:p>
            <a:pPr>
              <a:buFont typeface="Wingdings" panose="05000000000000000000" pitchFamily="2" charset="2"/>
              <a:buChar char="ü"/>
            </a:pPr>
            <a:r>
              <a:rPr lang="en-US" dirty="0" err="1" smtClean="0"/>
              <a:t>Differentitation</a:t>
            </a:r>
            <a:r>
              <a:rPr lang="en-US" dirty="0" smtClean="0"/>
              <a:t> in the fields of digital and communication</a:t>
            </a:r>
          </a:p>
          <a:p>
            <a:pPr>
              <a:buFont typeface="Wingdings" panose="05000000000000000000" pitchFamily="2" charset="2"/>
              <a:buChar char="ü"/>
            </a:pPr>
            <a:r>
              <a:rPr lang="en-US" dirty="0" smtClean="0"/>
              <a:t>Increasing quality </a:t>
            </a:r>
            <a:r>
              <a:rPr lang="en-US" dirty="0" smtClean="0"/>
              <a:t>of </a:t>
            </a:r>
            <a:r>
              <a:rPr lang="en-US" dirty="0" smtClean="0"/>
              <a:t>support</a:t>
            </a:r>
            <a:endParaRPr lang="en-US" dirty="0"/>
          </a:p>
        </p:txBody>
      </p:sp>
    </p:spTree>
    <p:extLst>
      <p:ext uri="{BB962C8B-B14F-4D97-AF65-F5344CB8AC3E}">
        <p14:creationId xmlns:p14="http://schemas.microsoft.com/office/powerpoint/2010/main" val="1795025863"/>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Strategies</a:t>
            </a:r>
            <a:endParaRPr lang="en-US" dirty="0">
              <a:solidFill>
                <a:schemeClr val="bg1"/>
              </a:solidFill>
            </a:endParaRPr>
          </a:p>
        </p:txBody>
      </p:sp>
      <p:sp>
        <p:nvSpPr>
          <p:cNvPr id="4" name="Content Placeholder 3"/>
          <p:cNvSpPr>
            <a:spLocks noGrp="1"/>
          </p:cNvSpPr>
          <p:nvPr>
            <p:ph sz="half" idx="2"/>
          </p:nvPr>
        </p:nvSpPr>
        <p:spPr>
          <a:xfrm>
            <a:off x="296260" y="1976015"/>
            <a:ext cx="8704185" cy="4659790"/>
          </a:xfrm>
        </p:spPr>
        <p:txBody>
          <a:bodyPr>
            <a:normAutofit lnSpcReduction="10000"/>
          </a:bodyPr>
          <a:lstStyle/>
          <a:p>
            <a:pPr>
              <a:buFont typeface="Wingdings" panose="05000000000000000000" pitchFamily="2" charset="2"/>
              <a:buChar char="ü"/>
            </a:pPr>
            <a:r>
              <a:rPr lang="en-US" dirty="0" smtClean="0"/>
              <a:t>Do not follow your customers ; lead them(You know costumer’s requirement better than they )</a:t>
            </a:r>
          </a:p>
          <a:p>
            <a:pPr>
              <a:buFont typeface="Wingdings" panose="05000000000000000000" pitchFamily="2" charset="2"/>
              <a:buChar char="ü"/>
            </a:pPr>
            <a:r>
              <a:rPr lang="en-US" dirty="0" smtClean="0"/>
              <a:t>Focus on the few to sell to the many</a:t>
            </a:r>
          </a:p>
          <a:p>
            <a:pPr>
              <a:buFont typeface="Wingdings" panose="05000000000000000000" pitchFamily="2" charset="2"/>
              <a:buChar char="ü"/>
            </a:pPr>
            <a:r>
              <a:rPr lang="en-US" dirty="0" smtClean="0"/>
              <a:t>Be your own toughest critic</a:t>
            </a:r>
          </a:p>
          <a:p>
            <a:pPr>
              <a:buFont typeface="Wingdings" panose="05000000000000000000" pitchFamily="2" charset="2"/>
              <a:buChar char="ü"/>
            </a:pPr>
            <a:r>
              <a:rPr lang="en-US" dirty="0" smtClean="0"/>
              <a:t>Clear your mind and “think different”</a:t>
            </a:r>
            <a:endParaRPr lang="fa-IR" dirty="0" smtClean="0"/>
          </a:p>
          <a:p>
            <a:pPr>
              <a:buFont typeface="Wingdings" panose="05000000000000000000" pitchFamily="2" charset="2"/>
              <a:buChar char="ü"/>
            </a:pPr>
            <a:r>
              <a:rPr lang="en-US" dirty="0" smtClean="0"/>
              <a:t>MRD+ERD+URD(evaluate required and innovation for producing)</a:t>
            </a:r>
          </a:p>
          <a:p>
            <a:r>
              <a:rPr lang="en-US" dirty="0" smtClean="0"/>
              <a:t>Marketing requirement document</a:t>
            </a:r>
          </a:p>
          <a:p>
            <a:r>
              <a:rPr lang="en-US" dirty="0" smtClean="0"/>
              <a:t>Engineering requirement </a:t>
            </a:r>
            <a:r>
              <a:rPr lang="en-US" dirty="0"/>
              <a:t>document</a:t>
            </a:r>
          </a:p>
          <a:p>
            <a:r>
              <a:rPr lang="en-US" dirty="0" smtClean="0"/>
              <a:t>User-experience requirement </a:t>
            </a:r>
            <a:r>
              <a:rPr lang="en-US" dirty="0"/>
              <a:t>document</a:t>
            </a:r>
          </a:p>
          <a:p>
            <a:pPr>
              <a:buFont typeface="Wingdings" panose="05000000000000000000" pitchFamily="2" charset="2"/>
              <a:buChar char="ü"/>
            </a:pPr>
            <a:r>
              <a:rPr lang="en-US" dirty="0" smtClean="0"/>
              <a:t>Justify the high price</a:t>
            </a:r>
          </a:p>
          <a:p>
            <a:pPr>
              <a:buFont typeface="Wingdings" panose="05000000000000000000" pitchFamily="2" charset="2"/>
              <a:buChar char="ü"/>
            </a:pPr>
            <a:r>
              <a:rPr lang="en-US" dirty="0" smtClean="0"/>
              <a:t>Design is on the first priority </a:t>
            </a:r>
          </a:p>
          <a:p>
            <a:pPr marL="0" indent="0">
              <a:buNone/>
            </a:pPr>
            <a:endParaRPr lang="en-US" dirty="0" smtClean="0"/>
          </a:p>
          <a:p>
            <a:endParaRPr lang="en-US" dirty="0"/>
          </a:p>
        </p:txBody>
      </p:sp>
    </p:spTree>
    <p:extLst>
      <p:ext uri="{BB962C8B-B14F-4D97-AF65-F5344CB8AC3E}">
        <p14:creationId xmlns:p14="http://schemas.microsoft.com/office/powerpoint/2010/main" val="3930431154"/>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Motto</a:t>
            </a:r>
            <a:endParaRPr lang="en-US" dirty="0"/>
          </a:p>
        </p:txBody>
      </p:sp>
      <p:sp>
        <p:nvSpPr>
          <p:cNvPr id="4" name="Content Placeholder 3"/>
          <p:cNvSpPr>
            <a:spLocks noGrp="1"/>
          </p:cNvSpPr>
          <p:nvPr>
            <p:ph sz="half" idx="2"/>
          </p:nvPr>
        </p:nvSpPr>
        <p:spPr>
          <a:xfrm>
            <a:off x="448964" y="2632075"/>
            <a:ext cx="8398775" cy="1865860"/>
          </a:xfrm>
        </p:spPr>
        <p:txBody>
          <a:bodyPr/>
          <a:lstStyle/>
          <a:p>
            <a:pPr>
              <a:buFont typeface="Wingdings" panose="05000000000000000000" pitchFamily="2" charset="2"/>
              <a:buChar char="ü"/>
            </a:pPr>
            <a:r>
              <a:rPr lang="en-US" dirty="0" smtClean="0"/>
              <a:t>Think different</a:t>
            </a:r>
          </a:p>
          <a:p>
            <a:pPr>
              <a:buFont typeface="Wingdings" panose="05000000000000000000" pitchFamily="2" charset="2"/>
              <a:buChar char="ü"/>
            </a:pPr>
            <a:r>
              <a:rPr lang="en-US" dirty="0" smtClean="0"/>
              <a:t>The computer for the rest of us</a:t>
            </a:r>
            <a:endParaRPr lang="en-US" dirty="0"/>
          </a:p>
        </p:txBody>
      </p:sp>
    </p:spTree>
    <p:extLst>
      <p:ext uri="{BB962C8B-B14F-4D97-AF65-F5344CB8AC3E}">
        <p14:creationId xmlns:p14="http://schemas.microsoft.com/office/powerpoint/2010/main" val="166157663"/>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026114972"/>
              </p:ext>
            </p:extLst>
          </p:nvPr>
        </p:nvGraphicFramePr>
        <p:xfrm>
          <a:off x="1524000" y="150287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Straight Arrow Connector 9"/>
          <p:cNvCxnSpPr/>
          <p:nvPr/>
        </p:nvCxnSpPr>
        <p:spPr>
          <a:xfrm flipV="1">
            <a:off x="5182820" y="1502870"/>
            <a:ext cx="1374345" cy="246376"/>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Left Brace 10"/>
          <p:cNvSpPr/>
          <p:nvPr/>
        </p:nvSpPr>
        <p:spPr>
          <a:xfrm>
            <a:off x="6709870" y="392218"/>
            <a:ext cx="305410" cy="1967847"/>
          </a:xfrm>
          <a:prstGeom prst="leftBrace">
            <a:avLst/>
          </a:prstGeom>
          <a:no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7015279" y="327810"/>
            <a:ext cx="2290575" cy="2554545"/>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rgbClr val="00B0F0"/>
                </a:solidFill>
              </a:rPr>
              <a:t>Product quality</a:t>
            </a:r>
          </a:p>
          <a:p>
            <a:pPr marL="285750" indent="-285750">
              <a:buFont typeface="Arial" panose="020B0604020202020204" pitchFamily="34" charset="0"/>
              <a:buChar char="•"/>
            </a:pPr>
            <a:r>
              <a:rPr lang="en-US" dirty="0" smtClean="0">
                <a:solidFill>
                  <a:srgbClr val="00B0F0"/>
                </a:solidFill>
              </a:rPr>
              <a:t>Brand reputation</a:t>
            </a:r>
          </a:p>
          <a:p>
            <a:pPr marL="285750" indent="-285750">
              <a:buFont typeface="Arial" panose="020B0604020202020204" pitchFamily="34" charset="0"/>
              <a:buChar char="•"/>
            </a:pPr>
            <a:r>
              <a:rPr lang="en-US" dirty="0" smtClean="0">
                <a:solidFill>
                  <a:srgbClr val="00B0F0"/>
                </a:solidFill>
              </a:rPr>
              <a:t>Stores</a:t>
            </a:r>
          </a:p>
          <a:p>
            <a:pPr marL="285750" indent="-285750">
              <a:buFont typeface="Arial" panose="020B0604020202020204" pitchFamily="34" charset="0"/>
              <a:buChar char="•"/>
            </a:pPr>
            <a:r>
              <a:rPr lang="en-US" dirty="0" smtClean="0">
                <a:solidFill>
                  <a:srgbClr val="00B0F0"/>
                </a:solidFill>
              </a:rPr>
              <a:t>Support</a:t>
            </a:r>
          </a:p>
          <a:p>
            <a:pPr marL="285750" indent="-285750">
              <a:buFont typeface="Arial" panose="020B0604020202020204" pitchFamily="34" charset="0"/>
              <a:buChar char="•"/>
            </a:pPr>
            <a:r>
              <a:rPr lang="en-US" dirty="0" smtClean="0">
                <a:solidFill>
                  <a:srgbClr val="00B0F0"/>
                </a:solidFill>
              </a:rPr>
              <a:t>Educational sector</a:t>
            </a:r>
          </a:p>
          <a:p>
            <a:pPr marL="285750" indent="-285750">
              <a:buFont typeface="Arial" panose="020B0604020202020204" pitchFamily="34" charset="0"/>
              <a:buChar char="•"/>
            </a:pPr>
            <a:r>
              <a:rPr lang="en-US" dirty="0" smtClean="0">
                <a:solidFill>
                  <a:srgbClr val="00B0F0"/>
                </a:solidFill>
              </a:rPr>
              <a:t>Marketing</a:t>
            </a:r>
          </a:p>
          <a:p>
            <a:pPr marL="285750" indent="-285750">
              <a:buFont typeface="Arial" panose="020B0604020202020204" pitchFamily="34" charset="0"/>
              <a:buChar char="•"/>
            </a:pPr>
            <a:r>
              <a:rPr lang="en-US" dirty="0" smtClean="0">
                <a:solidFill>
                  <a:srgbClr val="00B0F0"/>
                </a:solidFill>
              </a:rPr>
              <a:t>Different services</a:t>
            </a:r>
          </a:p>
          <a:p>
            <a:pPr marL="285750" indent="-285750">
              <a:buFont typeface="Arial" panose="020B0604020202020204" pitchFamily="34" charset="0"/>
              <a:buChar char="•"/>
            </a:pPr>
            <a:endParaRPr lang="en-US" dirty="0">
              <a:solidFill>
                <a:srgbClr val="00B0F0"/>
              </a:solidFill>
            </a:endParaRPr>
          </a:p>
          <a:p>
            <a:pPr marL="285750" indent="-285750">
              <a:buFont typeface="Arial" panose="020B0604020202020204" pitchFamily="34" charset="0"/>
              <a:buChar char="•"/>
            </a:pPr>
            <a:endParaRPr lang="en-US" dirty="0">
              <a:solidFill>
                <a:srgbClr val="00B0F0"/>
              </a:solidFill>
            </a:endParaRPr>
          </a:p>
        </p:txBody>
      </p:sp>
      <p:cxnSp>
        <p:nvCxnSpPr>
          <p:cNvPr id="16" name="Straight Arrow Connector 15"/>
          <p:cNvCxnSpPr/>
          <p:nvPr/>
        </p:nvCxnSpPr>
        <p:spPr>
          <a:xfrm>
            <a:off x="6293968" y="4039820"/>
            <a:ext cx="472675" cy="541302"/>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Left Brace 16"/>
          <p:cNvSpPr/>
          <p:nvPr/>
        </p:nvSpPr>
        <p:spPr>
          <a:xfrm>
            <a:off x="6862574" y="4451078"/>
            <a:ext cx="152705" cy="352267"/>
          </a:xfrm>
          <a:prstGeom prst="leftBrace">
            <a:avLst/>
          </a:prstGeom>
          <a:no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6976121" y="4464791"/>
            <a:ext cx="2290575" cy="33855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rgbClr val="00B0F0"/>
                </a:solidFill>
              </a:rPr>
              <a:t>Other competitors</a:t>
            </a:r>
          </a:p>
        </p:txBody>
      </p:sp>
      <p:cxnSp>
        <p:nvCxnSpPr>
          <p:cNvPr id="22" name="Straight Arrow Connector 21"/>
          <p:cNvCxnSpPr/>
          <p:nvPr/>
        </p:nvCxnSpPr>
        <p:spPr>
          <a:xfrm flipH="1">
            <a:off x="2892245" y="5261460"/>
            <a:ext cx="763527" cy="525876"/>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Left Brace 22"/>
          <p:cNvSpPr/>
          <p:nvPr/>
        </p:nvSpPr>
        <p:spPr>
          <a:xfrm flipH="1">
            <a:off x="2586835" y="4803481"/>
            <a:ext cx="305410" cy="1967847"/>
          </a:xfrm>
          <a:prstGeom prst="leftBrace">
            <a:avLst/>
          </a:prstGeom>
          <a:no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p:cNvSpPr txBox="1"/>
          <p:nvPr/>
        </p:nvSpPr>
        <p:spPr>
          <a:xfrm flipH="1">
            <a:off x="-122696" y="4822335"/>
            <a:ext cx="2902519" cy="2277547"/>
          </a:xfrm>
          <a:prstGeom prst="rect">
            <a:avLst/>
          </a:prstGeom>
          <a:noFill/>
        </p:spPr>
        <p:txBody>
          <a:bodyPr wrap="square" rtlCol="0">
            <a:spAutoFit/>
          </a:bodyPr>
          <a:lstStyle/>
          <a:p>
            <a:pPr marL="285750" indent="-285750" algn="r" rtl="1">
              <a:buFont typeface="Arial" panose="020B0604020202020204" pitchFamily="34" charset="0"/>
              <a:buChar char="•"/>
            </a:pPr>
            <a:r>
              <a:rPr lang="en-US" sz="1600" dirty="0" smtClean="0">
                <a:solidFill>
                  <a:srgbClr val="00B0F0"/>
                </a:solidFill>
              </a:rPr>
              <a:t>High price</a:t>
            </a:r>
          </a:p>
          <a:p>
            <a:pPr marL="285750" indent="-285750" algn="r" rtl="1">
              <a:buFont typeface="Arial" panose="020B0604020202020204" pitchFamily="34" charset="0"/>
              <a:buChar char="•"/>
            </a:pPr>
            <a:r>
              <a:rPr lang="en-US" dirty="0" smtClean="0">
                <a:solidFill>
                  <a:srgbClr val="00B0F0"/>
                </a:solidFill>
              </a:rPr>
              <a:t>Incompatibility with other</a:t>
            </a:r>
          </a:p>
          <a:p>
            <a:pPr marL="285750" indent="-285750" algn="r" rtl="1">
              <a:buFont typeface="Arial" panose="020B0604020202020204" pitchFamily="34" charset="0"/>
              <a:buChar char="•"/>
            </a:pPr>
            <a:r>
              <a:rPr lang="en-US" dirty="0" smtClean="0">
                <a:solidFill>
                  <a:srgbClr val="00B0F0"/>
                </a:solidFill>
              </a:rPr>
              <a:t>Online music market</a:t>
            </a:r>
          </a:p>
          <a:p>
            <a:pPr marL="285750" indent="-285750" algn="r" rtl="1">
              <a:buFont typeface="Arial" panose="020B0604020202020204" pitchFamily="34" charset="0"/>
              <a:buChar char="•"/>
            </a:pPr>
            <a:r>
              <a:rPr lang="en-US" dirty="0" smtClean="0">
                <a:solidFill>
                  <a:srgbClr val="00B0F0"/>
                </a:solidFill>
              </a:rPr>
              <a:t>Loosing security</a:t>
            </a:r>
          </a:p>
          <a:p>
            <a:pPr marL="285750" indent="-285750" algn="r" rtl="1">
              <a:buFont typeface="Arial" panose="020B0604020202020204" pitchFamily="34" charset="0"/>
              <a:buChar char="•"/>
            </a:pPr>
            <a:r>
              <a:rPr lang="en-US" dirty="0" err="1" smtClean="0">
                <a:solidFill>
                  <a:srgbClr val="00B0F0"/>
                </a:solidFill>
              </a:rPr>
              <a:t>Unhumanity</a:t>
            </a:r>
            <a:r>
              <a:rPr lang="en-US" dirty="0">
                <a:solidFill>
                  <a:srgbClr val="00B0F0"/>
                </a:solidFill>
              </a:rPr>
              <a:t> </a:t>
            </a:r>
            <a:r>
              <a:rPr lang="en-US" dirty="0" smtClean="0">
                <a:solidFill>
                  <a:srgbClr val="00B0F0"/>
                </a:solidFill>
              </a:rPr>
              <a:t>conditions for employers</a:t>
            </a:r>
          </a:p>
          <a:p>
            <a:pPr marL="285750" indent="-285750" algn="r" rtl="1">
              <a:buFont typeface="Arial" panose="020B0604020202020204" pitchFamily="34" charset="0"/>
              <a:buChar char="•"/>
            </a:pPr>
            <a:endParaRPr lang="en-US" dirty="0">
              <a:solidFill>
                <a:srgbClr val="00B0F0"/>
              </a:solidFill>
            </a:endParaRPr>
          </a:p>
          <a:p>
            <a:pPr marL="285750" indent="-285750" algn="r" rtl="1">
              <a:buFont typeface="Arial" panose="020B0604020202020204" pitchFamily="34" charset="0"/>
              <a:buChar char="•"/>
            </a:pPr>
            <a:endParaRPr lang="en-US" dirty="0">
              <a:solidFill>
                <a:srgbClr val="00B0F0"/>
              </a:solidFill>
            </a:endParaRPr>
          </a:p>
        </p:txBody>
      </p:sp>
      <p:cxnSp>
        <p:nvCxnSpPr>
          <p:cNvPr id="30" name="Straight Arrow Connector 29"/>
          <p:cNvCxnSpPr/>
          <p:nvPr/>
        </p:nvCxnSpPr>
        <p:spPr>
          <a:xfrm flipH="1" flipV="1">
            <a:off x="2892245" y="1502871"/>
            <a:ext cx="153829" cy="1618081"/>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flipH="1">
            <a:off x="-190039" y="610472"/>
            <a:ext cx="2902519" cy="1446550"/>
          </a:xfrm>
          <a:prstGeom prst="rect">
            <a:avLst/>
          </a:prstGeom>
          <a:noFill/>
        </p:spPr>
        <p:txBody>
          <a:bodyPr wrap="square" rtlCol="0">
            <a:spAutoFit/>
          </a:bodyPr>
          <a:lstStyle/>
          <a:p>
            <a:pPr marL="285750" indent="-285750" algn="r" rtl="1">
              <a:buFont typeface="Arial" panose="020B0604020202020204" pitchFamily="34" charset="0"/>
              <a:buChar char="•"/>
            </a:pPr>
            <a:r>
              <a:rPr lang="en-US" sz="1600" dirty="0" smtClean="0">
                <a:solidFill>
                  <a:srgbClr val="00B0F0"/>
                </a:solidFill>
              </a:rPr>
              <a:t>Customers loyalty</a:t>
            </a:r>
          </a:p>
          <a:p>
            <a:pPr marL="285750" indent="-285750" algn="r" rtl="1">
              <a:buFont typeface="Arial" panose="020B0604020202020204" pitchFamily="34" charset="0"/>
              <a:buChar char="•"/>
            </a:pPr>
            <a:r>
              <a:rPr lang="en-US" dirty="0" smtClean="0">
                <a:solidFill>
                  <a:srgbClr val="00B0F0"/>
                </a:solidFill>
              </a:rPr>
              <a:t>Cooperation with IBM</a:t>
            </a:r>
          </a:p>
          <a:p>
            <a:pPr marL="285750" indent="-285750" algn="r" rtl="1">
              <a:buFont typeface="Arial" panose="020B0604020202020204" pitchFamily="34" charset="0"/>
              <a:buChar char="•"/>
            </a:pPr>
            <a:r>
              <a:rPr lang="en-US" dirty="0" smtClean="0">
                <a:solidFill>
                  <a:srgbClr val="00B0F0"/>
                </a:solidFill>
              </a:rPr>
              <a:t>The Chinese market</a:t>
            </a:r>
          </a:p>
          <a:p>
            <a:pPr marL="285750" indent="-285750" algn="r" rtl="1">
              <a:buFont typeface="Arial" panose="020B0604020202020204" pitchFamily="34" charset="0"/>
              <a:buChar char="•"/>
            </a:pPr>
            <a:endParaRPr lang="en-US" dirty="0">
              <a:solidFill>
                <a:srgbClr val="00B0F0"/>
              </a:solidFill>
            </a:endParaRPr>
          </a:p>
          <a:p>
            <a:pPr marL="285750" indent="-285750" algn="r" rtl="1">
              <a:buFont typeface="Arial" panose="020B0604020202020204" pitchFamily="34" charset="0"/>
              <a:buChar char="•"/>
            </a:pPr>
            <a:endParaRPr lang="en-US" dirty="0">
              <a:solidFill>
                <a:srgbClr val="00B0F0"/>
              </a:solidFill>
            </a:endParaRPr>
          </a:p>
        </p:txBody>
      </p:sp>
      <p:sp>
        <p:nvSpPr>
          <p:cNvPr id="35" name="Left Brace 34"/>
          <p:cNvSpPr/>
          <p:nvPr/>
        </p:nvSpPr>
        <p:spPr>
          <a:xfrm flipH="1">
            <a:off x="2586835" y="518879"/>
            <a:ext cx="305410" cy="1221641"/>
          </a:xfrm>
          <a:prstGeom prst="leftBrace">
            <a:avLst/>
          </a:prstGeom>
          <a:no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8903059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down)">
                                      <p:cBhvr>
                                        <p:cTn id="14" dur="500"/>
                                        <p:tgtEl>
                                          <p:spTgt spid="10"/>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down)">
                                      <p:cBhvr>
                                        <p:cTn id="25" dur="500"/>
                                        <p:tgtEl>
                                          <p:spTgt spid="2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down)">
                                      <p:cBhvr>
                                        <p:cTn id="28" dur="500"/>
                                        <p:tgtEl>
                                          <p:spTgt spid="24"/>
                                        </p:tgtEl>
                                      </p:cBhvr>
                                    </p:animEffect>
                                  </p:childTnLst>
                                </p:cTn>
                              </p:par>
                              <p:par>
                                <p:cTn id="29" presetID="22" presetClass="entr" presetSubtype="4"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down)">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down)">
                                      <p:cBhvr>
                                        <p:cTn id="36" dur="500"/>
                                        <p:tgtEl>
                                          <p:spTgt spid="3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wipe(down)">
                                      <p:cBhvr>
                                        <p:cTn id="39" dur="500"/>
                                        <p:tgtEl>
                                          <p:spTgt spid="35"/>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wipe(down)">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par>
                                <p:cTn id="48" presetID="22" presetClass="entr" presetSubtype="4" fill="hold"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down)">
                                      <p:cBhvr>
                                        <p:cTn id="50" dur="500"/>
                                        <p:tgtEl>
                                          <p:spTgt spid="16"/>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down)">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1" grpId="0" animBg="1"/>
      <p:bldP spid="14" grpId="0"/>
      <p:bldP spid="17" grpId="0" animBg="1"/>
      <p:bldP spid="18" grpId="0"/>
      <p:bldP spid="23" grpId="0" animBg="1"/>
      <p:bldP spid="24" grpId="0"/>
      <p:bldP spid="31" grpId="0"/>
      <p:bldP spid="3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3842</TotalTime>
  <Words>350</Words>
  <Application>Microsoft Office PowerPoint</Application>
  <PresentationFormat>On-screen Show (4:3)</PresentationFormat>
  <Paragraphs>74</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 Mitra</vt:lpstr>
      <vt:lpstr>B Nazanin</vt:lpstr>
      <vt:lpstr>B Titr</vt:lpstr>
      <vt:lpstr>Calibri</vt:lpstr>
      <vt:lpstr>Wingdings</vt:lpstr>
      <vt:lpstr>Office Theme</vt:lpstr>
      <vt:lpstr>PowerPoint Presentation</vt:lpstr>
      <vt:lpstr>بیوگرافی شرکت اپل</vt:lpstr>
      <vt:lpstr>محصولات شرکت اپل</vt:lpstr>
      <vt:lpstr>PowerPoint Presentation</vt:lpstr>
      <vt:lpstr>Misson </vt:lpstr>
      <vt:lpstr>Long-term goles</vt:lpstr>
      <vt:lpstr>Strategies</vt:lpstr>
      <vt:lpstr>Motto</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OliveSoft</cp:lastModifiedBy>
  <cp:revision>60</cp:revision>
  <dcterms:created xsi:type="dcterms:W3CDTF">2013-08-21T19:17:07Z</dcterms:created>
  <dcterms:modified xsi:type="dcterms:W3CDTF">2018-11-13T19:33:25Z</dcterms:modified>
</cp:coreProperties>
</file>