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6"/>
  </p:notesMasterIdLst>
  <p:sldIdLst>
    <p:sldId id="257" r:id="rId2"/>
    <p:sldId id="346" r:id="rId3"/>
    <p:sldId id="333" r:id="rId4"/>
    <p:sldId id="334" r:id="rId5"/>
    <p:sldId id="335" r:id="rId6"/>
    <p:sldId id="338" r:id="rId7"/>
    <p:sldId id="326" r:id="rId8"/>
    <p:sldId id="337" r:id="rId9"/>
    <p:sldId id="336" r:id="rId10"/>
    <p:sldId id="347" r:id="rId11"/>
    <p:sldId id="340" r:id="rId12"/>
    <p:sldId id="341" r:id="rId13"/>
    <p:sldId id="348" r:id="rId14"/>
    <p:sldId id="343" r:id="rId15"/>
    <p:sldId id="342" r:id="rId16"/>
    <p:sldId id="327" r:id="rId17"/>
    <p:sldId id="349" r:id="rId18"/>
    <p:sldId id="339" r:id="rId19"/>
    <p:sldId id="331" r:id="rId20"/>
    <p:sldId id="344" r:id="rId21"/>
    <p:sldId id="324" r:id="rId22"/>
    <p:sldId id="345" r:id="rId23"/>
    <p:sldId id="258" r:id="rId24"/>
    <p:sldId id="325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350" r:id="rId34"/>
    <p:sldId id="272" r:id="rId35"/>
    <p:sldId id="273" r:id="rId36"/>
    <p:sldId id="309" r:id="rId37"/>
    <p:sldId id="308" r:id="rId38"/>
    <p:sldId id="271" r:id="rId39"/>
    <p:sldId id="307" r:id="rId40"/>
    <p:sldId id="274" r:id="rId41"/>
    <p:sldId id="275" r:id="rId42"/>
    <p:sldId id="311" r:id="rId43"/>
    <p:sldId id="277" r:id="rId44"/>
    <p:sldId id="312" r:id="rId45"/>
    <p:sldId id="284" r:id="rId46"/>
    <p:sldId id="313" r:id="rId47"/>
    <p:sldId id="281" r:id="rId48"/>
    <p:sldId id="314" r:id="rId49"/>
    <p:sldId id="282" r:id="rId50"/>
    <p:sldId id="285" r:id="rId51"/>
    <p:sldId id="318" r:id="rId52"/>
    <p:sldId id="294" r:id="rId53"/>
    <p:sldId id="295" r:id="rId54"/>
    <p:sldId id="32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89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7" d="1000"/>
        <a:sy n="957" d="1000"/>
      </p:scale>
      <p:origin x="0" y="-120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10A65-80BE-4190-9644-100C211D3492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25CEA-6E57-49FA-BA3A-8957789D29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2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DB23-F3AA-400E-B408-A620886E120A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8A96-EB64-4AF0-8760-56E8F1FA5460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89E5-A65A-4726-9B70-290083655518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A8BC-2701-45F5-8194-72ECFCD014C8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74CB-1B88-4131-A08B-C810234DE405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C00A-1C71-4EC4-BAA7-511FDD184A62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CAFA-CF14-4E34-8E47-B13F09A81B11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FA4-D907-4AAE-8052-A08C4EE1DE6D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5FD3-A51C-4963-AA5A-9DFA07C99762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7B2C-F8FD-4F8A-8A08-495F0DC31D2E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657ADAA-256C-499E-94FB-1D1981E3001C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8D626A1-C54B-4C77-B923-2A9E06FFF930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alamus" TargetMode="External"/><Relationship Id="rId7" Type="http://schemas.openxmlformats.org/officeDocument/2006/relationships/hyperlink" Target="http://en.wikipedia.org/wiki/Neocortex" TargetMode="External"/><Relationship Id="rId2" Type="http://schemas.openxmlformats.org/officeDocument/2006/relationships/hyperlink" Target="http://en.wikipedia.org/wiki/Orbitofrontal_corte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ippocampus" TargetMode="External"/><Relationship Id="rId5" Type="http://schemas.openxmlformats.org/officeDocument/2006/relationships/hyperlink" Target="http://en.wikipedia.org/wiki/Caudate_nucleus" TargetMode="External"/><Relationship Id="rId4" Type="http://schemas.openxmlformats.org/officeDocument/2006/relationships/hyperlink" Target="http://en.wikipedia.org/wiki/Basal_ganglia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entrolateral_prefrontal_cortex" TargetMode="External"/><Relationship Id="rId2" Type="http://schemas.openxmlformats.org/officeDocument/2006/relationships/hyperlink" Target="http://en.wikipedia.org/wiki/Two-streams_hypothesi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orking_memory" TargetMode="External"/><Relationship Id="rId2" Type="http://schemas.openxmlformats.org/officeDocument/2006/relationships/hyperlink" Target="http://en.wikipedia.org/wiki/Executive_func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ognitive_flexibility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Decision_makin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Theory_of_mind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rodmann's_area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ippocampal_formation" TargetMode="External"/><Relationship Id="rId13" Type="http://schemas.openxmlformats.org/officeDocument/2006/relationships/hyperlink" Target="http://en.wikipedia.org/wiki/Decision_making" TargetMode="External"/><Relationship Id="rId3" Type="http://schemas.openxmlformats.org/officeDocument/2006/relationships/hyperlink" Target="http://en.wikipedia.org/wiki/Amygdala" TargetMode="External"/><Relationship Id="rId7" Type="http://schemas.openxmlformats.org/officeDocument/2006/relationships/hyperlink" Target="http://en.wikipedia.org/wiki/Lateral_hypothalamus" TargetMode="External"/><Relationship Id="rId12" Type="http://schemas.openxmlformats.org/officeDocument/2006/relationships/hyperlink" Target="http://en.wikipedia.org/wiki/Fear" TargetMode="External"/><Relationship Id="rId2" Type="http://schemas.openxmlformats.org/officeDocument/2006/relationships/hyperlink" Target="http://en.wikipedia.org/wiki/Ventral_tegmental_are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edial_dorsal_nucleus" TargetMode="External"/><Relationship Id="rId11" Type="http://schemas.openxmlformats.org/officeDocument/2006/relationships/hyperlink" Target="http://en.wikipedia.org/wiki/Risk" TargetMode="External"/><Relationship Id="rId5" Type="http://schemas.openxmlformats.org/officeDocument/2006/relationships/hyperlink" Target="http://en.wikipedia.org/wiki/Olfactory_system" TargetMode="External"/><Relationship Id="rId10" Type="http://schemas.openxmlformats.org/officeDocument/2006/relationships/hyperlink" Target="http://en.wikipedia.org/wiki/Prefrontal_cortex" TargetMode="External"/><Relationship Id="rId4" Type="http://schemas.openxmlformats.org/officeDocument/2006/relationships/hyperlink" Target="http://en.wikipedia.org/wiki/Temporal_lobe" TargetMode="External"/><Relationship Id="rId9" Type="http://schemas.openxmlformats.org/officeDocument/2006/relationships/hyperlink" Target="http://en.wikipedia.org/wiki/Cingulate_cortex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rtisol" TargetMode="External"/><Relationship Id="rId2" Type="http://schemas.openxmlformats.org/officeDocument/2006/relationships/hyperlink" Target="http://en.wikipedia.org/wiki/Orbitofrontal_cortex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Decision-making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motion" TargetMode="External"/><Relationship Id="rId2" Type="http://schemas.openxmlformats.org/officeDocument/2006/relationships/hyperlink" Target="http://en.wikipedia.org/wiki/Medial_dorsal_nucleu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Decision_making" TargetMode="External"/><Relationship Id="rId4" Type="http://schemas.openxmlformats.org/officeDocument/2006/relationships/hyperlink" Target="http://en.wikipedia.org/wiki/Reward_system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ypothalamus" TargetMode="External"/><Relationship Id="rId2" Type="http://schemas.openxmlformats.org/officeDocument/2006/relationships/hyperlink" Target="http://en.wikipedia.org/wiki/Amygdal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Periaqueductal_grey" TargetMode="External"/><Relationship Id="rId5" Type="http://schemas.openxmlformats.org/officeDocument/2006/relationships/hyperlink" Target="http://en.wikipedia.org/wiki/Thalamic_bodies" TargetMode="External"/><Relationship Id="rId4" Type="http://schemas.openxmlformats.org/officeDocument/2006/relationships/hyperlink" Target="http://en.wikipedia.org/wiki/Striatum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ttention_deficit_hyperactivity_disorder" TargetMode="External"/><Relationship Id="rId7" Type="http://schemas.openxmlformats.org/officeDocument/2006/relationships/hyperlink" Target="http://en.wikipedia.org/wiki/Alzheimer's_disease" TargetMode="External"/><Relationship Id="rId2" Type="http://schemas.openxmlformats.org/officeDocument/2006/relationships/hyperlink" Target="http://en.wikipedia.org/wiki/Substance_depend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rontotemporal_dementia" TargetMode="External"/><Relationship Id="rId5" Type="http://schemas.openxmlformats.org/officeDocument/2006/relationships/hyperlink" Target="http://en.wikipedia.org/wiki/Trichotillomania" TargetMode="External"/><Relationship Id="rId4" Type="http://schemas.openxmlformats.org/officeDocument/2006/relationships/hyperlink" Target="http://en.wikipedia.org/wiki/Obsessive%E2%80%93compulsive_disorder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rontotemporal_dementia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924800" cy="1752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Fundamentals of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Cognitive 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euroscience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32004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Peyman  </a:t>
            </a:r>
            <a:r>
              <a:rPr lang="en-US" sz="3600" b="1" dirty="0" err="1" smtClean="0">
                <a:solidFill>
                  <a:schemeClr val="tx1"/>
                </a:solidFill>
              </a:rPr>
              <a:t>Hassani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</a:rPr>
              <a:t>Abharian</a:t>
            </a:r>
            <a:r>
              <a:rPr lang="en-US" sz="3500" b="1" dirty="0" smtClean="0">
                <a:solidFill>
                  <a:schemeClr val="tx1"/>
                </a:solidFill>
              </a:rPr>
              <a:t>-MD/PHD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/>
              <a:t>in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Cognitive Neuroscience </a:t>
            </a:r>
          </a:p>
          <a:p>
            <a:r>
              <a:rPr lang="en-US" sz="3600" b="1" dirty="0" smtClean="0">
                <a:solidFill>
                  <a:srgbClr val="0000CC"/>
                </a:solidFill>
              </a:rPr>
              <a:t>Institute for Cognitive Sciences Studies (ICSS)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Feb. 2016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Cognitive </a:t>
            </a:r>
            <a:r>
              <a:rPr lang="en-US" dirty="0" smtClean="0">
                <a:solidFill>
                  <a:srgbClr val="FF0000"/>
                </a:solidFill>
              </a:rPr>
              <a:t>Neuroscience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What is the meaning of cognitive neuroscience?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Cognitive Neuroscience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5111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Cognitive neuroscience </a:t>
            </a:r>
            <a:r>
              <a:rPr lang="en-US" b="1" dirty="0" smtClean="0">
                <a:solidFill>
                  <a:srgbClr val="FF0000"/>
                </a:solidFill>
              </a:rPr>
              <a:t>is the knowledge of investigating </a:t>
            </a:r>
            <a:r>
              <a:rPr lang="en-US" b="1" dirty="0" smtClean="0">
                <a:solidFill>
                  <a:srgbClr val="FF0000"/>
                </a:solidFill>
              </a:rPr>
              <a:t>brain and its functions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118872" indent="0" algn="just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b="1" dirty="0" smtClean="0"/>
              <a:t>This area is one field in cognitive sciences, which investigates the relationship between cognitive and mental functions with brain and its activity. </a:t>
            </a:r>
            <a:endParaRPr lang="en-US" b="1" dirty="0" smtClean="0"/>
          </a:p>
          <a:p>
            <a:pPr marL="118872" indent="0" algn="just">
              <a:buNone/>
            </a:pPr>
            <a:endParaRPr lang="en-US" b="1" dirty="0" smtClean="0"/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oal of cognitive neuroscience is understanding the nature and structure of  mental activities.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b="1" dirty="0" smtClean="0">
                <a:solidFill>
                  <a:srgbClr val="00B050"/>
                </a:solidFill>
              </a:rPr>
              <a:t>Cognitive neuroscience has developed intensively, during last two decades. 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Difference of Cognitive Psychology &amp; Cognitive Neuroscience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 smtClean="0"/>
              <a:t>Cognitive psychology investigates mental events separated of brain functions.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smtClean="0"/>
              <a:t>Cognitive neuroscience investigates their relation with brain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Sub-divisions of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Cognitive </a:t>
            </a:r>
            <a:r>
              <a:rPr lang="en-US" dirty="0">
                <a:solidFill>
                  <a:srgbClr val="FF0000"/>
                </a:solidFill>
              </a:rPr>
              <a:t>Neuroscience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000" b="1" dirty="0" smtClean="0"/>
              <a:t>What are the sub-divisions of cognitive neuroscience?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Sub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ivisions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of Cognitive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euroscience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Brian &amp; cognition</a:t>
            </a:r>
          </a:p>
          <a:p>
            <a:r>
              <a:rPr lang="en-US" b="1" dirty="0" smtClean="0"/>
              <a:t> computational neuroscience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Clinical neuroscience</a:t>
            </a:r>
          </a:p>
          <a:p>
            <a:r>
              <a:rPr lang="en-US" b="1" dirty="0" smtClean="0"/>
              <a:t>Linguistic neuroscience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Social neuroscience</a:t>
            </a:r>
          </a:p>
          <a:p>
            <a:r>
              <a:rPr lang="en-US" b="1" dirty="0" err="1" smtClean="0"/>
              <a:t>Neuro</a:t>
            </a:r>
            <a:r>
              <a:rPr lang="en-US" b="1" dirty="0" smtClean="0"/>
              <a:t> marketing &amp; economic neuroscience</a:t>
            </a:r>
          </a:p>
          <a:p>
            <a:r>
              <a:rPr lang="en-US" b="1" dirty="0" smtClean="0"/>
              <a:t>A</a:t>
            </a:r>
            <a:r>
              <a:rPr lang="en-US" b="1" dirty="0" smtClean="0">
                <a:solidFill>
                  <a:prstClr val="black"/>
                </a:solidFill>
              </a:rPr>
              <a:t>esthetic</a:t>
            </a:r>
            <a:r>
              <a:rPr lang="en-US" b="1" dirty="0" smtClean="0"/>
              <a:t> neuroscience</a:t>
            </a:r>
          </a:p>
          <a:p>
            <a:r>
              <a:rPr lang="en-US" b="1" dirty="0" smtClean="0"/>
              <a:t>Theological neuroscience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How Cognitive Neuroscience Investigates the brain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 smtClean="0"/>
              <a:t>Cognitive neuroscience investigates the brain functions and their relationship with mental activities by using different techniques such as: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 smtClean="0"/>
              <a:t>Neuropharmacology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/>
              <a:t>Electrophysiology (</a:t>
            </a:r>
            <a:r>
              <a:rPr lang="en-US" b="1" dirty="0" smtClean="0">
                <a:solidFill>
                  <a:srgbClr val="FF0000"/>
                </a:solidFill>
              </a:rPr>
              <a:t>EEG, QEEG, ERP</a:t>
            </a:r>
            <a:r>
              <a:rPr lang="en-US" dirty="0" smtClean="0"/>
              <a:t>) &amp; brain stimulation recording.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/>
              <a:t>Brain imaging techniques (</a:t>
            </a:r>
            <a:r>
              <a:rPr lang="en-US" b="1" dirty="0" smtClean="0">
                <a:solidFill>
                  <a:srgbClr val="FF0000"/>
                </a:solidFill>
              </a:rPr>
              <a:t>fMRI, PET, MEG</a:t>
            </a:r>
            <a:r>
              <a:rPr lang="en-US" dirty="0" smtClean="0"/>
              <a:t>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/>
              <a:t>Cognitive neuroscience modulates brain activities by brain modulation techniques (</a:t>
            </a:r>
            <a:r>
              <a:rPr lang="en-US" b="1" dirty="0" err="1" smtClean="0">
                <a:solidFill>
                  <a:srgbClr val="FF0000"/>
                </a:solidFill>
              </a:rPr>
              <a:t>neuro</a:t>
            </a:r>
            <a:r>
              <a:rPr lang="en-US" b="1" dirty="0" smtClean="0">
                <a:solidFill>
                  <a:srgbClr val="FF0000"/>
                </a:solidFill>
              </a:rPr>
              <a:t> feedback &amp; </a:t>
            </a:r>
            <a:r>
              <a:rPr lang="en-US" b="1" dirty="0" err="1" smtClean="0">
                <a:solidFill>
                  <a:srgbClr val="FF0000"/>
                </a:solidFill>
              </a:rPr>
              <a:t>neuro</a:t>
            </a:r>
            <a:r>
              <a:rPr lang="en-US" b="1" dirty="0" smtClean="0">
                <a:solidFill>
                  <a:srgbClr val="FF0000"/>
                </a:solidFill>
              </a:rPr>
              <a:t>-cognitive </a:t>
            </a:r>
            <a:r>
              <a:rPr lang="en-US" b="1" dirty="0" smtClean="0">
                <a:solidFill>
                  <a:srgbClr val="FF0000"/>
                </a:solidFill>
              </a:rPr>
              <a:t>training</a:t>
            </a:r>
            <a:r>
              <a:rPr lang="en-US" dirty="0" smtClean="0"/>
              <a:t>) and brain stimulation methods (</a:t>
            </a:r>
            <a:r>
              <a:rPr lang="en-US" b="1" dirty="0" smtClean="0">
                <a:solidFill>
                  <a:srgbClr val="FF0000"/>
                </a:solidFill>
              </a:rPr>
              <a:t>RTMS, TDCS &amp; low potent laser therapy</a:t>
            </a:r>
            <a:r>
              <a:rPr lang="en-US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Main Cognitive Functions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11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Sensation</a:t>
            </a:r>
          </a:p>
          <a:p>
            <a:r>
              <a:rPr lang="en-US" dirty="0" smtClean="0"/>
              <a:t>Perception</a:t>
            </a:r>
          </a:p>
          <a:p>
            <a:r>
              <a:rPr lang="en-US" dirty="0" smtClean="0"/>
              <a:t>Information processing</a:t>
            </a:r>
          </a:p>
          <a:p>
            <a:r>
              <a:rPr lang="en-US" dirty="0" smtClean="0"/>
              <a:t>Attention &amp; concentration</a:t>
            </a:r>
          </a:p>
          <a:p>
            <a:r>
              <a:rPr lang="en-US" dirty="0" smtClean="0"/>
              <a:t>Learning &amp; memory </a:t>
            </a:r>
          </a:p>
          <a:p>
            <a:r>
              <a:rPr lang="en-US" dirty="0" smtClean="0"/>
              <a:t>Working memory</a:t>
            </a:r>
          </a:p>
          <a:p>
            <a:r>
              <a:rPr lang="en-US" dirty="0" smtClean="0"/>
              <a:t>Simple executive functions</a:t>
            </a:r>
          </a:p>
          <a:p>
            <a:r>
              <a:rPr lang="en-US" dirty="0" smtClean="0"/>
              <a:t>Decision making</a:t>
            </a:r>
          </a:p>
          <a:p>
            <a:pPr lvl="0">
              <a:buClr>
                <a:srgbClr val="F0AD00"/>
              </a:buClr>
            </a:pPr>
            <a:r>
              <a:rPr lang="en-US" dirty="0" smtClean="0">
                <a:solidFill>
                  <a:prstClr val="black"/>
                </a:solidFill>
              </a:rPr>
              <a:t>Vision</a:t>
            </a:r>
            <a:endParaRPr lang="en-US" dirty="0" smtClean="0"/>
          </a:p>
          <a:p>
            <a:r>
              <a:rPr lang="en-US" dirty="0" smtClean="0"/>
              <a:t>Linguistics</a:t>
            </a:r>
          </a:p>
          <a:p>
            <a:r>
              <a:rPr lang="en-US" dirty="0" smtClean="0"/>
              <a:t>Motor control</a:t>
            </a:r>
          </a:p>
          <a:p>
            <a:r>
              <a:rPr lang="en-US" dirty="0" smtClean="0"/>
              <a:t>Emotion regulation</a:t>
            </a:r>
            <a:endParaRPr lang="en-US" dirty="0"/>
          </a:p>
          <a:p>
            <a:r>
              <a:rPr lang="en-US" dirty="0" smtClean="0"/>
              <a:t>Consciousness </a:t>
            </a:r>
          </a:p>
          <a:p>
            <a:r>
              <a:rPr lang="en-US" dirty="0" smtClean="0"/>
              <a:t>Social cognition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Main parts of Neuroscience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Neuroanatomy</a:t>
            </a:r>
            <a:endParaRPr lang="en-US" b="1" dirty="0" smtClean="0"/>
          </a:p>
          <a:p>
            <a:r>
              <a:rPr lang="en-US" b="1" dirty="0" smtClean="0"/>
              <a:t>Neurophysiology</a:t>
            </a:r>
          </a:p>
          <a:p>
            <a:r>
              <a:rPr lang="en-US" b="1" dirty="0" smtClean="0"/>
              <a:t>Neuropharmacology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Neuropsychology</a:t>
            </a:r>
          </a:p>
          <a:p>
            <a:r>
              <a:rPr lang="en-US" b="1" dirty="0" err="1" smtClean="0"/>
              <a:t>Neurophilosophy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2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Your Seminars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633222" lvl="0" indent="-514350">
              <a:buClr>
                <a:srgbClr val="F0AD00"/>
              </a:buClr>
              <a:buFont typeface="+mj-lt"/>
              <a:buAutoNum type="arabicParenR"/>
            </a:pPr>
            <a:r>
              <a:rPr lang="en-US" sz="2900" dirty="0">
                <a:solidFill>
                  <a:prstClr val="black"/>
                </a:solidFill>
              </a:rPr>
              <a:t>Sensation</a:t>
            </a:r>
          </a:p>
          <a:p>
            <a:pPr marL="633222" lvl="0" indent="-514350">
              <a:buClr>
                <a:srgbClr val="F0AD00"/>
              </a:buClr>
              <a:buFont typeface="+mj-lt"/>
              <a:buAutoNum type="arabicParenR"/>
            </a:pPr>
            <a:r>
              <a:rPr lang="en-US" sz="2900" dirty="0">
                <a:solidFill>
                  <a:prstClr val="black"/>
                </a:solidFill>
              </a:rPr>
              <a:t>Perception</a:t>
            </a:r>
          </a:p>
          <a:p>
            <a:pPr marL="633222" lvl="0" indent="-514350">
              <a:buClr>
                <a:srgbClr val="F0AD00"/>
              </a:buClr>
              <a:buFont typeface="+mj-lt"/>
              <a:buAutoNum type="arabicParenR"/>
            </a:pPr>
            <a:r>
              <a:rPr lang="en-US" sz="2900" dirty="0" smtClean="0">
                <a:solidFill>
                  <a:prstClr val="black"/>
                </a:solidFill>
              </a:rPr>
              <a:t>Information processing</a:t>
            </a:r>
          </a:p>
          <a:p>
            <a:pPr marL="633222" lvl="0" indent="-514350">
              <a:buClr>
                <a:srgbClr val="F0AD00"/>
              </a:buClr>
              <a:buFont typeface="+mj-lt"/>
              <a:buAutoNum type="arabicParenR"/>
            </a:pPr>
            <a:r>
              <a:rPr lang="en-US" sz="2900" dirty="0" smtClean="0">
                <a:solidFill>
                  <a:prstClr val="black"/>
                </a:solidFill>
              </a:rPr>
              <a:t>Vision</a:t>
            </a:r>
          </a:p>
          <a:p>
            <a:pPr marL="633222" lvl="0" indent="-514350">
              <a:buClr>
                <a:srgbClr val="F0AD00"/>
              </a:buClr>
              <a:buFont typeface="+mj-lt"/>
              <a:buAutoNum type="arabicParenR"/>
            </a:pPr>
            <a:r>
              <a:rPr lang="en-US" sz="2900" dirty="0" smtClean="0">
                <a:solidFill>
                  <a:prstClr val="black"/>
                </a:solidFill>
              </a:rPr>
              <a:t>Visual </a:t>
            </a:r>
            <a:r>
              <a:rPr lang="en-US" sz="2900" dirty="0" smtClean="0">
                <a:solidFill>
                  <a:prstClr val="black"/>
                </a:solidFill>
              </a:rPr>
              <a:t>perception</a:t>
            </a:r>
            <a:endParaRPr lang="en-US" sz="2900" dirty="0">
              <a:solidFill>
                <a:prstClr val="black"/>
              </a:solidFill>
            </a:endParaRPr>
          </a:p>
          <a:p>
            <a:pPr marL="633222" lvl="0" indent="-514350">
              <a:buClr>
                <a:srgbClr val="F0AD00"/>
              </a:buClr>
              <a:buFont typeface="+mj-lt"/>
              <a:buAutoNum type="arabicParenR"/>
            </a:pPr>
            <a:r>
              <a:rPr lang="en-US" sz="2900" dirty="0" smtClean="0">
                <a:solidFill>
                  <a:prstClr val="black"/>
                </a:solidFill>
              </a:rPr>
              <a:t>Language</a:t>
            </a:r>
          </a:p>
          <a:p>
            <a:pPr marL="633222" lvl="0" indent="-514350">
              <a:buClr>
                <a:srgbClr val="F0AD00"/>
              </a:buClr>
              <a:buFont typeface="+mj-lt"/>
              <a:buAutoNum type="arabicParenR"/>
            </a:pPr>
            <a:r>
              <a:rPr lang="en-US" sz="2900" dirty="0" smtClean="0">
                <a:solidFill>
                  <a:prstClr val="black"/>
                </a:solidFill>
              </a:rPr>
              <a:t>movement</a:t>
            </a:r>
            <a:endParaRPr lang="en-US" sz="2900" dirty="0">
              <a:solidFill>
                <a:prstClr val="black"/>
              </a:solidFill>
            </a:endParaRPr>
          </a:p>
          <a:p>
            <a:pPr marL="633222" lvl="0" indent="-514350">
              <a:buClr>
                <a:srgbClr val="F0AD00"/>
              </a:buClr>
              <a:buFont typeface="+mj-lt"/>
              <a:buAutoNum type="arabicParenR"/>
            </a:pPr>
            <a:r>
              <a:rPr lang="en-US" sz="2900" dirty="0">
                <a:solidFill>
                  <a:prstClr val="black"/>
                </a:solidFill>
              </a:rPr>
              <a:t>Motor </a:t>
            </a:r>
            <a:r>
              <a:rPr lang="en-US" sz="2900" dirty="0" smtClean="0">
                <a:solidFill>
                  <a:prstClr val="black"/>
                </a:solidFill>
              </a:rPr>
              <a:t>control</a:t>
            </a:r>
          </a:p>
          <a:p>
            <a:pPr marL="633222" lvl="0" indent="-514350">
              <a:buClr>
                <a:srgbClr val="F0AD00"/>
              </a:buClr>
              <a:buFont typeface="+mj-lt"/>
              <a:buAutoNum type="arabicParenR"/>
            </a:pPr>
            <a:r>
              <a:rPr lang="en-US" sz="2900" dirty="0" smtClean="0">
                <a:solidFill>
                  <a:prstClr val="black"/>
                </a:solidFill>
              </a:rPr>
              <a:t>Emotion </a:t>
            </a:r>
            <a:endParaRPr lang="en-US" sz="2900" dirty="0">
              <a:solidFill>
                <a:prstClr val="black"/>
              </a:solidFill>
            </a:endParaRPr>
          </a:p>
          <a:p>
            <a:pPr marL="633222" lvl="0" indent="-514350">
              <a:buClr>
                <a:srgbClr val="F0AD00"/>
              </a:buClr>
              <a:buFont typeface="+mj-lt"/>
              <a:buAutoNum type="arabicParenR"/>
            </a:pPr>
            <a:r>
              <a:rPr lang="en-US" sz="2900" dirty="0">
                <a:solidFill>
                  <a:prstClr val="black"/>
                </a:solidFill>
              </a:rPr>
              <a:t>Emotion </a:t>
            </a:r>
            <a:r>
              <a:rPr lang="en-US" sz="2900" dirty="0" smtClean="0">
                <a:solidFill>
                  <a:prstClr val="black"/>
                </a:solidFill>
              </a:rPr>
              <a:t>regulation</a:t>
            </a:r>
          </a:p>
          <a:p>
            <a:pPr marL="633222" lvl="0" indent="-514350">
              <a:buClr>
                <a:srgbClr val="F0AD00"/>
              </a:buClr>
              <a:buFont typeface="+mj-lt"/>
              <a:buAutoNum type="arabicParenR"/>
            </a:pPr>
            <a:r>
              <a:rPr lang="en-US" sz="2900" dirty="0" smtClean="0">
                <a:solidFill>
                  <a:prstClr val="black"/>
                </a:solidFill>
              </a:rPr>
              <a:t>Theory of mind</a:t>
            </a:r>
            <a:endParaRPr lang="en-US" sz="2900" dirty="0">
              <a:solidFill>
                <a:prstClr val="black"/>
              </a:solidFill>
            </a:endParaRPr>
          </a:p>
          <a:p>
            <a:pPr marL="633222" lvl="0" indent="-514350">
              <a:buClr>
                <a:srgbClr val="F0AD00"/>
              </a:buClr>
              <a:buFont typeface="+mj-lt"/>
              <a:buAutoNum type="arabicParenR"/>
            </a:pPr>
            <a:r>
              <a:rPr lang="en-US" sz="2900" dirty="0" smtClean="0">
                <a:solidFill>
                  <a:prstClr val="black"/>
                </a:solidFill>
              </a:rPr>
              <a:t>Consciousness</a:t>
            </a:r>
          </a:p>
          <a:p>
            <a:pPr marL="633222" lvl="0" indent="-514350">
              <a:buClr>
                <a:srgbClr val="F0AD00"/>
              </a:buClr>
              <a:buFont typeface="+mj-lt"/>
              <a:buAutoNum type="arabicParenR"/>
            </a:pPr>
            <a:r>
              <a:rPr lang="en-US" sz="2900" dirty="0" smtClean="0">
                <a:solidFill>
                  <a:prstClr val="black"/>
                </a:solidFill>
              </a:rPr>
              <a:t>Cell firing  </a:t>
            </a:r>
          </a:p>
          <a:p>
            <a:pPr marL="633222" lvl="0" indent="-514350">
              <a:buClr>
                <a:srgbClr val="F0AD00"/>
              </a:buClr>
              <a:buFont typeface="+mj-lt"/>
              <a:buAutoNum type="arabicParenR"/>
            </a:pPr>
            <a:r>
              <a:rPr lang="en-US" sz="2900" dirty="0" smtClean="0">
                <a:solidFill>
                  <a:prstClr val="black"/>
                </a:solidFill>
              </a:rPr>
              <a:t>Synapses </a:t>
            </a:r>
          </a:p>
          <a:p>
            <a:pPr marL="633222" lvl="0" indent="-514350">
              <a:buClr>
                <a:srgbClr val="F0AD00"/>
              </a:buClr>
              <a:buFont typeface="+mj-lt"/>
              <a:buAutoNum type="arabicParenR"/>
            </a:pPr>
            <a:r>
              <a:rPr lang="en-US" sz="2900" dirty="0" smtClean="0">
                <a:solidFill>
                  <a:prstClr val="black"/>
                </a:solidFill>
              </a:rPr>
              <a:t>Neuronal plasticity</a:t>
            </a:r>
          </a:p>
          <a:p>
            <a:pPr marL="633222" lvl="0" indent="-514350">
              <a:buClr>
                <a:srgbClr val="F0AD00"/>
              </a:buClr>
              <a:buFont typeface="+mj-lt"/>
              <a:buAutoNum type="arabicParenR"/>
            </a:pPr>
            <a:r>
              <a:rPr lang="en-US" sz="2900" dirty="0" smtClean="0">
                <a:solidFill>
                  <a:prstClr val="black"/>
                </a:solidFill>
              </a:rPr>
              <a:t>Cell channels</a:t>
            </a:r>
          </a:p>
          <a:p>
            <a:pPr marL="633222" lvl="0" indent="-514350">
              <a:buClr>
                <a:srgbClr val="F0AD00"/>
              </a:buClr>
              <a:buFont typeface="+mj-lt"/>
              <a:buAutoNum type="arabicParenR"/>
            </a:pPr>
            <a:r>
              <a:rPr lang="en-US" sz="2900" dirty="0" err="1" smtClean="0">
                <a:solidFill>
                  <a:prstClr val="black"/>
                </a:solidFill>
              </a:rPr>
              <a:t>Hebian</a:t>
            </a:r>
            <a:r>
              <a:rPr lang="en-US" sz="2900" dirty="0" smtClean="0">
                <a:solidFill>
                  <a:prstClr val="black"/>
                </a:solidFill>
              </a:rPr>
              <a:t> theory of </a:t>
            </a:r>
            <a:r>
              <a:rPr lang="en-US" sz="2900" dirty="0" smtClean="0">
                <a:solidFill>
                  <a:prstClr val="black"/>
                </a:solidFill>
              </a:rPr>
              <a:t>learning</a:t>
            </a:r>
          </a:p>
          <a:p>
            <a:pPr marL="118872" lvl="0" indent="0">
              <a:buClr>
                <a:srgbClr val="F0AD00"/>
              </a:buClr>
              <a:buNone/>
            </a:pPr>
            <a:r>
              <a:rPr lang="en-US" sz="2900" dirty="0" smtClean="0">
                <a:solidFill>
                  <a:prstClr val="black"/>
                </a:solidFill>
              </a:rPr>
              <a:t>36.    Mirror neurons </a:t>
            </a:r>
            <a:endParaRPr lang="en-US" sz="27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en-US" dirty="0" smtClean="0"/>
              <a:t>18. Metacognition</a:t>
            </a:r>
          </a:p>
          <a:p>
            <a:pPr marL="118872" indent="0">
              <a:buNone/>
            </a:pPr>
            <a:r>
              <a:rPr lang="en-US" dirty="0" smtClean="0"/>
              <a:t>19. Limbic system</a:t>
            </a:r>
          </a:p>
          <a:p>
            <a:pPr marL="118872" indent="0">
              <a:buNone/>
            </a:pPr>
            <a:r>
              <a:rPr lang="en-US" dirty="0" smtClean="0"/>
              <a:t>20. Brain modularity</a:t>
            </a:r>
          </a:p>
          <a:p>
            <a:pPr marL="118872" indent="0">
              <a:buNone/>
            </a:pPr>
            <a:r>
              <a:rPr lang="en-US" dirty="0" smtClean="0"/>
              <a:t>21. Brain organization</a:t>
            </a:r>
          </a:p>
          <a:p>
            <a:pPr marL="118872" indent="0">
              <a:buNone/>
            </a:pPr>
            <a:r>
              <a:rPr lang="en-US" dirty="0" smtClean="0"/>
              <a:t>22. Cognitive layers</a:t>
            </a:r>
          </a:p>
          <a:p>
            <a:pPr marL="118872" indent="0">
              <a:buNone/>
            </a:pPr>
            <a:r>
              <a:rPr lang="en-US" dirty="0" smtClean="0"/>
              <a:t>23. Artificial intelligence</a:t>
            </a:r>
          </a:p>
          <a:p>
            <a:pPr marL="118872" indent="0">
              <a:buNone/>
            </a:pPr>
            <a:r>
              <a:rPr lang="en-US" dirty="0" smtClean="0"/>
              <a:t>24. Cog N. of  addiction</a:t>
            </a:r>
          </a:p>
          <a:p>
            <a:pPr marL="118872" indent="0">
              <a:buNone/>
            </a:pPr>
            <a:r>
              <a:rPr lang="en-US" dirty="0" smtClean="0"/>
              <a:t>25. Cog N. of music</a:t>
            </a:r>
          </a:p>
          <a:p>
            <a:pPr marL="118872" indent="0">
              <a:buNone/>
            </a:pPr>
            <a:r>
              <a:rPr lang="en-US" dirty="0" smtClean="0"/>
              <a:t>26. Cog N. of aesthetics  </a:t>
            </a:r>
          </a:p>
          <a:p>
            <a:pPr marL="118872" indent="0">
              <a:buNone/>
            </a:pPr>
            <a:r>
              <a:rPr lang="en-US" dirty="0" smtClean="0"/>
              <a:t>27. Association cortical areas</a:t>
            </a:r>
          </a:p>
          <a:p>
            <a:pPr marL="118872" indent="0">
              <a:buNone/>
            </a:pPr>
            <a:r>
              <a:rPr lang="en-US" dirty="0" smtClean="0"/>
              <a:t>28. Cortex layers</a:t>
            </a:r>
          </a:p>
          <a:p>
            <a:pPr marL="118872" indent="0">
              <a:buNone/>
            </a:pPr>
            <a:r>
              <a:rPr lang="en-US" dirty="0" smtClean="0"/>
              <a:t>29.M.C </a:t>
            </a:r>
            <a:r>
              <a:rPr lang="en-US" dirty="0" err="1" smtClean="0"/>
              <a:t>Gurk</a:t>
            </a:r>
            <a:r>
              <a:rPr lang="en-US" dirty="0" smtClean="0"/>
              <a:t> effect</a:t>
            </a:r>
          </a:p>
          <a:p>
            <a:pPr marL="118872" indent="0">
              <a:buNone/>
            </a:pPr>
            <a:r>
              <a:rPr lang="en-US" dirty="0" smtClean="0"/>
              <a:t>30. Cog N. of sleep </a:t>
            </a:r>
          </a:p>
          <a:p>
            <a:pPr marL="118872" indent="0">
              <a:buNone/>
            </a:pPr>
            <a:r>
              <a:rPr lang="en-US" dirty="0" smtClean="0"/>
              <a:t>31. Brain development</a:t>
            </a:r>
          </a:p>
          <a:p>
            <a:pPr marL="118872" lvl="0" indent="0">
              <a:buNone/>
            </a:pPr>
            <a:r>
              <a:rPr lang="en-US" dirty="0" smtClean="0"/>
              <a:t>32. </a:t>
            </a:r>
            <a:r>
              <a:rPr lang="en-US" dirty="0">
                <a:solidFill>
                  <a:prstClr val="black"/>
                </a:solidFill>
              </a:rPr>
              <a:t>Genetic &amp; epigenetic </a:t>
            </a:r>
            <a:endParaRPr lang="en-US" dirty="0" smtClean="0">
              <a:solidFill>
                <a:prstClr val="black"/>
              </a:solidFill>
            </a:endParaRPr>
          </a:p>
          <a:p>
            <a:pPr marL="118872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33. </a:t>
            </a:r>
            <a:r>
              <a:rPr lang="en-US" dirty="0">
                <a:solidFill>
                  <a:prstClr val="black"/>
                </a:solidFill>
              </a:rPr>
              <a:t>Molecular basis of cog N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marL="118872" indent="0">
              <a:buNone/>
            </a:pPr>
            <a:r>
              <a:rPr lang="en-US" dirty="0" smtClean="0"/>
              <a:t>34. </a:t>
            </a:r>
            <a:r>
              <a:rPr lang="en-US" dirty="0"/>
              <a:t>Neurotransmitters (1)</a:t>
            </a:r>
          </a:p>
          <a:p>
            <a:pPr marL="118872" indent="0">
              <a:buNone/>
            </a:pPr>
            <a:r>
              <a:rPr lang="en-US" dirty="0" smtClean="0"/>
              <a:t>35. </a:t>
            </a:r>
            <a:r>
              <a:rPr lang="en-US" dirty="0">
                <a:solidFill>
                  <a:prstClr val="black"/>
                </a:solidFill>
              </a:rPr>
              <a:t>Neurotransmitters (2)</a:t>
            </a:r>
            <a:endParaRPr lang="en-US" dirty="0"/>
          </a:p>
          <a:p>
            <a:pPr marL="118872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118872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Cognitive Neuroscience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Brain &amp; Cognition</a:t>
            </a:r>
          </a:p>
          <a:p>
            <a:r>
              <a:rPr lang="en-US" b="1" dirty="0" smtClean="0"/>
              <a:t>Computational neuroscience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Fundamentals 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b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Cognitive Neuroscience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478" y="1752600"/>
            <a:ext cx="3948922" cy="48752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Brain &amp; Cognition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 descr="http://saypeople.com/wp-content/uploads/2011/12/Corte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84" y="1774825"/>
            <a:ext cx="5334032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Main Parts of the Brain Cortex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Frontal lobe</a:t>
            </a:r>
          </a:p>
          <a:p>
            <a:r>
              <a:rPr lang="en-US" b="1" dirty="0" smtClean="0"/>
              <a:t>Parietal lobe</a:t>
            </a:r>
          </a:p>
          <a:p>
            <a:r>
              <a:rPr lang="en-US" b="1" dirty="0" smtClean="0"/>
              <a:t>Temporal lobe</a:t>
            </a:r>
          </a:p>
          <a:p>
            <a:r>
              <a:rPr lang="en-US" b="1" dirty="0" smtClean="0"/>
              <a:t>Occipital lobe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Main Parts of the Brain Cortex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 descr="https://encrypted-tbn2.gstatic.com/images?q=tbn:ANd9GcSsGdjagPhjGAg7m7D4DwNinYi-s4qkpHy5BB7M4hoHwu8W50H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2038"/>
            <a:ext cx="4953000" cy="47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FRONTAL LOBE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AU" dirty="0" smtClean="0"/>
              <a:t>Right frontal lobe: Five functional areas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AU" dirty="0" smtClean="0"/>
          </a:p>
          <a:p>
            <a:pPr eaLnBrk="1" hangingPunct="1">
              <a:lnSpc>
                <a:spcPct val="90000"/>
              </a:lnSpc>
            </a:pPr>
            <a:r>
              <a:rPr lang="en-AU" dirty="0" smtClean="0"/>
              <a:t>Left frontal lobe: Six functional areas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dirty="0" smtClean="0"/>
              <a:t> - motor area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dirty="0" smtClean="0"/>
              <a:t> - supplementary motor area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dirty="0" smtClean="0"/>
              <a:t> - </a:t>
            </a:r>
            <a:r>
              <a:rPr lang="en-AU" dirty="0" err="1" smtClean="0"/>
              <a:t>premotor</a:t>
            </a:r>
            <a:r>
              <a:rPr lang="en-AU" dirty="0" smtClean="0"/>
              <a:t> area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dirty="0" smtClean="0"/>
              <a:t> - frontal eye fields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dirty="0" smtClean="0"/>
              <a:t> - </a:t>
            </a:r>
            <a:r>
              <a:rPr lang="en-AU" b="1" dirty="0" smtClean="0">
                <a:solidFill>
                  <a:srgbClr val="FF0000"/>
                </a:solidFill>
              </a:rPr>
              <a:t>prefrontal cortex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dirty="0" smtClean="0"/>
              <a:t> - </a:t>
            </a:r>
            <a:r>
              <a:rPr lang="en-AU" dirty="0" err="1" smtClean="0"/>
              <a:t>Broca’s</a:t>
            </a:r>
            <a:r>
              <a:rPr lang="en-AU" dirty="0" smtClean="0"/>
              <a:t> area (left)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FRONTAL LOBE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AU" dirty="0" smtClean="0"/>
              <a:t>Right frontal lobe: Five functional areas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AU" dirty="0" smtClean="0"/>
          </a:p>
          <a:p>
            <a:pPr eaLnBrk="1" hangingPunct="1">
              <a:lnSpc>
                <a:spcPct val="90000"/>
              </a:lnSpc>
            </a:pPr>
            <a:r>
              <a:rPr lang="en-AU" dirty="0" smtClean="0"/>
              <a:t>Left frontal lobe: Six functional areas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dirty="0" smtClean="0"/>
              <a:t> - motor area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dirty="0" smtClean="0"/>
              <a:t> - supplementary motor area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dirty="0" smtClean="0"/>
              <a:t> - </a:t>
            </a:r>
            <a:r>
              <a:rPr lang="en-AU" dirty="0" err="1" smtClean="0"/>
              <a:t>premotor</a:t>
            </a:r>
            <a:r>
              <a:rPr lang="en-AU" dirty="0" smtClean="0"/>
              <a:t> area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dirty="0" smtClean="0"/>
              <a:t> - frontal eye fields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dirty="0" smtClean="0"/>
              <a:t> - </a:t>
            </a:r>
            <a:r>
              <a:rPr lang="en-AU" b="1" dirty="0" smtClean="0">
                <a:solidFill>
                  <a:srgbClr val="FF0000"/>
                </a:solidFill>
              </a:rPr>
              <a:t>prefrontal cortex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dirty="0" smtClean="0"/>
              <a:t> - </a:t>
            </a:r>
            <a:r>
              <a:rPr lang="en-AU" dirty="0" err="1" smtClean="0"/>
              <a:t>Broca’s</a:t>
            </a:r>
            <a:r>
              <a:rPr lang="en-AU" dirty="0" smtClean="0"/>
              <a:t> area (left)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Frontal Eye Fields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AU" b="1" dirty="0" smtClean="0">
                <a:solidFill>
                  <a:srgbClr val="FF0000"/>
                </a:solidFill>
              </a:rPr>
              <a:t>Visual attention </a:t>
            </a:r>
            <a:r>
              <a:rPr lang="en-AU" dirty="0" smtClean="0"/>
              <a:t>and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b="1" dirty="0" smtClean="0">
                <a:solidFill>
                  <a:srgbClr val="FF0000"/>
                </a:solidFill>
              </a:rPr>
              <a:t>saccadic eye movements</a:t>
            </a:r>
          </a:p>
          <a:p>
            <a:pPr algn="just" eaLnBrk="1" hangingPunct="1"/>
            <a:r>
              <a:rPr lang="en-AU" dirty="0" smtClean="0"/>
              <a:t>Damage: </a:t>
            </a:r>
          </a:p>
          <a:p>
            <a:pPr algn="just" eaLnBrk="1" hangingPunct="1">
              <a:buFontTx/>
              <a:buChar char="-"/>
            </a:pPr>
            <a:r>
              <a:rPr lang="en-AU" b="1" dirty="0" smtClean="0"/>
              <a:t>Difficulty in complex visual </a:t>
            </a:r>
            <a:r>
              <a:rPr lang="en-AU" b="1" dirty="0" smtClean="0"/>
              <a:t>scanning</a:t>
            </a:r>
            <a:endParaRPr lang="en-AU" b="1" dirty="0" smtClean="0"/>
          </a:p>
          <a:p>
            <a:pPr algn="just" eaLnBrk="1" hangingPunct="1">
              <a:buFontTx/>
              <a:buChar char="-"/>
            </a:pPr>
            <a:r>
              <a:rPr lang="en-AU" b="1" dirty="0" smtClean="0">
                <a:solidFill>
                  <a:srgbClr val="FF0000"/>
                </a:solidFill>
              </a:rPr>
              <a:t>Deviation of the head and eyes towards the side of the lesion</a:t>
            </a:r>
            <a:r>
              <a:rPr lang="en-AU" dirty="0" smtClean="0"/>
              <a:t>, difficulties with saccadic eye movements away from the side of the lesion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>
                <a:solidFill>
                  <a:srgbClr val="FF0000"/>
                </a:solidFill>
              </a:rPr>
              <a:t>Broca’s</a:t>
            </a:r>
            <a:r>
              <a:rPr lang="en-AU" b="1" dirty="0" smtClean="0">
                <a:solidFill>
                  <a:srgbClr val="FF0000"/>
                </a:solidFill>
              </a:rPr>
              <a:t> Area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AU" dirty="0" smtClean="0"/>
              <a:t>Contains the </a:t>
            </a:r>
            <a:r>
              <a:rPr lang="en-AU" b="1" dirty="0" smtClean="0">
                <a:solidFill>
                  <a:srgbClr val="FF0000"/>
                </a:solidFill>
              </a:rPr>
              <a:t>motor programs for the production of speech</a:t>
            </a:r>
          </a:p>
          <a:p>
            <a:pPr algn="just" eaLnBrk="1" hangingPunct="1"/>
            <a:r>
              <a:rPr lang="en-AU" dirty="0" smtClean="0"/>
              <a:t>Damage: Motor, expressive or </a:t>
            </a:r>
            <a:r>
              <a:rPr lang="en-AU" b="1" dirty="0" smtClean="0"/>
              <a:t>non-fluent aphasia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dirty="0" smtClean="0">
                <a:solidFill>
                  <a:srgbClr val="FF0000"/>
                </a:solidFill>
              </a:rPr>
              <a:t>Prefrontal Cortex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AU" sz="2600" dirty="0" smtClean="0"/>
              <a:t> </a:t>
            </a:r>
            <a:r>
              <a:rPr lang="en-AU" b="1" dirty="0" smtClean="0">
                <a:solidFill>
                  <a:srgbClr val="FF0000"/>
                </a:solidFill>
              </a:rPr>
              <a:t>Connections: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AU" dirty="0" smtClean="0"/>
              <a:t>Prefrontal cortex has connections with </a:t>
            </a:r>
            <a:r>
              <a:rPr lang="en-AU" dirty="0" smtClean="0">
                <a:solidFill>
                  <a:srgbClr val="00B0F0"/>
                </a:solidFill>
              </a:rPr>
              <a:t>secondary and tertiary association areas</a:t>
            </a:r>
            <a:r>
              <a:rPr lang="en-AU" dirty="0" smtClean="0"/>
              <a:t>, </a:t>
            </a:r>
            <a:r>
              <a:rPr lang="en-AU" dirty="0" smtClean="0">
                <a:solidFill>
                  <a:srgbClr val="00B0F0"/>
                </a:solidFill>
              </a:rPr>
              <a:t>basal ganglia</a:t>
            </a:r>
            <a:r>
              <a:rPr lang="en-AU" dirty="0" smtClean="0"/>
              <a:t>, </a:t>
            </a:r>
            <a:r>
              <a:rPr lang="en-AU" dirty="0" smtClean="0">
                <a:solidFill>
                  <a:srgbClr val="00B0F0"/>
                </a:solidFill>
              </a:rPr>
              <a:t>thalamus</a:t>
            </a:r>
            <a:r>
              <a:rPr lang="en-AU" dirty="0" smtClean="0"/>
              <a:t>, </a:t>
            </a:r>
            <a:r>
              <a:rPr lang="en-AU" dirty="0" smtClean="0">
                <a:solidFill>
                  <a:srgbClr val="00B0F0"/>
                </a:solidFill>
              </a:rPr>
              <a:t>limbic structures </a:t>
            </a:r>
            <a:r>
              <a:rPr lang="en-AU" dirty="0" smtClean="0"/>
              <a:t>and </a:t>
            </a:r>
            <a:r>
              <a:rPr lang="en-AU" dirty="0" smtClean="0">
                <a:solidFill>
                  <a:srgbClr val="00B0F0"/>
                </a:solidFill>
              </a:rPr>
              <a:t>brainstem nuclei</a:t>
            </a:r>
            <a:r>
              <a:rPr lang="en-AU" dirty="0" smtClean="0"/>
              <a:t>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AU" dirty="0" smtClean="0"/>
              <a:t>Sends fibres to practically every structure from which it receives them </a:t>
            </a:r>
            <a:r>
              <a:rPr lang="en-AU" dirty="0" smtClean="0">
                <a:solidFill>
                  <a:srgbClr val="FF0000"/>
                </a:solidFill>
              </a:rPr>
              <a:t>with the exception of the basal ganglia</a:t>
            </a:r>
            <a:r>
              <a:rPr lang="en-AU" dirty="0" smtClean="0"/>
              <a:t> (Unidirectional projection to the basal ganglia).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AU" dirty="0" smtClean="0"/>
              <a:t> Basal ganglia implicated in motor control including eye movements.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Prefrontal Cortex </a:t>
            </a:r>
            <a:r>
              <a:rPr lang="en-US" b="1" dirty="0" smtClean="0"/>
              <a:t>(left, right)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Dorsolateral</a:t>
            </a:r>
            <a:endParaRPr lang="en-US" b="1" dirty="0" smtClean="0"/>
          </a:p>
          <a:p>
            <a:r>
              <a:rPr lang="en-US" b="1" dirty="0" err="1" smtClean="0"/>
              <a:t>Ventrolateral</a:t>
            </a:r>
            <a:endParaRPr lang="en-US" b="1" dirty="0" smtClean="0"/>
          </a:p>
          <a:p>
            <a:r>
              <a:rPr lang="en-US" b="1" smtClean="0"/>
              <a:t>Ventromedial</a:t>
            </a:r>
            <a:endParaRPr lang="en-US" b="1" dirty="0" smtClean="0"/>
          </a:p>
          <a:p>
            <a:r>
              <a:rPr lang="en-US" b="1" dirty="0" err="1" smtClean="0"/>
              <a:t>Orbitofrontal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frontal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60" y="4087786"/>
            <a:ext cx="80" cy="5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Prefrontal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60" y="3428974"/>
            <a:ext cx="80" cy="52"/>
          </a:xfrm>
          <a:prstGeom prst="rect">
            <a:avLst/>
          </a:prstGeom>
        </p:spPr>
      </p:pic>
      <p:pic>
        <p:nvPicPr>
          <p:cNvPr id="141314" name="Picture 2" descr="F:\neurocog assessement\Prefrontal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95966"/>
            <a:ext cx="7620000" cy="527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Cognitive Science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is the meaning of cognitive science?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Dorsolateral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AU" b="1" dirty="0" smtClean="0">
                <a:solidFill>
                  <a:srgbClr val="FF0000"/>
                </a:solidFill>
              </a:rPr>
              <a:t>Prefrontal Cortex </a:t>
            </a:r>
            <a:r>
              <a:rPr lang="en-AU" b="1" dirty="0" smtClean="0"/>
              <a:t>(DLPFC)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region lays in the </a:t>
            </a:r>
            <a:r>
              <a:rPr lang="en-US" b="1" dirty="0" smtClean="0">
                <a:solidFill>
                  <a:srgbClr val="00B0F0"/>
                </a:solidFill>
              </a:rPr>
              <a:t>middle frontal </a:t>
            </a:r>
            <a:r>
              <a:rPr lang="en-US" b="1" dirty="0" err="1" smtClean="0">
                <a:solidFill>
                  <a:srgbClr val="00B0F0"/>
                </a:solidFill>
              </a:rPr>
              <a:t>gyrus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of humans (i.e., lateral part of </a:t>
            </a:r>
            <a:r>
              <a:rPr lang="en-US" dirty="0" err="1" smtClean="0"/>
              <a:t>Brodmann's</a:t>
            </a:r>
            <a:r>
              <a:rPr lang="en-US" dirty="0" smtClean="0"/>
              <a:t> area (BA) 9 and 46.</a:t>
            </a:r>
            <a:endParaRPr lang="en-US" baseline="30000" dirty="0" smtClean="0"/>
          </a:p>
          <a:p>
            <a:r>
              <a:rPr lang="en-US" dirty="0" smtClean="0"/>
              <a:t> In macaque monkeys, this region is around the principal </a:t>
            </a:r>
            <a:r>
              <a:rPr lang="en-US" dirty="0" err="1" smtClean="0"/>
              <a:t>sulcus</a:t>
            </a:r>
            <a:r>
              <a:rPr lang="en-US" dirty="0" smtClean="0"/>
              <a:t> (i.e., in Walker's area 46).</a:t>
            </a:r>
            <a:endParaRPr lang="en-US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Dorsolateral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AU" b="1" dirty="0" smtClean="0">
                <a:solidFill>
                  <a:srgbClr val="FF0000"/>
                </a:solidFill>
              </a:rPr>
              <a:t>Prefrontal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DLPFC is connected to </a:t>
            </a:r>
          </a:p>
          <a:p>
            <a:r>
              <a:rPr lang="en-US" dirty="0" err="1" smtClean="0">
                <a:hlinkClick r:id="rId2" tooltip="Orbitofrontal cortex"/>
              </a:rPr>
              <a:t>Orbitofrontal</a:t>
            </a:r>
            <a:r>
              <a:rPr lang="en-US" dirty="0" smtClean="0">
                <a:hlinkClick r:id="rId2" tooltip="Orbitofrontal cortex"/>
              </a:rPr>
              <a:t> cortex</a:t>
            </a:r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  <a:hlinkClick r:id="rId3" tooltip="Thalamus"/>
              </a:rPr>
              <a:t>h</a:t>
            </a:r>
            <a:r>
              <a:rPr lang="en-US" dirty="0" smtClean="0">
                <a:hlinkClick r:id="rId3" tooltip="Thalamus"/>
              </a:rPr>
              <a:t>alamus</a:t>
            </a:r>
            <a:endParaRPr lang="en-US" dirty="0" smtClean="0"/>
          </a:p>
          <a:p>
            <a:r>
              <a:rPr lang="en-US" dirty="0" smtClean="0"/>
              <a:t>Parts of  </a:t>
            </a:r>
            <a:r>
              <a:rPr lang="en-US" dirty="0" smtClean="0">
                <a:hlinkClick r:id="rId4" tooltip="Basal ganglia"/>
              </a:rPr>
              <a:t>basal ganglia</a:t>
            </a:r>
            <a:r>
              <a:rPr lang="en-US" dirty="0" smtClean="0"/>
              <a:t> (specifically, </a:t>
            </a:r>
            <a:r>
              <a:rPr lang="en-US" dirty="0" smtClean="0">
                <a:solidFill>
                  <a:srgbClr val="00B0F0"/>
                </a:solidFill>
              </a:rPr>
              <a:t>dorsal </a:t>
            </a:r>
            <a:r>
              <a:rPr lang="en-US" dirty="0" smtClean="0">
                <a:hlinkClick r:id="rId5" tooltip="Caudate nucleus"/>
              </a:rPr>
              <a:t>caudate nucleus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hlinkClick r:id="rId6" tooltip="Hippocampus"/>
              </a:rPr>
              <a:t>hippocampus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primary and secondary association areas </a:t>
            </a:r>
            <a:r>
              <a:rPr lang="en-US" dirty="0" smtClean="0"/>
              <a:t>of </a:t>
            </a:r>
            <a:r>
              <a:rPr lang="en-US" dirty="0" err="1" smtClean="0">
                <a:hlinkClick r:id="rId7" tooltip="Neocortex"/>
              </a:rPr>
              <a:t>neocortex</a:t>
            </a:r>
            <a:r>
              <a:rPr lang="en-US" dirty="0" smtClean="0"/>
              <a:t>, ( </a:t>
            </a:r>
            <a:r>
              <a:rPr lang="en-US" b="1" dirty="0" smtClean="0">
                <a:solidFill>
                  <a:srgbClr val="00B050"/>
                </a:solidFill>
              </a:rPr>
              <a:t>posterior temporal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parietal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rgbClr val="00B050"/>
                </a:solidFill>
              </a:rPr>
              <a:t>occipital</a:t>
            </a:r>
            <a:r>
              <a:rPr lang="en-US" dirty="0" smtClean="0"/>
              <a:t> areas.</a:t>
            </a:r>
            <a:endParaRPr lang="en-US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hlinkClick r:id="rId2" tooltip="Two-streams hypothesis"/>
              </a:rPr>
              <a:t>Dorsal &amp; Ventral Pathway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 DLPFC is the end point for </a:t>
            </a:r>
            <a:r>
              <a:rPr lang="en-US" dirty="0" smtClean="0">
                <a:hlinkClick r:id="rId2" tooltip="Two-streams hypothesis"/>
              </a:rPr>
              <a:t>dorsal pathway (stream)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brain </a:t>
            </a:r>
            <a:r>
              <a:rPr lang="en-US" b="1" dirty="0" smtClean="0">
                <a:solidFill>
                  <a:srgbClr val="00B0F0"/>
                </a:solidFill>
              </a:rPr>
              <a:t>how</a:t>
            </a:r>
            <a:r>
              <a:rPr lang="en-US" b="1" dirty="0" smtClean="0">
                <a:solidFill>
                  <a:srgbClr val="FF0000"/>
                </a:solidFill>
              </a:rPr>
              <a:t> to interact with the stimuli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>
                <a:hlinkClick r:id="rId3" tooltip="Ventrolateral prefrontal cortex"/>
              </a:rPr>
              <a:t>Ventrolateral</a:t>
            </a:r>
            <a:r>
              <a:rPr lang="en-US" dirty="0" smtClean="0">
                <a:hlinkClick r:id="rId3" tooltip="Ventrolateral prefrontal cortex"/>
              </a:rPr>
              <a:t> prefrontal cortex</a:t>
            </a:r>
            <a:r>
              <a:rPr lang="en-US" dirty="0" smtClean="0"/>
              <a:t> (located more inferior/ventral to DLPFC) end point of </a:t>
            </a:r>
            <a:r>
              <a:rPr lang="en-US" dirty="0" smtClean="0">
                <a:hlinkClick r:id="rId2" tooltip="Two-streams hypothesis"/>
              </a:rPr>
              <a:t>ventral pathway (stream)</a:t>
            </a:r>
            <a:r>
              <a:rPr lang="en-US" dirty="0" smtClean="0"/>
              <a:t> brings </a:t>
            </a:r>
            <a:r>
              <a:rPr lang="en-US" b="1" dirty="0" smtClean="0">
                <a:solidFill>
                  <a:srgbClr val="FF0000"/>
                </a:solidFill>
              </a:rPr>
              <a:t>information about the stimuli’s characteristics</a:t>
            </a:r>
            <a:r>
              <a:rPr lang="en-US" dirty="0" smtClean="0"/>
              <a:t>.</a:t>
            </a:r>
            <a:endParaRPr lang="en-US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Dorsolateral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AU" b="1" dirty="0" smtClean="0">
                <a:solidFill>
                  <a:srgbClr val="FF0000"/>
                </a:solidFill>
              </a:rPr>
              <a:t>Prefrontal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function of t DLPFC: </a:t>
            </a:r>
            <a:r>
              <a:rPr lang="en-US" dirty="0" smtClean="0">
                <a:solidFill>
                  <a:srgbClr val="FF0000"/>
                </a:solidFill>
                <a:hlinkClick r:id="rId2" tooltip="Executive functions"/>
              </a:rPr>
              <a:t>executive functions</a:t>
            </a:r>
            <a:r>
              <a:rPr lang="en-US" dirty="0" smtClean="0"/>
              <a:t>, such as </a:t>
            </a:r>
          </a:p>
          <a:p>
            <a:r>
              <a:rPr lang="en-US" dirty="0" smtClean="0">
                <a:hlinkClick r:id="rId3" tooltip="Working memory"/>
              </a:rPr>
              <a:t>Working memory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 tooltip="Cognitive flexibility"/>
              </a:rPr>
              <a:t>Cognitive flexibility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Planning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Inhibition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Abstract reasoning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DLPFC  Functions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05800" cy="5334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1" dirty="0" smtClean="0"/>
              <a:t>Decision making</a:t>
            </a:r>
          </a:p>
          <a:p>
            <a:pPr lvl="2" algn="just"/>
            <a:r>
              <a:rPr lang="en-US" sz="2800" dirty="0" smtClean="0"/>
              <a:t>in both risky and moral </a:t>
            </a:r>
            <a:r>
              <a:rPr lang="en-US" sz="2800" dirty="0" smtClean="0">
                <a:hlinkClick r:id="rId2" tooltip="Decision making"/>
              </a:rPr>
              <a:t>decision making</a:t>
            </a:r>
            <a:endParaRPr lang="en-US" sz="2800" dirty="0" smtClean="0"/>
          </a:p>
          <a:p>
            <a:pPr algn="just"/>
            <a:r>
              <a:rPr lang="en-US" sz="2800" b="1" dirty="0" smtClean="0"/>
              <a:t>Working memory</a:t>
            </a:r>
          </a:p>
          <a:p>
            <a:pPr lvl="2" algn="just"/>
            <a:r>
              <a:rPr lang="en-US" sz="2800" dirty="0" smtClean="0"/>
              <a:t>computational mechanisms for monitoring and manipulating items,</a:t>
            </a:r>
          </a:p>
          <a:p>
            <a:pPr lvl="2" algn="just"/>
            <a:r>
              <a:rPr lang="en-US" sz="2800" dirty="0" smtClean="0"/>
              <a:t>certain content, </a:t>
            </a:r>
            <a:r>
              <a:rPr lang="en-US" sz="2800" dirty="0" err="1" smtClean="0"/>
              <a:t>visuospatial</a:t>
            </a:r>
            <a:r>
              <a:rPr lang="en-US" sz="2800" dirty="0" smtClean="0"/>
              <a:t> information, which makes it possible to mentally represent coordinates within the spatial domain</a:t>
            </a:r>
          </a:p>
          <a:p>
            <a:pPr algn="just"/>
            <a:r>
              <a:rPr lang="en-US" sz="2800" b="1" dirty="0" smtClean="0"/>
              <a:t>Secondary functions</a:t>
            </a:r>
          </a:p>
          <a:p>
            <a:pPr lvl="2" algn="just"/>
            <a:r>
              <a:rPr lang="en-US" sz="2800" b="1" dirty="0" smtClean="0">
                <a:solidFill>
                  <a:srgbClr val="FF0000"/>
                </a:solidFill>
              </a:rPr>
              <a:t>Inhibit normal tendency to truth telling</a:t>
            </a:r>
          </a:p>
          <a:p>
            <a:pPr lvl="2" algn="just"/>
            <a:r>
              <a:rPr lang="en-US" sz="2800" dirty="0" smtClean="0"/>
              <a:t>Conflict-induced behavioral adjustment (STROOP)</a:t>
            </a:r>
          </a:p>
          <a:p>
            <a:pPr lvl="2">
              <a:buNone/>
            </a:pPr>
            <a:endParaRPr lang="en-US" b="1" dirty="0" smtClean="0"/>
          </a:p>
          <a:p>
            <a:pPr lvl="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DLPFC  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Social cognition</a:t>
            </a:r>
          </a:p>
          <a:p>
            <a:pPr lvl="2" algn="just"/>
            <a:r>
              <a:rPr lang="en-US" sz="3200" dirty="0" smtClean="0"/>
              <a:t>direct influence on </a:t>
            </a:r>
            <a:r>
              <a:rPr lang="en-US" sz="3200" b="1" dirty="0" smtClean="0">
                <a:solidFill>
                  <a:srgbClr val="00B0F0"/>
                </a:solidFill>
              </a:rPr>
              <a:t>social behavior </a:t>
            </a:r>
            <a:r>
              <a:rPr lang="en-US" sz="3200" dirty="0" smtClean="0"/>
              <a:t>through the operation of its main </a:t>
            </a:r>
            <a:r>
              <a:rPr lang="en-US" sz="3200" dirty="0" err="1" smtClean="0"/>
              <a:t>speciality</a:t>
            </a:r>
            <a:r>
              <a:rPr lang="en-US" sz="3200" dirty="0" smtClean="0"/>
              <a:t> the executive functions</a:t>
            </a:r>
          </a:p>
          <a:p>
            <a:pPr lvl="2" algn="just"/>
            <a:r>
              <a:rPr lang="en-US" sz="3200" b="1" dirty="0" smtClean="0">
                <a:solidFill>
                  <a:srgbClr val="00B0F0"/>
                </a:solidFill>
              </a:rPr>
              <a:t>handling complex social situations</a:t>
            </a:r>
          </a:p>
          <a:p>
            <a:pPr lvl="2" algn="just"/>
            <a:r>
              <a:rPr lang="en-US" sz="3200" dirty="0" smtClean="0"/>
              <a:t>intentions of other people, or </a:t>
            </a:r>
            <a:r>
              <a:rPr lang="en-US" sz="3200" b="1" dirty="0" smtClean="0">
                <a:hlinkClick r:id="rId2" tooltip="Theory of mind"/>
              </a:rPr>
              <a:t>theory of mind</a:t>
            </a:r>
            <a:endParaRPr lang="en-US" sz="3200" b="1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Social 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algn="just"/>
            <a:r>
              <a:rPr lang="en-US" sz="3200" b="1" dirty="0" smtClean="0">
                <a:solidFill>
                  <a:srgbClr val="00B0F0"/>
                </a:solidFill>
              </a:rPr>
              <a:t>Suppression of selfish behavior</a:t>
            </a:r>
          </a:p>
          <a:p>
            <a:pPr lvl="2" algn="just"/>
            <a:r>
              <a:rPr lang="en-US" sz="3200" b="1" dirty="0" smtClean="0"/>
              <a:t>Commitment</a:t>
            </a:r>
            <a:r>
              <a:rPr lang="en-US" sz="3200" dirty="0" smtClean="0"/>
              <a:t> in a relationship</a:t>
            </a:r>
          </a:p>
          <a:p>
            <a:pPr lvl="2" algn="just"/>
            <a:r>
              <a:rPr lang="en-US" sz="3200" dirty="0" smtClean="0"/>
              <a:t>Activation of the right, relative to the left, </a:t>
            </a:r>
            <a:r>
              <a:rPr lang="en-US" sz="3200" dirty="0" err="1" smtClean="0"/>
              <a:t>dorsolateral</a:t>
            </a:r>
            <a:r>
              <a:rPr lang="en-US" sz="3200" dirty="0" smtClean="0"/>
              <a:t> prefrontal cortex was elevated when individuals </a:t>
            </a:r>
            <a:r>
              <a:rPr lang="en-US" sz="3200" dirty="0" smtClean="0">
                <a:solidFill>
                  <a:srgbClr val="00B0F0"/>
                </a:solidFill>
              </a:rPr>
              <a:t>related the adjectives to themselves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DLPFC 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257800"/>
          </a:xfrm>
        </p:spPr>
        <p:txBody>
          <a:bodyPr>
            <a:noAutofit/>
          </a:bodyPr>
          <a:lstStyle/>
          <a:p>
            <a:pPr lvl="2"/>
            <a:r>
              <a:rPr lang="en-US" sz="3200" b="1" dirty="0" smtClean="0"/>
              <a:t>Taking control</a:t>
            </a:r>
          </a:p>
          <a:p>
            <a:pPr lvl="2" algn="just"/>
            <a:r>
              <a:rPr lang="en-US" sz="3200" b="1" dirty="0" smtClean="0"/>
              <a:t>LEFT DLPFC</a:t>
            </a:r>
            <a:r>
              <a:rPr lang="en-US" sz="3200" dirty="0" smtClean="0"/>
              <a:t>:</a:t>
            </a:r>
          </a:p>
          <a:p>
            <a:pPr lvl="2" algn="just"/>
            <a:r>
              <a:rPr lang="en-US" sz="3200" dirty="0" smtClean="0"/>
              <a:t> General intelligence (deductive, syllogistic reasoning)</a:t>
            </a:r>
          </a:p>
          <a:p>
            <a:pPr lvl="2" algn="just"/>
            <a:r>
              <a:rPr lang="en-US" sz="3200" dirty="0" smtClean="0"/>
              <a:t>behaviorally inhibited </a:t>
            </a:r>
          </a:p>
          <a:p>
            <a:pPr lvl="2" algn="just"/>
            <a:r>
              <a:rPr lang="en-US" sz="3200" b="1" dirty="0" smtClean="0"/>
              <a:t>Right-posterior DLPFC</a:t>
            </a:r>
            <a:r>
              <a:rPr lang="en-US" sz="3200" dirty="0" smtClean="0"/>
              <a:t>: </a:t>
            </a:r>
          </a:p>
          <a:p>
            <a:pPr lvl="2" algn="just"/>
            <a:r>
              <a:rPr lang="en-US" sz="3200" dirty="0" smtClean="0"/>
              <a:t>stress and anxiety</a:t>
            </a:r>
          </a:p>
          <a:p>
            <a:pPr lvl="2" algn="just"/>
            <a:r>
              <a:rPr lang="en-US" sz="3200" dirty="0" smtClean="0"/>
              <a:t>Vigilance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Dorsolateral </a:t>
            </a:r>
            <a:r>
              <a:rPr lang="en-AU" b="1" dirty="0" smtClean="0">
                <a:solidFill>
                  <a:srgbClr val="FF0000"/>
                </a:solidFill>
              </a:rPr>
              <a:t>Prefrontal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648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DLPFC deals with </a:t>
            </a:r>
            <a:r>
              <a:rPr lang="en-US" b="1" dirty="0" smtClean="0">
                <a:solidFill>
                  <a:srgbClr val="00B0F0"/>
                </a:solidFill>
              </a:rPr>
              <a:t>waking thought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0F0"/>
                </a:solidFill>
              </a:rPr>
              <a:t>reality testing</a:t>
            </a:r>
            <a:r>
              <a:rPr lang="en-US" dirty="0" smtClean="0"/>
              <a:t>, it is not active when one is asleep.</a:t>
            </a:r>
          </a:p>
          <a:p>
            <a:pPr algn="just"/>
            <a:r>
              <a:rPr lang="en-US" dirty="0" smtClean="0"/>
              <a:t> DLPFC is most frequently related to the dysfunction of </a:t>
            </a:r>
            <a:r>
              <a:rPr lang="en-US" b="1" dirty="0" smtClean="0">
                <a:solidFill>
                  <a:srgbClr val="FF0000"/>
                </a:solidFill>
              </a:rPr>
              <a:t>drive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attention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motivation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DLPFC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Minor DLPFC damage display </a:t>
            </a:r>
            <a:r>
              <a:rPr lang="en-US" b="1" dirty="0" smtClean="0">
                <a:solidFill>
                  <a:srgbClr val="00B0F0"/>
                </a:solidFill>
              </a:rPr>
              <a:t>disinterest in their surroundings</a:t>
            </a:r>
            <a:r>
              <a:rPr lang="en-US" dirty="0" smtClean="0"/>
              <a:t> and are </a:t>
            </a:r>
            <a:r>
              <a:rPr lang="en-US" b="1" dirty="0" smtClean="0">
                <a:solidFill>
                  <a:srgbClr val="FF0000"/>
                </a:solidFill>
              </a:rPr>
              <a:t>deprived of spontaneity in </a:t>
            </a:r>
            <a:r>
              <a:rPr lang="en-US" b="1" dirty="0" smtClean="0">
                <a:solidFill>
                  <a:srgbClr val="00B050"/>
                </a:solidFill>
              </a:rPr>
              <a:t>language</a:t>
            </a:r>
            <a:r>
              <a:rPr lang="en-US" dirty="0" smtClean="0"/>
              <a:t> as well as </a:t>
            </a:r>
            <a:r>
              <a:rPr lang="en-US" b="1" dirty="0" smtClean="0">
                <a:solidFill>
                  <a:srgbClr val="00B050"/>
                </a:solidFill>
              </a:rPr>
              <a:t>behavior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 </a:t>
            </a:r>
            <a:r>
              <a:rPr lang="en-US" b="1" dirty="0" smtClean="0"/>
              <a:t>Less alert than normal</a:t>
            </a:r>
            <a:r>
              <a:rPr lang="en-US" dirty="0" smtClean="0"/>
              <a:t> to people and events they know.</a:t>
            </a:r>
          </a:p>
          <a:p>
            <a:pPr algn="just"/>
            <a:r>
              <a:rPr lang="en-US" dirty="0" smtClean="0"/>
              <a:t> </a:t>
            </a:r>
            <a:r>
              <a:rPr lang="en-US" b="1" dirty="0" smtClean="0"/>
              <a:t>Lack of motivation </a:t>
            </a:r>
            <a:r>
              <a:rPr lang="en-US" dirty="0" smtClean="0"/>
              <a:t>to do things for themselves and/or for others.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Cognitive Science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Cognitive science is one of the convergent knowledge (NBIC).</a:t>
            </a:r>
          </a:p>
          <a:p>
            <a:pPr algn="just"/>
            <a:r>
              <a:rPr lang="en-US" b="1" dirty="0" smtClean="0"/>
              <a:t>Nanotechnology</a:t>
            </a:r>
          </a:p>
          <a:p>
            <a:pPr algn="just"/>
            <a:r>
              <a:rPr lang="en-US" b="1" dirty="0" smtClean="0"/>
              <a:t>Bio technology</a:t>
            </a:r>
          </a:p>
          <a:p>
            <a:pPr algn="just"/>
            <a:r>
              <a:rPr lang="en-US" b="1" dirty="0" smtClean="0"/>
              <a:t>IT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Cognitive Sciences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Now a day, NBIC are the most important and applied knowledge all over the world.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DLPFC  Dysfunctions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Schizophrenia</a:t>
            </a:r>
          </a:p>
          <a:p>
            <a:r>
              <a:rPr lang="en-US" b="1" dirty="0" smtClean="0"/>
              <a:t>Depression</a:t>
            </a:r>
          </a:p>
          <a:p>
            <a:r>
              <a:rPr lang="en-US" b="1" dirty="0" smtClean="0"/>
              <a:t>Stress</a:t>
            </a:r>
          </a:p>
          <a:p>
            <a:r>
              <a:rPr lang="en-US" b="1" dirty="0" smtClean="0"/>
              <a:t>Substance abuse and Alcoholism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Ventrolateral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Prefrrontal</a:t>
            </a:r>
            <a:r>
              <a:rPr lang="en-US" b="1" dirty="0" smtClean="0">
                <a:solidFill>
                  <a:srgbClr val="FF0000"/>
                </a:solidFill>
              </a:rPr>
              <a:t> Cortex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Attributed  to </a:t>
            </a:r>
            <a:r>
              <a:rPr lang="en-US" dirty="0" err="1" smtClean="0">
                <a:hlinkClick r:id="rId2" tooltip="Brodmann's area"/>
              </a:rPr>
              <a:t>Brodmann's</a:t>
            </a:r>
            <a:r>
              <a:rPr lang="en-US" dirty="0" smtClean="0">
                <a:hlinkClick r:id="rId2" tooltip="Brodmann's area"/>
              </a:rPr>
              <a:t> area</a:t>
            </a:r>
            <a:r>
              <a:rPr lang="en-US" dirty="0" smtClean="0"/>
              <a:t> (BA) 47, 45 and 44 (considered the </a:t>
            </a:r>
            <a:r>
              <a:rPr lang="en-US" dirty="0" err="1" smtClean="0"/>
              <a:t>subregions</a:t>
            </a:r>
            <a:r>
              <a:rPr lang="en-US" dirty="0" smtClean="0"/>
              <a:t> of the VLPFC - the </a:t>
            </a:r>
            <a:r>
              <a:rPr lang="en-US" b="1" dirty="0" smtClean="0"/>
              <a:t>anterior</a:t>
            </a:r>
            <a:r>
              <a:rPr lang="en-US" dirty="0" smtClean="0"/>
              <a:t>, </a:t>
            </a:r>
            <a:r>
              <a:rPr lang="en-US" b="1" dirty="0" smtClean="0"/>
              <a:t>mid </a:t>
            </a:r>
            <a:r>
              <a:rPr lang="en-US" dirty="0" smtClean="0"/>
              <a:t>and </a:t>
            </a:r>
            <a:r>
              <a:rPr lang="en-US" b="1" dirty="0" smtClean="0"/>
              <a:t>posterior</a:t>
            </a:r>
            <a:r>
              <a:rPr lang="en-US" dirty="0" smtClean="0"/>
              <a:t> </a:t>
            </a:r>
            <a:r>
              <a:rPr lang="en-US" dirty="0" err="1" smtClean="0"/>
              <a:t>subregions</a:t>
            </a:r>
            <a:r>
              <a:rPr lang="en-US" dirty="0" smtClean="0"/>
              <a:t>) With Specific functions.</a:t>
            </a:r>
          </a:p>
          <a:p>
            <a:pPr algn="just"/>
            <a:r>
              <a:rPr lang="en-US" b="1" dirty="0" smtClean="0"/>
              <a:t>Right VLPFC: </a:t>
            </a:r>
            <a:r>
              <a:rPr lang="en-US" b="1" dirty="0" smtClean="0">
                <a:solidFill>
                  <a:srgbClr val="FF0000"/>
                </a:solidFill>
              </a:rPr>
              <a:t>Substrate of control</a:t>
            </a:r>
            <a:r>
              <a:rPr lang="en-US" dirty="0" smtClean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Ventrolateral</a:t>
            </a:r>
            <a:r>
              <a:rPr lang="en-US" b="1" dirty="0" smtClean="0">
                <a:solidFill>
                  <a:srgbClr val="FF0000"/>
                </a:solidFill>
              </a:rPr>
              <a:t> Prefrontal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00B050"/>
                </a:solidFill>
              </a:rPr>
              <a:t>VLPFC is the end point of the Ventral Pathway (Stream) that brings information about the stimuli’s characteristics.</a:t>
            </a:r>
          </a:p>
          <a:p>
            <a:pPr algn="just"/>
            <a:r>
              <a:rPr lang="en-US" b="1" dirty="0" smtClean="0"/>
              <a:t>Right posterior VLPFC </a:t>
            </a:r>
            <a:r>
              <a:rPr lang="en-US" dirty="0" smtClean="0"/>
              <a:t>(BA 44) is active during the </a:t>
            </a:r>
            <a:r>
              <a:rPr lang="en-US" b="1" dirty="0" smtClean="0">
                <a:solidFill>
                  <a:srgbClr val="FF0000"/>
                </a:solidFill>
              </a:rPr>
              <a:t>updating of action plans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/>
              <a:t>Right middle VLPFC </a:t>
            </a:r>
            <a:r>
              <a:rPr lang="en-US" dirty="0" smtClean="0"/>
              <a:t>(BA 45) is responding to </a:t>
            </a:r>
            <a:r>
              <a:rPr lang="en-US" b="1" dirty="0" smtClean="0">
                <a:solidFill>
                  <a:srgbClr val="FF0000"/>
                </a:solidFill>
              </a:rPr>
              <a:t>decision un</a:t>
            </a:r>
            <a:r>
              <a:rPr lang="en-US" dirty="0" smtClean="0">
                <a:solidFill>
                  <a:srgbClr val="FF0000"/>
                </a:solidFill>
              </a:rPr>
              <a:t>certainty </a:t>
            </a:r>
            <a:r>
              <a:rPr lang="en-US" dirty="0" smtClean="0"/>
              <a:t>(presumably in right-handed individuals).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Ventrolateral</a:t>
            </a:r>
            <a:r>
              <a:rPr lang="en-US" b="1" dirty="0" smtClean="0">
                <a:solidFill>
                  <a:srgbClr val="FF0000"/>
                </a:solidFill>
              </a:rPr>
              <a:t> Prefrontal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204" y="1447800"/>
            <a:ext cx="8305800" cy="58674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Control of attention</a:t>
            </a:r>
          </a:p>
          <a:p>
            <a:pPr lvl="2" algn="just"/>
            <a:r>
              <a:rPr lang="en-US" sz="2800" b="1" dirty="0" smtClean="0"/>
              <a:t>Left </a:t>
            </a:r>
            <a:r>
              <a:rPr lang="en-US" sz="2800" b="1" dirty="0" err="1" smtClean="0"/>
              <a:t>ventrolateral</a:t>
            </a:r>
            <a:r>
              <a:rPr lang="en-US" sz="2800" b="1" dirty="0" smtClean="0"/>
              <a:t> prefrontal cortex </a:t>
            </a:r>
          </a:p>
          <a:p>
            <a:pPr lvl="4" algn="just"/>
            <a:r>
              <a:rPr lang="en-US" sz="2800" dirty="0" smtClean="0"/>
              <a:t>capacity of individuals to </a:t>
            </a:r>
            <a:r>
              <a:rPr lang="en-US" sz="2800" b="1" dirty="0" smtClean="0">
                <a:solidFill>
                  <a:srgbClr val="FF0000"/>
                </a:solidFill>
              </a:rPr>
              <a:t>control attention </a:t>
            </a:r>
            <a:r>
              <a:rPr lang="en-US" sz="2800" dirty="0" smtClean="0"/>
              <a:t>and to </a:t>
            </a:r>
            <a:r>
              <a:rPr lang="en-US" sz="2800" b="1" dirty="0" smtClean="0">
                <a:solidFill>
                  <a:srgbClr val="FF0000"/>
                </a:solidFill>
              </a:rPr>
              <a:t>resist temptations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lvl="4" algn="just"/>
            <a:r>
              <a:rPr lang="en-US" sz="2800" dirty="0" smtClean="0"/>
              <a:t>left </a:t>
            </a:r>
            <a:r>
              <a:rPr lang="en-US" sz="2800" dirty="0" err="1" smtClean="0"/>
              <a:t>ventrolateral</a:t>
            </a:r>
            <a:r>
              <a:rPr lang="en-US" sz="2800" dirty="0" smtClean="0"/>
              <a:t> prefrontal cortex is especially active when distracters are prevalent.</a:t>
            </a:r>
          </a:p>
          <a:p>
            <a:pPr lvl="4" algn="just"/>
            <a:r>
              <a:rPr lang="en-US" sz="2800" b="1" dirty="0" smtClean="0">
                <a:solidFill>
                  <a:srgbClr val="00B0F0"/>
                </a:solidFill>
              </a:rPr>
              <a:t>depression tends to activate the left </a:t>
            </a:r>
            <a:r>
              <a:rPr lang="en-US" sz="2800" b="1" dirty="0" err="1" smtClean="0">
                <a:solidFill>
                  <a:srgbClr val="00B0F0"/>
                </a:solidFill>
              </a:rPr>
              <a:t>ventrolateral</a:t>
            </a:r>
            <a:r>
              <a:rPr lang="en-US" sz="2800" b="1" dirty="0" smtClean="0">
                <a:solidFill>
                  <a:srgbClr val="00B0F0"/>
                </a:solidFill>
              </a:rPr>
              <a:t> prefrontal cortex.</a:t>
            </a:r>
            <a:endParaRPr lang="es-ES" sz="2800" b="1" dirty="0" smtClean="0">
              <a:solidFill>
                <a:srgbClr val="00B0F0"/>
              </a:solidFill>
            </a:endParaRPr>
          </a:p>
          <a:p>
            <a:endParaRPr lang="en-US" sz="2800" dirty="0" smtClean="0"/>
          </a:p>
          <a:p>
            <a:endParaRPr lang="en-US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Ventrolateral</a:t>
            </a:r>
            <a:r>
              <a:rPr lang="en-US" b="1" dirty="0" smtClean="0">
                <a:solidFill>
                  <a:srgbClr val="FF0000"/>
                </a:solidFill>
              </a:rPr>
              <a:t> Prefrontal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b="1" dirty="0" smtClean="0"/>
              <a:t>Vigilance</a:t>
            </a:r>
          </a:p>
          <a:p>
            <a:pPr lvl="2" algn="just"/>
            <a:r>
              <a:rPr lang="en-US" sz="2800" dirty="0" smtClean="0"/>
              <a:t>Right </a:t>
            </a:r>
            <a:r>
              <a:rPr lang="en-US" sz="2800" dirty="0" err="1" smtClean="0"/>
              <a:t>ventrolateral</a:t>
            </a:r>
            <a:r>
              <a:rPr lang="en-US" sz="2800" dirty="0" smtClean="0"/>
              <a:t> prefrontal cortex detect a </a:t>
            </a:r>
            <a:r>
              <a:rPr lang="en-US" sz="2800" dirty="0" smtClean="0">
                <a:solidFill>
                  <a:srgbClr val="FF0000"/>
                </a:solidFill>
              </a:rPr>
              <a:t>potential hazard or threat</a:t>
            </a:r>
            <a:r>
              <a:rPr lang="en-US" sz="2800" dirty="0" smtClean="0"/>
              <a:t>. </a:t>
            </a:r>
          </a:p>
          <a:p>
            <a:pPr lvl="4" algn="just"/>
            <a:r>
              <a:rPr lang="en-US" sz="2800" dirty="0" smtClean="0"/>
              <a:t>Anxiety (right)</a:t>
            </a:r>
          </a:p>
          <a:p>
            <a:pPr algn="just"/>
            <a:r>
              <a:rPr lang="en-US" sz="2800" b="1" dirty="0" smtClean="0"/>
              <a:t>Inhibition of social pain</a:t>
            </a:r>
          </a:p>
          <a:p>
            <a:pPr lvl="2" algn="just"/>
            <a:r>
              <a:rPr lang="en-US" sz="2800" b="1" dirty="0" smtClean="0">
                <a:solidFill>
                  <a:srgbClr val="FF0000"/>
                </a:solidFill>
              </a:rPr>
              <a:t>Resolve the negative feelings </a:t>
            </a:r>
            <a:r>
              <a:rPr lang="en-US" sz="2800" dirty="0" smtClean="0"/>
              <a:t>that social exclusion can elicit (not be invited to a party).</a:t>
            </a:r>
          </a:p>
          <a:p>
            <a:pPr lvl="2" algn="just"/>
            <a:r>
              <a:rPr lang="en-US" sz="2800" b="1" dirty="0" smtClean="0">
                <a:solidFill>
                  <a:srgbClr val="FF0000"/>
                </a:solidFill>
              </a:rPr>
              <a:t>Direct attention to helpful solutions </a:t>
            </a:r>
            <a:r>
              <a:rPr lang="en-US" sz="2800" dirty="0" smtClean="0"/>
              <a:t>rather than ruminate over problems.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Ventromedial</a:t>
            </a:r>
            <a:r>
              <a:rPr lang="en-US" b="1" dirty="0" smtClean="0">
                <a:solidFill>
                  <a:srgbClr val="FF0000"/>
                </a:solidFill>
              </a:rPr>
              <a:t> Prefrontal Cortex</a:t>
            </a:r>
            <a:endParaRPr lang="en-US" dirty="0"/>
          </a:p>
        </p:txBody>
      </p:sp>
      <p:pic>
        <p:nvPicPr>
          <p:cNvPr id="165890" name="Picture 2" descr="F:\neurocog assessement\Ventromedial_prefrontal_cortex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95625" y="1797050"/>
            <a:ext cx="2952750" cy="45815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Ventromedial</a:t>
            </a:r>
            <a:r>
              <a:rPr lang="en-US" b="1" dirty="0" smtClean="0">
                <a:solidFill>
                  <a:srgbClr val="FF0000"/>
                </a:solidFill>
              </a:rPr>
              <a:t> Prefrontal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receives input from the </a:t>
            </a:r>
            <a:r>
              <a:rPr lang="en-US" dirty="0" smtClean="0">
                <a:hlinkClick r:id="rId2" tooltip="Ventral tegmental area"/>
              </a:rPr>
              <a:t>ventral </a:t>
            </a:r>
            <a:r>
              <a:rPr lang="en-US" dirty="0" err="1" smtClean="0">
                <a:hlinkClick r:id="rId2" tooltip="Ventral tegmental area"/>
              </a:rPr>
              <a:t>tegmental</a:t>
            </a:r>
            <a:r>
              <a:rPr lang="en-US" dirty="0" smtClean="0">
                <a:hlinkClick r:id="rId2" tooltip="Ventral tegmental area"/>
              </a:rPr>
              <a:t> area</a:t>
            </a:r>
            <a:r>
              <a:rPr lang="en-US" dirty="0" smtClean="0"/>
              <a:t>, </a:t>
            </a:r>
            <a:r>
              <a:rPr lang="en-US" dirty="0" err="1" smtClean="0">
                <a:hlinkClick r:id="rId3" tooltip="Amygdala"/>
              </a:rPr>
              <a:t>amygdala</a:t>
            </a:r>
            <a:r>
              <a:rPr lang="en-US" dirty="0" smtClean="0"/>
              <a:t>, the </a:t>
            </a:r>
            <a:r>
              <a:rPr lang="en-US" dirty="0" smtClean="0">
                <a:hlinkClick r:id="rId4" tooltip="Temporal lobe"/>
              </a:rPr>
              <a:t>temporal lobe</a:t>
            </a:r>
            <a:r>
              <a:rPr lang="en-US" dirty="0" smtClean="0"/>
              <a:t>, the </a:t>
            </a:r>
            <a:r>
              <a:rPr lang="en-US" dirty="0" smtClean="0">
                <a:hlinkClick r:id="rId5" tooltip="Olfactory system"/>
              </a:rPr>
              <a:t>olfactory system</a:t>
            </a:r>
            <a:r>
              <a:rPr lang="en-US" dirty="0" smtClean="0"/>
              <a:t>, and the </a:t>
            </a:r>
            <a:r>
              <a:rPr lang="en-US" dirty="0" err="1" smtClean="0">
                <a:hlinkClick r:id="rId6" tooltip="Medial dorsal nucleus"/>
              </a:rPr>
              <a:t>dorsomedial</a:t>
            </a:r>
            <a:r>
              <a:rPr lang="en-US" dirty="0" smtClean="0">
                <a:hlinkClick r:id="rId6" tooltip="Medial dorsal nucleus"/>
              </a:rPr>
              <a:t> thalamu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</a:p>
          <a:p>
            <a:pPr algn="just"/>
            <a:r>
              <a:rPr lang="en-US" dirty="0" smtClean="0"/>
              <a:t>sends signals to many different brain regions including; The </a:t>
            </a:r>
            <a:r>
              <a:rPr lang="en-US" dirty="0" smtClean="0">
                <a:solidFill>
                  <a:srgbClr val="0070C0"/>
                </a:solidFill>
              </a:rPr>
              <a:t>temporal lobe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amygdala</a:t>
            </a:r>
            <a:r>
              <a:rPr lang="en-US" dirty="0" smtClean="0"/>
              <a:t>, the </a:t>
            </a:r>
            <a:r>
              <a:rPr lang="en-US" dirty="0" smtClean="0">
                <a:hlinkClick r:id="rId7" tooltip="Lateral hypothalamus"/>
              </a:rPr>
              <a:t>lateral hypothalamus</a:t>
            </a:r>
            <a:r>
              <a:rPr lang="en-US" dirty="0" smtClean="0"/>
              <a:t>, the </a:t>
            </a:r>
            <a:r>
              <a:rPr lang="en-US" dirty="0" err="1" smtClean="0">
                <a:hlinkClick r:id="rId8" tooltip="Hippocampal formation"/>
              </a:rPr>
              <a:t>hippocampal</a:t>
            </a:r>
            <a:r>
              <a:rPr lang="en-US" dirty="0" smtClean="0">
                <a:hlinkClick r:id="rId8" tooltip="Hippocampal formation"/>
              </a:rPr>
              <a:t> formation</a:t>
            </a:r>
            <a:r>
              <a:rPr lang="en-US" dirty="0" smtClean="0"/>
              <a:t>, the </a:t>
            </a:r>
            <a:r>
              <a:rPr lang="en-US" dirty="0" err="1" smtClean="0">
                <a:hlinkClick r:id="rId9" tooltip="Cingulate cortex"/>
              </a:rPr>
              <a:t>cingulate</a:t>
            </a:r>
            <a:r>
              <a:rPr lang="en-US" dirty="0" smtClean="0">
                <a:hlinkClick r:id="rId9" tooltip="Cingulate cortex"/>
              </a:rPr>
              <a:t> cortex</a:t>
            </a:r>
            <a:r>
              <a:rPr lang="en-US" dirty="0" smtClean="0"/>
              <a:t>, and certain other regions of the </a:t>
            </a:r>
            <a:r>
              <a:rPr lang="en-US" dirty="0" smtClean="0">
                <a:hlinkClick r:id="rId10" tooltip="Prefrontal cortex"/>
              </a:rPr>
              <a:t>prefrontal cortex</a:t>
            </a:r>
            <a:endParaRPr lang="en-US" dirty="0" smtClean="0"/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processing of </a:t>
            </a:r>
            <a:r>
              <a:rPr lang="en-US" b="1" dirty="0" smtClean="0">
                <a:solidFill>
                  <a:srgbClr val="FF0000"/>
                </a:solidFill>
                <a:hlinkClick r:id="rId11" tooltip="Risk"/>
              </a:rPr>
              <a:t>risk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  <a:hlinkClick r:id="rId12" tooltip="Fear"/>
              </a:rPr>
              <a:t>Fear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inhibition of emotional responses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  <a:hlinkClick r:id="rId13" tooltip="Decision making"/>
              </a:rPr>
              <a:t>decision making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Ventromedial</a:t>
            </a:r>
            <a:r>
              <a:rPr lang="en-US" b="1" dirty="0" smtClean="0">
                <a:solidFill>
                  <a:srgbClr val="FF0000"/>
                </a:solidFill>
              </a:rPr>
              <a:t> Prefrontal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486400"/>
          </a:xfrm>
        </p:spPr>
        <p:txBody>
          <a:bodyPr>
            <a:normAutofit/>
          </a:bodyPr>
          <a:lstStyle/>
          <a:p>
            <a:pPr algn="just"/>
            <a:r>
              <a:rPr lang="en-US" sz="3000" dirty="0" err="1" smtClean="0"/>
              <a:t>ventromedial</a:t>
            </a:r>
            <a:r>
              <a:rPr lang="en-US" sz="3000" dirty="0" smtClean="0"/>
              <a:t> cortex superior to the </a:t>
            </a:r>
            <a:r>
              <a:rPr lang="en-US" sz="3000" dirty="0" err="1" smtClean="0">
                <a:hlinkClick r:id="rId2" tooltip="Orbitofrontal cortex"/>
              </a:rPr>
              <a:t>orbitofrontal</a:t>
            </a:r>
            <a:r>
              <a:rPr lang="en-US" sz="3000" dirty="0" smtClean="0">
                <a:hlinkClick r:id="rId2" tooltip="Orbitofrontal cortex"/>
              </a:rPr>
              <a:t> cortex</a:t>
            </a:r>
            <a:r>
              <a:rPr lang="en-US" sz="3000" dirty="0" smtClean="0"/>
              <a:t> are much less associated with social functions and more with pure </a:t>
            </a:r>
            <a:r>
              <a:rPr lang="en-US" sz="3000" b="1" dirty="0" smtClean="0">
                <a:solidFill>
                  <a:srgbClr val="FF0000"/>
                </a:solidFill>
              </a:rPr>
              <a:t>emotion regulation</a:t>
            </a:r>
            <a:r>
              <a:rPr lang="en-US" sz="3000" dirty="0" smtClean="0"/>
              <a:t>.</a:t>
            </a:r>
          </a:p>
          <a:p>
            <a:pPr algn="just"/>
            <a:r>
              <a:rPr lang="en-US" sz="3000" dirty="0" smtClean="0"/>
              <a:t>supporting emotion regulation through the </a:t>
            </a:r>
            <a:r>
              <a:rPr lang="en-US" sz="3000" dirty="0" err="1" smtClean="0"/>
              <a:t>amygdala</a:t>
            </a:r>
            <a:r>
              <a:rPr lang="en-US" sz="3000" dirty="0" smtClean="0"/>
              <a:t>.</a:t>
            </a:r>
          </a:p>
          <a:p>
            <a:pPr algn="just"/>
            <a:r>
              <a:rPr lang="en-US" sz="3000" dirty="0" smtClean="0"/>
              <a:t>associated with a decrease in </a:t>
            </a:r>
            <a:r>
              <a:rPr lang="en-US" sz="3000" dirty="0" err="1" smtClean="0">
                <a:hlinkClick r:id="rId3" tooltip="Cortisol"/>
              </a:rPr>
              <a:t>cortisol</a:t>
            </a:r>
            <a:r>
              <a:rPr lang="en-US" sz="3000" dirty="0" smtClean="0"/>
              <a:t> levels.</a:t>
            </a:r>
          </a:p>
          <a:p>
            <a:pPr algn="just"/>
            <a:r>
              <a:rPr lang="en-US" sz="3000" dirty="0" smtClean="0"/>
              <a:t>RARE: early-onset </a:t>
            </a:r>
            <a:r>
              <a:rPr lang="en-US" sz="3000" dirty="0" err="1" smtClean="0"/>
              <a:t>vmPFC</a:t>
            </a:r>
            <a:r>
              <a:rPr lang="en-US" sz="3000" dirty="0" smtClean="0"/>
              <a:t> (for instance, during childhood), but these individuals tend to have </a:t>
            </a:r>
            <a:r>
              <a:rPr lang="en-US" sz="3000" b="1" dirty="0" smtClean="0">
                <a:solidFill>
                  <a:srgbClr val="FF0000"/>
                </a:solidFill>
              </a:rPr>
              <a:t>severe antisocial behavior </a:t>
            </a:r>
            <a:r>
              <a:rPr lang="en-US" sz="3000" dirty="0" smtClean="0"/>
              <a:t>and </a:t>
            </a:r>
            <a:r>
              <a:rPr lang="en-US" sz="3000" b="1" dirty="0" smtClean="0">
                <a:solidFill>
                  <a:srgbClr val="FF0000"/>
                </a:solidFill>
              </a:rPr>
              <a:t>impaired moral judgment</a:t>
            </a:r>
            <a:r>
              <a:rPr lang="en-US" sz="3000" dirty="0" smtClean="0"/>
              <a:t>.</a:t>
            </a:r>
          </a:p>
          <a:p>
            <a:pPr lvl="3"/>
            <a:endParaRPr lang="en-US" sz="3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Ventromedial</a:t>
            </a:r>
            <a:r>
              <a:rPr lang="en-US" b="1" dirty="0" smtClean="0">
                <a:solidFill>
                  <a:srgbClr val="FF0000"/>
                </a:solidFill>
              </a:rPr>
              <a:t> Prefrontal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458200" cy="5486400"/>
          </a:xfrm>
        </p:spPr>
        <p:txBody>
          <a:bodyPr>
            <a:noAutofit/>
          </a:bodyPr>
          <a:lstStyle/>
          <a:p>
            <a:pPr algn="just"/>
            <a:r>
              <a:rPr lang="en-US" sz="2700" b="1" u="sng" dirty="0" smtClean="0"/>
              <a:t>Decision making</a:t>
            </a:r>
          </a:p>
          <a:p>
            <a:pPr lvl="3" algn="just"/>
            <a:r>
              <a:rPr lang="en-US" sz="2700" b="1" dirty="0" smtClean="0"/>
              <a:t>personal and social </a:t>
            </a:r>
            <a:r>
              <a:rPr lang="en-US" sz="2700" b="1" dirty="0" smtClean="0">
                <a:hlinkClick r:id="rId2" tooltip="Decision-making"/>
              </a:rPr>
              <a:t>decision-making</a:t>
            </a:r>
            <a:endParaRPr lang="en-US" sz="2700" b="1" dirty="0" smtClean="0"/>
          </a:p>
          <a:p>
            <a:pPr lvl="3" algn="just"/>
            <a:r>
              <a:rPr lang="en-US" sz="2700" b="1" dirty="0" smtClean="0"/>
              <a:t>choosing between options with uncertain outcomes </a:t>
            </a:r>
            <a:r>
              <a:rPr lang="en-US" sz="2700" dirty="0" smtClean="0"/>
              <a:t>(uncertainty is in the form of a risk or of an ambiguity)</a:t>
            </a:r>
          </a:p>
          <a:p>
            <a:pPr lvl="3" algn="just"/>
            <a:r>
              <a:rPr lang="en-US" sz="2700" b="1" dirty="0" smtClean="0">
                <a:solidFill>
                  <a:srgbClr val="0070C0"/>
                </a:solidFill>
              </a:rPr>
              <a:t>capacity to learn from their mistakes</a:t>
            </a:r>
          </a:p>
          <a:p>
            <a:pPr lvl="3" algn="just"/>
            <a:r>
              <a:rPr lang="en-US" sz="2700" b="1" dirty="0" smtClean="0">
                <a:solidFill>
                  <a:srgbClr val="FF0000"/>
                </a:solidFill>
              </a:rPr>
              <a:t>future consequences </a:t>
            </a:r>
            <a:r>
              <a:rPr lang="en-US" sz="2700" b="1" dirty="0" smtClean="0">
                <a:solidFill>
                  <a:srgbClr val="FF0000"/>
                </a:solidFill>
              </a:rPr>
              <a:t>of actions</a:t>
            </a:r>
            <a:endParaRPr lang="en-US" sz="27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Ventromedial</a:t>
            </a:r>
            <a:r>
              <a:rPr lang="en-US" b="1" dirty="0" smtClean="0">
                <a:solidFill>
                  <a:srgbClr val="FF0000"/>
                </a:solidFill>
              </a:rPr>
              <a:t> Prefrontal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53340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Regulation of emotion</a:t>
            </a:r>
          </a:p>
          <a:p>
            <a:pPr lvl="3" algn="just"/>
            <a:r>
              <a:rPr lang="en-US" sz="2800" b="1" dirty="0" smtClean="0">
                <a:solidFill>
                  <a:srgbClr val="00B0F0"/>
                </a:solidFill>
              </a:rPr>
              <a:t>successful suppression of emotional responses to a negative emotional signal</a:t>
            </a:r>
          </a:p>
          <a:p>
            <a:pPr lvl="3" algn="just"/>
            <a:r>
              <a:rPr lang="en-US" sz="2800" b="1" dirty="0" smtClean="0"/>
              <a:t>Damage:</a:t>
            </a:r>
          </a:p>
          <a:p>
            <a:pPr lvl="6" algn="just"/>
            <a:r>
              <a:rPr lang="en-US" sz="2800" b="1" dirty="0" smtClean="0">
                <a:solidFill>
                  <a:srgbClr val="FF0000"/>
                </a:solidFill>
              </a:rPr>
              <a:t>Defects both in emotional response and emotion </a:t>
            </a:r>
            <a:r>
              <a:rPr lang="en-US" sz="2800" b="1" dirty="0" smtClean="0">
                <a:solidFill>
                  <a:srgbClr val="FF0000"/>
                </a:solidFill>
              </a:rPr>
              <a:t>regulation </a:t>
            </a:r>
            <a:r>
              <a:rPr lang="en-US" sz="2800" dirty="0" smtClean="0"/>
              <a:t>(reduced </a:t>
            </a:r>
            <a:r>
              <a:rPr lang="en-US" sz="2800" dirty="0" smtClean="0"/>
              <a:t>social emotions such as compassion, shame and guilt) </a:t>
            </a:r>
          </a:p>
          <a:p>
            <a:pPr lvl="6" algn="just"/>
            <a:r>
              <a:rPr lang="en-US" sz="2800" b="1" dirty="0" smtClean="0">
                <a:solidFill>
                  <a:srgbClr val="FF0000"/>
                </a:solidFill>
              </a:rPr>
              <a:t>Personality changes such as lack of empathy, irresponsibility, and poor decision making</a:t>
            </a:r>
          </a:p>
          <a:p>
            <a:pPr lvl="6" algn="just"/>
            <a:r>
              <a:rPr lang="en-US" sz="2800" b="1" dirty="0" smtClean="0"/>
              <a:t>PTSD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Cognitive Science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Cognitive science is the knowledge of information processing.</a:t>
            </a:r>
          </a:p>
          <a:p>
            <a:pPr marL="0" algn="just">
              <a:lnSpc>
                <a:spcPct val="150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aim of cognitive science is decoding of the brain and mind mysteries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 rtl="1">
              <a:lnSpc>
                <a:spcPct val="150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Orbitofrontal</a:t>
            </a:r>
            <a:r>
              <a:rPr lang="en-US" b="1" dirty="0" smtClean="0">
                <a:solidFill>
                  <a:srgbClr val="FF0000"/>
                </a:solidFill>
              </a:rPr>
              <a:t>  Cortex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15400" cy="5410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Prefrontal cortex that receives projections from the </a:t>
            </a:r>
            <a:r>
              <a:rPr lang="en-US" dirty="0" err="1" smtClean="0"/>
              <a:t>magnocellular</a:t>
            </a:r>
            <a:r>
              <a:rPr lang="en-US" dirty="0" smtClean="0"/>
              <a:t>, medial nucleus of the </a:t>
            </a:r>
            <a:r>
              <a:rPr lang="en-US" dirty="0" err="1" smtClean="0">
                <a:hlinkClick r:id="rId2" tooltip="Medial dorsal nucleus"/>
              </a:rPr>
              <a:t>mediodorsal</a:t>
            </a:r>
            <a:r>
              <a:rPr lang="en-US" dirty="0" smtClean="0">
                <a:hlinkClick r:id="rId2" tooltip="Medial dorsal nucleus"/>
              </a:rPr>
              <a:t> thalamus</a:t>
            </a:r>
            <a:r>
              <a:rPr lang="en-US" dirty="0" smtClean="0"/>
              <a:t>, and is thought to represent </a:t>
            </a:r>
            <a:r>
              <a:rPr lang="en-US" dirty="0" smtClean="0">
                <a:hlinkClick r:id="rId3" tooltip="Emotion"/>
              </a:rPr>
              <a:t>emotion</a:t>
            </a:r>
            <a:r>
              <a:rPr lang="en-US" dirty="0" smtClean="0"/>
              <a:t> and </a:t>
            </a:r>
            <a:r>
              <a:rPr lang="en-US" dirty="0" smtClean="0">
                <a:hlinkClick r:id="rId4" tooltip="Reward system"/>
              </a:rPr>
              <a:t>reward</a:t>
            </a:r>
            <a:r>
              <a:rPr lang="en-US" dirty="0" smtClean="0"/>
              <a:t> in </a:t>
            </a:r>
            <a:r>
              <a:rPr lang="en-US" dirty="0" smtClean="0">
                <a:hlinkClick r:id="rId5" tooltip="Decision making"/>
              </a:rPr>
              <a:t>decision making</a:t>
            </a:r>
            <a:r>
              <a:rPr lang="en-US" dirty="0" smtClean="0"/>
              <a:t>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Considerable individual variability has been found in the OFC of both humans and non-human primates.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Orbitofrontal</a:t>
            </a:r>
            <a:r>
              <a:rPr lang="en-US" b="1" dirty="0" smtClean="0">
                <a:solidFill>
                  <a:srgbClr val="FF0000"/>
                </a:solidFill>
              </a:rPr>
              <a:t>  Cortex Connectivity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7800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Extensive reciprocal connections with the </a:t>
            </a:r>
            <a:r>
              <a:rPr lang="en-US" dirty="0" err="1" smtClean="0">
                <a:hlinkClick r:id="rId2" tooltip="Amygdala"/>
              </a:rPr>
              <a:t>amygdala</a:t>
            </a:r>
            <a:r>
              <a:rPr lang="en-US" dirty="0" smtClean="0"/>
              <a:t>, and direct and indirect connections to the </a:t>
            </a:r>
            <a:r>
              <a:rPr lang="en-US" dirty="0" smtClean="0">
                <a:hlinkClick r:id="rId3" tooltip="Hypothalamus"/>
              </a:rPr>
              <a:t>hypothalamus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Subcortical</a:t>
            </a:r>
            <a:r>
              <a:rPr lang="en-US" dirty="0" smtClean="0"/>
              <a:t> projections are shared between the </a:t>
            </a:r>
            <a:r>
              <a:rPr lang="en-US" dirty="0" smtClean="0">
                <a:hlinkClick r:id="rId4" tooltip="Striatum"/>
              </a:rPr>
              <a:t>striatum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particularly ventral reward-related areas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Connectivity with </a:t>
            </a:r>
            <a:r>
              <a:rPr lang="en-US" dirty="0" smtClean="0">
                <a:hlinkClick r:id="rId5" tooltip="Thalamic bodies"/>
              </a:rPr>
              <a:t>thalamic</a:t>
            </a:r>
            <a:r>
              <a:rPr lang="en-US" dirty="0" smtClean="0"/>
              <a:t> and </a:t>
            </a:r>
            <a:r>
              <a:rPr lang="en-US" dirty="0" err="1" smtClean="0">
                <a:hlinkClick r:id="rId6" tooltip="Periaqueductal grey"/>
              </a:rPr>
              <a:t>periaqueductal</a:t>
            </a:r>
            <a:r>
              <a:rPr lang="en-US" dirty="0" smtClean="0">
                <a:hlinkClick r:id="rId6" tooltip="Periaqueductal grey"/>
              </a:rPr>
              <a:t> grey areas</a:t>
            </a:r>
            <a:r>
              <a:rPr lang="en-US" dirty="0" smtClean="0"/>
              <a:t> “</a:t>
            </a:r>
            <a:r>
              <a:rPr lang="en-US" b="1" dirty="0" smtClean="0">
                <a:solidFill>
                  <a:srgbClr val="FF0000"/>
                </a:solidFill>
              </a:rPr>
              <a:t>inhibitory and excitatory regulation of autonomic function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Orbitofrontal</a:t>
            </a:r>
            <a:r>
              <a:rPr lang="en-US" b="1" dirty="0" smtClean="0">
                <a:solidFill>
                  <a:srgbClr val="FF0000"/>
                </a:solidFill>
              </a:rPr>
              <a:t>  Cortex Damage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>
            <a:noAutofit/>
          </a:bodyPr>
          <a:lstStyle/>
          <a:p>
            <a:r>
              <a:rPr lang="en-US" sz="2600" dirty="0" smtClean="0"/>
              <a:t>Decision-making,</a:t>
            </a:r>
          </a:p>
          <a:p>
            <a:pPr algn="just"/>
            <a:r>
              <a:rPr lang="en-US" sz="2600" dirty="0" smtClean="0"/>
              <a:t> Emotion regulation,</a:t>
            </a:r>
          </a:p>
          <a:p>
            <a:pPr algn="just"/>
            <a:r>
              <a:rPr lang="en-US" sz="2600" dirty="0" smtClean="0"/>
              <a:t> and reward expectation</a:t>
            </a:r>
          </a:p>
          <a:p>
            <a:pPr algn="just"/>
            <a:r>
              <a:rPr lang="en-US" sz="2600" dirty="0" smtClean="0"/>
              <a:t>Addiction/</a:t>
            </a:r>
            <a:r>
              <a:rPr lang="en-US" sz="2600" dirty="0" smtClean="0">
                <a:hlinkClick r:id="rId2" tooltip="Substance dependence"/>
              </a:rPr>
              <a:t>substance dependence</a:t>
            </a:r>
            <a:r>
              <a:rPr lang="en-US" sz="2600" dirty="0" smtClean="0"/>
              <a:t>:</a:t>
            </a:r>
          </a:p>
          <a:p>
            <a:pPr lvl="1" algn="just"/>
            <a:r>
              <a:rPr lang="en-US" sz="2600" dirty="0" err="1" smtClean="0"/>
              <a:t>striato-thalamo-orbitofrontal</a:t>
            </a:r>
            <a:r>
              <a:rPr lang="en-US" sz="2600" dirty="0" smtClean="0"/>
              <a:t> circuit</a:t>
            </a:r>
          </a:p>
          <a:p>
            <a:pPr algn="just"/>
            <a:r>
              <a:rPr lang="en-US" sz="2600" dirty="0" smtClean="0">
                <a:hlinkClick r:id="rId3" tooltip="Attention deficit hyperactivity disorder"/>
              </a:rPr>
              <a:t>Attention deficit hyperactivity disorder</a:t>
            </a:r>
            <a:r>
              <a:rPr lang="en-US" sz="2600" dirty="0" smtClean="0"/>
              <a:t> (ADHD)</a:t>
            </a:r>
          </a:p>
          <a:p>
            <a:pPr lvl="1" algn="just"/>
            <a:r>
              <a:rPr lang="en-US" sz="2600" dirty="0" smtClean="0"/>
              <a:t>dysfunction of neural reward circuitry controlling motivation, reward, and impulsivity, including OFC systems</a:t>
            </a:r>
          </a:p>
          <a:p>
            <a:pPr algn="just"/>
            <a:r>
              <a:rPr lang="en-US" sz="2600" dirty="0" smtClean="0">
                <a:hlinkClick r:id="rId4" tooltip="Obsessive–compulsive disorder"/>
              </a:rPr>
              <a:t>Obsessive–compulsive disorder</a:t>
            </a:r>
            <a:r>
              <a:rPr lang="en-US" sz="2600" dirty="0" smtClean="0"/>
              <a:t> </a:t>
            </a:r>
          </a:p>
          <a:p>
            <a:pPr algn="just"/>
            <a:r>
              <a:rPr lang="en-US" sz="2600" dirty="0" smtClean="0"/>
              <a:t>and </a:t>
            </a:r>
            <a:r>
              <a:rPr lang="en-US" sz="2600" dirty="0" err="1" smtClean="0">
                <a:hlinkClick r:id="rId5" tooltip="Trichotillomania"/>
              </a:rPr>
              <a:t>trichotillomania</a:t>
            </a:r>
            <a:endParaRPr lang="en-US" sz="2600" dirty="0" smtClean="0"/>
          </a:p>
          <a:p>
            <a:pPr algn="just"/>
            <a:r>
              <a:rPr lang="en-US" sz="2600" dirty="0" err="1" smtClean="0">
                <a:hlinkClick r:id="rId6" tooltip="Frontotemporal dementia"/>
              </a:rPr>
              <a:t>frontotemporal</a:t>
            </a:r>
            <a:r>
              <a:rPr lang="en-US" sz="2600" dirty="0" smtClean="0">
                <a:hlinkClick r:id="rId6" tooltip="Frontotemporal dementia"/>
              </a:rPr>
              <a:t> dementia</a:t>
            </a:r>
            <a:endParaRPr lang="en-US" sz="2600" dirty="0" smtClean="0"/>
          </a:p>
          <a:p>
            <a:pPr algn="just"/>
            <a:r>
              <a:rPr lang="en-US" sz="2600" dirty="0" smtClean="0"/>
              <a:t>later stages of </a:t>
            </a:r>
            <a:r>
              <a:rPr lang="en-US" sz="2600" dirty="0" smtClean="0">
                <a:hlinkClick r:id="rId7" tooltip="Alzheimer's disease"/>
              </a:rPr>
              <a:t>Alzheimer’s Disease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92162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Orbitofrontal</a:t>
            </a:r>
            <a:r>
              <a:rPr lang="en-US" b="1" dirty="0" smtClean="0">
                <a:solidFill>
                  <a:srgbClr val="FF0000"/>
                </a:solidFill>
              </a:rPr>
              <a:t>  Cortex Damage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5029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Swearing excessively,</a:t>
            </a:r>
          </a:p>
          <a:p>
            <a:pPr algn="just"/>
            <a:r>
              <a:rPr lang="en-US" dirty="0" smtClean="0"/>
              <a:t> </a:t>
            </a:r>
            <a:r>
              <a:rPr lang="en-US" dirty="0" err="1" smtClean="0"/>
              <a:t>Hypersexuality</a:t>
            </a:r>
            <a:r>
              <a:rPr lang="en-US" dirty="0" smtClean="0"/>
              <a:t>,</a:t>
            </a:r>
          </a:p>
          <a:p>
            <a:pPr algn="just"/>
            <a:r>
              <a:rPr lang="en-US" dirty="0" smtClean="0"/>
              <a:t> Poor social interaction, </a:t>
            </a:r>
          </a:p>
          <a:p>
            <a:pPr algn="just"/>
            <a:r>
              <a:rPr lang="en-US" dirty="0" smtClean="0"/>
              <a:t>Compulsive gambling, </a:t>
            </a:r>
          </a:p>
          <a:p>
            <a:pPr algn="just"/>
            <a:r>
              <a:rPr lang="en-US" dirty="0" smtClean="0"/>
              <a:t>Drug use (including alcohol and tobacco), </a:t>
            </a:r>
          </a:p>
          <a:p>
            <a:pPr algn="just"/>
            <a:r>
              <a:rPr lang="en-US" dirty="0" smtClean="0"/>
              <a:t>And poor </a:t>
            </a:r>
            <a:r>
              <a:rPr lang="en-US" dirty="0" err="1" smtClean="0"/>
              <a:t>empathising</a:t>
            </a:r>
            <a:r>
              <a:rPr lang="en-US" dirty="0" smtClean="0"/>
              <a:t> ability. </a:t>
            </a:r>
          </a:p>
          <a:p>
            <a:pPr algn="just"/>
            <a:r>
              <a:rPr lang="en-US" dirty="0" err="1" smtClean="0"/>
              <a:t>Disinhibited</a:t>
            </a:r>
            <a:r>
              <a:rPr lang="en-US" dirty="0" smtClean="0"/>
              <a:t> </a:t>
            </a:r>
            <a:r>
              <a:rPr lang="en-US" dirty="0" err="1" smtClean="0"/>
              <a:t>behaviour</a:t>
            </a:r>
            <a:r>
              <a:rPr lang="en-US" dirty="0" smtClean="0"/>
              <a:t> by patients with some forms of </a:t>
            </a:r>
            <a:r>
              <a:rPr lang="en-US" dirty="0" err="1" smtClean="0">
                <a:hlinkClick r:id="rId2" tooltip="Frontotemporal dementia"/>
              </a:rPr>
              <a:t>frontotemporal</a:t>
            </a:r>
            <a:r>
              <a:rPr lang="en-US" dirty="0" smtClean="0">
                <a:hlinkClick r:id="rId2" tooltip="Frontotemporal dementia"/>
              </a:rPr>
              <a:t> dementia</a:t>
            </a:r>
            <a:r>
              <a:rPr lang="en-US" dirty="0" smtClean="0"/>
              <a:t> is thought to be caused by degeneration of the OFC.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159AF0-3AEE-4426-8C9C-594EE735917D}" type="slidenum">
              <a:rPr lang="ar-SA" smtClean="0"/>
              <a:pPr/>
              <a:t>54</a:t>
            </a:fld>
            <a:endParaRPr lang="en-US" smtClean="0"/>
          </a:p>
        </p:txBody>
      </p:sp>
      <p:pic>
        <p:nvPicPr>
          <p:cNvPr id="21508" name="Picture 4" descr="Negar 01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 rot="245672">
            <a:off x="533400" y="1066800"/>
            <a:ext cx="7867650" cy="1270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5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Impact"/>
              </a:rPr>
              <a:t>THANKS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Main Applications of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cognitive Sciences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en-US" b="1" dirty="0" smtClean="0"/>
              <a:t>What are the main applications of cognitive sciences?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Main Applications of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cognitive Sciences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Medical sciences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Sociology</a:t>
            </a:r>
          </a:p>
          <a:p>
            <a:r>
              <a:rPr lang="en-US" dirty="0" smtClean="0"/>
              <a:t>Economy</a:t>
            </a:r>
          </a:p>
          <a:p>
            <a:r>
              <a:rPr lang="en-US" dirty="0" smtClean="0"/>
              <a:t>Political sciences</a:t>
            </a:r>
          </a:p>
          <a:p>
            <a:r>
              <a:rPr lang="en-US" dirty="0" smtClean="0"/>
              <a:t>Information sciences</a:t>
            </a:r>
          </a:p>
          <a:p>
            <a:r>
              <a:rPr lang="en-US" dirty="0" smtClean="0"/>
              <a:t>Communication and Mass Media</a:t>
            </a:r>
          </a:p>
          <a:p>
            <a:r>
              <a:rPr lang="en-US" dirty="0" smtClean="0"/>
              <a:t>Medical engineering</a:t>
            </a:r>
          </a:p>
          <a:p>
            <a:r>
              <a:rPr lang="en-US" dirty="0" smtClean="0"/>
              <a:t>Cognitive engineering</a:t>
            </a:r>
          </a:p>
          <a:p>
            <a:r>
              <a:rPr lang="en-US" dirty="0" smtClean="0"/>
              <a:t>Defense sciences and soft war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Cognitive Science Sub-divisions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000" b="1" dirty="0" smtClean="0"/>
              <a:t>What are the cognitive science sub-divisions?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Cognitive Science Sub-divisions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arenR"/>
            </a:pPr>
            <a:r>
              <a:rPr lang="en-US" b="1" dirty="0" smtClean="0"/>
              <a:t>Cognitive Psychology</a:t>
            </a:r>
          </a:p>
          <a:p>
            <a:pPr marL="633222" indent="-514350">
              <a:buFont typeface="+mj-lt"/>
              <a:buAutoNum type="arabicParenR"/>
            </a:pPr>
            <a:r>
              <a:rPr lang="en-US" b="1" dirty="0" smtClean="0"/>
              <a:t>Cognitive Linguistics</a:t>
            </a:r>
          </a:p>
          <a:p>
            <a:pPr marL="633222" indent="-514350">
              <a:buFont typeface="+mj-lt"/>
              <a:buAutoNum type="arabicParenR"/>
            </a:pPr>
            <a:r>
              <a:rPr lang="en-US" b="1" dirty="0" smtClean="0"/>
              <a:t>Artificial Intelligence</a:t>
            </a:r>
          </a:p>
          <a:p>
            <a:pPr marL="633222" indent="-514350">
              <a:buFont typeface="+mj-lt"/>
              <a:buAutoNum type="arabicParenR"/>
            </a:pPr>
            <a:r>
              <a:rPr lang="en-US" b="1" dirty="0" smtClean="0"/>
              <a:t>Philosophy of mind</a:t>
            </a:r>
          </a:p>
          <a:p>
            <a:pPr marL="633222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Cognitive Neuroscience</a:t>
            </a:r>
          </a:p>
          <a:p>
            <a:pPr marL="633222" indent="-514350">
              <a:buFont typeface="+mj-lt"/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946</TotalTime>
  <Words>1863</Words>
  <Application>Microsoft Office PowerPoint</Application>
  <PresentationFormat>On-screen Show (4:3)</PresentationFormat>
  <Paragraphs>367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Corbel</vt:lpstr>
      <vt:lpstr>Impact</vt:lpstr>
      <vt:lpstr>Tahoma</vt:lpstr>
      <vt:lpstr>Wingdings</vt:lpstr>
      <vt:lpstr>Wingdings 2</vt:lpstr>
      <vt:lpstr>Wingdings 3</vt:lpstr>
      <vt:lpstr>Module</vt:lpstr>
      <vt:lpstr>Fundamentals of Cognitive Neuroscience</vt:lpstr>
      <vt:lpstr>Fundamentals of  Cognitive Neuroscience</vt:lpstr>
      <vt:lpstr>Cognitive Science</vt:lpstr>
      <vt:lpstr>Cognitive Science</vt:lpstr>
      <vt:lpstr>Cognitive Science</vt:lpstr>
      <vt:lpstr>Main Applications of  cognitive Sciences</vt:lpstr>
      <vt:lpstr>Main Applications of  cognitive Sciences</vt:lpstr>
      <vt:lpstr>Cognitive Science Sub-divisions</vt:lpstr>
      <vt:lpstr>Cognitive Science Sub-divisions</vt:lpstr>
      <vt:lpstr>Cognitive Neuroscience</vt:lpstr>
      <vt:lpstr>Cognitive Neuroscience</vt:lpstr>
      <vt:lpstr>Difference of Cognitive Psychology &amp; Cognitive Neuroscience</vt:lpstr>
      <vt:lpstr>Sub-divisions of  Cognitive Neuroscience</vt:lpstr>
      <vt:lpstr>Sub Divisions  of Cognitive Neuroscience</vt:lpstr>
      <vt:lpstr>How Cognitive Neuroscience Investigates the brain</vt:lpstr>
      <vt:lpstr>Main Cognitive Functions</vt:lpstr>
      <vt:lpstr>Main parts of Neuroscience</vt:lpstr>
      <vt:lpstr>Your Seminars</vt:lpstr>
      <vt:lpstr>Cognitive Neuroscience</vt:lpstr>
      <vt:lpstr>Brain &amp; Cognition</vt:lpstr>
      <vt:lpstr>Main Parts of the Brain Cortex</vt:lpstr>
      <vt:lpstr>Main Parts of the Brain Cortex</vt:lpstr>
      <vt:lpstr>FRONTAL LOBE</vt:lpstr>
      <vt:lpstr>FRONTAL LOBE</vt:lpstr>
      <vt:lpstr>Frontal Eye Fields</vt:lpstr>
      <vt:lpstr>Broca’s Area</vt:lpstr>
      <vt:lpstr>Prefrontal Cortex</vt:lpstr>
      <vt:lpstr>Prefrontal Cortex (left, right)</vt:lpstr>
      <vt:lpstr>PowerPoint Presentation</vt:lpstr>
      <vt:lpstr>Dorsolateral Prefrontal Cortex (DLPFC)</vt:lpstr>
      <vt:lpstr>Dorsolateral Prefrontal Cortex</vt:lpstr>
      <vt:lpstr>Dorsal &amp; Ventral Pathway</vt:lpstr>
      <vt:lpstr>Dorsolateral Prefrontal Cortex</vt:lpstr>
      <vt:lpstr>DLPFC  Functions</vt:lpstr>
      <vt:lpstr>DLPFC  Functions</vt:lpstr>
      <vt:lpstr>Social cognition</vt:lpstr>
      <vt:lpstr>DLPFC  Functions</vt:lpstr>
      <vt:lpstr>Dorsolateral Prefrontal Cortex</vt:lpstr>
      <vt:lpstr>DLPFC Damage</vt:lpstr>
      <vt:lpstr>DLPFC  Dysfunctions</vt:lpstr>
      <vt:lpstr>Ventrolateral Prefrrontal Cortex</vt:lpstr>
      <vt:lpstr>Ventrolateral Prefrontal Cortex</vt:lpstr>
      <vt:lpstr>Ventrolateral Prefrontal Cortex</vt:lpstr>
      <vt:lpstr>Ventrolateral Prefrontal Cortex</vt:lpstr>
      <vt:lpstr>Ventromedial Prefrontal Cortex</vt:lpstr>
      <vt:lpstr>Ventromedial Prefrontal Cortex</vt:lpstr>
      <vt:lpstr>Ventromedial Prefrontal Cortex</vt:lpstr>
      <vt:lpstr>Ventromedial Prefrontal Cortex</vt:lpstr>
      <vt:lpstr>Ventromedial Prefrontal Cortex</vt:lpstr>
      <vt:lpstr>Orbitofrontal  Cortex  </vt:lpstr>
      <vt:lpstr>Orbitofrontal  Cortex Connectivity </vt:lpstr>
      <vt:lpstr>Orbitofrontal  Cortex Damage </vt:lpstr>
      <vt:lpstr>Orbitofrontal  Cortex Damage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Function</dc:title>
  <dc:creator/>
  <cp:lastModifiedBy>Admin</cp:lastModifiedBy>
  <cp:revision>45</cp:revision>
  <dcterms:created xsi:type="dcterms:W3CDTF">2006-08-16T00:00:00Z</dcterms:created>
  <dcterms:modified xsi:type="dcterms:W3CDTF">2016-02-23T08:18:19Z</dcterms:modified>
</cp:coreProperties>
</file>