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8" r:id="rId3"/>
    <p:sldId id="257" r:id="rId4"/>
    <p:sldId id="258" r:id="rId5"/>
    <p:sldId id="271" r:id="rId6"/>
    <p:sldId id="265" r:id="rId7"/>
    <p:sldId id="266" r:id="rId8"/>
    <p:sldId id="272" r:id="rId9"/>
    <p:sldId id="267" r:id="rId10"/>
    <p:sldId id="273" r:id="rId11"/>
    <p:sldId id="269" r:id="rId12"/>
    <p:sldId id="259" r:id="rId13"/>
    <p:sldId id="260" r:id="rId14"/>
    <p:sldId id="261" r:id="rId15"/>
    <p:sldId id="262" r:id="rId16"/>
    <p:sldId id="263" r:id="rId17"/>
    <p:sldId id="264"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88FA67-AE5C-4676-8DA7-B3F03085298D}" type="datetimeFigureOut">
              <a:rPr lang="en-US" smtClean="0"/>
              <a:pPr/>
              <a:t>10/16/2014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5B243D-FC19-4D03-92A5-A7C0453FE5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5B243D-FC19-4D03-92A5-A7C0453FE57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8EC5157-2499-4E7D-8DD7-3D146B64CFF0}" type="datetimeFigureOut">
              <a:rPr lang="en-US" smtClean="0"/>
              <a:pPr/>
              <a:t>10/16/2014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C12B213-BE69-4F01-9058-2F279C7005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8EC5157-2499-4E7D-8DD7-3D146B64CFF0}" type="datetimeFigureOut">
              <a:rPr lang="en-US" smtClean="0"/>
              <a:pPr/>
              <a:t>10/16/2014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C12B213-BE69-4F01-9058-2F279C7005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8EC5157-2499-4E7D-8DD7-3D146B64CFF0}" type="datetimeFigureOut">
              <a:rPr lang="en-US" smtClean="0"/>
              <a:pPr/>
              <a:t>10/16/2014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C12B213-BE69-4F01-9058-2F279C7005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8EC5157-2499-4E7D-8DD7-3D146B64CFF0}" type="datetimeFigureOut">
              <a:rPr lang="en-US" smtClean="0"/>
              <a:pPr/>
              <a:t>10/16/2014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C12B213-BE69-4F01-9058-2F279C7005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8EC5157-2499-4E7D-8DD7-3D146B64CFF0}" type="datetimeFigureOut">
              <a:rPr lang="en-US" smtClean="0"/>
              <a:pPr/>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C12B213-BE69-4F01-9058-2F279C70057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8EC5157-2499-4E7D-8DD7-3D146B64CFF0}" type="datetimeFigureOut">
              <a:rPr lang="en-US" smtClean="0"/>
              <a:pPr/>
              <a:t>10/16/2014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C12B213-BE69-4F01-9058-2F279C7005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cs typeface="B Farnaz" pitchFamily="2" charset="-78"/>
              </a:rPr>
              <a:t>ارزشیابی مستمر </a:t>
            </a:r>
            <a:endParaRPr lang="en-US" dirty="0">
              <a:cs typeface="B Farnaz" pitchFamily="2" charset="-78"/>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2200" b="1" dirty="0" smtClean="0">
                <a:cs typeface="B Farnaz" pitchFamily="2" charset="-78"/>
              </a:rPr>
              <a:t>*ارزشیابی مستمر باید متناسب با اهداف آموزشی باشد.</a:t>
            </a:r>
            <a:endParaRPr lang="fa-IR" sz="2200" dirty="0" smtClean="0">
              <a:cs typeface="B Farnaz" pitchFamily="2" charset="-78"/>
            </a:endParaRPr>
          </a:p>
          <a:p>
            <a:pPr algn="r" rtl="1"/>
            <a:r>
              <a:rPr lang="fa-IR" sz="2200" b="1" dirty="0" smtClean="0">
                <a:cs typeface="B Farnaz" pitchFamily="2" charset="-78"/>
              </a:rPr>
              <a:t>*وسیله ی سنجش در ارزشیابی مستمر نباید به پرسشهای کتبی وشفاهی محدود شود.</a:t>
            </a:r>
            <a:endParaRPr lang="fa-IR" sz="2200" dirty="0" smtClean="0">
              <a:cs typeface="B Farnaz" pitchFamily="2" charset="-78"/>
            </a:endParaRPr>
          </a:p>
          <a:p>
            <a:pPr algn="r" rtl="1"/>
            <a:r>
              <a:rPr lang="fa-IR" sz="2200" b="1" dirty="0" smtClean="0">
                <a:cs typeface="B Farnaz" pitchFamily="2" charset="-78"/>
              </a:rPr>
              <a:t>*ارزشیابی مستمر نباید در قالب آزمونهای کتبی هماهنگ ودر سطح منطقه انجام گیرد.</a:t>
            </a:r>
            <a:endParaRPr lang="fa-IR" sz="2200" dirty="0" smtClean="0">
              <a:cs typeface="B Farnaz" pitchFamily="2" charset="-78"/>
            </a:endParaRPr>
          </a:p>
          <a:p>
            <a:pPr algn="r" rtl="1"/>
            <a:r>
              <a:rPr lang="fa-IR" sz="2200" b="1" dirty="0" smtClean="0">
                <a:cs typeface="B Farnaz" pitchFamily="2" charset="-78"/>
              </a:rPr>
              <a:t>*ارزشیابی مستمر باید توام با افزایش اعتماد به نفس وتکریم شخصیت والای انسانی دانش آموزان باشد.</a:t>
            </a:r>
            <a:endParaRPr lang="fa-IR" sz="2200" dirty="0" smtClean="0">
              <a:cs typeface="B Farnaz" pitchFamily="2" charset="-78"/>
            </a:endParaRPr>
          </a:p>
          <a:p>
            <a:pPr algn="r" rtl="1"/>
            <a:r>
              <a:rPr lang="fa-IR" sz="2200" b="1" dirty="0" smtClean="0">
                <a:cs typeface="B Farnaz" pitchFamily="2" charset="-78"/>
              </a:rPr>
              <a:t>*ارزشیابی مستمر نباید تحت تاثیر نیازهای کاذب محیط قرار گیرد.</a:t>
            </a:r>
            <a:endParaRPr lang="fa-IR" sz="2200" dirty="0" smtClean="0">
              <a:cs typeface="B Farnaz" pitchFamily="2" charset="-78"/>
            </a:endParaRPr>
          </a:p>
          <a:p>
            <a:pPr algn="r" rtl="1"/>
            <a:r>
              <a:rPr lang="fa-IR" sz="2200" b="1" dirty="0" smtClean="0">
                <a:cs typeface="B Farnaz" pitchFamily="2" charset="-78"/>
              </a:rPr>
              <a:t>*ارزشیابی مستمر باید متناسب و هماهنگ با محتوی کتب درسی باشد.</a:t>
            </a:r>
            <a:endParaRPr lang="fa-IR" sz="2200" dirty="0" smtClean="0">
              <a:cs typeface="B Farnaz" pitchFamily="2" charset="-78"/>
            </a:endParaRPr>
          </a:p>
          <a:p>
            <a:pPr algn="r" rtl="1"/>
            <a:r>
              <a:rPr lang="fa-IR" sz="2200" b="1" dirty="0" smtClean="0">
                <a:cs typeface="B Farnaz" pitchFamily="2" charset="-78"/>
              </a:rPr>
              <a:t>*ارزشیابی مستمر باید همواره پیشرفتهای فراگیر را  بر جسته تر نشان دهد</a:t>
            </a:r>
            <a:endParaRPr lang="fa-IR" sz="2200" dirty="0" smtClean="0">
              <a:cs typeface="B Farnaz" pitchFamily="2" charset="-78"/>
            </a:endParaRPr>
          </a:p>
          <a:p>
            <a:pPr algn="r" rtl="1"/>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descr="C:\Documents and Settings\jikal\Desktop\540348_389620694408369_1062150484_n.jpg"/>
          <p:cNvPicPr>
            <a:picLocks noGrp="1" noChangeAspect="1" noChangeArrowheads="1"/>
          </p:cNvPicPr>
          <p:nvPr>
            <p:ph idx="1"/>
          </p:nvPr>
        </p:nvPicPr>
        <p:blipFill>
          <a:blip r:embed="rId3"/>
          <a:srcRect/>
          <a:stretch>
            <a:fillRect/>
          </a:stretch>
        </p:blipFill>
        <p:spPr bwMode="auto">
          <a:xfrm>
            <a:off x="819150" y="2332831"/>
            <a:ext cx="6515100" cy="34004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rtl="1"/>
            <a:endParaRPr lang="fa-IR" dirty="0" smtClean="0"/>
          </a:p>
          <a:p>
            <a:pPr algn="ctr" rtl="1"/>
            <a:endParaRPr lang="fa-IR" dirty="0" smtClean="0"/>
          </a:p>
          <a:p>
            <a:pPr algn="ctr" rtl="1">
              <a:buNone/>
            </a:pPr>
            <a:endParaRPr lang="fa-IR" dirty="0" smtClean="0"/>
          </a:p>
          <a:p>
            <a:pPr algn="ctr" rtl="1"/>
            <a:r>
              <a:rPr lang="fa-IR" sz="4000" dirty="0" smtClean="0">
                <a:cs typeface="B Farnaz" pitchFamily="2" charset="-78"/>
              </a:rPr>
              <a:t>مزاياي ارزشيابي مستمر :</a:t>
            </a:r>
            <a:br>
              <a:rPr lang="fa-IR" sz="4000" dirty="0" smtClean="0">
                <a:cs typeface="B Farnaz" pitchFamily="2" charset="-78"/>
              </a:rPr>
            </a:br>
            <a:endParaRPr lang="en-US" sz="4000" dirty="0">
              <a:cs typeface="B Farnaz"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smtClean="0">
                <a:cs typeface="B Farnaz" pitchFamily="2" charset="-78"/>
              </a:rPr>
              <a:t>1 -  جلوگيري از حجيم شدن مطالب آموخته شده</a:t>
            </a:r>
            <a:br>
              <a:rPr lang="fa-IR" dirty="0" smtClean="0">
                <a:cs typeface="B Farnaz" pitchFamily="2" charset="-78"/>
              </a:rPr>
            </a:br>
            <a:r>
              <a:rPr lang="fa-IR" dirty="0" smtClean="0">
                <a:cs typeface="B Farnaz" pitchFamily="2" charset="-78"/>
              </a:rPr>
              <a:t>2 – کاهش ميزان شکست تحصيلي</a:t>
            </a:r>
            <a:br>
              <a:rPr lang="fa-IR" dirty="0" smtClean="0">
                <a:cs typeface="B Farnaz" pitchFamily="2" charset="-78"/>
              </a:rPr>
            </a:br>
            <a:r>
              <a:rPr lang="fa-IR" dirty="0" smtClean="0">
                <a:cs typeface="B Farnaz" pitchFamily="2" charset="-78"/>
              </a:rPr>
              <a:t>3 -  کاهش اضطراب و استرس در امتحان</a:t>
            </a:r>
            <a:br>
              <a:rPr lang="fa-IR" dirty="0" smtClean="0">
                <a:cs typeface="B Farnaz" pitchFamily="2" charset="-78"/>
              </a:rPr>
            </a:br>
            <a:r>
              <a:rPr lang="fa-IR" dirty="0" smtClean="0">
                <a:cs typeface="B Farnaz" pitchFamily="2" charset="-78"/>
              </a:rPr>
              <a:t>4 -  ايجاد انگيزه و رغبت در دانش آموزان به منظور تلاش در جهت رفع ضعف ها</a:t>
            </a:r>
            <a:br>
              <a:rPr lang="fa-IR" dirty="0" smtClean="0">
                <a:cs typeface="B Farnaz" pitchFamily="2" charset="-78"/>
              </a:rPr>
            </a:br>
            <a:r>
              <a:rPr lang="fa-IR" dirty="0" smtClean="0">
                <a:cs typeface="B Farnaz" pitchFamily="2" charset="-78"/>
              </a:rPr>
              <a:t>5 – تقويت نقاط قوت دانش آموزان</a:t>
            </a:r>
            <a:br>
              <a:rPr lang="fa-IR" dirty="0" smtClean="0">
                <a:cs typeface="B Farnaz" pitchFamily="2" charset="-78"/>
              </a:rPr>
            </a:br>
            <a:r>
              <a:rPr lang="fa-IR" dirty="0" smtClean="0">
                <a:cs typeface="B Farnaz" pitchFamily="2" charset="-78"/>
              </a:rPr>
              <a:t>6 -  جلوگيري از شب امتحان درس خواندن</a:t>
            </a:r>
            <a:br>
              <a:rPr lang="fa-IR" dirty="0" smtClean="0">
                <a:cs typeface="B Farnaz" pitchFamily="2" charset="-78"/>
              </a:rPr>
            </a:br>
            <a:r>
              <a:rPr lang="fa-IR" dirty="0" smtClean="0">
                <a:cs typeface="B Farnaz" pitchFamily="2" charset="-78"/>
              </a:rPr>
              <a:t>7 -  برانگيختن ذهن دانش آموزان و ايجاد کنجکاوي و بررسي سئوالات عميق</a:t>
            </a:r>
            <a:endParaRPr lang="en-US" dirty="0">
              <a:cs typeface="B Farnaz"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dirty="0">
              <a:cs typeface="0 Baran" pitchFamily="2" charset="-78"/>
            </a:endParaRPr>
          </a:p>
        </p:txBody>
      </p:sp>
      <p:sp>
        <p:nvSpPr>
          <p:cNvPr id="3" name="Content Placeholder 2"/>
          <p:cNvSpPr>
            <a:spLocks noGrp="1"/>
          </p:cNvSpPr>
          <p:nvPr>
            <p:ph idx="1"/>
          </p:nvPr>
        </p:nvSpPr>
        <p:spPr/>
        <p:txBody>
          <a:bodyPr/>
          <a:lstStyle/>
          <a:p>
            <a:pPr algn="ctr" rtl="1"/>
            <a:endParaRPr lang="fa-IR" dirty="0" smtClean="0">
              <a:cs typeface="0 Baran" pitchFamily="2" charset="-78"/>
            </a:endParaRPr>
          </a:p>
          <a:p>
            <a:pPr algn="ctr" rtl="1">
              <a:buNone/>
            </a:pPr>
            <a:endParaRPr lang="fa-IR" dirty="0" smtClean="0">
              <a:cs typeface="0 Baran" pitchFamily="2" charset="-78"/>
            </a:endParaRPr>
          </a:p>
          <a:p>
            <a:pPr algn="ctr" rtl="1"/>
            <a:endParaRPr lang="fa-IR" dirty="0" smtClean="0">
              <a:cs typeface="0 Baran" pitchFamily="2" charset="-78"/>
            </a:endParaRPr>
          </a:p>
          <a:p>
            <a:pPr algn="ctr" rtl="1"/>
            <a:endParaRPr lang="fa-IR" dirty="0" smtClean="0">
              <a:cs typeface="0 Baran" pitchFamily="2" charset="-78"/>
            </a:endParaRPr>
          </a:p>
          <a:p>
            <a:pPr algn="ctr" rtl="1"/>
            <a:r>
              <a:rPr lang="fa-IR" sz="3600" dirty="0" smtClean="0">
                <a:cs typeface="B Farnaz" pitchFamily="2" charset="-78"/>
              </a:rPr>
              <a:t>موانع و مشکلات ارزشيابي مستمر در نظام آموزشي</a:t>
            </a:r>
          </a:p>
          <a:p>
            <a:pPr algn="ctr"/>
            <a:endParaRPr lang="fa-IR" dirty="0" smtClean="0">
              <a:cs typeface="0 Bara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1800" dirty="0" smtClean="0">
                <a:cs typeface="B Farnaz" pitchFamily="2" charset="-78"/>
              </a:rPr>
              <a:t>1 – فقدان فرهنگ و تخصص ارزشيابي در معلمان</a:t>
            </a:r>
          </a:p>
          <a:p>
            <a:pPr algn="r" rtl="1"/>
            <a:r>
              <a:rPr lang="fa-IR" sz="1800" dirty="0" smtClean="0">
                <a:cs typeface="B Farnaz" pitchFamily="2" charset="-78"/>
              </a:rPr>
              <a:t>2 – جدا بودن آموزش و ارزشيابي</a:t>
            </a:r>
          </a:p>
          <a:p>
            <a:pPr algn="r" rtl="1"/>
            <a:r>
              <a:rPr lang="fa-IR" sz="1800" dirty="0" smtClean="0">
                <a:cs typeface="B Farnaz" pitchFamily="2" charset="-78"/>
              </a:rPr>
              <a:t>3 – اهميت دادن به ارزشيابي پاياني</a:t>
            </a:r>
          </a:p>
          <a:p>
            <a:pPr algn="r" rtl="1"/>
            <a:r>
              <a:rPr lang="fa-IR" sz="1800" dirty="0" smtClean="0">
                <a:cs typeface="B Farnaz" pitchFamily="2" charset="-78"/>
              </a:rPr>
              <a:t>ماده 55 : نمره ي هر درس در نوبت اول از مجموع نمره ي ارزشيابي مستمر با ضريب 1 و نمره ي ارزشيابي پاياني با ضريب 2 و در نوبت دوم از مجموع نمره ي ارزشيابي مستمر با ضريب 1 نمره ي ارزشيابي پاياني با ضريب 6 به دست مي آيد .</a:t>
            </a:r>
          </a:p>
          <a:p>
            <a:pPr algn="r" rtl="1"/>
            <a:r>
              <a:rPr lang="fa-IR" sz="1800" dirty="0" smtClean="0">
                <a:cs typeface="B Farnaz" pitchFamily="2" charset="-78"/>
              </a:rPr>
              <a:t>4 – وقت گير بودن ارزشيابي مستمر</a:t>
            </a:r>
          </a:p>
          <a:p>
            <a:pPr algn="r" rtl="1"/>
            <a:r>
              <a:rPr lang="fa-IR" sz="1800" dirty="0" smtClean="0">
                <a:cs typeface="B Farnaz" pitchFamily="2" charset="-78"/>
              </a:rPr>
              <a:t>5 – کمبود امکانات و تسهيلات لازم</a:t>
            </a:r>
          </a:p>
          <a:p>
            <a:pPr algn="r" rtl="1"/>
            <a:r>
              <a:rPr lang="fa-IR" sz="1800" dirty="0" smtClean="0">
                <a:cs typeface="B Farnaz" pitchFamily="2" charset="-78"/>
              </a:rPr>
              <a:t>6 – عدم تناسب ساختار ، تشکيلات و مقررات نظام آموزشي با ارزشيابي مستمر</a:t>
            </a:r>
          </a:p>
          <a:p>
            <a:pPr algn="r" rtl="1"/>
            <a:r>
              <a:rPr lang="fa-IR" sz="1800" dirty="0" smtClean="0">
                <a:cs typeface="B Farnaz" pitchFamily="2" charset="-78"/>
              </a:rPr>
              <a:t>7 -  فقدان ارزشيابي هاي عملکرد دقيق و سيستماتي</a:t>
            </a:r>
          </a:p>
          <a:p>
            <a:pPr algn="r" rtl="1"/>
            <a:r>
              <a:rPr lang="fa-IR" sz="1800" dirty="0" smtClean="0">
                <a:cs typeface="B Farnaz" pitchFamily="2" charset="-78"/>
              </a:rPr>
              <a:t>8 -  عدم توجه به آموزش معلمان در زمينه ي ارزشيابي</a:t>
            </a:r>
          </a:p>
          <a:p>
            <a:pPr algn="r" rtl="1"/>
            <a:r>
              <a:rPr lang="fa-IR" sz="1800" dirty="0" smtClean="0">
                <a:cs typeface="B Farnaz" pitchFamily="2" charset="-78"/>
              </a:rPr>
              <a:t>9 -  توجه به کميت و عدم توجه  به کيفيت در نظام آموزشي</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Shadi" pitchFamily="2" charset="-78"/>
              </a:rPr>
              <a:t>عدم کارایی دوره های آموزشی </a:t>
            </a:r>
            <a:endParaRPr lang="en-US" dirty="0">
              <a:cs typeface="B Shadi" pitchFamily="2" charset="-78"/>
            </a:endParaRPr>
          </a:p>
        </p:txBody>
      </p:sp>
      <p:sp>
        <p:nvSpPr>
          <p:cNvPr id="3" name="Content Placeholder 2"/>
          <p:cNvSpPr>
            <a:spLocks noGrp="1"/>
          </p:cNvSpPr>
          <p:nvPr>
            <p:ph idx="1"/>
          </p:nvPr>
        </p:nvSpPr>
        <p:spPr/>
        <p:txBody>
          <a:bodyPr>
            <a:normAutofit/>
          </a:bodyPr>
          <a:lstStyle/>
          <a:p>
            <a:pPr algn="r" rtl="1"/>
            <a:r>
              <a:rPr lang="fa-IR" dirty="0" smtClean="0">
                <a:cs typeface="B Farnaz" pitchFamily="2" charset="-78"/>
              </a:rPr>
              <a:t>1 -  آموز ش ها از نوع نظري و غير کاربردي است .</a:t>
            </a:r>
            <a:br>
              <a:rPr lang="fa-IR" dirty="0" smtClean="0">
                <a:cs typeface="B Farnaz" pitchFamily="2" charset="-78"/>
              </a:rPr>
            </a:br>
            <a:r>
              <a:rPr lang="fa-IR" dirty="0" smtClean="0">
                <a:cs typeface="B Farnaz" pitchFamily="2" charset="-78"/>
              </a:rPr>
              <a:t>2 -  شرکت در دوره ها براساس ايجاد انگيزه و علاقه ي معلمان نيست .</a:t>
            </a:r>
            <a:br>
              <a:rPr lang="fa-IR" dirty="0" smtClean="0">
                <a:cs typeface="B Farnaz" pitchFamily="2" charset="-78"/>
              </a:rPr>
            </a:br>
            <a:r>
              <a:rPr lang="fa-IR" dirty="0" smtClean="0">
                <a:cs typeface="B Farnaz" pitchFamily="2" charset="-78"/>
              </a:rPr>
              <a:t>3 -  هدف اغلب شرکت کنندگان در دوره ها فقط گرفتن گواهينامه ي مربوطه و امتيازات ناشي از آن است .</a:t>
            </a:r>
            <a:br>
              <a:rPr lang="fa-IR" dirty="0" smtClean="0">
                <a:cs typeface="B Farnaz" pitchFamily="2" charset="-78"/>
              </a:rPr>
            </a:br>
            <a:r>
              <a:rPr lang="fa-IR" dirty="0" smtClean="0">
                <a:cs typeface="B Farnaz" pitchFamily="2" charset="-78"/>
              </a:rPr>
              <a:t>4 -  شرکت  در دروه ها اجباري نيست .</a:t>
            </a:r>
            <a:br>
              <a:rPr lang="fa-IR" dirty="0" smtClean="0">
                <a:cs typeface="B Farnaz" pitchFamily="2" charset="-78"/>
              </a:rPr>
            </a:br>
            <a:r>
              <a:rPr lang="fa-IR" dirty="0" smtClean="0">
                <a:cs typeface="B Farnaz" pitchFamily="2" charset="-78"/>
              </a:rPr>
              <a:t>5 -  آموخته هاي معلمان در محيط آموزشي به کار نمي آيد .</a:t>
            </a:r>
            <a:br>
              <a:rPr lang="fa-IR" dirty="0" smtClean="0">
                <a:cs typeface="B Farnaz" pitchFamily="2" charset="-78"/>
              </a:rPr>
            </a:br>
            <a:r>
              <a:rPr lang="fa-IR" dirty="0" smtClean="0">
                <a:cs typeface="B Farnaz" pitchFamily="2" charset="-78"/>
              </a:rPr>
              <a:t>6 – آموخته ها مورد ارزشيابي دقيق قرار نمي گيرد و در تصميم گيري ها موثر نيست ( تصديقي 1382 ص 10)</a:t>
            </a:r>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0 Baran" pitchFamily="2" charset="-78"/>
              </a:rPr>
              <a:t>چه کار باید کرد؟ </a:t>
            </a:r>
            <a:endParaRPr lang="en-US" dirty="0">
              <a:cs typeface="0 Baran" pitchFamily="2" charset="-78"/>
            </a:endParaRPr>
          </a:p>
        </p:txBody>
      </p:sp>
      <p:sp>
        <p:nvSpPr>
          <p:cNvPr id="3" name="Content Placeholder 2"/>
          <p:cNvSpPr>
            <a:spLocks noGrp="1"/>
          </p:cNvSpPr>
          <p:nvPr>
            <p:ph idx="1"/>
          </p:nvPr>
        </p:nvSpPr>
        <p:spPr/>
        <p:txBody>
          <a:bodyPr>
            <a:normAutofit/>
          </a:bodyPr>
          <a:lstStyle/>
          <a:p>
            <a:pPr algn="r" rtl="1"/>
            <a:r>
              <a:rPr lang="fa-IR" sz="2400" dirty="0" smtClean="0">
                <a:cs typeface="B Farnaz" pitchFamily="2" charset="-78"/>
              </a:rPr>
              <a:t>1 -  اشاعه ي فرهنگ ارزشيابي و ارزشيابي مستمر</a:t>
            </a:r>
          </a:p>
          <a:p>
            <a:pPr algn="r" rtl="1"/>
            <a:r>
              <a:rPr lang="fa-IR" sz="2400" dirty="0" smtClean="0">
                <a:cs typeface="B Farnaz" pitchFamily="2" charset="-78"/>
              </a:rPr>
              <a:t>2 – کاهش اعتبار ارزشيابي پاياني و اهميت دادن به ارزشيابي مستمر</a:t>
            </a:r>
          </a:p>
          <a:p>
            <a:pPr algn="r" rtl="1"/>
            <a:r>
              <a:rPr lang="fa-IR" sz="2400" dirty="0" smtClean="0">
                <a:cs typeface="B Farnaz" pitchFamily="2" charset="-78"/>
              </a:rPr>
              <a:t>3 – کاهش حجم دروس در برنامه ريزي درسي</a:t>
            </a:r>
          </a:p>
          <a:p>
            <a:pPr algn="r" rtl="1"/>
            <a:r>
              <a:rPr lang="fa-IR" sz="2400" dirty="0" smtClean="0">
                <a:cs typeface="B Farnaz" pitchFamily="2" charset="-78"/>
              </a:rPr>
              <a:t>4 – رعايت استانداردهاي بين المللي در زمينه ي جمعيت کلاس ها</a:t>
            </a:r>
          </a:p>
          <a:p>
            <a:pPr algn="r" rtl="1"/>
            <a:r>
              <a:rPr lang="fa-IR" sz="2400" dirty="0" smtClean="0">
                <a:cs typeface="B Farnaz" pitchFamily="2" charset="-78"/>
              </a:rPr>
              <a:t>5 – تدارک امکانات لازم براي تسهيل ارزشيابي مستمر</a:t>
            </a:r>
          </a:p>
          <a:p>
            <a:pPr algn="r" rtl="1"/>
            <a:r>
              <a:rPr lang="fa-IR" sz="2400" dirty="0" smtClean="0">
                <a:cs typeface="B Farnaz" pitchFamily="2" charset="-78"/>
              </a:rPr>
              <a:t>6 – تغيير و تحول در ساختار تشکيلات و آيين نامه هاي ارزشيابي آموزش</a:t>
            </a:r>
          </a:p>
          <a:p>
            <a:pPr algn="r" rtl="1"/>
            <a:r>
              <a:rPr lang="fa-IR" sz="2400" dirty="0" smtClean="0">
                <a:cs typeface="B Farnaz" pitchFamily="2" charset="-78"/>
              </a:rPr>
              <a:t>7 -  آموزش ضمن خدمت معلمان در زمينه ي ارزشيابي مستمر</a:t>
            </a:r>
            <a:endParaRPr lang="en-US" sz="2400" dirty="0">
              <a:cs typeface="B Farnaz"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Documents and Settings\jikal\Desktop\13960703893723.jpg"/>
          <p:cNvPicPr>
            <a:picLocks noGrp="1" noChangeAspect="1" noChangeArrowheads="1"/>
          </p:cNvPicPr>
          <p:nvPr>
            <p:ph idx="1"/>
          </p:nvPr>
        </p:nvPicPr>
        <p:blipFill>
          <a:blip r:embed="rId3"/>
          <a:srcRect/>
          <a:stretch>
            <a:fillRect/>
          </a:stretch>
        </p:blipFill>
        <p:spPr bwMode="auto">
          <a:xfrm>
            <a:off x="785786" y="500042"/>
            <a:ext cx="6786610" cy="6072230"/>
          </a:xfrm>
          <a:prstGeom prst="rect">
            <a:avLst/>
          </a:prstGeom>
          <a:noFill/>
        </p:spPr>
      </p:pic>
    </p:spTree>
  </p:cSld>
  <p:clrMapOvr>
    <a:masterClrMapping/>
  </p:clrMapOvr>
  <p:transition>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Documents and Settings\jikal\Desktop\Humorous-poems-about-school1.jpg"/>
          <p:cNvPicPr>
            <a:picLocks noGrp="1" noChangeAspect="1" noChangeArrowheads="1"/>
          </p:cNvPicPr>
          <p:nvPr>
            <p:ph idx="1"/>
          </p:nvPr>
        </p:nvPicPr>
        <p:blipFill>
          <a:blip r:embed="rId3"/>
          <a:srcRect/>
          <a:stretch>
            <a:fillRect/>
          </a:stretch>
        </p:blipFill>
        <p:spPr bwMode="auto">
          <a:xfrm>
            <a:off x="2180519" y="1609725"/>
            <a:ext cx="3792362" cy="484663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endParaRPr lang="fa-IR" sz="3000" dirty="0" smtClean="0">
              <a:cs typeface="0 Baran" pitchFamily="2" charset="-78"/>
            </a:endParaRPr>
          </a:p>
          <a:p>
            <a:pPr algn="r" rtl="1"/>
            <a:endParaRPr lang="fa-IR" sz="3000" dirty="0" smtClean="0">
              <a:cs typeface="B Farnaz" pitchFamily="2" charset="-78"/>
            </a:endParaRPr>
          </a:p>
          <a:p>
            <a:pPr algn="r" rtl="1"/>
            <a:r>
              <a:rPr lang="fa-IR" sz="3000" dirty="0" smtClean="0">
                <a:cs typeface="B Farnaz" pitchFamily="2" charset="-78"/>
              </a:rPr>
              <a:t>هدف ارزشيابي در نظام آموزشي مقايسه وضع موجود آموزشي با وضع مطلوب آن است تا با مشخص شدن کاستي ها ، تصميمات لازم در مورد آنها اتخاذ شود </a:t>
            </a:r>
            <a:endParaRPr lang="en-US" sz="3000" dirty="0">
              <a:cs typeface="B Farnaz"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Farnaz" pitchFamily="2" charset="-78"/>
              </a:rPr>
              <a:t>اهداف ارزشیابی مستمر</a:t>
            </a:r>
            <a:endParaRPr lang="en-US" dirty="0">
              <a:cs typeface="B Farnaz" pitchFamily="2" charset="-78"/>
            </a:endParaRPr>
          </a:p>
        </p:txBody>
      </p:sp>
      <p:sp>
        <p:nvSpPr>
          <p:cNvPr id="3" name="Content Placeholder 2"/>
          <p:cNvSpPr>
            <a:spLocks noGrp="1"/>
          </p:cNvSpPr>
          <p:nvPr>
            <p:ph idx="1"/>
          </p:nvPr>
        </p:nvSpPr>
        <p:spPr/>
        <p:txBody>
          <a:bodyPr>
            <a:normAutofit/>
          </a:bodyPr>
          <a:lstStyle/>
          <a:p>
            <a:pPr algn="r" rtl="1"/>
            <a:endParaRPr lang="en-US" sz="2400" dirty="0">
              <a:cs typeface="B Farnaz"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2400" dirty="0" smtClean="0">
                <a:cs typeface="B Farnaz" pitchFamily="2" charset="-78"/>
              </a:rPr>
              <a:t>آقاي دکتر شعباني ارزشيابي را وسيله اي براي رسيدن به اهداف زير مي داند .</a:t>
            </a:r>
            <a:br>
              <a:rPr lang="fa-IR" sz="2400" dirty="0" smtClean="0">
                <a:cs typeface="B Farnaz" pitchFamily="2" charset="-78"/>
              </a:rPr>
            </a:br>
            <a:r>
              <a:rPr lang="fa-IR" sz="2400" dirty="0" smtClean="0">
                <a:cs typeface="B Farnaz" pitchFamily="2" charset="-78"/>
              </a:rPr>
              <a:t>1 -  شناخت توانايي و زمينه هاي علمي شاگردان و تصميم گيري بري انجام فعاليت هاي بعدي آموزشي</a:t>
            </a:r>
            <a:br>
              <a:rPr lang="fa-IR" sz="2400" dirty="0" smtClean="0">
                <a:cs typeface="B Farnaz" pitchFamily="2" charset="-78"/>
              </a:rPr>
            </a:br>
            <a:r>
              <a:rPr lang="fa-IR" sz="2400" dirty="0" smtClean="0">
                <a:cs typeface="B Farnaz" pitchFamily="2" charset="-78"/>
              </a:rPr>
              <a:t>2 -  شناساندن هدف هاي آموزشي در فرآيند تدريس</a:t>
            </a:r>
            <a:br>
              <a:rPr lang="fa-IR" sz="2400" dirty="0" smtClean="0">
                <a:cs typeface="B Farnaz" pitchFamily="2" charset="-78"/>
              </a:rPr>
            </a:br>
            <a:r>
              <a:rPr lang="fa-IR" sz="2400" dirty="0" smtClean="0">
                <a:cs typeface="B Farnaz" pitchFamily="2" charset="-78"/>
              </a:rPr>
              <a:t>3 -  بهبود و اصلاح فعاليت هاي آموزشي</a:t>
            </a:r>
            <a:br>
              <a:rPr lang="fa-IR" sz="2400" dirty="0" smtClean="0">
                <a:cs typeface="B Farnaz" pitchFamily="2" charset="-78"/>
              </a:rPr>
            </a:br>
            <a:r>
              <a:rPr lang="fa-IR" sz="2400" dirty="0" smtClean="0">
                <a:cs typeface="B Farnaz" pitchFamily="2" charset="-78"/>
              </a:rPr>
              <a:t>4 -  شناخت نارسايي هاي آموزشي شاگردان و ترميم آنها</a:t>
            </a:r>
            <a:br>
              <a:rPr lang="fa-IR" sz="2400" dirty="0" smtClean="0">
                <a:cs typeface="B Farnaz" pitchFamily="2" charset="-78"/>
              </a:rPr>
            </a:br>
            <a:r>
              <a:rPr lang="fa-IR" sz="2400" dirty="0" smtClean="0">
                <a:cs typeface="B Farnaz" pitchFamily="2" charset="-78"/>
              </a:rPr>
              <a:t>5 -  ايجاد رغبت و کسب عادات صحيح آموزشي در دانش آموزان</a:t>
            </a:r>
            <a:br>
              <a:rPr lang="fa-IR" sz="2400" dirty="0" smtClean="0">
                <a:cs typeface="B Farnaz" pitchFamily="2" charset="-78"/>
              </a:rPr>
            </a:br>
            <a:r>
              <a:rPr lang="fa-IR" sz="2400" dirty="0" smtClean="0">
                <a:cs typeface="B Farnaz" pitchFamily="2" charset="-78"/>
              </a:rPr>
              <a:t>6 -  ارتقاي دانش آموزان ( شعباني 1382 ص 336 و 337)</a:t>
            </a:r>
            <a:endParaRPr lang="en-US" sz="2400" dirty="0" smtClean="0">
              <a:cs typeface="B Farnaz" pitchFamily="2" charset="-78"/>
            </a:endParaRPr>
          </a:p>
          <a:p>
            <a:pPr algn="r"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7239000" cy="1143000"/>
          </a:xfrm>
        </p:spPr>
        <p:txBody>
          <a:bodyPr>
            <a:normAutofit/>
          </a:bodyPr>
          <a:lstStyle/>
          <a:p>
            <a:pPr algn="ctr" rtl="1"/>
            <a:r>
              <a:rPr lang="fa-IR" dirty="0" smtClean="0">
                <a:cs typeface="B Shadi" pitchFamily="2" charset="-78"/>
              </a:rPr>
              <a:t>خصوصیات ارزشیابی مستمر</a:t>
            </a:r>
            <a:endParaRPr lang="en-US" dirty="0">
              <a:cs typeface="B Shadi" pitchFamily="2" charset="-78"/>
            </a:endParaRPr>
          </a:p>
        </p:txBody>
      </p:sp>
      <p:sp>
        <p:nvSpPr>
          <p:cNvPr id="3" name="Content Placeholder 2"/>
          <p:cNvSpPr>
            <a:spLocks noGrp="1"/>
          </p:cNvSpPr>
          <p:nvPr>
            <p:ph idx="1"/>
          </p:nvPr>
        </p:nvSpPr>
        <p:spPr/>
        <p:txBody>
          <a:bodyPr>
            <a:normAutofit/>
          </a:bodyPr>
          <a:lstStyle/>
          <a:p>
            <a:pPr algn="r" rtl="1"/>
            <a:r>
              <a:rPr lang="fa-IR" sz="2400" b="1" dirty="0" smtClean="0">
                <a:cs typeface="B Farnaz" pitchFamily="2" charset="-78"/>
              </a:rPr>
              <a:t>پویایی وگستردگی آن</a:t>
            </a:r>
            <a:endParaRPr lang="fa-IR" sz="2400" dirty="0" smtClean="0">
              <a:cs typeface="B Farnaz" pitchFamily="2" charset="-78"/>
            </a:endParaRPr>
          </a:p>
          <a:p>
            <a:pPr algn="r" rtl="1"/>
            <a:r>
              <a:rPr lang="fa-IR" sz="2400" b="1" dirty="0" smtClean="0">
                <a:cs typeface="B Farnaz" pitchFamily="2" charset="-78"/>
              </a:rPr>
              <a:t>داشتن انتظاری فراتر از آزمونهای سنتی برای معلم</a:t>
            </a:r>
            <a:endParaRPr lang="fa-IR" sz="2400" dirty="0" smtClean="0">
              <a:cs typeface="B Farnaz" pitchFamily="2" charset="-78"/>
            </a:endParaRPr>
          </a:p>
          <a:p>
            <a:pPr algn="r" rtl="1"/>
            <a:r>
              <a:rPr lang="fa-IR" sz="2400" b="1" dirty="0" smtClean="0">
                <a:cs typeface="B Farnaz" pitchFamily="2" charset="-78"/>
              </a:rPr>
              <a:t>ارائه ی تصویر کلی از تمامیت شخصیت دانش آموز</a:t>
            </a:r>
            <a:endParaRPr lang="fa-IR" sz="2400" dirty="0" smtClean="0">
              <a:cs typeface="B Farnaz" pitchFamily="2" charset="-78"/>
            </a:endParaRPr>
          </a:p>
          <a:p>
            <a:pPr algn="r" rtl="1"/>
            <a:r>
              <a:rPr lang="fa-IR" sz="2400" b="1" dirty="0" smtClean="0">
                <a:cs typeface="B Farnaz" pitchFamily="2" charset="-78"/>
              </a:rPr>
              <a:t>استفاده از ارزشیابی مستمر ونتایج حاصل از آن در جهت رشد وارتقای فراگیر</a:t>
            </a:r>
            <a:endParaRPr lang="fa-IR" sz="2400" dirty="0" smtClean="0">
              <a:cs typeface="B Farnaz" pitchFamily="2" charset="-78"/>
            </a:endParaRPr>
          </a:p>
          <a:p>
            <a:pPr algn="r" rtl="1"/>
            <a:r>
              <a:rPr lang="fa-IR" sz="2400" b="1" dirty="0" smtClean="0">
                <a:cs typeface="B Farnaz" pitchFamily="2" charset="-78"/>
              </a:rPr>
              <a:t>داشتن توقع ار دانش آموز در حد توان ورشد وبالندگی او</a:t>
            </a:r>
            <a:endParaRPr lang="fa-IR" sz="2400" dirty="0" smtClean="0">
              <a:cs typeface="B Farnaz" pitchFamily="2" charset="-78"/>
            </a:endParaRPr>
          </a:p>
          <a:p>
            <a:pPr algn="r" rtl="1"/>
            <a:r>
              <a:rPr lang="fa-IR" sz="2400" b="1" dirty="0" smtClean="0">
                <a:cs typeface="B Farnaz" pitchFamily="2" charset="-78"/>
              </a:rPr>
              <a:t>دادن اطلاعات مستند ومعتبر به معلم برای طراحی مرحله ی بعدی تدریس خود</a:t>
            </a:r>
            <a:endParaRPr lang="fa-IR" sz="2400" dirty="0" smtClean="0">
              <a:cs typeface="B Farnaz" pitchFamily="2" charset="-78"/>
            </a:endParaRPr>
          </a:p>
          <a:p>
            <a:pPr algn="r" rtl="1"/>
            <a:r>
              <a:rPr lang="fa-IR" sz="2400" b="1" dirty="0" smtClean="0">
                <a:cs typeface="B Farnaz" pitchFamily="2" charset="-78"/>
              </a:rPr>
              <a:t>در هم تنیدگی با فرایند آموزش به صورت جاری</a:t>
            </a:r>
            <a:endParaRPr lang="fa-IR" sz="2400" dirty="0" smtClean="0">
              <a:cs typeface="B Farnaz" pitchFamily="2" charset="-78"/>
            </a:endParaRPr>
          </a:p>
          <a:p>
            <a:pPr algn="r" rt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cs typeface="B Farnaz" pitchFamily="2" charset="-78"/>
              </a:rPr>
              <a:t> نتایج ارزشیابی مستمر برای دانش آموز ومعلم</a:t>
            </a:r>
            <a:endParaRPr lang="en-US" dirty="0">
              <a:cs typeface="B Farnaz" pitchFamily="2" charset="-78"/>
            </a:endParaRPr>
          </a:p>
        </p:txBody>
      </p:sp>
      <p:sp>
        <p:nvSpPr>
          <p:cNvPr id="3" name="Content Placeholder 2"/>
          <p:cNvSpPr>
            <a:spLocks noGrp="1"/>
          </p:cNvSpPr>
          <p:nvPr>
            <p:ph idx="1"/>
          </p:nvPr>
        </p:nvSpPr>
        <p:spPr/>
        <p:txBody>
          <a:bodyPr>
            <a:normAutofit/>
          </a:bodyPr>
          <a:lstStyle/>
          <a:p>
            <a:pPr algn="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r" rtl="1"/>
            <a:r>
              <a:rPr lang="fa-IR" b="1" dirty="0" smtClean="0">
                <a:cs typeface="0 Baran" pitchFamily="2" charset="-78"/>
              </a:rPr>
              <a:t> - </a:t>
            </a:r>
            <a:r>
              <a:rPr lang="fa-IR" b="1" dirty="0" smtClean="0">
                <a:cs typeface="B Farnaz" pitchFamily="2" charset="-78"/>
              </a:rPr>
              <a:t>ایجاد باز خورد برای معلم ودانش آموز که در سایه ی آن مشاهده کنند هدفهای آموزشی تا چه اندازه تحقق    یافته اند؟</a:t>
            </a:r>
            <a:endParaRPr lang="fa-IR" dirty="0" smtClean="0">
              <a:cs typeface="B Farnaz" pitchFamily="2" charset="-78"/>
            </a:endParaRPr>
          </a:p>
          <a:p>
            <a:pPr algn="r" rtl="1"/>
            <a:r>
              <a:rPr lang="fa-IR" b="1" dirty="0" smtClean="0">
                <a:cs typeface="B Farnaz" pitchFamily="2" charset="-78"/>
              </a:rPr>
              <a:t>- تصمیم گیری معلم با استفاده از این بازخورد در مورد انطباق برنامه وروشهای آموزشی با سطح یادگیری ونیازهای دانش آموزان</a:t>
            </a:r>
            <a:endParaRPr lang="fa-IR" dirty="0" smtClean="0">
              <a:cs typeface="B Farnaz" pitchFamily="2" charset="-78"/>
            </a:endParaRPr>
          </a:p>
          <a:p>
            <a:pPr algn="r" rtl="1"/>
            <a:r>
              <a:rPr lang="fa-IR" b="1" dirty="0" smtClean="0">
                <a:cs typeface="B Farnaz" pitchFamily="2" charset="-78"/>
              </a:rPr>
              <a:t>- ایجاد فرصت برای دانش آموزان در جهت توجه نسبت به آنچه یاد می گیرند وپرورش مهارتها وتوانایی های فکری خود</a:t>
            </a:r>
            <a:endParaRPr lang="fa-IR" dirty="0" smtClean="0">
              <a:cs typeface="B Farnaz" pitchFamily="2" charset="-78"/>
            </a:endParaRPr>
          </a:p>
          <a:p>
            <a:pPr algn="r" rtl="1"/>
            <a:r>
              <a:rPr lang="fa-IR" b="1" dirty="0" smtClean="0">
                <a:cs typeface="B Farnaz" pitchFamily="2" charset="-78"/>
              </a:rPr>
              <a:t>- ایجاد امکان بیشتر برای دانش آموزان در جهت کسب آگاهی از نقاط قوت وضعف خود برای رسیدن به اهداف آموزشی ورفع نارسایی هاو پرورش وتقویت جنبه های مثبت توانایی های خود</a:t>
            </a:r>
            <a:endParaRPr lang="fa-IR" dirty="0" smtClean="0">
              <a:cs typeface="B Farnaz" pitchFamily="2" charset="-78"/>
            </a:endParaRPr>
          </a:p>
          <a:p>
            <a:pPr algn="r"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cs typeface="B Shadi" pitchFamily="2" charset="-78"/>
              </a:rPr>
              <a:t> بایدها ونبایدهای ارزشیابی مستمر</a:t>
            </a:r>
            <a:endParaRPr lang="en-US" dirty="0">
              <a:cs typeface="B Shadi" pitchFamily="2" charset="-78"/>
            </a:endParaRPr>
          </a:p>
        </p:txBody>
      </p:sp>
      <p:sp>
        <p:nvSpPr>
          <p:cNvPr id="3" name="Content Placeholder 2"/>
          <p:cNvSpPr>
            <a:spLocks noGrp="1"/>
          </p:cNvSpPr>
          <p:nvPr>
            <p:ph idx="1"/>
          </p:nvPr>
        </p:nvSpPr>
        <p:spPr/>
        <p:txBody>
          <a:bodyPr>
            <a:normAutofit/>
          </a:bodyPr>
          <a:lstStyle/>
          <a:p>
            <a:pPr algn="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85</TotalTime>
  <Words>359</Words>
  <Application>Microsoft Office PowerPoint</Application>
  <PresentationFormat>On-screen Show (4:3)</PresentationFormat>
  <Paragraphs>75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ارزشیابی مستمر </vt:lpstr>
      <vt:lpstr>Slide 2</vt:lpstr>
      <vt:lpstr>Slide 3</vt:lpstr>
      <vt:lpstr>اهداف ارزشیابی مستمر</vt:lpstr>
      <vt:lpstr>Slide 5</vt:lpstr>
      <vt:lpstr>خصوصیات ارزشیابی مستمر</vt:lpstr>
      <vt:lpstr> نتایج ارزشیابی مستمر برای دانش آموز ومعلم</vt:lpstr>
      <vt:lpstr>Slide 8</vt:lpstr>
      <vt:lpstr> بایدها ونبایدهای ارزشیابی مستمر</vt:lpstr>
      <vt:lpstr>Slide 10</vt:lpstr>
      <vt:lpstr>Slide 11</vt:lpstr>
      <vt:lpstr>Slide 12</vt:lpstr>
      <vt:lpstr>Slide 13</vt:lpstr>
      <vt:lpstr>Slide 14</vt:lpstr>
      <vt:lpstr>Slide 15</vt:lpstr>
      <vt:lpstr>عدم کارایی دوره های آموزشی </vt:lpstr>
      <vt:lpstr>چه کار باید کرد؟ </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ارزشیابی مستمر </dc:title>
  <dc:creator>jikal</dc:creator>
  <cp:lastModifiedBy>mohammad</cp:lastModifiedBy>
  <cp:revision>21</cp:revision>
  <dcterms:created xsi:type="dcterms:W3CDTF">2014-10-15T20:28:38Z</dcterms:created>
  <dcterms:modified xsi:type="dcterms:W3CDTF">2014-10-16T05:17:01Z</dcterms:modified>
</cp:coreProperties>
</file>