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12" r:id="rId2"/>
    <p:sldId id="313" r:id="rId3"/>
    <p:sldId id="314" r:id="rId4"/>
    <p:sldId id="315" r:id="rId5"/>
    <p:sldId id="316" r:id="rId6"/>
    <p:sldId id="317" r:id="rId7"/>
    <p:sldId id="318" r:id="rId8"/>
    <p:sldId id="319" r:id="rId9"/>
    <p:sldId id="256" r:id="rId10"/>
    <p:sldId id="258" r:id="rId11"/>
    <p:sldId id="259" r:id="rId12"/>
    <p:sldId id="260" r:id="rId13"/>
    <p:sldId id="261" r:id="rId14"/>
    <p:sldId id="262" r:id="rId15"/>
    <p:sldId id="263" r:id="rId16"/>
    <p:sldId id="267" r:id="rId17"/>
    <p:sldId id="268" r:id="rId18"/>
    <p:sldId id="269"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10" r:id="rId39"/>
    <p:sldId id="311" r:id="rId40"/>
    <p:sldId id="305" r:id="rId41"/>
    <p:sldId id="307" r:id="rId42"/>
    <p:sldId id="306" r:id="rId43"/>
    <p:sldId id="308" r:id="rId44"/>
    <p:sldId id="30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5" r:id="rId60"/>
    <p:sldId id="2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F7B30-9D3C-435B-82B2-55BC9F3D21F7}"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28962-A53E-4038-9907-8F41B73B9D4A}" type="slidenum">
              <a:rPr lang="en-US" smtClean="0"/>
              <a:t>‹#›</a:t>
            </a:fld>
            <a:endParaRPr lang="en-US"/>
          </a:p>
        </p:txBody>
      </p:sp>
    </p:spTree>
    <p:extLst>
      <p:ext uri="{BB962C8B-B14F-4D97-AF65-F5344CB8AC3E}">
        <p14:creationId xmlns:p14="http://schemas.microsoft.com/office/powerpoint/2010/main" val="247806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BA601-A7CD-4C29-BA4D-44585EF0E2CE}"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124196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C44EB-5A3B-48B5-9534-8C3E3AF91319}"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257828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364BC-CFF7-4E18-8C64-DD22D7270C7D}"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322384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ADBF1-3EDB-43AB-81A4-CAB9D63CAB55}"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70872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AFBC7-AD1E-48AB-AE9F-E35976CED90D}"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275681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1A551-FB63-4BE0-99B5-178AFEBBE92A}"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42053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DCC83-EED2-4695-ACFA-0C5EAF45E682}" type="datetime1">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329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4E45FD-F063-4837-8A87-158874515AAD}" type="datetime1">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95840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6E1EA-C832-4AD3-9D7C-28BC06B4E575}" type="datetime1">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424448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A37EE-4A78-4B4E-AFAE-46B002289B9D}"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252438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18186-1290-456B-8EE4-579B5D1CF449}"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91BF-DD85-4778-8BBC-1F128F6BB135}" type="slidenum">
              <a:rPr lang="en-US" smtClean="0"/>
              <a:t>‹#›</a:t>
            </a:fld>
            <a:endParaRPr lang="en-US"/>
          </a:p>
        </p:txBody>
      </p:sp>
    </p:spTree>
    <p:extLst>
      <p:ext uri="{BB962C8B-B14F-4D97-AF65-F5344CB8AC3E}">
        <p14:creationId xmlns:p14="http://schemas.microsoft.com/office/powerpoint/2010/main" val="212269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CF58E-378A-4928-9505-3234079BC59A}" type="datetime1">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91BF-DD85-4778-8BBC-1F128F6BB135}" type="slidenum">
              <a:rPr lang="en-US" smtClean="0"/>
              <a:t>‹#›</a:t>
            </a:fld>
            <a:endParaRPr lang="en-US"/>
          </a:p>
        </p:txBody>
      </p:sp>
    </p:spTree>
    <p:extLst>
      <p:ext uri="{BB962C8B-B14F-4D97-AF65-F5344CB8AC3E}">
        <p14:creationId xmlns:p14="http://schemas.microsoft.com/office/powerpoint/2010/main" val="94725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www.iana.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6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38200"/>
            <a:ext cx="2085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2" y="1981200"/>
            <a:ext cx="67341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424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4672013" cy="47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10</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0"/>
            <a:ext cx="5172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3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3857625" cy="423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907" y="762000"/>
            <a:ext cx="502194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758" y="5486400"/>
            <a:ext cx="300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11</a:t>
            </a:fld>
            <a:endParaRPr lang="en-US"/>
          </a:p>
        </p:txBody>
      </p:sp>
    </p:spTree>
    <p:extLst>
      <p:ext uri="{BB962C8B-B14F-4D97-AF65-F5344CB8AC3E}">
        <p14:creationId xmlns:p14="http://schemas.microsoft.com/office/powerpoint/2010/main" val="2069629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000" y="1752600"/>
            <a:ext cx="5551132"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609600"/>
            <a:ext cx="340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12</a:t>
            </a:fld>
            <a:endParaRPr lang="en-US"/>
          </a:p>
        </p:txBody>
      </p:sp>
    </p:spTree>
    <p:extLst>
      <p:ext uri="{BB962C8B-B14F-4D97-AF65-F5344CB8AC3E}">
        <p14:creationId xmlns:p14="http://schemas.microsoft.com/office/powerpoint/2010/main" val="3344211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691753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166" y="914400"/>
            <a:ext cx="381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13</a:t>
            </a:fld>
            <a:endParaRPr lang="en-US"/>
          </a:p>
        </p:txBody>
      </p:sp>
    </p:spTree>
    <p:extLst>
      <p:ext uri="{BB962C8B-B14F-4D97-AF65-F5344CB8AC3E}">
        <p14:creationId xmlns:p14="http://schemas.microsoft.com/office/powerpoint/2010/main" val="836849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3737061"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18877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14</a:t>
            </a:fld>
            <a:endParaRPr lang="en-US"/>
          </a:p>
        </p:txBody>
      </p:sp>
    </p:spTree>
    <p:extLst>
      <p:ext uri="{BB962C8B-B14F-4D97-AF65-F5344CB8AC3E}">
        <p14:creationId xmlns:p14="http://schemas.microsoft.com/office/powerpoint/2010/main" val="3735851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29" y="838200"/>
            <a:ext cx="30697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81422"/>
            <a:ext cx="4274312"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15</a:t>
            </a:fld>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29000"/>
            <a:ext cx="58467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640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33400"/>
            <a:ext cx="24447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236193"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16</a:t>
            </a:fld>
            <a:endParaRPr lang="en-US"/>
          </a:p>
        </p:txBody>
      </p:sp>
    </p:spTree>
    <p:extLst>
      <p:ext uri="{BB962C8B-B14F-4D97-AF65-F5344CB8AC3E}">
        <p14:creationId xmlns:p14="http://schemas.microsoft.com/office/powerpoint/2010/main" val="1473853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6" y="762000"/>
            <a:ext cx="21907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517" y="1828800"/>
            <a:ext cx="5085834"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17</a:t>
            </a:fld>
            <a:endParaRPr lang="en-US"/>
          </a:p>
        </p:txBody>
      </p:sp>
    </p:spTree>
    <p:extLst>
      <p:ext uri="{BB962C8B-B14F-4D97-AF65-F5344CB8AC3E}">
        <p14:creationId xmlns:p14="http://schemas.microsoft.com/office/powerpoint/2010/main" val="175599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425" y="1771650"/>
            <a:ext cx="6555663"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810" y="533400"/>
            <a:ext cx="283464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DC191BF-DD85-4778-8BBC-1F128F6BB135}" type="slidenum">
              <a:rPr lang="en-US" smtClean="0"/>
              <a:t>18</a:t>
            </a:fld>
            <a:endParaRPr lang="en-US"/>
          </a:p>
        </p:txBody>
      </p:sp>
    </p:spTree>
    <p:extLst>
      <p:ext uri="{BB962C8B-B14F-4D97-AF65-F5344CB8AC3E}">
        <p14:creationId xmlns:p14="http://schemas.microsoft.com/office/powerpoint/2010/main" val="3577818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19</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45005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57400"/>
            <a:ext cx="4032026"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83" y="3200400"/>
            <a:ext cx="480463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37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38200"/>
            <a:ext cx="2886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24050"/>
            <a:ext cx="72294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170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20</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 y="2362200"/>
            <a:ext cx="606619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935" y="990600"/>
            <a:ext cx="544341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80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21</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41862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25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22</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53129"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640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23</a:t>
            </a:fld>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600200"/>
            <a:ext cx="870823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095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24</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44835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724025"/>
            <a:ext cx="74771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866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25</a:t>
            </a:fld>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2" y="609600"/>
            <a:ext cx="82867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13" y="1752600"/>
            <a:ext cx="7662287"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1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26</a:t>
            </a:fld>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190" y="533400"/>
            <a:ext cx="284073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50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7712"/>
            <a:ext cx="3810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745" y="4572000"/>
            <a:ext cx="46005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14800"/>
            <a:ext cx="32385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15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27</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7515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557713" cy="33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875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28</a:t>
            </a:fld>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0"/>
            <a:ext cx="2409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114550"/>
            <a:ext cx="5005388" cy="336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886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29</a:t>
            </a:fld>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09600"/>
            <a:ext cx="21240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72" y="1947863"/>
            <a:ext cx="5108692"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61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38200"/>
            <a:ext cx="2886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17811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2" y="2667000"/>
            <a:ext cx="3990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712" y="3201081"/>
            <a:ext cx="2543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112" y="3675017"/>
            <a:ext cx="31527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106" y="4065267"/>
            <a:ext cx="45243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8612" y="4572000"/>
            <a:ext cx="3343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1512" y="5054646"/>
            <a:ext cx="292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312" y="5426121"/>
            <a:ext cx="38385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02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30</a:t>
            </a:fld>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85800"/>
            <a:ext cx="27908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44" y="1524000"/>
            <a:ext cx="80962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80" y="2292533"/>
            <a:ext cx="2940246" cy="41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073" y="2999557"/>
            <a:ext cx="1268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2767" y="4296048"/>
            <a:ext cx="20375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4627" y="3643993"/>
            <a:ext cx="2215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1778" y="4876800"/>
            <a:ext cx="615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866" y="5638800"/>
            <a:ext cx="82833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1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31</a:t>
            </a:fld>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6400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8382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194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32</a:t>
            </a:fld>
            <a:endParaRPr lang="en-US"/>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27" y="914400"/>
            <a:ext cx="595497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486" y="3090047"/>
            <a:ext cx="2883364" cy="117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231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33</a:t>
            </a:fld>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504950"/>
            <a:ext cx="71247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811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34</a:t>
            </a:fld>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3910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866900"/>
            <a:ext cx="81057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447800"/>
            <a:ext cx="12096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728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35</a:t>
            </a:fld>
            <a:endParaRPr lang="en-US"/>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295400"/>
            <a:ext cx="79819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38200"/>
            <a:ext cx="12763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387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36</a:t>
            </a:fld>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57200"/>
            <a:ext cx="162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275834"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98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37</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2238375"/>
            <a:ext cx="80105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039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477" y="838200"/>
            <a:ext cx="60208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66703"/>
            <a:ext cx="3314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927" y="4083231"/>
            <a:ext cx="36816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82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39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2100"/>
            <a:ext cx="411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226" y="3800884"/>
            <a:ext cx="3913949" cy="92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685800"/>
            <a:ext cx="21515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09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14400"/>
            <a:ext cx="1819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472487" cy="32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077" y="3124200"/>
            <a:ext cx="904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735308"/>
            <a:ext cx="981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1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4"/>
                                        </p:tgtEl>
                                        <p:attrNameLst>
                                          <p:attrName>style.visibility</p:attrName>
                                        </p:attrNameLst>
                                      </p:cBhvr>
                                      <p:to>
                                        <p:strVal val="visible"/>
                                      </p:to>
                                    </p:set>
                                    <p:animEffect transition="in" filter="fade">
                                      <p:cBhvr>
                                        <p:cTn id="14" dur="1000"/>
                                        <p:tgtEl>
                                          <p:spTgt spid="4104"/>
                                        </p:tgtEl>
                                      </p:cBhvr>
                                    </p:animEffect>
                                    <p:anim calcmode="lin" valueType="num">
                                      <p:cBhvr>
                                        <p:cTn id="15" dur="1000" fill="hold"/>
                                        <p:tgtEl>
                                          <p:spTgt spid="4104"/>
                                        </p:tgtEl>
                                        <p:attrNameLst>
                                          <p:attrName>ppt_x</p:attrName>
                                        </p:attrNameLst>
                                      </p:cBhvr>
                                      <p:tavLst>
                                        <p:tav tm="0">
                                          <p:val>
                                            <p:strVal val="#ppt_x"/>
                                          </p:val>
                                        </p:tav>
                                        <p:tav tm="100000">
                                          <p:val>
                                            <p:strVal val="#ppt_x"/>
                                          </p:val>
                                        </p:tav>
                                      </p:tavLst>
                                    </p:anim>
                                    <p:anim calcmode="lin" valueType="num">
                                      <p:cBhvr>
                                        <p:cTn id="16" dur="1000" fill="hold"/>
                                        <p:tgtEl>
                                          <p:spTgt spid="410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1000"/>
                                        <p:tgtEl>
                                          <p:spTgt spid="4103"/>
                                        </p:tgtEl>
                                      </p:cBhvr>
                                    </p:animEffect>
                                    <p:anim calcmode="lin" valueType="num">
                                      <p:cBhvr>
                                        <p:cTn id="20" dur="1000" fill="hold"/>
                                        <p:tgtEl>
                                          <p:spTgt spid="4103"/>
                                        </p:tgtEl>
                                        <p:attrNameLst>
                                          <p:attrName>ppt_x</p:attrName>
                                        </p:attrNameLst>
                                      </p:cBhvr>
                                      <p:tavLst>
                                        <p:tav tm="0">
                                          <p:val>
                                            <p:strVal val="#ppt_x"/>
                                          </p:val>
                                        </p:tav>
                                        <p:tav tm="100000">
                                          <p:val>
                                            <p:strVal val="#ppt_x"/>
                                          </p:val>
                                        </p:tav>
                                      </p:tavLst>
                                    </p:anim>
                                    <p:anim calcmode="lin" valueType="num">
                                      <p:cBhvr>
                                        <p:cTn id="21"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171" y="838200"/>
            <a:ext cx="471637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123712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158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59529"/>
            <a:ext cx="122766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24210"/>
            <a:ext cx="125835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316" y="4495800"/>
            <a:ext cx="279991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5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4932363" cy="34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926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034" y="762000"/>
            <a:ext cx="431013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2438400"/>
            <a:ext cx="72577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631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545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621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763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914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45</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 y="152400"/>
            <a:ext cx="9043515"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51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 y="1627"/>
            <a:ext cx="9146168" cy="685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592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47</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71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54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48</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1828" cy="685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7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49</a:t>
            </a:fld>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3" y="0"/>
            <a:ext cx="91050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8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422" y="914400"/>
            <a:ext cx="2543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0"/>
            <a:ext cx="1095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362" y="2057400"/>
            <a:ext cx="212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2" y="2667000"/>
            <a:ext cx="23907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589" y="3886200"/>
            <a:ext cx="5133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4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1000"/>
                                        <p:tgtEl>
                                          <p:spTgt spid="5129"/>
                                        </p:tgtEl>
                                      </p:cBhvr>
                                    </p:animEffect>
                                    <p:anim calcmode="lin" valueType="num">
                                      <p:cBhvr>
                                        <p:cTn id="8" dur="1000" fill="hold"/>
                                        <p:tgtEl>
                                          <p:spTgt spid="5129"/>
                                        </p:tgtEl>
                                        <p:attrNameLst>
                                          <p:attrName>ppt_x</p:attrName>
                                        </p:attrNameLst>
                                      </p:cBhvr>
                                      <p:tavLst>
                                        <p:tav tm="0">
                                          <p:val>
                                            <p:strVal val="#ppt_x"/>
                                          </p:val>
                                        </p:tav>
                                        <p:tav tm="100000">
                                          <p:val>
                                            <p:strVal val="#ppt_x"/>
                                          </p:val>
                                        </p:tav>
                                      </p:tavLst>
                                    </p:anim>
                                    <p:anim calcmode="lin" valueType="num">
                                      <p:cBhvr>
                                        <p:cTn id="9"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 y="-8152"/>
            <a:ext cx="9133153" cy="68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077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51</a:t>
            </a:fld>
            <a:endParaRPr lang="en-US"/>
          </a:p>
        </p:txBody>
      </p:sp>
      <p:sp>
        <p:nvSpPr>
          <p:cNvPr id="3" name="Rectangle 2"/>
          <p:cNvSpPr/>
          <p:nvPr/>
        </p:nvSpPr>
        <p:spPr>
          <a:xfrm>
            <a:off x="457200" y="533400"/>
            <a:ext cx="1907830" cy="369332"/>
          </a:xfrm>
          <a:prstGeom prst="rect">
            <a:avLst/>
          </a:prstGeom>
        </p:spPr>
        <p:txBody>
          <a:bodyPr wrap="none">
            <a:spAutoFit/>
          </a:bodyPr>
          <a:lstStyle/>
          <a:p>
            <a:r>
              <a:rPr lang="en-US" b="1" dirty="0" smtClean="0"/>
              <a:t>Server Side Code: </a:t>
            </a:r>
            <a:endParaRPr lang="en-US" b="1"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1295400"/>
            <a:ext cx="8112319"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765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52</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508650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943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53</a:t>
            </a:fld>
            <a:endParaRPr lang="en-US"/>
          </a:p>
        </p:txBody>
      </p:sp>
      <p:sp>
        <p:nvSpPr>
          <p:cNvPr id="3" name="Rectangle 2"/>
          <p:cNvSpPr/>
          <p:nvPr/>
        </p:nvSpPr>
        <p:spPr>
          <a:xfrm>
            <a:off x="533400" y="457200"/>
            <a:ext cx="1323889" cy="369332"/>
          </a:xfrm>
          <a:prstGeom prst="rect">
            <a:avLst/>
          </a:prstGeom>
        </p:spPr>
        <p:txBody>
          <a:bodyPr wrap="none">
            <a:spAutoFit/>
          </a:bodyPr>
          <a:lstStyle/>
          <a:p>
            <a:r>
              <a:rPr lang="en-US" b="1" dirty="0" smtClean="0"/>
              <a:t>Client Code:</a:t>
            </a:r>
            <a:endParaRPr lang="en-US" b="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990600"/>
            <a:ext cx="6005513" cy="529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330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54</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518029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4657391"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869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55</a:t>
            </a:fld>
            <a:endParaRPr lang="en-US"/>
          </a:p>
        </p:txBody>
      </p:sp>
      <p:sp>
        <p:nvSpPr>
          <p:cNvPr id="3" name="Rectangle 2"/>
          <p:cNvSpPr/>
          <p:nvPr/>
        </p:nvSpPr>
        <p:spPr>
          <a:xfrm>
            <a:off x="381000" y="381000"/>
            <a:ext cx="1600200" cy="369332"/>
          </a:xfrm>
          <a:prstGeom prst="rect">
            <a:avLst/>
          </a:prstGeom>
        </p:spPr>
        <p:txBody>
          <a:bodyPr wrap="square">
            <a:spAutoFit/>
          </a:bodyPr>
          <a:lstStyle/>
          <a:p>
            <a:r>
              <a:rPr lang="en-US" b="1" dirty="0" smtClean="0"/>
              <a:t>TCP vs. UDP</a:t>
            </a:r>
            <a:endParaRPr lang="en-US" b="1" dirty="0"/>
          </a:p>
        </p:txBody>
      </p:sp>
      <p:sp>
        <p:nvSpPr>
          <p:cNvPr id="4" name="Rectangle 3"/>
          <p:cNvSpPr/>
          <p:nvPr/>
        </p:nvSpPr>
        <p:spPr>
          <a:xfrm>
            <a:off x="609600" y="914400"/>
            <a:ext cx="8001000" cy="5078313"/>
          </a:xfrm>
          <a:prstGeom prst="rect">
            <a:avLst/>
          </a:prstGeom>
        </p:spPr>
        <p:txBody>
          <a:bodyPr wrap="square">
            <a:spAutoFit/>
          </a:bodyPr>
          <a:lstStyle/>
          <a:p>
            <a:r>
              <a:rPr lang="en-US" b="1" dirty="0" smtClean="0"/>
              <a:t>TCP (Transmission Control Protocol) is the most commonly used protocol on the Internet. The reason for this is because TCP offers error correction. When the TCP protocol is used there is a "guaranteed delivery." This is due largely in part to a method called "flow control." Flow control determines when data needs to be re-sent, and stops the flow of data until previous packets are successfully transferred. This works because if a packet of data is sent, a collision may occur. When this happens, the client re-requests the packet from the server until the whole packet is complete and is identical to its original.</a:t>
            </a:r>
          </a:p>
          <a:p>
            <a:endParaRPr lang="en-US" dirty="0" smtClean="0"/>
          </a:p>
          <a:p>
            <a:r>
              <a:rPr lang="en-US" dirty="0" smtClean="0"/>
              <a:t>UDP (User Datagram Protocol) is anther commonly used protocol on the Internet. However, UDP is never used to send important data such as webpages, database information, </a:t>
            </a:r>
            <a:r>
              <a:rPr lang="en-US" dirty="0" err="1" smtClean="0"/>
              <a:t>etc</a:t>
            </a:r>
            <a:r>
              <a:rPr lang="en-US" dirty="0" smtClean="0"/>
              <a:t>; UDP is commonly used for streaming audio and video. Streaming media such as Windows Media audio files (.WMA) , Real Player (.RM), and others use UDP because it offers speed! The reason UDP is faster than TCP is because there is no form of flow control or error correction. The data sent over the Internet is affected by collisions, and errors will be present. Remember that UDP is only concerned with speed. This is the main reason why streaming media is not high quality.</a:t>
            </a:r>
            <a:endParaRPr lang="en-US" dirty="0"/>
          </a:p>
        </p:txBody>
      </p:sp>
    </p:spTree>
    <p:extLst>
      <p:ext uri="{BB962C8B-B14F-4D97-AF65-F5344CB8AC3E}">
        <p14:creationId xmlns:p14="http://schemas.microsoft.com/office/powerpoint/2010/main" val="2926827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56</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31825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14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57</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5722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671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58</a:t>
            </a:fld>
            <a:endParaRPr lang="en-US"/>
          </a:p>
        </p:txBody>
      </p:sp>
      <p:sp>
        <p:nvSpPr>
          <p:cNvPr id="3" name="Rectangle 2"/>
          <p:cNvSpPr/>
          <p:nvPr/>
        </p:nvSpPr>
        <p:spPr>
          <a:xfrm>
            <a:off x="609600" y="457200"/>
            <a:ext cx="1295400" cy="369332"/>
          </a:xfrm>
          <a:prstGeom prst="rect">
            <a:avLst/>
          </a:prstGeom>
        </p:spPr>
        <p:txBody>
          <a:bodyPr wrap="square">
            <a:spAutoFit/>
          </a:bodyPr>
          <a:lstStyle/>
          <a:p>
            <a:r>
              <a:rPr lang="en-US" b="1" dirty="0" smtClean="0"/>
              <a:t>IP Ports</a:t>
            </a:r>
            <a:endParaRPr lang="en-US" b="1" dirty="0"/>
          </a:p>
        </p:txBody>
      </p:sp>
      <p:sp>
        <p:nvSpPr>
          <p:cNvPr id="4" name="Rectangle 3"/>
          <p:cNvSpPr/>
          <p:nvPr/>
        </p:nvSpPr>
        <p:spPr>
          <a:xfrm>
            <a:off x="609600" y="1143000"/>
            <a:ext cx="8001000" cy="3970318"/>
          </a:xfrm>
          <a:prstGeom prst="rect">
            <a:avLst/>
          </a:prstGeom>
        </p:spPr>
        <p:txBody>
          <a:bodyPr wrap="square">
            <a:spAutoFit/>
          </a:bodyPr>
          <a:lstStyle/>
          <a:p>
            <a:r>
              <a:rPr lang="en-US" b="1" dirty="0" smtClean="0"/>
              <a:t>Ports were developed so that computers could accept data from multiple sources over the same IP address. Think if it like this; Your TV service is the Internet, and the ports are you channels. You have many forms of entertainment, news, and information available through many different channels. Think about this, lets say that MTV is channel 35 on your TV. The same is true for web servers that run on port 80. Every port has a special purpose just as each channel serves a different television program. While you only have 1 cable TV subscription, you can still receive multiple channels.</a:t>
            </a:r>
          </a:p>
          <a:p>
            <a:endParaRPr lang="en-US" dirty="0" smtClean="0"/>
          </a:p>
          <a:p>
            <a:r>
              <a:rPr lang="en-US" b="1" dirty="0" smtClean="0"/>
              <a:t>Two main types of ports: TCP and UDP. </a:t>
            </a:r>
            <a:r>
              <a:rPr lang="en-US" dirty="0" smtClean="0"/>
              <a:t>TCP stands for Transmission Control Protocol. UDP stands for User Data Protocol. Some programs on your computer will use TCP ports to communication and other may use UDP. It is important to know the difference between how the two operation. See TCP vs. UDP for an explanation with pictures! </a:t>
            </a:r>
            <a:endParaRPr lang="en-US" dirty="0"/>
          </a:p>
        </p:txBody>
      </p:sp>
    </p:spTree>
    <p:extLst>
      <p:ext uri="{BB962C8B-B14F-4D97-AF65-F5344CB8AC3E}">
        <p14:creationId xmlns:p14="http://schemas.microsoft.com/office/powerpoint/2010/main" val="430750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59</a:t>
            </a:fld>
            <a:endParaRPr lang="en-US"/>
          </a:p>
        </p:txBody>
      </p:sp>
      <p:sp>
        <p:nvSpPr>
          <p:cNvPr id="3" name="Rectangle 2"/>
          <p:cNvSpPr/>
          <p:nvPr/>
        </p:nvSpPr>
        <p:spPr>
          <a:xfrm>
            <a:off x="381000" y="1066800"/>
            <a:ext cx="8229600" cy="2031325"/>
          </a:xfrm>
          <a:prstGeom prst="rect">
            <a:avLst/>
          </a:prstGeom>
        </p:spPr>
        <p:txBody>
          <a:bodyPr wrap="square">
            <a:spAutoFit/>
          </a:bodyPr>
          <a:lstStyle/>
          <a:p>
            <a:r>
              <a:rPr lang="en-US" b="1" dirty="0" smtClean="0"/>
              <a:t>There are 65,535 TCP and UDP ports available to transmit data with. Ports 0-1023 are reserved for common use. These ports are assigned by the </a:t>
            </a:r>
            <a:r>
              <a:rPr lang="en-US" b="1" dirty="0" smtClean="0">
                <a:hlinkClick r:id="rId2"/>
              </a:rPr>
              <a:t>IANA</a:t>
            </a:r>
            <a:r>
              <a:rPr lang="en-US" b="1" dirty="0" smtClean="0"/>
              <a:t> (Internet Assigned Numbering Authority). This means, that every port from 0-1023 will be the same on every system. For example, let's say a server in New York is using port 80, and so is a server Texas. Because port 80 falls in the range of reserved ports, we know both servers are using port 80 for HTTP connections. Viewing a list of known ports can help you determine which type of connections are present on your machine.</a:t>
            </a:r>
            <a:endParaRPr lang="en-US" b="1" dirty="0"/>
          </a:p>
        </p:txBody>
      </p:sp>
      <p:sp>
        <p:nvSpPr>
          <p:cNvPr id="4" name="Rectangle 3"/>
          <p:cNvSpPr/>
          <p:nvPr/>
        </p:nvSpPr>
        <p:spPr>
          <a:xfrm>
            <a:off x="1143000" y="4267200"/>
            <a:ext cx="6934200" cy="1200329"/>
          </a:xfrm>
          <a:prstGeom prst="rect">
            <a:avLst/>
          </a:prstGeom>
        </p:spPr>
        <p:txBody>
          <a:bodyPr wrap="square">
            <a:spAutoFit/>
          </a:bodyPr>
          <a:lstStyle/>
          <a:p>
            <a:r>
              <a:rPr lang="en-US" dirty="0" smtClean="0"/>
              <a:t>Servers, or any machine for that matter "listen" on certain ports. For example, a server running web, FTP, and Telnet services will listen on a port for each. The act of listening simply means the machine is waiting for another device to connect to it. See the illustration below: </a:t>
            </a:r>
            <a:endParaRPr lang="en-US" dirty="0"/>
          </a:p>
        </p:txBody>
      </p:sp>
    </p:spTree>
    <p:extLst>
      <p:ext uri="{BB962C8B-B14F-4D97-AF65-F5344CB8AC3E}">
        <p14:creationId xmlns:p14="http://schemas.microsoft.com/office/powerpoint/2010/main" val="109554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14400"/>
            <a:ext cx="4638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5723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11583"/>
            <a:ext cx="8424863" cy="201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41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60</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6701518"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5029200"/>
            <a:ext cx="8077200" cy="1200329"/>
          </a:xfrm>
          <a:prstGeom prst="rect">
            <a:avLst/>
          </a:prstGeom>
        </p:spPr>
        <p:txBody>
          <a:bodyPr wrap="square">
            <a:spAutoFit/>
          </a:bodyPr>
          <a:lstStyle/>
          <a:p>
            <a:r>
              <a:rPr lang="en-US" dirty="0" smtClean="0"/>
              <a:t>You can see how the server is listening for 3 ports over a single IP address (192.168.0.15). You should also know that it is possible for multiple devices to connect to a single port. Meaning, a telnet server may accept over 100 simultaneous connections to port 23.</a:t>
            </a:r>
            <a:endParaRPr lang="en-US" dirty="0"/>
          </a:p>
        </p:txBody>
      </p:sp>
    </p:spTree>
    <p:extLst>
      <p:ext uri="{BB962C8B-B14F-4D97-AF65-F5344CB8AC3E}">
        <p14:creationId xmlns:p14="http://schemas.microsoft.com/office/powerpoint/2010/main" val="423294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33400"/>
            <a:ext cx="18192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295400"/>
            <a:ext cx="84867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10200"/>
            <a:ext cx="13239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 y="876300"/>
            <a:ext cx="4181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067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191BF-DD85-4778-8BBC-1F128F6BB135}" type="slidenum">
              <a:rPr lang="en-US" smtClean="0"/>
              <a:t>8</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18192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49053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434" y="4343400"/>
            <a:ext cx="3076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583" y="5029200"/>
            <a:ext cx="22002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423807"/>
            <a:ext cx="600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fade">
                                      <p:cBhvr>
                                        <p:cTn id="17" dur="1000"/>
                                        <p:tgtEl>
                                          <p:spTgt spid="8199"/>
                                        </p:tgtEl>
                                      </p:cBhvr>
                                    </p:animEffect>
                                    <p:anim calcmode="lin" valueType="num">
                                      <p:cBhvr>
                                        <p:cTn id="18" dur="1000" fill="hold"/>
                                        <p:tgtEl>
                                          <p:spTgt spid="8199"/>
                                        </p:tgtEl>
                                        <p:attrNameLst>
                                          <p:attrName>ppt_x</p:attrName>
                                        </p:attrNameLst>
                                      </p:cBhvr>
                                      <p:tavLst>
                                        <p:tav tm="0">
                                          <p:val>
                                            <p:strVal val="#ppt_x"/>
                                          </p:val>
                                        </p:tav>
                                        <p:tav tm="100000">
                                          <p:val>
                                            <p:strVal val="#ppt_x"/>
                                          </p:val>
                                        </p:tav>
                                      </p:tavLst>
                                    </p:anim>
                                    <p:anim calcmode="lin" valueType="num">
                                      <p:cBhvr>
                                        <p:cTn id="19"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514" y="914400"/>
            <a:ext cx="60422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91000"/>
            <a:ext cx="459764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DC191BF-DD85-4778-8BBC-1F128F6BB135}" type="slidenum">
              <a:rPr lang="en-US" smtClean="0"/>
              <a:t>9</a:t>
            </a:fld>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4" y="2182314"/>
            <a:ext cx="39243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279" y="1752600"/>
            <a:ext cx="40671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0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726</Words>
  <Application>Microsoft Office PowerPoint</Application>
  <PresentationFormat>On-screen Show (4:3)</PresentationFormat>
  <Paragraphs>73</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cp:revision>
  <dcterms:created xsi:type="dcterms:W3CDTF">2013-10-12T16:13:15Z</dcterms:created>
  <dcterms:modified xsi:type="dcterms:W3CDTF">2015-04-22T15:43:23Z</dcterms:modified>
</cp:coreProperties>
</file>