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57" r:id="rId2"/>
    <p:sldId id="258" r:id="rId3"/>
    <p:sldId id="259" r:id="rId4"/>
    <p:sldId id="275" r:id="rId5"/>
    <p:sldId id="260" r:id="rId6"/>
    <p:sldId id="261" r:id="rId7"/>
    <p:sldId id="272" r:id="rId8"/>
    <p:sldId id="273" r:id="rId9"/>
    <p:sldId id="274" r:id="rId10"/>
    <p:sldId id="262" r:id="rId11"/>
    <p:sldId id="263" r:id="rId12"/>
    <p:sldId id="264" r:id="rId13"/>
    <p:sldId id="270" r:id="rId14"/>
    <p:sldId id="271" r:id="rId15"/>
    <p:sldId id="266" r:id="rId16"/>
    <p:sldId id="26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2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F65ED6-A28E-406C-9513-3DC602C1DD34}" type="doc">
      <dgm:prSet loTypeId="urn:microsoft.com/office/officeart/2005/8/layout/default" loCatId="list" qsTypeId="urn:microsoft.com/office/officeart/2005/8/quickstyle/simple1" qsCatId="simple" csTypeId="urn:microsoft.com/office/officeart/2005/8/colors/accent1_2" csCatId="accent1" phldr="0"/>
      <dgm:spPr/>
      <dgm:t>
        <a:bodyPr/>
        <a:lstStyle/>
        <a:p>
          <a:pPr rtl="1"/>
          <a:endParaRPr lang="fa-IR"/>
        </a:p>
      </dgm:t>
    </dgm:pt>
    <dgm:pt modelId="{E5F82C6C-7A76-40CF-B1F1-651753C95888}" type="pres">
      <dgm:prSet presAssocID="{8DF65ED6-A28E-406C-9513-3DC602C1DD34}" presName="diagram" presStyleCnt="0">
        <dgm:presLayoutVars>
          <dgm:dir/>
          <dgm:resizeHandles val="exact"/>
        </dgm:presLayoutVars>
      </dgm:prSet>
      <dgm:spPr/>
      <dgm:t>
        <a:bodyPr/>
        <a:lstStyle/>
        <a:p>
          <a:pPr rtl="1"/>
          <a:endParaRPr lang="fa-IR"/>
        </a:p>
      </dgm:t>
    </dgm:pt>
  </dgm:ptLst>
  <dgm:cxnLst>
    <dgm:cxn modelId="{52A76FB2-CA3D-41A5-A260-E888863A6695}" type="presOf" srcId="{8DF65ED6-A28E-406C-9513-3DC602C1DD34}" destId="{E5F82C6C-7A76-40CF-B1F1-651753C95888}" srcOrd="0"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1D8BD707-D9CF-40AE-B4C6-C98DA3205C09}" type="datetimeFigureOut">
              <a:rPr lang="en-US" smtClean="0"/>
              <a:pPr/>
              <a:t>4/13/2015</a:t>
            </a:fld>
            <a:endParaRPr lang="en-US"/>
          </a:p>
        </p:txBody>
      </p:sp>
      <p:sp>
        <p:nvSpPr>
          <p:cNvPr id="16" name="Slide Number Placeholder 15"/>
          <p:cNvSpPr>
            <a:spLocks noGrp="1"/>
          </p:cNvSpPr>
          <p:nvPr>
            <p:ph type="sldNum" sz="quarter" idx="11"/>
          </p:nvPr>
        </p:nvSpPr>
        <p:spPr/>
        <p:txBody>
          <a:bodyPr/>
          <a:lstStyle/>
          <a:p>
            <a:fld id="{B6F15528-21DE-4FAA-801E-634DDDAF4B2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1D8BD707-D9CF-40AE-B4C6-C98DA3205C09}" type="datetimeFigureOut">
              <a:rPr lang="en-US" smtClean="0"/>
              <a:pPr/>
              <a:t>4/13/2015</a:t>
            </a:fld>
            <a:endParaRPr lang="en-US"/>
          </a:p>
        </p:txBody>
      </p:sp>
      <p:sp>
        <p:nvSpPr>
          <p:cNvPr id="15" name="Slide Number Placeholder 14"/>
          <p:cNvSpPr>
            <a:spLocks noGrp="1"/>
          </p:cNvSpPr>
          <p:nvPr>
            <p:ph type="sldNum" sz="quarter" idx="15"/>
          </p:nvPr>
        </p:nvSpPr>
        <p:spPr/>
        <p:txBody>
          <a:bodyPr/>
          <a:lstStyle>
            <a:lvl1pPr algn="ctr">
              <a:defRPr/>
            </a:lvl1pPr>
          </a:lstStyle>
          <a:p>
            <a:fld id="{B6F15528-21DE-4FAA-801E-634DDDAF4B2B}"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4/13/2015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4/13/2015</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4/13/2015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1D8BD707-D9CF-40AE-B4C6-C98DA3205C09}" type="datetimeFigureOut">
              <a:rPr lang="en-US" smtClean="0"/>
              <a:pPr/>
              <a:t>4/13/2015</a:t>
            </a:fld>
            <a:endParaRPr lang="en-US"/>
          </a:p>
        </p:txBody>
      </p:sp>
      <p:sp>
        <p:nvSpPr>
          <p:cNvPr id="9" name="Slide Number Placeholder 8"/>
          <p:cNvSpPr>
            <a:spLocks noGrp="1"/>
          </p:cNvSpPr>
          <p:nvPr>
            <p:ph type="sldNum" sz="quarter" idx="15"/>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4/13/2015</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D8BD707-D9CF-40AE-B4C6-C98DA3205C09}" type="datetimeFigureOut">
              <a:rPr lang="en-US" smtClean="0"/>
              <a:pPr/>
              <a:t>4/13/2015</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6F15528-21DE-4FAA-801E-634DDDAF4B2B}"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rtl="1"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r" rtl="1"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4245"/>
            <a:ext cx="9193509" cy="6781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4809953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a:r>
              <a:rPr lang="ar-AE" sz="1900" dirty="0" smtClean="0"/>
              <a:t> </a:t>
            </a:r>
            <a:endParaRPr lang="ar-AE" sz="1900" dirty="0"/>
          </a:p>
          <a:p>
            <a:pPr algn="r"/>
            <a:r>
              <a:rPr lang="ar-AE" sz="2400" dirty="0"/>
              <a:t>طبق نظر مراجع تقلید معاصر شیعه، زنان باید همهٔ بدنشان از جمله همهٔ موی سر، تن و پایشان را از مردان نامحرم بپوشانند، ولی می‌توانند دست‌ها را از مچ به پایین و گردی صورت را باز بگذارند، اگرچه پا و زیر چانه و ساعد و آرنج و مانند آن را باید بپوشاند. احکام درباره مردان نیز اختلافی است. برخی مراجع تقلید معاصر افزون بر حد مشترک می‌گویند مردان باید تن و جاهای نامتعارف بدنشان را از زن نامحرم بپوشند. مثلاً به فتوای آنها مردان نمی‌توانند پیش زن نامحرم پیراهن آستین‌کوتاه بپوشند یا با شلوارک‌های ورزشی </a:t>
            </a:r>
            <a:r>
              <a:rPr lang="ar-AE" sz="2400"/>
              <a:t>ظاهر </a:t>
            </a:r>
            <a:r>
              <a:rPr lang="ar-AE" sz="2400" smtClean="0"/>
              <a:t>شوند</a:t>
            </a:r>
            <a:endParaRPr lang="ar-AE" sz="2400" dirty="0"/>
          </a:p>
          <a:p>
            <a:pPr algn="r"/>
            <a:endParaRPr lang="en-US" dirty="0"/>
          </a:p>
        </p:txBody>
      </p:sp>
      <p:sp>
        <p:nvSpPr>
          <p:cNvPr id="2" name="Title 1"/>
          <p:cNvSpPr>
            <a:spLocks noGrp="1"/>
          </p:cNvSpPr>
          <p:nvPr>
            <p:ph type="title"/>
          </p:nvPr>
        </p:nvSpPr>
        <p:spPr/>
        <p:txBody>
          <a:bodyPr/>
          <a:lstStyle/>
          <a:p>
            <a:pPr algn="ctr"/>
            <a:r>
              <a:rPr lang="ar-AE" dirty="0"/>
              <a:t>حد پوشش نزد شیعیان</a:t>
            </a:r>
            <a:endParaRPr lang="en-US" dirty="0"/>
          </a:p>
        </p:txBody>
      </p:sp>
    </p:spTree>
    <p:extLst>
      <p:ext uri="{BB962C8B-B14F-4D97-AF65-F5344CB8AC3E}">
        <p14:creationId xmlns:p14="http://schemas.microsoft.com/office/powerpoint/2010/main" xmlns="" val="240622121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3">
                                            <p:txEl>
                                              <p:pRg st="0" end="0"/>
                                            </p:txEl>
                                          </p:spTgt>
                                        </p:tgtEl>
                                        <p:attrNameLst>
                                          <p:attrName>style.color</p:attrName>
                                        </p:attrNameLst>
                                      </p:cBhvr>
                                      <p:to>
                                        <a:schemeClr val="bg1"/>
                                      </p:to>
                                    </p:animClr>
                                    <p:animClr clrSpc="rgb" dir="cw">
                                      <p:cBhvr>
                                        <p:cTn id="7" dur="250" autoRev="1" fill="remove"/>
                                        <p:tgtEl>
                                          <p:spTgt spid="3">
                                            <p:txEl>
                                              <p:pRg st="0" end="0"/>
                                            </p:txEl>
                                          </p:spTgt>
                                        </p:tgtEl>
                                        <p:attrNameLst>
                                          <p:attrName>fillcolor</p:attrName>
                                        </p:attrNameLst>
                                      </p:cBhvr>
                                      <p:to>
                                        <a:schemeClr val="bg1"/>
                                      </p:to>
                                    </p:animClr>
                                    <p:set>
                                      <p:cBhvr>
                                        <p:cTn id="8" dur="250" autoRev="1" fill="remove"/>
                                        <p:tgtEl>
                                          <p:spTgt spid="3">
                                            <p:txEl>
                                              <p:pRg st="0" end="0"/>
                                            </p:txEl>
                                          </p:spTgt>
                                        </p:tgtEl>
                                        <p:attrNameLst>
                                          <p:attrName>fill.type</p:attrName>
                                        </p:attrNameLst>
                                      </p:cBhvr>
                                      <p:to>
                                        <p:strVal val="solid"/>
                                      </p:to>
                                    </p:set>
                                    <p:set>
                                      <p:cBhvr>
                                        <p:cTn id="9" dur="250" autoRev="1" fill="remove"/>
                                        <p:tgtEl>
                                          <p:spTgt spid="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250" autoRev="1" fill="remove"/>
                                        <p:tgtEl>
                                          <p:spTgt spid="3">
                                            <p:txEl>
                                              <p:pRg st="1" end="1"/>
                                            </p:txEl>
                                          </p:spTgt>
                                        </p:tgtEl>
                                        <p:attrNameLst>
                                          <p:attrName>style.color</p:attrName>
                                        </p:attrNameLst>
                                      </p:cBhvr>
                                      <p:to>
                                        <a:schemeClr val="bg1"/>
                                      </p:to>
                                    </p:animClr>
                                    <p:animClr clrSpc="rgb" dir="cw">
                                      <p:cBhvr>
                                        <p:cTn id="14" dur="250" autoRev="1" fill="remove"/>
                                        <p:tgtEl>
                                          <p:spTgt spid="3">
                                            <p:txEl>
                                              <p:pRg st="1" end="1"/>
                                            </p:txEl>
                                          </p:spTgt>
                                        </p:tgtEl>
                                        <p:attrNameLst>
                                          <p:attrName>fillcolor</p:attrName>
                                        </p:attrNameLst>
                                      </p:cBhvr>
                                      <p:to>
                                        <a:schemeClr val="bg1"/>
                                      </p:to>
                                    </p:animClr>
                                    <p:set>
                                      <p:cBhvr>
                                        <p:cTn id="15" dur="250" autoRev="1" fill="remove"/>
                                        <p:tgtEl>
                                          <p:spTgt spid="3">
                                            <p:txEl>
                                              <p:pRg st="1" end="1"/>
                                            </p:txEl>
                                          </p:spTgt>
                                        </p:tgtEl>
                                        <p:attrNameLst>
                                          <p:attrName>fill.type</p:attrName>
                                        </p:attrNameLst>
                                      </p:cBhvr>
                                      <p:to>
                                        <p:strVal val="solid"/>
                                      </p:to>
                                    </p:set>
                                    <p:set>
                                      <p:cBhvr>
                                        <p:cTn id="16" dur="250" autoRev="1" fill="remove"/>
                                        <p:tgtEl>
                                          <p:spTgt spid="3">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a:r>
              <a:rPr lang="fa-IR" dirty="0"/>
              <a:t>طبق چند حدیث از امامان شیعه، بخشی از بدن زن که مجاز است که آشکار باشد تنها وجه و کفین (صورت و دو دست) </a:t>
            </a:r>
            <a:r>
              <a:rPr lang="fa-IR" dirty="0" smtClean="0"/>
              <a:t>است. گفتی‌ست </a:t>
            </a:r>
            <a:r>
              <a:rPr lang="fa-IR" dirty="0"/>
              <a:t>که برخی پژوهش‌گران مخالف حجاب، این احادیث را دلیل کافی برای وجوب پوشش مو نمی‌دانند چون مو را جزو بدن زن نمی‌دانند</a:t>
            </a:r>
            <a:r>
              <a:rPr lang="fa-IR" dirty="0" smtClean="0"/>
              <a:t>.</a:t>
            </a:r>
            <a:r>
              <a:rPr lang="fa-IR" baseline="30000" dirty="0" smtClean="0"/>
              <a:t> </a:t>
            </a:r>
            <a:r>
              <a:rPr lang="fa-IR" dirty="0" smtClean="0"/>
              <a:t>اما </a:t>
            </a:r>
            <a:r>
              <a:rPr lang="fa-IR" dirty="0"/>
              <a:t>علاوه بر این احادیث، احادیث دیگری از امامان به شکل صریح‌تر به وجوب پوشش مو اشاره می‌کنند</a:t>
            </a:r>
            <a:r>
              <a:rPr lang="fa-IR" dirty="0" smtClean="0"/>
              <a:t>.</a:t>
            </a:r>
            <a:r>
              <a:rPr lang="fa-IR" baseline="30000" dirty="0" smtClean="0"/>
              <a:t> </a:t>
            </a:r>
            <a:r>
              <a:rPr lang="fa-IR" dirty="0" smtClean="0"/>
              <a:t>در </a:t>
            </a:r>
            <a:r>
              <a:rPr lang="fa-IR" dirty="0"/>
              <a:t>روایات دیگری نیز پوشش موی سر در سخنان نقل شده امامان شیعه مفروض دانسته می‌شود و به چند و چون آن پرداخته می‌شود</a:t>
            </a:r>
            <a:endParaRPr lang="en-US" dirty="0"/>
          </a:p>
        </p:txBody>
      </p:sp>
      <p:sp>
        <p:nvSpPr>
          <p:cNvPr id="2" name="Title 1"/>
          <p:cNvSpPr>
            <a:spLocks noGrp="1"/>
          </p:cNvSpPr>
          <p:nvPr>
            <p:ph type="title"/>
          </p:nvPr>
        </p:nvSpPr>
        <p:spPr/>
        <p:txBody>
          <a:bodyPr>
            <a:normAutofit/>
          </a:bodyPr>
          <a:lstStyle/>
          <a:p>
            <a:pPr algn="ctr"/>
            <a:r>
              <a:rPr lang="ar-AE" dirty="0"/>
              <a:t>احادیث متمایل به پوشش بیشتر</a:t>
            </a:r>
            <a:endParaRPr lang="en-US" dirty="0"/>
          </a:p>
        </p:txBody>
      </p:sp>
    </p:spTree>
    <p:extLst>
      <p:ext uri="{BB962C8B-B14F-4D97-AF65-F5344CB8AC3E}">
        <p14:creationId xmlns:p14="http://schemas.microsoft.com/office/powerpoint/2010/main" xmlns="" val="1343708645"/>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a:r>
              <a:rPr lang="fa-IR" dirty="0" smtClean="0"/>
              <a:t>مصاحبه با</a:t>
            </a:r>
            <a:r>
              <a:rPr lang="fa-IR" sz="2200" dirty="0" smtClean="0">
                <a:solidFill>
                  <a:srgbClr val="FF0000"/>
                </a:solidFill>
              </a:rPr>
              <a:t> آیت‌الله طالقانی</a:t>
            </a:r>
            <a:r>
              <a:rPr lang="fa-IR" dirty="0" smtClean="0"/>
              <a:t> در صفحه اولروزنامه اطلاعات ۲۰ اسفند ۱۳۵۷</a:t>
            </a:r>
          </a:p>
          <a:p>
            <a:pPr algn="r"/>
            <a:r>
              <a:rPr lang="fa-IR" dirty="0" smtClean="0"/>
              <a:t>حتی برای زن‌های مسلمان هم در حجاب اجباری نیست چه برسد به </a:t>
            </a:r>
            <a:r>
              <a:rPr lang="fa-IR" u="sng" dirty="0" smtClean="0"/>
              <a:t>اقلیت‌های مذهبی</a:t>
            </a:r>
            <a:r>
              <a:rPr lang="fa-IR" dirty="0" smtClean="0"/>
              <a:t>... ما نمی‌گوییم زنها به ادارات نروند و هیچ کس هم نمی‌گوید... زنان عضو فعال اجتماع ما هستند... اسلام و قرآن و مراجع دین می‌خواهند شخصیت زن حفظ شود. هیچ اجباری هم در کار نیست. مگر در دهات ما از صدر اسلام تا کنون زنان ما چگونه زندگی می‌کردند؟ مگر چادر می‌پوشیدند؟... کی در این راهپیمایی‌ها زنان ما را مجبور کرده که با حجاب یا بی حجاب بیایند؟ این‌ها خودشان احساس مسئولیت کردند. اما حالا اینکه روسری سر کنند یا نکنند باز هم هیچکس در آن اجباری نکرده است.</a:t>
            </a:r>
          </a:p>
          <a:p>
            <a:endParaRPr lang="en-US" dirty="0"/>
          </a:p>
        </p:txBody>
      </p:sp>
      <p:sp>
        <p:nvSpPr>
          <p:cNvPr id="2" name="Title 1"/>
          <p:cNvSpPr>
            <a:spLocks noGrp="1"/>
          </p:cNvSpPr>
          <p:nvPr>
            <p:ph type="title"/>
          </p:nvPr>
        </p:nvSpPr>
        <p:spPr/>
        <p:txBody>
          <a:bodyPr>
            <a:normAutofit/>
          </a:bodyPr>
          <a:lstStyle/>
          <a:p>
            <a:pPr algn="ctr"/>
            <a:r>
              <a:rPr lang="fa-IR" b="1" dirty="0" smtClean="0"/>
              <a:t>حجاب اجباری</a:t>
            </a:r>
            <a:endParaRPr lang="en-US" dirty="0"/>
          </a:p>
        </p:txBody>
      </p:sp>
    </p:spTree>
    <p:extLst>
      <p:ext uri="{BB962C8B-B14F-4D97-AF65-F5344CB8AC3E}">
        <p14:creationId xmlns:p14="http://schemas.microsoft.com/office/powerpoint/2010/main" xmlns="" val="276700801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err="1" smtClean="0"/>
              <a:t>بعدازانقلاب</a:t>
            </a:r>
            <a:r>
              <a:rPr lang="fa-IR" dirty="0" smtClean="0"/>
              <a:t> ایران، نظام تازه‌تاسیس جمهوری </a:t>
            </a:r>
            <a:r>
              <a:rPr lang="fa-IR" dirty="0" err="1" smtClean="0"/>
              <a:t>اسلامی </a:t>
            </a:r>
            <a:r>
              <a:rPr lang="fa-IR" dirty="0" smtClean="0"/>
              <a:t>با اجباری‌شدن حجاب، مخالفت برخی صاحب‌نظران را برانگیخت. برای </a:t>
            </a:r>
            <a:r>
              <a:rPr lang="fa-IR" dirty="0" err="1" smtClean="0"/>
              <a:t>نمونه </a:t>
            </a:r>
            <a:r>
              <a:rPr lang="fa-IR" dirty="0" smtClean="0"/>
              <a:t>محمود </a:t>
            </a:r>
            <a:r>
              <a:rPr lang="fa-IR" dirty="0" err="1" smtClean="0"/>
              <a:t>طالقانی </a:t>
            </a:r>
            <a:r>
              <a:rPr lang="fa-IR" dirty="0" smtClean="0"/>
              <a:t>پس از اعلام اجباری شدن پوشش سر برای زنان در ادارات دولتی </a:t>
            </a:r>
            <a:r>
              <a:rPr lang="fa-IR" dirty="0" err="1" smtClean="0"/>
              <a:t>توسط </a:t>
            </a:r>
            <a:r>
              <a:rPr lang="fa-IR" dirty="0" smtClean="0"/>
              <a:t>روح‌الله </a:t>
            </a:r>
            <a:r>
              <a:rPr lang="fa-IR" dirty="0" err="1" smtClean="0"/>
              <a:t>خمینی </a:t>
            </a:r>
            <a:r>
              <a:rPr lang="fa-IR" dirty="0" smtClean="0"/>
              <a:t>به موضع‌گیری علیه آن پرداخت. روزنامهٔ اطلاعات به نقل از وی در شماره ۲۰ اسفند ۱۳۵۷ نوشت</a:t>
            </a:r>
          </a:p>
          <a:p>
            <a:endParaRPr lang="fa-IR" dirty="0"/>
          </a:p>
        </p:txBody>
      </p:sp>
      <p:sp>
        <p:nvSpPr>
          <p:cNvPr id="2" name="Title 1"/>
          <p:cNvSpPr>
            <a:spLocks noGrp="1"/>
          </p:cNvSpPr>
          <p:nvPr>
            <p:ph type="title"/>
          </p:nvPr>
        </p:nvSpPr>
        <p:spPr/>
        <p:txBody>
          <a:bodyPr/>
          <a:lstStyle/>
          <a:p>
            <a:endParaRPr lang="fa-IR"/>
          </a:p>
        </p:txBody>
      </p:sp>
    </p:spTree>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fgff.jpg"/>
          <p:cNvPicPr>
            <a:picLocks noGrp="1" noChangeAspect="1"/>
          </p:cNvPicPr>
          <p:nvPr>
            <p:ph idx="1"/>
          </p:nvPr>
        </p:nvPicPr>
        <p:blipFill>
          <a:blip r:embed="rId2" cstate="print"/>
          <a:stretch>
            <a:fillRect/>
          </a:stretch>
        </p:blipFill>
        <p:spPr>
          <a:xfrm>
            <a:off x="990600" y="381000"/>
            <a:ext cx="6629400" cy="6191970"/>
          </a:xfrm>
        </p:spPr>
      </p:pic>
      <p:sp>
        <p:nvSpPr>
          <p:cNvPr id="2" name="Title 1"/>
          <p:cNvSpPr>
            <a:spLocks noGrp="1"/>
          </p:cNvSpPr>
          <p:nvPr>
            <p:ph type="title"/>
          </p:nvPr>
        </p:nvSpPr>
        <p:spPr/>
        <p:txBody>
          <a:bodyPr/>
          <a:lstStyle/>
          <a:p>
            <a:endParaRPr lang="fa-I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55556E-6 2.77556E-17 L 0.78299 0.00301 L 0.3297 -0.41504 L 5.55556E-6 2.77556E-17 Z " pathEditMode="relative" ptsTypes="AAAA">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a:r>
              <a:rPr lang="ar-AE" dirty="0"/>
              <a:t>در ترکیه داشتن حجاب اسلامی در دانشگاه‌های دولتی ممنوع بود، اما در سال </a:t>
            </a:r>
            <a:r>
              <a:rPr lang="en-US" dirty="0" smtClean="0"/>
              <a:t>     </a:t>
            </a:r>
            <a:r>
              <a:rPr lang="ar-AE" dirty="0" smtClean="0"/>
              <a:t>۲۰۰۸ </a:t>
            </a:r>
            <a:r>
              <a:rPr lang="ar-AE" dirty="0"/>
              <a:t>پارلمان ترکیه رای به لغو این قانون </a:t>
            </a:r>
            <a:r>
              <a:rPr lang="ar-AE" dirty="0" smtClean="0"/>
              <a:t>داد</a:t>
            </a:r>
            <a:endParaRPr lang="en-US" dirty="0" smtClean="0"/>
          </a:p>
          <a:p>
            <a:pPr algn="r"/>
            <a:r>
              <a:rPr lang="ar-AE" dirty="0"/>
              <a:t>رضا شاه در ۱۷ دی ۱۳۱۴ قانون کشف حجاب را رسمی کرد اما این قانون پس از دوران رضاشاه پی‌گیری نشد</a:t>
            </a:r>
            <a:r>
              <a:rPr lang="ar-AE" dirty="0" smtClean="0"/>
              <a:t>. </a:t>
            </a:r>
            <a:r>
              <a:rPr lang="ar-AE" dirty="0"/>
              <a:t>این قانون پس از پایان حکومت رضا شاه در </a:t>
            </a:r>
            <a:r>
              <a:rPr lang="ar-AE" dirty="0" smtClean="0"/>
              <a:t>شهریور </a:t>
            </a:r>
            <a:r>
              <a:rPr lang="ar-AE" dirty="0"/>
              <a:t>بیست، به فراموشی سپرده‌شد و اجرا </a:t>
            </a:r>
            <a:r>
              <a:rPr lang="ar-AE" dirty="0" smtClean="0"/>
              <a:t>نگردید</a:t>
            </a:r>
            <a:endParaRPr lang="en-US" dirty="0" smtClean="0"/>
          </a:p>
          <a:p>
            <a:pPr algn="r"/>
            <a:r>
              <a:rPr lang="ar-AE" dirty="0"/>
              <a:t>قوانین کشور فرانسه از سال ۲۰۰۴ دختران را از داشتن حجاب اسلامی در مدرسه‌ها، دانشگاه‌ها و مکان‌های دولتی منع کرد</a:t>
            </a:r>
            <a:endParaRPr lang="en-US" dirty="0"/>
          </a:p>
        </p:txBody>
      </p:sp>
      <p:sp>
        <p:nvSpPr>
          <p:cNvPr id="2" name="Title 1"/>
          <p:cNvSpPr>
            <a:spLocks noGrp="1"/>
          </p:cNvSpPr>
          <p:nvPr>
            <p:ph type="title"/>
          </p:nvPr>
        </p:nvSpPr>
        <p:spPr/>
        <p:txBody>
          <a:bodyPr/>
          <a:lstStyle/>
          <a:p>
            <a:pPr algn="ctr"/>
            <a:r>
              <a:rPr lang="ar-AE" dirty="0"/>
              <a:t>ایا میدانستید که</a:t>
            </a:r>
            <a:endParaRPr lang="en-US" dirty="0"/>
          </a:p>
        </p:txBody>
      </p:sp>
    </p:spTree>
    <p:extLst>
      <p:ext uri="{BB962C8B-B14F-4D97-AF65-F5344CB8AC3E}">
        <p14:creationId xmlns:p14="http://schemas.microsoft.com/office/powerpoint/2010/main" xmlns="" val="67718408"/>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3">
                                            <p:txEl>
                                              <p:pRg st="0" end="0"/>
                                            </p:txEl>
                                          </p:spTgt>
                                        </p:tgtEl>
                                      </p:cBhvr>
                                    </p:animEffect>
                                    <p:anim calcmode="lin" valueType="num">
                                      <p:cBhvr>
                                        <p:cTn id="7" dur="1822" tmFilter="0,0; 0.14,0.31; 0.43,0.73; 0.71,0.91; 1.0,1.0">
                                          <p:stCondLst>
                                            <p:cond delay="0"/>
                                          </p:stCondLst>
                                        </p:cTn>
                                        <p:tgtEl>
                                          <p:spTgt spid="3">
                                            <p:txEl>
                                              <p:pRg st="0" end="0"/>
                                            </p:txEl>
                                          </p:spTgt>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3">
                                            <p:txEl>
                                              <p:pRg st="0" end="0"/>
                                            </p:txEl>
                                          </p:spTgt>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3">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3">
                                            <p:txEl>
                                              <p:pRg st="0" end="0"/>
                                            </p:txEl>
                                          </p:spTgt>
                                        </p:tgtEl>
                                        <p:attrNameLst>
                                          <p:attrName>ppt_y</p:attrName>
                                        </p:attrNameLst>
                                      </p:cBhvr>
                                      <p:tavLst>
                                        <p:tav tm="0">
                                          <p:val>
                                            <p:strVal val="ppt_y"/>
                                          </p:val>
                                        </p:tav>
                                        <p:tav tm="100000">
                                          <p:val>
                                            <p:strVal val="ppt_y+ppt_h"/>
                                          </p:val>
                                        </p:tav>
                                      </p:tavLst>
                                    </p:anim>
                                    <p:animScale>
                                      <p:cBhvr>
                                        <p:cTn id="14" dur="26">
                                          <p:stCondLst>
                                            <p:cond delay="620"/>
                                          </p:stCondLst>
                                        </p:cTn>
                                        <p:tgtEl>
                                          <p:spTgt spid="3">
                                            <p:txEl>
                                              <p:pRg st="0" end="0"/>
                                            </p:txEl>
                                          </p:spTgt>
                                        </p:tgtEl>
                                      </p:cBhvr>
                                      <p:to x="100000" y="60000"/>
                                    </p:animScale>
                                    <p:animScale>
                                      <p:cBhvr>
                                        <p:cTn id="15" dur="166" decel="50000">
                                          <p:stCondLst>
                                            <p:cond delay="646"/>
                                          </p:stCondLst>
                                        </p:cTn>
                                        <p:tgtEl>
                                          <p:spTgt spid="3">
                                            <p:txEl>
                                              <p:pRg st="0" end="0"/>
                                            </p:txEl>
                                          </p:spTgt>
                                        </p:tgtEl>
                                      </p:cBhvr>
                                      <p:to x="100000" y="100000"/>
                                    </p:animScale>
                                    <p:animScale>
                                      <p:cBhvr>
                                        <p:cTn id="16" dur="26">
                                          <p:stCondLst>
                                            <p:cond delay="1312"/>
                                          </p:stCondLst>
                                        </p:cTn>
                                        <p:tgtEl>
                                          <p:spTgt spid="3">
                                            <p:txEl>
                                              <p:pRg st="0" end="0"/>
                                            </p:txEl>
                                          </p:spTgt>
                                        </p:tgtEl>
                                      </p:cBhvr>
                                      <p:to x="100000" y="80000"/>
                                    </p:animScale>
                                    <p:animScale>
                                      <p:cBhvr>
                                        <p:cTn id="17" dur="166" decel="50000">
                                          <p:stCondLst>
                                            <p:cond delay="1338"/>
                                          </p:stCondLst>
                                        </p:cTn>
                                        <p:tgtEl>
                                          <p:spTgt spid="3">
                                            <p:txEl>
                                              <p:pRg st="0" end="0"/>
                                            </p:txEl>
                                          </p:spTgt>
                                        </p:tgtEl>
                                      </p:cBhvr>
                                      <p:to x="100000" y="100000"/>
                                    </p:animScale>
                                    <p:animScale>
                                      <p:cBhvr>
                                        <p:cTn id="18" dur="26">
                                          <p:stCondLst>
                                            <p:cond delay="1642"/>
                                          </p:stCondLst>
                                        </p:cTn>
                                        <p:tgtEl>
                                          <p:spTgt spid="3">
                                            <p:txEl>
                                              <p:pRg st="0" end="0"/>
                                            </p:txEl>
                                          </p:spTgt>
                                        </p:tgtEl>
                                      </p:cBhvr>
                                      <p:to x="100000" y="90000"/>
                                    </p:animScale>
                                    <p:animScale>
                                      <p:cBhvr>
                                        <p:cTn id="19" dur="166" decel="50000">
                                          <p:stCondLst>
                                            <p:cond delay="1668"/>
                                          </p:stCondLst>
                                        </p:cTn>
                                        <p:tgtEl>
                                          <p:spTgt spid="3">
                                            <p:txEl>
                                              <p:pRg st="0" end="0"/>
                                            </p:txEl>
                                          </p:spTgt>
                                        </p:tgtEl>
                                      </p:cBhvr>
                                      <p:to x="100000" y="100000"/>
                                    </p:animScale>
                                    <p:animScale>
                                      <p:cBhvr>
                                        <p:cTn id="20" dur="26">
                                          <p:stCondLst>
                                            <p:cond delay="1808"/>
                                          </p:stCondLst>
                                        </p:cTn>
                                        <p:tgtEl>
                                          <p:spTgt spid="3">
                                            <p:txEl>
                                              <p:pRg st="0" end="0"/>
                                            </p:txEl>
                                          </p:spTgt>
                                        </p:tgtEl>
                                      </p:cBhvr>
                                      <p:to x="100000" y="95000"/>
                                    </p:animScale>
                                    <p:animScale>
                                      <p:cBhvr>
                                        <p:cTn id="21" dur="166" decel="50000">
                                          <p:stCondLst>
                                            <p:cond delay="1834"/>
                                          </p:stCondLst>
                                        </p:cTn>
                                        <p:tgtEl>
                                          <p:spTgt spid="3">
                                            <p:txEl>
                                              <p:pRg st="0" end="0"/>
                                            </p:txEl>
                                          </p:spTgt>
                                        </p:tgtEl>
                                      </p:cBhvr>
                                      <p:to x="100000" y="100000"/>
                                    </p:animScale>
                                    <p:set>
                                      <p:cBhvr>
                                        <p:cTn id="22"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6" presetClass="exit" presetSubtype="0" fill="hold" grpId="0" nodeType="clickEffect">
                                  <p:stCondLst>
                                    <p:cond delay="0"/>
                                  </p:stCondLst>
                                  <p:childTnLst>
                                    <p:animEffect transition="out" filter="wipe(down)">
                                      <p:cBhvr>
                                        <p:cTn id="26" dur="180" accel="50000">
                                          <p:stCondLst>
                                            <p:cond delay="1820"/>
                                          </p:stCondLst>
                                        </p:cTn>
                                        <p:tgtEl>
                                          <p:spTgt spid="3">
                                            <p:txEl>
                                              <p:pRg st="1" end="1"/>
                                            </p:txEl>
                                          </p:spTgt>
                                        </p:tgtEl>
                                      </p:cBhvr>
                                    </p:animEffect>
                                    <p:anim calcmode="lin" valueType="num">
                                      <p:cBhvr>
                                        <p:cTn id="27" dur="1822" tmFilter="0,0; 0.14,0.31; 0.43,0.73; 0.71,0.91; 1.0,1.0">
                                          <p:stCondLst>
                                            <p:cond delay="0"/>
                                          </p:stCondLst>
                                        </p:cTn>
                                        <p:tgtEl>
                                          <p:spTgt spid="3">
                                            <p:txEl>
                                              <p:pRg st="1" end="1"/>
                                            </p:txEl>
                                          </p:spTgt>
                                        </p:tgtEl>
                                        <p:attrNameLst>
                                          <p:attrName>ppt_x</p:attrName>
                                        </p:attrNameLst>
                                      </p:cBhvr>
                                      <p:tavLst>
                                        <p:tav tm="0">
                                          <p:val>
                                            <p:strVal val="ppt_x"/>
                                          </p:val>
                                        </p:tav>
                                        <p:tav tm="100000">
                                          <p:val>
                                            <p:strVal val="#ppt_x+0.25"/>
                                          </p:val>
                                        </p:tav>
                                      </p:tavLst>
                                    </p:anim>
                                    <p:anim calcmode="lin" valueType="num">
                                      <p:cBhvr>
                                        <p:cTn id="28" dur="178">
                                          <p:stCondLst>
                                            <p:cond delay="1822"/>
                                          </p:stCondLst>
                                        </p:cTn>
                                        <p:tgtEl>
                                          <p:spTgt spid="3">
                                            <p:txEl>
                                              <p:pRg st="1" end="1"/>
                                            </p:txEl>
                                          </p:spTgt>
                                        </p:tgtEl>
                                        <p:attrNameLst>
                                          <p:attrName>ppt_x</p:attrName>
                                        </p:attrNameLst>
                                      </p:cBhvr>
                                      <p:tavLst>
                                        <p:tav tm="0">
                                          <p:val>
                                            <p:strVal val="ppt_x"/>
                                          </p:val>
                                        </p:tav>
                                        <p:tav tm="100000">
                                          <p:val>
                                            <p:strVal val="ppt_x"/>
                                          </p:val>
                                        </p:tav>
                                      </p:tavLst>
                                    </p:anim>
                                    <p:anim calcmode="lin" valueType="num">
                                      <p:cBhvr>
                                        <p:cTn id="29" dur="664" tmFilter="0.0,0.0;0.25,0.07;0.50,0.2;0.75,0.467;1.0,1.0">
                                          <p:stCondLst>
                                            <p:cond delay="0"/>
                                          </p:stCondLst>
                                        </p:cTn>
                                        <p:tgtEl>
                                          <p:spTgt spid="3">
                                            <p:txEl>
                                              <p:pRg st="1" end="1"/>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0" dur="664" tmFilter="0, 0; 0.125,0.2665; 0.25,0.4; 0.375,0.465; 0.5,0.5;  0.625,0.535; 0.75,0.6; 0.875,0.7335; 1,1">
                                          <p:stCondLst>
                                            <p:cond delay="664"/>
                                          </p:stCondLst>
                                        </p:cTn>
                                        <p:tgtEl>
                                          <p:spTgt spid="3">
                                            <p:txEl>
                                              <p:pRg st="1" end="1"/>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1" dur="332" tmFilter="0, 0; 0.125,0.2665; 0.25,0.4; 0.375,0.465; 0.5,0.5;  0.625,0.535; 0.75,0.6; 0.875,0.7335; 1,1">
                                          <p:stCondLst>
                                            <p:cond delay="1324"/>
                                          </p:stCondLst>
                                        </p:cTn>
                                        <p:tgtEl>
                                          <p:spTgt spid="3">
                                            <p:txEl>
                                              <p:pRg st="1" end="1"/>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2" dur="164" tmFilter="0, 0; 0.125,0.2665; 0.25,0.4; 0.375,0.465; 0.5,0.5;  0.625,0.535; 0.75,0.6; 0.875,0.7335; 1,1">
                                          <p:stCondLst>
                                            <p:cond delay="1656"/>
                                          </p:stCondLst>
                                        </p:cTn>
                                        <p:tgtEl>
                                          <p:spTgt spid="3">
                                            <p:txEl>
                                              <p:pRg st="1" end="1"/>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3" dur="180" accel="50000">
                                          <p:stCondLst>
                                            <p:cond delay="1820"/>
                                          </p:stCondLst>
                                        </p:cTn>
                                        <p:tgtEl>
                                          <p:spTgt spid="3">
                                            <p:txEl>
                                              <p:pRg st="1" end="1"/>
                                            </p:txEl>
                                          </p:spTgt>
                                        </p:tgtEl>
                                        <p:attrNameLst>
                                          <p:attrName>ppt_y</p:attrName>
                                        </p:attrNameLst>
                                      </p:cBhvr>
                                      <p:tavLst>
                                        <p:tav tm="0">
                                          <p:val>
                                            <p:strVal val="ppt_y"/>
                                          </p:val>
                                        </p:tav>
                                        <p:tav tm="100000">
                                          <p:val>
                                            <p:strVal val="ppt_y+ppt_h"/>
                                          </p:val>
                                        </p:tav>
                                      </p:tavLst>
                                    </p:anim>
                                    <p:animScale>
                                      <p:cBhvr>
                                        <p:cTn id="34" dur="26">
                                          <p:stCondLst>
                                            <p:cond delay="620"/>
                                          </p:stCondLst>
                                        </p:cTn>
                                        <p:tgtEl>
                                          <p:spTgt spid="3">
                                            <p:txEl>
                                              <p:pRg st="1" end="1"/>
                                            </p:txEl>
                                          </p:spTgt>
                                        </p:tgtEl>
                                      </p:cBhvr>
                                      <p:to x="100000" y="60000"/>
                                    </p:animScale>
                                    <p:animScale>
                                      <p:cBhvr>
                                        <p:cTn id="35" dur="166" decel="50000">
                                          <p:stCondLst>
                                            <p:cond delay="646"/>
                                          </p:stCondLst>
                                        </p:cTn>
                                        <p:tgtEl>
                                          <p:spTgt spid="3">
                                            <p:txEl>
                                              <p:pRg st="1" end="1"/>
                                            </p:txEl>
                                          </p:spTgt>
                                        </p:tgtEl>
                                      </p:cBhvr>
                                      <p:to x="100000" y="100000"/>
                                    </p:animScale>
                                    <p:animScale>
                                      <p:cBhvr>
                                        <p:cTn id="36" dur="26">
                                          <p:stCondLst>
                                            <p:cond delay="1312"/>
                                          </p:stCondLst>
                                        </p:cTn>
                                        <p:tgtEl>
                                          <p:spTgt spid="3">
                                            <p:txEl>
                                              <p:pRg st="1" end="1"/>
                                            </p:txEl>
                                          </p:spTgt>
                                        </p:tgtEl>
                                      </p:cBhvr>
                                      <p:to x="100000" y="80000"/>
                                    </p:animScale>
                                    <p:animScale>
                                      <p:cBhvr>
                                        <p:cTn id="37" dur="166" decel="50000">
                                          <p:stCondLst>
                                            <p:cond delay="1338"/>
                                          </p:stCondLst>
                                        </p:cTn>
                                        <p:tgtEl>
                                          <p:spTgt spid="3">
                                            <p:txEl>
                                              <p:pRg st="1" end="1"/>
                                            </p:txEl>
                                          </p:spTgt>
                                        </p:tgtEl>
                                      </p:cBhvr>
                                      <p:to x="100000" y="100000"/>
                                    </p:animScale>
                                    <p:animScale>
                                      <p:cBhvr>
                                        <p:cTn id="38" dur="26">
                                          <p:stCondLst>
                                            <p:cond delay="1642"/>
                                          </p:stCondLst>
                                        </p:cTn>
                                        <p:tgtEl>
                                          <p:spTgt spid="3">
                                            <p:txEl>
                                              <p:pRg st="1" end="1"/>
                                            </p:txEl>
                                          </p:spTgt>
                                        </p:tgtEl>
                                      </p:cBhvr>
                                      <p:to x="100000" y="90000"/>
                                    </p:animScale>
                                    <p:animScale>
                                      <p:cBhvr>
                                        <p:cTn id="39" dur="166" decel="50000">
                                          <p:stCondLst>
                                            <p:cond delay="1668"/>
                                          </p:stCondLst>
                                        </p:cTn>
                                        <p:tgtEl>
                                          <p:spTgt spid="3">
                                            <p:txEl>
                                              <p:pRg st="1" end="1"/>
                                            </p:txEl>
                                          </p:spTgt>
                                        </p:tgtEl>
                                      </p:cBhvr>
                                      <p:to x="100000" y="100000"/>
                                    </p:animScale>
                                    <p:animScale>
                                      <p:cBhvr>
                                        <p:cTn id="40" dur="26">
                                          <p:stCondLst>
                                            <p:cond delay="1808"/>
                                          </p:stCondLst>
                                        </p:cTn>
                                        <p:tgtEl>
                                          <p:spTgt spid="3">
                                            <p:txEl>
                                              <p:pRg st="1" end="1"/>
                                            </p:txEl>
                                          </p:spTgt>
                                        </p:tgtEl>
                                      </p:cBhvr>
                                      <p:to x="100000" y="95000"/>
                                    </p:animScale>
                                    <p:animScale>
                                      <p:cBhvr>
                                        <p:cTn id="41" dur="166" decel="50000">
                                          <p:stCondLst>
                                            <p:cond delay="1834"/>
                                          </p:stCondLst>
                                        </p:cTn>
                                        <p:tgtEl>
                                          <p:spTgt spid="3">
                                            <p:txEl>
                                              <p:pRg st="1" end="1"/>
                                            </p:txEl>
                                          </p:spTgt>
                                        </p:tgtEl>
                                      </p:cBhvr>
                                      <p:to x="100000" y="100000"/>
                                    </p:animScale>
                                    <p:set>
                                      <p:cBhvr>
                                        <p:cTn id="42"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6" presetClass="exit" presetSubtype="0" fill="hold" grpId="0" nodeType="clickEffect">
                                  <p:stCondLst>
                                    <p:cond delay="0"/>
                                  </p:stCondLst>
                                  <p:childTnLst>
                                    <p:animEffect transition="out" filter="wipe(down)">
                                      <p:cBhvr>
                                        <p:cTn id="46" dur="180" accel="50000">
                                          <p:stCondLst>
                                            <p:cond delay="1820"/>
                                          </p:stCondLst>
                                        </p:cTn>
                                        <p:tgtEl>
                                          <p:spTgt spid="3">
                                            <p:txEl>
                                              <p:pRg st="2" end="2"/>
                                            </p:txEl>
                                          </p:spTgt>
                                        </p:tgtEl>
                                      </p:cBhvr>
                                    </p:animEffect>
                                    <p:anim calcmode="lin" valueType="num">
                                      <p:cBhvr>
                                        <p:cTn id="47" dur="1822" tmFilter="0,0; 0.14,0.31; 0.43,0.73; 0.71,0.91; 1.0,1.0">
                                          <p:stCondLst>
                                            <p:cond delay="0"/>
                                          </p:stCondLst>
                                        </p:cTn>
                                        <p:tgtEl>
                                          <p:spTgt spid="3">
                                            <p:txEl>
                                              <p:pRg st="2" end="2"/>
                                            </p:txEl>
                                          </p:spTgt>
                                        </p:tgtEl>
                                        <p:attrNameLst>
                                          <p:attrName>ppt_x</p:attrName>
                                        </p:attrNameLst>
                                      </p:cBhvr>
                                      <p:tavLst>
                                        <p:tav tm="0">
                                          <p:val>
                                            <p:strVal val="ppt_x"/>
                                          </p:val>
                                        </p:tav>
                                        <p:tav tm="100000">
                                          <p:val>
                                            <p:strVal val="#ppt_x+0.25"/>
                                          </p:val>
                                        </p:tav>
                                      </p:tavLst>
                                    </p:anim>
                                    <p:anim calcmode="lin" valueType="num">
                                      <p:cBhvr>
                                        <p:cTn id="48" dur="178">
                                          <p:stCondLst>
                                            <p:cond delay="1822"/>
                                          </p:stCondLst>
                                        </p:cTn>
                                        <p:tgtEl>
                                          <p:spTgt spid="3">
                                            <p:txEl>
                                              <p:pRg st="2" end="2"/>
                                            </p:txEl>
                                          </p:spTgt>
                                        </p:tgtEl>
                                        <p:attrNameLst>
                                          <p:attrName>ppt_x</p:attrName>
                                        </p:attrNameLst>
                                      </p:cBhvr>
                                      <p:tavLst>
                                        <p:tav tm="0">
                                          <p:val>
                                            <p:strVal val="ppt_x"/>
                                          </p:val>
                                        </p:tav>
                                        <p:tav tm="100000">
                                          <p:val>
                                            <p:strVal val="ppt_x"/>
                                          </p:val>
                                        </p:tav>
                                      </p:tavLst>
                                    </p:anim>
                                    <p:anim calcmode="lin" valueType="num">
                                      <p:cBhvr>
                                        <p:cTn id="49" dur="664" tmFilter="0.0,0.0;0.25,0.07;0.50,0.2;0.75,0.467;1.0,1.0">
                                          <p:stCondLst>
                                            <p:cond delay="0"/>
                                          </p:stCondLst>
                                        </p:cTn>
                                        <p:tgtEl>
                                          <p:spTgt spid="3">
                                            <p:txEl>
                                              <p:pRg st="2" end="2"/>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0" dur="664" tmFilter="0, 0; 0.125,0.2665; 0.25,0.4; 0.375,0.465; 0.5,0.5;  0.625,0.535; 0.75,0.6; 0.875,0.7335; 1,1">
                                          <p:stCondLst>
                                            <p:cond delay="664"/>
                                          </p:stCondLst>
                                        </p:cTn>
                                        <p:tgtEl>
                                          <p:spTgt spid="3">
                                            <p:txEl>
                                              <p:pRg st="2" end="2"/>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1" dur="332" tmFilter="0, 0; 0.125,0.2665; 0.25,0.4; 0.375,0.465; 0.5,0.5;  0.625,0.535; 0.75,0.6; 0.875,0.7335; 1,1">
                                          <p:stCondLst>
                                            <p:cond delay="1324"/>
                                          </p:stCondLst>
                                        </p:cTn>
                                        <p:tgtEl>
                                          <p:spTgt spid="3">
                                            <p:txEl>
                                              <p:pRg st="2" end="2"/>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2" dur="164" tmFilter="0, 0; 0.125,0.2665; 0.25,0.4; 0.375,0.465; 0.5,0.5;  0.625,0.535; 0.75,0.6; 0.875,0.7335; 1,1">
                                          <p:stCondLst>
                                            <p:cond delay="1656"/>
                                          </p:stCondLst>
                                        </p:cTn>
                                        <p:tgtEl>
                                          <p:spTgt spid="3">
                                            <p:txEl>
                                              <p:pRg st="2" end="2"/>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3" dur="180" accel="50000">
                                          <p:stCondLst>
                                            <p:cond delay="1820"/>
                                          </p:stCondLst>
                                        </p:cTn>
                                        <p:tgtEl>
                                          <p:spTgt spid="3">
                                            <p:txEl>
                                              <p:pRg st="2" end="2"/>
                                            </p:txEl>
                                          </p:spTgt>
                                        </p:tgtEl>
                                        <p:attrNameLst>
                                          <p:attrName>ppt_y</p:attrName>
                                        </p:attrNameLst>
                                      </p:cBhvr>
                                      <p:tavLst>
                                        <p:tav tm="0">
                                          <p:val>
                                            <p:strVal val="ppt_y"/>
                                          </p:val>
                                        </p:tav>
                                        <p:tav tm="100000">
                                          <p:val>
                                            <p:strVal val="ppt_y+ppt_h"/>
                                          </p:val>
                                        </p:tav>
                                      </p:tavLst>
                                    </p:anim>
                                    <p:animScale>
                                      <p:cBhvr>
                                        <p:cTn id="54" dur="26">
                                          <p:stCondLst>
                                            <p:cond delay="620"/>
                                          </p:stCondLst>
                                        </p:cTn>
                                        <p:tgtEl>
                                          <p:spTgt spid="3">
                                            <p:txEl>
                                              <p:pRg st="2" end="2"/>
                                            </p:txEl>
                                          </p:spTgt>
                                        </p:tgtEl>
                                      </p:cBhvr>
                                      <p:to x="100000" y="60000"/>
                                    </p:animScale>
                                    <p:animScale>
                                      <p:cBhvr>
                                        <p:cTn id="55" dur="166" decel="50000">
                                          <p:stCondLst>
                                            <p:cond delay="646"/>
                                          </p:stCondLst>
                                        </p:cTn>
                                        <p:tgtEl>
                                          <p:spTgt spid="3">
                                            <p:txEl>
                                              <p:pRg st="2" end="2"/>
                                            </p:txEl>
                                          </p:spTgt>
                                        </p:tgtEl>
                                      </p:cBhvr>
                                      <p:to x="100000" y="100000"/>
                                    </p:animScale>
                                    <p:animScale>
                                      <p:cBhvr>
                                        <p:cTn id="56" dur="26">
                                          <p:stCondLst>
                                            <p:cond delay="1312"/>
                                          </p:stCondLst>
                                        </p:cTn>
                                        <p:tgtEl>
                                          <p:spTgt spid="3">
                                            <p:txEl>
                                              <p:pRg st="2" end="2"/>
                                            </p:txEl>
                                          </p:spTgt>
                                        </p:tgtEl>
                                      </p:cBhvr>
                                      <p:to x="100000" y="80000"/>
                                    </p:animScale>
                                    <p:animScale>
                                      <p:cBhvr>
                                        <p:cTn id="57" dur="166" decel="50000">
                                          <p:stCondLst>
                                            <p:cond delay="1338"/>
                                          </p:stCondLst>
                                        </p:cTn>
                                        <p:tgtEl>
                                          <p:spTgt spid="3">
                                            <p:txEl>
                                              <p:pRg st="2" end="2"/>
                                            </p:txEl>
                                          </p:spTgt>
                                        </p:tgtEl>
                                      </p:cBhvr>
                                      <p:to x="100000" y="100000"/>
                                    </p:animScale>
                                    <p:animScale>
                                      <p:cBhvr>
                                        <p:cTn id="58" dur="26">
                                          <p:stCondLst>
                                            <p:cond delay="1642"/>
                                          </p:stCondLst>
                                        </p:cTn>
                                        <p:tgtEl>
                                          <p:spTgt spid="3">
                                            <p:txEl>
                                              <p:pRg st="2" end="2"/>
                                            </p:txEl>
                                          </p:spTgt>
                                        </p:tgtEl>
                                      </p:cBhvr>
                                      <p:to x="100000" y="90000"/>
                                    </p:animScale>
                                    <p:animScale>
                                      <p:cBhvr>
                                        <p:cTn id="59" dur="166" decel="50000">
                                          <p:stCondLst>
                                            <p:cond delay="1668"/>
                                          </p:stCondLst>
                                        </p:cTn>
                                        <p:tgtEl>
                                          <p:spTgt spid="3">
                                            <p:txEl>
                                              <p:pRg st="2" end="2"/>
                                            </p:txEl>
                                          </p:spTgt>
                                        </p:tgtEl>
                                      </p:cBhvr>
                                      <p:to x="100000" y="100000"/>
                                    </p:animScale>
                                    <p:animScale>
                                      <p:cBhvr>
                                        <p:cTn id="60" dur="26">
                                          <p:stCondLst>
                                            <p:cond delay="1808"/>
                                          </p:stCondLst>
                                        </p:cTn>
                                        <p:tgtEl>
                                          <p:spTgt spid="3">
                                            <p:txEl>
                                              <p:pRg st="2" end="2"/>
                                            </p:txEl>
                                          </p:spTgt>
                                        </p:tgtEl>
                                      </p:cBhvr>
                                      <p:to x="100000" y="95000"/>
                                    </p:animScale>
                                    <p:animScale>
                                      <p:cBhvr>
                                        <p:cTn id="61" dur="166" decel="50000">
                                          <p:stCondLst>
                                            <p:cond delay="1834"/>
                                          </p:stCondLst>
                                        </p:cTn>
                                        <p:tgtEl>
                                          <p:spTgt spid="3">
                                            <p:txEl>
                                              <p:pRg st="2" end="2"/>
                                            </p:txEl>
                                          </p:spTgt>
                                        </p:tgtEl>
                                      </p:cBhvr>
                                      <p:to x="100000" y="100000"/>
                                    </p:animScale>
                                    <p:set>
                                      <p:cBhvr>
                                        <p:cTn id="62"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dirty="0" smtClean="0"/>
              <a:t>خلفی، مسلم. «</a:t>
            </a:r>
            <a:r>
              <a:rPr lang="fa-IR" dirty="0" err="1" smtClean="0"/>
              <a:t>بازنگرشی</a:t>
            </a:r>
            <a:r>
              <a:rPr lang="fa-IR" dirty="0" smtClean="0"/>
              <a:t> درون‌دینی به حجاب». بازبینی‌شده در ۵ مه </a:t>
            </a:r>
            <a:r>
              <a:rPr lang="fa-IR" dirty="0" err="1" smtClean="0"/>
              <a:t>۲۰۱۳</a:t>
            </a:r>
            <a:endParaRPr lang="fa-IR" dirty="0" smtClean="0"/>
          </a:p>
          <a:p>
            <a:r>
              <a:rPr lang="fa-IR" dirty="0" smtClean="0"/>
              <a:t>کدیور، محسن. «</a:t>
            </a:r>
            <a:r>
              <a:rPr lang="fa-IR" dirty="0" err="1" smtClean="0"/>
              <a:t>تاملی</a:t>
            </a:r>
            <a:r>
              <a:rPr lang="fa-IR" dirty="0" smtClean="0"/>
              <a:t> در مسئله حجاب». بازبینی‌شده در ۵ مه </a:t>
            </a:r>
            <a:r>
              <a:rPr lang="fa-IR" dirty="0" err="1" smtClean="0"/>
              <a:t>۲۰۱۳</a:t>
            </a:r>
            <a:r>
              <a:rPr lang="fa-IR" dirty="0" smtClean="0"/>
              <a:t>.</a:t>
            </a:r>
          </a:p>
          <a:p>
            <a:r>
              <a:rPr lang="fa-IR" dirty="0" smtClean="0"/>
              <a:t>مطهری، مرتضی. </a:t>
            </a:r>
            <a:r>
              <a:rPr lang="fa-IR" i="1" dirty="0" smtClean="0"/>
              <a:t>مسئله حجاب</a:t>
            </a:r>
            <a:r>
              <a:rPr lang="fa-IR" dirty="0" smtClean="0"/>
              <a:t>. تهران: </a:t>
            </a:r>
            <a:r>
              <a:rPr lang="fa-IR" dirty="0" err="1" smtClean="0"/>
              <a:t>صدرا</a:t>
            </a:r>
            <a:r>
              <a:rPr lang="fa-IR" dirty="0" smtClean="0"/>
              <a:t>، </a:t>
            </a:r>
            <a:r>
              <a:rPr lang="fa-IR" dirty="0" err="1" smtClean="0"/>
              <a:t>۱۳۷۲</a:t>
            </a:r>
            <a:r>
              <a:rPr lang="fa-IR" dirty="0" smtClean="0"/>
              <a:t>.</a:t>
            </a:r>
          </a:p>
          <a:p>
            <a:endParaRPr lang="fa-IR" dirty="0"/>
          </a:p>
        </p:txBody>
      </p:sp>
      <p:sp>
        <p:nvSpPr>
          <p:cNvPr id="2" name="Title 1"/>
          <p:cNvSpPr>
            <a:spLocks noGrp="1"/>
          </p:cNvSpPr>
          <p:nvPr>
            <p:ph type="title"/>
          </p:nvPr>
        </p:nvSpPr>
        <p:spPr/>
        <p:txBody>
          <a:bodyPr/>
          <a:lstStyle/>
          <a:p>
            <a:pPr algn="ctr"/>
            <a:r>
              <a:rPr lang="fa-IR" dirty="0" smtClean="0"/>
              <a:t>منابع</a:t>
            </a:r>
            <a:endParaRPr lang="fa-IR" dirty="0"/>
          </a:p>
        </p:txBody>
      </p:sp>
    </p:spTree>
  </p:cSld>
  <p:clrMapOvr>
    <a:masterClrMapping/>
  </p:clrMapOvr>
  <p:transition spd="slow">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429000"/>
            <a:ext cx="6400800" cy="990600"/>
          </a:xfrm>
        </p:spPr>
        <p:txBody>
          <a:bodyPr>
            <a:noAutofit/>
          </a:bodyPr>
          <a:lstStyle/>
          <a:p>
            <a:r>
              <a:rPr lang="fa-IR" sz="6600" dirty="0" err="1" smtClean="0"/>
              <a:t>امیرحسن</a:t>
            </a:r>
            <a:r>
              <a:rPr lang="fa-IR" sz="6600" dirty="0" smtClean="0"/>
              <a:t> </a:t>
            </a:r>
            <a:r>
              <a:rPr lang="fa-IR" sz="6600" dirty="0" err="1" smtClean="0"/>
              <a:t>انورسالار</a:t>
            </a:r>
            <a:r>
              <a:rPr lang="fa-IR" sz="6600" dirty="0" smtClean="0"/>
              <a:t> </a:t>
            </a:r>
            <a:br>
              <a:rPr lang="fa-IR" sz="6600" dirty="0" smtClean="0"/>
            </a:br>
            <a:r>
              <a:rPr lang="fa-IR" sz="6600" dirty="0" smtClean="0"/>
              <a:t>دبیر: </a:t>
            </a:r>
            <a:r>
              <a:rPr lang="fa-IR" sz="6600" dirty="0" err="1" smtClean="0"/>
              <a:t>اقای</a:t>
            </a:r>
            <a:r>
              <a:rPr lang="fa-IR" sz="6600" dirty="0" smtClean="0"/>
              <a:t> عبدی </a:t>
            </a:r>
            <a:br>
              <a:rPr lang="fa-IR" sz="6600" dirty="0" smtClean="0"/>
            </a:br>
            <a:r>
              <a:rPr lang="fa-IR" sz="6600" dirty="0" smtClean="0"/>
              <a:t>موضوع:حجاب</a:t>
            </a:r>
            <a:br>
              <a:rPr lang="fa-IR" sz="6600" dirty="0" smtClean="0"/>
            </a:br>
            <a:r>
              <a:rPr lang="fa-IR" sz="6600" dirty="0" smtClean="0"/>
              <a:t>کلاس 103</a:t>
            </a:r>
            <a:endParaRPr lang="en-US" sz="6600" dirty="0"/>
          </a:p>
        </p:txBody>
      </p:sp>
    </p:spTree>
    <p:extLst>
      <p:ext uri="{BB962C8B-B14F-4D97-AF65-F5344CB8AC3E}">
        <p14:creationId xmlns:p14="http://schemas.microsoft.com/office/powerpoint/2010/main" xmlns="" val="3074540588"/>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r"/>
            <a:r>
              <a:rPr lang="ar-AE" dirty="0" smtClean="0"/>
              <a:t>حجاب از دیدگاه فقها یکی از احکام اسلامی است که برای پوشش زنان و مردان وضع شده‌است و اصطلاحاً عبارت است از پوشاندن ضروری مو و سایر اعضای بدن به جز صورت و دو دست (و گاهی دو پا) توسط زنان مسلمان (تنها در صورتی که </a:t>
            </a:r>
            <a:r>
              <a:rPr lang="ar-AE" sz="2300" dirty="0" smtClean="0">
                <a:solidFill>
                  <a:srgbClr val="FF0000"/>
                </a:solidFill>
              </a:rPr>
              <a:t>کنیز</a:t>
            </a:r>
            <a:r>
              <a:rPr lang="ar-AE" dirty="0" smtClean="0"/>
              <a:t> نباشند)، در برابر مردانی که طبق شریعت اسلامی نامحرم شمرده می‌شوند.</a:t>
            </a:r>
            <a:r>
              <a:rPr lang="en-US" dirty="0" smtClean="0"/>
              <a:t>.</a:t>
            </a:r>
            <a:endParaRPr lang="ar-AE" dirty="0" smtClean="0"/>
          </a:p>
          <a:p>
            <a:pPr algn="r"/>
            <a:r>
              <a:rPr lang="ar-AE" dirty="0" smtClean="0"/>
              <a:t> </a:t>
            </a:r>
            <a:endParaRPr lang="ar-AE" dirty="0"/>
          </a:p>
          <a:p>
            <a:pPr algn="r"/>
            <a:r>
              <a:rPr lang="ar-AE" dirty="0"/>
              <a:t>امروزه حجاب در کاربرد عام به پوشش ضروری زنان اطلاق می‌شود و به یکی از نمادهای بسیاری از جوامع اسلامی تبدیل شده و در برخی کشورها از جمله ایران رعایت آن در مکان‌های عمومی برای همهٔ زنان (با هر اعتقاد دینی) اجباری است. با وجود این، گروهی از نواندیشان دینی شیعه و سنی </a:t>
            </a:r>
            <a:r>
              <a:rPr lang="ar-AE" dirty="0" smtClean="0"/>
              <a:t>وجو</a:t>
            </a:r>
            <a:r>
              <a:rPr lang="fa-IR" dirty="0" smtClean="0"/>
              <a:t>ب</a:t>
            </a:r>
            <a:r>
              <a:rPr lang="ar-AE" dirty="0" smtClean="0"/>
              <a:t> </a:t>
            </a:r>
            <a:r>
              <a:rPr lang="ar-AE" dirty="0"/>
              <a:t>حجاب در اسلام را زیر سوال برده‌اند</a:t>
            </a:r>
          </a:p>
          <a:p>
            <a:endParaRPr lang="en-US" dirty="0"/>
          </a:p>
        </p:txBody>
      </p:sp>
      <p:sp>
        <p:nvSpPr>
          <p:cNvPr id="2" name="Title 1"/>
          <p:cNvSpPr>
            <a:spLocks noGrp="1"/>
          </p:cNvSpPr>
          <p:nvPr>
            <p:ph type="title"/>
          </p:nvPr>
        </p:nvSpPr>
        <p:spPr/>
        <p:txBody>
          <a:bodyPr/>
          <a:lstStyle/>
          <a:p>
            <a:pPr algn="ctr"/>
            <a:r>
              <a:rPr lang="ar-AE" dirty="0"/>
              <a:t>حجاب</a:t>
            </a:r>
            <a:r>
              <a:rPr lang="en-US" dirty="0" smtClean="0"/>
              <a:t> </a:t>
            </a:r>
            <a:endParaRPr lang="en-US" dirty="0"/>
          </a:p>
        </p:txBody>
      </p:sp>
    </p:spTree>
    <p:extLst>
      <p:ext uri="{BB962C8B-B14F-4D97-AF65-F5344CB8AC3E}">
        <p14:creationId xmlns:p14="http://schemas.microsoft.com/office/powerpoint/2010/main" xmlns="" val="130150317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fa-IR" dirty="0" err="1" smtClean="0"/>
              <a:t>در </a:t>
            </a:r>
            <a:r>
              <a:rPr lang="fa-IR" dirty="0" smtClean="0"/>
              <a:t>فقه </a:t>
            </a:r>
            <a:r>
              <a:rPr lang="fa-IR" dirty="0" err="1" smtClean="0"/>
              <a:t>شیعه </a:t>
            </a:r>
            <a:r>
              <a:rPr lang="fa-IR" dirty="0" smtClean="0"/>
              <a:t>و سنی پوشش موی سر بر کنیزان واجب نیست. در تاریخ آمده که عمر بن خطاب کنیزی را به خاطر داشتن پوشش کتک زد. در برخی روایات از امامان شیعه نیز، نه تنها حجاب سر بر کنیز واجب دانسته نشده، بلکه کنیزان از به کار بردن روسری و پوشش سر، باز داشته شده‌اند و توصیه شده است که آنان را حتی با کتک زدن، از این کار باز دارید تا از زنان آزاده متمایز گردند. این رفتار (کتک زدن کنیز باحجاب) </a:t>
            </a:r>
            <a:r>
              <a:rPr lang="fa-IR" dirty="0" err="1" smtClean="0"/>
              <a:t>به </a:t>
            </a:r>
            <a:r>
              <a:rPr lang="fa-IR" dirty="0" smtClean="0"/>
              <a:t>امام </a:t>
            </a:r>
            <a:r>
              <a:rPr lang="fa-IR" dirty="0" err="1" smtClean="0"/>
              <a:t>باقر </a:t>
            </a:r>
            <a:r>
              <a:rPr lang="fa-IR" dirty="0" smtClean="0"/>
              <a:t>نیز نسبت داده شده است.</a:t>
            </a:r>
          </a:p>
          <a:p>
            <a:r>
              <a:rPr lang="fa-IR" dirty="0" smtClean="0"/>
              <a:t>مطابق </a:t>
            </a:r>
            <a:r>
              <a:rPr lang="fa-IR" dirty="0" err="1" smtClean="0"/>
              <a:t>رایی</a:t>
            </a:r>
            <a:r>
              <a:rPr lang="fa-IR" dirty="0" smtClean="0"/>
              <a:t> بسیار مشهور، بخشی از بدن کنیزان که موظف به پوشاندن آن بودند، مانند مردان از ناف تا زانو بود و ملزم به پوشاندن سینه، پستان، ساق و غیره نبودند.</a:t>
            </a:r>
            <a:r>
              <a:rPr lang="fa-IR" dirty="0" err="1" smtClean="0"/>
              <a:t>ترکاشوند</a:t>
            </a:r>
            <a:r>
              <a:rPr lang="fa-IR" dirty="0" smtClean="0"/>
              <a:t> این سخن را از </a:t>
            </a:r>
            <a:r>
              <a:rPr lang="fa-IR" dirty="0" err="1" smtClean="0"/>
              <a:t>وسائل</a:t>
            </a:r>
            <a:r>
              <a:rPr lang="fa-IR" dirty="0" smtClean="0"/>
              <a:t> </a:t>
            </a:r>
            <a:r>
              <a:rPr lang="fa-IR" dirty="0" err="1" smtClean="0"/>
              <a:t>الشیعهٔ </a:t>
            </a:r>
            <a:r>
              <a:rPr lang="fa-IR" dirty="0" smtClean="0"/>
              <a:t>حر </a:t>
            </a:r>
            <a:r>
              <a:rPr lang="fa-IR" dirty="0" err="1" smtClean="0"/>
              <a:t>عاملی </a:t>
            </a:r>
            <a:r>
              <a:rPr lang="fa-IR" dirty="0" smtClean="0"/>
              <a:t>از قول امام صادق و همچنین با واسطه از </a:t>
            </a:r>
            <a:r>
              <a:rPr lang="fa-IR" dirty="0" err="1" smtClean="0"/>
              <a:t>ابوحنیفه</a:t>
            </a:r>
            <a:r>
              <a:rPr lang="fa-IR" dirty="0" smtClean="0"/>
              <a:t> و پیروان </a:t>
            </a:r>
            <a:r>
              <a:rPr lang="fa-IR" dirty="0" err="1" smtClean="0"/>
              <a:t>شافعی</a:t>
            </a:r>
            <a:r>
              <a:rPr lang="fa-IR" dirty="0" smtClean="0"/>
              <a:t> نقل می‌کند.</a:t>
            </a:r>
          </a:p>
          <a:p>
            <a:endParaRPr lang="fa-IR" dirty="0"/>
          </a:p>
        </p:txBody>
      </p:sp>
      <p:sp>
        <p:nvSpPr>
          <p:cNvPr id="3" name="Title 2"/>
          <p:cNvSpPr>
            <a:spLocks noGrp="1"/>
          </p:cNvSpPr>
          <p:nvPr>
            <p:ph type="title"/>
          </p:nvPr>
        </p:nvSpPr>
        <p:spPr>
          <a:xfrm>
            <a:off x="457200" y="152400"/>
            <a:ext cx="8229600" cy="1219200"/>
          </a:xfrm>
        </p:spPr>
        <p:txBody>
          <a:bodyPr>
            <a:normAutofit/>
          </a:bodyPr>
          <a:lstStyle/>
          <a:p>
            <a:pPr algn="ctr"/>
            <a:r>
              <a:rPr lang="fa-IR" sz="4800" dirty="0" smtClean="0"/>
              <a:t>حجاب کنیز</a:t>
            </a:r>
            <a:r>
              <a:rPr lang="fa-IR" dirty="0" smtClean="0"/>
              <a:t>      </a:t>
            </a:r>
            <a:endParaRPr lang="fa-IR" dirty="0"/>
          </a:p>
        </p:txBody>
      </p:sp>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lgn="r"/>
            <a:r>
              <a:rPr lang="ar-AE" sz="2900" dirty="0"/>
              <a:t>پارسیها به وسیله کوروش، دولت ماد را از میان برداشته و سلسله هخامنشی را تأسیس کردند. آنها از نظر لباس همانند مادها بودند. در مورد پوشاک خاص زنان این دوره آمده است: «از روی برخی نقوش مانده از آن زمان، به زنان بومی برمیخوریم که پوششی جالب دارند. پیراهن آنان پوششی ساده و بلند یا دارای راسته چین و آستین کوتاه است. به زنان دیگر آن دوره نیز برمیخوریم که از پهلو به اسب سوارند. اینان چادری مستطیل شکل، بر روی همه لباس خود افکنده و در زیر آن، یک پیراهن </a:t>
            </a:r>
            <a:r>
              <a:rPr lang="ar-AE" sz="2900" dirty="0" smtClean="0"/>
              <a:t>با </a:t>
            </a:r>
            <a:r>
              <a:rPr lang="en-US" sz="2900" dirty="0" smtClean="0"/>
              <a:t>.</a:t>
            </a:r>
            <a:r>
              <a:rPr lang="ar-AE" sz="2900" dirty="0" smtClean="0"/>
              <a:t>دامن </a:t>
            </a:r>
            <a:r>
              <a:rPr lang="ar-AE" sz="2900" dirty="0"/>
              <a:t>بلند و در زیر آن نیز، پیراهن بلند دیگری تا به مچ پا نمایان </a:t>
            </a:r>
            <a:r>
              <a:rPr lang="ar-AE" sz="2900" dirty="0" smtClean="0"/>
              <a:t>است</a:t>
            </a:r>
            <a:endParaRPr lang="ar-AE" sz="2900" dirty="0"/>
          </a:p>
          <a:p>
            <a:pPr algn="r"/>
            <a:r>
              <a:rPr lang="ar-AE" sz="2900" dirty="0"/>
              <a:t>یافته‌های پژوهشی نشان </a:t>
            </a:r>
            <a:r>
              <a:rPr lang="ar-AE" sz="2900" dirty="0" smtClean="0"/>
              <a:t>می‌دهدند که </a:t>
            </a:r>
            <a:r>
              <a:rPr lang="ar-AE" sz="2900" dirty="0"/>
              <a:t>زنان ایران زمین از زمان مادها (که نخستین ساکنان آریایی ایران زمین بوده‌اند) حجاب کاملی شامل پیراهن بلندچین دار و شلوار تا مچ پا و چادر و شنلی بلند روی لباس‌ها، داشته‌اند. این حجاب در دوران سلسله‌های مختلف پارس‌ها نیز معمول بوده است. در زمان زرتشت و قبل و بعد </a:t>
            </a:r>
            <a:r>
              <a:rPr lang="en-US" sz="2900" dirty="0" smtClean="0"/>
              <a:t>.</a:t>
            </a:r>
            <a:r>
              <a:rPr lang="ar-AE" sz="2900" dirty="0" smtClean="0"/>
              <a:t>آن</a:t>
            </a:r>
            <a:r>
              <a:rPr lang="ar-AE" sz="2900" dirty="0"/>
              <a:t>، زنان ایرانی از حجابی کامل برخوردار </a:t>
            </a:r>
            <a:r>
              <a:rPr lang="ar-AE" sz="2900" dirty="0" smtClean="0"/>
              <a:t>بوده‌اند</a:t>
            </a:r>
            <a:endParaRPr lang="ar-AE" dirty="0"/>
          </a:p>
        </p:txBody>
      </p:sp>
      <p:sp>
        <p:nvSpPr>
          <p:cNvPr id="2" name="Title 1"/>
          <p:cNvSpPr>
            <a:spLocks noGrp="1"/>
          </p:cNvSpPr>
          <p:nvPr>
            <p:ph type="title"/>
          </p:nvPr>
        </p:nvSpPr>
        <p:spPr/>
        <p:txBody>
          <a:bodyPr>
            <a:normAutofit/>
          </a:bodyPr>
          <a:lstStyle/>
          <a:p>
            <a:pPr algn="ctr"/>
            <a:r>
              <a:rPr lang="ar-AE" dirty="0"/>
              <a:t>حجاب قبل از اسلام</a:t>
            </a:r>
            <a:r>
              <a:rPr lang="en-US" dirty="0" smtClean="0"/>
              <a:t> </a:t>
            </a:r>
            <a:endParaRPr lang="en-US" dirty="0"/>
          </a:p>
        </p:txBody>
      </p:sp>
    </p:spTree>
    <p:extLst>
      <p:ext uri="{BB962C8B-B14F-4D97-AF65-F5344CB8AC3E}">
        <p14:creationId xmlns:p14="http://schemas.microsoft.com/office/powerpoint/2010/main" xmlns="" val="376510146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458200" cy="5105400"/>
          </a:xfrm>
        </p:spPr>
        <p:txBody>
          <a:bodyPr>
            <a:normAutofit/>
          </a:bodyPr>
          <a:lstStyle/>
          <a:p>
            <a:pPr algn="r"/>
            <a:r>
              <a:rPr lang="ar-AE" dirty="0" smtClean="0"/>
              <a:t>تصویر به جا مانده بر روی تخته سنگهای دوره هخامنشی نشان می‌دهد که شباهتی بین لباس زنان و مردان پارسی وجود داشته است. زنان پارسی به جز لباس شبیه آنچه ملکه می‌پوشیده، لباس دیگری نیز داشته‌اند، پیراهن آنان پوششی ساده، بلند یا دارای راسته چین و آستین کوتاه بوده که دامن از زانو به پایین شرابه‌هایی از مچ پا آویزان داشته، علاوه بر اینها زنان پارسی از </a:t>
            </a:r>
            <a:r>
              <a:rPr lang="ar-AE" dirty="0" smtClean="0"/>
              <a:t>چادرنیز </a:t>
            </a:r>
            <a:r>
              <a:rPr lang="ar-AE" dirty="0" smtClean="0"/>
              <a:t>استفاده می‌کردند، و آنرا بر روی تن خود می‌انداختند به طوری که تمام لباسهای زیر را </a:t>
            </a:r>
            <a:r>
              <a:rPr lang="ar-AE" dirty="0" smtClean="0"/>
              <a:t>می‌پوشانید</a:t>
            </a:r>
            <a:r>
              <a:rPr lang="fa-IR" dirty="0" smtClean="0"/>
              <a:t>.</a:t>
            </a:r>
            <a:r>
              <a:rPr lang="ar-AE" dirty="0" smtClean="0"/>
              <a:t>نقوشی </a:t>
            </a:r>
            <a:r>
              <a:rPr lang="ar-AE" dirty="0" smtClean="0"/>
              <a:t>که روی فرش پازیریک که در سیبری پیدا شده و آنرا مربوط به ایران در دوران هخامنشی می‌دانند، این مطلب را تصدیق می‌کند، زیرا زنانی که بر روی این فرش نقش کرده‌اند پوششی سر </a:t>
            </a:r>
            <a:r>
              <a:rPr lang="en-US" dirty="0" smtClean="0"/>
              <a:t>.</a:t>
            </a:r>
            <a:r>
              <a:rPr lang="ar-AE" dirty="0" smtClean="0"/>
              <a:t>اندر پا چیزی شبیه چادر روی همه پوشاک خود داشته‌اند</a:t>
            </a:r>
            <a:endParaRPr lang="ar-AE" dirty="0"/>
          </a:p>
          <a:p>
            <a:pPr algn="r"/>
            <a:endParaRPr lang="en-US" dirty="0"/>
          </a:p>
        </p:txBody>
      </p:sp>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xmlns="" val="999098506"/>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دانلود (11).jpg"/>
          <p:cNvPicPr>
            <a:picLocks noGrp="1" noChangeAspect="1"/>
          </p:cNvPicPr>
          <p:nvPr>
            <p:ph idx="1"/>
          </p:nvPr>
        </p:nvPicPr>
        <p:blipFill>
          <a:blip r:embed="rId2" cstate="print"/>
          <a:stretch>
            <a:fillRect/>
          </a:stretch>
        </p:blipFill>
        <p:spPr>
          <a:xfrm>
            <a:off x="1219200" y="533400"/>
            <a:ext cx="7086600" cy="5173487"/>
          </a:xfrm>
        </p:spPr>
      </p:pic>
      <p:sp>
        <p:nvSpPr>
          <p:cNvPr id="3" name="Title 2"/>
          <p:cNvSpPr>
            <a:spLocks noGrp="1"/>
          </p:cNvSpPr>
          <p:nvPr>
            <p:ph type="title"/>
          </p:nvPr>
        </p:nvSpPr>
        <p:spPr/>
        <p:txBody>
          <a:bodyPr/>
          <a:lstStyle/>
          <a:p>
            <a:endParaRPr lang="fa-I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دانلود (9).jpg"/>
          <p:cNvPicPr>
            <a:picLocks noGrp="1" noChangeAspect="1"/>
          </p:cNvPicPr>
          <p:nvPr>
            <p:ph idx="1"/>
          </p:nvPr>
        </p:nvPicPr>
        <p:blipFill>
          <a:blip r:embed="rId2" cstate="print"/>
          <a:stretch>
            <a:fillRect/>
          </a:stretch>
        </p:blipFill>
        <p:spPr>
          <a:xfrm>
            <a:off x="2743200" y="1219200"/>
            <a:ext cx="4057650" cy="5105400"/>
          </a:xfrm>
        </p:spPr>
      </p:pic>
      <p:sp>
        <p:nvSpPr>
          <p:cNvPr id="3" name="Title 2"/>
          <p:cNvSpPr>
            <a:spLocks noGrp="1"/>
          </p:cNvSpPr>
          <p:nvPr>
            <p:ph type="title"/>
          </p:nvPr>
        </p:nvSpPr>
        <p:spPr>
          <a:xfrm>
            <a:off x="457200" y="0"/>
            <a:ext cx="8229600" cy="1219200"/>
          </a:xfrm>
        </p:spPr>
        <p:txBody>
          <a:bodyPr/>
          <a:lstStyle/>
          <a:p>
            <a:pPr algn="ctr"/>
            <a:r>
              <a:rPr lang="fa-IR" dirty="0" smtClean="0"/>
              <a:t>دوره صفویه</a:t>
            </a:r>
            <a:endParaRPr lang="fa-I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flipH="1">
          <a:off x="10972800" y="762000"/>
          <a:ext cx="45719"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pPr algn="ctr"/>
            <a:r>
              <a:rPr lang="fa-IR" dirty="0" smtClean="0"/>
              <a:t>دوره زندیه</a:t>
            </a:r>
            <a:endParaRPr lang="fa-IR" dirty="0"/>
          </a:p>
        </p:txBody>
      </p:sp>
      <p:pic>
        <p:nvPicPr>
          <p:cNvPr id="5" name="Picture 4" descr="دانلود (10).jpg"/>
          <p:cNvPicPr>
            <a:picLocks noChangeAspect="1"/>
          </p:cNvPicPr>
          <p:nvPr/>
        </p:nvPicPr>
        <p:blipFill>
          <a:blip r:embed="rId7" cstate="print"/>
          <a:stretch>
            <a:fillRect/>
          </a:stretch>
        </p:blipFill>
        <p:spPr>
          <a:xfrm>
            <a:off x="2819400" y="1600200"/>
            <a:ext cx="3919538" cy="4823216"/>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211</TotalTime>
  <Words>789</Words>
  <Application>Microsoft Office PowerPoint</Application>
  <PresentationFormat>On-screen Show (4:3)</PresentationFormat>
  <Paragraphs>31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Paper</vt:lpstr>
      <vt:lpstr>Slide 1</vt:lpstr>
      <vt:lpstr>امیرحسن انورسالار  دبیر: اقای عبدی  موضوع:حجاب کلاس 103</vt:lpstr>
      <vt:lpstr>حجاب </vt:lpstr>
      <vt:lpstr>حجاب کنیز      </vt:lpstr>
      <vt:lpstr>حجاب قبل از اسلام </vt:lpstr>
      <vt:lpstr>Slide 6</vt:lpstr>
      <vt:lpstr>Slide 7</vt:lpstr>
      <vt:lpstr>دوره صفویه</vt:lpstr>
      <vt:lpstr>دوره زندیه</vt:lpstr>
      <vt:lpstr>حد پوشش نزد شیعیان</vt:lpstr>
      <vt:lpstr>احادیث متمایل به پوشش بیشتر</vt:lpstr>
      <vt:lpstr>حجاب اجباری</vt:lpstr>
      <vt:lpstr>Slide 13</vt:lpstr>
      <vt:lpstr>Slide 14</vt:lpstr>
      <vt:lpstr>ایا میدانستید که</vt:lpstr>
      <vt:lpstr>منابع</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sepehr salar</dc:creator>
  <cp:lastModifiedBy>sepehr salar</cp:lastModifiedBy>
  <cp:revision>25</cp:revision>
  <dcterms:created xsi:type="dcterms:W3CDTF">2006-08-16T00:00:00Z</dcterms:created>
  <dcterms:modified xsi:type="dcterms:W3CDTF">2015-04-13T16:45:20Z</dcterms:modified>
</cp:coreProperties>
</file>