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6D3C4-3F75-4FE8-82DF-80F06DA96D46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96A72-F01C-48BE-899C-58E80032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0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96A72-F01C-48BE-899C-58E8003214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4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96A72-F01C-48BE-899C-58E8003214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5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2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9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3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0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4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1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5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1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526E-00DD-4025-9817-3743559BB5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C5509-64BA-4E33-B2F5-83B7019B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3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28600"/>
            <a:ext cx="8839200" cy="6248400"/>
          </a:xfrm>
        </p:spPr>
        <p:txBody>
          <a:bodyPr>
            <a:normAutofit fontScale="92500" lnSpcReduction="20000"/>
          </a:bodyPr>
          <a:lstStyle/>
          <a:p>
            <a:pPr lvl="1" algn="r"/>
            <a:endParaRPr lang="fa-IR" dirty="0" smtClean="0"/>
          </a:p>
          <a:p>
            <a:pPr lvl="1" algn="r"/>
            <a:r>
              <a:rPr lang="fa-I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هموگلوبین</a:t>
            </a:r>
          </a:p>
          <a:p>
            <a:pPr lvl="1" algn="r"/>
            <a:endParaRPr lang="fa-I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/>
            <a:endParaRPr lang="fa-IR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fa-I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r>
              <a:rPr lang="fa-I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ژن های گروه بتا روی </a:t>
            </a:r>
            <a:r>
              <a:rPr lang="fa-IR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کرومزوم</a:t>
            </a:r>
            <a:r>
              <a:rPr lang="fa-I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11</a:t>
            </a:r>
          </a:p>
          <a:p>
            <a:pPr lvl="1" algn="r" rtl="1"/>
            <a:endParaRPr lang="fa-I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fa-IR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r>
              <a:rPr lang="fa-I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ژن </a:t>
            </a:r>
            <a:r>
              <a:rPr lang="fa-I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های گروه آلفا  روی </a:t>
            </a:r>
            <a:r>
              <a:rPr lang="fa-IR" sz="1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کروموزوم</a:t>
            </a:r>
            <a:r>
              <a:rPr lang="fa-I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16</a:t>
            </a:r>
          </a:p>
          <a:p>
            <a:pPr lvl="1" algn="r" rtl="1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 rtl="1"/>
            <a:endParaRPr lang="fa-I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/>
            <a:endParaRPr lang="fa-IR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/>
            <a:endParaRPr lang="fa-I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/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467600" y="609600"/>
            <a:ext cx="762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29400" y="1143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err="1" smtClean="0">
                <a:solidFill>
                  <a:schemeClr val="tx1"/>
                </a:solidFill>
              </a:rPr>
              <a:t>گلوبین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685800"/>
            <a:ext cx="914400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هم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76200" y="914400"/>
            <a:ext cx="60579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err="1" smtClean="0">
                <a:solidFill>
                  <a:schemeClr val="tx1"/>
                </a:solidFill>
              </a:rPr>
              <a:t>تترامر</a:t>
            </a:r>
            <a:r>
              <a:rPr lang="fa-IR" dirty="0" smtClean="0">
                <a:solidFill>
                  <a:schemeClr val="tx1"/>
                </a:solidFill>
              </a:rPr>
              <a:t> :تشکیل شده از دو </a:t>
            </a:r>
            <a:r>
              <a:rPr lang="fa-IR" dirty="0" err="1" smtClean="0">
                <a:solidFill>
                  <a:schemeClr val="tx1"/>
                </a:solidFill>
              </a:rPr>
              <a:t>دایمر</a:t>
            </a:r>
            <a:r>
              <a:rPr lang="fa-IR" dirty="0" smtClean="0">
                <a:solidFill>
                  <a:schemeClr val="tx1"/>
                </a:solidFill>
              </a:rPr>
              <a:t> که هر </a:t>
            </a:r>
            <a:r>
              <a:rPr lang="fa-IR" dirty="0" err="1" smtClean="0">
                <a:solidFill>
                  <a:schemeClr val="tx1"/>
                </a:solidFill>
              </a:rPr>
              <a:t>دایمر</a:t>
            </a:r>
            <a:r>
              <a:rPr lang="fa-IR" dirty="0" smtClean="0">
                <a:solidFill>
                  <a:schemeClr val="tx1"/>
                </a:solidFill>
              </a:rPr>
              <a:t> از یک </a:t>
            </a:r>
            <a:r>
              <a:rPr lang="fa-IR" dirty="0" err="1" smtClean="0">
                <a:solidFill>
                  <a:schemeClr val="tx1"/>
                </a:solidFill>
              </a:rPr>
              <a:t>گلوبین</a:t>
            </a:r>
            <a:r>
              <a:rPr lang="fa-IR" dirty="0" smtClean="0">
                <a:solidFill>
                  <a:schemeClr val="tx1"/>
                </a:solidFill>
              </a:rPr>
              <a:t> خانواده آلفا و یک </a:t>
            </a:r>
            <a:r>
              <a:rPr lang="fa-IR" dirty="0" err="1" smtClean="0">
                <a:solidFill>
                  <a:schemeClr val="tx1"/>
                </a:solidFill>
              </a:rPr>
              <a:t>گلوبین</a:t>
            </a:r>
            <a:r>
              <a:rPr lang="fa-IR" dirty="0" smtClean="0">
                <a:solidFill>
                  <a:schemeClr val="tx1"/>
                </a:solidFill>
              </a:rPr>
              <a:t> خانواده بتا تشکیل شده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134100" y="1371600"/>
            <a:ext cx="4953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705600" y="4114800"/>
            <a:ext cx="2286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(α</a:t>
            </a:r>
            <a:r>
              <a:rPr lang="en-US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):97%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381750" y="4953000"/>
            <a:ext cx="268605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 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(</a:t>
            </a:r>
            <a:r>
              <a:rPr lang="en-US" b="1" dirty="0">
                <a:solidFill>
                  <a:schemeClr val="tx1"/>
                </a:solidFill>
              </a:rPr>
              <a:t>α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 δ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): 1.5 – 3.5%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05600" y="5562600"/>
            <a:ext cx="22860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 (</a:t>
            </a:r>
            <a:r>
              <a:rPr lang="en-US" b="1" dirty="0">
                <a:solidFill>
                  <a:schemeClr val="tx1"/>
                </a:solidFill>
              </a:rPr>
              <a:t>α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 γ 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):0.8%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4419600"/>
            <a:ext cx="3429000" cy="19812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sz="24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Gower-1   </a:t>
            </a:r>
            <a:r>
              <a:rPr lang="en-US" sz="2400" b="1" dirty="0" smtClean="0">
                <a:solidFill>
                  <a:schemeClr val="tx1"/>
                </a:solidFill>
              </a:rPr>
              <a:t>ζ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 </a:t>
            </a:r>
            <a:r>
              <a:rPr lang="en-US" sz="2400" b="1" dirty="0" smtClean="0">
                <a:solidFill>
                  <a:schemeClr val="tx1"/>
                </a:solidFill>
              </a:rPr>
              <a:t>ε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</a:t>
            </a:r>
            <a:endParaRPr lang="fa-IR" sz="2400" b="1" baseline="-250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sz="24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Portland 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ζ</a:t>
            </a:r>
            <a:r>
              <a:rPr lang="en-US" sz="2400" b="1" baseline="-25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γ</a:t>
            </a:r>
            <a:r>
              <a:rPr lang="en-US" sz="2400" b="1" baseline="-25000" dirty="0">
                <a:solidFill>
                  <a:schemeClr val="tx1"/>
                </a:solidFill>
              </a:rPr>
              <a:t>2 </a:t>
            </a:r>
            <a:endParaRPr lang="fa-IR" sz="2400" b="1" baseline="-250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sz="24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Gower-2  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</a:rPr>
              <a:t>α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</a:rPr>
              <a:t> ε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 </a:t>
            </a:r>
            <a:r>
              <a:rPr lang="fa-IR" sz="2400" b="1" baseline="-250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520065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22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90600"/>
                <a:ext cx="8382000" cy="5486400"/>
              </a:xfrm>
            </p:spPr>
            <p:txBody>
              <a:bodyPr/>
              <a:lstStyle/>
              <a:p>
                <a:endParaRPr lang="fa-IR" dirty="0" smtClean="0"/>
              </a:p>
              <a:p>
                <a:pPr algn="r" rtl="1"/>
                <a:r>
                  <a:rPr lang="fa-IR" sz="2000" dirty="0" smtClean="0"/>
                  <a:t>درمان</a:t>
                </a:r>
              </a:p>
              <a:p>
                <a:pPr marL="0" indent="0" algn="r" rtl="1">
                  <a:buNone/>
                </a:pPr>
                <a:r>
                  <a:rPr lang="fa-IR" sz="2000" dirty="0" smtClean="0"/>
                  <a:t> انتقال خون/ طحال برداری/ استفاده از </a:t>
                </a:r>
                <a:r>
                  <a:rPr lang="fa-IR" sz="2000" dirty="0" err="1" smtClean="0"/>
                  <a:t>شلاتورهای</a:t>
                </a:r>
                <a:r>
                  <a:rPr lang="fa-IR" sz="2000" dirty="0" smtClean="0"/>
                  <a:t> آهن / پیوند مغز استخوان</a:t>
                </a:r>
              </a:p>
              <a:p>
                <a:pPr marL="0" indent="0" algn="r" rtl="1">
                  <a:buNone/>
                </a:pPr>
                <a:endParaRPr lang="fa-IR" sz="2000" dirty="0">
                  <a:solidFill>
                    <a:srgbClr val="C00000"/>
                  </a:solidFill>
                </a:endParaRPr>
              </a:p>
              <a:p>
                <a:pPr algn="r" rtl="1">
                  <a:buFont typeface="Wingdings" pitchFamily="2" charset="2"/>
                  <a:buChar char="q"/>
                </a:pPr>
                <a:r>
                  <a:rPr lang="fa-IR" sz="2000" dirty="0" smtClean="0">
                    <a:solidFill>
                      <a:srgbClr val="7030A0"/>
                    </a:solidFill>
                  </a:rPr>
                  <a:t>بتا تالاسمی مینور: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هتروزیگوت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بتا تا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لاسمی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یا خصیصه کولی</a:t>
                </a:r>
              </a:p>
              <a:p>
                <a:pPr algn="r" rtl="1">
                  <a:buFont typeface="Wingdings" pitchFamily="2" charset="2"/>
                  <a:buChar char="q"/>
                </a:pPr>
                <a:endParaRPr lang="fa-IR" sz="2000" dirty="0">
                  <a:solidFill>
                    <a:srgbClr val="7030A0"/>
                  </a:solidFill>
                </a:endParaRPr>
              </a:p>
              <a:p>
                <a:pPr algn="r" rtl="1">
                  <a:buFont typeface="Wingdings" pitchFamily="2" charset="2"/>
                  <a:buChar char="q"/>
                </a:pPr>
                <a:r>
                  <a:rPr lang="fa-IR" sz="2000" dirty="0" smtClean="0">
                    <a:solidFill>
                      <a:srgbClr val="7030A0"/>
                    </a:solidFill>
                  </a:rPr>
                  <a:t>کم خونی خفیف / بدون علایم بالینی / در قاعدگی و بارداری تشدید می شود </a:t>
                </a:r>
              </a:p>
              <a:p>
                <a:pPr algn="r" rtl="1">
                  <a:buFont typeface="Wingdings" pitchFamily="2" charset="2"/>
                  <a:buChar char="q"/>
                </a:pPr>
                <a:r>
                  <a:rPr lang="en-US" sz="2000" dirty="0" smtClean="0">
                    <a:solidFill>
                      <a:srgbClr val="7030A0"/>
                    </a:solidFill>
                  </a:rPr>
                  <a:t>MCV:55-70 </a:t>
                </a:r>
                <a:r>
                  <a:rPr lang="en-US" sz="2000" dirty="0" err="1" smtClean="0">
                    <a:solidFill>
                      <a:srgbClr val="7030A0"/>
                    </a:solidFill>
                  </a:rPr>
                  <a:t>fl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/MCH: 22 </a:t>
                </a:r>
                <a:r>
                  <a:rPr lang="en-US" sz="2000" dirty="0" err="1" smtClean="0">
                    <a:solidFill>
                      <a:srgbClr val="7030A0"/>
                    </a:solidFill>
                  </a:rPr>
                  <a:t>Pg</a:t>
                </a:r>
                <a:endParaRPr lang="en-US" sz="2000" dirty="0" smtClean="0">
                  <a:solidFill>
                    <a:srgbClr val="7030A0"/>
                  </a:solidFill>
                </a:endParaRPr>
              </a:p>
              <a:p>
                <a:pPr algn="r" rtl="1">
                  <a:buFont typeface="Wingdings" pitchFamily="2" charset="2"/>
                  <a:buChar char="q"/>
                </a:pPr>
                <a:r>
                  <a:rPr lang="fa-IR" sz="2000" dirty="0" err="1" smtClean="0">
                    <a:solidFill>
                      <a:srgbClr val="7030A0"/>
                    </a:solidFill>
                  </a:rPr>
                  <a:t>آنیزوسایتوز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/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پویکیلوسایتوزخفیف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/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بازوفیلیک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استپلینگ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/</a:t>
                </a:r>
              </a:p>
              <a:p>
                <a:pPr algn="r" rtl="1">
                  <a:buFont typeface="Wingdings" pitchFamily="2" charset="2"/>
                  <a:buChar char="q"/>
                </a:pPr>
                <a:r>
                  <a:rPr lang="fa-IR" sz="2000" dirty="0" smtClean="0">
                    <a:solidFill>
                      <a:srgbClr val="7030A0"/>
                    </a:solidFill>
                  </a:rPr>
                  <a:t>در مغز استخوان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هایپر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پلازی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خفیف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اریتروئیدی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</a:t>
                </a:r>
              </a:p>
              <a:p>
                <a:pPr algn="r" rtl="1">
                  <a:buFont typeface="Wingdings" pitchFamily="2" charset="2"/>
                  <a:buChar char="q"/>
                </a:pPr>
                <a:r>
                  <a:rPr lang="fa-IR" sz="2000" dirty="0" smtClean="0">
                    <a:solidFill>
                      <a:srgbClr val="7030A0"/>
                    </a:solidFill>
                  </a:rPr>
                  <a:t>شمارش گلبول قرمز افزایش می یابد:7-5 میلیون در </a:t>
                </a:r>
                <a:r>
                  <a:rPr lang="fa-IR" sz="2000" dirty="0" err="1" smtClean="0">
                    <a:solidFill>
                      <a:srgbClr val="7030A0"/>
                    </a:solidFill>
                  </a:rPr>
                  <a:t>میکرولیتر</a:t>
                </a:r>
                <a:endParaRPr lang="en-US" sz="2000" dirty="0" smtClean="0">
                  <a:solidFill>
                    <a:srgbClr val="7030A0"/>
                  </a:solidFill>
                </a:endParaRPr>
              </a:p>
              <a:p>
                <a:pPr algn="r" rtl="1"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𝑀𝐶𝑉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𝑅𝐵𝐶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7030A0"/>
                    </a:solidFill>
                  </a:rPr>
                  <a:t>  &lt;  </a:t>
                </a:r>
                <a:r>
                  <a:rPr lang="en-US" sz="2000" dirty="0">
                    <a:solidFill>
                      <a:srgbClr val="7030A0"/>
                    </a:solidFill>
                  </a:rPr>
                  <a:t>13</a:t>
                </a:r>
                <a:r>
                  <a:rPr lang="en-US" sz="2400" dirty="0" smtClean="0">
                    <a:solidFill>
                      <a:srgbClr val="7030A0"/>
                    </a:solidFill>
                  </a:rPr>
                  <a:t> </a:t>
                </a:r>
                <a:r>
                  <a:rPr lang="fa-IR" sz="2400" dirty="0" smtClean="0">
                    <a:solidFill>
                      <a:srgbClr val="7030A0"/>
                    </a:solidFill>
                  </a:rPr>
                  <a:t>  (</a:t>
                </a:r>
                <a:r>
                  <a:rPr lang="fa-IR" sz="2000" dirty="0">
                    <a:solidFill>
                      <a:srgbClr val="7030A0"/>
                    </a:solidFill>
                  </a:rPr>
                  <a:t>بتا تالاسمی</a:t>
                </a:r>
                <a:r>
                  <a:rPr lang="fa-IR" sz="2400" dirty="0" smtClean="0">
                    <a:solidFill>
                      <a:srgbClr val="7030A0"/>
                    </a:solidFill>
                  </a:rPr>
                  <a:t>)  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𝑀𝐶𝑉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𝑅𝐵𝐶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7030A0"/>
                    </a:solidFill>
                  </a:rPr>
                  <a:t>  </a:t>
                </a:r>
                <a:r>
                  <a:rPr lang="en-US" sz="2400" dirty="0" smtClean="0">
                    <a:solidFill>
                      <a:srgbClr val="7030A0"/>
                    </a:solidFill>
                  </a:rPr>
                  <a:t>&gt;  </a:t>
                </a:r>
                <a:r>
                  <a:rPr lang="en-US" sz="2000" dirty="0">
                    <a:solidFill>
                      <a:srgbClr val="7030A0"/>
                    </a:solidFill>
                  </a:rPr>
                  <a:t>13</a:t>
                </a:r>
                <a:r>
                  <a:rPr lang="en-US" sz="2400" dirty="0">
                    <a:solidFill>
                      <a:srgbClr val="7030A0"/>
                    </a:solidFill>
                  </a:rPr>
                  <a:t> </a:t>
                </a:r>
                <a:r>
                  <a:rPr lang="fa-IR" sz="2400" dirty="0" smtClean="0">
                    <a:solidFill>
                      <a:srgbClr val="7030A0"/>
                    </a:solidFill>
                  </a:rPr>
                  <a:t> </a:t>
                </a:r>
                <a:r>
                  <a:rPr lang="fa-IR" sz="2000" dirty="0">
                    <a:solidFill>
                      <a:srgbClr val="7030A0"/>
                    </a:solidFill>
                  </a:rPr>
                  <a:t> (فقر آهن)...</a:t>
                </a:r>
                <a:r>
                  <a:rPr lang="fa-IR" sz="2000" dirty="0" err="1">
                    <a:solidFill>
                      <a:srgbClr val="7030A0"/>
                    </a:solidFill>
                  </a:rPr>
                  <a:t>اندکس</a:t>
                </a:r>
                <a:r>
                  <a:rPr lang="fa-IR" sz="2000" dirty="0">
                    <a:solidFill>
                      <a:srgbClr val="7030A0"/>
                    </a:solidFill>
                  </a:rPr>
                  <a:t> </a:t>
                </a:r>
                <a:r>
                  <a:rPr lang="fa-IR" sz="2000" dirty="0" err="1">
                    <a:solidFill>
                      <a:srgbClr val="7030A0"/>
                    </a:solidFill>
                  </a:rPr>
                  <a:t>منتزر</a:t>
                </a:r>
                <a:r>
                  <a:rPr lang="fa-IR" sz="2000" dirty="0">
                    <a:solidFill>
                      <a:srgbClr val="7030A0"/>
                    </a:solidFill>
                  </a:rPr>
                  <a:t> </a:t>
                </a:r>
                <a:endParaRPr lang="fa-IR" sz="2000" dirty="0" smtClean="0">
                  <a:solidFill>
                    <a:srgbClr val="7030A0"/>
                  </a:solidFill>
                </a:endParaRPr>
              </a:p>
              <a:p>
                <a:pPr algn="r" rtl="1">
                  <a:buFont typeface="Wingdings" pitchFamily="2" charset="2"/>
                  <a:buChar char="q"/>
                </a:pPr>
                <a:r>
                  <a:rPr lang="en-US" sz="2000" dirty="0" err="1" smtClean="0">
                    <a:solidFill>
                      <a:srgbClr val="7030A0"/>
                    </a:solidFill>
                  </a:rPr>
                  <a:t>Hb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A: 90%  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        </a:t>
                </a:r>
                <a:r>
                  <a:rPr lang="en-US" sz="2000" dirty="0" err="1" smtClean="0">
                    <a:solidFill>
                      <a:srgbClr val="7030A0"/>
                    </a:solidFill>
                  </a:rPr>
                  <a:t>Hb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F: 1-3% </a:t>
                </a:r>
                <a:r>
                  <a:rPr lang="fa-IR" sz="2000" dirty="0" smtClean="0">
                    <a:solidFill>
                      <a:srgbClr val="7030A0"/>
                    </a:solidFill>
                  </a:rPr>
                  <a:t>         </a:t>
                </a:r>
                <a:r>
                  <a:rPr lang="en-US" sz="2000" dirty="0" err="1" smtClean="0">
                    <a:solidFill>
                      <a:srgbClr val="7030A0"/>
                    </a:solidFill>
                  </a:rPr>
                  <a:t>Hb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A2: 3.5-7%</a:t>
                </a:r>
                <a:endParaRPr lang="fa-IR" sz="2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90600"/>
                <a:ext cx="8382000" cy="5486400"/>
              </a:xfrm>
              <a:blipFill rotWithShape="1">
                <a:blip r:embed="rId2"/>
                <a:stretch>
                  <a:fillRect r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dirty="0" smtClean="0"/>
              <a:t>بتا تالاسمی</a:t>
            </a:r>
            <a:endParaRPr lang="en-US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5800" y="2590800"/>
            <a:ext cx="1333500" cy="1524000"/>
            <a:chOff x="-114300" y="2743200"/>
            <a:chExt cx="1333500" cy="1524000"/>
          </a:xfrm>
        </p:grpSpPr>
        <p:sp>
          <p:nvSpPr>
            <p:cNvPr id="6" name="Rectangle 5"/>
            <p:cNvSpPr/>
            <p:nvPr/>
          </p:nvSpPr>
          <p:spPr>
            <a:xfrm>
              <a:off x="-114300" y="2743200"/>
              <a:ext cx="1143000" cy="3429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en-US" dirty="0">
                  <a:solidFill>
                    <a:schemeClr val="tx1"/>
                  </a:solidFill>
                </a:rPr>
                <a:t>β </a:t>
              </a:r>
              <a:r>
                <a:rPr lang="en-US" dirty="0" smtClean="0">
                  <a:solidFill>
                    <a:schemeClr val="tx1"/>
                  </a:solidFill>
                </a:rPr>
                <a:t>/</a:t>
              </a:r>
              <a:r>
                <a:rPr lang="en-US" dirty="0">
                  <a:solidFill>
                    <a:schemeClr val="tx1"/>
                  </a:solidFill>
                </a:rPr>
                <a:t>β 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8100" y="3124200"/>
              <a:ext cx="1143000" cy="3429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/>
              <a:r>
                <a:rPr lang="en-US" dirty="0" smtClean="0">
                  <a:solidFill>
                    <a:schemeClr val="tx1"/>
                  </a:solidFill>
                </a:rPr>
                <a:t>β </a:t>
              </a:r>
              <a:r>
                <a:rPr lang="en-US" dirty="0">
                  <a:solidFill>
                    <a:schemeClr val="tx1"/>
                  </a:solidFill>
                </a:rPr>
                <a:t>/ δβ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100" y="3505200"/>
              <a:ext cx="1143000" cy="3429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β </a:t>
              </a:r>
              <a:r>
                <a:rPr lang="en-US" dirty="0" smtClean="0">
                  <a:solidFill>
                    <a:schemeClr val="tx1"/>
                  </a:solidFill>
                </a:rPr>
                <a:t>/β </a:t>
              </a:r>
              <a:r>
                <a:rPr lang="fa-IR" baseline="30000" dirty="0" smtClean="0">
                  <a:solidFill>
                    <a:schemeClr val="tx1"/>
                  </a:solidFill>
                </a:rPr>
                <a:t>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-38100" y="3886200"/>
              <a:ext cx="1257300" cy="381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/>
              <a:r>
                <a:rPr lang="en-US" dirty="0" smtClean="0">
                  <a:solidFill>
                    <a:schemeClr val="tx1"/>
                  </a:solidFill>
                </a:rPr>
                <a:t>β /</a:t>
              </a:r>
              <a:r>
                <a:rPr lang="en-US" dirty="0">
                  <a:solidFill>
                    <a:schemeClr val="tx1"/>
                  </a:solidFill>
                </a:rPr>
                <a:t>δβ</a:t>
              </a:r>
              <a:r>
                <a:rPr lang="en-US" baseline="30000" dirty="0">
                  <a:solidFill>
                    <a:schemeClr val="tx1"/>
                  </a:solidFill>
                </a:rPr>
                <a:t>0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128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fa-IR" dirty="0"/>
              <a:t>بتا تالاسمی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sz="2400" dirty="0" smtClean="0">
                <a:solidFill>
                  <a:srgbClr val="C00000"/>
                </a:solidFill>
              </a:rPr>
              <a:t>بتا </a:t>
            </a:r>
            <a:r>
              <a:rPr lang="fa-IR" sz="2400" dirty="0">
                <a:solidFill>
                  <a:srgbClr val="C00000"/>
                </a:solidFill>
              </a:rPr>
              <a:t>تالاسمی </a:t>
            </a:r>
            <a:r>
              <a:rPr lang="fa-IR" sz="2400" dirty="0" err="1">
                <a:solidFill>
                  <a:srgbClr val="C00000"/>
                </a:solidFill>
              </a:rPr>
              <a:t>اینترمدیا</a:t>
            </a:r>
            <a:endParaRPr lang="fa-IR" sz="2400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r>
              <a:rPr lang="fa-IR" sz="2000" dirty="0" smtClean="0">
                <a:solidFill>
                  <a:srgbClr val="C00000"/>
                </a:solidFill>
              </a:rPr>
              <a:t>شدت </a:t>
            </a:r>
            <a:r>
              <a:rPr lang="fa-IR" sz="2000" dirty="0">
                <a:solidFill>
                  <a:srgbClr val="C00000"/>
                </a:solidFill>
              </a:rPr>
              <a:t>علایم کمتر از ماژور/ نیاز به تزریق خون منظم نیست/ میزان هموگلوبین </a:t>
            </a:r>
            <a:r>
              <a:rPr lang="fa-IR" sz="2000" dirty="0" smtClean="0">
                <a:solidFill>
                  <a:srgbClr val="C00000"/>
                </a:solidFill>
              </a:rPr>
              <a:t>بالاتر</a:t>
            </a:r>
          </a:p>
          <a:p>
            <a:pPr marL="0" indent="0" algn="r" rtl="1">
              <a:buNone/>
            </a:pPr>
            <a:endParaRPr lang="fa-IR" sz="2000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endParaRPr lang="fa-IR" sz="2000" dirty="0">
              <a:solidFill>
                <a:srgbClr val="C0000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2000" dirty="0" smtClean="0">
                <a:solidFill>
                  <a:schemeClr val="tx2"/>
                </a:solidFill>
              </a:rPr>
              <a:t>بتا تالاسمی </a:t>
            </a:r>
            <a:r>
              <a:rPr lang="en-US" sz="2000" dirty="0" smtClean="0">
                <a:solidFill>
                  <a:schemeClr val="tx2"/>
                </a:solidFill>
              </a:rPr>
              <a:t>minima</a:t>
            </a:r>
            <a:endParaRPr lang="fa-IR" sz="2000" dirty="0" smtClean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r>
              <a:rPr lang="en-US" sz="2400" dirty="0" smtClean="0"/>
              <a:t>    β/β </a:t>
            </a:r>
            <a:r>
              <a:rPr lang="en-US" sz="2000" b="1" baseline="30000" dirty="0" smtClean="0"/>
              <a:t>silent</a:t>
            </a:r>
            <a:r>
              <a:rPr lang="fa-IR" sz="2000" baseline="30000" dirty="0" smtClean="0"/>
              <a:t> </a:t>
            </a:r>
            <a:endParaRPr lang="en-US" sz="2000" dirty="0"/>
          </a:p>
          <a:p>
            <a:pPr marL="0" indent="0" algn="r" rtl="1">
              <a:buNone/>
            </a:pPr>
            <a:r>
              <a:rPr lang="fa-IR" sz="2000" dirty="0" smtClean="0">
                <a:solidFill>
                  <a:schemeClr val="tx2"/>
                </a:solidFill>
              </a:rPr>
              <a:t>کاهش بسیار جزئی زنجیره بتا / </a:t>
            </a:r>
            <a:r>
              <a:rPr lang="fa-IR" sz="2000" dirty="0" err="1" smtClean="0">
                <a:solidFill>
                  <a:schemeClr val="tx2"/>
                </a:solidFill>
              </a:rPr>
              <a:t>الکتروفورز</a:t>
            </a:r>
            <a:r>
              <a:rPr lang="fa-IR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H b</a:t>
            </a:r>
            <a:r>
              <a:rPr lang="fa-IR" sz="2000" dirty="0" smtClean="0">
                <a:solidFill>
                  <a:schemeClr val="tx2"/>
                </a:solidFill>
              </a:rPr>
              <a:t> ، </a:t>
            </a:r>
            <a:r>
              <a:rPr lang="fa-IR" sz="2000" dirty="0" err="1" smtClean="0">
                <a:solidFill>
                  <a:schemeClr val="tx2"/>
                </a:solidFill>
              </a:rPr>
              <a:t>اندکس</a:t>
            </a:r>
            <a:r>
              <a:rPr lang="fa-IR" sz="2000" dirty="0" smtClean="0">
                <a:solidFill>
                  <a:schemeClr val="tx2"/>
                </a:solidFill>
              </a:rPr>
              <a:t> های گلبول قرمز نرمال است/ فاقد علایم بالینی </a:t>
            </a:r>
          </a:p>
          <a:p>
            <a:pPr marL="0" indent="0" algn="r" rtl="1">
              <a:buNone/>
            </a:pPr>
            <a:endParaRPr lang="fa-IR" sz="2000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endParaRPr lang="fa-IR" sz="2000" dirty="0">
              <a:solidFill>
                <a:srgbClr val="C0000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2000" dirty="0" smtClean="0"/>
              <a:t>تالاسمی </a:t>
            </a:r>
            <a:r>
              <a:rPr lang="en-US" sz="2000" dirty="0" smtClean="0"/>
              <a:t> </a:t>
            </a:r>
            <a:r>
              <a:rPr lang="fa-IR" sz="2000" dirty="0" smtClean="0"/>
              <a:t>       یا هموگلوبین </a:t>
            </a:r>
            <a:r>
              <a:rPr lang="fa-IR" sz="2000" dirty="0" err="1" smtClean="0"/>
              <a:t>لپور</a:t>
            </a:r>
            <a:endParaRPr lang="fa-IR" sz="2000" dirty="0" smtClean="0"/>
          </a:p>
          <a:p>
            <a:pPr marL="0" indent="0" algn="r" rtl="1">
              <a:buNone/>
            </a:pPr>
            <a:r>
              <a:rPr lang="fa-IR" sz="2000" dirty="0" smtClean="0"/>
              <a:t>به دلیل </a:t>
            </a:r>
            <a:r>
              <a:rPr lang="fa-IR" sz="2000" dirty="0" err="1" smtClean="0"/>
              <a:t>کراسینگ</a:t>
            </a:r>
            <a:r>
              <a:rPr lang="fa-IR" sz="2000" dirty="0" smtClean="0"/>
              <a:t> آور و ادغام ژنی در </a:t>
            </a:r>
            <a:r>
              <a:rPr lang="fa-IR" sz="2000" dirty="0" err="1" smtClean="0"/>
              <a:t>میوز</a:t>
            </a:r>
            <a:r>
              <a:rPr lang="fa-IR" sz="2000" dirty="0" smtClean="0"/>
              <a:t> ژن </a:t>
            </a:r>
            <a:r>
              <a:rPr lang="en-US" sz="2000" dirty="0" smtClean="0"/>
              <a:t>   </a:t>
            </a:r>
            <a:r>
              <a:rPr lang="fa-IR" sz="2000" dirty="0" smtClean="0"/>
              <a:t>     ایجاد می شود.</a:t>
            </a:r>
          </a:p>
          <a:p>
            <a:pPr marL="0" indent="0" algn="r" rtl="1">
              <a:buNone/>
            </a:pP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190500" y="1066800"/>
            <a:ext cx="1295400" cy="1676400"/>
            <a:chOff x="0" y="2743200"/>
            <a:chExt cx="1333500" cy="1676400"/>
          </a:xfrm>
        </p:grpSpPr>
        <p:sp>
          <p:nvSpPr>
            <p:cNvPr id="5" name="Rectangle 4"/>
            <p:cNvSpPr/>
            <p:nvPr/>
          </p:nvSpPr>
          <p:spPr>
            <a:xfrm>
              <a:off x="0" y="2743200"/>
              <a:ext cx="1143000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en-US" dirty="0">
                  <a:solidFill>
                    <a:schemeClr val="tx1"/>
                  </a:solidFill>
                </a:rPr>
                <a:t>β </a:t>
              </a:r>
              <a:r>
                <a:rPr lang="en-US" baseline="30000" dirty="0" smtClean="0">
                  <a:solidFill>
                    <a:schemeClr val="tx1"/>
                  </a:solidFill>
                </a:rPr>
                <a:t>+</a:t>
              </a:r>
              <a:r>
                <a:rPr lang="en-US" dirty="0" smtClean="0">
                  <a:solidFill>
                    <a:schemeClr val="tx1"/>
                  </a:solidFill>
                </a:rPr>
                <a:t>/</a:t>
              </a:r>
              <a:r>
                <a:rPr lang="en-US" dirty="0">
                  <a:solidFill>
                    <a:schemeClr val="tx1"/>
                  </a:solidFill>
                </a:rPr>
                <a:t>β 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400" y="3200400"/>
              <a:ext cx="1143000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en-US" dirty="0" smtClean="0">
                  <a:solidFill>
                    <a:schemeClr val="tx1"/>
                  </a:solidFill>
                </a:rPr>
                <a:t>β</a:t>
              </a:r>
              <a:r>
                <a:rPr lang="en-US" baseline="30000" dirty="0" smtClean="0">
                  <a:solidFill>
                    <a:schemeClr val="tx1"/>
                  </a:solidFill>
                </a:rPr>
                <a:t>+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/ δβ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52400" y="3581400"/>
              <a:ext cx="1143000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β </a:t>
              </a:r>
              <a:r>
                <a:rPr lang="en-US" baseline="30000" dirty="0" smtClean="0">
                  <a:solidFill>
                    <a:schemeClr val="tx1"/>
                  </a:solidFill>
                </a:rPr>
                <a:t>+</a:t>
              </a:r>
              <a:r>
                <a:rPr lang="en-US" dirty="0" smtClean="0">
                  <a:solidFill>
                    <a:schemeClr val="tx1"/>
                  </a:solidFill>
                </a:rPr>
                <a:t>/</a:t>
              </a:r>
              <a:r>
                <a:rPr lang="el-GR" dirty="0" smtClean="0">
                  <a:solidFill>
                    <a:schemeClr val="tx1"/>
                  </a:solidFill>
                  <a:latin typeface="Arial"/>
                  <a:cs typeface="Arial"/>
                </a:rPr>
                <a:t>δ</a:t>
              </a:r>
              <a:r>
                <a:rPr lang="en-US" dirty="0" smtClean="0">
                  <a:solidFill>
                    <a:schemeClr val="tx1"/>
                  </a:solidFill>
                </a:rPr>
                <a:t>β </a:t>
              </a:r>
              <a:r>
                <a:rPr lang="fa-IR" baseline="30000" dirty="0" smtClean="0">
                  <a:solidFill>
                    <a:schemeClr val="tx1"/>
                  </a:solidFill>
                </a:rPr>
                <a:t>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6200" y="3962400"/>
              <a:ext cx="12573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en-US" dirty="0">
                  <a:solidFill>
                    <a:schemeClr val="tx1"/>
                  </a:solidFill>
                </a:rPr>
                <a:t>δβ </a:t>
              </a:r>
              <a:r>
                <a:rPr lang="en-US" baseline="30000" dirty="0">
                  <a:solidFill>
                    <a:schemeClr val="tx1"/>
                  </a:solidFill>
                </a:rPr>
                <a:t>0</a:t>
              </a:r>
              <a:r>
                <a:rPr lang="en-US" dirty="0">
                  <a:solidFill>
                    <a:schemeClr val="tx1"/>
                  </a:solidFill>
                </a:rPr>
                <a:t> /δβ</a:t>
              </a:r>
              <a:r>
                <a:rPr lang="en-US" baseline="30000" dirty="0">
                  <a:solidFill>
                    <a:schemeClr val="tx1"/>
                  </a:solidFill>
                </a:rPr>
                <a:t>0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7391400" y="4495800"/>
            <a:ext cx="555171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dirty="0" smtClean="0">
                <a:solidFill>
                  <a:schemeClr val="tx1"/>
                </a:solidFill>
              </a:rPr>
              <a:t>δβ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97829" y="4876800"/>
            <a:ext cx="555171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dirty="0" smtClean="0">
                <a:solidFill>
                  <a:schemeClr val="tx1"/>
                </a:solidFill>
              </a:rPr>
              <a:t>δβ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65" y="4191000"/>
            <a:ext cx="745943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34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59737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fa-IR" dirty="0" smtClean="0"/>
          </a:p>
          <a:p>
            <a:pPr marL="0" indent="0" algn="r" rtl="1">
              <a:buNone/>
            </a:pPr>
            <a:r>
              <a:rPr lang="fa-IR" sz="2000" dirty="0" smtClean="0"/>
              <a:t>تولید هموگلوبین </a:t>
            </a:r>
            <a:r>
              <a:rPr lang="fa-IR" sz="2000" dirty="0" err="1" smtClean="0"/>
              <a:t>لپور</a:t>
            </a:r>
            <a:r>
              <a:rPr lang="fa-IR" sz="2000" dirty="0" smtClean="0"/>
              <a:t> </a:t>
            </a:r>
            <a:r>
              <a:rPr lang="en-US" sz="2000" dirty="0" smtClean="0"/>
              <a:t>   </a:t>
            </a:r>
            <a:r>
              <a:rPr lang="ar-SA" sz="2000" dirty="0"/>
              <a:t>α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/δβ</a:t>
            </a:r>
            <a:r>
              <a:rPr lang="en-US" sz="2000" baseline="-25000" dirty="0" smtClean="0"/>
              <a:t>2</a:t>
            </a:r>
            <a:endParaRPr lang="fa-IR" sz="2000" baseline="-25000" dirty="0" smtClean="0"/>
          </a:p>
          <a:p>
            <a:pPr marL="0" indent="0" algn="r" rtl="1">
              <a:buNone/>
            </a:pPr>
            <a:r>
              <a:rPr lang="fa-IR" sz="2000" baseline="-25000" dirty="0"/>
              <a:t> </a:t>
            </a:r>
          </a:p>
          <a:p>
            <a:pPr marL="0" indent="0" algn="r" rtl="1">
              <a:buNone/>
            </a:pPr>
            <a:r>
              <a:rPr lang="fa-IR" sz="2000" dirty="0">
                <a:solidFill>
                  <a:srgbClr val="0070C0"/>
                </a:solidFill>
                <a:latin typeface="Arial"/>
                <a:cs typeface="Arial"/>
              </a:rPr>
              <a:t>زنجیره</a:t>
            </a:r>
            <a:r>
              <a:rPr lang="fa-IR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δβ</a:t>
            </a:r>
            <a:r>
              <a:rPr lang="fa-IR" sz="2000" dirty="0" smtClean="0">
                <a:solidFill>
                  <a:srgbClr val="0070C0"/>
                </a:solidFill>
              </a:rPr>
              <a:t> تحت کنترل </a:t>
            </a:r>
            <a:r>
              <a:rPr lang="fa-IR" sz="2000" dirty="0" err="1" smtClean="0">
                <a:solidFill>
                  <a:srgbClr val="0070C0"/>
                </a:solidFill>
              </a:rPr>
              <a:t>پرومتور</a:t>
            </a:r>
            <a:r>
              <a:rPr lang="fa-IR" sz="2000" dirty="0" smtClean="0">
                <a:solidFill>
                  <a:srgbClr val="0070C0"/>
                </a:solidFill>
              </a:rPr>
              <a:t> ژن </a:t>
            </a:r>
            <a:r>
              <a:rPr lang="el-GR" sz="2000" dirty="0" smtClean="0">
                <a:solidFill>
                  <a:srgbClr val="0070C0"/>
                </a:solidFill>
                <a:latin typeface="Arial"/>
                <a:cs typeface="Arial"/>
              </a:rPr>
              <a:t>δ</a:t>
            </a:r>
            <a:r>
              <a:rPr lang="fa-IR" sz="2000" dirty="0" smtClean="0">
                <a:solidFill>
                  <a:srgbClr val="0070C0"/>
                </a:solidFill>
                <a:latin typeface="Arial"/>
                <a:cs typeface="Arial"/>
              </a:rPr>
              <a:t> تولید می شود ، ضعیف بودن این </a:t>
            </a:r>
            <a:r>
              <a:rPr lang="fa-IR" sz="2000" dirty="0" err="1" smtClean="0">
                <a:solidFill>
                  <a:srgbClr val="0070C0"/>
                </a:solidFill>
                <a:latin typeface="Arial"/>
                <a:cs typeface="Arial"/>
              </a:rPr>
              <a:t>پروموتور</a:t>
            </a:r>
            <a:r>
              <a:rPr lang="fa-IR" sz="2000" dirty="0" smtClean="0">
                <a:solidFill>
                  <a:srgbClr val="0070C0"/>
                </a:solidFill>
                <a:latin typeface="Arial"/>
                <a:cs typeface="Arial"/>
              </a:rPr>
              <a:t> باعث کاهش تولید زنجیره </a:t>
            </a:r>
            <a:r>
              <a:rPr lang="en-US" sz="2000" dirty="0" smtClean="0">
                <a:solidFill>
                  <a:srgbClr val="0070C0"/>
                </a:solidFill>
              </a:rPr>
              <a:t>δβ</a:t>
            </a:r>
            <a:r>
              <a:rPr lang="fa-IR" sz="2000" dirty="0" smtClean="0">
                <a:solidFill>
                  <a:srgbClr val="0070C0"/>
                </a:solidFill>
              </a:rPr>
              <a:t> می شود ، همچنین تولید </a:t>
            </a:r>
            <a:r>
              <a:rPr lang="en-US" sz="2000" dirty="0" err="1"/>
              <a:t>Hb</a:t>
            </a:r>
            <a:r>
              <a:rPr lang="en-US" sz="2000" dirty="0"/>
              <a:t> F</a:t>
            </a:r>
            <a:r>
              <a:rPr lang="fa-IR" sz="2000" dirty="0" smtClean="0">
                <a:solidFill>
                  <a:srgbClr val="0070C0"/>
                </a:solidFill>
              </a:rPr>
              <a:t>  اندکی افزایش می یابد در نتیجه </a:t>
            </a:r>
            <a:r>
              <a:rPr lang="fa-IR" sz="2000" dirty="0" err="1" smtClean="0">
                <a:solidFill>
                  <a:srgbClr val="0070C0"/>
                </a:solidFill>
              </a:rPr>
              <a:t>فنوتیپ</a:t>
            </a:r>
            <a:r>
              <a:rPr lang="fa-IR" sz="2000" dirty="0" smtClean="0">
                <a:solidFill>
                  <a:srgbClr val="0070C0"/>
                </a:solidFill>
              </a:rPr>
              <a:t> تالاسمی ایجاد می شود.</a:t>
            </a:r>
          </a:p>
          <a:p>
            <a:pPr marL="0" indent="0" algn="r" rtl="1">
              <a:buNone/>
            </a:pPr>
            <a:endParaRPr lang="fa-IR" sz="2000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fa-IR" sz="2000" dirty="0" smtClean="0">
                <a:solidFill>
                  <a:srgbClr val="0070C0"/>
                </a:solidFill>
              </a:rPr>
              <a:t>در حالت </a:t>
            </a:r>
            <a:r>
              <a:rPr lang="fa-IR" sz="2000" dirty="0" err="1" smtClean="0">
                <a:solidFill>
                  <a:srgbClr val="0070C0"/>
                </a:solidFill>
              </a:rPr>
              <a:t>هموزیگوت</a:t>
            </a:r>
            <a:r>
              <a:rPr lang="fa-IR" sz="2000" dirty="0" smtClean="0">
                <a:solidFill>
                  <a:srgbClr val="0070C0"/>
                </a:solidFill>
              </a:rPr>
              <a:t> : 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en-US" dirty="0" smtClean="0"/>
              <a:t>   </a:t>
            </a:r>
            <a:r>
              <a:rPr lang="fa-IR" sz="2000" dirty="0" smtClean="0"/>
              <a:t>تالاسمی ماژور</a:t>
            </a:r>
          </a:p>
          <a:p>
            <a:pPr marL="0" indent="0" algn="r" rtl="1">
              <a:buNone/>
            </a:pPr>
            <a:r>
              <a:rPr lang="en-US" sz="2000" dirty="0" err="1" smtClean="0"/>
              <a:t>Hb</a:t>
            </a:r>
            <a:r>
              <a:rPr lang="en-US" sz="2000" dirty="0" smtClean="0"/>
              <a:t> </a:t>
            </a:r>
            <a:r>
              <a:rPr lang="fa-IR" sz="2000" dirty="0" err="1" smtClean="0"/>
              <a:t>لپور</a:t>
            </a:r>
            <a:r>
              <a:rPr lang="fa-IR" sz="2000" dirty="0" smtClean="0"/>
              <a:t>: 15-10%    90-85%</a:t>
            </a:r>
            <a:r>
              <a:rPr lang="en-US" sz="2000" dirty="0" err="1"/>
              <a:t>Hb</a:t>
            </a:r>
            <a:r>
              <a:rPr lang="en-US" sz="2000" dirty="0"/>
              <a:t> F: </a:t>
            </a:r>
            <a:r>
              <a:rPr lang="en-US" sz="2000" dirty="0" smtClean="0"/>
              <a:t> </a:t>
            </a:r>
            <a:r>
              <a:rPr lang="fa-IR" sz="2000" dirty="0" smtClean="0"/>
              <a:t>  </a:t>
            </a: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endParaRPr lang="fa-IR" sz="2000" dirty="0"/>
          </a:p>
          <a:p>
            <a:pPr marL="0" indent="0" algn="r" rtl="1">
              <a:buNone/>
            </a:pPr>
            <a:r>
              <a:rPr lang="fa-IR" sz="2000" dirty="0">
                <a:solidFill>
                  <a:srgbClr val="0070C0"/>
                </a:solidFill>
              </a:rPr>
              <a:t>در حالت </a:t>
            </a:r>
            <a:r>
              <a:rPr lang="fa-IR" sz="2000" dirty="0" err="1">
                <a:solidFill>
                  <a:srgbClr val="0070C0"/>
                </a:solidFill>
              </a:rPr>
              <a:t>هتروزیگوت</a:t>
            </a:r>
            <a:r>
              <a:rPr lang="fa-IR" sz="2000" dirty="0">
                <a:solidFill>
                  <a:srgbClr val="0070C0"/>
                </a:solidFill>
              </a:rPr>
              <a:t> </a:t>
            </a:r>
            <a:r>
              <a:rPr lang="fa-IR" sz="2000" dirty="0" smtClean="0">
                <a:solidFill>
                  <a:srgbClr val="0070C0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fa-IR" sz="2000" dirty="0"/>
              <a:t>تا </a:t>
            </a:r>
            <a:r>
              <a:rPr lang="fa-IR" sz="2000" dirty="0" err="1"/>
              <a:t>لاسمی</a:t>
            </a:r>
            <a:r>
              <a:rPr lang="fa-IR" sz="2000" dirty="0"/>
              <a:t> </a:t>
            </a:r>
            <a:r>
              <a:rPr lang="fa-IR" sz="2000" dirty="0" smtClean="0"/>
              <a:t>مینور</a:t>
            </a:r>
          </a:p>
          <a:p>
            <a:pPr marL="0" indent="0" algn="r" rtl="1">
              <a:buNone/>
            </a:pPr>
            <a:endParaRPr lang="fa-IR" sz="2000" dirty="0"/>
          </a:p>
          <a:p>
            <a:pPr marL="0" indent="0" algn="r" rtl="1">
              <a:buNone/>
            </a:pPr>
            <a:r>
              <a:rPr lang="en-US" sz="2000" dirty="0" err="1" smtClean="0"/>
              <a:t>Hb</a:t>
            </a:r>
            <a:r>
              <a:rPr lang="en-US" sz="2000" dirty="0" smtClean="0"/>
              <a:t> </a:t>
            </a:r>
            <a:r>
              <a:rPr lang="fa-IR" sz="2000" dirty="0" err="1"/>
              <a:t>لپور</a:t>
            </a:r>
            <a:r>
              <a:rPr lang="fa-IR" sz="2000" dirty="0"/>
              <a:t>: </a:t>
            </a:r>
            <a:r>
              <a:rPr lang="fa-IR" sz="2000" dirty="0" smtClean="0"/>
              <a:t>10%      </a:t>
            </a:r>
            <a:r>
              <a:rPr lang="fa-IR" sz="2000" dirty="0"/>
              <a:t>3-2%</a:t>
            </a:r>
            <a:r>
              <a:rPr lang="en-US" sz="2000" dirty="0" err="1"/>
              <a:t>Hb</a:t>
            </a:r>
            <a:r>
              <a:rPr lang="en-US" sz="2000" dirty="0"/>
              <a:t> </a:t>
            </a:r>
            <a:r>
              <a:rPr lang="en-US" sz="2000" dirty="0" smtClean="0"/>
              <a:t>F:</a:t>
            </a:r>
            <a:r>
              <a:rPr lang="fa-IR" sz="2000" dirty="0" smtClean="0"/>
              <a:t>      </a:t>
            </a:r>
            <a:r>
              <a:rPr lang="en-US" sz="2000" dirty="0" err="1" smtClean="0"/>
              <a:t>Hb</a:t>
            </a:r>
            <a:r>
              <a:rPr lang="en-US" sz="2000" dirty="0" smtClean="0"/>
              <a:t> A2: 2% </a:t>
            </a:r>
            <a:r>
              <a:rPr lang="fa-IR" sz="2000" dirty="0" smtClean="0"/>
              <a:t>       مابقی </a:t>
            </a:r>
            <a:r>
              <a:rPr lang="en-US" sz="2000" dirty="0" err="1"/>
              <a:t>Hb</a:t>
            </a:r>
            <a:r>
              <a:rPr lang="en-US" sz="2000" dirty="0"/>
              <a:t> A: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0" y="2400300"/>
            <a:ext cx="11430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dirty="0">
                <a:solidFill>
                  <a:schemeClr val="tx1"/>
                </a:solidFill>
              </a:rPr>
              <a:t>δβ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 / δβ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0" y="4419600"/>
            <a:ext cx="1143000" cy="3429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rtl="1"/>
            <a:r>
              <a:rPr lang="en-US" dirty="0" smtClean="0">
                <a:solidFill>
                  <a:schemeClr val="tx1"/>
                </a:solidFill>
              </a:rPr>
              <a:t>β </a:t>
            </a:r>
            <a:r>
              <a:rPr lang="en-US" dirty="0">
                <a:solidFill>
                  <a:schemeClr val="tx1"/>
                </a:solidFill>
              </a:rPr>
              <a:t>/ δβ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0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rtl="1"/>
            <a:r>
              <a:rPr lang="fa-IR" sz="2800" b="1" dirty="0" smtClean="0">
                <a:solidFill>
                  <a:schemeClr val="accent4"/>
                </a:solidFill>
              </a:rPr>
              <a:t>تالاسمی </a:t>
            </a:r>
            <a:r>
              <a:rPr lang="en-US" sz="2800" b="1" dirty="0">
                <a:solidFill>
                  <a:schemeClr val="accent4"/>
                </a:solidFill>
              </a:rPr>
              <a:t>δβ</a:t>
            </a:r>
            <a:r>
              <a:rPr lang="en-US" sz="2800" b="1" baseline="30000" dirty="0">
                <a:solidFill>
                  <a:schemeClr val="accent4"/>
                </a:solidFill>
              </a:rPr>
              <a:t>0</a:t>
            </a:r>
            <a:endParaRPr lang="en-US" sz="2800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2200" b="1" dirty="0" smtClean="0"/>
              <a:t>نام دیگر تالاسمی </a:t>
            </a:r>
            <a:r>
              <a:rPr lang="en-US" sz="2200" b="1" dirty="0" smtClean="0"/>
              <a:t>F</a:t>
            </a:r>
            <a:endParaRPr lang="fa-IR" sz="2200" b="1" dirty="0" smtClean="0"/>
          </a:p>
          <a:p>
            <a:pPr algn="just" rtl="1"/>
            <a:r>
              <a:rPr lang="fa-IR" sz="2000" dirty="0" smtClean="0"/>
              <a:t>علت آن یک حذف بزرگ بوده که ژن های 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fa-IR" sz="2000" dirty="0" smtClean="0"/>
              <a:t> و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fa-IR" sz="2000" dirty="0" smtClean="0"/>
              <a:t>  را درگیر کرده است.    </a:t>
            </a:r>
          </a:p>
          <a:p>
            <a:pPr algn="just" rtl="1"/>
            <a:r>
              <a:rPr lang="fa-IR" sz="2000" dirty="0" smtClean="0"/>
              <a:t>تولید زنجیره گاما به صورت جبرانی افزایش دارد و افزایش هموگلوبین </a:t>
            </a:r>
            <a:r>
              <a:rPr lang="en-US" sz="2000" dirty="0" smtClean="0"/>
              <a:t>F</a:t>
            </a:r>
            <a:r>
              <a:rPr lang="fa-IR" sz="2000" dirty="0" smtClean="0"/>
              <a:t> </a:t>
            </a:r>
            <a:r>
              <a:rPr lang="fa-IR" sz="2000" dirty="0" err="1" smtClean="0"/>
              <a:t>بصورت</a:t>
            </a:r>
            <a:r>
              <a:rPr lang="fa-IR" sz="2000" dirty="0" smtClean="0"/>
              <a:t> نسبی کمبود 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fa-IR" sz="2000" dirty="0" smtClean="0">
                <a:latin typeface="Arial"/>
                <a:cs typeface="Arial"/>
              </a:rPr>
              <a:t> را جبران می کند.   </a:t>
            </a:r>
          </a:p>
          <a:p>
            <a:pPr algn="r" rtl="1"/>
            <a:endParaRPr lang="en-US" sz="2000" dirty="0" smtClean="0">
              <a:latin typeface="Arial"/>
              <a:cs typeface="Arial"/>
            </a:endParaRPr>
          </a:p>
          <a:p>
            <a:pPr algn="r" rtl="1"/>
            <a:r>
              <a:rPr lang="fa-IR" sz="2000" b="1" dirty="0" err="1" smtClean="0">
                <a:solidFill>
                  <a:srgbClr val="800080"/>
                </a:solidFill>
                <a:latin typeface="Arial"/>
                <a:cs typeface="Arial"/>
              </a:rPr>
              <a:t>هموزیگوت</a:t>
            </a:r>
            <a:r>
              <a:rPr lang="en-US" sz="2000" dirty="0" smtClean="0">
                <a:solidFill>
                  <a:srgbClr val="800080"/>
                </a:solidFill>
                <a:latin typeface="Arial"/>
                <a:cs typeface="Arial"/>
              </a:rPr>
              <a:t>  </a:t>
            </a:r>
            <a:r>
              <a:rPr lang="fa-IR" sz="2000" dirty="0" smtClean="0">
                <a:solidFill>
                  <a:srgbClr val="800080"/>
                </a:solidFill>
                <a:latin typeface="Arial"/>
                <a:cs typeface="Arial"/>
              </a:rPr>
              <a:t> </a:t>
            </a:r>
            <a:endParaRPr lang="fa-IR" sz="2000" dirty="0">
              <a:solidFill>
                <a:srgbClr val="800080"/>
              </a:solidFill>
              <a:latin typeface="Arial"/>
              <a:cs typeface="Arial"/>
            </a:endParaRPr>
          </a:p>
          <a:p>
            <a:pPr algn="just" rtl="1"/>
            <a:r>
              <a:rPr lang="fa-IR" sz="2000" dirty="0" smtClean="0"/>
              <a:t>تمامی هموگلوبین از نوع </a:t>
            </a:r>
            <a:r>
              <a:rPr lang="en-US" sz="2000" dirty="0" smtClean="0"/>
              <a:t>F</a:t>
            </a:r>
            <a:r>
              <a:rPr lang="fa-IR" sz="2000" dirty="0" smtClean="0"/>
              <a:t> می باشد</a:t>
            </a:r>
          </a:p>
          <a:p>
            <a:pPr algn="just" rtl="1"/>
            <a:r>
              <a:rPr lang="fa-IR" sz="2000" dirty="0" err="1" smtClean="0"/>
              <a:t>فنوتیپ</a:t>
            </a:r>
            <a:r>
              <a:rPr lang="fa-IR" sz="2000" dirty="0" smtClean="0"/>
              <a:t> </a:t>
            </a:r>
            <a:r>
              <a:rPr lang="fa-IR" sz="2000" dirty="0" err="1" smtClean="0"/>
              <a:t>اینترمدیت</a:t>
            </a:r>
            <a:r>
              <a:rPr lang="fa-IR" sz="2000" dirty="0" smtClean="0"/>
              <a:t> خفیف </a:t>
            </a:r>
            <a:endParaRPr lang="en-US" sz="2000" dirty="0" smtClean="0"/>
          </a:p>
          <a:p>
            <a:pPr algn="just" rtl="1"/>
            <a:endParaRPr lang="fa-IR" sz="2000" dirty="0" smtClean="0"/>
          </a:p>
          <a:p>
            <a:pPr algn="just" rtl="1"/>
            <a:endParaRPr lang="en-US" sz="2000" dirty="0" smtClean="0"/>
          </a:p>
          <a:p>
            <a:pPr algn="just" rtl="1"/>
            <a:endParaRPr lang="fa-IR" sz="2000" dirty="0"/>
          </a:p>
          <a:p>
            <a:pPr algn="just" rtl="1"/>
            <a:r>
              <a:rPr lang="fa-IR" sz="2000" b="1" dirty="0" err="1" smtClean="0">
                <a:solidFill>
                  <a:schemeClr val="accent4"/>
                </a:solidFill>
              </a:rPr>
              <a:t>هتروزیگوت</a:t>
            </a:r>
            <a:endParaRPr lang="en-US" sz="2000" b="1" dirty="0" smtClean="0">
              <a:solidFill>
                <a:schemeClr val="accent4"/>
              </a:solidFill>
            </a:endParaRPr>
          </a:p>
          <a:p>
            <a:pPr algn="just" rtl="1"/>
            <a:endParaRPr lang="fa-IR" sz="2000" b="1" dirty="0" smtClean="0">
              <a:solidFill>
                <a:schemeClr val="accent4"/>
              </a:solidFill>
            </a:endParaRPr>
          </a:p>
          <a:p>
            <a:pPr algn="just" rtl="1"/>
            <a:r>
              <a:rPr lang="en-US" sz="2000" b="1" dirty="0" smtClean="0"/>
              <a:t>%</a:t>
            </a:r>
            <a:r>
              <a:rPr lang="fa-IR" sz="2000" b="1" dirty="0" smtClean="0"/>
              <a:t>  </a:t>
            </a:r>
            <a:r>
              <a:rPr lang="en-US" sz="2000" b="1" dirty="0" err="1" smtClean="0"/>
              <a:t>Hb</a:t>
            </a:r>
            <a:r>
              <a:rPr lang="en-US" sz="2000" b="1" dirty="0" smtClean="0"/>
              <a:t> A2: 2/4</a:t>
            </a:r>
            <a:r>
              <a:rPr lang="fa-IR" sz="2000" b="1" dirty="0" smtClean="0"/>
              <a:t>   </a:t>
            </a:r>
            <a:r>
              <a:rPr lang="en-US" sz="2000" b="1" dirty="0" smtClean="0"/>
              <a:t> </a:t>
            </a:r>
            <a:r>
              <a:rPr lang="fa-IR" sz="2000" b="1" dirty="0" smtClean="0"/>
              <a:t>  </a:t>
            </a:r>
            <a:r>
              <a:rPr lang="en-US" sz="2000" b="1" dirty="0" err="1" smtClean="0"/>
              <a:t>Hb</a:t>
            </a:r>
            <a:r>
              <a:rPr lang="en-US" sz="2000" b="1" dirty="0" smtClean="0"/>
              <a:t> F: 5-20%</a:t>
            </a:r>
            <a:r>
              <a:rPr lang="fa-IR" sz="2000" b="1" dirty="0" smtClean="0"/>
              <a:t>        مابقی : </a:t>
            </a:r>
            <a:r>
              <a:rPr lang="en-US" sz="2000" b="1" dirty="0" err="1" smtClean="0"/>
              <a:t>Hb</a:t>
            </a:r>
            <a:r>
              <a:rPr lang="en-US" sz="2000" b="1" dirty="0" smtClean="0"/>
              <a:t> A</a:t>
            </a:r>
          </a:p>
          <a:p>
            <a:pPr marL="0" indent="0" algn="just" rtl="1">
              <a:buNone/>
            </a:pPr>
            <a:r>
              <a:rPr lang="fa-IR" sz="2000" b="1" dirty="0" smtClean="0"/>
              <a:t> </a:t>
            </a:r>
          </a:p>
          <a:p>
            <a:pPr algn="just" rtl="1"/>
            <a:r>
              <a:rPr lang="fa-IR" sz="2100" dirty="0"/>
              <a:t>مینور : بدون علایم بالینی</a:t>
            </a:r>
            <a:endParaRPr lang="en-US" sz="2100" dirty="0"/>
          </a:p>
        </p:txBody>
      </p:sp>
      <p:sp>
        <p:nvSpPr>
          <p:cNvPr id="4" name="Rectangle 3"/>
          <p:cNvSpPr/>
          <p:nvPr/>
        </p:nvSpPr>
        <p:spPr>
          <a:xfrm>
            <a:off x="5865223" y="2743200"/>
            <a:ext cx="1221377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dirty="0">
                <a:solidFill>
                  <a:schemeClr val="tx1"/>
                </a:solidFill>
              </a:rPr>
              <a:t>δβ </a:t>
            </a:r>
            <a:r>
              <a:rPr lang="en-US" baseline="30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/δβ</a:t>
            </a:r>
            <a:r>
              <a:rPr lang="en-US" baseline="30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43600" y="4419600"/>
            <a:ext cx="12573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rtl="1"/>
            <a:r>
              <a:rPr lang="en-US" dirty="0" smtClean="0">
                <a:solidFill>
                  <a:schemeClr val="tx1"/>
                </a:solidFill>
              </a:rPr>
              <a:t>β /</a:t>
            </a:r>
            <a:r>
              <a:rPr lang="en-US" dirty="0">
                <a:solidFill>
                  <a:schemeClr val="tx1"/>
                </a:solidFill>
              </a:rPr>
              <a:t>δβ</a:t>
            </a:r>
            <a:r>
              <a:rPr lang="en-US" baseline="30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 smtClean="0"/>
              <a:t>  گروه </a:t>
            </a:r>
            <a:r>
              <a:rPr lang="fa-IR" sz="2000" dirty="0" err="1" smtClean="0"/>
              <a:t>هتروژن</a:t>
            </a:r>
            <a:r>
              <a:rPr lang="fa-IR" sz="2000" dirty="0" smtClean="0"/>
              <a:t> از اختلالات که با کاهش سنتز زنجیره های  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fa-IR" sz="2000" dirty="0" smtClean="0">
                <a:latin typeface="Arial"/>
                <a:cs typeface="Arial"/>
              </a:rPr>
              <a:t> و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fa-IR" sz="2000" dirty="0" smtClean="0">
                <a:latin typeface="Arial"/>
                <a:cs typeface="Arial"/>
              </a:rPr>
              <a:t> همراه بوده اما افزایش تولید زنجیره گاما تقریبا به طور کامل کمبود را جبران می کند.</a:t>
            </a:r>
          </a:p>
          <a:p>
            <a:pPr marL="0" indent="0" algn="r" rtl="1">
              <a:buNone/>
            </a:pPr>
            <a:endParaRPr lang="fa-IR" sz="2000" dirty="0">
              <a:latin typeface="Arial"/>
              <a:cs typeface="Arial"/>
            </a:endParaRPr>
          </a:p>
          <a:p>
            <a:pPr marL="0" indent="0" algn="r" rtl="1">
              <a:buNone/>
            </a:pPr>
            <a:r>
              <a:rPr lang="fa-IR" sz="2000" dirty="0" smtClean="0">
                <a:latin typeface="Arial"/>
                <a:cs typeface="Arial"/>
              </a:rPr>
              <a:t>در نوع </a:t>
            </a:r>
            <a:r>
              <a:rPr lang="fa-IR" sz="2000" dirty="0" err="1" smtClean="0">
                <a:latin typeface="Arial"/>
                <a:cs typeface="Arial"/>
              </a:rPr>
              <a:t>هموزیگوت</a:t>
            </a:r>
            <a:r>
              <a:rPr lang="fa-IR" sz="2000" dirty="0" smtClean="0">
                <a:latin typeface="Arial"/>
                <a:cs typeface="Arial"/>
              </a:rPr>
              <a:t> و </a:t>
            </a:r>
            <a:r>
              <a:rPr lang="fa-IR" sz="2000" dirty="0" err="1" smtClean="0">
                <a:latin typeface="Arial"/>
                <a:cs typeface="Arial"/>
              </a:rPr>
              <a:t>هتروزیگوت</a:t>
            </a:r>
            <a:r>
              <a:rPr lang="fa-IR" sz="2000" dirty="0" smtClean="0">
                <a:latin typeface="Arial"/>
                <a:cs typeface="Arial"/>
              </a:rPr>
              <a:t> آن علایم بالینی وجو</a:t>
            </a:r>
            <a:r>
              <a:rPr lang="fa-IR" sz="2000" dirty="0">
                <a:latin typeface="Arial"/>
                <a:cs typeface="Arial"/>
              </a:rPr>
              <a:t>د</a:t>
            </a:r>
            <a:r>
              <a:rPr lang="fa-IR" sz="2000" dirty="0" smtClean="0">
                <a:latin typeface="Arial"/>
                <a:cs typeface="Arial"/>
              </a:rPr>
              <a:t> ندارد.</a:t>
            </a:r>
          </a:p>
          <a:p>
            <a:pPr marL="0" indent="0" algn="r" rtl="1">
              <a:buNone/>
            </a:pPr>
            <a:endParaRPr lang="fa-IR" sz="2000" dirty="0">
              <a:latin typeface="Arial"/>
              <a:cs typeface="Arial"/>
            </a:endParaRPr>
          </a:p>
          <a:p>
            <a:pPr marL="0" indent="0" algn="r" rtl="1">
              <a:buNone/>
            </a:pPr>
            <a:endParaRPr lang="fa-IR" sz="2000" dirty="0">
              <a:latin typeface="Arial"/>
              <a:cs typeface="Arial"/>
            </a:endParaRPr>
          </a:p>
          <a:p>
            <a:pPr marL="0" indent="0" algn="r" rtl="1">
              <a:buNone/>
            </a:pPr>
            <a:r>
              <a:rPr lang="fa-IR" sz="2000" dirty="0" smtClean="0">
                <a:solidFill>
                  <a:schemeClr val="tx2"/>
                </a:solidFill>
                <a:latin typeface="Arial"/>
                <a:cs typeface="Arial"/>
              </a:rPr>
              <a:t>دو نوع </a:t>
            </a:r>
            <a:r>
              <a:rPr lang="en-US" sz="2000" dirty="0" smtClean="0">
                <a:solidFill>
                  <a:schemeClr val="tx2"/>
                </a:solidFill>
                <a:latin typeface="Arial"/>
                <a:cs typeface="Arial"/>
              </a:rPr>
              <a:t>HPFH</a:t>
            </a:r>
            <a:r>
              <a:rPr lang="fa-IR" sz="2000" dirty="0" smtClean="0">
                <a:solidFill>
                  <a:schemeClr val="tx2"/>
                </a:solidFill>
                <a:latin typeface="Arial"/>
                <a:cs typeface="Arial"/>
              </a:rPr>
              <a:t>: 1</a:t>
            </a:r>
            <a:r>
              <a:rPr lang="en-US" sz="2000" dirty="0" smtClean="0">
                <a:solidFill>
                  <a:schemeClr val="tx2"/>
                </a:solidFill>
                <a:latin typeface="Arial"/>
                <a:cs typeface="Arial"/>
              </a:rPr>
              <a:t>- </a:t>
            </a:r>
            <a:r>
              <a:rPr lang="fa-IR" sz="2000" dirty="0" smtClean="0">
                <a:solidFill>
                  <a:schemeClr val="tx2"/>
                </a:solidFill>
                <a:latin typeface="Arial"/>
                <a:cs typeface="Arial"/>
              </a:rPr>
              <a:t> نوع حذفی      2- نوع غیر حذفی </a:t>
            </a:r>
          </a:p>
          <a:p>
            <a:pPr marL="0" indent="0" algn="r" rtl="1">
              <a:buNone/>
            </a:pPr>
            <a:endParaRPr lang="fa-IR" sz="20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- </a:t>
            </a:r>
            <a:r>
              <a:rPr lang="fa-IR" sz="2000" dirty="0">
                <a:solidFill>
                  <a:schemeClr val="tx2"/>
                </a:solidFill>
                <a:latin typeface="Arial"/>
              </a:rPr>
              <a:t> </a:t>
            </a:r>
            <a:r>
              <a:rPr lang="fa-IR" sz="2000" dirty="0">
                <a:latin typeface="Arial"/>
              </a:rPr>
              <a:t>نوع حذفی</a:t>
            </a:r>
            <a:r>
              <a:rPr lang="fa-IR" sz="2000" dirty="0" smtClean="0">
                <a:latin typeface="Arial"/>
                <a:cs typeface="Arial"/>
              </a:rPr>
              <a:t>   : کمپلکس ژنی   </a:t>
            </a:r>
            <a:r>
              <a:rPr lang="en-US" sz="2000" dirty="0"/>
              <a:t>δβ</a:t>
            </a:r>
            <a:r>
              <a:rPr lang="fa-IR" sz="2000" dirty="0" smtClean="0">
                <a:latin typeface="Arial"/>
                <a:cs typeface="Arial"/>
              </a:rPr>
              <a:t>   حذف شده است . انواع آن شامل: یونانی / ایتالیایی / هندی/ سیاهپوستان</a:t>
            </a:r>
          </a:p>
          <a:p>
            <a:pPr marL="0" indent="0" algn="r" rtl="1">
              <a:buNone/>
            </a:pPr>
            <a:endParaRPr lang="fa-IR" sz="2000" dirty="0">
              <a:latin typeface="Arial"/>
              <a:cs typeface="Arial"/>
            </a:endParaRPr>
          </a:p>
          <a:p>
            <a:pPr marL="0" indent="0" algn="r" rtl="1">
              <a:buNone/>
            </a:pPr>
            <a:r>
              <a:rPr lang="fa-IR" sz="1800" dirty="0" smtClean="0">
                <a:latin typeface="Arial"/>
                <a:cs typeface="Arial"/>
              </a:rPr>
              <a:t>     </a:t>
            </a:r>
            <a:r>
              <a:rPr lang="fa-IR" sz="1800" dirty="0" smtClean="0">
                <a:latin typeface="Arial"/>
              </a:rPr>
              <a:t>در نوع </a:t>
            </a:r>
            <a:r>
              <a:rPr lang="fa-IR" sz="1800" dirty="0" err="1" smtClean="0">
                <a:latin typeface="Arial"/>
              </a:rPr>
              <a:t>هموزیگوت</a:t>
            </a:r>
            <a:r>
              <a:rPr lang="fa-IR" sz="1800" dirty="0" smtClean="0">
                <a:latin typeface="Arial"/>
              </a:rPr>
              <a:t> : </a:t>
            </a:r>
            <a:r>
              <a:rPr lang="fa-IR" sz="1800" dirty="0" err="1" smtClean="0">
                <a:latin typeface="Arial"/>
              </a:rPr>
              <a:t>میکروسیت</a:t>
            </a:r>
            <a:r>
              <a:rPr lang="fa-IR" sz="1800" dirty="0" smtClean="0">
                <a:latin typeface="Arial"/>
              </a:rPr>
              <a:t> ، </a:t>
            </a:r>
            <a:r>
              <a:rPr lang="fa-IR" sz="1800" dirty="0" err="1" smtClean="0">
                <a:latin typeface="Arial"/>
              </a:rPr>
              <a:t>هیپوکروم</a:t>
            </a:r>
            <a:r>
              <a:rPr lang="fa-IR" sz="1800" dirty="0" smtClean="0">
                <a:latin typeface="Arial"/>
              </a:rPr>
              <a:t> / -</a:t>
            </a:r>
            <a:r>
              <a:rPr lang="en-US" sz="1800" dirty="0" err="1" smtClean="0">
                <a:latin typeface="Arial"/>
                <a:cs typeface="Arial"/>
              </a:rPr>
              <a:t>Hb</a:t>
            </a:r>
            <a:r>
              <a:rPr lang="en-US" sz="1800" dirty="0" smtClean="0">
                <a:latin typeface="Arial"/>
                <a:cs typeface="Arial"/>
              </a:rPr>
              <a:t> A2: </a:t>
            </a:r>
            <a:r>
              <a:rPr lang="fa-IR" sz="1800" dirty="0" smtClean="0">
                <a:latin typeface="Arial"/>
              </a:rPr>
              <a:t> </a:t>
            </a:r>
            <a:r>
              <a:rPr lang="en-US" sz="1800" dirty="0" smtClean="0">
                <a:latin typeface="Arial"/>
                <a:cs typeface="Arial"/>
              </a:rPr>
              <a:t>/</a:t>
            </a:r>
            <a:r>
              <a:rPr lang="fa-IR" sz="1800" dirty="0" smtClean="0">
                <a:latin typeface="Arial"/>
              </a:rPr>
              <a:t> 100% : </a:t>
            </a:r>
            <a:r>
              <a:rPr lang="en-US" sz="1800" dirty="0" err="1" smtClean="0">
                <a:latin typeface="Arial"/>
                <a:cs typeface="Arial"/>
              </a:rPr>
              <a:t>Hb</a:t>
            </a:r>
            <a:r>
              <a:rPr lang="en-US" sz="1800" dirty="0" smtClean="0">
                <a:latin typeface="Arial"/>
                <a:cs typeface="Arial"/>
              </a:rPr>
              <a:t> F</a:t>
            </a:r>
            <a:r>
              <a:rPr lang="fa-IR" sz="1800" dirty="0" smtClean="0">
                <a:latin typeface="Arial"/>
              </a:rPr>
              <a:t> </a:t>
            </a:r>
          </a:p>
          <a:p>
            <a:pPr marL="0" indent="0" algn="r" rtl="1">
              <a:buNone/>
            </a:pPr>
            <a:r>
              <a:rPr lang="fa-IR" sz="1800" dirty="0" smtClean="0">
                <a:latin typeface="Arial"/>
              </a:rPr>
              <a:t>    در نوع </a:t>
            </a:r>
            <a:r>
              <a:rPr lang="fa-IR" sz="1800" dirty="0" err="1" smtClean="0">
                <a:latin typeface="Arial"/>
              </a:rPr>
              <a:t>هتروزیگوت</a:t>
            </a:r>
            <a:r>
              <a:rPr lang="fa-IR" sz="1800" dirty="0" smtClean="0">
                <a:latin typeface="Arial"/>
              </a:rPr>
              <a:t> : </a:t>
            </a:r>
            <a:r>
              <a:rPr lang="fa-IR" sz="1800" dirty="0" err="1" smtClean="0">
                <a:latin typeface="Arial"/>
              </a:rPr>
              <a:t>اندکس</a:t>
            </a:r>
            <a:r>
              <a:rPr lang="fa-IR" sz="1800" dirty="0" smtClean="0">
                <a:latin typeface="Arial"/>
              </a:rPr>
              <a:t> ها نرمال/  </a:t>
            </a:r>
            <a:r>
              <a:rPr lang="en-US" sz="1800" dirty="0" err="1" smtClean="0">
                <a:latin typeface="Arial"/>
              </a:rPr>
              <a:t>Hb</a:t>
            </a:r>
            <a:r>
              <a:rPr lang="en-US" sz="1800" dirty="0" smtClean="0">
                <a:latin typeface="Arial"/>
              </a:rPr>
              <a:t> A2  :1%</a:t>
            </a:r>
            <a:r>
              <a:rPr lang="fa-IR" sz="1800" dirty="0" smtClean="0">
                <a:latin typeface="Arial"/>
              </a:rPr>
              <a:t> /  30-15% </a:t>
            </a:r>
            <a:r>
              <a:rPr lang="fa-IR" sz="1800" dirty="0">
                <a:latin typeface="Arial"/>
              </a:rPr>
              <a:t>: </a:t>
            </a:r>
            <a:r>
              <a:rPr lang="en-US" sz="1800" dirty="0" err="1">
                <a:latin typeface="Arial"/>
                <a:cs typeface="Arial"/>
              </a:rPr>
              <a:t>Hb</a:t>
            </a:r>
            <a:r>
              <a:rPr lang="en-US" sz="1800" dirty="0">
                <a:latin typeface="Arial"/>
                <a:cs typeface="Arial"/>
              </a:rPr>
              <a:t> F</a:t>
            </a:r>
            <a:r>
              <a:rPr lang="fa-IR" sz="1800" dirty="0">
                <a:latin typeface="Arial"/>
              </a:rPr>
              <a:t> </a:t>
            </a:r>
            <a:r>
              <a:rPr lang="fa-IR" sz="1800" dirty="0" smtClean="0">
                <a:latin typeface="Arial"/>
              </a:rPr>
              <a:t>/ مابقی </a:t>
            </a:r>
            <a:r>
              <a:rPr lang="en-US" sz="1800" dirty="0" err="1" smtClean="0">
                <a:latin typeface="Arial"/>
              </a:rPr>
              <a:t>Hb</a:t>
            </a:r>
            <a:r>
              <a:rPr lang="en-US" sz="1800" dirty="0" smtClean="0">
                <a:latin typeface="Arial"/>
              </a:rPr>
              <a:t> A</a:t>
            </a:r>
            <a:endParaRPr lang="fa-IR" sz="1800" dirty="0">
              <a:latin typeface="Arial"/>
            </a:endParaRPr>
          </a:p>
          <a:p>
            <a:pPr marL="0" indent="0" algn="r" rtl="1">
              <a:buNone/>
            </a:pPr>
            <a:r>
              <a:rPr lang="fa-IR" sz="2000" dirty="0" smtClean="0">
                <a:latin typeface="Arial"/>
              </a:rPr>
              <a:t>                              توزیع </a:t>
            </a:r>
            <a:r>
              <a:rPr lang="fa-IR" sz="2000" dirty="0">
                <a:latin typeface="Arial"/>
              </a:rPr>
              <a:t>هموگلوبین </a:t>
            </a:r>
            <a:r>
              <a:rPr lang="en-US" sz="2000" dirty="0">
                <a:latin typeface="Arial"/>
                <a:cs typeface="Arial"/>
              </a:rPr>
              <a:t>F</a:t>
            </a:r>
            <a:r>
              <a:rPr lang="fa-IR" sz="2000" dirty="0">
                <a:latin typeface="Arial"/>
              </a:rPr>
              <a:t> </a:t>
            </a:r>
            <a:r>
              <a:rPr lang="fa-IR" sz="2000" dirty="0" err="1">
                <a:latin typeface="Arial"/>
              </a:rPr>
              <a:t>پان</a:t>
            </a:r>
            <a:r>
              <a:rPr lang="fa-IR" sz="2000" dirty="0">
                <a:latin typeface="Arial"/>
              </a:rPr>
              <a:t> </a:t>
            </a:r>
            <a:r>
              <a:rPr lang="fa-IR" sz="2000" dirty="0" err="1">
                <a:latin typeface="Arial"/>
              </a:rPr>
              <a:t>سلولار</a:t>
            </a:r>
            <a:r>
              <a:rPr lang="fa-IR" sz="2000" dirty="0">
                <a:latin typeface="Arial"/>
              </a:rPr>
              <a:t> است</a:t>
            </a: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rtl="1"/>
            <a:r>
              <a:rPr lang="fa-IR" sz="2800" b="1" dirty="0" smtClean="0">
                <a:solidFill>
                  <a:schemeClr val="accent4"/>
                </a:solidFill>
              </a:rPr>
              <a:t>تداوم ارثی هموگلوبین جنینی ( </a:t>
            </a:r>
            <a:r>
              <a:rPr lang="en-US" sz="2800" b="1" dirty="0" smtClean="0">
                <a:solidFill>
                  <a:schemeClr val="accent4"/>
                </a:solidFill>
              </a:rPr>
              <a:t>HPFH</a:t>
            </a:r>
            <a:r>
              <a:rPr lang="fa-IR" sz="2800" b="1" dirty="0" smtClean="0">
                <a:solidFill>
                  <a:schemeClr val="accent4"/>
                </a:solidFill>
              </a:rPr>
              <a:t>)</a:t>
            </a:r>
            <a:endParaRPr lang="en-US" sz="28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15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rtl="1"/>
            <a:r>
              <a:rPr lang="fa-IR" sz="2800" b="1" dirty="0">
                <a:solidFill>
                  <a:schemeClr val="accent4"/>
                </a:solidFill>
              </a:rPr>
              <a:t>تداوم ارثی هموگلوبین جنینی ( </a:t>
            </a:r>
            <a:r>
              <a:rPr lang="en-US" sz="2800" b="1" dirty="0">
                <a:solidFill>
                  <a:schemeClr val="accent4"/>
                </a:solidFill>
              </a:rPr>
              <a:t>HPFH</a:t>
            </a:r>
            <a:r>
              <a:rPr lang="fa-IR" sz="2800" b="1" dirty="0">
                <a:solidFill>
                  <a:schemeClr val="accent4"/>
                </a:solidFill>
              </a:rPr>
              <a:t>)</a:t>
            </a:r>
            <a:endParaRPr lang="en-US" sz="2800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r" rtl="1"/>
            <a:r>
              <a:rPr lang="fa-IR" sz="2000" dirty="0" smtClean="0"/>
              <a:t>نوع غیر حذفی(</a:t>
            </a:r>
            <a:r>
              <a:rPr lang="fa-IR" sz="2000" dirty="0" err="1" smtClean="0"/>
              <a:t>پان</a:t>
            </a:r>
            <a:r>
              <a:rPr lang="fa-IR" sz="2000" dirty="0" smtClean="0"/>
              <a:t> </a:t>
            </a:r>
            <a:r>
              <a:rPr lang="fa-IR" sz="2000" dirty="0" err="1" smtClean="0"/>
              <a:t>سلولار</a:t>
            </a:r>
            <a:r>
              <a:rPr lang="fa-IR" sz="2000" dirty="0" smtClean="0"/>
              <a:t>) : در ژن </a:t>
            </a:r>
            <a:r>
              <a:rPr lang="en-US" sz="2000" dirty="0" smtClean="0"/>
              <a:t>G</a:t>
            </a:r>
            <a:r>
              <a:rPr lang="el-GR" sz="2000" dirty="0" smtClean="0">
                <a:latin typeface="Arial"/>
                <a:cs typeface="Arial"/>
              </a:rPr>
              <a:t>γ</a:t>
            </a:r>
            <a:r>
              <a:rPr lang="fa-IR" sz="2000" dirty="0" smtClean="0"/>
              <a:t> یا </a:t>
            </a:r>
            <a:r>
              <a:rPr lang="en-US" sz="2000" dirty="0" smtClean="0"/>
              <a:t>A</a:t>
            </a:r>
            <a:r>
              <a:rPr lang="el-GR" sz="2000" dirty="0" smtClean="0">
                <a:latin typeface="Arial"/>
                <a:cs typeface="Arial"/>
              </a:rPr>
              <a:t>γ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fa-IR" sz="2000" dirty="0" smtClean="0">
                <a:latin typeface="Arial"/>
                <a:cs typeface="Arial"/>
              </a:rPr>
              <a:t> یک </a:t>
            </a:r>
            <a:r>
              <a:rPr lang="fa-IR" sz="2000" dirty="0" err="1" smtClean="0">
                <a:latin typeface="Arial"/>
                <a:cs typeface="Arial"/>
              </a:rPr>
              <a:t>موتاسیون</a:t>
            </a:r>
            <a:r>
              <a:rPr lang="fa-IR" sz="2000" dirty="0" smtClean="0">
                <a:latin typeface="Arial"/>
                <a:cs typeface="Arial"/>
              </a:rPr>
              <a:t> ایجاد می شود در نتیجه تولید </a:t>
            </a:r>
            <a:r>
              <a:rPr lang="el-GR" sz="2000" dirty="0" smtClean="0">
                <a:latin typeface="Arial"/>
                <a:cs typeface="Arial"/>
              </a:rPr>
              <a:t>γ</a:t>
            </a:r>
            <a:r>
              <a:rPr lang="fa-IR" sz="2000" dirty="0" smtClean="0">
                <a:latin typeface="Arial"/>
                <a:cs typeface="Arial"/>
              </a:rPr>
              <a:t> زیاد و تولید 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fa-IR" sz="2000" dirty="0" smtClean="0">
                <a:latin typeface="Arial"/>
                <a:cs typeface="Arial"/>
              </a:rPr>
              <a:t>    و   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fa-IR" sz="2000" dirty="0" smtClean="0">
                <a:latin typeface="Arial"/>
                <a:cs typeface="Arial"/>
              </a:rPr>
              <a:t> کاهش می یابد </a:t>
            </a:r>
            <a:endParaRPr lang="fa-IR" sz="2000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sz="2000" dirty="0" smtClean="0"/>
              <a:t>تولید زنجیره بتا از این </a:t>
            </a:r>
            <a:r>
              <a:rPr lang="fa-IR" sz="2000" dirty="0" err="1" smtClean="0"/>
              <a:t>کروموزوم</a:t>
            </a:r>
            <a:r>
              <a:rPr lang="fa-IR" sz="2000" dirty="0" smtClean="0"/>
              <a:t> کاهش می یابد اما قطع </a:t>
            </a:r>
            <a:r>
              <a:rPr lang="fa-IR" sz="2000" dirty="0" err="1" smtClean="0"/>
              <a:t>نمی</a:t>
            </a:r>
            <a:r>
              <a:rPr lang="fa-IR" sz="2000" dirty="0" smtClean="0"/>
              <a:t> شود.</a:t>
            </a:r>
          </a:p>
          <a:p>
            <a:pPr algn="r" rtl="1"/>
            <a:r>
              <a:rPr lang="fa-IR" sz="2000" dirty="0" smtClean="0"/>
              <a:t>در فرم های مختلف تولید </a:t>
            </a:r>
            <a:r>
              <a:rPr lang="en-US" sz="2000" dirty="0" err="1" smtClean="0"/>
              <a:t>Hb</a:t>
            </a:r>
            <a:r>
              <a:rPr lang="en-US" sz="2000" dirty="0" smtClean="0"/>
              <a:t> F</a:t>
            </a:r>
            <a:r>
              <a:rPr lang="fa-IR" sz="2000" dirty="0" smtClean="0"/>
              <a:t> بین 31-3% می شود.</a:t>
            </a:r>
          </a:p>
          <a:p>
            <a:pPr algn="r" rtl="1"/>
            <a:r>
              <a:rPr lang="fa-IR" sz="2000" dirty="0" smtClean="0"/>
              <a:t>نوع </a:t>
            </a:r>
            <a:r>
              <a:rPr lang="fa-IR" sz="2000" dirty="0" err="1" smtClean="0"/>
              <a:t>سوئیسی</a:t>
            </a:r>
            <a:r>
              <a:rPr lang="fa-IR" sz="2000" dirty="0" smtClean="0"/>
              <a:t> از نوع غیر حذفی با </a:t>
            </a:r>
            <a:r>
              <a:rPr lang="en-US" sz="2000" dirty="0" smtClean="0"/>
              <a:t> </a:t>
            </a:r>
            <a:r>
              <a:rPr lang="fa-IR" sz="2000" dirty="0" smtClean="0"/>
              <a:t>توزیع </a:t>
            </a:r>
            <a:r>
              <a:rPr lang="fa-IR" sz="2000" dirty="0" err="1" smtClean="0"/>
              <a:t>هتروسلولار</a:t>
            </a:r>
            <a:r>
              <a:rPr lang="fa-IR" sz="2000" dirty="0" smtClean="0"/>
              <a:t> </a:t>
            </a:r>
            <a:r>
              <a:rPr lang="en-US" sz="2000" dirty="0" err="1"/>
              <a:t>Hb</a:t>
            </a:r>
            <a:r>
              <a:rPr lang="en-US" sz="2000" dirty="0"/>
              <a:t> </a:t>
            </a:r>
            <a:r>
              <a:rPr lang="en-US" sz="2000" dirty="0" smtClean="0"/>
              <a:t>F</a:t>
            </a:r>
            <a:r>
              <a:rPr lang="fa-IR" sz="2000" dirty="0" smtClean="0"/>
              <a:t>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7086600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00200" y="5257800"/>
            <a:ext cx="685800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</a:rPr>
              <a:t>هموگلوبین کنیا (</a:t>
            </a:r>
            <a:r>
              <a:rPr lang="en-US" b="1" dirty="0">
                <a:solidFill>
                  <a:schemeClr val="tx1"/>
                </a:solidFill>
              </a:rPr>
              <a:t>α 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/ γβ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fa-IR" b="1" dirty="0" smtClean="0">
                <a:solidFill>
                  <a:schemeClr val="tx1"/>
                </a:solidFill>
              </a:rPr>
              <a:t>  ) : </a:t>
            </a:r>
            <a:r>
              <a:rPr lang="fa-IR" b="1" dirty="0" err="1" smtClean="0">
                <a:solidFill>
                  <a:schemeClr val="tx1"/>
                </a:solidFill>
              </a:rPr>
              <a:t>فنوتیپ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HPFH</a:t>
            </a:r>
            <a:r>
              <a:rPr lang="fa-IR" b="1" dirty="0" smtClean="0">
                <a:solidFill>
                  <a:schemeClr val="tx1"/>
                </a:solidFill>
              </a:rPr>
              <a:t> دارد</a:t>
            </a:r>
            <a:r>
              <a:rPr lang="fa-IR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15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تالاسمی 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1800" dirty="0" smtClean="0">
                <a:latin typeface="Arial" pitchFamily="34" charset="0"/>
                <a:cs typeface="Arial" pitchFamily="34" charset="0"/>
              </a:rPr>
              <a:t>            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fa-IR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کاهش 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MCV </a:t>
            </a:r>
            <a:r>
              <a:rPr lang="fa-IR" sz="1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و 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MCH</a:t>
            </a:r>
            <a:endParaRPr lang="fa-IR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fa-IR" sz="1800" dirty="0" smtClean="0">
                <a:latin typeface="Arial" pitchFamily="34" charset="0"/>
                <a:cs typeface="Arial" pitchFamily="34" charset="0"/>
              </a:rPr>
              <a:t>کاهش یا فقدان زنجیره های نرمال </a:t>
            </a:r>
            <a:r>
              <a:rPr lang="fa-IR" sz="1800" dirty="0" err="1" smtClean="0">
                <a:latin typeface="Arial" pitchFamily="34" charset="0"/>
                <a:cs typeface="Arial" pitchFamily="34" charset="0"/>
              </a:rPr>
              <a:t>گلوبین</a:t>
            </a:r>
            <a:endParaRPr lang="fa-I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fa-IR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fa-IR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عدم تعادل  زنجیره های </a:t>
            </a:r>
            <a:r>
              <a:rPr lang="fa-IR" sz="18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گلوبین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سالم و رسوب آنها که باعث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</a:t>
            </a:r>
            <a:r>
              <a:rPr lang="fa-IR" sz="18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همولیز</a:t>
            </a:r>
            <a:r>
              <a:rPr lang="fa-IR" sz="1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و </a:t>
            </a:r>
            <a:r>
              <a:rPr lang="fa-IR" sz="18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خونسازی</a:t>
            </a:r>
            <a:r>
              <a:rPr lang="fa-IR" sz="1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غیر موثر می شود</a:t>
            </a:r>
            <a:endParaRPr lang="en-US" sz="18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endParaRPr lang="en-US" sz="1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endParaRPr lang="fa-IR" sz="18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en-US" sz="1800" dirty="0" smtClean="0">
                <a:latin typeface="Arial"/>
                <a:cs typeface="Arial"/>
              </a:rPr>
              <a:t>β </a:t>
            </a:r>
            <a:r>
              <a:rPr lang="fa-IR" sz="1800" dirty="0" smtClean="0">
                <a:latin typeface="Arial"/>
                <a:cs typeface="Arial"/>
              </a:rPr>
              <a:t> - تالاسمی / </a:t>
            </a:r>
            <a:r>
              <a:rPr lang="el-GR" sz="1800" dirty="0" smtClean="0">
                <a:latin typeface="Arial"/>
                <a:cs typeface="Arial"/>
              </a:rPr>
              <a:t>α</a:t>
            </a:r>
            <a:r>
              <a:rPr lang="fa-IR" sz="1800" dirty="0" smtClean="0">
                <a:latin typeface="Arial"/>
                <a:cs typeface="Arial"/>
              </a:rPr>
              <a:t>- تالاسمی / </a:t>
            </a:r>
            <a:r>
              <a:rPr lang="el-GR" sz="1800" dirty="0" smtClean="0">
                <a:latin typeface="Arial"/>
                <a:cs typeface="Arial"/>
              </a:rPr>
              <a:t>δβ</a:t>
            </a:r>
            <a:r>
              <a:rPr lang="fa-IR" sz="1800" dirty="0" smtClean="0">
                <a:latin typeface="Arial"/>
                <a:cs typeface="Arial"/>
              </a:rPr>
              <a:t>- تالاسمی و ...</a:t>
            </a:r>
          </a:p>
          <a:p>
            <a:pPr algn="r" rtl="1"/>
            <a:r>
              <a:rPr lang="fa-IR" sz="1800" dirty="0" smtClean="0">
                <a:latin typeface="Arial"/>
                <a:cs typeface="Arial"/>
              </a:rPr>
              <a:t>طبقه بندی بالینی : ماژور – </a:t>
            </a:r>
            <a:r>
              <a:rPr lang="fa-IR" sz="1800" dirty="0" err="1" smtClean="0">
                <a:latin typeface="Arial"/>
                <a:cs typeface="Arial"/>
              </a:rPr>
              <a:t>اینتر</a:t>
            </a:r>
            <a:r>
              <a:rPr lang="fa-IR" sz="1800" dirty="0" smtClean="0">
                <a:latin typeface="Arial"/>
                <a:cs typeface="Arial"/>
              </a:rPr>
              <a:t> مدیا و مینور (حامل یا خصیصه)</a:t>
            </a:r>
          </a:p>
          <a:p>
            <a:pPr algn="r" rtl="1"/>
            <a:endParaRPr lang="en-US" sz="1800" b="1" dirty="0" smtClean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algn="r" rtl="1"/>
            <a:endParaRPr lang="fa-IR" sz="1800" b="1" dirty="0" smtClean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 algn="r" rtl="1">
              <a:buNone/>
            </a:pPr>
            <a:r>
              <a:rPr lang="fa-IR" sz="2000" dirty="0">
                <a:latin typeface="Arial"/>
              </a:rPr>
              <a:t>هنگامی که یک ژن آلفا حذف شود  </a:t>
            </a:r>
            <a:r>
              <a:rPr lang="fa-IR" sz="2000" dirty="0" err="1">
                <a:latin typeface="Arial"/>
              </a:rPr>
              <a:t>بصورت</a:t>
            </a:r>
            <a:r>
              <a:rPr lang="fa-IR" sz="2000" dirty="0">
                <a:latin typeface="Arial"/>
              </a:rPr>
              <a:t>   </a:t>
            </a:r>
            <a:r>
              <a:rPr lang="en-US" sz="2000" dirty="0">
                <a:latin typeface="Arial"/>
              </a:rPr>
              <a:t>    </a:t>
            </a:r>
            <a:r>
              <a:rPr lang="fa-IR" sz="2000" dirty="0">
                <a:latin typeface="Arial"/>
              </a:rPr>
              <a:t> </a:t>
            </a:r>
            <a:r>
              <a:rPr lang="en-US" sz="2000" dirty="0">
                <a:latin typeface="Arial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α</a:t>
            </a:r>
            <a:r>
              <a:rPr lang="en-US" sz="1800" b="1" baseline="30000" dirty="0">
                <a:solidFill>
                  <a:srgbClr val="C00000"/>
                </a:solidFill>
              </a:rPr>
              <a:t>+</a:t>
            </a:r>
            <a:r>
              <a:rPr lang="fa-IR" sz="1800" b="1" dirty="0">
                <a:solidFill>
                  <a:srgbClr val="C00000"/>
                </a:solidFill>
                <a:latin typeface="Arial"/>
              </a:rPr>
              <a:t> </a:t>
            </a:r>
            <a:endParaRPr lang="en-US" sz="1800" b="1" dirty="0" smtClean="0">
              <a:solidFill>
                <a:srgbClr val="C00000"/>
              </a:solidFill>
              <a:latin typeface="Arial"/>
            </a:endParaRPr>
          </a:p>
          <a:p>
            <a:pPr marL="0" indent="0" algn="r" rtl="1">
              <a:buNone/>
            </a:pPr>
            <a:endParaRPr lang="en-US" sz="1800" b="1" dirty="0">
              <a:solidFill>
                <a:srgbClr val="C00000"/>
              </a:solidFill>
              <a:latin typeface="Arial"/>
            </a:endParaRPr>
          </a:p>
          <a:p>
            <a:pPr marL="0" indent="0" algn="r" rtl="1">
              <a:buNone/>
            </a:pPr>
            <a:endParaRPr lang="fa-IR" sz="1800" b="1" dirty="0" smtClean="0">
              <a:solidFill>
                <a:srgbClr val="C00000"/>
              </a:solidFill>
              <a:latin typeface="Arial"/>
            </a:endParaRPr>
          </a:p>
          <a:p>
            <a:pPr marL="0" indent="0" algn="r" rtl="1">
              <a:buNone/>
            </a:pPr>
            <a:endParaRPr lang="fa-IR" sz="1800" dirty="0">
              <a:latin typeface="Arial"/>
            </a:endParaRPr>
          </a:p>
          <a:p>
            <a:pPr marL="0" indent="0" algn="r" rtl="1">
              <a:buNone/>
            </a:pPr>
            <a:r>
              <a:rPr lang="fa-IR" sz="2000" dirty="0">
                <a:latin typeface="Arial"/>
              </a:rPr>
              <a:t>هنگامی که </a:t>
            </a:r>
            <a:r>
              <a:rPr lang="fa-IR" sz="2000" dirty="0" smtClean="0">
                <a:latin typeface="Arial"/>
              </a:rPr>
              <a:t>دو  </a:t>
            </a:r>
            <a:r>
              <a:rPr lang="fa-IR" sz="2000" dirty="0">
                <a:latin typeface="Arial"/>
              </a:rPr>
              <a:t>ژن آلفا حذف شود  </a:t>
            </a:r>
            <a:r>
              <a:rPr lang="fa-IR" sz="2000" dirty="0" err="1" smtClean="0">
                <a:latin typeface="Arial"/>
              </a:rPr>
              <a:t>بصورت</a:t>
            </a:r>
            <a:r>
              <a:rPr lang="en-US" sz="2000" dirty="0" smtClean="0">
                <a:latin typeface="Arial"/>
              </a:rPr>
              <a:t>      </a:t>
            </a:r>
            <a:r>
              <a:rPr lang="fa-IR" sz="2000" dirty="0" smtClean="0">
                <a:latin typeface="Arial"/>
              </a:rPr>
              <a:t> </a:t>
            </a:r>
            <a:r>
              <a:rPr lang="en-US" sz="2000" dirty="0" smtClean="0">
                <a:latin typeface="Arial"/>
              </a:rPr>
              <a:t>  </a:t>
            </a:r>
            <a:r>
              <a:rPr lang="en-US" sz="2000" b="1" dirty="0" smtClean="0">
                <a:solidFill>
                  <a:srgbClr val="C00000"/>
                </a:solidFill>
              </a:rPr>
              <a:t>α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0  </a:t>
            </a:r>
            <a:endParaRPr lang="fa-IR" sz="2000" b="1" dirty="0">
              <a:solidFill>
                <a:srgbClr val="C00000"/>
              </a:solidFill>
              <a:latin typeface="Arial"/>
            </a:endParaRPr>
          </a:p>
          <a:p>
            <a:pPr algn="r" rtl="1"/>
            <a:endParaRPr lang="fa-IR" sz="1800" b="1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 algn="r" rtl="1">
              <a:buNone/>
            </a:pPr>
            <a:endParaRPr lang="fa-IR" sz="1800" b="1" dirty="0" smtClean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5257800" y="609600"/>
            <a:ext cx="237744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3748087"/>
            <a:ext cx="504825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48087"/>
            <a:ext cx="581025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3429000"/>
            <a:ext cx="8534400" cy="3048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345189" y="4695303"/>
            <a:ext cx="11430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333500" y="5212080"/>
            <a:ext cx="11430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72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آلفا تالاسمی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1430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سندرم های تالاسمی آلفا:</a:t>
            </a:r>
          </a:p>
          <a:p>
            <a:pPr marL="0" indent="0" algn="r" rtl="1">
              <a:buNone/>
            </a:pPr>
            <a:endParaRPr lang="fa-IR" sz="2400" b="1" dirty="0" smtClean="0">
              <a:solidFill>
                <a:schemeClr val="accent6">
                  <a:lumMod val="50000"/>
                </a:schemeClr>
              </a:solidFill>
              <a:latin typeface="Arial"/>
            </a:endParaRPr>
          </a:p>
          <a:p>
            <a:pPr marL="0" indent="0" algn="just" rtl="1">
              <a:buFont typeface="Arial" pitchFamily="34" charset="0"/>
              <a:buNone/>
            </a:pP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حذف یک ژن آلفا (حامل خاموش) :  </a:t>
            </a:r>
            <a:r>
              <a:rPr lang="fa-IR" sz="2000" b="1" dirty="0" err="1" smtClean="0">
                <a:solidFill>
                  <a:srgbClr val="C00000"/>
                </a:solidFill>
                <a:latin typeface="Arial"/>
              </a:rPr>
              <a:t>هتروزیگوت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</a:rPr>
              <a:t>α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+</a:t>
            </a:r>
            <a:r>
              <a:rPr lang="fa-IR" sz="2000" b="1" baseline="30000" dirty="0" smtClean="0">
                <a:solidFill>
                  <a:srgbClr val="C00000"/>
                </a:solidFill>
              </a:rPr>
              <a:t>  </a:t>
            </a:r>
            <a:r>
              <a:rPr lang="fa-IR" sz="2000" b="1" dirty="0" smtClean="0">
                <a:solidFill>
                  <a:srgbClr val="C00000"/>
                </a:solidFill>
              </a:rPr>
              <a:t>          یا</a:t>
            </a:r>
            <a:r>
              <a:rPr lang="en-US" sz="2000" b="1" dirty="0" smtClean="0">
                <a:solidFill>
                  <a:srgbClr val="C00000"/>
                </a:solidFill>
              </a:rPr>
              <a:t>   </a:t>
            </a:r>
            <a:r>
              <a:rPr lang="en-US" sz="2000" dirty="0" smtClean="0"/>
              <a:t>   </a:t>
            </a:r>
            <a:r>
              <a:rPr lang="fa-IR" sz="2000" dirty="0" smtClean="0"/>
              <a:t>        </a:t>
            </a:r>
            <a:r>
              <a:rPr lang="el-GR" sz="2000" b="1" dirty="0" smtClean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</a:t>
            </a:r>
            <a:r>
              <a:rPr lang="el-GR" sz="2000" b="1" dirty="0" smtClean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</a:rPr>
              <a:t>  /  </a:t>
            </a:r>
            <a:r>
              <a:rPr lang="el-GR" sz="2000" b="1" dirty="0" smtClean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</a:rPr>
              <a:t> -      </a:t>
            </a:r>
          </a:p>
          <a:p>
            <a:pPr marL="0" indent="0" algn="just" rtl="1">
              <a:buFont typeface="Arial" pitchFamily="34" charset="0"/>
              <a:buNone/>
            </a:pPr>
            <a:endParaRPr lang="fa-IR" sz="2000" b="1" dirty="0" smtClean="0">
              <a:solidFill>
                <a:srgbClr val="C00000"/>
              </a:solidFill>
              <a:latin typeface="Arial"/>
            </a:endParaRPr>
          </a:p>
          <a:p>
            <a:pPr marL="0" indent="0" algn="just" rtl="1">
              <a:buFont typeface="Arial" pitchFamily="34" charset="0"/>
              <a:buNone/>
            </a:pP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حذف دو  ژن آلفا (تالاسمی مینور</a:t>
            </a:r>
            <a:r>
              <a:rPr lang="fa-IR" sz="2000" b="1" dirty="0">
                <a:solidFill>
                  <a:srgbClr val="C00000"/>
                </a:solidFill>
                <a:latin typeface="Arial"/>
                <a:cs typeface="Arial"/>
              </a:rPr>
              <a:t>):    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</a:t>
            </a:r>
            <a:r>
              <a:rPr lang="fa-IR" sz="2000" b="1" dirty="0" smtClean="0">
                <a:solidFill>
                  <a:srgbClr val="C00000"/>
                </a:solidFill>
              </a:rPr>
              <a:t>-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/ </a:t>
            </a:r>
            <a:r>
              <a:rPr lang="fa-IR" sz="2000" b="1" dirty="0" smtClean="0">
                <a:solidFill>
                  <a:srgbClr val="C00000"/>
                </a:solidFill>
              </a:rPr>
              <a:t> </a:t>
            </a:r>
            <a:r>
              <a:rPr lang="el-GR" sz="2000" b="1" dirty="0" smtClean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</a:rPr>
              <a:t> - 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         </a:t>
            </a:r>
            <a:r>
              <a:rPr lang="fa-IR" sz="2000" b="1" dirty="0" smtClean="0">
                <a:solidFill>
                  <a:srgbClr val="C00000"/>
                </a:solidFill>
              </a:rPr>
              <a:t>یا            </a:t>
            </a:r>
            <a:r>
              <a:rPr lang="el-GR" sz="2000" b="1" dirty="0" smtClean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</a:t>
            </a:r>
            <a:r>
              <a:rPr lang="el-GR" sz="2000" b="1" dirty="0" smtClean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</a:rPr>
              <a:t>  /  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-</a:t>
            </a:r>
            <a:r>
              <a:rPr lang="fa-IR" sz="2000" b="1" dirty="0" smtClean="0">
                <a:solidFill>
                  <a:srgbClr val="C00000"/>
                </a:solidFill>
              </a:rPr>
              <a:t> - </a:t>
            </a:r>
          </a:p>
          <a:p>
            <a:pPr marL="0" indent="0" algn="just" rtl="1">
              <a:buFont typeface="Arial" pitchFamily="34" charset="0"/>
              <a:buNone/>
            </a:pPr>
            <a:endParaRPr lang="fa-IR" sz="2000" b="1" dirty="0" smtClean="0">
              <a:solidFill>
                <a:srgbClr val="C00000"/>
              </a:solidFill>
              <a:latin typeface="Arial"/>
            </a:endParaRPr>
          </a:p>
          <a:p>
            <a:pPr marL="0" indent="0" algn="just" rtl="1">
              <a:buFont typeface="Arial" pitchFamily="34" charset="0"/>
              <a:buNone/>
            </a:pP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حذف  سه ژن آلفا (بیماری هموگلوبین </a:t>
            </a:r>
            <a:r>
              <a:rPr lang="en-US" sz="2000" b="1" dirty="0" smtClean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) :         - -</a:t>
            </a:r>
            <a:r>
              <a:rPr lang="fa-IR" sz="2000" b="1" dirty="0" smtClean="0">
                <a:solidFill>
                  <a:srgbClr val="C00000"/>
                </a:solidFill>
              </a:rPr>
              <a:t>  /  </a:t>
            </a:r>
            <a:r>
              <a:rPr lang="el-GR" sz="2000" b="1" dirty="0" smtClean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fa-IR" sz="2000" b="1" dirty="0" smtClean="0">
                <a:solidFill>
                  <a:srgbClr val="C00000"/>
                </a:solidFill>
              </a:rPr>
              <a:t> - </a:t>
            </a:r>
            <a:endParaRPr lang="fa-IR" sz="2000" b="1" dirty="0" smtClean="0">
              <a:solidFill>
                <a:srgbClr val="C00000"/>
              </a:solidFill>
              <a:latin typeface="Arial"/>
            </a:endParaRPr>
          </a:p>
          <a:p>
            <a:pPr marL="0" indent="0" algn="just" rtl="1">
              <a:buFont typeface="Arial" pitchFamily="34" charset="0"/>
              <a:buNone/>
            </a:pPr>
            <a:endParaRPr lang="fa-IR" sz="2000" b="1" dirty="0" smtClean="0">
              <a:solidFill>
                <a:srgbClr val="C00000"/>
              </a:solidFill>
              <a:latin typeface="Arial"/>
            </a:endParaRPr>
          </a:p>
          <a:p>
            <a:pPr marL="0" indent="0" algn="just" rtl="1">
              <a:buFont typeface="Arial" pitchFamily="34" charset="0"/>
              <a:buNone/>
            </a:pP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حذف چهار ژن آلفا : با حیات </a:t>
            </a:r>
            <a:r>
              <a:rPr lang="fa-IR" sz="2000" b="1" dirty="0" err="1" smtClean="0">
                <a:solidFill>
                  <a:srgbClr val="C00000"/>
                </a:solidFill>
                <a:latin typeface="Arial"/>
              </a:rPr>
              <a:t>منافات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دارد و باعث </a:t>
            </a:r>
            <a:r>
              <a:rPr lang="fa-IR" sz="2000" b="1" dirty="0" err="1" smtClean="0">
                <a:solidFill>
                  <a:srgbClr val="C00000"/>
                </a:solidFill>
                <a:latin typeface="Arial"/>
              </a:rPr>
              <a:t>هیدروپس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 </a:t>
            </a:r>
            <a:r>
              <a:rPr lang="fa-IR" sz="2000" b="1" dirty="0" err="1" smtClean="0">
                <a:solidFill>
                  <a:srgbClr val="C00000"/>
                </a:solidFill>
                <a:latin typeface="Arial"/>
              </a:rPr>
              <a:t>فتالیس</a:t>
            </a:r>
            <a:r>
              <a:rPr lang="fa-IR" sz="2000" b="1" dirty="0" smtClean="0">
                <a:solidFill>
                  <a:srgbClr val="C00000"/>
                </a:solidFill>
                <a:latin typeface="Arial"/>
              </a:rPr>
              <a:t>  می شود. </a:t>
            </a:r>
          </a:p>
          <a:p>
            <a:pPr marL="0" indent="0" algn="just" rtl="1">
              <a:buFont typeface="Arial" pitchFamily="34" charset="0"/>
              <a:buNone/>
            </a:pPr>
            <a:endParaRPr lang="fa-IR" sz="2000" b="1" dirty="0" smtClean="0">
              <a:solidFill>
                <a:srgbClr val="C00000"/>
              </a:solidFill>
              <a:latin typeface="Arial"/>
            </a:endParaRPr>
          </a:p>
          <a:p>
            <a:pPr marL="0" indent="0" algn="just" rtl="1">
              <a:buFont typeface="Arial" pitchFamily="34" charset="0"/>
              <a:buNone/>
            </a:pPr>
            <a:endParaRPr lang="fa-IR" b="1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0" indent="0" algn="just" rtl="1">
              <a:buFont typeface="Arial" pitchFamily="34" charset="0"/>
              <a:buNone/>
            </a:pPr>
            <a:endParaRPr lang="en-US" b="1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4724399"/>
            <a:ext cx="8077200" cy="15541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در عدم حضور آلفا ، زنجیره های گاما و بتا با  خودشان باند شده و    </a:t>
            </a:r>
            <a:r>
              <a:rPr lang="en-US" dirty="0" err="1" smtClean="0">
                <a:solidFill>
                  <a:schemeClr val="tx1"/>
                </a:solidFill>
              </a:rPr>
              <a:t>Hb</a:t>
            </a:r>
            <a:r>
              <a:rPr lang="en-US" dirty="0" smtClean="0">
                <a:solidFill>
                  <a:schemeClr val="tx1"/>
                </a:solidFill>
              </a:rPr>
              <a:t> H</a:t>
            </a:r>
            <a:r>
              <a:rPr lang="fa-IR" dirty="0" smtClean="0">
                <a:solidFill>
                  <a:schemeClr val="tx1"/>
                </a:solidFill>
              </a:rPr>
              <a:t>   (</a:t>
            </a:r>
            <a:r>
              <a:rPr lang="en-US" dirty="0" smtClean="0">
                <a:solidFill>
                  <a:schemeClr val="tx1"/>
                </a:solidFill>
              </a:rPr>
              <a:t>( </a:t>
            </a:r>
            <a:r>
              <a:rPr lang="fa-IR" b="1" dirty="0" smtClean="0">
                <a:solidFill>
                  <a:schemeClr val="tx1"/>
                </a:solidFill>
              </a:rPr>
              <a:t>β</a:t>
            </a:r>
            <a:r>
              <a:rPr lang="en-US" b="1" baseline="-25000" dirty="0" smtClean="0">
                <a:solidFill>
                  <a:schemeClr val="tx1"/>
                </a:solidFill>
              </a:rPr>
              <a:t>4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3429000" y="5181600"/>
            <a:ext cx="45719" cy="8382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5676900"/>
            <a:ext cx="23622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000" dirty="0" smtClean="0">
                <a:solidFill>
                  <a:schemeClr val="tx1"/>
                </a:solidFill>
              </a:rPr>
              <a:t>هموگلوبین بار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fa-IR" sz="2000" dirty="0" smtClean="0">
                <a:solidFill>
                  <a:schemeClr val="tx1"/>
                </a:solidFill>
              </a:rPr>
              <a:t>ت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( </a:t>
            </a:r>
            <a:r>
              <a:rPr lang="en-US" dirty="0" smtClean="0">
                <a:solidFill>
                  <a:schemeClr val="tx1"/>
                </a:solidFill>
              </a:rPr>
              <a:t> (γ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/>
          </a:bodyPr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marL="0" indent="0" algn="just" rtl="1">
              <a:buNone/>
            </a:pPr>
            <a:endParaRPr lang="fa-IR" sz="2000" dirty="0" smtClean="0"/>
          </a:p>
          <a:p>
            <a:pPr marL="0" indent="0" algn="just" rtl="1">
              <a:buNone/>
            </a:pPr>
            <a:endParaRPr lang="fa-IR" sz="2000" dirty="0"/>
          </a:p>
          <a:p>
            <a:pPr marL="0" indent="0" algn="just" rtl="1">
              <a:buNone/>
            </a:pPr>
            <a:endParaRPr lang="fa-IR" sz="2000" dirty="0" smtClean="0"/>
          </a:p>
          <a:p>
            <a:pPr algn="just" rtl="1"/>
            <a:r>
              <a:rPr lang="fa-IR" sz="1900" b="1" dirty="0" err="1" smtClean="0"/>
              <a:t>کراسینگ</a:t>
            </a:r>
            <a:r>
              <a:rPr lang="fa-IR" sz="1900" b="1" dirty="0" smtClean="0"/>
              <a:t> آور </a:t>
            </a:r>
            <a:r>
              <a:rPr lang="fa-IR" sz="1900" b="1" dirty="0" err="1" smtClean="0"/>
              <a:t>نامتساوی</a:t>
            </a:r>
            <a:r>
              <a:rPr lang="fa-IR" sz="1900" b="1" dirty="0" smtClean="0"/>
              <a:t> در تقسیم </a:t>
            </a:r>
            <a:r>
              <a:rPr lang="fa-IR" sz="1900" b="1" dirty="0" err="1" smtClean="0"/>
              <a:t>میوز</a:t>
            </a:r>
            <a:r>
              <a:rPr lang="fa-IR" sz="1900" b="1" dirty="0" smtClean="0"/>
              <a:t> باعث ایجاد یک </a:t>
            </a:r>
            <a:r>
              <a:rPr lang="fa-IR" sz="1900" b="1" dirty="0" err="1" smtClean="0"/>
              <a:t>کروموزوم</a:t>
            </a:r>
            <a:r>
              <a:rPr lang="fa-IR" sz="1900" b="1" dirty="0" smtClean="0"/>
              <a:t> با یک ژن آلفا و یک </a:t>
            </a:r>
            <a:r>
              <a:rPr lang="fa-IR" sz="1900" b="1" dirty="0" err="1" smtClean="0"/>
              <a:t>کروموزوم</a:t>
            </a:r>
            <a:r>
              <a:rPr lang="fa-IR" sz="1900" b="1" dirty="0" smtClean="0"/>
              <a:t> با سه ژن آلفا می شود.</a:t>
            </a:r>
          </a:p>
          <a:p>
            <a:pPr algn="r" rtl="1"/>
            <a:endParaRPr lang="fa-IR" sz="1900" b="1" dirty="0" smtClean="0"/>
          </a:p>
          <a:p>
            <a:pPr algn="r" rtl="1"/>
            <a:r>
              <a:rPr lang="fa-IR" sz="2200" dirty="0" smtClean="0"/>
              <a:t>جهش های غیر حذفی آلفا</a:t>
            </a:r>
            <a:r>
              <a:rPr lang="en-US" sz="2200" dirty="0" smtClean="0"/>
              <a:t>      </a:t>
            </a:r>
            <a:r>
              <a:rPr lang="fa-IR" sz="2200" dirty="0" smtClean="0"/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α 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T</a:t>
            </a:r>
            <a:r>
              <a:rPr lang="fa-IR" sz="2200" b="1" baseline="30000" dirty="0" smtClean="0">
                <a:solidFill>
                  <a:srgbClr val="FF0000"/>
                </a:solidFill>
              </a:rPr>
              <a:t>   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  </a:t>
            </a:r>
            <a:endParaRPr lang="en-US" sz="2200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455" y="1170709"/>
            <a:ext cx="5715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آلفا تالاسمی 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67600" y="11430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>
                <a:solidFill>
                  <a:srgbClr val="0070C0"/>
                </a:solidFill>
              </a:rPr>
              <a:t>α</a:t>
            </a:r>
            <a:endParaRPr lang="fa-IR" sz="32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3429000"/>
            <a:ext cx="9525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3200" b="1" dirty="0" smtClean="0">
                <a:solidFill>
                  <a:srgbClr val="0070C0"/>
                </a:solidFill>
              </a:rPr>
              <a:t>       </a:t>
            </a:r>
            <a:endParaRPr lang="fa-IR" sz="3200" dirty="0">
              <a:solidFill>
                <a:srgbClr val="0070C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315200" y="3200400"/>
            <a:ext cx="1066800" cy="457200"/>
            <a:chOff x="7315200" y="3429000"/>
            <a:chExt cx="1066800" cy="457200"/>
          </a:xfrm>
        </p:grpSpPr>
        <p:sp>
          <p:nvSpPr>
            <p:cNvPr id="9" name="Rectangle 8"/>
            <p:cNvSpPr/>
            <p:nvPr/>
          </p:nvSpPr>
          <p:spPr>
            <a:xfrm>
              <a:off x="7924800" y="3429000"/>
              <a:ext cx="4572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3200" b="1" dirty="0">
                  <a:solidFill>
                    <a:srgbClr val="0070C0"/>
                  </a:solidFill>
                </a:rPr>
                <a:t>α</a:t>
              </a:r>
              <a:endParaRPr lang="fa-IR" sz="3200" dirty="0">
                <a:solidFill>
                  <a:srgbClr val="0070C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20000" y="3429000"/>
              <a:ext cx="4572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3200" b="1" dirty="0">
                  <a:solidFill>
                    <a:srgbClr val="0070C0"/>
                  </a:solidFill>
                </a:rPr>
                <a:t>α</a:t>
              </a:r>
              <a:endParaRPr lang="fa-IR" sz="3200" dirty="0">
                <a:solidFill>
                  <a:srgbClr val="0070C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200" y="3429000"/>
              <a:ext cx="4572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3200" b="1" dirty="0">
                  <a:solidFill>
                    <a:srgbClr val="0070C0"/>
                  </a:solidFill>
                </a:rPr>
                <a:t>α</a:t>
              </a:r>
              <a:endParaRPr lang="fa-IR" sz="32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514600" y="5257800"/>
            <a:ext cx="28194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α</a:t>
            </a:r>
            <a:r>
              <a:rPr lang="en-US" sz="2000" b="1" baseline="30000" dirty="0">
                <a:solidFill>
                  <a:srgbClr val="FF0000"/>
                </a:solidFill>
              </a:rPr>
              <a:t>T</a:t>
            </a:r>
            <a:r>
              <a:rPr lang="en-US" sz="2000" b="1" dirty="0">
                <a:solidFill>
                  <a:srgbClr val="FF0000"/>
                </a:solidFill>
              </a:rPr>
              <a:t>α</a:t>
            </a:r>
            <a:r>
              <a:rPr lang="en-US" sz="2000" b="1" baseline="30000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/ α </a:t>
            </a:r>
            <a:r>
              <a:rPr lang="en-US" sz="2000" b="1" dirty="0" smtClean="0">
                <a:solidFill>
                  <a:srgbClr val="FF0000"/>
                </a:solidFill>
              </a:rPr>
              <a:t>α</a:t>
            </a:r>
            <a:r>
              <a:rPr lang="fa-IR" sz="2000" b="1" dirty="0" smtClean="0">
                <a:solidFill>
                  <a:srgbClr val="FF0000"/>
                </a:solidFill>
              </a:rPr>
              <a:t>     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050281" y="5257800"/>
            <a:ext cx="45719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9800" y="4953000"/>
            <a:ext cx="2819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α </a:t>
            </a:r>
            <a:r>
              <a:rPr lang="en-US" sz="2000" baseline="30000" dirty="0" err="1"/>
              <a:t>cs</a:t>
            </a:r>
            <a:endParaRPr lang="en-US" sz="2000" dirty="0"/>
          </a:p>
          <a:p>
            <a:pPr algn="r"/>
            <a:r>
              <a:rPr lang="fa-IR" sz="2000" b="1" dirty="0" smtClean="0">
                <a:solidFill>
                  <a:srgbClr val="FF0000"/>
                </a:solidFill>
              </a:rPr>
              <a:t>     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5943600"/>
            <a:ext cx="530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α</a:t>
            </a:r>
            <a:r>
              <a:rPr lang="en-US" dirty="0"/>
              <a:t> </a:t>
            </a:r>
            <a:r>
              <a:rPr lang="en-US" sz="2000" b="1" baseline="30000" dirty="0" err="1"/>
              <a:t>cs</a:t>
            </a:r>
            <a:endParaRPr lang="en-US" sz="2000" b="1" dirty="0"/>
          </a:p>
        </p:txBody>
      </p:sp>
      <p:sp>
        <p:nvSpPr>
          <p:cNvPr id="18" name="Rectangle 17"/>
          <p:cNvSpPr/>
          <p:nvPr/>
        </p:nvSpPr>
        <p:spPr>
          <a:xfrm>
            <a:off x="0" y="5943600"/>
            <a:ext cx="5505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dirty="0" smtClean="0"/>
              <a:t> </a:t>
            </a:r>
            <a:r>
              <a:rPr lang="fa-IR" dirty="0" smtClean="0"/>
              <a:t>به علت جهش در </a:t>
            </a:r>
            <a:r>
              <a:rPr lang="fa-IR" dirty="0" err="1" smtClean="0"/>
              <a:t>کدون</a:t>
            </a:r>
            <a:r>
              <a:rPr lang="fa-IR" dirty="0" smtClean="0"/>
              <a:t> پایان ژن آلفا : زنجیره آلفا با 31 اسید </a:t>
            </a:r>
            <a:r>
              <a:rPr lang="fa-IR" dirty="0" err="1" smtClean="0"/>
              <a:t>آمینه</a:t>
            </a:r>
            <a:r>
              <a:rPr lang="fa-IR" dirty="0" smtClean="0"/>
              <a:t> بیشتر تولید می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685800"/>
                <a:ext cx="8763000" cy="5943600"/>
              </a:xfr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indent="0" algn="r">
                  <a:buNone/>
                </a:pPr>
                <a:r>
                  <a:rPr lang="fa-IR" sz="2000" b="1" dirty="0"/>
                  <a:t>α -</a:t>
                </a:r>
                <a:r>
                  <a:rPr lang="en-US" sz="2000" b="1" dirty="0"/>
                  <a:t>/ αα </a:t>
                </a:r>
                <a:r>
                  <a:rPr lang="fa-IR" sz="2000" dirty="0" smtClean="0"/>
                  <a:t>حامل خاموش: </a:t>
                </a:r>
                <a:endParaRPr lang="en-US" sz="2000" dirty="0" smtClean="0"/>
              </a:p>
              <a:p>
                <a:pPr marL="0" indent="0" algn="just" rtl="1">
                  <a:buNone/>
                </a:pPr>
                <a:r>
                  <a:rPr lang="fa-IR" sz="2000" dirty="0" smtClean="0"/>
                  <a:t>معمولا علایم بالینی ندارند/  </a:t>
                </a:r>
                <a:r>
                  <a:rPr lang="en-US" sz="2000" dirty="0" smtClean="0"/>
                  <a:t>MCV </a:t>
                </a:r>
                <a:r>
                  <a:rPr lang="fa-IR" sz="2000" dirty="0" smtClean="0"/>
                  <a:t>و </a:t>
                </a:r>
                <a:r>
                  <a:rPr lang="en-US" sz="2000" dirty="0" smtClean="0"/>
                  <a:t>MCH</a:t>
                </a:r>
                <a:r>
                  <a:rPr lang="fa-IR" sz="2000" dirty="0" smtClean="0"/>
                  <a:t> ممکن است اندکی کاهش داشته باشند/ 2-1% هموگلوبین بارت در خون نوزاد/ تشخیص با مطالعات </a:t>
                </a:r>
                <a:r>
                  <a:rPr lang="fa-IR" sz="2000" dirty="0" err="1" smtClean="0"/>
                  <a:t>مولکولی</a:t>
                </a:r>
                <a:r>
                  <a:rPr lang="fa-IR" sz="2000" dirty="0" smtClean="0"/>
                  <a:t>.</a:t>
                </a:r>
              </a:p>
              <a:p>
                <a:pPr marL="0" indent="0" algn="just" rtl="1">
                  <a:buNone/>
                </a:pPr>
                <a:endParaRPr lang="fa-IR" sz="2000" dirty="0"/>
              </a:p>
              <a:p>
                <a:pPr marL="0" indent="0" algn="r" rtl="1">
                  <a:buNone/>
                </a:pPr>
                <a:r>
                  <a:rPr lang="fa-IR" sz="2000" dirty="0" smtClean="0"/>
                  <a:t>آلفا تالاسمی مینور: </a:t>
                </a:r>
                <a:r>
                  <a:rPr lang="fa-IR" sz="2000" b="1" dirty="0" smtClean="0"/>
                  <a:t>-- </a:t>
                </a:r>
                <a:r>
                  <a:rPr lang="en-US" sz="2000" b="1" dirty="0" smtClean="0"/>
                  <a:t> αα/</a:t>
                </a:r>
                <a:r>
                  <a:rPr lang="fa-IR" sz="2000" b="1" dirty="0" smtClean="0"/>
                  <a:t>  یا</a:t>
                </a:r>
                <a:r>
                  <a:rPr lang="en-US" sz="2000" b="1" dirty="0" smtClean="0"/>
                  <a:t> </a:t>
                </a:r>
                <a:r>
                  <a:rPr lang="en-US" sz="2000" b="1" dirty="0"/>
                  <a:t>α-/</a:t>
                </a:r>
                <a:r>
                  <a:rPr lang="en-US" sz="2000" b="1" dirty="0" smtClean="0"/>
                  <a:t>α-     </a:t>
                </a:r>
                <a:endParaRPr lang="en-US" sz="2000" dirty="0"/>
              </a:p>
              <a:p>
                <a:pPr marL="0" indent="0" algn="r" rtl="1">
                  <a:buNone/>
                </a:pPr>
                <a:r>
                  <a:rPr lang="fa-IR" sz="2000" dirty="0" smtClean="0"/>
                  <a:t>کم خونی خفیف / گلبول ها </a:t>
                </a:r>
                <a:r>
                  <a:rPr lang="fa-IR" sz="2000" dirty="0" err="1" smtClean="0"/>
                  <a:t>میکروسیت</a:t>
                </a:r>
                <a:r>
                  <a:rPr lang="fa-IR" sz="2000" dirty="0" smtClean="0"/>
                  <a:t> و </a:t>
                </a:r>
                <a:r>
                  <a:rPr lang="fa-IR" sz="2000" dirty="0" err="1" smtClean="0"/>
                  <a:t>هیپوکروم</a:t>
                </a:r>
                <a:r>
                  <a:rPr lang="fa-IR" sz="2000" dirty="0" smtClean="0"/>
                  <a:t> / کاهش هموگلوبین </a:t>
                </a:r>
                <a:r>
                  <a:rPr lang="en-US" sz="2000" dirty="0"/>
                  <a:t>A </a:t>
                </a:r>
                <a:r>
                  <a:rPr lang="en-US" sz="2000" baseline="-25000" dirty="0" smtClean="0"/>
                  <a:t>2</a:t>
                </a:r>
                <a:r>
                  <a:rPr lang="fa-IR" sz="2000" dirty="0" smtClean="0"/>
                  <a:t> / 10-5% هموگلوبین بارت در خون نوزاد/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𝜶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</m:den>
                    </m:f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𝟎</m:t>
                    </m:r>
                    <m:r>
                      <a:rPr lang="en-US" sz="2000" b="1" i="1">
                        <a:latin typeface="Cambria Math"/>
                      </a:rPr>
                      <m:t>.</m:t>
                    </m:r>
                    <m:r>
                      <a:rPr lang="en-US" sz="2000" b="1" i="1">
                        <a:latin typeface="Cambria Math"/>
                      </a:rPr>
                      <m:t>𝟔</m:t>
                    </m:r>
                  </m:oMath>
                </a14:m>
                <a:r>
                  <a:rPr lang="fa-IR" sz="2000" b="1" dirty="0" smtClean="0"/>
                  <a:t> / </a:t>
                </a:r>
                <a:r>
                  <a:rPr lang="fa-IR" sz="2000" dirty="0" smtClean="0"/>
                  <a:t>حذف </a:t>
                </a:r>
                <a:r>
                  <a:rPr lang="fa-IR" sz="2000" dirty="0" err="1" smtClean="0"/>
                  <a:t>فقرآهن</a:t>
                </a:r>
                <a:r>
                  <a:rPr lang="fa-IR" sz="2000" dirty="0" smtClean="0"/>
                  <a:t> و بتا تالاسمی / استفاده از رو ش های </a:t>
                </a:r>
                <a:r>
                  <a:rPr lang="fa-IR" sz="2000" dirty="0" err="1" smtClean="0"/>
                  <a:t>مولکولی</a:t>
                </a:r>
                <a:endParaRPr lang="fa-IR" sz="2000" dirty="0" smtClean="0"/>
              </a:p>
              <a:p>
                <a:pPr marL="0" indent="0" algn="r" rtl="1">
                  <a:buNone/>
                </a:pPr>
                <a:endParaRPr lang="fa-IR" sz="2000" dirty="0"/>
              </a:p>
              <a:p>
                <a:pPr marL="0" indent="0" algn="r" rtl="1">
                  <a:buNone/>
                </a:pPr>
                <a:r>
                  <a:rPr lang="fa-IR" sz="2000" dirty="0" smtClean="0"/>
                  <a:t>بیماری هموگلوبین </a:t>
                </a:r>
                <a:r>
                  <a:rPr lang="en-US" sz="2000" dirty="0" smtClean="0"/>
                  <a:t>H</a:t>
                </a:r>
                <a:r>
                  <a:rPr lang="fa-IR" sz="2000" dirty="0" smtClean="0"/>
                  <a:t> :   </a:t>
                </a:r>
                <a:r>
                  <a:rPr lang="en-US" sz="2000" b="1" dirty="0"/>
                  <a:t>--/</a:t>
                </a:r>
                <a:r>
                  <a:rPr lang="en-US" sz="2000" b="1" dirty="0" smtClean="0"/>
                  <a:t>α-</a:t>
                </a:r>
                <a:r>
                  <a:rPr lang="fa-IR" sz="2000" b="1" dirty="0" smtClean="0"/>
                  <a:t>  </a:t>
                </a:r>
                <a:endParaRPr lang="en-US" sz="2000" dirty="0"/>
              </a:p>
              <a:p>
                <a:pPr marL="0" indent="0" algn="just" rtl="1">
                  <a:buNone/>
                </a:pPr>
                <a:r>
                  <a:rPr lang="fa-IR" sz="2000" dirty="0" err="1" smtClean="0"/>
                  <a:t>هیپوکسی</a:t>
                </a:r>
                <a:r>
                  <a:rPr lang="fa-IR" sz="2000" dirty="0" smtClean="0"/>
                  <a:t> و </a:t>
                </a:r>
                <a:r>
                  <a:rPr lang="fa-IR" sz="2000" dirty="0" err="1" smtClean="0"/>
                  <a:t>همولیز</a:t>
                </a:r>
                <a:r>
                  <a:rPr lang="fa-IR" sz="2000" dirty="0" smtClean="0"/>
                  <a:t>/ تالاسمی </a:t>
                </a:r>
                <a:r>
                  <a:rPr lang="fa-IR" sz="2000" dirty="0" err="1" smtClean="0"/>
                  <a:t>اینتر</a:t>
                </a:r>
                <a:r>
                  <a:rPr lang="fa-IR" sz="2000" dirty="0" smtClean="0"/>
                  <a:t> مدیا / </a:t>
                </a:r>
                <a:r>
                  <a:rPr lang="fa-IR" sz="2000" dirty="0" err="1" smtClean="0"/>
                  <a:t>اسپلنو</a:t>
                </a:r>
                <a:r>
                  <a:rPr lang="fa-IR" sz="2000" dirty="0" smtClean="0"/>
                  <a:t> </a:t>
                </a:r>
                <a:r>
                  <a:rPr lang="fa-IR" sz="2000" dirty="0" err="1" smtClean="0"/>
                  <a:t>مگالی</a:t>
                </a:r>
                <a:r>
                  <a:rPr lang="fa-IR" sz="2000" dirty="0" smtClean="0"/>
                  <a:t>/  در هنگام تولد 40-2% هموگلوبین بارت وجود دارد/ </a:t>
                </a:r>
                <a:r>
                  <a:rPr lang="fa-IR" sz="2000" dirty="0" err="1" smtClean="0"/>
                  <a:t>الکتروفورز</a:t>
                </a:r>
                <a:r>
                  <a:rPr lang="fa-IR" sz="2000" dirty="0" smtClean="0"/>
                  <a:t> هموگلوبین : 40-1% هموگلوبین </a:t>
                </a:r>
                <a:r>
                  <a:rPr lang="en-US" sz="2000" b="1" dirty="0" smtClean="0"/>
                  <a:t>H</a:t>
                </a:r>
                <a:r>
                  <a:rPr lang="fa-IR" sz="2000" dirty="0" smtClean="0"/>
                  <a:t>، کاهش هموگلوبین </a:t>
                </a:r>
                <a:r>
                  <a:rPr lang="en-US" sz="2000" b="1" dirty="0" smtClean="0"/>
                  <a:t>A</a:t>
                </a:r>
                <a:r>
                  <a:rPr lang="en-US" sz="2000" b="1" baseline="-25000" dirty="0" smtClean="0"/>
                  <a:t>2</a:t>
                </a:r>
                <a:r>
                  <a:rPr lang="fa-IR" sz="2000" b="1" dirty="0" smtClean="0"/>
                  <a:t> / </a:t>
                </a:r>
                <a:r>
                  <a:rPr lang="fa-IR" sz="2000" dirty="0"/>
                  <a:t>آنمی </a:t>
                </a:r>
                <a:r>
                  <a:rPr lang="fa-IR" sz="2000" dirty="0" err="1"/>
                  <a:t>میکروسیتیک</a:t>
                </a:r>
                <a:r>
                  <a:rPr lang="fa-IR" sz="2000" dirty="0"/>
                  <a:t> </a:t>
                </a:r>
                <a:r>
                  <a:rPr lang="fa-IR" sz="2000" dirty="0" err="1" smtClean="0"/>
                  <a:t>هیپوکرومیک</a:t>
                </a:r>
                <a:r>
                  <a:rPr lang="en-US" sz="2000" dirty="0" smtClean="0"/>
                  <a:t>/ </a:t>
                </a:r>
                <a:r>
                  <a:rPr lang="fa-IR" sz="2000" dirty="0" smtClean="0"/>
                  <a:t> </a:t>
                </a:r>
                <a:r>
                  <a:rPr lang="fa-IR" sz="2000" dirty="0" err="1" smtClean="0"/>
                  <a:t>بازوفیلیک</a:t>
                </a:r>
                <a:r>
                  <a:rPr lang="fa-IR" sz="2000" dirty="0" smtClean="0"/>
                  <a:t> </a:t>
                </a:r>
                <a:r>
                  <a:rPr lang="fa-IR" sz="2000" dirty="0" err="1" smtClean="0"/>
                  <a:t>استپلینگ</a:t>
                </a:r>
                <a:r>
                  <a:rPr lang="fa-IR" sz="2000" dirty="0" smtClean="0"/>
                  <a:t> / </a:t>
                </a:r>
                <a:r>
                  <a:rPr lang="fa-IR" sz="2000" dirty="0" err="1" smtClean="0"/>
                  <a:t>تارگت</a:t>
                </a:r>
                <a:r>
                  <a:rPr lang="fa-IR" sz="2000" dirty="0" smtClean="0"/>
                  <a:t> سل / تعداد </a:t>
                </a:r>
                <a:r>
                  <a:rPr lang="en-US" sz="2000" dirty="0" smtClean="0"/>
                  <a:t>RBC</a:t>
                </a:r>
                <a:r>
                  <a:rPr lang="fa-IR" sz="2000" dirty="0" smtClean="0"/>
                  <a:t> افزایش می یابد/</a:t>
                </a:r>
                <a:endParaRPr lang="en-US" sz="2000" dirty="0"/>
              </a:p>
              <a:p>
                <a:pPr marL="0" indent="0" algn="just" rtl="1">
                  <a:buNone/>
                </a:pPr>
                <a:endParaRPr lang="en-US" sz="2000" dirty="0"/>
              </a:p>
              <a:p>
                <a:pPr marL="0" indent="0" algn="r" rtl="1">
                  <a:buNone/>
                </a:pPr>
                <a:r>
                  <a:rPr lang="fa-IR" sz="2000" dirty="0" smtClean="0"/>
                  <a:t>هموگلوبین بارت، </a:t>
                </a:r>
                <a:r>
                  <a:rPr lang="fa-IR" sz="2000" dirty="0" err="1" smtClean="0"/>
                  <a:t>هیدروپس</a:t>
                </a:r>
                <a:r>
                  <a:rPr lang="fa-IR" sz="2000" dirty="0" smtClean="0"/>
                  <a:t> </a:t>
                </a:r>
                <a:r>
                  <a:rPr lang="fa-IR" sz="2000" dirty="0" err="1" smtClean="0"/>
                  <a:t>فتالیس</a:t>
                </a:r>
                <a:r>
                  <a:rPr lang="fa-IR" sz="2000" dirty="0" smtClean="0"/>
                  <a:t>: </a:t>
                </a:r>
                <a:r>
                  <a:rPr lang="en-US" sz="2000" b="1" dirty="0"/>
                  <a:t>- -/- -</a:t>
                </a:r>
                <a:endParaRPr lang="en-US" sz="2000" dirty="0"/>
              </a:p>
              <a:p>
                <a:pPr marL="0" indent="0" algn="r" rtl="1">
                  <a:buNone/>
                </a:pPr>
                <a:r>
                  <a:rPr lang="fa-IR" sz="2000" dirty="0" err="1" smtClean="0"/>
                  <a:t>ادم</a:t>
                </a:r>
                <a:r>
                  <a:rPr lang="fa-IR" sz="2000" dirty="0" smtClean="0"/>
                  <a:t> شدید/ کم خونی / </a:t>
                </a:r>
                <a:r>
                  <a:rPr lang="fa-IR" sz="2000" dirty="0" err="1" smtClean="0"/>
                  <a:t>هپاتواسپلنومگالی</a:t>
                </a:r>
                <a:r>
                  <a:rPr lang="fa-IR" sz="2000" dirty="0" smtClean="0"/>
                  <a:t> / کاهش هموگلوبین / گلبول های </a:t>
                </a:r>
                <a:r>
                  <a:rPr lang="fa-IR" sz="2000" dirty="0" err="1" smtClean="0"/>
                  <a:t>میکروسیت</a:t>
                </a:r>
                <a:r>
                  <a:rPr lang="fa-IR" sz="2000" dirty="0" smtClean="0"/>
                  <a:t> </a:t>
                </a:r>
                <a:r>
                  <a:rPr lang="fa-IR" sz="2000" dirty="0" err="1" smtClean="0"/>
                  <a:t>هیپوکروم</a:t>
                </a:r>
                <a:r>
                  <a:rPr lang="fa-IR" sz="2000" dirty="0" smtClean="0"/>
                  <a:t>/ </a:t>
                </a:r>
                <a:r>
                  <a:rPr lang="en-US" sz="2000" dirty="0" smtClean="0"/>
                  <a:t>NBRC</a:t>
                </a:r>
                <a:r>
                  <a:rPr lang="fa-IR" sz="2000" dirty="0" smtClean="0"/>
                  <a:t>/ </a:t>
                </a:r>
              </a:p>
              <a:p>
                <a:pPr marL="0" indent="0" algn="r" rtl="1">
                  <a:buNone/>
                </a:pPr>
                <a:r>
                  <a:rPr lang="fa-IR" sz="2000" dirty="0" err="1" smtClean="0"/>
                  <a:t>آنیزوسایتوز</a:t>
                </a:r>
                <a:r>
                  <a:rPr lang="fa-IR" sz="2000" dirty="0" smtClean="0"/>
                  <a:t> و </a:t>
                </a:r>
                <a:r>
                  <a:rPr lang="fa-IR" sz="2000" dirty="0" err="1" smtClean="0"/>
                  <a:t>پویکیلوسایتوز</a:t>
                </a:r>
                <a:r>
                  <a:rPr lang="fa-IR" sz="2000" dirty="0" smtClean="0"/>
                  <a:t>/ هموگلوبین ها : پورتلند، </a:t>
                </a:r>
                <a:r>
                  <a:rPr lang="en-US" sz="2000" dirty="0" smtClean="0"/>
                  <a:t> </a:t>
                </a:r>
                <a:r>
                  <a:rPr lang="en-US" sz="2000" b="1" dirty="0" err="1" smtClean="0"/>
                  <a:t>Hb</a:t>
                </a:r>
                <a:r>
                  <a:rPr lang="en-US" sz="2000" b="1" dirty="0" smtClean="0"/>
                  <a:t> H:</a:t>
                </a:r>
                <a:r>
                  <a:rPr lang="en-US" sz="2000" dirty="0" smtClean="0"/>
                  <a:t> </a:t>
                </a:r>
                <a:r>
                  <a:rPr lang="en-US" sz="2000" b="1" dirty="0" smtClean="0"/>
                  <a:t>10-20%</a:t>
                </a:r>
                <a:r>
                  <a:rPr lang="fa-IR" sz="2000" dirty="0" smtClean="0"/>
                  <a:t>و بارت: 90-80% </a:t>
                </a:r>
              </a:p>
              <a:p>
                <a:pPr marL="0" indent="0" algn="r" rtl="1">
                  <a:buNone/>
                </a:pPr>
                <a:endParaRPr lang="en-US" sz="2000" dirty="0"/>
              </a:p>
              <a:p>
                <a:pPr marL="0" indent="0" algn="r" rtl="1">
                  <a:buNone/>
                </a:pPr>
                <a:endParaRPr lang="en-US" sz="2000" dirty="0"/>
              </a:p>
              <a:p>
                <a:pPr marL="0" indent="0" algn="just" rtl="1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685800"/>
                <a:ext cx="8763000" cy="5943600"/>
              </a:xfrm>
              <a:blipFill rotWithShape="1">
                <a:blip r:embed="rId2"/>
                <a:stretch>
                  <a:fillRect l="-1388" t="-409" r="-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آلفا تالاسمی </a:t>
            </a:r>
            <a:br>
              <a:rPr lang="fa-I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0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Constant spring </a:t>
            </a:r>
            <a:r>
              <a:rPr lang="fa-I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هموگلوبین</a:t>
            </a:r>
            <a:r>
              <a:rPr lang="fa-I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fa-I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000" dirty="0" smtClean="0"/>
              <a:t>در اثر ایجاد یک </a:t>
            </a:r>
            <a:r>
              <a:rPr lang="fa-IR" sz="2000" dirty="0" err="1" smtClean="0"/>
              <a:t>کدون</a:t>
            </a:r>
            <a:r>
              <a:rPr lang="fa-IR" sz="2000" dirty="0" smtClean="0"/>
              <a:t> خاتمه غیر عادی، زنجیره آلفا 31 اسید </a:t>
            </a:r>
            <a:r>
              <a:rPr lang="fa-IR" sz="2000" dirty="0" err="1" smtClean="0"/>
              <a:t>آمینه</a:t>
            </a:r>
            <a:r>
              <a:rPr lang="fa-IR" sz="2000" dirty="0" smtClean="0"/>
              <a:t> بیشتر دارد.</a:t>
            </a:r>
          </a:p>
          <a:p>
            <a:pPr marL="0" indent="0" algn="r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en-US" sz="2000" dirty="0"/>
              <a:t>mRNA</a:t>
            </a:r>
            <a:r>
              <a:rPr lang="fa-IR" sz="2000" dirty="0" smtClean="0"/>
              <a:t>بسیار ناپایدار است </a:t>
            </a:r>
            <a:r>
              <a:rPr lang="fa-IR" sz="2000" dirty="0"/>
              <a:t>و </a:t>
            </a:r>
            <a:r>
              <a:rPr lang="fa-IR" sz="2000" dirty="0" err="1"/>
              <a:t>فنوتیپ</a:t>
            </a:r>
            <a:r>
              <a:rPr lang="fa-IR" sz="2000" dirty="0"/>
              <a:t> تالاسمی ایجاد می شود.</a:t>
            </a:r>
            <a:r>
              <a:rPr lang="en-US" sz="2000" dirty="0"/>
              <a:t> </a:t>
            </a:r>
            <a:r>
              <a:rPr lang="fa-IR" sz="2000" dirty="0" smtClean="0"/>
              <a:t> </a:t>
            </a: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fa-IR" sz="2000" dirty="0"/>
              <a:t> </a:t>
            </a:r>
            <a:r>
              <a:rPr lang="fa-IR" sz="2000" dirty="0" smtClean="0"/>
              <a:t>شایع ترین </a:t>
            </a:r>
            <a:r>
              <a:rPr lang="fa-IR" sz="2000" dirty="0" err="1" smtClean="0"/>
              <a:t>واریان</a:t>
            </a:r>
            <a:r>
              <a:rPr lang="fa-IR" sz="2000" dirty="0" smtClean="0"/>
              <a:t> طویل شدن زنجیره آلفا است. </a:t>
            </a: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fa-IR" sz="2000" dirty="0" smtClean="0"/>
              <a:t>باعث آنمی خفیف می شود.</a:t>
            </a: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fa-IR" sz="2000" dirty="0" smtClean="0"/>
              <a:t>در </a:t>
            </a:r>
            <a:r>
              <a:rPr lang="fa-IR" sz="2000" dirty="0" err="1" smtClean="0"/>
              <a:t>الکتروفورز</a:t>
            </a:r>
            <a:r>
              <a:rPr lang="fa-IR" sz="2000" dirty="0" smtClean="0"/>
              <a:t> قلیایی کندتر از </a:t>
            </a:r>
            <a:r>
              <a:rPr lang="en-US" sz="2000" dirty="0" smtClean="0"/>
              <a:t>A2</a:t>
            </a:r>
            <a:r>
              <a:rPr lang="fa-IR" sz="2000" dirty="0" smtClean="0"/>
              <a:t> حرکت میکند. </a:t>
            </a: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en-US" sz="2000" dirty="0" err="1" smtClean="0"/>
              <a:t>Hb</a:t>
            </a:r>
            <a:r>
              <a:rPr lang="en-US" sz="2000" dirty="0" smtClean="0"/>
              <a:t> CS</a:t>
            </a:r>
            <a:r>
              <a:rPr lang="fa-IR" sz="2000" dirty="0" smtClean="0"/>
              <a:t> در آسیای جنوب شرقی شایع است و در 50% موارد </a:t>
            </a:r>
            <a:r>
              <a:rPr lang="en-US" sz="2000" dirty="0" err="1" smtClean="0"/>
              <a:t>Hb</a:t>
            </a:r>
            <a:r>
              <a:rPr lang="en-US" sz="2000" dirty="0" smtClean="0"/>
              <a:t> H</a:t>
            </a:r>
            <a:r>
              <a:rPr lang="fa-IR" sz="2000" dirty="0" smtClean="0"/>
              <a:t> یافت می شود. </a:t>
            </a:r>
            <a:r>
              <a:rPr lang="en-US" sz="2000" b="1" dirty="0"/>
              <a:t>α</a:t>
            </a:r>
            <a:r>
              <a:rPr lang="en-US" sz="2000" b="1" baseline="30000" dirty="0"/>
              <a:t>CS</a:t>
            </a:r>
            <a:r>
              <a:rPr lang="en-US" sz="2000" b="1" dirty="0"/>
              <a:t>α/ --</a:t>
            </a:r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95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6200"/>
            <a:ext cx="2438400" cy="381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dirty="0" smtClean="0"/>
              <a:t>بتا تالاسمی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000" dirty="0" smtClean="0">
                <a:latin typeface="Arial"/>
              </a:rPr>
              <a:t>در یک فرد نرمال 2 </a:t>
            </a:r>
            <a:r>
              <a:rPr lang="fa-IR" sz="2000" dirty="0" err="1" smtClean="0">
                <a:latin typeface="Arial"/>
              </a:rPr>
              <a:t>کروموزوم</a:t>
            </a:r>
            <a:r>
              <a:rPr lang="fa-IR" sz="2000" dirty="0" smtClean="0">
                <a:latin typeface="Arial"/>
              </a:rPr>
              <a:t> 11و بنابراین 2 ژن بتا وجود دارد.  </a:t>
            </a:r>
            <a:r>
              <a:rPr lang="el-GR" sz="2000" dirty="0" smtClean="0">
                <a:latin typeface="Arial"/>
                <a:cs typeface="Arial"/>
              </a:rPr>
              <a:t>ββ</a:t>
            </a:r>
            <a:endParaRPr lang="en-US" sz="2000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algn="r" rtl="1"/>
            <a:r>
              <a:rPr lang="fa-IR" sz="2000" dirty="0" smtClean="0"/>
              <a:t>197  نوع جهش(</a:t>
            </a:r>
            <a:r>
              <a:rPr lang="en-US" sz="2000" b="1" smtClean="0">
                <a:solidFill>
                  <a:srgbClr val="FF0000"/>
                </a:solidFill>
              </a:rPr>
              <a:t>point  </a:t>
            </a:r>
            <a:r>
              <a:rPr lang="en-US" sz="2000" b="1" dirty="0" smtClean="0">
                <a:solidFill>
                  <a:srgbClr val="FF0000"/>
                </a:solidFill>
              </a:rPr>
              <a:t>mutation</a:t>
            </a:r>
            <a:r>
              <a:rPr lang="fa-IR" sz="2000" dirty="0" smtClean="0"/>
              <a:t>)</a:t>
            </a:r>
            <a:endParaRPr lang="en-US" sz="2000" dirty="0" smtClean="0"/>
          </a:p>
          <a:p>
            <a:pPr algn="r" rtl="1"/>
            <a:endParaRPr lang="en-US" sz="2000" dirty="0"/>
          </a:p>
          <a:p>
            <a:pPr algn="r" rtl="1"/>
            <a:endParaRPr lang="en-US" sz="2000" dirty="0" smtClean="0"/>
          </a:p>
          <a:p>
            <a:pPr algn="r" rtl="1"/>
            <a:endParaRPr lang="en-US" sz="2000" dirty="0"/>
          </a:p>
          <a:p>
            <a:pPr algn="r" rtl="1"/>
            <a:endParaRPr lang="en-US" sz="2000" dirty="0" smtClean="0"/>
          </a:p>
          <a:p>
            <a:pPr algn="r" rtl="1"/>
            <a:endParaRPr lang="en-US" sz="2000" dirty="0"/>
          </a:p>
          <a:p>
            <a:pPr algn="r" rtl="1"/>
            <a:endParaRPr lang="en-US" sz="2000" dirty="0" smtClean="0"/>
          </a:p>
          <a:p>
            <a:pPr algn="r" rtl="1"/>
            <a:endParaRPr lang="en-US" sz="2000" dirty="0" smtClean="0"/>
          </a:p>
          <a:p>
            <a:pPr algn="r" rtl="1"/>
            <a:r>
              <a:rPr lang="fa-IR" sz="2000" dirty="0" smtClean="0"/>
              <a:t>اشکال دیگر نقص در زنجیره </a:t>
            </a:r>
            <a:r>
              <a:rPr lang="fa-IR" sz="2000" dirty="0" err="1" smtClean="0"/>
              <a:t>گلوبین</a:t>
            </a:r>
            <a:r>
              <a:rPr lang="fa-IR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β</a:t>
            </a:r>
            <a:r>
              <a:rPr lang="fa-IR" sz="2000" dirty="0" smtClean="0"/>
              <a:t> </a:t>
            </a:r>
          </a:p>
          <a:p>
            <a:pPr algn="r" rtl="1"/>
            <a:endParaRPr lang="fa-IR" sz="2000" dirty="0"/>
          </a:p>
          <a:p>
            <a:pPr algn="r" rtl="1"/>
            <a:endParaRPr lang="fa-IR" sz="2000" dirty="0" smtClean="0"/>
          </a:p>
          <a:p>
            <a:pPr algn="r" rtl="1"/>
            <a:endParaRPr lang="fa-IR" sz="2000" dirty="0"/>
          </a:p>
          <a:p>
            <a:pPr algn="r" rtl="1"/>
            <a:endParaRPr lang="fa-IR" sz="2000" dirty="0" smtClean="0"/>
          </a:p>
          <a:p>
            <a:pPr algn="r" rtl="1"/>
            <a:endParaRPr lang="en-US" sz="2000" dirty="0" smtClean="0"/>
          </a:p>
          <a:p>
            <a:pPr algn="r" rtl="1"/>
            <a:endParaRPr lang="en-US" sz="2000" dirty="0"/>
          </a:p>
          <a:p>
            <a:pPr algn="r" rtl="1"/>
            <a:endParaRPr lang="en-US" sz="2000" dirty="0" smtClean="0"/>
          </a:p>
          <a:p>
            <a:pPr algn="r" rtl="1"/>
            <a:endParaRPr lang="fa-IR" sz="2000" dirty="0"/>
          </a:p>
        </p:txBody>
      </p:sp>
      <p:sp>
        <p:nvSpPr>
          <p:cNvPr id="4" name="Right Brace 3"/>
          <p:cNvSpPr/>
          <p:nvPr/>
        </p:nvSpPr>
        <p:spPr>
          <a:xfrm>
            <a:off x="4876800" y="1333500"/>
            <a:ext cx="228600" cy="2476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0" y="1524000"/>
            <a:ext cx="175260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عدم تولید </a:t>
            </a:r>
            <a:r>
              <a:rPr lang="en-US" dirty="0" smtClean="0">
                <a:solidFill>
                  <a:schemeClr val="tx1"/>
                </a:solidFill>
              </a:rPr>
              <a:t>mRNA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1981200"/>
            <a:ext cx="243840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تولید </a:t>
            </a:r>
            <a:r>
              <a:rPr lang="en-US" dirty="0" smtClean="0">
                <a:solidFill>
                  <a:schemeClr val="tx1"/>
                </a:solidFill>
              </a:rPr>
              <a:t>mRNA</a:t>
            </a:r>
            <a:r>
              <a:rPr lang="fa-IR" dirty="0" smtClean="0">
                <a:solidFill>
                  <a:schemeClr val="tx1"/>
                </a:solidFill>
              </a:rPr>
              <a:t>  غیر عملکردی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2438400" y="1524000"/>
            <a:ext cx="152400" cy="9525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828800"/>
            <a:ext cx="2102358" cy="390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عدم ساخت زنجیره </a:t>
            </a:r>
            <a:r>
              <a:rPr lang="fa-IR" dirty="0" err="1" smtClean="0">
                <a:solidFill>
                  <a:schemeClr val="tx1"/>
                </a:solidFill>
              </a:rPr>
              <a:t>گلوبین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2667000"/>
            <a:ext cx="1828800" cy="542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کاهش تولید </a:t>
            </a:r>
            <a:r>
              <a:rPr lang="en-US" dirty="0" smtClean="0">
                <a:solidFill>
                  <a:schemeClr val="tx1"/>
                </a:solidFill>
              </a:rPr>
              <a:t>mRNA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62200" y="3286125"/>
            <a:ext cx="243840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تولید </a:t>
            </a:r>
            <a:r>
              <a:rPr lang="en-US" dirty="0" smtClean="0">
                <a:solidFill>
                  <a:schemeClr val="tx1"/>
                </a:solidFill>
              </a:rPr>
              <a:t>mRNA</a:t>
            </a:r>
            <a:r>
              <a:rPr lang="fa-IR" dirty="0" smtClean="0">
                <a:solidFill>
                  <a:schemeClr val="tx1"/>
                </a:solidFill>
              </a:rPr>
              <a:t>  ناپایدار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2438400" y="2714625"/>
            <a:ext cx="152400" cy="9525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" y="3048000"/>
            <a:ext cx="2254758" cy="390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کاهش ساخت زنجیره </a:t>
            </a:r>
            <a:r>
              <a:rPr lang="fa-IR" dirty="0" err="1" smtClean="0">
                <a:solidFill>
                  <a:schemeClr val="tx1"/>
                </a:solidFill>
              </a:rPr>
              <a:t>گلوبین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Up-Down Arrow 16"/>
          <p:cNvSpPr/>
          <p:nvPr/>
        </p:nvSpPr>
        <p:spPr>
          <a:xfrm>
            <a:off x="990600" y="1219200"/>
            <a:ext cx="91440" cy="609600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53821" y="685800"/>
            <a:ext cx="517779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b="1" dirty="0">
                <a:solidFill>
                  <a:schemeClr val="tx1"/>
                </a:solidFill>
              </a:rPr>
              <a:t>β</a:t>
            </a:r>
            <a:r>
              <a:rPr lang="en-US" b="1" baseline="30000" dirty="0">
                <a:solidFill>
                  <a:schemeClr val="tx1"/>
                </a:solidFill>
              </a:rPr>
              <a:t> 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Up-Down Arrow 19"/>
          <p:cNvSpPr/>
          <p:nvPr/>
        </p:nvSpPr>
        <p:spPr>
          <a:xfrm>
            <a:off x="990600" y="3514725"/>
            <a:ext cx="91440" cy="609600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28600" y="6096000"/>
            <a:ext cx="517779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200" y="4191000"/>
            <a:ext cx="4953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b="1" dirty="0">
                <a:solidFill>
                  <a:schemeClr val="tx1"/>
                </a:solidFill>
              </a:rPr>
              <a:t>β</a:t>
            </a:r>
            <a:r>
              <a:rPr lang="en-US" b="1" baseline="30000" dirty="0">
                <a:solidFill>
                  <a:schemeClr val="tx1"/>
                </a:solidFill>
              </a:rPr>
              <a:t> +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ight Brace 24"/>
          <p:cNvSpPr/>
          <p:nvPr/>
        </p:nvSpPr>
        <p:spPr>
          <a:xfrm>
            <a:off x="4800600" y="4800600"/>
            <a:ext cx="190500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514600" y="3790950"/>
            <a:ext cx="243840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05400" y="3714750"/>
            <a:ext cx="243840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baseline="30000" dirty="0"/>
              <a:t>0</a:t>
            </a:r>
            <a:r>
              <a:rPr lang="ar-SA" dirty="0"/>
              <a:t>δβ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3978021" y="4800600"/>
            <a:ext cx="746379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l-GR" b="1" dirty="0" smtClean="0">
                <a:solidFill>
                  <a:schemeClr val="tx1"/>
                </a:solidFill>
                <a:latin typeface="Arial"/>
                <a:cs typeface="Arial"/>
              </a:rPr>
              <a:t>δ</a:t>
            </a:r>
            <a:r>
              <a:rPr lang="en-US" b="1" dirty="0" smtClean="0">
                <a:solidFill>
                  <a:schemeClr val="tx1"/>
                </a:solidFill>
              </a:rPr>
              <a:t>β</a:t>
            </a:r>
            <a:r>
              <a:rPr lang="en-US" b="1" baseline="30000" dirty="0" smtClean="0">
                <a:solidFill>
                  <a:schemeClr val="tx1"/>
                </a:solidFill>
              </a:rPr>
              <a:t> </a:t>
            </a:r>
            <a:r>
              <a:rPr lang="en-US" b="1" baseline="30000" dirty="0">
                <a:solidFill>
                  <a:schemeClr val="tx1"/>
                </a:solidFill>
              </a:rPr>
              <a:t>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90800" y="5562600"/>
            <a:ext cx="2133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b="1" dirty="0" smtClean="0">
                <a:solidFill>
                  <a:schemeClr val="tx1"/>
                </a:solidFill>
                <a:latin typeface="Arial"/>
                <a:cs typeface="Arial"/>
              </a:rPr>
              <a:t>(هموگلوبین </a:t>
            </a:r>
            <a:r>
              <a:rPr lang="fa-IR" b="1" dirty="0" err="1" smtClean="0">
                <a:solidFill>
                  <a:schemeClr val="tx1"/>
                </a:solidFill>
                <a:latin typeface="Arial"/>
                <a:cs typeface="Arial"/>
              </a:rPr>
              <a:t>لپور</a:t>
            </a:r>
            <a:r>
              <a:rPr lang="fa-IR" b="1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r>
              <a:rPr lang="el-GR" b="1" dirty="0" smtClean="0">
                <a:solidFill>
                  <a:schemeClr val="tx1"/>
                </a:solidFill>
                <a:latin typeface="Arial"/>
                <a:cs typeface="Arial"/>
              </a:rPr>
              <a:t>δ</a:t>
            </a:r>
            <a:r>
              <a:rPr lang="en-US" b="1" dirty="0" smtClean="0">
                <a:solidFill>
                  <a:schemeClr val="tx1"/>
                </a:solidFill>
              </a:rPr>
              <a:t>β</a:t>
            </a:r>
            <a:r>
              <a:rPr lang="en-US" b="1" baseline="30000" dirty="0" smtClean="0">
                <a:solidFill>
                  <a:schemeClr val="tx1"/>
                </a:solidFill>
              </a:rPr>
              <a:t> </a:t>
            </a:r>
            <a:r>
              <a:rPr lang="en-US" b="1" baseline="30000" dirty="0">
                <a:solidFill>
                  <a:schemeClr val="tx1"/>
                </a:solidFill>
              </a:rPr>
              <a:t>+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49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 animBg="1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algn="r" rtl="1"/>
            <a:r>
              <a:rPr lang="fa-IR" sz="1800" b="1" dirty="0" smtClean="0"/>
              <a:t>بتا تالاسمی ماژور</a:t>
            </a:r>
            <a:r>
              <a:rPr lang="en-US" sz="1800" b="1" dirty="0" smtClean="0"/>
              <a:t>)</a:t>
            </a:r>
            <a:r>
              <a:rPr lang="fa-IR" sz="1800" b="1" dirty="0" smtClean="0"/>
              <a:t> کم خونی کولی)</a:t>
            </a:r>
            <a:endParaRPr lang="en-US" sz="1800" b="1" dirty="0" smtClean="0"/>
          </a:p>
          <a:p>
            <a:pPr algn="r" rtl="1"/>
            <a:endParaRPr lang="en-US" sz="1800" b="1" dirty="0"/>
          </a:p>
          <a:p>
            <a:pPr marL="0" indent="0" algn="r" rtl="1">
              <a:buNone/>
            </a:pPr>
            <a:endParaRPr lang="en-US" sz="1800" b="1" dirty="0" smtClean="0"/>
          </a:p>
          <a:p>
            <a:pPr algn="r" rtl="1"/>
            <a:r>
              <a:rPr lang="fa-IR" sz="1800" dirty="0" smtClean="0"/>
              <a:t>کم خونی بسیار شدید / نیازمند تزریق خون منظم/ پس از 6 </a:t>
            </a:r>
            <a:r>
              <a:rPr lang="fa-IR" sz="1800" dirty="0" err="1" smtClean="0"/>
              <a:t>ماهگی</a:t>
            </a:r>
            <a:r>
              <a:rPr lang="fa-IR" sz="1800" dirty="0" smtClean="0"/>
              <a:t> نمایان می شود.</a:t>
            </a:r>
          </a:p>
          <a:p>
            <a:pPr marL="0" indent="0" algn="r" rtl="1">
              <a:buNone/>
            </a:pPr>
            <a:endParaRPr lang="fa-IR" sz="1800" b="1" dirty="0"/>
          </a:p>
          <a:p>
            <a:pPr algn="r" rtl="1"/>
            <a:r>
              <a:rPr lang="fa-IR" sz="1800" dirty="0" smtClean="0"/>
              <a:t>علت : کاهش بسیار شدید یا عدم تولید </a:t>
            </a:r>
            <a:r>
              <a:rPr lang="el-GR" sz="1800" b="1" dirty="0" smtClean="0">
                <a:latin typeface="Arial"/>
                <a:cs typeface="Arial"/>
              </a:rPr>
              <a:t>β</a:t>
            </a:r>
            <a:r>
              <a:rPr lang="en-US" sz="1800" b="1" dirty="0" smtClean="0">
                <a:latin typeface="Arial"/>
                <a:cs typeface="Arial"/>
              </a:rPr>
              <a:t> </a:t>
            </a:r>
            <a:r>
              <a:rPr lang="fa-IR" sz="1800" b="1" dirty="0" smtClean="0">
                <a:latin typeface="Arial"/>
                <a:cs typeface="Arial"/>
              </a:rPr>
              <a:t>  : </a:t>
            </a:r>
            <a:r>
              <a:rPr lang="fa-IR" sz="1800" b="1" dirty="0" smtClean="0">
                <a:solidFill>
                  <a:srgbClr val="C00000"/>
                </a:solidFill>
                <a:latin typeface="Arial"/>
                <a:cs typeface="Arial"/>
              </a:rPr>
              <a:t> کاهش هموگلوبین </a:t>
            </a:r>
            <a:r>
              <a:rPr lang="fa-IR" sz="1800" b="1" dirty="0" smtClean="0">
                <a:latin typeface="Arial"/>
                <a:cs typeface="Arial"/>
              </a:rPr>
              <a:t>/ </a:t>
            </a:r>
            <a:r>
              <a:rPr lang="fa-IR" sz="1800" b="1" dirty="0" err="1" smtClean="0">
                <a:solidFill>
                  <a:srgbClr val="7030A0"/>
                </a:solidFill>
                <a:latin typeface="Arial"/>
                <a:cs typeface="Arial"/>
              </a:rPr>
              <a:t>همولیز</a:t>
            </a:r>
            <a:r>
              <a:rPr lang="fa-IR" sz="1800" b="1" dirty="0" smtClean="0">
                <a:solidFill>
                  <a:srgbClr val="7030A0"/>
                </a:solidFill>
                <a:latin typeface="Arial"/>
                <a:cs typeface="Arial"/>
              </a:rPr>
              <a:t> و خو نسازی غیر موثر در اثر رسوب زنجیره های آلفا</a:t>
            </a:r>
          </a:p>
          <a:p>
            <a:pPr algn="r" rtl="1"/>
            <a:endParaRPr lang="fa-IR" sz="1800" b="1" dirty="0" smtClean="0">
              <a:latin typeface="Arial"/>
              <a:cs typeface="Arial"/>
            </a:endParaRPr>
          </a:p>
          <a:p>
            <a:pPr algn="r" rtl="1"/>
            <a:r>
              <a:rPr lang="fa-IR" sz="1800" b="1" dirty="0" smtClean="0">
                <a:solidFill>
                  <a:srgbClr val="7030A0"/>
                </a:solidFill>
                <a:latin typeface="Arial"/>
                <a:cs typeface="Arial"/>
              </a:rPr>
              <a:t>علایم کلینیکی:</a:t>
            </a:r>
          </a:p>
          <a:p>
            <a:pPr marL="0" indent="0" algn="r" rtl="1">
              <a:buNone/>
            </a:pPr>
            <a:endParaRPr lang="fa-IR" sz="18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algn="r" rtl="1"/>
            <a:r>
              <a:rPr lang="fa-IR" sz="1800" b="1" dirty="0" err="1" smtClean="0">
                <a:latin typeface="Arial"/>
                <a:cs typeface="Arial"/>
              </a:rPr>
              <a:t>اسپلنومگالی</a:t>
            </a:r>
            <a:r>
              <a:rPr lang="fa-IR" sz="1800" b="1" dirty="0" smtClean="0">
                <a:latin typeface="Arial"/>
                <a:cs typeface="Arial"/>
              </a:rPr>
              <a:t> / رنگ پریدگی – یرقان/ رسوب </a:t>
            </a:r>
            <a:r>
              <a:rPr lang="fa-IR" sz="1800" b="1" dirty="0" err="1" smtClean="0">
                <a:latin typeface="Arial"/>
                <a:cs typeface="Arial"/>
              </a:rPr>
              <a:t>بیلی</a:t>
            </a:r>
            <a:r>
              <a:rPr lang="fa-IR" sz="1800" b="1" dirty="0" smtClean="0">
                <a:latin typeface="Arial"/>
                <a:cs typeface="Arial"/>
              </a:rPr>
              <a:t> </a:t>
            </a:r>
            <a:r>
              <a:rPr lang="fa-IR" sz="1800" b="1" dirty="0" err="1" smtClean="0">
                <a:latin typeface="Arial"/>
                <a:cs typeface="Arial"/>
              </a:rPr>
              <a:t>روبین</a:t>
            </a:r>
            <a:r>
              <a:rPr lang="fa-IR" sz="1800" b="1" dirty="0" smtClean="0">
                <a:latin typeface="Arial"/>
                <a:cs typeface="Arial"/>
              </a:rPr>
              <a:t> در پوست /</a:t>
            </a:r>
            <a:r>
              <a:rPr lang="fa-IR" sz="1800" b="1" dirty="0" err="1" smtClean="0">
                <a:latin typeface="Arial"/>
                <a:cs typeface="Arial"/>
              </a:rPr>
              <a:t>اتساع</a:t>
            </a:r>
            <a:r>
              <a:rPr lang="fa-IR" sz="1800" b="1" dirty="0" smtClean="0">
                <a:latin typeface="Arial"/>
                <a:cs typeface="Arial"/>
              </a:rPr>
              <a:t> فضای مغز استخوان </a:t>
            </a:r>
          </a:p>
          <a:p>
            <a:pPr algn="r" rtl="1"/>
            <a:r>
              <a:rPr lang="fa-IR" sz="1800" b="1" dirty="0" smtClean="0">
                <a:latin typeface="Arial"/>
                <a:cs typeface="Arial"/>
              </a:rPr>
              <a:t>کم  خونی و افزایش برون ده قلب</a:t>
            </a:r>
          </a:p>
          <a:p>
            <a:pPr algn="r" rtl="1"/>
            <a:r>
              <a:rPr lang="en-US" sz="1800" b="1" dirty="0" smtClean="0">
                <a:latin typeface="Arial"/>
                <a:cs typeface="Arial"/>
              </a:rPr>
              <a:t>Iron over load</a:t>
            </a:r>
            <a:r>
              <a:rPr lang="fa-IR" sz="1800" b="1" dirty="0" smtClean="0">
                <a:latin typeface="Arial"/>
                <a:cs typeface="Arial"/>
              </a:rPr>
              <a:t> : در یافت خون مکرر و افزایش جذب آهن</a:t>
            </a:r>
          </a:p>
          <a:p>
            <a:pPr marL="0" indent="0" algn="r" rtl="1">
              <a:buNone/>
            </a:pPr>
            <a:r>
              <a:rPr lang="fa-IR" sz="1800" b="1" dirty="0" smtClean="0">
                <a:latin typeface="Arial"/>
                <a:cs typeface="Arial"/>
              </a:rPr>
              <a:t> </a:t>
            </a:r>
            <a:r>
              <a:rPr lang="fa-IR" sz="1800" b="1" dirty="0" smtClean="0">
                <a:solidFill>
                  <a:srgbClr val="7030A0"/>
                </a:solidFill>
                <a:latin typeface="Arial"/>
                <a:cs typeface="Arial"/>
              </a:rPr>
              <a:t>رسوب آهن در قلب و کبد و پانکراس و غدد درون ریز </a:t>
            </a:r>
            <a:endParaRPr lang="fa-IR" sz="1800" b="1" dirty="0" smtClean="0">
              <a:latin typeface="Arial"/>
              <a:cs typeface="Arial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2438400" cy="381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dirty="0" smtClean="0"/>
              <a:t>بتا تالاسمی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81000" y="18288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>
                <a:solidFill>
                  <a:schemeClr val="tx1"/>
                </a:solidFill>
              </a:rPr>
              <a:t>β </a:t>
            </a:r>
            <a:r>
              <a:rPr lang="en-US" baseline="30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/β </a:t>
            </a:r>
            <a:r>
              <a:rPr lang="en-US" baseline="30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447800"/>
            <a:ext cx="11430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>
                <a:solidFill>
                  <a:schemeClr val="tx1"/>
                </a:solidFill>
              </a:rPr>
              <a:t>β 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/β 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104900"/>
            <a:ext cx="11430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dirty="0">
                <a:solidFill>
                  <a:schemeClr val="tx1"/>
                </a:solidFill>
              </a:rPr>
              <a:t>δβ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 / δβ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3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715000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/>
              <a:t>گستره ی خون محیطی:</a:t>
            </a:r>
          </a:p>
          <a:p>
            <a:pPr marL="0" indent="0" algn="r" rtl="1">
              <a:buNone/>
            </a:pPr>
            <a:r>
              <a:rPr lang="fa-IR" sz="2000" dirty="0" err="1" smtClean="0"/>
              <a:t>آنیزوسایتوز</a:t>
            </a:r>
            <a:r>
              <a:rPr lang="fa-IR" sz="2000" dirty="0" smtClean="0"/>
              <a:t> و </a:t>
            </a:r>
            <a:r>
              <a:rPr lang="fa-IR" sz="2000" dirty="0" err="1" smtClean="0"/>
              <a:t>پویکیلوسایتوز</a:t>
            </a:r>
            <a:r>
              <a:rPr lang="fa-IR" sz="2000" dirty="0" smtClean="0"/>
              <a:t> شدید/ </a:t>
            </a:r>
            <a:r>
              <a:rPr lang="fa-IR" sz="2000" dirty="0" err="1" smtClean="0"/>
              <a:t>تارگت</a:t>
            </a:r>
            <a:r>
              <a:rPr lang="fa-IR" sz="2000" dirty="0" smtClean="0"/>
              <a:t> سل/ </a:t>
            </a:r>
            <a:r>
              <a:rPr lang="fa-IR" sz="2000" dirty="0" err="1" smtClean="0"/>
              <a:t>شیستوسیت</a:t>
            </a:r>
            <a:r>
              <a:rPr lang="fa-IR" sz="2000" dirty="0" smtClean="0"/>
              <a:t>/ </a:t>
            </a:r>
            <a:r>
              <a:rPr lang="en-US" sz="2000" dirty="0" smtClean="0"/>
              <a:t>NRBC</a:t>
            </a:r>
            <a:r>
              <a:rPr lang="fa-IR" sz="2000" dirty="0" smtClean="0"/>
              <a:t> / </a:t>
            </a:r>
            <a:r>
              <a:rPr lang="fa-IR" sz="2000" dirty="0" err="1" smtClean="0"/>
              <a:t>هاینز</a:t>
            </a:r>
            <a:r>
              <a:rPr lang="fa-IR" sz="2000" dirty="0" smtClean="0"/>
              <a:t> بادی / </a:t>
            </a:r>
            <a:r>
              <a:rPr lang="fa-IR" sz="2000" dirty="0" err="1" smtClean="0"/>
              <a:t>کابوت</a:t>
            </a:r>
            <a:r>
              <a:rPr lang="fa-IR" sz="2000" dirty="0" smtClean="0"/>
              <a:t> رینگ /</a:t>
            </a:r>
            <a:r>
              <a:rPr lang="fa-IR" sz="2000" dirty="0" err="1" smtClean="0"/>
              <a:t>سیدروسیت</a:t>
            </a:r>
            <a:r>
              <a:rPr lang="fa-IR" sz="2000" dirty="0" smtClean="0"/>
              <a:t>/ </a:t>
            </a:r>
            <a:r>
              <a:rPr lang="fa-IR" sz="2000" dirty="0" err="1" smtClean="0"/>
              <a:t>پروتوپرفورین</a:t>
            </a:r>
            <a:r>
              <a:rPr lang="fa-IR" sz="2000" dirty="0" smtClean="0"/>
              <a:t> روی   </a:t>
            </a:r>
            <a:r>
              <a:rPr lang="en-US" sz="2000" dirty="0" smtClean="0"/>
              <a:t>ZPP</a:t>
            </a:r>
            <a:r>
              <a:rPr lang="fa-IR" sz="2000" dirty="0"/>
              <a:t>:</a:t>
            </a:r>
            <a:endParaRPr lang="fa-IR" sz="2000" dirty="0" smtClean="0"/>
          </a:p>
          <a:p>
            <a:pPr marL="0" indent="0" algn="r" rtl="1">
              <a:buNone/>
            </a:pPr>
            <a:r>
              <a:rPr lang="en-US" sz="2000" dirty="0" smtClean="0"/>
              <a:t> </a:t>
            </a:r>
            <a:r>
              <a:rPr lang="fa-IR" sz="2000" dirty="0" smtClean="0"/>
              <a:t> </a:t>
            </a:r>
          </a:p>
          <a:p>
            <a:pPr algn="r" rtl="1"/>
            <a:r>
              <a:rPr lang="fa-IR" sz="2000" dirty="0" smtClean="0"/>
              <a:t>مغز استخوان:</a:t>
            </a:r>
          </a:p>
          <a:p>
            <a:pPr marL="0" indent="0" algn="r" rtl="1">
              <a:buNone/>
            </a:pPr>
            <a:r>
              <a:rPr lang="fa-IR" sz="2000" dirty="0" smtClean="0"/>
              <a:t> </a:t>
            </a:r>
            <a:r>
              <a:rPr lang="fa-IR" sz="2000" dirty="0" err="1" smtClean="0"/>
              <a:t>هایپرپلازی</a:t>
            </a:r>
            <a:r>
              <a:rPr lang="fa-IR" sz="2000" dirty="0" smtClean="0"/>
              <a:t> شدید/ افزایش ذخیره آهن / سلول های شبه گوشه/ </a:t>
            </a:r>
            <a:r>
              <a:rPr lang="fa-IR" sz="2000" dirty="0" err="1" smtClean="0"/>
              <a:t>نرموبلاستها</a:t>
            </a:r>
            <a:r>
              <a:rPr lang="fa-IR" sz="2000" dirty="0" smtClean="0"/>
              <a:t> با سیتوپلاسم </a:t>
            </a:r>
            <a:r>
              <a:rPr lang="fa-IR" sz="2000" dirty="0" err="1" smtClean="0"/>
              <a:t>هیپوکروم</a:t>
            </a:r>
            <a:endParaRPr lang="fa-IR" sz="2000" dirty="0"/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fa-IR" sz="2000" dirty="0" err="1" smtClean="0"/>
              <a:t>الکتروفورز</a:t>
            </a:r>
            <a:r>
              <a:rPr lang="fa-IR" sz="2000" dirty="0" smtClean="0"/>
              <a:t> هموگلوبین  </a:t>
            </a:r>
          </a:p>
          <a:p>
            <a:pPr marL="0" indent="0" algn="r" rtl="1">
              <a:buNone/>
            </a:pPr>
            <a:endParaRPr lang="fa-IR" sz="2000" dirty="0"/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endParaRPr lang="fa-IR" sz="2000" dirty="0"/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endParaRPr lang="fa-IR" sz="2000" dirty="0"/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fa-I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افزایش نسبت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A2 / A</a:t>
            </a:r>
            <a:endParaRPr lang="fa-IR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endParaRPr lang="fa-IR" sz="2000" dirty="0" smtClean="0"/>
          </a:p>
          <a:p>
            <a:pPr algn="r" rtl="1"/>
            <a:endParaRPr lang="fa-I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60960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dirty="0" smtClean="0"/>
              <a:t>بتا تالاسمی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4191000" y="1600200"/>
            <a:ext cx="914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نرمال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480791"/>
              </p:ext>
            </p:extLst>
          </p:nvPr>
        </p:nvGraphicFramePr>
        <p:xfrm>
          <a:off x="1371600" y="3987800"/>
          <a:ext cx="5486400" cy="1813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  <a:gridCol w="1016000"/>
                <a:gridCol w="1016000"/>
                <a:gridCol w="1422400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b="1" dirty="0" err="1" smtClean="0"/>
                        <a:t>Hb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err="1" smtClean="0"/>
                        <a:t>لپور</a:t>
                      </a:r>
                      <a:r>
                        <a:rPr lang="fa-IR" sz="2000" b="1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98%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90-85%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15-10 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مابقی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8-2%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mtClean="0"/>
                        <a:t>95-60%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356360" y="4038600"/>
            <a:ext cx="100584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95400" y="4419600"/>
            <a:ext cx="685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el-GR" dirty="0" smtClean="0">
                <a:solidFill>
                  <a:srgbClr val="C00000"/>
                </a:solidFill>
                <a:latin typeface="Arial"/>
                <a:cs typeface="Arial"/>
              </a:rPr>
              <a:t>β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lang="el-GR" dirty="0" smtClean="0">
                <a:solidFill>
                  <a:srgbClr val="C00000"/>
                </a:solidFill>
                <a:latin typeface="Arial"/>
                <a:cs typeface="Arial"/>
              </a:rPr>
              <a:t>β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95400" y="47244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>
                <a:solidFill>
                  <a:srgbClr val="C00000"/>
                </a:solidFill>
              </a:rPr>
              <a:t>β </a:t>
            </a:r>
            <a:r>
              <a:rPr lang="en-US" baseline="30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 /β </a:t>
            </a:r>
            <a:r>
              <a:rPr lang="en-US" baseline="30000" dirty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95400" y="5067300"/>
            <a:ext cx="11430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en-US" dirty="0">
                <a:solidFill>
                  <a:srgbClr val="C00000"/>
                </a:solidFill>
              </a:rPr>
              <a:t>δβ</a:t>
            </a:r>
            <a:r>
              <a:rPr lang="en-US" baseline="30000" dirty="0">
                <a:solidFill>
                  <a:srgbClr val="C00000"/>
                </a:solidFill>
              </a:rPr>
              <a:t>+</a:t>
            </a:r>
            <a:r>
              <a:rPr lang="en-US" dirty="0">
                <a:solidFill>
                  <a:srgbClr val="C00000"/>
                </a:solidFill>
              </a:rPr>
              <a:t> / δβ</a:t>
            </a:r>
            <a:r>
              <a:rPr lang="en-US" baseline="30000" dirty="0">
                <a:solidFill>
                  <a:srgbClr val="C00000"/>
                </a:solidFill>
              </a:rPr>
              <a:t>+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56360" y="5410200"/>
            <a:ext cx="100584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>
                <a:solidFill>
                  <a:srgbClr val="C00000"/>
                </a:solidFill>
              </a:rPr>
              <a:t>β </a:t>
            </a:r>
            <a:r>
              <a:rPr lang="en-US" baseline="30000" dirty="0">
                <a:solidFill>
                  <a:srgbClr val="C00000"/>
                </a:solidFill>
              </a:rPr>
              <a:t>+</a:t>
            </a:r>
            <a:r>
              <a:rPr lang="en-US" dirty="0">
                <a:solidFill>
                  <a:srgbClr val="C00000"/>
                </a:solidFill>
              </a:rPr>
              <a:t>/β </a:t>
            </a:r>
            <a:r>
              <a:rPr lang="en-US" baseline="30000" dirty="0">
                <a:solidFill>
                  <a:srgbClr val="C00000"/>
                </a:solidFill>
              </a:rPr>
              <a:t>+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1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1345</Words>
  <Application>Microsoft Office PowerPoint</Application>
  <PresentationFormat>On-screen Show (4:3)</PresentationFormat>
  <Paragraphs>290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  <vt:lpstr>تالاسمی  </vt:lpstr>
      <vt:lpstr>آلفا تالاسمی </vt:lpstr>
      <vt:lpstr>آلفا تالاسمی  </vt:lpstr>
      <vt:lpstr>آلفا تالاسمی  </vt:lpstr>
      <vt:lpstr>Constant spring هموگلوبین </vt:lpstr>
      <vt:lpstr>بتا تالاسمی</vt:lpstr>
      <vt:lpstr>بتا تالاسمی</vt:lpstr>
      <vt:lpstr>بتا تالاسمی</vt:lpstr>
      <vt:lpstr>بتا تالاسمی</vt:lpstr>
      <vt:lpstr>بتا تالاسمی</vt:lpstr>
      <vt:lpstr>PowerPoint Presentation</vt:lpstr>
      <vt:lpstr>تالاسمی δβ0</vt:lpstr>
      <vt:lpstr>تداوم ارثی هموگلوبین جنینی ( HPFH)</vt:lpstr>
      <vt:lpstr>تداوم ارثی هموگلوبین جنینی ( HPFH)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MEHRSHAD</cp:lastModifiedBy>
  <cp:revision>102</cp:revision>
  <dcterms:created xsi:type="dcterms:W3CDTF">2014-04-18T17:38:31Z</dcterms:created>
  <dcterms:modified xsi:type="dcterms:W3CDTF">2016-01-10T13:33:03Z</dcterms:modified>
</cp:coreProperties>
</file>