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57" r:id="rId3"/>
    <p:sldId id="258" r:id="rId4"/>
    <p:sldId id="264" r:id="rId5"/>
    <p:sldId id="265" r:id="rId6"/>
    <p:sldId id="321" r:id="rId7"/>
    <p:sldId id="267" r:id="rId8"/>
    <p:sldId id="397" r:id="rId9"/>
    <p:sldId id="325" r:id="rId10"/>
    <p:sldId id="269" r:id="rId11"/>
    <p:sldId id="270" r:id="rId12"/>
    <p:sldId id="273" r:id="rId13"/>
    <p:sldId id="358" r:id="rId14"/>
    <p:sldId id="359" r:id="rId15"/>
    <p:sldId id="361" r:id="rId16"/>
    <p:sldId id="363" r:id="rId17"/>
    <p:sldId id="362" r:id="rId18"/>
    <p:sldId id="377" r:id="rId19"/>
    <p:sldId id="378" r:id="rId20"/>
    <p:sldId id="379" r:id="rId21"/>
    <p:sldId id="275" r:id="rId22"/>
    <p:sldId id="368" r:id="rId23"/>
    <p:sldId id="284" r:id="rId24"/>
    <p:sldId id="380" r:id="rId25"/>
    <p:sldId id="381" r:id="rId26"/>
    <p:sldId id="382" r:id="rId27"/>
    <p:sldId id="383" r:id="rId28"/>
    <p:sldId id="336" r:id="rId29"/>
    <p:sldId id="392" r:id="rId30"/>
    <p:sldId id="396" r:id="rId31"/>
    <p:sldId id="3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84B28C-06D6-42A8-9D6A-9331038B1154}">
          <p14:sldIdLst>
            <p14:sldId id="256"/>
            <p14:sldId id="357"/>
          </p14:sldIdLst>
        </p14:section>
        <p14:section name="ریشه ها" id="{4A6E597C-55B4-4422-82A7-0B9CDD38E478}">
          <p14:sldIdLst>
            <p14:sldId id="258"/>
          </p14:sldIdLst>
        </p14:section>
        <p14:section name="تحصیلات" id="{33D844CA-1B98-4777-8BC3-8AC7ED425861}">
          <p14:sldIdLst>
            <p14:sldId id="264"/>
            <p14:sldId id="265"/>
            <p14:sldId id="321"/>
            <p14:sldId id="267"/>
            <p14:sldId id="397"/>
            <p14:sldId id="325"/>
          </p14:sldIdLst>
        </p14:section>
        <p14:section name="آغاز" id="{BA4E0914-1ED4-4F30-89A0-509C431548C5}">
          <p14:sldIdLst>
            <p14:sldId id="269"/>
            <p14:sldId id="270"/>
          </p14:sldIdLst>
        </p14:section>
        <p14:section name="روش پژوهش" id="{59210A73-C87C-4891-9D56-6868D248E20C}">
          <p14:sldIdLst>
            <p14:sldId id="273"/>
            <p14:sldId id="358"/>
            <p14:sldId id="359"/>
            <p14:sldId id="361"/>
            <p14:sldId id="363"/>
            <p14:sldId id="362"/>
            <p14:sldId id="377"/>
            <p14:sldId id="378"/>
            <p14:sldId id="379"/>
          </p14:sldIdLst>
        </p14:section>
        <p14:section name="توسعه جایگزین ها" id="{CF14FF6E-0673-403C-8843-EA4AC56CFB63}">
          <p14:sldIdLst>
            <p14:sldId id="275"/>
            <p14:sldId id="368"/>
          </p14:sldIdLst>
        </p14:section>
        <p14:section name="قراردادن قطعات کنار یکدیگر" id="{3A3D62B0-DF1D-47AD-8AC1-5AE454C325DE}">
          <p14:sldIdLst>
            <p14:sldId id="284"/>
            <p14:sldId id="380"/>
            <p14:sldId id="381"/>
            <p14:sldId id="382"/>
            <p14:sldId id="383"/>
            <p14:sldId id="336"/>
            <p14:sldId id="392"/>
            <p14:sldId id="396"/>
            <p14:sldId id="3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6639" autoAdjust="0"/>
  </p:normalViewPr>
  <p:slideViewPr>
    <p:cSldViewPr>
      <p:cViewPr>
        <p:scale>
          <a:sx n="80" d="100"/>
          <a:sy n="80" d="100"/>
        </p:scale>
        <p:origin x="-3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8096F-7061-427C-8A43-E6758D9027BC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B010-9352-49AC-9E21-09E5983A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B010-9352-49AC-9E21-09E5983AAF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E0301A1-0DEB-4E34-8BB6-8E7C63B61E2B}" type="datetime1">
              <a:rPr lang="en-US" smtClean="0"/>
              <a:t>6/10/2013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7394-E52D-483B-B367-224107FA6A93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F6C7-C5E6-4DEE-8E72-483ADC795980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3AC3-24CE-4B98-A78D-FC955033C503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A124-4959-4436-8AA9-104F678B1969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06C5-4669-4959-A55C-B1F809782C30}" type="datetime1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0F9B-C12D-4C57-ACA2-B63CAA7C02DC}" type="datetime1">
              <a:rPr lang="en-US" smtClean="0"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1F31-04FA-452D-8549-C027381FC3A3}" type="datetime1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500C-0692-48F7-B21D-C3AEF95BE576}" type="datetime1">
              <a:rPr lang="en-US" smtClean="0"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E3C-7F29-4696-866A-43F9CADF95AC}" type="datetime1">
              <a:rPr lang="en-US" smtClean="0"/>
              <a:t>6/10/2013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0A71-FB88-4CB6-8F30-4C1357F040C4}" type="datetime1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30C0993-07CD-4D4E-A8F7-7C08FAF13270}" type="datetime1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46CC8C6-06BC-4745-9C76-931EBAB665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roberts-karlene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167711"/>
            <a:ext cx="3313355" cy="1930760"/>
          </a:xfrm>
        </p:spPr>
        <p:txBody>
          <a:bodyPr>
            <a:noAutofit/>
          </a:bodyPr>
          <a:lstStyle/>
          <a:p>
            <a:pPr algn="ctr" rtl="1"/>
            <a:r>
              <a:rPr lang="fa-IR" sz="4400" b="1" dirty="0" smtClean="0">
                <a:latin typeface="IranNastaliq" pitchFamily="18" charset="0"/>
                <a:cs typeface="IranNastaliq" pitchFamily="18" charset="0"/>
              </a:rPr>
              <a:t>«توسعه نظریه قرارد اد روان شناختی»</a:t>
            </a:r>
            <a:r>
              <a:rPr lang="fa-IR" b="1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fa-IR" b="1" dirty="0" smtClean="0">
                <a:latin typeface="IranNastaliq" pitchFamily="18" charset="0"/>
                <a:cs typeface="IranNastaliq" pitchFamily="18" charset="0"/>
              </a:rPr>
            </a:br>
            <a:r>
              <a:rPr lang="en-US" sz="2400" b="1" dirty="0" smtClean="0">
                <a:latin typeface="+mn-lt"/>
                <a:cs typeface="IranNastaliq" pitchFamily="18" charset="0"/>
              </a:rPr>
              <a:t>Developing </a:t>
            </a:r>
            <a:r>
              <a:rPr lang="en-US" sz="2400" b="1" dirty="0" smtClean="0">
                <a:latin typeface="+mn-lt"/>
                <a:cs typeface="IranNastaliq" pitchFamily="18" charset="0"/>
              </a:rPr>
              <a:t>Psychological </a:t>
            </a:r>
            <a:r>
              <a:rPr lang="en-US" sz="2400" b="1" dirty="0" smtClean="0">
                <a:latin typeface="+mn-lt"/>
                <a:cs typeface="IranNastaliq" pitchFamily="18" charset="0"/>
              </a:rPr>
              <a:t>Contract Theory</a:t>
            </a:r>
            <a:endParaRPr lang="en-US" b="1" dirty="0">
              <a:latin typeface="+mn-lt"/>
              <a:cs typeface="IranNastaliq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886200"/>
            <a:ext cx="3309803" cy="1717829"/>
          </a:xfrm>
        </p:spPr>
        <p:txBody>
          <a:bodyPr>
            <a:noAutofit/>
          </a:bodyPr>
          <a:lstStyle/>
          <a:p>
            <a:pPr algn="ctr" rtl="1"/>
            <a:r>
              <a:rPr lang="fa-IR" sz="2000" b="1" dirty="0" smtClean="0">
                <a:solidFill>
                  <a:srgbClr val="002060"/>
                </a:solidFill>
                <a:cs typeface="B Badr" pitchFamily="2" charset="-78"/>
              </a:rPr>
              <a:t>...........................</a:t>
            </a:r>
          </a:p>
          <a:p>
            <a:pPr algn="ctr" rtl="1"/>
            <a:r>
              <a:rPr lang="fa-IR" sz="2000" b="1" dirty="0" smtClean="0">
                <a:solidFill>
                  <a:srgbClr val="002060"/>
                </a:solidFill>
                <a:cs typeface="B Badr" pitchFamily="2" charset="-78"/>
              </a:rPr>
              <a:t>حسین خصاف مفرد</a:t>
            </a:r>
          </a:p>
          <a:p>
            <a:pPr algn="ctr" rtl="1"/>
            <a:r>
              <a:rPr lang="fa-IR" sz="2000" b="1" dirty="0">
                <a:solidFill>
                  <a:srgbClr val="002060"/>
                </a:solidFill>
                <a:cs typeface="B Badr" pitchFamily="2" charset="-78"/>
              </a:rPr>
              <a:t> </a:t>
            </a:r>
            <a:r>
              <a:rPr lang="fa-IR" sz="2000" b="1" dirty="0" smtClean="0">
                <a:solidFill>
                  <a:srgbClr val="002060"/>
                </a:solidFill>
                <a:cs typeface="B Badr" pitchFamily="2" charset="-78"/>
              </a:rPr>
              <a:t>خرداد ماه </a:t>
            </a:r>
            <a:r>
              <a:rPr lang="fa-IR" sz="2000" b="1" dirty="0" smtClean="0">
                <a:solidFill>
                  <a:srgbClr val="002060"/>
                </a:solidFill>
                <a:cs typeface="B Badr" pitchFamily="2" charset="-78"/>
              </a:rPr>
              <a:t>1392</a:t>
            </a:r>
            <a:endParaRPr lang="fa-IR" sz="2000" b="1" dirty="0" smtClean="0">
              <a:solidFill>
                <a:srgbClr val="002060"/>
              </a:solidFill>
              <a:cs typeface="B Badr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4114800"/>
            <a:ext cx="3309803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b="1" dirty="0">
              <a:cs typeface="B Bad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4429"/>
            <a:ext cx="22479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b="1" dirty="0" smtClean="0">
                <a:latin typeface="IranNastaliq" pitchFamily="18" charset="0"/>
                <a:cs typeface="IranNastaliq" pitchFamily="18" charset="0"/>
              </a:rPr>
              <a:t>بسم الله الرحمن الرحيم</a:t>
            </a:r>
            <a:endParaRPr lang="en-US" sz="4400" b="1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4887" y="5638800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Denise M. Rousseau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" y="976712"/>
            <a:ext cx="1135117" cy="160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" y="2598518"/>
            <a:ext cx="4495800" cy="2964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Mitra" pitchFamily="2" charset="-78"/>
              </a:rPr>
              <a:t>آغاز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تلاش برای فهم باور افراد در رابطه با تعهدات شرکت ها در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قبال کارکنانی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که استخدام میکنند. </a:t>
            </a:r>
          </a:p>
          <a:p>
            <a:pPr algn="just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مطالعات مقطع لیسانس و کشف مفهوم قراردادهای روانشناختی به عنوان «انتظارات نانوشته دو جانبه» بین کارگر و کارفرما.</a:t>
            </a:r>
          </a:p>
          <a:p>
            <a:pPr algn="just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پی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بردن به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اهمیت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قراردادها، الگوهای ذهنی، روابط استخدامی، انتظارات و...</a:t>
            </a:r>
          </a:p>
          <a:p>
            <a:pPr algn="just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ادامه دادن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تعاملات و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گپ و گفت های علمی با همکاران دانشگاهی در این زمینه: دانشکده حقوق (نظریه های حقوقی قراردادها)، دانشکده روان شناسی و...</a:t>
            </a:r>
          </a:p>
          <a:p>
            <a:pPr algn="just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یادداشت برداریهای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بیشتر و بیشتر از هر آنچه که به این مساله مربوط میشد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 rtl="1"/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 rtl="1"/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8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Mitra" pitchFamily="2" charset="-78"/>
              </a:rPr>
              <a:t>آغاز (ادامه)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fa-IR" b="1" dirty="0" smtClean="0">
                <a:cs typeface="B Nazanin" pitchFamily="2" charset="-78"/>
              </a:rPr>
              <a:t>گام مهم دیگر در توسعه تحقیق قرارداد روان شناختی من، صحبت با یکی از همکاران دانشگاهی (</a:t>
            </a:r>
            <a:r>
              <a:rPr lang="en-US" b="1" dirty="0" err="1" smtClean="0">
                <a:cs typeface="B Nazanin" pitchFamily="2" charset="-78"/>
              </a:rPr>
              <a:t>Maz</a:t>
            </a:r>
            <a:r>
              <a:rPr lang="en-US" b="1" dirty="0" smtClean="0">
                <a:cs typeface="B Nazanin" pitchFamily="2" charset="-78"/>
              </a:rPr>
              <a:t> </a:t>
            </a:r>
            <a:r>
              <a:rPr lang="en-US" b="1" dirty="0" err="1" smtClean="0">
                <a:cs typeface="B Nazanin" pitchFamily="2" charset="-78"/>
              </a:rPr>
              <a:t>Bazerman</a:t>
            </a:r>
            <a:r>
              <a:rPr lang="fa-IR" b="1" dirty="0" smtClean="0">
                <a:cs typeface="B Nazanin" pitchFamily="2" charset="-78"/>
              </a:rPr>
              <a:t>) سر میز ناهار بود</a:t>
            </a:r>
            <a:r>
              <a:rPr lang="fa-IR" b="1" dirty="0" smtClean="0">
                <a:cs typeface="B Nazanin" pitchFamily="2" charset="-78"/>
              </a:rPr>
              <a:t>! </a:t>
            </a:r>
            <a:r>
              <a:rPr lang="fa-IR" b="1" dirty="0" smtClean="0">
                <a:cs typeface="B Nazanin" pitchFamily="2" charset="-78"/>
              </a:rPr>
              <a:t>وی از تجربه گرایان مشهور بود که مطالعاتی را در مورد «شناخت و قضاوت» انجام داده بود. </a:t>
            </a:r>
          </a:p>
          <a:p>
            <a:pPr algn="just" rtl="1"/>
            <a:r>
              <a:rPr lang="fa-IR" b="1" dirty="0" smtClean="0">
                <a:cs typeface="B Nazanin" pitchFamily="2" charset="-78"/>
              </a:rPr>
              <a:t>بعد از صرف یک ناهار چینی، من تلاشهایم را برای بکارگیری مفهوم قرارداد روان شناختی بیان کردم.</a:t>
            </a:r>
          </a:p>
          <a:p>
            <a:pPr algn="just" rtl="1"/>
            <a:r>
              <a:rPr lang="fa-IR" b="1" dirty="0" smtClean="0">
                <a:cs typeface="B Nazanin" pitchFamily="2" charset="-78"/>
              </a:rPr>
              <a:t>مکس به من توصیه کرد از روش </a:t>
            </a:r>
            <a:r>
              <a:rPr lang="en-US" b="1" dirty="0" smtClean="0">
                <a:cs typeface="B Nazanin" pitchFamily="2" charset="-78"/>
              </a:rPr>
              <a:t>policy capturing</a:t>
            </a:r>
            <a:r>
              <a:rPr lang="fa-IR" b="1" dirty="0" smtClean="0">
                <a:cs typeface="B Nazanin" pitchFamily="2" charset="-78"/>
              </a:rPr>
              <a:t> که روشی برای فهم چگونگی قضاوت افراد است، استفاده کنم. </a:t>
            </a:r>
          </a:p>
          <a:p>
            <a:pPr algn="just" rtl="1"/>
            <a:r>
              <a:rPr lang="fa-IR" b="1" dirty="0" smtClean="0">
                <a:cs typeface="B Nazanin" pitchFamily="2" charset="-78"/>
              </a:rPr>
              <a:t>مکس به من کمک کرد تا شناختم از قراردادهای روان شناختی را بازسازی کنم و بفهمم که آن پایه ای برای قضاوت فراهم می آورد که خود آنها به صورت تجربی قابل مطالعه خواهند بود. </a:t>
            </a:r>
          </a:p>
          <a:p>
            <a:pPr algn="just" rtl="1"/>
            <a:endParaRPr lang="fa-IR" b="1" dirty="0" smtClean="0">
              <a:cs typeface="B Nazanin" pitchFamily="2" charset="-78"/>
            </a:endParaRPr>
          </a:p>
          <a:p>
            <a:pPr algn="just" rtl="1"/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1974088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058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Mitra" pitchFamily="2" charset="-78"/>
              </a:rPr>
              <a:t>جستجو برای پاسخ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رویکرد </a:t>
            </a:r>
            <a:r>
              <a:rPr lang="fa-IR" b="1" dirty="0" smtClean="0">
                <a:cs typeface="B Nazanin" pitchFamily="2" charset="-78"/>
              </a:rPr>
              <a:t>من در رسیدن به یک عنوان تحقیق سازمانی جدید کاملا معمولی بوده است:</a:t>
            </a:r>
          </a:p>
          <a:p>
            <a:pPr lvl="1" algn="r" rtl="1"/>
            <a:r>
              <a:rPr lang="fa-IR" b="1" dirty="0" smtClean="0">
                <a:cs typeface="B Nazanin" pitchFamily="2" charset="-78"/>
              </a:rPr>
              <a:t>مشاهده و گوش دادن به افراد در محیط </a:t>
            </a:r>
            <a:r>
              <a:rPr lang="fa-IR" b="1" dirty="0" smtClean="0">
                <a:cs typeface="B Nazanin" pitchFamily="2" charset="-78"/>
              </a:rPr>
              <a:t>کاری،</a:t>
            </a:r>
            <a:endParaRPr lang="fa-IR" b="1" dirty="0" smtClean="0">
              <a:cs typeface="B Nazanin" pitchFamily="2" charset="-78"/>
            </a:endParaRPr>
          </a:p>
          <a:p>
            <a:pPr lvl="1" algn="r" rtl="1"/>
            <a:r>
              <a:rPr lang="fa-IR" b="1" dirty="0" smtClean="0">
                <a:cs typeface="B Nazanin" pitchFamily="2" charset="-78"/>
              </a:rPr>
              <a:t>مطالعه </a:t>
            </a:r>
            <a:r>
              <a:rPr lang="fa-IR" b="1" dirty="0" smtClean="0">
                <a:cs typeface="B Nazanin" pitchFamily="2" charset="-78"/>
              </a:rPr>
              <a:t>بسیار،</a:t>
            </a:r>
            <a:endParaRPr lang="fa-IR" b="1" dirty="0" smtClean="0">
              <a:cs typeface="B Nazanin" pitchFamily="2" charset="-78"/>
            </a:endParaRPr>
          </a:p>
          <a:p>
            <a:pPr lvl="1" algn="r" rtl="1"/>
            <a:r>
              <a:rPr lang="fa-IR" b="1" dirty="0" smtClean="0">
                <a:cs typeface="B Nazanin" pitchFamily="2" charset="-78"/>
              </a:rPr>
              <a:t>و گفتگو با سایر همکاران برای شناخت مسیر پیش رو.</a:t>
            </a:r>
          </a:p>
          <a:p>
            <a:pPr algn="just" rtl="1"/>
            <a:r>
              <a:rPr lang="fa-IR" sz="2600" b="1" dirty="0">
                <a:cs typeface="B Mitra" pitchFamily="2" charset="-78"/>
              </a:rPr>
              <a:t>من اين امتياز را داشتم كه در دانشگاه باشم و بتوانم به طور مستقيم به افرادي باهوش و بخشنده دسترسي داشته </a:t>
            </a:r>
            <a:r>
              <a:rPr lang="fa-IR" sz="2600" b="1" dirty="0" smtClean="0">
                <a:cs typeface="B Mitra" pitchFamily="2" charset="-78"/>
              </a:rPr>
              <a:t>باشم.</a:t>
            </a:r>
          </a:p>
          <a:p>
            <a:pPr algn="just" rtl="1"/>
            <a:r>
              <a:rPr lang="fa-IR" sz="2600" b="1" dirty="0" smtClean="0">
                <a:cs typeface="B Mitra" pitchFamily="2" charset="-78"/>
              </a:rPr>
              <a:t>ليست </a:t>
            </a:r>
            <a:r>
              <a:rPr lang="fa-IR" sz="2600" b="1" dirty="0">
                <a:cs typeface="B Mitra" pitchFamily="2" charset="-78"/>
              </a:rPr>
              <a:t>افرادي </a:t>
            </a:r>
            <a:r>
              <a:rPr lang="fa-IR" sz="2600" b="1" dirty="0" smtClean="0">
                <a:cs typeface="B Mitra" pitchFamily="2" charset="-78"/>
              </a:rPr>
              <a:t>که مرا </a:t>
            </a:r>
            <a:r>
              <a:rPr lang="fa-IR" sz="2600" b="1" dirty="0">
                <a:cs typeface="B Mitra" pitchFamily="2" charset="-78"/>
              </a:rPr>
              <a:t>در شروع اين كار كمك كرده اند و من اطلاعات بسياري را با كمك آنها </a:t>
            </a:r>
            <a:r>
              <a:rPr lang="fa-IR" sz="2600" b="1" dirty="0" smtClean="0">
                <a:cs typeface="B Mitra" pitchFamily="2" charset="-78"/>
              </a:rPr>
              <a:t>به دست آورده ام:</a:t>
            </a:r>
            <a:endParaRPr lang="fa-IR" b="1" dirty="0" smtClean="0">
              <a:cs typeface="B Nazanin" pitchFamily="2" charset="-78"/>
            </a:endParaRPr>
          </a:p>
          <a:p>
            <a:pPr lvl="1" algn="r" rtl="1"/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5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Mitra" pitchFamily="2" charset="-78"/>
              </a:rPr>
              <a:t>جستجو برای پاسخ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0" lvl="1" indent="-457200" algn="just" rtl="1">
              <a:buAutoNum type="arabicPeriod"/>
            </a:pPr>
            <a:r>
              <a:rPr lang="fa-IR" b="1" dirty="0" smtClean="0">
                <a:cs typeface="B Nazanin" pitchFamily="2" charset="-78"/>
              </a:rPr>
              <a:t>یان منسل: قراردادها و قانون ها</a:t>
            </a:r>
          </a:p>
          <a:p>
            <a:pPr marL="822960" lvl="1" indent="-457200" algn="just" rtl="1">
              <a:buAutoNum type="arabicPeriod"/>
            </a:pPr>
            <a:r>
              <a:rPr lang="fa-IR" b="1" dirty="0" smtClean="0">
                <a:cs typeface="B Nazanin" pitchFamily="2" charset="-78"/>
              </a:rPr>
              <a:t>مکس بازرمن: چگونه واقعا قرارداد روان شناختی را عملیاتی کنیم. </a:t>
            </a:r>
          </a:p>
          <a:p>
            <a:pPr marL="822960" lvl="1" indent="-457200" algn="just" rtl="1">
              <a:buAutoNum type="arabicPeriod"/>
            </a:pPr>
            <a:r>
              <a:rPr lang="fa-IR" b="1" dirty="0" smtClean="0">
                <a:cs typeface="B Nazanin" pitchFamily="2" charset="-78"/>
              </a:rPr>
              <a:t>مایک رولوف: یک بایگانی از روان شناسی اجتماعی و تحقیقات ارتباطات روی روابط.</a:t>
            </a:r>
          </a:p>
          <a:p>
            <a:pPr marL="822960" lvl="1" indent="-457200" algn="just" rtl="1">
              <a:buAutoNum type="arabicPeriod"/>
            </a:pPr>
            <a:r>
              <a:rPr lang="fa-IR" b="1" dirty="0" smtClean="0">
                <a:cs typeface="B Nazanin" pitchFamily="2" charset="-78"/>
              </a:rPr>
              <a:t>تام تایلر: عدالت و تفکر حقوقی. </a:t>
            </a:r>
          </a:p>
          <a:p>
            <a:pPr marL="822960" lvl="1" indent="-457200" algn="just" rtl="1">
              <a:buAutoNum type="arabicPeriod"/>
            </a:pPr>
            <a:r>
              <a:rPr lang="fa-IR" b="1" dirty="0" smtClean="0">
                <a:cs typeface="B Nazanin" pitchFamily="2" charset="-78"/>
              </a:rPr>
              <a:t>باب بایز: خشونت و احساسات تندی که از آن نتیجه میشود. </a:t>
            </a:r>
          </a:p>
          <a:p>
            <a:pPr marL="822960" lvl="1" indent="-457200" algn="just" rtl="1">
              <a:buAutoNum type="arabicPeriod"/>
            </a:pPr>
            <a:r>
              <a:rPr lang="fa-IR" b="1" dirty="0" smtClean="0">
                <a:cs typeface="B Nazanin" pitchFamily="2" charset="-78"/>
              </a:rPr>
              <a:t>اد زاجاک: نظریه نهادی و اقتصاد هزینه مبادله.</a:t>
            </a:r>
          </a:p>
          <a:p>
            <a:pPr marL="822960" lvl="1" indent="-457200" algn="just" rtl="1">
              <a:buAutoNum type="arabicPeriod"/>
            </a:pPr>
            <a:r>
              <a:rPr lang="fa-IR" b="1" dirty="0" smtClean="0">
                <a:cs typeface="B Nazanin" pitchFamily="2" charset="-78"/>
              </a:rPr>
              <a:t>لری کومینگز: مرا تشویق به نوشتن یک مقاله مفهومی در رابطه با قرارداد روان شناختی کرد؛‌نسخه های مختلف آن را خواند و فرصتی </a:t>
            </a:r>
            <a:r>
              <a:rPr lang="fa-IR" b="1" dirty="0" smtClean="0">
                <a:cs typeface="B Nazanin" pitchFamily="2" charset="-78"/>
              </a:rPr>
              <a:t>برای </a:t>
            </a:r>
            <a:r>
              <a:rPr lang="fa-IR" b="1" dirty="0" smtClean="0">
                <a:cs typeface="B Nazanin" pitchFamily="2" charset="-78"/>
              </a:rPr>
              <a:t>نوشتن یک بخش از کتاب تحقیق روی رفتار سازمانی در اختیارم گذاشت.  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971800"/>
            <a:ext cx="2666999" cy="206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2" y="542532"/>
            <a:ext cx="1974088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33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Mitra" pitchFamily="2" charset="-78"/>
              </a:rPr>
              <a:t>جستجو برای </a:t>
            </a:r>
            <a:r>
              <a:rPr lang="fa-IR" b="1" dirty="0" smtClean="0">
                <a:cs typeface="B Mitra" pitchFamily="2" charset="-78"/>
              </a:rPr>
              <a:t>پاسخ (ادامه)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lvl="1" indent="0" algn="r" rtl="1">
              <a:buNone/>
            </a:pPr>
            <a:r>
              <a:rPr lang="fa-IR" b="1" dirty="0" smtClean="0">
                <a:cs typeface="B Nazanin" pitchFamily="2" charset="-78"/>
              </a:rPr>
              <a:t>8.  جیم اندرسون: شبکه های قدرت و بازاریابی</a:t>
            </a:r>
          </a:p>
          <a:p>
            <a:pPr marL="365760" lvl="1" indent="0" algn="r" rtl="1">
              <a:buNone/>
            </a:pPr>
            <a:r>
              <a:rPr lang="fa-IR" b="1" dirty="0" smtClean="0">
                <a:cs typeface="B Nazanin" pitchFamily="2" charset="-78"/>
              </a:rPr>
              <a:t>9. دیوید مسیک: الگوهای تبادل و انواع تبادلات منابعی که شامل آن میشود. </a:t>
            </a:r>
          </a:p>
          <a:p>
            <a:pPr marL="365760" lvl="1" indent="0" algn="r" rtl="1">
              <a:buNone/>
            </a:pPr>
            <a:r>
              <a:rPr lang="fa-IR" b="1" dirty="0" smtClean="0">
                <a:cs typeface="B Nazanin" pitchFamily="2" charset="-78"/>
              </a:rPr>
              <a:t>10. دون پرنتیس: </a:t>
            </a:r>
            <a:r>
              <a:rPr lang="fa-IR" b="1" dirty="0" smtClean="0">
                <a:cs typeface="B Nazanin" pitchFamily="2" charset="-78"/>
              </a:rPr>
              <a:t>فرایندهای </a:t>
            </a:r>
            <a:r>
              <a:rPr lang="fa-IR" b="1" dirty="0" smtClean="0">
                <a:cs typeface="B Nazanin" pitchFamily="2" charset="-78"/>
              </a:rPr>
              <a:t>ناآگاهانه در روابط و ادبیات قرارداد ازدواج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pPr marL="365760" lvl="1" indent="0" algn="just" rtl="1">
              <a:buNone/>
            </a:pPr>
            <a:r>
              <a:rPr lang="fa-IR" b="1" dirty="0">
                <a:cs typeface="B Nazanin" pitchFamily="2" charset="-78"/>
              </a:rPr>
              <a:t>11. جودی مک لین پارکز: الگوهای تبادل، منابع، و اینکه قراردادها چگونه ایجاد می شوند.</a:t>
            </a:r>
          </a:p>
          <a:p>
            <a:pPr marL="365760" lvl="1" indent="0" algn="just" rtl="1">
              <a:buNone/>
            </a:pPr>
            <a:r>
              <a:rPr lang="fa-IR" b="1" dirty="0">
                <a:cs typeface="B Nazanin" pitchFamily="2" charset="-78"/>
              </a:rPr>
              <a:t>12. مارگارت کلارک: مثل من در مورد انواع تبادلات تحقیق می کرد.</a:t>
            </a:r>
          </a:p>
          <a:p>
            <a:pPr marL="365760" lvl="1" indent="0" algn="just" rtl="1">
              <a:buNone/>
            </a:pPr>
            <a:r>
              <a:rPr lang="fa-IR" b="1" dirty="0">
                <a:cs typeface="B Nazanin" pitchFamily="2" charset="-78"/>
              </a:rPr>
              <a:t>13. دانشجویان دکترا: از طریق فرایند کار تیمی روی قراردادهای روان شناختی.</a:t>
            </a:r>
          </a:p>
          <a:p>
            <a:pPr marL="365760" lvl="1" indent="0" algn="just" rtl="1">
              <a:buNone/>
            </a:pPr>
            <a:r>
              <a:rPr lang="fa-IR" b="1" dirty="0">
                <a:cs typeface="B Nazanin" pitchFamily="2" charset="-78"/>
              </a:rPr>
              <a:t>14. سردبیران مجلات علمی-تخصصی: خصوصا در روزهای اول تلاش برای نوشتن در این زمینه: آنها موضوع را با بیان تفاوت بین «قراردادهای روان شناختی» و «انتظارات» پررنگ کردند. </a:t>
            </a:r>
          </a:p>
          <a:p>
            <a:pPr marL="365760" lvl="1" indent="0" algn="r" rtl="1">
              <a:buNone/>
            </a:pPr>
            <a:endParaRPr lang="en-US" b="1" dirty="0">
              <a:cs typeface="B Nazanin" pitchFamily="2" charset="-78"/>
            </a:endParaRPr>
          </a:p>
          <a:p>
            <a:pPr marL="365760" lvl="1" indent="0" algn="r" rtl="1">
              <a:buNone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29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Mitra" pitchFamily="2" charset="-78"/>
              </a:rPr>
              <a:t>جستجو برای </a:t>
            </a:r>
            <a:r>
              <a:rPr lang="fa-IR" b="1" dirty="0" smtClean="0">
                <a:cs typeface="B Mitra" pitchFamily="2" charset="-78"/>
              </a:rPr>
              <a:t>پاسخ (ادامه)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just" rtl="1"/>
            <a:r>
              <a:rPr lang="fa-IR" b="1" dirty="0" smtClean="0">
                <a:cs typeface="B Nazanin" pitchFamily="2" charset="-78"/>
              </a:rPr>
              <a:t>بخاطر نزدیکی من به شیکاگو،‌ من جلساتی را با افرادی که در فرآیند تغییرات سازمانی درگیر بودند، برگزار کردم. </a:t>
            </a:r>
          </a:p>
          <a:p>
            <a:pPr lvl="2" algn="just" rtl="1"/>
            <a:r>
              <a:rPr lang="fa-IR" b="1" dirty="0" smtClean="0">
                <a:cs typeface="B Nazanin" pitchFamily="2" charset="-78"/>
              </a:rPr>
              <a:t>این افراد دانشجویان سابق من در دوره های مدیریت اجرایی بودند. </a:t>
            </a: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من ازشون در مورد ارتباطشون با کارفرما می پرسیدم، و اینکه چه تعهدات خدمتی دارند و چه مشارکت های داوطلبانه ای خودشون انجام میدن. </a:t>
            </a: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فارغ از این گفتگوها و مطالعه هر چیزی که به دستم میرسید، ‌با پذیرش مقاله ام در رابطه با مطالعه‌ با رویکرد </a:t>
            </a:r>
            <a:r>
              <a:rPr lang="en-US" b="1" dirty="0" smtClean="0">
                <a:cs typeface="B Nazanin" pitchFamily="2" charset="-78"/>
              </a:rPr>
              <a:t>policy capturing</a:t>
            </a:r>
            <a:r>
              <a:rPr lang="fa-IR" b="1" dirty="0" smtClean="0">
                <a:cs typeface="B Nazanin" pitchFamily="2" charset="-78"/>
              </a:rPr>
              <a:t> در یک نشریه، من شروع به کار روی یک مقاله مفهومی برای بیان تمایز قرارداد روان شناختی به عنوان یک مفهوم در استخدام کردم.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80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Mitra" pitchFamily="2" charset="-78"/>
              </a:rPr>
              <a:t>جستجو برای پاسخ (ادامه)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 rtl="1"/>
            <a:r>
              <a:rPr lang="fa-IR" b="1" dirty="0" smtClean="0">
                <a:cs typeface="B Nazanin" pitchFamily="2" charset="-78"/>
              </a:rPr>
              <a:t>با وجود کمک و حمایت همکارانم،‌ خصوصا لری کیومینگز که پیش نویس های مرا میخواند،‌ من برای بیان ایده هایم به صورتی اثربخش مشکل زیادی داشتم. </a:t>
            </a: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من نیاز داشتم تا وقت بیشتری صرف تمرکز بر مطالب جدید کنم، از جمله اینکه قراردادهای روان شناختی افراد چگونه از تبادلات دو جانبه حاصل می شود و... . </a:t>
            </a:r>
          </a:p>
          <a:p>
            <a:pPr lvl="2" algn="just" rtl="1"/>
            <a:r>
              <a:rPr lang="fa-IR" b="1" dirty="0" smtClean="0">
                <a:cs typeface="B Nazanin" pitchFamily="2" charset="-78"/>
              </a:rPr>
              <a:t>الان که آن مقاله را می خوانم، می بینم که چقدر نیاز به ترمیم و اصلاح دارد. 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11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Mitra" pitchFamily="2" charset="-78"/>
              </a:rPr>
              <a:t>جستجو برای پاسخ (ادامه)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 rtl="1"/>
            <a:r>
              <a:rPr lang="fa-IR" b="1" dirty="0" smtClean="0">
                <a:cs typeface="B Nazanin" pitchFamily="2" charset="-78"/>
              </a:rPr>
              <a:t>اون مقاله سازه ها را مشخص کرده بود، اما هیچ مدل محتوایی که انگاره ها و یا سازوکارهای علی مرتبط را مشخص کرده باشد، فراهم نکرده بود. </a:t>
            </a: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من از این فرایند یاد گرفتم که چقدر پایه ریزی یک «بنیان تجربی» و «انگاره هایی قابل آزمون» در جایی که چالش های اساسی مثل فرق بین «قرارداد روان شناختی» و «انتظارات» وجود دارد مهم است. </a:t>
            </a: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بالاخره پس از رفت و برگشت های متعدد مقاله ام در نشریه (</a:t>
            </a:r>
            <a:r>
              <a:rPr lang="en-US" b="1" dirty="0" smtClean="0">
                <a:cs typeface="B Nazanin" pitchFamily="2" charset="-78"/>
              </a:rPr>
              <a:t>Academy of Management Review</a:t>
            </a:r>
            <a:r>
              <a:rPr lang="fa-IR" b="1" dirty="0" smtClean="0">
                <a:cs typeface="B Nazanin" pitchFamily="2" charset="-78"/>
              </a:rPr>
              <a:t>) مقاله من رد شد!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8" r="17739" b="6523"/>
          <a:stretch/>
        </p:blipFill>
        <p:spPr bwMode="auto">
          <a:xfrm>
            <a:off x="8907" y="152401"/>
            <a:ext cx="148954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181599"/>
            <a:ext cx="1422247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413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Mitra" pitchFamily="2" charset="-78"/>
              </a:rPr>
              <a:t>جستجو برای پاسخ (ادامه)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 rtl="1"/>
            <a:r>
              <a:rPr lang="fa-IR" b="1" dirty="0" smtClean="0">
                <a:cs typeface="B Nazanin" pitchFamily="2" charset="-78"/>
              </a:rPr>
              <a:t>همکاران دلسوزم و من، از این رد مقاله ناراضی بودیم.</a:t>
            </a: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نهایتا نسخه بازنگری شده مقاله در یک نشریه جدیدالتاسیس به نام </a:t>
            </a:r>
            <a:r>
              <a:rPr lang="en-US" b="1" dirty="0" smtClean="0">
                <a:cs typeface="B Nazanin" pitchFamily="2" charset="-78"/>
              </a:rPr>
              <a:t>Employee Rights and Responsibilities</a:t>
            </a:r>
            <a:r>
              <a:rPr lang="fa-IR" b="1" dirty="0" smtClean="0">
                <a:cs typeface="B Nazanin" pitchFamily="2" charset="-78"/>
              </a:rPr>
              <a:t> به چاپ رسید. </a:t>
            </a: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خیلی ها به من انتقاد کردند که چرا من به جای کار کردن با یک نشریه صاحب نام، با یک نشریه تازه کار و گمنام کار کرده ام؟!! </a:t>
            </a:r>
          </a:p>
          <a:p>
            <a:pPr lvl="2" algn="just" rtl="1"/>
            <a:r>
              <a:rPr lang="fa-IR" b="1" dirty="0" smtClean="0">
                <a:cs typeface="B Nazanin" pitchFamily="2" charset="-78"/>
              </a:rPr>
              <a:t>اما این مساله ای نبود که من بخواهم زیاد در موردش فکر کنم.</a:t>
            </a:r>
          </a:p>
          <a:p>
            <a:pPr lvl="2" algn="just" rtl="1"/>
            <a:r>
              <a:rPr lang="fa-IR" b="1" dirty="0" smtClean="0">
                <a:cs typeface="B Nazanin" pitchFamily="2" charset="-78"/>
              </a:rPr>
              <a:t>من میخواستم مقاله ام را چاپ کنم، اعلام پیروزی کنم و مسیرم را ادامه دهم.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1877292" cy="273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371600" cy="17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Mitra" pitchFamily="2" charset="-78"/>
              </a:rPr>
              <a:t>جستجو برای پاسخ (ادامه)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 rtl="1"/>
            <a:r>
              <a:rPr lang="fa-IR" b="1" dirty="0" smtClean="0">
                <a:cs typeface="B Nazanin" pitchFamily="2" charset="-78"/>
              </a:rPr>
              <a:t>وقتی که نشریه </a:t>
            </a:r>
            <a:r>
              <a:rPr lang="en-US" b="1" dirty="0" smtClean="0">
                <a:cs typeface="B Nazanin" pitchFamily="2" charset="-78"/>
              </a:rPr>
              <a:t>ERRJ</a:t>
            </a:r>
            <a:r>
              <a:rPr lang="fa-IR" b="1" dirty="0" smtClean="0">
                <a:cs typeface="B Nazanin" pitchFamily="2" charset="-78"/>
              </a:rPr>
              <a:t> مقاله مرا منتشر کرد، من چیزی داشتم که بتوانم در مقدمه مقالات تجربی ام که از این پس چاپ میشد، به آن ارجاع بدهم. </a:t>
            </a: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«نیاز به مشروعیت بخشی» به این مطالعه قرارداد روان شناختی، چیزی بود که من عمیقا حس میکردم. </a:t>
            </a:r>
          </a:p>
          <a:p>
            <a:pPr lvl="2" algn="just" rtl="1"/>
            <a:r>
              <a:rPr lang="fa-IR" b="1" dirty="0" smtClean="0">
                <a:cs typeface="B Nazanin" pitchFamily="2" charset="-78"/>
              </a:rPr>
              <a:t>و به خاطر نبود پیش زمینه ای قبلی در یک نشریه سابقه دار، من یک استراتژی گام به گام را پیش گرفتم. </a:t>
            </a:r>
          </a:p>
          <a:p>
            <a:pPr lvl="2" algn="just" rtl="1"/>
            <a:r>
              <a:rPr lang="fa-IR" b="1" dirty="0" smtClean="0">
                <a:cs typeface="B Nazanin" pitchFamily="2" charset="-78"/>
              </a:rPr>
              <a:t>مساله من عشق به اهدافی بود که رسیدن به آنها چندان نزدیک نبود.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96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توسعه نظريه </a:t>
            </a:r>
            <a:r>
              <a:rPr lang="fa-IR" dirty="0">
                <a:cs typeface="B Titr" pitchFamily="2" charset="-78"/>
              </a:rPr>
              <a:t>قرارداد روانشناختي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آغاز کار: 1985</a:t>
            </a:r>
          </a:p>
          <a:p>
            <a:pPr algn="just" rtl="1"/>
            <a:r>
              <a:rPr lang="fa-IR" b="1" dirty="0">
                <a:cs typeface="B Mitra" pitchFamily="2" charset="-78"/>
              </a:rPr>
              <a:t>یکی از عواملی که در تدوین آن مد نظرم قرار گرفت تأثير شرايط اوضاع و احوال جامعه اواخر دهه 1980 مي باشد كه به وسيله  قطع رابطه </a:t>
            </a:r>
            <a:r>
              <a:rPr lang="fa-IR" b="1" dirty="0" smtClean="0">
                <a:cs typeface="B Mitra" pitchFamily="2" charset="-78"/>
              </a:rPr>
              <a:t>كاري </a:t>
            </a:r>
            <a:r>
              <a:rPr lang="fa-IR" b="1" dirty="0">
                <a:cs typeface="B Mitra" pitchFamily="2" charset="-78"/>
              </a:rPr>
              <a:t>از طريق تعديل </a:t>
            </a:r>
            <a:r>
              <a:rPr lang="fa-IR" b="1" dirty="0" smtClean="0">
                <a:cs typeface="B Mitra" pitchFamily="2" charset="-78"/>
              </a:rPr>
              <a:t>نيرو،‌</a:t>
            </a:r>
            <a:r>
              <a:rPr lang="en-US" b="1" dirty="0" smtClean="0">
                <a:cs typeface="B Mitra" pitchFamily="2" charset="-78"/>
              </a:rPr>
              <a:t> </a:t>
            </a:r>
            <a:r>
              <a:rPr lang="fa-IR" b="1" dirty="0" smtClean="0">
                <a:cs typeface="B Mitra" pitchFamily="2" charset="-78"/>
              </a:rPr>
              <a:t>خريد </a:t>
            </a:r>
            <a:r>
              <a:rPr lang="fa-IR" b="1" dirty="0">
                <a:cs typeface="B Mitra" pitchFamily="2" charset="-78"/>
              </a:rPr>
              <a:t>تمام يا بخشي از سهام شركت ها و تغيير ساختاري در </a:t>
            </a:r>
            <a:r>
              <a:rPr lang="fa-IR" b="1" dirty="0" smtClean="0">
                <a:cs typeface="B Mitra" pitchFamily="2" charset="-78"/>
              </a:rPr>
              <a:t>سازمان</a:t>
            </a:r>
            <a:r>
              <a:rPr lang="en-US" b="1" dirty="0" smtClean="0">
                <a:cs typeface="B Mitra" pitchFamily="2" charset="-78"/>
              </a:rPr>
              <a:t> </a:t>
            </a:r>
            <a:r>
              <a:rPr lang="fa-IR" b="1" dirty="0" smtClean="0">
                <a:cs typeface="B Mitra" pitchFamily="2" charset="-78"/>
              </a:rPr>
              <a:t>ها </a:t>
            </a:r>
            <a:r>
              <a:rPr lang="fa-IR" b="1" dirty="0">
                <a:cs typeface="B Mitra" pitchFamily="2" charset="-78"/>
              </a:rPr>
              <a:t>رخ </a:t>
            </a:r>
            <a:r>
              <a:rPr lang="fa-IR" b="1" dirty="0" smtClean="0">
                <a:cs typeface="B Mitra" pitchFamily="2" charset="-78"/>
              </a:rPr>
              <a:t>داد.</a:t>
            </a:r>
          </a:p>
          <a:p>
            <a:pPr algn="r" rtl="1"/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421"/>
            <a:ext cx="2209801" cy="228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45" y="4622111"/>
            <a:ext cx="2787402" cy="1975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" y="4622111"/>
            <a:ext cx="2650177" cy="1975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47" y="4622112"/>
            <a:ext cx="2801621" cy="1975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cs typeface="B Mitra" pitchFamily="2" charset="-78"/>
              </a:rPr>
              <a:t>جستجو برای پاسخ (ادامه)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 rtl="1"/>
            <a:r>
              <a:rPr lang="fa-IR" b="1" dirty="0" smtClean="0">
                <a:cs typeface="B Nazanin" pitchFamily="2" charset="-78"/>
              </a:rPr>
              <a:t>در حالی که مطالعه </a:t>
            </a:r>
            <a:r>
              <a:rPr lang="en-US" b="1" dirty="0" smtClean="0">
                <a:cs typeface="B Nazanin" pitchFamily="2" charset="-78"/>
              </a:rPr>
              <a:t>policy capturing</a:t>
            </a:r>
            <a:r>
              <a:rPr lang="fa-IR" b="1" dirty="0" smtClean="0">
                <a:cs typeface="B Nazanin" pitchFamily="2" charset="-78"/>
              </a:rPr>
              <a:t> ادامه می یافت، من مطالعه موازی خود را در کلاس </a:t>
            </a:r>
            <a:r>
              <a:rPr lang="en-US" b="1" dirty="0" smtClean="0">
                <a:cs typeface="B Nazanin" pitchFamily="2" charset="-78"/>
              </a:rPr>
              <a:t>MBA</a:t>
            </a:r>
            <a:r>
              <a:rPr lang="fa-IR" b="1" dirty="0" smtClean="0">
                <a:cs typeface="B Nazanin" pitchFamily="2" charset="-78"/>
              </a:rPr>
              <a:t>ام در سال 1987 در قالب درس مدیریت منابع انسانی آغاز کردم. </a:t>
            </a:r>
          </a:p>
          <a:p>
            <a:pPr lvl="2" algn="just" rtl="1"/>
            <a:r>
              <a:rPr lang="fa-IR" b="1" dirty="0" smtClean="0">
                <a:cs typeface="B Nazanin" pitchFamily="2" charset="-78"/>
              </a:rPr>
              <a:t>هدف این پروژه: چه تعهداتی توسط کارفرمایان برای  افراد تازه به کار گرفته شده شکل می گیرد.</a:t>
            </a: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در طراحی این مطالعات، تدریس من برای مدیران اجرایی در رشته </a:t>
            </a:r>
            <a:r>
              <a:rPr lang="en-US" b="1" dirty="0" smtClean="0">
                <a:cs typeface="B Nazanin" pitchFamily="2" charset="-78"/>
              </a:rPr>
              <a:t>MBA</a:t>
            </a:r>
            <a:r>
              <a:rPr lang="fa-IR" b="1" dirty="0" smtClean="0">
                <a:cs typeface="B Nazanin" pitchFamily="2" charset="-78"/>
              </a:rPr>
              <a:t> بسیار مهم بود، چرا که آنها دیدگاه هایشان را در رابطه با نوع مشارکت و همکاری که شرکتشان برای آنها ایجاد کرده است را در اختیار من میگذاشتند. </a:t>
            </a: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این اطلاعات پایه های ارزیابی های قرارداد روان شناختی را فراهم کرد.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Mitra" pitchFamily="2" charset="-78"/>
              </a:rPr>
              <a:t>توسعه جایگزین </a:t>
            </a:r>
            <a:r>
              <a:rPr lang="fa-IR" b="1" dirty="0" smtClean="0">
                <a:cs typeface="B Mitra" pitchFamily="2" charset="-78"/>
              </a:rPr>
              <a:t>ها (</a:t>
            </a:r>
            <a:r>
              <a:rPr lang="fa-IR" b="1" dirty="0" smtClean="0">
                <a:cs typeface="B Mitra" pitchFamily="2" charset="-78"/>
              </a:rPr>
              <a:t>بدیل ها</a:t>
            </a:r>
            <a:r>
              <a:rPr lang="fa-IR" b="1" dirty="0" smtClean="0">
                <a:cs typeface="B Mitra" pitchFamily="2" charset="-78"/>
              </a:rPr>
              <a:t>)</a:t>
            </a:r>
            <a:br>
              <a:rPr lang="fa-IR" b="1" dirty="0" smtClean="0">
                <a:cs typeface="B Mitra" pitchFamily="2" charset="-78"/>
              </a:rPr>
            </a:br>
            <a:r>
              <a:rPr lang="en-US" sz="2000" b="1" dirty="0">
                <a:cs typeface="B Mitra" pitchFamily="2" charset="-78"/>
              </a:rPr>
              <a:t>Developing Alternatives</a:t>
            </a:r>
            <a:endParaRPr lang="en-US" sz="27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/>
            <a:r>
              <a:rPr lang="fa-IR" b="1" dirty="0">
                <a:cs typeface="B Mitra" pitchFamily="2" charset="-78"/>
              </a:rPr>
              <a:t>چرخش جدید توسعه قراردادهای روان شناختی در سال 1990، درپی تحقیق مشترک من و ساندرا رابینسون در پیمایش های </a:t>
            </a:r>
            <a:r>
              <a:rPr lang="en-US" b="1" dirty="0">
                <a:cs typeface="B Mitra" pitchFamily="2" charset="-78"/>
              </a:rPr>
              <a:t>MBA</a:t>
            </a:r>
            <a:r>
              <a:rPr lang="fa-IR" b="1" dirty="0">
                <a:cs typeface="B Mitra" pitchFamily="2" charset="-78"/>
              </a:rPr>
              <a:t>. </a:t>
            </a:r>
          </a:p>
          <a:p>
            <a:pPr algn="just" rtl="1"/>
            <a:r>
              <a:rPr lang="fa-IR" b="1" dirty="0">
                <a:cs typeface="B Mitra" pitchFamily="2" charset="-78"/>
              </a:rPr>
              <a:t>سوال از نحوه استخدام افراد در سال 1987. </a:t>
            </a:r>
          </a:p>
          <a:p>
            <a:pPr marL="342900" lvl="1" algn="just" rtl="1"/>
            <a:r>
              <a:rPr lang="fa-IR" sz="2400" b="1" dirty="0">
                <a:cs typeface="B Mitra" pitchFamily="2" charset="-78"/>
              </a:rPr>
              <a:t>لطفا" اول توضیح دهید اولین کارفرمای شما چطور به قولهایی که به شما داده بود عمل کرد؟</a:t>
            </a:r>
          </a:p>
          <a:p>
            <a:pPr marL="342900" lvl="1" algn="just" rtl="1"/>
            <a:r>
              <a:rPr lang="fa-IR" sz="2400" b="1" dirty="0">
                <a:cs typeface="B Mitra" pitchFamily="2" charset="-78"/>
              </a:rPr>
              <a:t>آیا کارفرمای شما تا بحال </a:t>
            </a:r>
            <a:r>
              <a:rPr lang="fa-IR" sz="2400" b="1" dirty="0" smtClean="0">
                <a:cs typeface="B Mitra" pitchFamily="2" charset="-78"/>
              </a:rPr>
              <a:t>در رابطه با </a:t>
            </a:r>
            <a:r>
              <a:rPr lang="fa-IR" sz="2400" b="1" dirty="0" smtClean="0">
                <a:cs typeface="B Mitra" pitchFamily="2" charset="-78"/>
              </a:rPr>
              <a:t>قول </a:t>
            </a:r>
            <a:r>
              <a:rPr lang="fa-IR" sz="2400" b="1" dirty="0">
                <a:cs typeface="B Mitra" pitchFamily="2" charset="-78"/>
              </a:rPr>
              <a:t>هایی که </a:t>
            </a:r>
            <a:r>
              <a:rPr lang="fa-IR" sz="2400" b="1" dirty="0" smtClean="0">
                <a:cs typeface="B Mitra" pitchFamily="2" charset="-78"/>
              </a:rPr>
              <a:t>به </a:t>
            </a:r>
            <a:r>
              <a:rPr lang="fa-IR" sz="2400" b="1" dirty="0">
                <a:cs typeface="B Mitra" pitchFamily="2" charset="-78"/>
              </a:rPr>
              <a:t>شما متعهد شده است </a:t>
            </a:r>
            <a:r>
              <a:rPr lang="fa-IR" sz="2400" b="1" dirty="0" smtClean="0">
                <a:cs typeface="B Mitra" pitchFamily="2" charset="-78"/>
              </a:rPr>
              <a:t>ناموفق بوده است </a:t>
            </a:r>
            <a:r>
              <a:rPr lang="fa-IR" sz="2400" b="1" dirty="0">
                <a:cs typeface="B Mitra" pitchFamily="2" charset="-78"/>
              </a:rPr>
              <a:t>یا خیر؟ اگر بله، </a:t>
            </a:r>
            <a:r>
              <a:rPr lang="fa-IR" sz="2400" b="1" dirty="0" smtClean="0">
                <a:cs typeface="B Mitra" pitchFamily="2" charset="-78"/>
              </a:rPr>
              <a:t>لطفا </a:t>
            </a:r>
            <a:r>
              <a:rPr lang="fa-IR" sz="2400" b="1" dirty="0">
                <a:cs typeface="B Mitra" pitchFamily="2" charset="-78"/>
              </a:rPr>
              <a:t>توضیح دهید.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3716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66109"/>
            <a:ext cx="1676400" cy="125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6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b="1" dirty="0">
                <a:cs typeface="B Mitra" pitchFamily="2" charset="-78"/>
              </a:rPr>
              <a:t>توسعه جایگزین ها (بدیل ها)</a:t>
            </a:r>
            <a:br>
              <a:rPr lang="fa-IR" sz="3600" b="1" dirty="0">
                <a:cs typeface="B Mitra" pitchFamily="2" charset="-78"/>
              </a:rPr>
            </a:br>
            <a:r>
              <a:rPr lang="en-US" sz="2000" b="1" dirty="0">
                <a:cs typeface="B Mitra" pitchFamily="2" charset="-78"/>
              </a:rPr>
              <a:t>Developing</a:t>
            </a:r>
            <a:r>
              <a:rPr lang="en-US" sz="2400" b="1" dirty="0">
                <a:cs typeface="B Mitra" pitchFamily="2" charset="-78"/>
              </a:rPr>
              <a:t> </a:t>
            </a:r>
            <a:r>
              <a:rPr lang="en-US" sz="2000" b="1" dirty="0">
                <a:cs typeface="B Mitra" pitchFamily="2" charset="-78"/>
              </a:rPr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رابطه خشونت و قراداد روان شناختی:</a:t>
            </a:r>
          </a:p>
          <a:p>
            <a:pPr lvl="1" algn="just" rtl="1"/>
            <a:r>
              <a:rPr lang="fa-IR" b="1" dirty="0" smtClean="0">
                <a:cs typeface="B Mitra" pitchFamily="2" charset="-78"/>
              </a:rPr>
              <a:t>خشونت </a:t>
            </a:r>
            <a:r>
              <a:rPr lang="fa-IR" b="1" dirty="0">
                <a:cs typeface="B Mitra" pitchFamily="2" charset="-78"/>
              </a:rPr>
              <a:t>از آنجایی آغاز </a:t>
            </a:r>
            <a:r>
              <a:rPr lang="fa-IR" b="1" dirty="0" smtClean="0">
                <a:cs typeface="B Mitra" pitchFamily="2" charset="-78"/>
              </a:rPr>
              <a:t>می شد </a:t>
            </a:r>
            <a:r>
              <a:rPr lang="fa-IR" b="1" dirty="0">
                <a:cs typeface="B Mitra" pitchFamily="2" charset="-78"/>
              </a:rPr>
              <a:t>که کارفرمایان به تعهداتشان نسبت به کارکنان عمل </a:t>
            </a:r>
            <a:r>
              <a:rPr lang="fa-IR" b="1" dirty="0" smtClean="0">
                <a:cs typeface="B Mitra" pitchFamily="2" charset="-78"/>
              </a:rPr>
              <a:t>نمی کردند </a:t>
            </a:r>
            <a:r>
              <a:rPr lang="fa-IR" b="1" dirty="0">
                <a:cs typeface="B Mitra" pitchFamily="2" charset="-78"/>
              </a:rPr>
              <a:t>یا تفسیری متفاوت از آنچه که برداشت شده بود، ارائه </a:t>
            </a:r>
            <a:r>
              <a:rPr lang="fa-IR" b="1" dirty="0" smtClean="0">
                <a:cs typeface="B Mitra" pitchFamily="2" charset="-78"/>
              </a:rPr>
              <a:t>می کردند</a:t>
            </a:r>
            <a:r>
              <a:rPr lang="fa-IR" b="1" dirty="0">
                <a:cs typeface="B Mitra" pitchFamily="2" charset="-78"/>
              </a:rPr>
              <a:t>. 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22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Thomas\PSYCONES\Gesundheitspsychologie\protes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51" y="4527905"/>
            <a:ext cx="1449256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Thomas\PSYCONES\Gesundheitspsychologie\promis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7437"/>
            <a:ext cx="1490663" cy="13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0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Mitra" pitchFamily="2" charset="-78"/>
              </a:rPr>
              <a:t>قراردادن قطعات کنار یکدیگر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 دسته فعالیت به من کمک کرد تا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«سازوکار»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قراردادهای روان شناختی را مشخص کنم و پیش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آمدها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 پیامدهای آن را تبیین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کنم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صرف زمان بسیار زیاد در سازمان ها، با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کارکنان،‌ مدیران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 صحبت با مدیران ارشد و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مشاهده، 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دوم و سوم،‌ پروژه های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کتاب،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 چهارم، یک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سری فعالیت های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تحقیقاتی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خوب که دو تن از دانشجویان دکترا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Violet Ho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‌و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Guillermo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Dabos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) انجام دادند.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just" rtl="1"/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just" rtl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>
                <a:cs typeface="B Mitra" pitchFamily="2" charset="-78"/>
              </a:rPr>
              <a:t>قراردادن قطعات کنار یکدیگر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ادامه من تصمیم گرفتم تا همه این گزاره ها و اطلاعاتم در این زمینه را در قالب کتابی چاپ کنم. 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نگارش کتاب در خانه و نرفتن به دفتر محل کار،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از لذت بخش ترین کارهایی که تابحال انجام داده بودم،‌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سعی کردم یک نقشه جامع و کامل از هر آنچه که در ذهن داشتم در این کتاب بیاورم و ارتباط گزاره ها را با یکدیگر نشان دهم،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کتاب، دست و پاگیری چاپ مقاله در نشریات را هم نداشت... 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t="14303" r="25195"/>
          <a:stretch/>
        </p:blipFill>
        <p:spPr bwMode="auto">
          <a:xfrm>
            <a:off x="11875" y="228600"/>
            <a:ext cx="1740725" cy="213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>
                <a:cs typeface="B Mitra" pitchFamily="2" charset="-78"/>
              </a:rPr>
              <a:t>قراردادن قطعات کنار یکدیگر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من میخواستم حد و مرز مشخصی را درباره قرارداد روان شناختی معرفی کنم و آن را با قرادادهای هنجاری، ضمنی و اجتماعی متمایز کنم.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یک پیشنهاد: استفاده از دوگان ها... اما قضیه پیچیده تر از اینها بود. 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تلاش برای سازماندهی و نظم بخشی به افکارم      جدول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2×2</a:t>
            </a:r>
          </a:p>
          <a:p>
            <a:pPr lvl="1" algn="just" rtl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lvl="1" algn="just" rtl="1"/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25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286000" y="4267200"/>
            <a:ext cx="381000" cy="2286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886200" y="3429000"/>
            <a:ext cx="91440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962400" y="3505200"/>
            <a:ext cx="762000" cy="38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6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>
                <a:cs typeface="B Mitra" pitchFamily="2" charset="-78"/>
              </a:rPr>
              <a:t>قراردادن قطعات کنار یکدیگر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حین نگارش کتاب: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صرف وقت زیادی برای مطالعه حقوق، روان شناسی اجتماعی، اقتصاد، روابط صنعتی.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مطالعه روزانه مجله نیویورک تایمز و جدا کردن مطالب مرتبط با قیچی. </a:t>
            </a:r>
          </a:p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من معتاد به مطالعه و بررسی مصادیق قرارداد روان شناختی در روزنامه ها شده بودم.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862388" cy="313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7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>
                <a:cs typeface="B Mitra" pitchFamily="2" charset="-78"/>
              </a:rPr>
              <a:t>قراردادن قطعات کنار یکدیگر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سیر فرآیندی این حوزه میان رشته ای در مطالعه من: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ارائه تعاریف (قراداد روان شناختی چیست؟)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ارائه مدل ترکیبی (زیرمجموعه های آن)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ارائه مدل محتوایی (پیش آمدها و پیامدهای آن)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مسائل فراتر از موضوع. </a:t>
            </a:r>
          </a:p>
          <a:p>
            <a:pPr algn="just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آشنا شدن با ساخت نظری قراردادهای روان شناختی در کارگاههایی که برای اعضای روان شناسی سازمانی صنعتی (1996) داشتم. </a:t>
            </a:r>
          </a:p>
          <a:p>
            <a:pPr algn="just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1996: کتاب من که تقدیم به پدرم کرده بودم،‌ برنده جایزه آکادمی مدیریت شد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.</a:t>
            </a:r>
          </a:p>
          <a:p>
            <a:pPr lvl="1" algn="just" rtl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>
                <a:cs typeface="B Mitra" pitchFamily="2" charset="-78"/>
              </a:rPr>
              <a:t>قراردادن قطعات کنار یکدیگر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ورود به فاز بین المللی تحقیق:</a:t>
            </a:r>
          </a:p>
          <a:p>
            <a:pPr lvl="1" algn="just" rtl="1"/>
            <a:r>
              <a:rPr lang="fa-IR" b="1" dirty="0" smtClean="0">
                <a:cs typeface="B Mitra" pitchFamily="2" charset="-78"/>
              </a:rPr>
              <a:t>برای فهم حوزه های همگرایی و تفاوت در پویایی های قراردادهای روان شناختی در جوامع مختلف.</a:t>
            </a:r>
          </a:p>
          <a:p>
            <a:pPr lvl="1" algn="just" rtl="1"/>
            <a:r>
              <a:rPr lang="fa-IR" b="1" dirty="0" smtClean="0">
                <a:cs typeface="B Mitra" pitchFamily="2" charset="-78"/>
              </a:rPr>
              <a:t>هماهنگی از طریق دیدارهای چهره به چهره و </a:t>
            </a:r>
            <a:r>
              <a:rPr lang="en-US" b="1" dirty="0" smtClean="0">
                <a:cs typeface="B Mitra" pitchFamily="2" charset="-78"/>
              </a:rPr>
              <a:t>E-mail</a:t>
            </a:r>
            <a:r>
              <a:rPr lang="fa-IR" b="1" dirty="0" smtClean="0">
                <a:cs typeface="B Mitra" pitchFamily="2" charset="-78"/>
              </a:rPr>
              <a:t>. </a:t>
            </a:r>
          </a:p>
          <a:p>
            <a:pPr lvl="1" algn="just" rtl="1"/>
            <a:r>
              <a:rPr lang="fa-IR" b="1" dirty="0" smtClean="0">
                <a:cs typeface="B Mitra" pitchFamily="2" charset="-78"/>
              </a:rPr>
              <a:t>انتخاب 13 کشور و آغاز تحقیق با عنوان: قراردادهای «روانشناختی </a:t>
            </a:r>
            <a:r>
              <a:rPr lang="fa-IR" b="1" dirty="0">
                <a:cs typeface="B Mitra" pitchFamily="2" charset="-78"/>
              </a:rPr>
              <a:t>در </a:t>
            </a:r>
            <a:r>
              <a:rPr lang="fa-IR" b="1" dirty="0" smtClean="0">
                <a:cs typeface="B Mitra" pitchFamily="2" charset="-78"/>
              </a:rPr>
              <a:t>استخدام: دیدگاه های فرا ملی»</a:t>
            </a:r>
          </a:p>
          <a:p>
            <a:pPr lvl="1" algn="just" rtl="1"/>
            <a:r>
              <a:rPr lang="fa-IR" b="1" dirty="0" smtClean="0">
                <a:cs typeface="B Mitra" pitchFamily="2" charset="-78"/>
              </a:rPr>
              <a:t>تفاوت کشوری مانند فرانسه با نیوزلند یا انگلستان در میزان چانه زنی کارکنان ناظر به میزان ایفای نقش دولت. </a:t>
            </a:r>
            <a:endParaRPr lang="fa-IR" b="1" dirty="0" smtClean="0">
              <a:cs typeface="B Mitra" pitchFamily="2" charset="-78"/>
            </a:endParaRPr>
          </a:p>
          <a:p>
            <a:pPr lvl="1" algn="just" rtl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cs typeface="B Mitra" pitchFamily="2" charset="-78"/>
              </a:rPr>
              <a:t>توصیه هایی برای توسعه نظریه جدید</a:t>
            </a:r>
            <a:endParaRPr lang="en-US" sz="32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من نمیخواهم که تجربه خودم را به همه تحقیقات تعمیم دهم، چرا که مبتنی بر تجربه شخصی و شرایط فعالیت حرفه ای من بوده است. 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شاید الزاما یک نظریه خوب نیاز به صرف وقت خیلی زیاد روی یک محور مطالعاتی نداشته باشد. </a:t>
            </a:r>
          </a:p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بهترین توصیه:‌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با روش هایی کار کنید که به شما در یادگیری کمک کند و دیگران را نیز به کمک و یادگیری فرابخواند.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Mitra" pitchFamily="2" charset="-78"/>
              </a:rPr>
              <a:t>ریشه ها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گفته والری: نظریه ها در واقع اجزاء به دقت کنار هم چیده شده یک اتوبیوگرافی هستند.</a:t>
            </a:r>
          </a:p>
          <a:p>
            <a:pPr algn="just" rtl="1"/>
            <a:r>
              <a:rPr lang="fa-IR" b="1" dirty="0" smtClean="0">
                <a:cs typeface="B Nazanin" pitchFamily="2" charset="-78"/>
              </a:rPr>
              <a:t>در مورد من: سابقه خانوادگی ام، مانند تحصیلات دانشگاهی </a:t>
            </a:r>
            <a:r>
              <a:rPr lang="fa-IR" b="1" dirty="0" smtClean="0">
                <a:cs typeface="B Nazanin" pitchFamily="2" charset="-78"/>
              </a:rPr>
              <a:t>در </a:t>
            </a:r>
            <a:r>
              <a:rPr lang="fa-IR" b="1" dirty="0" smtClean="0">
                <a:cs typeface="B Nazanin" pitchFamily="2" charset="-78"/>
              </a:rPr>
              <a:t>بررسی پویایی های روابط کاری موثر بوده است. </a:t>
            </a:r>
            <a:r>
              <a:rPr lang="fa-IR" b="1" dirty="0" smtClean="0">
                <a:cs typeface="B Nazanin" pitchFamily="2" charset="-78"/>
              </a:rPr>
              <a:t>مثلا:</a:t>
            </a:r>
            <a:endParaRPr lang="fa-IR" b="1" dirty="0" smtClean="0">
              <a:cs typeface="B Nazanin" pitchFamily="2" charset="-78"/>
            </a:endParaRP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تنفر </a:t>
            </a:r>
            <a:r>
              <a:rPr lang="fa-IR" b="1" dirty="0" smtClean="0">
                <a:cs typeface="B Nazanin" pitchFamily="2" charset="-78"/>
              </a:rPr>
              <a:t>پدرم </a:t>
            </a:r>
            <a:r>
              <a:rPr lang="fa-IR" b="1" dirty="0" smtClean="0">
                <a:cs typeface="B Nazanin" pitchFamily="2" charset="-78"/>
              </a:rPr>
              <a:t>از </a:t>
            </a:r>
            <a:r>
              <a:rPr lang="fa-IR" b="1" dirty="0" smtClean="0">
                <a:cs typeface="B Nazanin" pitchFamily="2" charset="-78"/>
              </a:rPr>
              <a:t>کارش،</a:t>
            </a:r>
            <a:endParaRPr lang="fa-IR" b="1" dirty="0" smtClean="0">
              <a:cs typeface="B Nazanin" pitchFamily="2" charset="-78"/>
            </a:endParaRP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رها کردن دانشگاه بخاطر لزوم حمایت از خواهران و </a:t>
            </a:r>
            <a:r>
              <a:rPr lang="fa-IR" b="1" dirty="0" smtClean="0">
                <a:cs typeface="B Nazanin" pitchFamily="2" charset="-78"/>
              </a:rPr>
              <a:t>برادرانش،</a:t>
            </a:r>
            <a:endParaRPr lang="fa-IR" b="1" dirty="0" smtClean="0">
              <a:cs typeface="B Nazanin" pitchFamily="2" charset="-78"/>
            </a:endParaRP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کار در شرکت مخابرات به عنوان سیم </a:t>
            </a:r>
            <a:r>
              <a:rPr lang="fa-IR" b="1" dirty="0" smtClean="0">
                <a:cs typeface="B Nazanin" pitchFamily="2" charset="-78"/>
              </a:rPr>
              <a:t>کش، </a:t>
            </a:r>
            <a:endParaRPr lang="fa-IR" b="1" dirty="0" smtClean="0">
              <a:cs typeface="B Nazanin" pitchFamily="2" charset="-78"/>
            </a:endParaRP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رفتار سیاسی و توهین آمیز سرکارگر و مدیران </a:t>
            </a:r>
            <a:r>
              <a:rPr lang="fa-IR" b="1" dirty="0" smtClean="0">
                <a:cs typeface="B Nazanin" pitchFamily="2" charset="-78"/>
              </a:rPr>
              <a:t>شرکت،</a:t>
            </a:r>
            <a:endParaRPr lang="fa-IR" b="1" dirty="0" smtClean="0">
              <a:cs typeface="B Nazanin" pitchFamily="2" charset="-78"/>
            </a:endParaRPr>
          </a:p>
          <a:p>
            <a:pPr lvl="1" algn="just" rtl="1"/>
            <a:r>
              <a:rPr lang="fa-IR" b="1" dirty="0" smtClean="0">
                <a:cs typeface="B Nazanin" pitchFamily="2" charset="-78"/>
              </a:rPr>
              <a:t>انفصال از خدمت و</a:t>
            </a:r>
            <a:r>
              <a:rPr lang="fa-IR" b="1" dirty="0" smtClean="0">
                <a:cs typeface="B Nazanin" pitchFamily="2" charset="-78"/>
              </a:rPr>
              <a:t>...</a:t>
            </a: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r="-452" b="21629"/>
          <a:stretch/>
        </p:blipFill>
        <p:spPr bwMode="auto">
          <a:xfrm>
            <a:off x="-76200" y="5257800"/>
            <a:ext cx="44958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4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cs typeface="B Mitra" pitchFamily="2" charset="-78"/>
              </a:rPr>
              <a:t>توصیه هایی برای توسعه نظریه جدید</a:t>
            </a:r>
            <a:endParaRPr lang="en-US" sz="32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چند توصیه عملی: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طراحی سوالات صحیح (سخت ترین قسمت یک تحقیق)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صحبت با افراد باهوش که متفاوت از ما فکر میکنند، به شناسایی سوالات مهم کمک میکنند. 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تعامل بودن با افراد واقعی در سازمان های واقعی، واقعیت های جاری و حیطه تحقیق را مشخص میکند. 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فهم شخصی من از قراردادهای روان شناختی، با کارهای دانشجویان دکترایم که کار تحقیقاتی خودشان را انجام میدادند،‌ کامل تر شد.</a:t>
            </a:r>
          </a:p>
          <a:p>
            <a:pPr algn="just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نهایتا اگر چه ممکن است این مساله برای من عجیب باشد،‌ اما روش اکتشافی میتواند مقدمه ای برای توسعه نظریه باشد. </a:t>
            </a:r>
          </a:p>
          <a:p>
            <a:pPr lvl="1"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سازماندهی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افکار بوسیله:‌ استفاده از نمودارها، طیف های برداری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، ‌جداول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و...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lvl="1" algn="just" rtl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7024744" cy="1676400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cs typeface="B Badr" pitchFamily="2" charset="-78"/>
              </a:rPr>
              <a:t>والحمدلله رب العالمین</a:t>
            </a:r>
            <a:br>
              <a:rPr lang="fa-IR" sz="3200" b="1" dirty="0" smtClean="0">
                <a:cs typeface="B Badr" pitchFamily="2" charset="-78"/>
              </a:rPr>
            </a:br>
            <a:r>
              <a:rPr lang="fa-IR" sz="3200" b="1" dirty="0" smtClean="0">
                <a:cs typeface="B Badr" pitchFamily="2" charset="-78"/>
              </a:rPr>
              <a:t/>
            </a:r>
            <a:br>
              <a:rPr lang="fa-IR" sz="3200" b="1" dirty="0" smtClean="0">
                <a:cs typeface="B Badr" pitchFamily="2" charset="-78"/>
              </a:rPr>
            </a:br>
            <a:r>
              <a:rPr lang="fa-IR" sz="3200" b="1" dirty="0" smtClean="0">
                <a:cs typeface="B Badr" pitchFamily="2" charset="-78"/>
              </a:rPr>
              <a:t>با تشکر از حسن توجه شما</a:t>
            </a:r>
            <a:endParaRPr lang="en-US" sz="3200" b="1" dirty="0">
              <a:cs typeface="B Bad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Mitra" pitchFamily="2" charset="-78"/>
              </a:rPr>
              <a:t>تحصیلات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دانشجوی لیسانس در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برکلی،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کارشناسی ارشد روان شناسی صنعتی در برکلی و تمرکز بیشتر بر این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حوزه،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 rtl="1"/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پذيرش در مقطع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PhD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در بركلي و بعد از يك دهه به عنوان استاد در مطالعه مفهوم قرارداد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روانشناختي.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 rtl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2743200" cy="84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5562600"/>
            <a:ext cx="8277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05392" y="3205441"/>
            <a:ext cx="684903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0925" y="2992600"/>
            <a:ext cx="68068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Mitra" pitchFamily="2" charset="-78"/>
              </a:rPr>
              <a:t>تحصیلات (ادامه)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fa-IR" dirty="0">
                <a:cs typeface="B Mitra" pitchFamily="2" charset="-78"/>
              </a:rPr>
              <a:t>در سال آخر مقطع دكترا در بركلي من اين امتياز را داشتم ت</a:t>
            </a:r>
            <a:r>
              <a:rPr lang="fa-IR" dirty="0" smtClean="0">
                <a:cs typeface="B Mitra" pitchFamily="2" charset="-78"/>
              </a:rPr>
              <a:t>ا </a:t>
            </a:r>
            <a:r>
              <a:rPr lang="fa-IR" dirty="0">
                <a:cs typeface="B Mitra" pitchFamily="2" charset="-78"/>
              </a:rPr>
              <a:t>با كارلن </a:t>
            </a:r>
            <a:r>
              <a:rPr lang="fa-IR" dirty="0" smtClean="0">
                <a:cs typeface="B Mitra" pitchFamily="2" charset="-78"/>
              </a:rPr>
              <a:t>ربرت </a:t>
            </a:r>
            <a:r>
              <a:rPr lang="fa-IR" dirty="0" smtClean="0">
                <a:cs typeface="B Mitra" pitchFamily="2" charset="-78"/>
                <a:hlinkClick r:id="rId3" action="ppaction://hlinkfile"/>
              </a:rPr>
              <a:t>(1) </a:t>
            </a:r>
            <a:r>
              <a:rPr lang="fa-IR" dirty="0">
                <a:cs typeface="B Mitra" pitchFamily="2" charset="-78"/>
              </a:rPr>
              <a:t>و چاك هالين بر روي </a:t>
            </a:r>
            <a:r>
              <a:rPr lang="fa-IR" dirty="0" smtClean="0">
                <a:cs typeface="B Mitra" pitchFamily="2" charset="-78"/>
              </a:rPr>
              <a:t>کتاب </a:t>
            </a:r>
            <a:r>
              <a:rPr lang="en-US" dirty="0" smtClean="0">
                <a:cs typeface="B Mitra" pitchFamily="2" charset="-78"/>
              </a:rPr>
              <a:t>Developing </a:t>
            </a:r>
            <a:r>
              <a:rPr lang="en-US" dirty="0">
                <a:cs typeface="B Mitra" pitchFamily="2" charset="-78"/>
              </a:rPr>
              <a:t>an Interdisciplinary Science of Organization </a:t>
            </a:r>
            <a:r>
              <a:rPr lang="fa-IR" dirty="0" smtClean="0">
                <a:cs typeface="B Mitra" pitchFamily="2" charset="-78"/>
              </a:rPr>
              <a:t> كار كنم. كتابي </a:t>
            </a:r>
            <a:r>
              <a:rPr lang="fa-IR" dirty="0">
                <a:cs typeface="B Mitra" pitchFamily="2" charset="-78"/>
              </a:rPr>
              <a:t>كه در مورد </a:t>
            </a:r>
            <a:r>
              <a:rPr lang="fa-IR" dirty="0" smtClean="0">
                <a:cs typeface="B Mitra" pitchFamily="2" charset="-78"/>
              </a:rPr>
              <a:t>مدل سازی الزامات اساسی برای فهم پدیده های سازمانی بحث </a:t>
            </a:r>
            <a:r>
              <a:rPr lang="fa-IR" dirty="0" smtClean="0">
                <a:cs typeface="B Mitra" pitchFamily="2" charset="-78"/>
              </a:rPr>
              <a:t>مي كرد</a:t>
            </a:r>
            <a:r>
              <a:rPr lang="fa-IR" dirty="0" smtClean="0">
                <a:cs typeface="B Mitra" pitchFamily="2" charset="-78"/>
              </a:rPr>
              <a:t>. </a:t>
            </a:r>
            <a:endParaRPr lang="fa-IR" dirty="0" smtClean="0">
              <a:cs typeface="B Mitra" pitchFamily="2" charset="-78"/>
            </a:endParaRPr>
          </a:p>
          <a:p>
            <a:pPr algn="just" rtl="1"/>
            <a:endParaRPr lang="fa-IR" dirty="0" smtClean="0">
              <a:cs typeface="B Mitra" pitchFamily="2" charset="-78"/>
            </a:endParaRPr>
          </a:p>
          <a:p>
            <a:pPr algn="just" rtl="1"/>
            <a:r>
              <a:rPr lang="fa-IR" dirty="0" smtClean="0">
                <a:cs typeface="B Mitra" pitchFamily="2" charset="-78"/>
              </a:rPr>
              <a:t>يكي </a:t>
            </a:r>
            <a:r>
              <a:rPr lang="fa-IR" dirty="0">
                <a:cs typeface="B Mitra" pitchFamily="2" charset="-78"/>
              </a:rPr>
              <a:t>از </a:t>
            </a:r>
            <a:r>
              <a:rPr lang="fa-IR" dirty="0" smtClean="0">
                <a:cs typeface="B Mitra" pitchFamily="2" charset="-78"/>
              </a:rPr>
              <a:t>محورهای كتاب </a:t>
            </a:r>
            <a:r>
              <a:rPr lang="fa-IR" dirty="0">
                <a:cs typeface="B Mitra" pitchFamily="2" charset="-78"/>
              </a:rPr>
              <a:t>كه  افكار و تحقيقات بعدي من را شكل داد </a:t>
            </a:r>
            <a:r>
              <a:rPr lang="fa-IR" b="1" dirty="0">
                <a:cs typeface="B Mitra" pitchFamily="2" charset="-78"/>
              </a:rPr>
              <a:t>نياز به </a:t>
            </a:r>
            <a:r>
              <a:rPr lang="fa-IR" b="1" dirty="0" smtClean="0">
                <a:cs typeface="B Mitra" pitchFamily="2" charset="-78"/>
              </a:rPr>
              <a:t>مطالعه و بررسی سطوح مختلف براي </a:t>
            </a:r>
            <a:r>
              <a:rPr lang="fa-IR" b="1" dirty="0">
                <a:cs typeface="B Mitra" pitchFamily="2" charset="-78"/>
              </a:rPr>
              <a:t>فهم پديده هاي سازماني </a:t>
            </a:r>
            <a:r>
              <a:rPr lang="fa-IR" b="1" dirty="0" smtClean="0">
                <a:cs typeface="B Mitra" pitchFamily="2" charset="-78"/>
              </a:rPr>
              <a:t>بود</a:t>
            </a:r>
            <a:r>
              <a:rPr lang="fa-IR" dirty="0" smtClean="0">
                <a:cs typeface="B Mitra" pitchFamily="2" charset="-78"/>
              </a:rPr>
              <a:t>؛ </a:t>
            </a:r>
            <a:r>
              <a:rPr lang="fa-IR" dirty="0">
                <a:cs typeface="B Mitra" pitchFamily="2" charset="-78"/>
              </a:rPr>
              <a:t>در مورد قراردادهاي روانشناختي نگاه چند </a:t>
            </a:r>
            <a:r>
              <a:rPr lang="fa-IR" dirty="0" smtClean="0">
                <a:cs typeface="B Mitra" pitchFamily="2" charset="-78"/>
              </a:rPr>
              <a:t>بعدي </a:t>
            </a:r>
            <a:r>
              <a:rPr lang="fa-IR" dirty="0">
                <a:cs typeface="B Mitra" pitchFamily="2" charset="-78"/>
              </a:rPr>
              <a:t>مستلزم توجه به فرايندهاي روانشناسي و </a:t>
            </a:r>
            <a:r>
              <a:rPr lang="fa-IR" dirty="0" smtClean="0">
                <a:cs typeface="B Mitra" pitchFamily="2" charset="-78"/>
              </a:rPr>
              <a:t>زیستی، تعامل فرد با ديگران (دو </a:t>
            </a:r>
            <a:r>
              <a:rPr lang="fa-IR" dirty="0">
                <a:cs typeface="B Mitra" pitchFamily="2" charset="-78"/>
              </a:rPr>
              <a:t>به دو يا شبكه </a:t>
            </a:r>
            <a:r>
              <a:rPr lang="fa-IR" dirty="0" smtClean="0">
                <a:cs typeface="B Mitra" pitchFamily="2" charset="-78"/>
              </a:rPr>
              <a:t>اي)، جایگاه افراد در گروه های کاری و سازمان ها، و هنجارها </a:t>
            </a:r>
            <a:r>
              <a:rPr lang="fa-IR" dirty="0">
                <a:cs typeface="B Mitra" pitchFamily="2" charset="-78"/>
              </a:rPr>
              <a:t>و </a:t>
            </a:r>
            <a:r>
              <a:rPr lang="fa-IR" dirty="0" smtClean="0">
                <a:cs typeface="B Mitra" pitchFamily="2" charset="-78"/>
              </a:rPr>
              <a:t>فعالیت های گروهي </a:t>
            </a:r>
            <a:r>
              <a:rPr lang="fa-IR" dirty="0">
                <a:cs typeface="B Mitra" pitchFamily="2" charset="-78"/>
              </a:rPr>
              <a:t>و </a:t>
            </a:r>
            <a:r>
              <a:rPr lang="fa-IR" dirty="0" smtClean="0">
                <a:cs typeface="B Mitra" pitchFamily="2" charset="-78"/>
              </a:rPr>
              <a:t>مانیفست سازماني </a:t>
            </a:r>
            <a:r>
              <a:rPr lang="fa-IR" dirty="0">
                <a:cs typeface="B Mitra" pitchFamily="2" charset="-78"/>
              </a:rPr>
              <a:t>كه </a:t>
            </a:r>
            <a:r>
              <a:rPr lang="fa-IR" dirty="0" smtClean="0">
                <a:cs typeface="B Mitra" pitchFamily="2" charset="-78"/>
              </a:rPr>
              <a:t>به سایر فعالیت ها شكل میدهد و </a:t>
            </a:r>
            <a:r>
              <a:rPr lang="fa-IR" dirty="0">
                <a:cs typeface="B Mitra" pitchFamily="2" charset="-78"/>
              </a:rPr>
              <a:t>به </a:t>
            </a:r>
            <a:r>
              <a:rPr lang="fa-IR" dirty="0" smtClean="0">
                <a:cs typeface="B Mitra" pitchFamily="2" charset="-78"/>
              </a:rPr>
              <a:t>توسط فعالیت های فردی و باورهای قراردادهاي </a:t>
            </a:r>
            <a:r>
              <a:rPr lang="fa-IR" dirty="0">
                <a:cs typeface="B Mitra" pitchFamily="2" charset="-78"/>
              </a:rPr>
              <a:t>روانشناختي شكل </a:t>
            </a:r>
            <a:r>
              <a:rPr lang="fa-IR" dirty="0" smtClean="0">
                <a:cs typeface="B Mitra" pitchFamily="2" charset="-78"/>
              </a:rPr>
              <a:t>میگیرد.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74" y="3505200"/>
            <a:ext cx="1676400" cy="247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1143000"/>
          </a:xfrm>
        </p:spPr>
        <p:txBody>
          <a:bodyPr/>
          <a:lstStyle/>
          <a:p>
            <a:pPr algn="ctr" rtl="1"/>
            <a:r>
              <a:rPr lang="fa-IR" b="1" dirty="0">
                <a:cs typeface="B Mitra" pitchFamily="2" charset="-78"/>
              </a:rPr>
              <a:t>تحصیلات (ادامه)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B Mitra" pitchFamily="2" charset="-78"/>
              </a:rPr>
              <a:t>يک واقعه مهم دیگر در آغاز تحصیلات دکترای من: توقف دوره دکترا در سال اول </a:t>
            </a:r>
            <a:r>
              <a:rPr lang="fa-IR" b="1" dirty="0" smtClean="0">
                <a:cs typeface="B Mitra" pitchFamily="2" charset="-78"/>
              </a:rPr>
              <a:t>تحصیلم </a:t>
            </a:r>
            <a:r>
              <a:rPr lang="fa-IR" b="1" dirty="0" smtClean="0">
                <a:cs typeface="B Mitra" pitchFamily="2" charset="-78"/>
              </a:rPr>
              <a:t>به خاطر اینکه دو نفر از سه استاد دوره نتوانسته بودند استخدام دائم شوند.</a:t>
            </a:r>
          </a:p>
          <a:p>
            <a:pPr algn="just" rtl="1"/>
            <a:r>
              <a:rPr lang="fa-IR" b="1" dirty="0" smtClean="0">
                <a:cs typeface="B Mitra" pitchFamily="2" charset="-78"/>
              </a:rPr>
              <a:t>لذا به دانشجویان گفته شد که برای ماندن در دوره بایستی </a:t>
            </a:r>
            <a:r>
              <a:rPr lang="fa-IR" b="1" dirty="0" smtClean="0">
                <a:cs typeface="B Mitra" pitchFamily="2" charset="-78"/>
              </a:rPr>
              <a:t>با </a:t>
            </a:r>
            <a:r>
              <a:rPr lang="fa-IR" b="1" dirty="0" smtClean="0">
                <a:cs typeface="B Mitra" pitchFamily="2" charset="-78"/>
              </a:rPr>
              <a:t>سایر اساتید داخل یا خارج دانشکده روان شناسی </a:t>
            </a:r>
            <a:r>
              <a:rPr lang="fa-IR" b="1" dirty="0" smtClean="0">
                <a:cs typeface="B Mitra" pitchFamily="2" charset="-78"/>
              </a:rPr>
              <a:t>ارتباط برقرار کنند.  </a:t>
            </a:r>
            <a:endParaRPr lang="fa-IR" b="1" dirty="0" smtClean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24744" cy="801136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cs typeface="B Mitra" pitchFamily="2" charset="-78"/>
              </a:rPr>
              <a:t>تحصیلات (ادامه)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b="1" dirty="0">
                <a:cs typeface="B Mitra" pitchFamily="2" charset="-78"/>
              </a:rPr>
              <a:t>پس از صحبت با یکی از </a:t>
            </a:r>
            <a:r>
              <a:rPr lang="fa-IR" b="1" dirty="0" smtClean="0">
                <a:cs typeface="B Mitra" pitchFamily="2" charset="-78"/>
              </a:rPr>
              <a:t>اساتیدی که من کمک استاد </a:t>
            </a:r>
            <a:r>
              <a:rPr lang="fa-IR" b="1" dirty="0" smtClean="0">
                <a:cs typeface="B Mitra" pitchFamily="2" charset="-78"/>
              </a:rPr>
              <a:t>(</a:t>
            </a:r>
            <a:r>
              <a:rPr lang="en-US" b="1" dirty="0" smtClean="0">
                <a:cs typeface="B Mitra" pitchFamily="2" charset="-78"/>
              </a:rPr>
              <a:t>TA</a:t>
            </a:r>
            <a:r>
              <a:rPr lang="fa-IR" b="1" dirty="0" smtClean="0">
                <a:cs typeface="B Mitra" pitchFamily="2" charset="-78"/>
              </a:rPr>
              <a:t>) وی </a:t>
            </a:r>
            <a:r>
              <a:rPr lang="fa-IR" b="1" dirty="0" smtClean="0">
                <a:cs typeface="B Mitra" pitchFamily="2" charset="-78"/>
              </a:rPr>
              <a:t>بودم (</a:t>
            </a:r>
            <a:r>
              <a:rPr lang="en-US" b="1" dirty="0" err="1" smtClean="0">
                <a:cs typeface="B Mitra" pitchFamily="2" charset="-78"/>
              </a:rPr>
              <a:t>Dr</a:t>
            </a:r>
            <a:r>
              <a:rPr lang="en-US" b="1" dirty="0" smtClean="0">
                <a:cs typeface="B Mitra" pitchFamily="2" charset="-78"/>
              </a:rPr>
              <a:t> Meredith</a:t>
            </a:r>
            <a:r>
              <a:rPr lang="fa-IR" b="1" dirty="0" smtClean="0">
                <a:cs typeface="B Mitra" pitchFamily="2" charset="-78"/>
              </a:rPr>
              <a:t>)، و جلب موافقت وی، من </a:t>
            </a:r>
            <a:r>
              <a:rPr lang="fa-IR" b="1" dirty="0">
                <a:cs typeface="B Mitra" pitchFamily="2" charset="-78"/>
              </a:rPr>
              <a:t>با دو حوزه </a:t>
            </a:r>
            <a:r>
              <a:rPr lang="fa-IR" b="1" dirty="0" smtClean="0">
                <a:cs typeface="B Mitra" pitchFamily="2" charset="-78"/>
              </a:rPr>
              <a:t>در </a:t>
            </a:r>
            <a:r>
              <a:rPr lang="fa-IR" b="1" dirty="0">
                <a:cs typeface="B Mitra" pitchFamily="2" charset="-78"/>
              </a:rPr>
              <a:t>رابطه با </a:t>
            </a:r>
            <a:r>
              <a:rPr lang="fa-IR" b="1" dirty="0" smtClean="0">
                <a:cs typeface="B Mitra" pitchFamily="2" charset="-78"/>
              </a:rPr>
              <a:t>مطالعات سازمان در دانشگاه برکلی مواجه </a:t>
            </a:r>
            <a:r>
              <a:rPr lang="fa-IR" b="1" dirty="0">
                <a:cs typeface="B Mitra" pitchFamily="2" charset="-78"/>
              </a:rPr>
              <a:t>شدم:</a:t>
            </a:r>
          </a:p>
          <a:p>
            <a:pPr marL="617220" lvl="2" algn="just" rtl="1"/>
            <a:r>
              <a:rPr lang="fa-IR" b="1" dirty="0">
                <a:cs typeface="B Mitra" pitchFamily="2" charset="-78"/>
              </a:rPr>
              <a:t>دانشکده کسب و کار </a:t>
            </a:r>
            <a:r>
              <a:rPr lang="fa-IR" b="1" dirty="0" smtClean="0">
                <a:cs typeface="B Mitra" pitchFamily="2" charset="-78"/>
              </a:rPr>
              <a:t>برکلی؛ و گرایش رفتار سازمانی که تازه در آن آغاز شده بود. </a:t>
            </a:r>
            <a:endParaRPr lang="fa-IR" b="1" dirty="0">
              <a:cs typeface="B Mitra" pitchFamily="2" charset="-78"/>
            </a:endParaRPr>
          </a:p>
          <a:p>
            <a:pPr marL="617220" lvl="2" algn="just" rtl="1"/>
            <a:r>
              <a:rPr lang="fa-IR" b="1" dirty="0">
                <a:cs typeface="B Mitra" pitchFamily="2" charset="-78"/>
              </a:rPr>
              <a:t>و دپارتمان </a:t>
            </a:r>
            <a:r>
              <a:rPr lang="fa-IR" b="1" dirty="0" smtClean="0">
                <a:cs typeface="B Mitra" pitchFamily="2" charset="-78"/>
              </a:rPr>
              <a:t>سیستم های اجتماعی-فنی مهندسی صنعتی برکلی. </a:t>
            </a:r>
            <a:endParaRPr lang="fa-IR" b="1" dirty="0">
              <a:cs typeface="B Mitra" pitchFamily="2" charset="-78"/>
            </a:endParaRPr>
          </a:p>
          <a:p>
            <a:pPr algn="just" rtl="1"/>
            <a:r>
              <a:rPr lang="fa-IR" b="1" dirty="0">
                <a:cs typeface="B Mitra" pitchFamily="2" charset="-78"/>
              </a:rPr>
              <a:t>این دو حوزه مرا با گستره ای از دیدگاه های رشته ای به تحقیقات سازمان مواجه کرد.  </a:t>
            </a:r>
            <a:endParaRPr lang="en-US" b="1" dirty="0">
              <a:cs typeface="B Mitra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1905000" cy="116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875264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Mitra" pitchFamily="2" charset="-78"/>
              </a:rPr>
              <a:t>نظریه قرارداد روان شناختی در یک کلام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777317" cy="3508977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ar-SA" sz="2800" b="1" dirty="0">
                <a:cs typeface="B Mitra" pitchFamily="2" charset="-78"/>
              </a:rPr>
              <a:t>واژه قرارداد روانشناختی به باور فردی بر می گردد، باوری فارغ از واژگان و شرایط توافق مبادله طرفینی. </a:t>
            </a:r>
            <a:endParaRPr lang="en-US" sz="2800" b="1" dirty="0" smtClean="0">
              <a:cs typeface="B Mitra" pitchFamily="2" charset="-78"/>
            </a:endParaRPr>
          </a:p>
          <a:p>
            <a:pPr algn="just" rtl="1"/>
            <a:r>
              <a:rPr lang="ar-SA" sz="2800" b="1" dirty="0" smtClean="0">
                <a:cs typeface="B Mitra" pitchFamily="2" charset="-78"/>
              </a:rPr>
              <a:t>باوری </a:t>
            </a:r>
            <a:r>
              <a:rPr lang="ar-SA" sz="2800" b="1" dirty="0">
                <a:cs typeface="B Mitra" pitchFamily="2" charset="-78"/>
              </a:rPr>
              <a:t>در مورد اینکه از طرف مقابل چه چیزی دریافت نموده و چه به آن ارائه می‌نماید. </a:t>
            </a:r>
            <a:endParaRPr lang="en-US" sz="2800" b="1" dirty="0" smtClean="0">
              <a:cs typeface="B Mitra" pitchFamily="2" charset="-78"/>
            </a:endParaRPr>
          </a:p>
          <a:p>
            <a:pPr algn="just" rtl="1"/>
            <a:r>
              <a:rPr lang="ar-SA" sz="2800" b="1" dirty="0" smtClean="0">
                <a:cs typeface="B Mitra" pitchFamily="2" charset="-78"/>
              </a:rPr>
              <a:t>نکته </a:t>
            </a:r>
            <a:r>
              <a:rPr lang="ar-SA" sz="2800" b="1" dirty="0">
                <a:cs typeface="B Mitra" pitchFamily="2" charset="-78"/>
              </a:rPr>
              <a:t>کلیدی در این حوزه، تعهدات و ملاحظاتی است که در رابطه طرفینی و وظایف دوسویه ایجاد شده است. تعهداتی که در ذیل این قراردادها برای افراد ایجاد می‌شود، شفاف و بیان‌شده نیستند، لذا اگر طرفین بتوانند بر اساس مشاهده‌ی رفتارهای گذشته، پیش‌بینی کنند که طرف مقابل چه خواسته و در این تبادلات چه خواهد کرد این رفتارها در آینده استمرار می‌یابد و بر اساس آن روابط آتی در قالب این قراردادها شکل گرفته و ساختار می‌یابد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875264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cs typeface="B Mitra" pitchFamily="2" charset="-78"/>
              </a:rPr>
              <a:t>نظریه قرارداد روان شناختی در یک کلام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777317" cy="3508977"/>
          </a:xfrm>
        </p:spPr>
        <p:txBody>
          <a:bodyPr/>
          <a:lstStyle/>
          <a:p>
            <a:pPr algn="just" rtl="1"/>
            <a:r>
              <a:rPr lang="fa-IR" b="1" dirty="0">
                <a:cs typeface="B Mitra" pitchFamily="2" charset="-78"/>
              </a:rPr>
              <a:t>يك اهميت عمده اين </a:t>
            </a:r>
            <a:r>
              <a:rPr lang="fa-IR" b="1" dirty="0" smtClean="0">
                <a:cs typeface="B Mitra" pitchFamily="2" charset="-78"/>
              </a:rPr>
              <a:t>ساختار</a:t>
            </a:r>
            <a:r>
              <a:rPr lang="en-US" b="1" dirty="0" smtClean="0">
                <a:cs typeface="B Mitra" pitchFamily="2" charset="-78"/>
              </a:rPr>
              <a:t> </a:t>
            </a:r>
            <a:r>
              <a:rPr lang="fa-IR" b="1" dirty="0">
                <a:cs typeface="B Mitra" pitchFamily="2" charset="-78"/>
              </a:rPr>
              <a:t> </a:t>
            </a:r>
            <a:r>
              <a:rPr lang="fa-IR" b="1" dirty="0" smtClean="0">
                <a:cs typeface="B Mitra" pitchFamily="2" charset="-78"/>
              </a:rPr>
              <a:t>قراردادی،</a:t>
            </a:r>
            <a:r>
              <a:rPr lang="fa-IR" b="1" dirty="0" smtClean="0">
                <a:cs typeface="B Mitra" pitchFamily="2" charset="-78"/>
              </a:rPr>
              <a:t> </a:t>
            </a:r>
            <a:r>
              <a:rPr lang="fa-IR" b="1" dirty="0">
                <a:cs typeface="B Mitra" pitchFamily="2" charset="-78"/>
              </a:rPr>
              <a:t>ناقص بودن آن </a:t>
            </a:r>
            <a:r>
              <a:rPr lang="fa-IR" b="1" dirty="0" smtClean="0">
                <a:cs typeface="B Mitra" pitchFamily="2" charset="-78"/>
              </a:rPr>
              <a:t>است، </a:t>
            </a:r>
            <a:r>
              <a:rPr lang="fa-IR" b="1" dirty="0">
                <a:cs typeface="B Mitra" pitchFamily="2" charset="-78"/>
              </a:rPr>
              <a:t>به اين معنا كه در آغاز يك قرارداد تعريف كامل از شرح وظايف </a:t>
            </a:r>
            <a:r>
              <a:rPr lang="fa-IR" b="1" dirty="0" smtClean="0">
                <a:cs typeface="B Mitra" pitchFamily="2" charset="-78"/>
              </a:rPr>
              <a:t>مربوط </a:t>
            </a:r>
            <a:r>
              <a:rPr lang="fa-IR" b="1" dirty="0">
                <a:cs typeface="B Mitra" pitchFamily="2" charset="-78"/>
              </a:rPr>
              <a:t>به آن نوعاً ناشناخته يا غير قابل شناسايي است و نيازمند اين است كه قرارداد به روز شود.</a:t>
            </a:r>
          </a:p>
          <a:p>
            <a:pPr algn="just" rtl="1"/>
            <a:r>
              <a:rPr lang="fa-IR" b="1" dirty="0">
                <a:cs typeface="B Mitra" pitchFamily="2" charset="-78"/>
              </a:rPr>
              <a:t>وقتي يك </a:t>
            </a:r>
            <a:r>
              <a:rPr lang="fa-IR" b="1" dirty="0" smtClean="0">
                <a:cs typeface="B Mitra" pitchFamily="2" charset="-78"/>
              </a:rPr>
              <a:t>«الگو </a:t>
            </a:r>
            <a:r>
              <a:rPr lang="fa-IR" b="1" dirty="0">
                <a:cs typeface="B Mitra" pitchFamily="2" charset="-78"/>
              </a:rPr>
              <a:t>يا مدل </a:t>
            </a:r>
            <a:r>
              <a:rPr lang="fa-IR" b="1" dirty="0" smtClean="0">
                <a:cs typeface="B Mitra" pitchFamily="2" charset="-78"/>
              </a:rPr>
              <a:t>ذهني» </a:t>
            </a:r>
            <a:r>
              <a:rPr lang="fa-IR" b="1" dirty="0">
                <a:cs typeface="B Mitra" pitchFamily="2" charset="-78"/>
              </a:rPr>
              <a:t>شكل </a:t>
            </a:r>
            <a:r>
              <a:rPr lang="fa-IR" b="1" dirty="0" smtClean="0">
                <a:cs typeface="B Mitra" pitchFamily="2" charset="-78"/>
              </a:rPr>
              <a:t>ميگيرد، </a:t>
            </a:r>
            <a:r>
              <a:rPr lang="fa-IR" b="1" dirty="0">
                <a:cs typeface="B Mitra" pitchFamily="2" charset="-78"/>
              </a:rPr>
              <a:t>قرارداد روانشناختي پايدارتر مي شود تا وقتي كه  به سطح بالايي از تكامل حركت كند تا جاييكه قادر مي شود آينده فعاليت هاي طرفين قرارداد را پيشگويي كرده و رفتارها را در جهت موثر راهنمايي </a:t>
            </a:r>
            <a:r>
              <a:rPr lang="fa-IR" b="1" dirty="0" smtClean="0">
                <a:cs typeface="B Mitra" pitchFamily="2" charset="-78"/>
              </a:rPr>
              <a:t>كند.</a:t>
            </a:r>
            <a:endParaRPr lang="en-US" b="1" dirty="0">
              <a:cs typeface="B Mitra" pitchFamily="2" charset="-78"/>
            </a:endParaRPr>
          </a:p>
          <a:p>
            <a:pPr algn="just" rtl="1"/>
            <a:endParaRPr lang="fa-IR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C8C6-06BC-4745-9C76-931EBAB665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2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3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4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5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6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7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8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9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8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9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41440</TotalTime>
  <Words>2689</Words>
  <Application>Microsoft Office PowerPoint</Application>
  <PresentationFormat>On-screen Show (4:3)</PresentationFormat>
  <Paragraphs>191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Austin</vt:lpstr>
      <vt:lpstr>«توسعه نظریه قرارد اد روان شناختی» Developing Psychological Contract Theory</vt:lpstr>
      <vt:lpstr>توسعه نظريه قرارداد روانشناختي</vt:lpstr>
      <vt:lpstr>ریشه ها</vt:lpstr>
      <vt:lpstr>تحصیلات</vt:lpstr>
      <vt:lpstr>تحصیلات (ادامه)</vt:lpstr>
      <vt:lpstr>تحصیلات (ادامه)</vt:lpstr>
      <vt:lpstr>تحصیلات (ادامه)</vt:lpstr>
      <vt:lpstr>نظریه قرارداد روان شناختی در یک کلام</vt:lpstr>
      <vt:lpstr>نظریه قرارداد روان شناختی در یک کلام</vt:lpstr>
      <vt:lpstr>آغاز</vt:lpstr>
      <vt:lpstr>آغاز (ادامه)</vt:lpstr>
      <vt:lpstr>جستجو برای پاسخ</vt:lpstr>
      <vt:lpstr>جستجو برای پاسخ</vt:lpstr>
      <vt:lpstr>جستجو برای پاسخ (ادامه)</vt:lpstr>
      <vt:lpstr>جستجو برای پاسخ (ادامه)</vt:lpstr>
      <vt:lpstr>جستجو برای پاسخ (ادامه)</vt:lpstr>
      <vt:lpstr>جستجو برای پاسخ (ادامه)</vt:lpstr>
      <vt:lpstr>جستجو برای پاسخ (ادامه)</vt:lpstr>
      <vt:lpstr>جستجو برای پاسخ (ادامه)</vt:lpstr>
      <vt:lpstr>جستجو برای پاسخ (ادامه)</vt:lpstr>
      <vt:lpstr>توسعه جایگزین ها (بدیل ها) Developing Alternatives</vt:lpstr>
      <vt:lpstr>توسعه جایگزین ها (بدیل ها) Developing Alternatives</vt:lpstr>
      <vt:lpstr>قراردادن قطعات کنار یکدیگر</vt:lpstr>
      <vt:lpstr>قراردادن قطعات کنار یکدیگر</vt:lpstr>
      <vt:lpstr>قراردادن قطعات کنار یکدیگر</vt:lpstr>
      <vt:lpstr>قراردادن قطعات کنار یکدیگر</vt:lpstr>
      <vt:lpstr>قراردادن قطعات کنار یکدیگر</vt:lpstr>
      <vt:lpstr>قراردادن قطعات کنار یکدیگر</vt:lpstr>
      <vt:lpstr>توصیه هایی برای توسعه نظریه جدید</vt:lpstr>
      <vt:lpstr>توصیه هایی برای توسعه نظریه جدید</vt:lpstr>
      <vt:lpstr>والحمدلله رب العالمین  با تشکر از حسن توجه شما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</dc:creator>
  <cp:lastModifiedBy>Hossein</cp:lastModifiedBy>
  <cp:revision>159</cp:revision>
  <dcterms:created xsi:type="dcterms:W3CDTF">2012-09-16T02:06:57Z</dcterms:created>
  <dcterms:modified xsi:type="dcterms:W3CDTF">2013-06-16T14:25:40Z</dcterms:modified>
</cp:coreProperties>
</file>