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19295" y="985720"/>
            <a:ext cx="4428445" cy="12216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2665475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157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680310"/>
            <a:ext cx="656631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749245"/>
            <a:ext cx="6413610" cy="458115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157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680310"/>
            <a:ext cx="624443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1425" y="1749245"/>
            <a:ext cx="3054100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1425" y="2512770"/>
            <a:ext cx="3054100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93640" y="1749245"/>
            <a:ext cx="3054100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93640" y="2512770"/>
            <a:ext cx="3054100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08474" y="985720"/>
            <a:ext cx="4886561" cy="1221640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Titr" panose="00000700000000000000" pitchFamily="2" charset="-78"/>
              </a:rPr>
              <a:t>روش کد گذاری اسناد گمرکی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51755" y="3123590"/>
            <a:ext cx="2137871" cy="2748690"/>
          </a:xfrm>
        </p:spPr>
        <p:txBody>
          <a:bodyPr>
            <a:normAutofit fontScale="70000" lnSpcReduction="20000"/>
          </a:bodyPr>
          <a:lstStyle/>
          <a:p>
            <a:r>
              <a:rPr lang="fa-IR" sz="3400" dirty="0" smtClean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درس اصول نگهداری اسناد ترخیص</a:t>
            </a:r>
            <a:endParaRPr lang="en-US" sz="3400" dirty="0" smtClean="0">
              <a:solidFill>
                <a:schemeClr val="accent6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endParaRPr lang="en-US" sz="3400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endParaRPr lang="en-US" sz="3400" dirty="0" smtClean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dirty="0" smtClean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استاد مربوطه :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مهندس ارسلان</a:t>
            </a:r>
          </a:p>
          <a:p>
            <a:r>
              <a:rPr lang="fa-IR" dirty="0" smtClean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تهیه کننده : 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صادق دشتی حسینی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680310"/>
            <a:ext cx="5955495" cy="61082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cs typeface="B Traffic" panose="00000400000000000000" pitchFamily="2" charset="-78"/>
              </a:rPr>
              <a:t>تعریف گمرک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19" y="1749245"/>
            <a:ext cx="6566315" cy="4581150"/>
          </a:xfrm>
        </p:spPr>
        <p:txBody>
          <a:bodyPr>
            <a:noAutofit/>
          </a:bodyPr>
          <a:lstStyle/>
          <a:p>
            <a:pPr algn="just" rtl="1">
              <a:lnSpc>
                <a:spcPct val="120000"/>
              </a:lnSpc>
              <a:spcBef>
                <a:spcPts val="0"/>
              </a:spcBef>
            </a:pPr>
            <a:r>
              <a:rPr lang="fa-IR" sz="2400" dirty="0">
                <a:cs typeface="B Roya" panose="00000400000000000000" pitchFamily="2" charset="-78"/>
              </a:rPr>
              <a:t>واژه گمرک که معادل آن در زبان انگلیسی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CUSTOMS</a:t>
            </a:r>
            <a:r>
              <a:rPr lang="fa-IR" sz="2400" dirty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 </a:t>
            </a:r>
            <a:r>
              <a:rPr lang="fa-IR" sz="2400" dirty="0">
                <a:cs typeface="B Roya" panose="00000400000000000000" pitchFamily="2" charset="-78"/>
              </a:rPr>
              <a:t>و بنابر قول مشهور محققین و مورخین ، مشتق از کلمه لاتین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COMMERCIUM</a:t>
            </a:r>
            <a:r>
              <a:rPr lang="fa-IR" sz="2400" dirty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 </a:t>
            </a:r>
            <a:r>
              <a:rPr lang="fa-IR" sz="2400" dirty="0">
                <a:cs typeface="B Roya" panose="00000400000000000000" pitchFamily="2" charset="-78"/>
              </a:rPr>
              <a:t>به معنی تجارت و مبادله کالا بوده که خود این کلمه مشتق از ریشه یونانی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CUMMERX</a:t>
            </a:r>
            <a:r>
              <a:rPr lang="fa-IR" sz="2400" dirty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 </a:t>
            </a:r>
            <a:r>
              <a:rPr lang="fa-IR" sz="2400" dirty="0">
                <a:cs typeface="B Roya" panose="00000400000000000000" pitchFamily="2" charset="-78"/>
              </a:rPr>
              <a:t>(</a:t>
            </a:r>
            <a:r>
              <a:rPr lang="fa-IR" sz="2400" dirty="0" smtClean="0">
                <a:cs typeface="B Roya" panose="00000400000000000000" pitchFamily="2" charset="-78"/>
              </a:rPr>
              <a:t>کومرکس) </a:t>
            </a:r>
            <a:r>
              <a:rPr lang="fa-IR" sz="2400" dirty="0">
                <a:cs typeface="B Roya" panose="00000400000000000000" pitchFamily="2" charset="-78"/>
              </a:rPr>
              <a:t>به معنی حقوق متعلق به کالا و مال التجاره می باشد . </a:t>
            </a:r>
          </a:p>
          <a:p>
            <a:pPr algn="just" rtl="1">
              <a:lnSpc>
                <a:spcPct val="120000"/>
              </a:lnSpc>
              <a:spcBef>
                <a:spcPts val="0"/>
              </a:spcBef>
            </a:pPr>
            <a:r>
              <a:rPr lang="fa-IR" sz="2400" dirty="0">
                <a:cs typeface="B Roya" panose="00000400000000000000" pitchFamily="2" charset="-78"/>
              </a:rPr>
              <a:t>و در زبان ترکی به شکل واژه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KUMRUK</a:t>
            </a:r>
            <a:r>
              <a:rPr lang="fa-IR" sz="2400" dirty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 </a:t>
            </a:r>
            <a:r>
              <a:rPr lang="fa-IR" sz="2400" dirty="0">
                <a:cs typeface="B Roya" panose="00000400000000000000" pitchFamily="2" charset="-78"/>
              </a:rPr>
              <a:t>(کومروک) یا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GUMRUK</a:t>
            </a:r>
            <a:r>
              <a:rPr lang="fa-IR" sz="2400" dirty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 </a:t>
            </a:r>
            <a:r>
              <a:rPr lang="fa-IR" sz="2400" dirty="0">
                <a:cs typeface="B Roya" panose="00000400000000000000" pitchFamily="2" charset="-78"/>
              </a:rPr>
              <a:t>رواج یافته است .</a:t>
            </a:r>
          </a:p>
          <a:p>
            <a:pPr algn="just" rtl="1">
              <a:lnSpc>
                <a:spcPct val="120000"/>
              </a:lnSpc>
              <a:spcBef>
                <a:spcPts val="0"/>
              </a:spcBef>
            </a:pPr>
            <a:r>
              <a:rPr lang="fa-IR" sz="2400" dirty="0">
                <a:cs typeface="B Roya" panose="00000400000000000000" pitchFamily="2" charset="-78"/>
              </a:rPr>
              <a:t>این واژه ها بعدها در دوران صفویه به واسطه همجواری ایران با ترکیه در کشورما نیز متداول شده است .</a:t>
            </a:r>
          </a:p>
          <a:p>
            <a:pPr marL="0" indent="0" algn="r" rtl="1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6835" y="2818180"/>
            <a:ext cx="5573733" cy="2748690"/>
          </a:xfrm>
        </p:spPr>
        <p:txBody>
          <a:bodyPr/>
          <a:lstStyle/>
          <a:p>
            <a:pPr marL="0" indent="0" algn="just" rtl="1">
              <a:buNone/>
            </a:pPr>
            <a:r>
              <a:rPr lang="fa-IR" b="1" dirty="0">
                <a:cs typeface="B Roya" panose="00000400000000000000" pitchFamily="2" charset="-78"/>
              </a:rPr>
              <a:t>((گمرک سازمانی است دولتی که مسئول اجرای قانون گمرک و وصول حقوق و عوارض ورودی و صدوری و همچنین واردات ، ترانزیت و صادرات کالا می باشد.))</a:t>
            </a:r>
            <a:endParaRPr lang="en-US" dirty="0">
              <a:cs typeface="Times New Roman" panose="02020603050405020304" pitchFamily="18" charset="0"/>
            </a:endParaRPr>
          </a:p>
          <a:p>
            <a:pPr marL="0" indent="0" algn="just" rtl="1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6417" y="1443835"/>
            <a:ext cx="4810209" cy="1601115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solidFill>
                  <a:schemeClr val="accent6">
                    <a:lumMod val="75000"/>
                  </a:schemeClr>
                </a:solidFill>
                <a:cs typeface="B Traffic" panose="00000400000000000000" pitchFamily="2" charset="-78"/>
              </a:rPr>
              <a:t>تعریف گمرک </a:t>
            </a:r>
            <a:r>
              <a:rPr lang="fa-IR" sz="3200" b="1" dirty="0" smtClean="0">
                <a:cs typeface="B Traffic" panose="00000400000000000000" pitchFamily="2" charset="-78"/>
              </a:rPr>
              <a:t/>
            </a:r>
            <a:br>
              <a:rPr lang="fa-IR" sz="3200" b="1" dirty="0" smtClean="0">
                <a:cs typeface="B Traffic" panose="00000400000000000000" pitchFamily="2" charset="-78"/>
              </a:rPr>
            </a:br>
            <a:r>
              <a:rPr lang="fa-IR" sz="2800" b="1" dirty="0" smtClean="0">
                <a:cs typeface="B Traffic" panose="00000400000000000000" pitchFamily="2" charset="-78"/>
              </a:rPr>
              <a:t>به </a:t>
            </a:r>
            <a:r>
              <a:rPr lang="fa-IR" sz="2800" b="1" dirty="0">
                <a:cs typeface="B Traffic" panose="00000400000000000000" pitchFamily="2" charset="-78"/>
              </a:rPr>
              <a:t>عنوان یک اصطلاح بین المللی 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b="1" dirty="0" smtClean="0">
                <a:cs typeface="B Traffic" panose="00000400000000000000" pitchFamily="2" charset="-78"/>
              </a:rPr>
              <a:t>کد گذاری کالا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976014" y="2360065"/>
            <a:ext cx="6413611" cy="3035058"/>
          </a:xfrm>
        </p:spPr>
        <p:txBody>
          <a:bodyPr>
            <a:normAutofit fontScale="92500"/>
          </a:bodyPr>
          <a:lstStyle/>
          <a:p>
            <a:pPr algn="just" rtl="1"/>
            <a:r>
              <a:rPr lang="fa-IR" dirty="0">
                <a:cs typeface="B Roya" panose="00000400000000000000" pitchFamily="2" charset="-78"/>
              </a:rPr>
              <a:t>در گمرک برای </a:t>
            </a:r>
            <a:r>
              <a:rPr lang="fa-IR" dirty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دستیابی به کالا و اطلاع از تعرفه آن</a:t>
            </a:r>
            <a:r>
              <a:rPr lang="fa-IR" dirty="0">
                <a:cs typeface="B Roya" panose="00000400000000000000" pitchFamily="2" charset="-78"/>
              </a:rPr>
              <a:t> (حقوق </a:t>
            </a:r>
            <a:r>
              <a:rPr lang="fa-IR" dirty="0" smtClean="0">
                <a:cs typeface="B Roya" panose="00000400000000000000" pitchFamily="2" charset="-78"/>
              </a:rPr>
              <a:t>ورودی) </a:t>
            </a:r>
            <a:r>
              <a:rPr lang="fa-IR" dirty="0">
                <a:cs typeface="B Roya" panose="00000400000000000000" pitchFamily="2" charset="-78"/>
              </a:rPr>
              <a:t>کالاها را با اصول خاصی طبقه بندی و فهرست بندی کرده اند که آن را </a:t>
            </a:r>
            <a:r>
              <a:rPr lang="fa-IR" dirty="0">
                <a:solidFill>
                  <a:srgbClr val="FF0000"/>
                </a:solidFill>
                <a:cs typeface="B Roya" panose="00000400000000000000" pitchFamily="2" charset="-78"/>
              </a:rPr>
              <a:t>نمانکلاتور</a:t>
            </a:r>
            <a:r>
              <a:rPr lang="fa-IR" dirty="0">
                <a:cs typeface="B Roya" panose="00000400000000000000" pitchFamily="2" charset="-78"/>
              </a:rPr>
              <a:t> می </a:t>
            </a:r>
            <a:r>
              <a:rPr lang="fa-IR" dirty="0" smtClean="0">
                <a:cs typeface="B Roya" panose="00000400000000000000" pitchFamily="2" charset="-78"/>
              </a:rPr>
              <a:t>نامند. </a:t>
            </a:r>
          </a:p>
          <a:p>
            <a:pPr marL="0" indent="0" algn="just" rtl="1">
              <a:buNone/>
            </a:pPr>
            <a:endParaRPr lang="fa-IR" dirty="0">
              <a:cs typeface="B Roya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dirty="0">
                <a:cs typeface="B Roya" panose="00000400000000000000" pitchFamily="2" charset="-78"/>
              </a:rPr>
              <a:t> معروفترین آنها نمانکلاتور سیستم هماهنگ شده و کد گذاری کالا است که به اختصار آن را سیستم هماهنگ شده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Hamonized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 System</a:t>
            </a:r>
            <a:r>
              <a:rPr lang="fa-IR" dirty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 </a:t>
            </a:r>
            <a:r>
              <a:rPr lang="fa-IR" dirty="0">
                <a:cs typeface="B Roya" panose="00000400000000000000" pitchFamily="2" charset="-78"/>
              </a:rPr>
              <a:t>یا به صورت مخفف ”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HS</a:t>
            </a:r>
            <a:r>
              <a:rPr lang="fa-IR" dirty="0">
                <a:cs typeface="B Roya" panose="00000400000000000000" pitchFamily="2" charset="-78"/>
              </a:rPr>
              <a:t>“ می نامند . </a:t>
            </a:r>
            <a:r>
              <a:rPr lang="en-US" dirty="0">
                <a:cs typeface="B Roya" panose="00000400000000000000" pitchFamily="2" charset="-78"/>
              </a:rPr>
              <a:t>HS</a:t>
            </a:r>
            <a:r>
              <a:rPr lang="fa-IR" dirty="0">
                <a:cs typeface="B Roya" panose="00000400000000000000" pitchFamily="2" charset="-78"/>
              </a:rPr>
              <a:t> از اول ژانویه 1988 در سطح جهان به مورد اجرا گذاشته شده است .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76015" y="2207360"/>
            <a:ext cx="6549845" cy="3512215"/>
          </a:xfrm>
        </p:spPr>
        <p:txBody>
          <a:bodyPr>
            <a:normAutofit/>
          </a:bodyPr>
          <a:lstStyle/>
          <a:p>
            <a:pPr algn="r" rtl="1">
              <a:spcAft>
                <a:spcPct val="50000"/>
              </a:spcAft>
              <a:buClr>
                <a:schemeClr val="tx1"/>
              </a:buClr>
              <a:buFontTx/>
              <a:buNone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1-</a:t>
            </a:r>
            <a:r>
              <a:rPr lang="fa-IR" dirty="0" smtClean="0">
                <a:cs typeface="B Roya" panose="00000400000000000000" pitchFamily="2" charset="-78"/>
              </a:rPr>
              <a:t> ایجاد </a:t>
            </a:r>
            <a:r>
              <a:rPr lang="fa-IR" dirty="0">
                <a:cs typeface="B Roya" panose="00000400000000000000" pitchFamily="2" charset="-78"/>
              </a:rPr>
              <a:t>وحدت رویه در طبقه بندی کالاها و تعریف یکسان از آن </a:t>
            </a:r>
          </a:p>
          <a:p>
            <a:pPr algn="r" rtl="1">
              <a:spcAft>
                <a:spcPct val="50000"/>
              </a:spcAft>
              <a:buClr>
                <a:schemeClr val="tx1"/>
              </a:buClr>
              <a:buFontTx/>
              <a:buNone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2-</a:t>
            </a:r>
            <a:r>
              <a:rPr lang="fa-IR" dirty="0" smtClean="0">
                <a:cs typeface="B Roya" panose="00000400000000000000" pitchFamily="2" charset="-78"/>
              </a:rPr>
              <a:t> شناسایی </a:t>
            </a:r>
            <a:r>
              <a:rPr lang="fa-IR" dirty="0">
                <a:cs typeface="B Roya" panose="00000400000000000000" pitchFamily="2" charset="-78"/>
              </a:rPr>
              <a:t>سریع انواع کالاها </a:t>
            </a:r>
            <a:endParaRPr lang="fa-IR" dirty="0" smtClean="0">
              <a:cs typeface="B Roya" panose="00000400000000000000" pitchFamily="2" charset="-78"/>
            </a:endParaRPr>
          </a:p>
          <a:p>
            <a:pPr algn="r" rtl="1">
              <a:spcAft>
                <a:spcPct val="50000"/>
              </a:spcAft>
              <a:buClr>
                <a:schemeClr val="tx1"/>
              </a:buClr>
              <a:buFontTx/>
              <a:buNone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3-</a:t>
            </a:r>
            <a:r>
              <a:rPr lang="fa-IR" dirty="0" smtClean="0">
                <a:cs typeface="B Roya" panose="00000400000000000000" pitchFamily="2" charset="-78"/>
              </a:rPr>
              <a:t> </a:t>
            </a:r>
            <a:r>
              <a:rPr lang="fa-IR" dirty="0" smtClean="0">
                <a:cs typeface="B Roya" panose="00000400000000000000" pitchFamily="2" charset="-78"/>
              </a:rPr>
              <a:t>اخذ </a:t>
            </a:r>
            <a:r>
              <a:rPr lang="fa-IR" dirty="0">
                <a:cs typeface="B Roya" panose="00000400000000000000" pitchFamily="2" charset="-78"/>
              </a:rPr>
              <a:t>حقوق ورودی متناسب با نوع کالا و جلوگیری از اختلاف فی مابین گمرک و بازرگانان از سوی دیگر </a:t>
            </a:r>
          </a:p>
          <a:p>
            <a:pPr algn="r" rtl="1">
              <a:spcAft>
                <a:spcPct val="50000"/>
              </a:spcAft>
              <a:buClr>
                <a:schemeClr val="tx1"/>
              </a:buClr>
              <a:buFontTx/>
              <a:buNone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  <a:cs typeface="B Roya" panose="00000400000000000000" pitchFamily="2" charset="-78"/>
              </a:rPr>
              <a:t>4-</a:t>
            </a:r>
            <a:r>
              <a:rPr lang="fa-IR" dirty="0" smtClean="0">
                <a:cs typeface="B Roya" panose="00000400000000000000" pitchFamily="2" charset="-78"/>
              </a:rPr>
              <a:t> ایجاد </a:t>
            </a:r>
            <a:r>
              <a:rPr lang="fa-IR" dirty="0">
                <a:cs typeface="B Roya" panose="00000400000000000000" pitchFamily="2" charset="-78"/>
              </a:rPr>
              <a:t>زبان واحد بین المللی در زمینه سیاست بازرگانی و در هنگام عقد قراردادهای بازرگانی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6345" y="680310"/>
            <a:ext cx="226055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b="1" dirty="0" smtClean="0">
                <a:solidFill>
                  <a:schemeClr val="bg1"/>
                </a:solidFill>
              </a:rPr>
              <a:t>اهداف کدگذاری</a:t>
            </a:r>
            <a:endParaRPr lang="fa-I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b="1" dirty="0"/>
              <a:t>ساختار </a:t>
            </a:r>
            <a:r>
              <a:rPr lang="en-US" b="1" dirty="0">
                <a:cs typeface="Arial" panose="020B0604020202020204" pitchFamily="34" charset="0"/>
              </a:rPr>
              <a:t>HS</a:t>
            </a:r>
            <a:r>
              <a:rPr lang="fa-IR" b="1" dirty="0"/>
              <a:t> </a:t>
            </a:r>
            <a:r>
              <a:rPr lang="fa-IR" sz="4800" b="1" dirty="0"/>
              <a:t> :</a:t>
            </a:r>
            <a:endParaRPr lang="fa-I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28720" y="2360064"/>
            <a:ext cx="6108200" cy="3512215"/>
          </a:xfrm>
        </p:spPr>
        <p:txBody>
          <a:bodyPr>
            <a:normAutofit lnSpcReduction="10000"/>
          </a:bodyPr>
          <a:lstStyle/>
          <a:p>
            <a:pPr algn="r" rtl="1">
              <a:spcAft>
                <a:spcPct val="50000"/>
              </a:spcAft>
              <a:buClr>
                <a:schemeClr val="tx1"/>
              </a:buClr>
              <a:buFontTx/>
              <a:buNone/>
            </a:pPr>
            <a:r>
              <a:rPr lang="fa-IR" dirty="0">
                <a:cs typeface="B Roya" panose="00000400000000000000" pitchFamily="2" charset="-78"/>
              </a:rPr>
              <a:t>سیستم </a:t>
            </a:r>
            <a:r>
              <a:rPr lang="en-US" dirty="0">
                <a:cs typeface="B Roya" panose="00000400000000000000" pitchFamily="2" charset="-78"/>
              </a:rPr>
              <a:t>HS</a:t>
            </a:r>
            <a:r>
              <a:rPr lang="fa-IR" dirty="0">
                <a:cs typeface="B Roya" panose="00000400000000000000" pitchFamily="2" charset="-78"/>
              </a:rPr>
              <a:t> دارای 21 قسمت و 99 فصل می باشد </a:t>
            </a:r>
            <a:r>
              <a:rPr lang="fa-IR" dirty="0" smtClean="0">
                <a:cs typeface="B Roya" panose="00000400000000000000" pitchFamily="2" charset="-78"/>
              </a:rPr>
              <a:t>.. </a:t>
            </a:r>
            <a:r>
              <a:rPr lang="fa-IR" dirty="0">
                <a:cs typeface="B Roya" panose="00000400000000000000" pitchFamily="2" charset="-78"/>
              </a:rPr>
              <a:t>در این سیستم شماره های اصلی با 4 رقم و کالاها با کدهای 6 رقمی مشخص شده که به آن کدهای </a:t>
            </a:r>
            <a:r>
              <a:rPr lang="en-US" dirty="0">
                <a:cs typeface="B Roya" panose="00000400000000000000" pitchFamily="2" charset="-78"/>
              </a:rPr>
              <a:t>HS</a:t>
            </a:r>
            <a:r>
              <a:rPr lang="fa-IR" dirty="0">
                <a:cs typeface="B Roya" panose="00000400000000000000" pitchFamily="2" charset="-78"/>
              </a:rPr>
              <a:t> می گویند.</a:t>
            </a:r>
          </a:p>
          <a:p>
            <a:pPr algn="r" rtl="1">
              <a:spcAft>
                <a:spcPct val="50000"/>
              </a:spcAft>
              <a:buClr>
                <a:schemeClr val="tx1"/>
              </a:buClr>
              <a:buFontTx/>
              <a:buNone/>
            </a:pPr>
            <a:r>
              <a:rPr lang="fa-IR" sz="3200" b="1" dirty="0">
                <a:cs typeface="B Roya" panose="00000400000000000000" pitchFamily="2" charset="-78"/>
              </a:rPr>
              <a:t>نکته : </a:t>
            </a:r>
          </a:p>
          <a:p>
            <a:pPr algn="r" rtl="1">
              <a:spcAft>
                <a:spcPct val="50000"/>
              </a:spcAft>
              <a:buClr>
                <a:schemeClr val="tx1"/>
              </a:buClr>
              <a:buFontTx/>
              <a:buNone/>
            </a:pPr>
            <a:r>
              <a:rPr lang="fa-IR" dirty="0">
                <a:cs typeface="B Roya" panose="00000400000000000000" pitchFamily="2" charset="-78"/>
              </a:rPr>
              <a:t>در این سیستم ، دولت ها اجازه دارند که برای نیازهای داخلی خود دو رقم به عنوان کد داخلی به کدهای </a:t>
            </a:r>
            <a:r>
              <a:rPr lang="en-US" dirty="0">
                <a:cs typeface="B Roya" panose="00000400000000000000" pitchFamily="2" charset="-78"/>
              </a:rPr>
              <a:t>HS</a:t>
            </a:r>
            <a:r>
              <a:rPr lang="fa-IR" dirty="0">
                <a:cs typeface="B Roya" panose="00000400000000000000" pitchFamily="2" charset="-78"/>
              </a:rPr>
              <a:t> اضافه نمایند.</a:t>
            </a:r>
          </a:p>
          <a:p>
            <a:pPr marL="0" indent="0" algn="r" rtl="1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0922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471406"/>
              </p:ext>
            </p:extLst>
          </p:nvPr>
        </p:nvGraphicFramePr>
        <p:xfrm>
          <a:off x="1700205" y="3276295"/>
          <a:ext cx="5928320" cy="1872432"/>
        </p:xfrm>
        <a:graphic>
          <a:graphicData uri="http://schemas.openxmlformats.org/drawingml/2006/table">
            <a:tbl>
              <a:tblPr rtl="1"/>
              <a:tblGrid>
                <a:gridCol w="1482080"/>
                <a:gridCol w="1482080"/>
                <a:gridCol w="1482080"/>
                <a:gridCol w="1482080"/>
              </a:tblGrid>
              <a:tr h="936216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216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شماره داخلی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شماره فرعی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ردیف تعرفه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شماره فصل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76015" y="1596540"/>
            <a:ext cx="537670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spcAft>
                <a:spcPct val="50000"/>
              </a:spcAft>
              <a:buClr>
                <a:schemeClr val="tx1"/>
              </a:buClr>
              <a:buFontTx/>
              <a:buNone/>
            </a:pPr>
            <a:r>
              <a:rPr lang="fa-IR">
                <a:cs typeface="B Roya" panose="00000400000000000000" pitchFamily="2" charset="-78"/>
              </a:rPr>
              <a:t>در این سیستم ، دو شماره اول شماره فصل ، دو شماره دوم شماره ردیف در فصل دو شماره سوم شماره فرعی در داخل شماره ردیف و دو شماره آخر شماره داخلی کشورهای عضو سازمان جهانی گمرک است که برای نیازهای خود می توانند ایجاد کنند.</a:t>
            </a:r>
            <a:endParaRPr lang="fa-IR" dirty="0">
              <a:cs typeface="B Roy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287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7787955" cy="1325563"/>
          </a:xfrm>
        </p:spPr>
        <p:txBody>
          <a:bodyPr/>
          <a:lstStyle/>
          <a:p>
            <a:pPr algn="r" rtl="1"/>
            <a:r>
              <a:rPr lang="fa-IR" b="1" dirty="0" smtClean="0">
                <a:cs typeface="B Roya" panose="00000400000000000000" pitchFamily="2" charset="-78"/>
              </a:rPr>
              <a:t>مثال:</a:t>
            </a:r>
            <a:r>
              <a:rPr lang="fa-IR" b="1" dirty="0" smtClean="0">
                <a:cs typeface="B Roya" panose="00000400000000000000" pitchFamily="2" charset="-78"/>
              </a:rPr>
              <a:t/>
            </a:r>
            <a:br>
              <a:rPr lang="fa-IR" b="1" dirty="0" smtClean="0">
                <a:cs typeface="B Roya" panose="00000400000000000000" pitchFamily="2" charset="-78"/>
              </a:rPr>
            </a:br>
            <a:r>
              <a:rPr lang="fa-IR" b="1" dirty="0" smtClean="0">
                <a:cs typeface="B Roya" panose="00000400000000000000" pitchFamily="2" charset="-78"/>
              </a:rPr>
              <a:t> تعرفه </a:t>
            </a:r>
            <a:r>
              <a:rPr lang="en-US" b="1" dirty="0" smtClean="0">
                <a:cs typeface="B Roya" panose="00000400000000000000" pitchFamily="2" charset="-78"/>
              </a:rPr>
              <a:t>HS</a:t>
            </a:r>
            <a:r>
              <a:rPr lang="fa-IR" b="1" dirty="0" smtClean="0">
                <a:cs typeface="B Roya" panose="00000400000000000000" pitchFamily="2" charset="-78"/>
              </a:rPr>
              <a:t> با کد 6 رقمی ، بدون تقسیمات داخلی</a:t>
            </a:r>
            <a:endParaRPr lang="fa-IR" dirty="0"/>
          </a:p>
        </p:txBody>
      </p:sp>
      <p:graphicFrame>
        <p:nvGraphicFramePr>
          <p:cNvPr id="5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771857"/>
              </p:ext>
            </p:extLst>
          </p:nvPr>
        </p:nvGraphicFramePr>
        <p:xfrm>
          <a:off x="1059785" y="2818180"/>
          <a:ext cx="7309478" cy="2824932"/>
        </p:xfrm>
        <a:graphic>
          <a:graphicData uri="http://schemas.openxmlformats.org/drawingml/2006/table">
            <a:tbl>
              <a:tblPr rtl="1"/>
              <a:tblGrid>
                <a:gridCol w="2042189"/>
                <a:gridCol w="3360042"/>
                <a:gridCol w="985197"/>
                <a:gridCol w="922050"/>
              </a:tblGrid>
              <a:tr h="687987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Yekan" panose="00000400000000000000" pitchFamily="2" charset="-78"/>
                        </a:rPr>
                        <a:t>شماره تعرفه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Yekan" panose="00000400000000000000" pitchFamily="2" charset="-78"/>
                      </a:endParaRPr>
                    </a:p>
                  </a:txBody>
                  <a:tcPr marT="52957" marB="529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Yekan" panose="00000400000000000000" pitchFamily="2" charset="-78"/>
                        </a:rPr>
                        <a:t>نوع کالا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Yekan" panose="00000400000000000000" pitchFamily="2" charset="-78"/>
                      </a:endParaRPr>
                    </a:p>
                  </a:txBody>
                  <a:tcPr marT="52957" marB="52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Yekan" panose="00000400000000000000" pitchFamily="2" charset="-78"/>
                        </a:rPr>
                        <a:t>حقوق ورودی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Yekan" panose="00000400000000000000" pitchFamily="2" charset="-78"/>
                      </a:endParaRPr>
                    </a:p>
                  </a:txBody>
                  <a:tcPr marT="52957" marB="52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Yekan" panose="00000400000000000000" pitchFamily="2" charset="-78"/>
                        </a:rPr>
                        <a:t>SUQ</a:t>
                      </a:r>
                    </a:p>
                  </a:txBody>
                  <a:tcPr marT="52957" marB="52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01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Yekan" panose="00000400000000000000" pitchFamily="2" charset="-78"/>
                        </a:rPr>
                        <a:t>8521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Yekan" panose="00000400000000000000" pitchFamily="2" charset="-78"/>
                      </a:endParaRPr>
                    </a:p>
                  </a:txBody>
                  <a:tcPr marT="52957" marB="529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Yekan" panose="00000400000000000000" pitchFamily="2" charset="-78"/>
                        </a:rPr>
                        <a:t>دستگاه ضبط یا پخش ویدئو حتی توام شده با ویدئو تیونر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Yekan" panose="00000400000000000000" pitchFamily="2" charset="-78"/>
                      </a:endParaRPr>
                    </a:p>
                  </a:txBody>
                  <a:tcPr marT="52957" marB="52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Yekan" panose="00000400000000000000" pitchFamily="2" charset="-78"/>
                      </a:endParaRPr>
                    </a:p>
                  </a:txBody>
                  <a:tcPr marT="52957" marB="52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Yekan" panose="00000400000000000000" pitchFamily="2" charset="-78"/>
                      </a:endParaRPr>
                    </a:p>
                  </a:txBody>
                  <a:tcPr marT="52957" marB="52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992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Yekan" panose="00000400000000000000" pitchFamily="2" charset="-78"/>
                        </a:rPr>
                        <a:t>85211000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Yekan" panose="00000400000000000000" pitchFamily="2" charset="-78"/>
                      </a:endParaRPr>
                    </a:p>
                  </a:txBody>
                  <a:tcPr marT="52957" marB="529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Yekan" panose="00000400000000000000" pitchFamily="2" charset="-78"/>
                        </a:rPr>
                        <a:t>- از نوع مغناطیسی 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Yekan" panose="00000400000000000000" pitchFamily="2" charset="-78"/>
                      </a:endParaRPr>
                    </a:p>
                  </a:txBody>
                  <a:tcPr marT="52957" marB="52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Yekan" panose="00000400000000000000" pitchFamily="2" charset="-78"/>
                        </a:rPr>
                        <a:t>20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Yekan" panose="00000400000000000000" pitchFamily="2" charset="-78"/>
                      </a:endParaRPr>
                    </a:p>
                  </a:txBody>
                  <a:tcPr marT="52957" marB="52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Yekan" panose="00000400000000000000" pitchFamily="2" charset="-78"/>
                        </a:rPr>
                        <a:t>U</a:t>
                      </a:r>
                    </a:p>
                  </a:txBody>
                  <a:tcPr marT="52957" marB="52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992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Yekan" panose="00000400000000000000" pitchFamily="2" charset="-78"/>
                        </a:rPr>
                        <a:t>85219000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Yekan" panose="00000400000000000000" pitchFamily="2" charset="-78"/>
                      </a:endParaRPr>
                    </a:p>
                  </a:txBody>
                  <a:tcPr marT="52957" marB="529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Yekan" panose="00000400000000000000" pitchFamily="2" charset="-78"/>
                        </a:rPr>
                        <a:t>- سایر 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Yekan" panose="00000400000000000000" pitchFamily="2" charset="-78"/>
                      </a:endParaRPr>
                    </a:p>
                  </a:txBody>
                  <a:tcPr marT="52957" marB="52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Yekan" panose="00000400000000000000" pitchFamily="2" charset="-78"/>
                        </a:rPr>
                        <a:t>20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Yekan" panose="00000400000000000000" pitchFamily="2" charset="-78"/>
                      </a:endParaRPr>
                    </a:p>
                  </a:txBody>
                  <a:tcPr marT="52957" marB="52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Yekan" panose="00000400000000000000" pitchFamily="2" charset="-78"/>
                        </a:rPr>
                        <a:t>U</a:t>
                      </a:r>
                    </a:p>
                  </a:txBody>
                  <a:tcPr marT="52957" marB="52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66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2600</TotalTime>
  <Words>442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 Nazanin</vt:lpstr>
      <vt:lpstr>B Roya</vt:lpstr>
      <vt:lpstr>B Titr</vt:lpstr>
      <vt:lpstr>B Traffic</vt:lpstr>
      <vt:lpstr>B Yekan</vt:lpstr>
      <vt:lpstr>Calibri</vt:lpstr>
      <vt:lpstr>Times New Roman</vt:lpstr>
      <vt:lpstr>Office Theme</vt:lpstr>
      <vt:lpstr>روش کد گذاری اسناد گمرکی</vt:lpstr>
      <vt:lpstr>تعریف گمرک </vt:lpstr>
      <vt:lpstr>تعریف گمرک  به عنوان یک اصطلاح بین المللی </vt:lpstr>
      <vt:lpstr>کد گذاری کالا</vt:lpstr>
      <vt:lpstr>PowerPoint Presentation</vt:lpstr>
      <vt:lpstr>ساختار HS  :</vt:lpstr>
      <vt:lpstr>PowerPoint Presentation</vt:lpstr>
      <vt:lpstr>مثال:  تعرفه HS با کد 6 رقمی ، بدون تقسیمات داخلی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MRT www.Win2Farsi.com</cp:lastModifiedBy>
  <cp:revision>39</cp:revision>
  <dcterms:created xsi:type="dcterms:W3CDTF">2013-08-21T19:17:07Z</dcterms:created>
  <dcterms:modified xsi:type="dcterms:W3CDTF">2016-03-10T04:59:18Z</dcterms:modified>
</cp:coreProperties>
</file>