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69" r:id="rId2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2" d="100"/>
          <a:sy n="72" d="100"/>
        </p:scale>
        <p:origin x="-11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F26F317F-2430-44AC-9B64-7E2012CFDF3F}" type="datetimeFigureOut">
              <a:rPr lang="fa-IR" smtClean="0"/>
              <a:t>13/05/1436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BF7BC6F-AEC6-40C2-9007-2A3C998EF196}" type="slidenum">
              <a:rPr lang="fa-IR" smtClean="0"/>
              <a:t>‹#›</a:t>
            </a:fld>
            <a:endParaRPr lang="fa-IR"/>
          </a:p>
        </p:txBody>
      </p:sp>
    </p:spTree>
    <p:extLst>
      <p:ext uri="{BB962C8B-B14F-4D97-AF65-F5344CB8AC3E}">
        <p14:creationId xmlns:p14="http://schemas.microsoft.com/office/powerpoint/2010/main" val="2195124376"/>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26F317F-2430-44AC-9B64-7E2012CFDF3F}" type="datetimeFigureOut">
              <a:rPr lang="fa-IR" smtClean="0"/>
              <a:t>13/05/1436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BF7BC6F-AEC6-40C2-9007-2A3C998EF196}" type="slidenum">
              <a:rPr lang="fa-IR" smtClean="0"/>
              <a:t>‹#›</a:t>
            </a:fld>
            <a:endParaRPr lang="fa-IR"/>
          </a:p>
        </p:txBody>
      </p:sp>
    </p:spTree>
    <p:extLst>
      <p:ext uri="{BB962C8B-B14F-4D97-AF65-F5344CB8AC3E}">
        <p14:creationId xmlns:p14="http://schemas.microsoft.com/office/powerpoint/2010/main" val="1922380823"/>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26F317F-2430-44AC-9B64-7E2012CFDF3F}" type="datetimeFigureOut">
              <a:rPr lang="fa-IR" smtClean="0"/>
              <a:t>13/05/1436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BF7BC6F-AEC6-40C2-9007-2A3C998EF196}" type="slidenum">
              <a:rPr lang="fa-IR" smtClean="0"/>
              <a:t>‹#›</a:t>
            </a:fld>
            <a:endParaRPr lang="fa-IR"/>
          </a:p>
        </p:txBody>
      </p:sp>
    </p:spTree>
    <p:extLst>
      <p:ext uri="{BB962C8B-B14F-4D97-AF65-F5344CB8AC3E}">
        <p14:creationId xmlns:p14="http://schemas.microsoft.com/office/powerpoint/2010/main" val="326355823"/>
      </p:ext>
    </p:extLst>
  </p:cSld>
  <p:clrMapOvr>
    <a:masterClrMapping/>
  </p:clrMapOvr>
  <p:transition spd="slow">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26F317F-2430-44AC-9B64-7E2012CFDF3F}" type="datetimeFigureOut">
              <a:rPr lang="fa-IR" smtClean="0"/>
              <a:t>13/05/1436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BF7BC6F-AEC6-40C2-9007-2A3C998EF196}" type="slidenum">
              <a:rPr lang="fa-IR" smtClean="0"/>
              <a:t>‹#›</a:t>
            </a:fld>
            <a:endParaRPr lang="fa-IR"/>
          </a:p>
        </p:txBody>
      </p:sp>
    </p:spTree>
    <p:extLst>
      <p:ext uri="{BB962C8B-B14F-4D97-AF65-F5344CB8AC3E}">
        <p14:creationId xmlns:p14="http://schemas.microsoft.com/office/powerpoint/2010/main" val="2029832144"/>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26F317F-2430-44AC-9B64-7E2012CFDF3F}" type="datetimeFigureOut">
              <a:rPr lang="fa-IR" smtClean="0"/>
              <a:t>13/05/1436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BF7BC6F-AEC6-40C2-9007-2A3C998EF196}" type="slidenum">
              <a:rPr lang="fa-IR" smtClean="0"/>
              <a:t>‹#›</a:t>
            </a:fld>
            <a:endParaRPr lang="fa-IR"/>
          </a:p>
        </p:txBody>
      </p:sp>
    </p:spTree>
    <p:extLst>
      <p:ext uri="{BB962C8B-B14F-4D97-AF65-F5344CB8AC3E}">
        <p14:creationId xmlns:p14="http://schemas.microsoft.com/office/powerpoint/2010/main" val="3234798305"/>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6F317F-2430-44AC-9B64-7E2012CFDF3F}" type="datetimeFigureOut">
              <a:rPr lang="fa-IR" smtClean="0"/>
              <a:t>13/05/1436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BF7BC6F-AEC6-40C2-9007-2A3C998EF196}" type="slidenum">
              <a:rPr lang="fa-IR" smtClean="0"/>
              <a:t>‹#›</a:t>
            </a:fld>
            <a:endParaRPr lang="fa-IR"/>
          </a:p>
        </p:txBody>
      </p:sp>
    </p:spTree>
    <p:extLst>
      <p:ext uri="{BB962C8B-B14F-4D97-AF65-F5344CB8AC3E}">
        <p14:creationId xmlns:p14="http://schemas.microsoft.com/office/powerpoint/2010/main" val="3931499377"/>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F26F317F-2430-44AC-9B64-7E2012CFDF3F}" type="datetimeFigureOut">
              <a:rPr lang="fa-IR" smtClean="0"/>
              <a:t>13/05/1436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BF7BC6F-AEC6-40C2-9007-2A3C998EF196}" type="slidenum">
              <a:rPr lang="fa-IR" smtClean="0"/>
              <a:t>‹#›</a:t>
            </a:fld>
            <a:endParaRPr lang="fa-IR"/>
          </a:p>
        </p:txBody>
      </p:sp>
    </p:spTree>
    <p:extLst>
      <p:ext uri="{BB962C8B-B14F-4D97-AF65-F5344CB8AC3E}">
        <p14:creationId xmlns:p14="http://schemas.microsoft.com/office/powerpoint/2010/main" val="168074451"/>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F26F317F-2430-44AC-9B64-7E2012CFDF3F}" type="datetimeFigureOut">
              <a:rPr lang="fa-IR" smtClean="0"/>
              <a:t>13/05/1436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3BF7BC6F-AEC6-40C2-9007-2A3C998EF196}" type="slidenum">
              <a:rPr lang="fa-IR" smtClean="0"/>
              <a:t>‹#›</a:t>
            </a:fld>
            <a:endParaRPr lang="fa-IR"/>
          </a:p>
        </p:txBody>
      </p:sp>
    </p:spTree>
    <p:extLst>
      <p:ext uri="{BB962C8B-B14F-4D97-AF65-F5344CB8AC3E}">
        <p14:creationId xmlns:p14="http://schemas.microsoft.com/office/powerpoint/2010/main" val="3293920448"/>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F26F317F-2430-44AC-9B64-7E2012CFDF3F}" type="datetimeFigureOut">
              <a:rPr lang="fa-IR" smtClean="0"/>
              <a:t>13/05/1436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3BF7BC6F-AEC6-40C2-9007-2A3C998EF196}" type="slidenum">
              <a:rPr lang="fa-IR" smtClean="0"/>
              <a:t>‹#›</a:t>
            </a:fld>
            <a:endParaRPr lang="fa-IR"/>
          </a:p>
        </p:txBody>
      </p:sp>
    </p:spTree>
    <p:extLst>
      <p:ext uri="{BB962C8B-B14F-4D97-AF65-F5344CB8AC3E}">
        <p14:creationId xmlns:p14="http://schemas.microsoft.com/office/powerpoint/2010/main" val="3507075742"/>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6F317F-2430-44AC-9B64-7E2012CFDF3F}" type="datetimeFigureOut">
              <a:rPr lang="fa-IR" smtClean="0"/>
              <a:t>13/05/1436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3BF7BC6F-AEC6-40C2-9007-2A3C998EF196}" type="slidenum">
              <a:rPr lang="fa-IR" smtClean="0"/>
              <a:t>‹#›</a:t>
            </a:fld>
            <a:endParaRPr lang="fa-IR"/>
          </a:p>
        </p:txBody>
      </p:sp>
    </p:spTree>
    <p:extLst>
      <p:ext uri="{BB962C8B-B14F-4D97-AF65-F5344CB8AC3E}">
        <p14:creationId xmlns:p14="http://schemas.microsoft.com/office/powerpoint/2010/main" val="375133396"/>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6F317F-2430-44AC-9B64-7E2012CFDF3F}" type="datetimeFigureOut">
              <a:rPr lang="fa-IR" smtClean="0"/>
              <a:t>13/05/1436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BF7BC6F-AEC6-40C2-9007-2A3C998EF196}" type="slidenum">
              <a:rPr lang="fa-IR" smtClean="0"/>
              <a:t>‹#›</a:t>
            </a:fld>
            <a:endParaRPr lang="fa-IR"/>
          </a:p>
        </p:txBody>
      </p:sp>
    </p:spTree>
    <p:extLst>
      <p:ext uri="{BB962C8B-B14F-4D97-AF65-F5344CB8AC3E}">
        <p14:creationId xmlns:p14="http://schemas.microsoft.com/office/powerpoint/2010/main" val="4056336454"/>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6F317F-2430-44AC-9B64-7E2012CFDF3F}" type="datetimeFigureOut">
              <a:rPr lang="fa-IR" smtClean="0"/>
              <a:t>13/05/1436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BF7BC6F-AEC6-40C2-9007-2A3C998EF196}" type="slidenum">
              <a:rPr lang="fa-IR" smtClean="0"/>
              <a:t>‹#›</a:t>
            </a:fld>
            <a:endParaRPr lang="fa-IR"/>
          </a:p>
        </p:txBody>
      </p:sp>
    </p:spTree>
    <p:extLst>
      <p:ext uri="{BB962C8B-B14F-4D97-AF65-F5344CB8AC3E}">
        <p14:creationId xmlns:p14="http://schemas.microsoft.com/office/powerpoint/2010/main" val="2317690519"/>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extLst>
              <a:ext uri="{BEBA8EAE-BF5A-486C-A8C5-ECC9F3942E4B}">
                <a14:imgProps xmlns:a14="http://schemas.microsoft.com/office/drawing/2010/main">
                  <a14:imgLayer r:embed="rId15">
                    <a14:imgEffect>
                      <a14:brightnessContrast bright="20000" contrast="2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26F317F-2430-44AC-9B64-7E2012CFDF3F}" type="datetimeFigureOut">
              <a:rPr lang="fa-IR" smtClean="0"/>
              <a:t>13/05/1436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BF7BC6F-AEC6-40C2-9007-2A3C998EF196}" type="slidenum">
              <a:rPr lang="fa-IR" smtClean="0"/>
              <a:t>‹#›</a:t>
            </a:fld>
            <a:endParaRPr lang="fa-IR"/>
          </a:p>
        </p:txBody>
      </p:sp>
    </p:spTree>
    <p:extLst>
      <p:ext uri="{BB962C8B-B14F-4D97-AF65-F5344CB8AC3E}">
        <p14:creationId xmlns:p14="http://schemas.microsoft.com/office/powerpoint/2010/main" val="3072038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p:randomBar dir="vert"/>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بسم الله الرحمن الرحیم</a:t>
            </a:r>
          </a:p>
        </p:txBody>
      </p:sp>
      <p:sp>
        <p:nvSpPr>
          <p:cNvPr id="3" name="Text Placeholder 2"/>
          <p:cNvSpPr>
            <a:spLocks noGrp="1"/>
          </p:cNvSpPr>
          <p:nvPr>
            <p:ph type="body" idx="1"/>
          </p:nvPr>
        </p:nvSpPr>
        <p:spPr/>
        <p:txBody>
          <a:bodyPr>
            <a:normAutofit/>
          </a:bodyPr>
          <a:lstStyle/>
          <a:p>
            <a:pPr marR="0" lvl="0" algn="ctr" rtl="1"/>
            <a:endParaRPr lang="fa-IR" sz="4400" b="1" i="0" u="none" strike="noStrike" baseline="0" smtClean="0">
              <a:solidFill>
                <a:srgbClr val="4F81BD"/>
              </a:solidFill>
              <a:latin typeface="M Mitra"/>
              <a:cs typeface="M Mitra"/>
            </a:endParaRPr>
          </a:p>
          <a:p>
            <a:pPr marR="0" lvl="0" algn="ctr" rtl="1"/>
            <a:r>
              <a:rPr lang="fa-IR" sz="4400" b="1" i="0" u="none" strike="noStrike" baseline="0" smtClean="0">
                <a:solidFill>
                  <a:srgbClr val="4F81BD"/>
                </a:solidFill>
                <a:latin typeface="M Mitra"/>
                <a:cs typeface="M Mitra"/>
              </a:rPr>
              <a:t>درس بیست و هشتم</a:t>
            </a:r>
          </a:p>
          <a:p>
            <a:pPr marR="0" lvl="0" algn="ctr" rtl="1"/>
            <a:r>
              <a:rPr lang="fa-IR" sz="4400" b="1" i="0" u="none" strike="noStrike" baseline="0" smtClean="0">
                <a:solidFill>
                  <a:srgbClr val="4F81BD"/>
                </a:solidFill>
                <a:latin typeface="M Mitra"/>
                <a:cs typeface="M Mitra"/>
              </a:rPr>
              <a:t>کتاب آموزش عقائد آیت الله مصباح یزدی</a:t>
            </a:r>
          </a:p>
        </p:txBody>
      </p:sp>
    </p:spTree>
    <p:extLst>
      <p:ext uri="{BB962C8B-B14F-4D97-AF65-F5344CB8AC3E}">
        <p14:creationId xmlns:p14="http://schemas.microsoft.com/office/powerpoint/2010/main" val="3510837862"/>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پاسخ</a:t>
            </a:r>
          </a:p>
        </p:txBody>
      </p:sp>
      <p:sp>
        <p:nvSpPr>
          <p:cNvPr id="3" name="Text Placeholder 2"/>
          <p:cNvSpPr>
            <a:spLocks noGrp="1"/>
          </p:cNvSpPr>
          <p:nvPr>
            <p:ph type="body" idx="1"/>
          </p:nvPr>
        </p:nvSpPr>
        <p:spPr/>
        <p:txBody>
          <a:bodyPr/>
          <a:lstStyle/>
          <a:p>
            <a:pPr marR="7200" lvl="1" algn="just" rtl="1"/>
            <a:r>
              <a:rPr lang="fa-IR" b="1" i="1" u="none" strike="noStrike" baseline="0" smtClean="0">
                <a:cs typeface="B Badr"/>
              </a:rPr>
              <a:t>پاسخ اينست كه اينگونه آيات، مربوط به درخواستهايى است كه بعد از اتمام حجت و اثبات نبوت آن حضرت از هر سه راه (قرائن صدق، بشارات پيامبران پيشين، و ارائه معجزه) و از سر لجاج و عناد يا اغراض ديگرى غير از كشف حقيقت انجام مى‌گرفت و حكمت الهى، اقتضاء اجابت چنين درخواستهايى را نداشت.</a:t>
            </a:r>
          </a:p>
        </p:txBody>
      </p:sp>
    </p:spTree>
    <p:extLst>
      <p:ext uri="{BB962C8B-B14F-4D97-AF65-F5344CB8AC3E}">
        <p14:creationId xmlns:p14="http://schemas.microsoft.com/office/powerpoint/2010/main" val="2117761176"/>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شبهه چهارم</a:t>
            </a:r>
          </a:p>
        </p:txBody>
      </p:sp>
      <p:sp>
        <p:nvSpPr>
          <p:cNvPr id="3" name="Text Placeholder 2"/>
          <p:cNvSpPr>
            <a:spLocks noGrp="1"/>
          </p:cNvSpPr>
          <p:nvPr>
            <p:ph type="body" idx="1"/>
          </p:nvPr>
        </p:nvSpPr>
        <p:spPr/>
        <p:txBody>
          <a:bodyPr/>
          <a:lstStyle/>
          <a:p>
            <a:pPr marR="7200" lvl="1" algn="just" rtl="1"/>
            <a:r>
              <a:rPr lang="fa-IR" b="1" i="1" u="none" strike="noStrike" baseline="0" smtClean="0">
                <a:cs typeface="B Badr"/>
              </a:rPr>
              <a:t>معجزه از آن جهت كه منوط به اذن خاص الهى است مى‌تواند نشانه‌اى بر وجود ارتباط خاصى بين خداى متعال و آورنده معجزه باشد به اين دليل كه آن اذن خاص را به او داده، و به تعبير ديگر: كار خود را بدست او و از مجراى اراده او تحقق بخشيده است. اما لازمه عقلىِ اين نوع ارتباط، آن نيست كه ارتباط ديگرى هم بين خداى متعال و آورنده معجزه، بعنوان فرستادن و گرفتن وحى، برقرار باشد. پس نمى‌توان معجزه را دليلى عقلى بر صحّت ادّعاى نبوت شمرد و حداكثر بايد آنرا نوعى دليل ظنّى و اقناعى بحساب آورد.</a:t>
            </a:r>
          </a:p>
        </p:txBody>
      </p:sp>
    </p:spTree>
    <p:extLst>
      <p:ext uri="{BB962C8B-B14F-4D97-AF65-F5344CB8AC3E}">
        <p14:creationId xmlns:p14="http://schemas.microsoft.com/office/powerpoint/2010/main" val="2758805211"/>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پاسخ</a:t>
            </a:r>
          </a:p>
        </p:txBody>
      </p:sp>
      <p:sp>
        <p:nvSpPr>
          <p:cNvPr id="3" name="Text Placeholder 2"/>
          <p:cNvSpPr>
            <a:spLocks noGrp="1"/>
          </p:cNvSpPr>
          <p:nvPr>
            <p:ph type="body" idx="1"/>
          </p:nvPr>
        </p:nvSpPr>
        <p:spPr/>
        <p:txBody>
          <a:bodyPr/>
          <a:lstStyle/>
          <a:p>
            <a:pPr marR="7200" lvl="1" algn="just" rtl="1"/>
            <a:r>
              <a:rPr lang="fa-IR" b="1" i="1" u="none" strike="noStrike" baseline="0" smtClean="0">
                <a:cs typeface="B Badr"/>
              </a:rPr>
              <a:t>كار خارق العاده هر چند خارق العاده الهى باشد خودبخود دلالتى بر وجود رابطه وحى ندارد و از اينروى نمى‌توان كرامات اولياء خدا را دليلى بر پيامبرى ايشان دانست ولى سخن درباره كسى است كه ادّعاى نبوت كرده و معجزه را بعنوان نشانه‌اى بر صدق ادّعاى خودش انجام داده است. اگر فرضاً چنين كسى به دروغ، ادّعاى نبوّت مى‌كرد هرگز صلاحيت و شايستگى چنان ارتباطى را با خداى متعال نمى‌داشت و حكمت الهى اقتضاء نمى‌كرد كه قدرت بر ارائه معجزه را به او بدهد تا موجبات گمراهى بندگان را فراهم آورد.</a:t>
            </a:r>
          </a:p>
        </p:txBody>
      </p:sp>
    </p:spTree>
    <p:extLst>
      <p:ext uri="{BB962C8B-B14F-4D97-AF65-F5344CB8AC3E}">
        <p14:creationId xmlns:p14="http://schemas.microsoft.com/office/powerpoint/2010/main" val="2807512669"/>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حاصل آنكه: </a:t>
            </a:r>
          </a:p>
        </p:txBody>
      </p:sp>
      <p:sp>
        <p:nvSpPr>
          <p:cNvPr id="3" name="Text Placeholder 2"/>
          <p:cNvSpPr>
            <a:spLocks noGrp="1"/>
          </p:cNvSpPr>
          <p:nvPr>
            <p:ph type="body" idx="1"/>
          </p:nvPr>
        </p:nvSpPr>
        <p:spPr/>
        <p:txBody>
          <a:bodyPr/>
          <a:lstStyle/>
          <a:p>
            <a:pPr marR="7200" lvl="1" algn="just" rtl="1"/>
            <a:r>
              <a:rPr lang="fa-IR" b="1" i="1" u="none" strike="noStrike" baseline="0" smtClean="0">
                <a:cs typeface="B Badr"/>
              </a:rPr>
              <a:t>عقل به روشنى درمى يابد كه كسى شايستگىِ ارتباط خاص با خداى متعال و اعطاء قدرت بر انجام معجزات را دارد كه به مولاى خودش خيانت نكند و موجبات گمراهى و بدبختى ابدىِ او را فراهم نياورد.</a:t>
            </a:r>
          </a:p>
          <a:p>
            <a:pPr marR="7200" lvl="1" algn="just" rtl="1"/>
            <a:r>
              <a:rPr lang="fa-IR" b="1" i="1" u="none" strike="noStrike" baseline="0" smtClean="0">
                <a:cs typeface="B Badr"/>
              </a:rPr>
              <a:t>بنابراين، آوردن معجزه، دليل عقلىِ قاطعى بر صحّت ادعاى نبوّت خواهد بود.</a:t>
            </a:r>
          </a:p>
        </p:txBody>
      </p:sp>
    </p:spTree>
    <p:extLst>
      <p:ext uri="{BB962C8B-B14F-4D97-AF65-F5344CB8AC3E}">
        <p14:creationId xmlns:p14="http://schemas.microsoft.com/office/powerpoint/2010/main" val="3598145308"/>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نقل اشکال به معجزه و پاسخ به آن در المیزان</a:t>
            </a:r>
            <a:endParaRPr lang="fa-IR"/>
          </a:p>
        </p:txBody>
      </p:sp>
      <p:sp>
        <p:nvSpPr>
          <p:cNvPr id="3" name="Text Placeholder 2"/>
          <p:cNvSpPr>
            <a:spLocks noGrp="1"/>
          </p:cNvSpPr>
          <p:nvPr>
            <p:ph type="body" idx="1"/>
          </p:nvPr>
        </p:nvSpPr>
        <p:spPr/>
        <p:txBody>
          <a:bodyPr>
            <a:normAutofit/>
          </a:bodyPr>
          <a:lstStyle/>
          <a:p>
            <a:endParaRPr lang="fa-IR" smtClean="0"/>
          </a:p>
          <a:p>
            <a:endParaRPr lang="fa-IR"/>
          </a:p>
          <a:p>
            <a:pPr algn="ctr"/>
            <a:r>
              <a:rPr lang="fa-IR" sz="4400"/>
              <a:t>قرآن كريم معجزه را برهان بر حقانيت رسالت ميداند، نه دليلى عاميانه</a:t>
            </a:r>
            <a:r>
              <a:rPr lang="fa-IR" sz="4400" smtClean="0"/>
              <a:t>.</a:t>
            </a:r>
          </a:p>
          <a:p>
            <a:pPr algn="ctr"/>
            <a:r>
              <a:rPr lang="fa-IR" sz="4400" smtClean="0"/>
              <a:t>المیزان/ج1/ص 135</a:t>
            </a:r>
            <a:endParaRPr lang="fa-IR" sz="4400"/>
          </a:p>
        </p:txBody>
      </p:sp>
    </p:spTree>
    <p:extLst>
      <p:ext uri="{BB962C8B-B14F-4D97-AF65-F5344CB8AC3E}">
        <p14:creationId xmlns:p14="http://schemas.microsoft.com/office/powerpoint/2010/main" val="672662989"/>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نقل اشکال</a:t>
            </a:r>
            <a:endParaRPr lang="fa-IR"/>
          </a:p>
        </p:txBody>
      </p:sp>
      <p:sp>
        <p:nvSpPr>
          <p:cNvPr id="3" name="Text Placeholder 2"/>
          <p:cNvSpPr>
            <a:spLocks noGrp="1"/>
          </p:cNvSpPr>
          <p:nvPr>
            <p:ph type="body" idx="1"/>
          </p:nvPr>
        </p:nvSpPr>
        <p:spPr/>
        <p:txBody>
          <a:bodyPr>
            <a:normAutofit/>
          </a:bodyPr>
          <a:lstStyle/>
          <a:p>
            <a:pPr algn="just"/>
            <a:r>
              <a:rPr lang="fa-IR"/>
              <a:t>...هيچ تلازمى ميان حق بودن معارفى كه انبياء و رسل در باره مبدء و معاد آورده‏اند، و ميانه آوردن معجزه نيست؟ علاوه بر نبودن ملازمه، اشكال ديگر اينكه: اصلا معارفى كه انبياء آورده‏اند، تمام بر طبق برهانهايى روشن و واضح است، و اين براهين هر عالم و بصيرى را از معجزه بى نياز مى‏كند، و بهمين جهت بعضى گفته‏اند: اصلا معجزه براى قانع كردن عوام الناس است، چون عقلشان قاصر است از اينكه حقايق و معارف عقلى را درك كنند، بخلاف خاصه مردم، كه در پذيرفتن معارف آسمانى هيچ احتياجى بمعجزه ندارند.</a:t>
            </a:r>
            <a:endParaRPr lang="en-US"/>
          </a:p>
          <a:p>
            <a:pPr algn="just"/>
            <a:endParaRPr lang="fa-IR"/>
          </a:p>
        </p:txBody>
      </p:sp>
    </p:spTree>
    <p:extLst>
      <p:ext uri="{BB962C8B-B14F-4D97-AF65-F5344CB8AC3E}">
        <p14:creationId xmlns:p14="http://schemas.microsoft.com/office/powerpoint/2010/main" val="973225213"/>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جواب</a:t>
            </a:r>
            <a:endParaRPr lang="fa-IR"/>
          </a:p>
        </p:txBody>
      </p:sp>
      <p:sp>
        <p:nvSpPr>
          <p:cNvPr id="3" name="Text Placeholder 2"/>
          <p:cNvSpPr>
            <a:spLocks noGrp="1"/>
          </p:cNvSpPr>
          <p:nvPr>
            <p:ph type="body" idx="1"/>
          </p:nvPr>
        </p:nvSpPr>
        <p:spPr>
          <a:xfrm>
            <a:off x="457200" y="1600200"/>
            <a:ext cx="8229600" cy="5069160"/>
          </a:xfrm>
        </p:spPr>
        <p:txBody>
          <a:bodyPr>
            <a:normAutofit fontScale="77500" lnSpcReduction="20000"/>
          </a:bodyPr>
          <a:lstStyle/>
          <a:p>
            <a:pPr algn="just"/>
            <a:r>
              <a:rPr lang="fa-IR"/>
              <a:t>جواب از اين اشكال اينست كه انبياء و رسل، هيچيك هيچ معجزه‏اى را براى اثبات معارف خود نياوردند، و نمى‏خواستند با آوردن معجزه مسئله توحيد و معاد را كه عقل خودش بر آنها حكم مى‏كند اثبات كنند، و در اثبات آنها بحجت عقل اكتفاء كردند، و مردم را از طريق نظر و استدلال هوشيار ساختند.</a:t>
            </a:r>
          </a:p>
          <a:p>
            <a:pPr algn="just"/>
            <a:r>
              <a:rPr lang="fa-IR"/>
              <a:t>هم چنان كه قرآن كريم در استدلال بر توحيد مى‏فرمايد: (قالَتْ رُسُلُهُمْ: أَ فِي اللَّهِ شَكٌّ فاطِرِ السَّماواتِ وَ الْأَرْضِ‏؟ رسولان ايشان بايشان مى‏گفتند: آيا در وجود خدا پديد آرنده آسمانها و زمين شكى هست</a:t>
            </a:r>
            <a:r>
              <a:rPr lang="fa-IR" smtClean="0"/>
              <a:t>؟!) ، </a:t>
            </a:r>
            <a:r>
              <a:rPr lang="fa-IR"/>
              <a:t>و در احتجاج بر مسئله معاد مى‏فرمايد: (وَ ما خَلَقْنَا السَّماءَ وَ الْأَرْضَ وَ ما بَيْنَهُما باطِلًا، ذلِكَ ظَنُّ الَّذِينَ كَفَرُوا، فَوَيْلٌ لِلَّذِينَ كَفَرُوا مِنَ النَّارِ، أَمْ نَجْعَلُ الَّذِينَ آمَنُوا وَ عَمِلُوا الصَّالِحاتِ كَالْمُفْسِدِينَ فِي الْأَرْضِ؟ أَمْ نَجْعَلُ الْمُتَّقِينَ كَالْفُجَّارِ؟ ما آسمان و زمين و آنچه بين آن دو است بباطل نيافريديم، اين پندار كسانى است كه كافر شدند، پس واى بر كسانى كه كفر ورزيدند، از آتش، آيا ما با آنان كه ايمان آورده و عمل صالح كردند، چون مفسدان در زمين معامله مى‏كنيم؟ و يا متقين و فجار را بيك چوب ميرانيم؟) </a:t>
            </a:r>
            <a:r>
              <a:rPr lang="fa-IR" smtClean="0"/>
              <a:t>نه </a:t>
            </a:r>
            <a:r>
              <a:rPr lang="fa-IR"/>
              <a:t>اينكه براى اثبات اين معارف متوسل بمعجزه شده باشند، بلكه معجزه را از اين بابت آوردند كه مردم از ايشان در خواست آن را كردند، تا بحقانيت دعويشان پى ببرند.</a:t>
            </a:r>
          </a:p>
          <a:p>
            <a:pPr algn="just"/>
            <a:endParaRPr lang="fa-IR"/>
          </a:p>
        </p:txBody>
      </p:sp>
    </p:spTree>
    <p:extLst>
      <p:ext uri="{BB962C8B-B14F-4D97-AF65-F5344CB8AC3E}">
        <p14:creationId xmlns:p14="http://schemas.microsoft.com/office/powerpoint/2010/main" val="2073690106"/>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مثال علامه</a:t>
            </a:r>
            <a:endParaRPr lang="fa-IR"/>
          </a:p>
        </p:txBody>
      </p:sp>
      <p:sp>
        <p:nvSpPr>
          <p:cNvPr id="3" name="Text Placeholder 2"/>
          <p:cNvSpPr>
            <a:spLocks noGrp="1"/>
          </p:cNvSpPr>
          <p:nvPr>
            <p:ph type="body" idx="1"/>
          </p:nvPr>
        </p:nvSpPr>
        <p:spPr/>
        <p:txBody>
          <a:bodyPr>
            <a:normAutofit fontScale="77500" lnSpcReduction="20000"/>
          </a:bodyPr>
          <a:lstStyle/>
          <a:p>
            <a:pPr algn="just"/>
            <a:r>
              <a:rPr lang="fa-IR"/>
              <a:t>مسئله درخواست امتها از پيامبرانشان كه معجزه بياورد، مثل اين است كه مردى از طرف بزرگ يك قوم پيامى براى آن قوم بياورد، كه در آن پيام اوامر و نواهى آن بزرگ هست، و مردم هم ايمان دارند به اينكه بزرگشان از اين دستورات جز خير و صلاح آنان را نميخواهد، در چنين فرض همين كه پيام آرنده احكام و دستورات بزرگ قوم را براى قوم بيان كند، و آن را برهانى نمايد، كافى است در اينكه مردم بحقانيت، آن دستورات ايمان پيدا كنند، ولى آن برهانها براى اثبات اين معنا كه پيام آرنده براستى از طرف آن بزرگ آمده، كافى نيست، لذا مردم اول از او شاهد و دليل ميخواهند، كه از كجا مى‏گويى: بزرگ ما تو را بسوى ما گسيل داشته؟ درست است كه احكامى كه براى ما خواندى همه صحيح است، اما بايد اثبات كنى كه اين احكام دستورات بزرگ ما است، يا به اينكه دستخط او را بياورى، يا به اينكه مهر او در ذيل نامه‏ات باشد، و يا علامت ديگرى كه ما آن را بشناسيم، داستان انبياء و معجزه خواستن قومشان، عينا نظير اين مثال است، و لذا قرآن از مشركين مكه حكايت مى‏كند: كه گفتند: (حَتَّى تُنَزِّلَ عَلَيْنا كِتاباً نَقْرَؤُهُ‏، تا آنكه كتابى بياورى كه </a:t>
            </a:r>
            <a:r>
              <a:rPr lang="fa-IR" smtClean="0"/>
              <a:t>ما آن </a:t>
            </a:r>
            <a:r>
              <a:rPr lang="fa-IR"/>
              <a:t>را بخوانيم). ترجمه تفسير الميزان، ج‏1، ص: 135</a:t>
            </a:r>
          </a:p>
          <a:p>
            <a:pPr marL="0" indent="0" algn="just">
              <a:buNone/>
            </a:pPr>
            <a:endParaRPr lang="fa-IR"/>
          </a:p>
        </p:txBody>
      </p:sp>
    </p:spTree>
    <p:extLst>
      <p:ext uri="{BB962C8B-B14F-4D97-AF65-F5344CB8AC3E}">
        <p14:creationId xmlns:p14="http://schemas.microsoft.com/office/powerpoint/2010/main" val="124319490"/>
      </p:ext>
    </p:extLst>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نتیجه علامه</a:t>
            </a:r>
            <a:endParaRPr lang="fa-IR"/>
          </a:p>
        </p:txBody>
      </p:sp>
      <p:sp>
        <p:nvSpPr>
          <p:cNvPr id="3" name="Text Placeholder 2"/>
          <p:cNvSpPr>
            <a:spLocks noGrp="1"/>
          </p:cNvSpPr>
          <p:nvPr>
            <p:ph type="body" idx="1"/>
          </p:nvPr>
        </p:nvSpPr>
        <p:spPr/>
        <p:txBody>
          <a:bodyPr>
            <a:normAutofit fontScale="92500" lnSpcReduction="10000"/>
          </a:bodyPr>
          <a:lstStyle/>
          <a:p>
            <a:pPr algn="just"/>
            <a:r>
              <a:rPr lang="fa-IR"/>
              <a:t>پس از آنچه تا كنون گفته شد چند مطلب روشن گرديد:</a:t>
            </a:r>
          </a:p>
          <a:p>
            <a:pPr algn="just"/>
            <a:r>
              <a:rPr lang="fa-IR"/>
              <a:t>اول اينكه ميانه دعوى نبوت و قدرت بر آوردن معجزه ملازمه هست، و معجزه دليل بر صدق دعوى پيغمبر است، و در اين دلالت فرقى ميان عوام و خواص مردم نيست.</a:t>
            </a:r>
          </a:p>
          <a:p>
            <a:pPr algn="just"/>
            <a:r>
              <a:rPr lang="fa-IR"/>
              <a:t>دوم اينكه وحيى كه انبياء از غيب مى‏گيرند، از سنخ مدركات ما، و آنچه كه ما با حواس و با عقل نظرى خود درك مى‏كنيم، نيست، و وحى غير فكر صائب است، و اين معنا در قرآن كريم از واضحات قرآن است، بطورى كه احدى در آن ترديد نمى‏كند، و اگر كسى كمترين تامل و دقت نظر و انصاف داشته باشد، آن را در مى‏يابد</a:t>
            </a:r>
            <a:r>
              <a:rPr lang="fa-IR" smtClean="0"/>
              <a:t>. (پایان نقل از المیزان)</a:t>
            </a:r>
            <a:endParaRPr lang="fa-IR"/>
          </a:p>
          <a:p>
            <a:pPr algn="just"/>
            <a:endParaRPr lang="fa-IR"/>
          </a:p>
        </p:txBody>
      </p:sp>
    </p:spTree>
    <p:extLst>
      <p:ext uri="{BB962C8B-B14F-4D97-AF65-F5344CB8AC3E}">
        <p14:creationId xmlns:p14="http://schemas.microsoft.com/office/powerpoint/2010/main" val="1679385359"/>
      </p:ext>
    </p:extLst>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این سخن را نقد کنید.</a:t>
            </a:r>
            <a:endParaRPr lang="fa-IR"/>
          </a:p>
        </p:txBody>
      </p:sp>
      <p:sp>
        <p:nvSpPr>
          <p:cNvPr id="3" name="Text Placeholder 2"/>
          <p:cNvSpPr>
            <a:spLocks noGrp="1"/>
          </p:cNvSpPr>
          <p:nvPr>
            <p:ph type="body" idx="1"/>
          </p:nvPr>
        </p:nvSpPr>
        <p:spPr>
          <a:xfrm>
            <a:off x="467544" y="1600200"/>
            <a:ext cx="8219256" cy="4853136"/>
          </a:xfrm>
        </p:spPr>
        <p:txBody>
          <a:bodyPr>
            <a:normAutofit fontScale="70000" lnSpcReduction="20000"/>
          </a:bodyPr>
          <a:lstStyle/>
          <a:p>
            <a:pPr algn="just"/>
            <a:r>
              <a:rPr lang="fa-IR"/>
              <a:t>تاريخ علم كلام    متن    79     ابن رشد ..... ص : 74</a:t>
            </a:r>
            <a:endParaRPr lang="en-US"/>
          </a:p>
          <a:p>
            <a:pPr algn="just"/>
            <a:r>
              <a:rPr lang="fa-IR"/>
              <a:t>از جمله مسائلى كه در آن ابن رشد با جمهور اشاعره مخالفت كرده يكى معجزه دليل نبوت بودن است. تمامى اشاعره معجزه را دليل بر صحت و صدق نبوت ميگيرند</a:t>
            </a:r>
            <a:r>
              <a:rPr lang="fa-IR" smtClean="0"/>
              <a:t>. اين </a:t>
            </a:r>
            <a:r>
              <a:rPr lang="fa-IR"/>
              <a:t>مرد بزرگ منكر اصل معجزه نيست اما با اين حرف كه معجزه دليل بر صحت نبوت باشد جدا مخالف است. او اين استدلال را ميگويد مركب از دو مقدمه است يكى صغرى و آن اينكه مثلا از فلان شخص معجزه ظاهره شده و ديگرى كبرى كه از هر كس كه معجزه ظاهر شد او نبى است و اين دو مقدمه هر دو نظرى و قابل بحث ميباشند.</a:t>
            </a:r>
            <a:endParaRPr lang="en-US"/>
          </a:p>
          <a:p>
            <a:pPr algn="just"/>
            <a:r>
              <a:rPr lang="fa-IR"/>
              <a:t>اولى براى اينكه امر خارق عادتى كه بظهور پيوسته است از كجا كه آن نتيجه يك صنعت و فن يا خاصه طبعى نباشد و اما مقدمه دوم و آن ثبوتش منوط و موقوف بر اينست كه وجود اصل نبوت و رسالت ثابت كرده شود، زيرا آن كس كه از اصل قائل به نبوت نيست چگونه زير بار اين مقدمه ميرود و بر فرض اينكه آن را تصديق كند اين كليه از كجا ثابت- است كه معجزه فقط از نبى صادر ميشود. شايد گفته شود كه تجربه و عادت شاهد بر آنست</a:t>
            </a:r>
            <a:r>
              <a:rPr lang="fa-IR" smtClean="0"/>
              <a:t>‏</a:t>
            </a:r>
            <a:r>
              <a:rPr lang="fa-IR"/>
              <a:t> </a:t>
            </a:r>
            <a:r>
              <a:rPr lang="fa-IR" smtClean="0"/>
              <a:t>يعنى </a:t>
            </a:r>
            <a:r>
              <a:rPr lang="fa-IR"/>
              <a:t>از ابتدا تا بامروز هر وقت معجزه‏اى ظاهر شده از انبياء بوده است ولى در اين صورت دليل مزبور فقط براى انبياء پسين مفيد خواهد بود. اول از همه پيغمبرى كه مبعوث شده نبوت و پيمبريش چگونه و از چه رو ثابت خواهد شد. زيرا كه پيش از او نه پيغمبرى آمده و نه معجزه‏اى ظاهر شده است، پس اين مطلب از كجا دانسته شده كه انبياء آنهائى هستند كه از ايشان معجزات صادر ميشود</a:t>
            </a:r>
            <a:r>
              <a:rPr lang="fa-IR" smtClean="0"/>
              <a:t>،....</a:t>
            </a:r>
            <a:endParaRPr lang="en-US"/>
          </a:p>
          <a:p>
            <a:pPr algn="just"/>
            <a:endParaRPr lang="fa-IR"/>
          </a:p>
        </p:txBody>
      </p:sp>
    </p:spTree>
    <p:extLst>
      <p:ext uri="{BB962C8B-B14F-4D97-AF65-F5344CB8AC3E}">
        <p14:creationId xmlns:p14="http://schemas.microsoft.com/office/powerpoint/2010/main" val="1579142418"/>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حلّ چند شبهه</a:t>
            </a:r>
          </a:p>
        </p:txBody>
      </p:sp>
      <p:sp>
        <p:nvSpPr>
          <p:cNvPr id="3" name="Text Placeholder 2"/>
          <p:cNvSpPr>
            <a:spLocks noGrp="1"/>
          </p:cNvSpPr>
          <p:nvPr>
            <p:ph type="body" idx="1"/>
          </p:nvPr>
        </p:nvSpPr>
        <p:spPr/>
        <p:txBody>
          <a:bodyPr/>
          <a:lstStyle/>
          <a:p>
            <a:pPr marR="0" lvl="0" algn="just" rtl="1"/>
            <a:r>
              <a:rPr lang="fa-IR" b="1" i="0" u="none" strike="noStrike" baseline="0" smtClean="0">
                <a:solidFill>
                  <a:srgbClr val="4F81BD"/>
                </a:solidFill>
                <a:latin typeface="M Mitra"/>
                <a:cs typeface="M Mitra"/>
              </a:rPr>
              <a:t>آيا </a:t>
            </a:r>
            <a:r>
              <a:rPr lang="fa-IR" b="1" i="0" u="none" strike="noStrike" baseline="0" smtClean="0">
                <a:solidFill>
                  <a:srgbClr val="4F81BD"/>
                </a:solidFill>
                <a:latin typeface="M Mitra"/>
                <a:cs typeface="M Mitra"/>
              </a:rPr>
              <a:t>اعجاز، اصل عليّت را نقض نمى‌كند؟</a:t>
            </a:r>
          </a:p>
          <a:p>
            <a:pPr marR="0" lvl="0" algn="just" rtl="1"/>
            <a:r>
              <a:rPr lang="fa-IR" b="1" i="0" u="none" strike="noStrike" baseline="0" smtClean="0">
                <a:solidFill>
                  <a:srgbClr val="4F81BD"/>
                </a:solidFill>
                <a:latin typeface="M Mitra"/>
                <a:cs typeface="M Mitra"/>
              </a:rPr>
              <a:t>آيا </a:t>
            </a:r>
            <a:r>
              <a:rPr lang="fa-IR" b="1" i="0" u="none" strike="noStrike" baseline="0" smtClean="0">
                <a:solidFill>
                  <a:srgbClr val="4F81BD"/>
                </a:solidFill>
                <a:latin typeface="M Mitra"/>
                <a:cs typeface="M Mitra"/>
              </a:rPr>
              <a:t>خرق عادت، بمنزله تغيير در سنّت الهى نيست؟</a:t>
            </a:r>
          </a:p>
          <a:p>
            <a:pPr marR="0" lvl="0" algn="just" rtl="1"/>
            <a:r>
              <a:rPr lang="fa-IR" b="1" i="0" u="none" strike="noStrike" baseline="0" smtClean="0">
                <a:solidFill>
                  <a:srgbClr val="4F81BD"/>
                </a:solidFill>
                <a:latin typeface="M Mitra"/>
                <a:cs typeface="M Mitra"/>
              </a:rPr>
              <a:t>چرا </a:t>
            </a:r>
            <a:r>
              <a:rPr lang="fa-IR" b="1" i="0" u="none" strike="noStrike" baseline="0" smtClean="0">
                <a:solidFill>
                  <a:srgbClr val="4F81BD"/>
                </a:solidFill>
                <a:latin typeface="M Mitra"/>
                <a:cs typeface="M Mitra"/>
              </a:rPr>
              <a:t>پيامبر اسلام از ارائه معجزات، خوددارى مى‌كرد؟</a:t>
            </a:r>
          </a:p>
          <a:p>
            <a:pPr marR="0" lvl="0" algn="just" rtl="1"/>
            <a:r>
              <a:rPr lang="fa-IR" b="1" i="0" u="none" strike="noStrike" baseline="0" smtClean="0">
                <a:solidFill>
                  <a:srgbClr val="4F81BD"/>
                </a:solidFill>
                <a:latin typeface="M Mitra"/>
                <a:cs typeface="M Mitra"/>
              </a:rPr>
              <a:t>آيا </a:t>
            </a:r>
            <a:r>
              <a:rPr lang="fa-IR" b="1" i="0" u="none" strike="noStrike" baseline="0" smtClean="0">
                <a:solidFill>
                  <a:srgbClr val="4F81BD"/>
                </a:solidFill>
                <a:latin typeface="M Mitra"/>
                <a:cs typeface="M Mitra"/>
              </a:rPr>
              <a:t>معجزات، برهان عقلى است يا دليل اقناعى؟</a:t>
            </a:r>
          </a:p>
        </p:txBody>
      </p:sp>
    </p:spTree>
    <p:extLst>
      <p:ext uri="{BB962C8B-B14F-4D97-AF65-F5344CB8AC3E}">
        <p14:creationId xmlns:p14="http://schemas.microsoft.com/office/powerpoint/2010/main" val="3128853838"/>
      </p:ext>
    </p:extLst>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نظر استاد جوادی آملی</a:t>
            </a:r>
            <a:endParaRPr lang="fa-IR"/>
          </a:p>
        </p:txBody>
      </p:sp>
      <p:sp>
        <p:nvSpPr>
          <p:cNvPr id="3" name="Text Placeholder 2"/>
          <p:cNvSpPr>
            <a:spLocks noGrp="1"/>
          </p:cNvSpPr>
          <p:nvPr>
            <p:ph type="body" idx="1"/>
          </p:nvPr>
        </p:nvSpPr>
        <p:spPr/>
        <p:txBody>
          <a:bodyPr/>
          <a:lstStyle/>
          <a:p>
            <a:r>
              <a:rPr lang="fa-IR" smtClean="0"/>
              <a:t>کتاب تبیین براهین اثبات خدا/ص 262</a:t>
            </a:r>
          </a:p>
          <a:p>
            <a:endParaRPr lang="fa-IR"/>
          </a:p>
          <a:p>
            <a:r>
              <a:rPr lang="fa-IR" smtClean="0"/>
              <a:t>معجزه یک دلیل عقلی</a:t>
            </a:r>
            <a:endParaRPr lang="fa-IR"/>
          </a:p>
        </p:txBody>
      </p:sp>
    </p:spTree>
    <p:extLst>
      <p:ext uri="{BB962C8B-B14F-4D97-AF65-F5344CB8AC3E}">
        <p14:creationId xmlns:p14="http://schemas.microsoft.com/office/powerpoint/2010/main" val="3231071870"/>
      </p:ext>
    </p:extLst>
  </p:cSld>
  <p:clrMapOvr>
    <a:masterClrMapping/>
  </p:clrMapOvr>
  <p:transition spd="slow">
    <p:randomBar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نظر شهید صدر</a:t>
            </a:r>
            <a:endParaRPr lang="fa-IR"/>
          </a:p>
        </p:txBody>
      </p:sp>
      <p:sp>
        <p:nvSpPr>
          <p:cNvPr id="3" name="Text Placeholder 2"/>
          <p:cNvSpPr>
            <a:spLocks noGrp="1"/>
          </p:cNvSpPr>
          <p:nvPr>
            <p:ph type="body" idx="1"/>
          </p:nvPr>
        </p:nvSpPr>
        <p:spPr/>
        <p:txBody>
          <a:bodyPr>
            <a:normAutofit fontScale="77500" lnSpcReduction="20000"/>
          </a:bodyPr>
          <a:lstStyle/>
          <a:p>
            <a:pPr algn="just"/>
            <a:r>
              <a:rPr lang="fa-IR"/>
              <a:t>بحوث في علم الأصول ؛ ج‏4 ؛ ص136</a:t>
            </a:r>
          </a:p>
          <a:p>
            <a:pPr algn="just"/>
            <a:r>
              <a:rPr lang="fa-IR"/>
              <a:t> </a:t>
            </a:r>
            <a:r>
              <a:rPr lang="fa-IR" smtClean="0"/>
              <a:t>..... ان </a:t>
            </a:r>
            <a:r>
              <a:rPr lang="fa-IR"/>
              <a:t>دلالة المعجزة على النبوة يستحيل أن تتوقف على هذه المقدمة العقلية أعني قبح الكذب و التغرير، لأن المعجزة ان كانت بقطع النّظر عن قبح الكذب و التغرير دالة على نبوة من جرت على يديه فهذا معناه عدم الحاجة في إثبات النبوة إلى مقدمة عقلية كهذه، و إن كانت لا تدل على ذلك إلا بضم هذه المقدمة العقلية أي انها بقطع النّظر عن كبرى قبح الكذب لا تدل على نبوة مدعيها فسوف لا تدل على ذلك حتى بعد الاعتراف بهذه الكبرى لأن كبرى قبح الكذب لا تحقق صغراها إذ لا بد من كذب و كشف عن النبوة ليقال بقبحه و المفروض انه لا دلالة و لا كشف لمجرد ظهور إعجاز على يد النبي.</a:t>
            </a:r>
          </a:p>
          <a:p>
            <a:pPr algn="just"/>
            <a:r>
              <a:rPr lang="fa-IR"/>
              <a:t>و الحاصل: ان توقف دلالة المعجزة على نبوة مدعيها على كبرى عقلية هي قبح الكذب و إظهار خلاف الواقع تغريرا للناس دوري لأن فعلية الكبرى المذكورة فرع فعلية الدلالة و الكشف ليكون كذبا فيستحيل أن تكون فعلية الدلالة متوقفة على فعلية الكبرى. </a:t>
            </a:r>
          </a:p>
          <a:p>
            <a:pPr algn="just"/>
            <a:endParaRPr lang="fa-IR"/>
          </a:p>
        </p:txBody>
      </p:sp>
    </p:spTree>
    <p:extLst>
      <p:ext uri="{BB962C8B-B14F-4D97-AF65-F5344CB8AC3E}">
        <p14:creationId xmlns:p14="http://schemas.microsoft.com/office/powerpoint/2010/main" val="4910813"/>
      </p:ext>
    </p:extLst>
  </p:cSld>
  <p:clrMapOvr>
    <a:masterClrMapping/>
  </p:clrMapOvr>
  <p:transition spd="slow">
    <p:randomBar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پایان</a:t>
            </a:r>
          </a:p>
        </p:txBody>
      </p:sp>
      <p:sp>
        <p:nvSpPr>
          <p:cNvPr id="3" name="Text Placeholder 2"/>
          <p:cNvSpPr>
            <a:spLocks noGrp="1"/>
          </p:cNvSpPr>
          <p:nvPr>
            <p:ph type="body" idx="1"/>
          </p:nvPr>
        </p:nvSpPr>
        <p:spPr/>
        <p:txBody>
          <a:bodyPr/>
          <a:lstStyle/>
          <a:p>
            <a:pPr marR="0" lvl="0" algn="ctr" rtl="1"/>
            <a:r>
              <a:rPr lang="fa-IR" b="1" i="0" u="none" strike="noStrike" baseline="0" smtClean="0">
                <a:solidFill>
                  <a:srgbClr val="4F81BD"/>
                </a:solidFill>
                <a:latin typeface="M Mitra"/>
                <a:cs typeface="M Mitra"/>
              </a:rPr>
              <a:t>والحمدلله رب العالمین</a:t>
            </a:r>
          </a:p>
        </p:txBody>
      </p:sp>
    </p:spTree>
    <p:extLst>
      <p:ext uri="{BB962C8B-B14F-4D97-AF65-F5344CB8AC3E}">
        <p14:creationId xmlns:p14="http://schemas.microsoft.com/office/powerpoint/2010/main" val="3122004000"/>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شبهه اول</a:t>
            </a:r>
          </a:p>
        </p:txBody>
      </p:sp>
      <p:sp>
        <p:nvSpPr>
          <p:cNvPr id="3" name="Text Placeholder 2"/>
          <p:cNvSpPr>
            <a:spLocks noGrp="1"/>
          </p:cNvSpPr>
          <p:nvPr>
            <p:ph type="body" idx="1"/>
          </p:nvPr>
        </p:nvSpPr>
        <p:spPr/>
        <p:txBody>
          <a:bodyPr/>
          <a:lstStyle/>
          <a:p>
            <a:pPr marR="7200" lvl="1" algn="just" rtl="1"/>
            <a:r>
              <a:rPr lang="fa-IR" b="1" i="1" u="none" strike="noStrike" baseline="0" smtClean="0">
                <a:cs typeface="B Badr"/>
              </a:rPr>
              <a:t>هر پديده مادّى، علت خاصى دارد كه مى‌توان آنرا به كمك آزمايشهاى علمى شناخت، و ناشناخته بودن علت پديده‌اى كه معلول نقص ابزارهاى آزمايشگاهى مى‌باشد را نمى‌توان دليلى بر عدم وجود علت عادى براى پديده‌اى قلمداد كرد. بنابراين، پديده هاى خارق العاده را تنها به اين عنوان مى‌توان پذيرفت از علل و عوامل ناشناخته‌اى بوجود مى‌آيند. و حداكثر، آگاهى از علل آنها در زمانى كه هنوز ناشناخته هستند را مى‌توان امرى اعجازآميز بحساب آورد. و اما انكار علل قابل شناخت بوسيله آزمايشهاى علمى، بمعناى نقض اصل عليّت و مردود است.</a:t>
            </a:r>
          </a:p>
        </p:txBody>
      </p:sp>
    </p:spTree>
    <p:extLst>
      <p:ext uri="{BB962C8B-B14F-4D97-AF65-F5344CB8AC3E}">
        <p14:creationId xmlns:p14="http://schemas.microsoft.com/office/powerpoint/2010/main" val="2521601911"/>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پاسخ شبهه</a:t>
            </a:r>
          </a:p>
        </p:txBody>
      </p:sp>
      <p:sp>
        <p:nvSpPr>
          <p:cNvPr id="3" name="Text Placeholder 2"/>
          <p:cNvSpPr>
            <a:spLocks noGrp="1"/>
          </p:cNvSpPr>
          <p:nvPr>
            <p:ph type="body" idx="1"/>
          </p:nvPr>
        </p:nvSpPr>
        <p:spPr/>
        <p:txBody>
          <a:bodyPr/>
          <a:lstStyle/>
          <a:p>
            <a:pPr marR="7200" lvl="1" algn="just" rtl="1"/>
            <a:r>
              <a:rPr lang="fa-IR" b="1" i="1" u="none" strike="noStrike" baseline="0" smtClean="0">
                <a:cs typeface="B Badr"/>
              </a:rPr>
              <a:t>پاسخ اين است كه اصل عليّت، بيش از اين، اقتضائى ندارد كه براى هر موجود وابسته و معلولى، علتى اثبات شود </a:t>
            </a:r>
            <a:r>
              <a:rPr lang="fa-IR" b="1" i="1" u="sng" strike="noStrike" baseline="0" smtClean="0">
                <a:solidFill>
                  <a:srgbClr val="1F497D"/>
                </a:solidFill>
                <a:cs typeface="B Badr"/>
              </a:rPr>
              <a:t>و اما اينكه هر علتى بايد لزوماً قابل شناخت بوسيله آزمايشهاى علمى باشد به هيچ وجه لازمه اصل عليّت نيست</a:t>
            </a:r>
            <a:r>
              <a:rPr lang="fa-IR" b="1" i="1" u="none" strike="noStrike" baseline="0" smtClean="0">
                <a:solidFill>
                  <a:srgbClr val="1F497D"/>
                </a:solidFill>
                <a:cs typeface="B Badr"/>
              </a:rPr>
              <a:t> و دليلى هم بر آن نمى‌توان يافت زيرا بُرد آزمايشهاى علمى، محدود به امور طبيعى است و هرگز نمى‌توان وجود يا عدم امور ماوراء طبيعى يا عدم تأثير آنها را بوسيله ابزارهاى آزمايشگاهى، ثابت كرد.</a:t>
            </a:r>
          </a:p>
        </p:txBody>
      </p:sp>
    </p:spTree>
    <p:extLst>
      <p:ext uri="{BB962C8B-B14F-4D97-AF65-F5344CB8AC3E}">
        <p14:creationId xmlns:p14="http://schemas.microsoft.com/office/powerpoint/2010/main" val="227725529"/>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fa-IR" b="1" i="0" u="none" strike="noStrike" baseline="0" smtClean="0">
                <a:solidFill>
                  <a:srgbClr val="1F497D"/>
                </a:solidFill>
                <a:cs typeface="B Homa"/>
              </a:rPr>
              <a:t>نکته: تفسير اعجاز به آگاهى از علل ناشناخته، صحيح نيست؛ </a:t>
            </a:r>
          </a:p>
        </p:txBody>
      </p:sp>
      <p:sp>
        <p:nvSpPr>
          <p:cNvPr id="3" name="Text Placeholder 2"/>
          <p:cNvSpPr>
            <a:spLocks noGrp="1"/>
          </p:cNvSpPr>
          <p:nvPr>
            <p:ph type="body" idx="1"/>
          </p:nvPr>
        </p:nvSpPr>
        <p:spPr/>
        <p:txBody>
          <a:bodyPr/>
          <a:lstStyle/>
          <a:p>
            <a:pPr marR="7200" lvl="1" algn="just" rtl="1"/>
            <a:r>
              <a:rPr lang="fa-IR" b="1" i="1" u="none" strike="noStrike" baseline="0" smtClean="0">
                <a:cs typeface="B Badr"/>
              </a:rPr>
              <a:t>زيرا اگر اين آگاهى از راه علل عادى، بدست آمده باشد تفاوتى با ساير پديده هاى عادى نخواهد داشت و به هيچ وجه نمى‌توان آنرا امرى خارق العاده بحساب آورد، و اگر آگاهى مزبور بصورت غيرعادى، حاصل شده باشد هر چند امرى خارق العاده خواهد بود ولى نمى‌توان معجزه را منحصر به همين قسم دانست و ساير اقسام آنرا نفى كرد. سرانجام، جاى اين سؤال، باقى مى‌ماند كه فرق بين اين پديده با ساير پديده هاى خارق العاده، در ارتباط با اصل عليّت چيست؟</a:t>
            </a:r>
          </a:p>
        </p:txBody>
      </p:sp>
    </p:spTree>
    <p:extLst>
      <p:ext uri="{BB962C8B-B14F-4D97-AF65-F5344CB8AC3E}">
        <p14:creationId xmlns:p14="http://schemas.microsoft.com/office/powerpoint/2010/main" val="3349090723"/>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شبهه دوم</a:t>
            </a:r>
          </a:p>
        </p:txBody>
      </p:sp>
      <p:sp>
        <p:nvSpPr>
          <p:cNvPr id="3" name="Text Placeholder 2"/>
          <p:cNvSpPr>
            <a:spLocks noGrp="1"/>
          </p:cNvSpPr>
          <p:nvPr>
            <p:ph type="body" idx="1"/>
          </p:nvPr>
        </p:nvSpPr>
        <p:spPr/>
        <p:txBody>
          <a:bodyPr/>
          <a:lstStyle/>
          <a:p>
            <a:pPr marR="7200" lvl="1" algn="just" rtl="1"/>
            <a:r>
              <a:rPr lang="fa-IR" b="1" i="1" u="none" strike="noStrike" baseline="0" smtClean="0">
                <a:cs typeface="B Badr"/>
              </a:rPr>
              <a:t>سنت الهی بر این است که هر پدیده ای از راه علت خاص خود بوجود بیاید؛</a:t>
            </a:r>
          </a:p>
          <a:p>
            <a:pPr marR="7200" lvl="1" algn="just" rtl="1"/>
            <a:r>
              <a:rPr lang="fa-IR" b="1" i="1" u="none" strike="noStrike" baseline="0" smtClean="0">
                <a:cs typeface="B Badr"/>
              </a:rPr>
              <a:t>و خداوند می فرماید که سنت های الهی تغییر ناپذیرند؛ </a:t>
            </a:r>
          </a:p>
          <a:p>
            <a:pPr marR="7200" lvl="1" algn="just" rtl="1"/>
            <a:r>
              <a:rPr lang="fa-IR" b="1" i="1" u="none" strike="noStrike" baseline="0" smtClean="0">
                <a:cs typeface="B Badr"/>
              </a:rPr>
              <a:t>بنابراين، خرق عادت كه بمنزله تغيير و تبديل در سنت الهى است بوسيله چنين آياتى نفى مى‌شود.</a:t>
            </a:r>
          </a:p>
        </p:txBody>
      </p:sp>
    </p:spTree>
    <p:extLst>
      <p:ext uri="{BB962C8B-B14F-4D97-AF65-F5344CB8AC3E}">
        <p14:creationId xmlns:p14="http://schemas.microsoft.com/office/powerpoint/2010/main" val="354635522"/>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جواب:</a:t>
            </a:r>
          </a:p>
        </p:txBody>
      </p:sp>
      <p:sp>
        <p:nvSpPr>
          <p:cNvPr id="3" name="Text Placeholder 2"/>
          <p:cNvSpPr>
            <a:spLocks noGrp="1"/>
          </p:cNvSpPr>
          <p:nvPr>
            <p:ph type="body" idx="1"/>
          </p:nvPr>
        </p:nvSpPr>
        <p:spPr/>
        <p:txBody>
          <a:bodyPr>
            <a:normAutofit fontScale="92500"/>
          </a:bodyPr>
          <a:lstStyle/>
          <a:p>
            <a:pPr marR="7200" lvl="1" algn="just" rtl="1"/>
            <a:r>
              <a:rPr lang="fa-IR" b="1" i="1" u="none" strike="noStrike" baseline="0" smtClean="0">
                <a:cs typeface="B Badr"/>
              </a:rPr>
              <a:t>توجه: اين شبهه، نظير شبهه پيشين است با اين تفاوت كه در آنجا صرفاً از راه عقل، استدلال مى‌شود و در اينجا به آيات قرآنى، استناد شده است. </a:t>
            </a:r>
          </a:p>
          <a:p>
            <a:pPr marR="7200" lvl="1" algn="just" rtl="1"/>
            <a:r>
              <a:rPr lang="fa-IR" b="1" i="1" u="none" strike="noStrike" baseline="0" smtClean="0">
                <a:cs typeface="B Badr"/>
              </a:rPr>
              <a:t>پاسخ: انحصار اسباب و علل پديده ها در اسباب و علل عادى را يكى از سنتهاى تغييرناپذير الهى شمردن، سخنى است بى دليل، و نظير اينست كه كسى ادعا كند كه منحصر بودن علت حرارت در آتش، يكى از سنتهاى تغييرناپذير الهى است! و در برابر چنين ادعاهايى مى‌توان گفت كه تعدّد انواع علل براى انواع معلولها و جانشين شدن اسباب غيرعادى براى اسباب عادى، امرى است كه هميشه در جهان وجود داشته و از اينروى بايد آنرا يكى از سنن الهى بشمار آورد و منحصر شدن اسباب به اسباب عادى را تغييرى براى آن تلقى كرد كه در آيات كريمه قرآن، نفى شده است.</a:t>
            </a:r>
          </a:p>
        </p:txBody>
      </p:sp>
    </p:spTree>
    <p:extLst>
      <p:ext uri="{BB962C8B-B14F-4D97-AF65-F5344CB8AC3E}">
        <p14:creationId xmlns:p14="http://schemas.microsoft.com/office/powerpoint/2010/main" val="579316583"/>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نتیجه:</a:t>
            </a:r>
            <a:r>
              <a:rPr lang="fa-IR" b="1" i="0" u="none" strike="noStrike" baseline="0" smtClean="0">
                <a:solidFill>
                  <a:srgbClr val="1F497D"/>
                </a:solidFill>
                <a:cs typeface="B Badr"/>
              </a:rPr>
              <a:t> </a:t>
            </a:r>
            <a:endParaRPr lang="fa-IR" b="1" i="0" u="none" strike="noStrike" baseline="0" smtClean="0">
              <a:solidFill>
                <a:srgbClr val="1F497D"/>
              </a:solidFill>
              <a:cs typeface="B Homa"/>
            </a:endParaRPr>
          </a:p>
        </p:txBody>
      </p:sp>
      <p:sp>
        <p:nvSpPr>
          <p:cNvPr id="3" name="Text Placeholder 2"/>
          <p:cNvSpPr>
            <a:spLocks noGrp="1"/>
          </p:cNvSpPr>
          <p:nvPr>
            <p:ph type="body" idx="1"/>
          </p:nvPr>
        </p:nvSpPr>
        <p:spPr/>
        <p:txBody>
          <a:bodyPr/>
          <a:lstStyle/>
          <a:p>
            <a:pPr marR="7200" lvl="1" algn="just" rtl="1"/>
            <a:r>
              <a:rPr lang="fa-IR" b="1" i="1" u="none" strike="noStrike" baseline="0" smtClean="0">
                <a:cs typeface="B Badr"/>
              </a:rPr>
              <a:t>تفسير كردن آياتى كه دلالت بر نفى تغيير و تحول در سنتهاى الهى دارد بصورتى كه جانشين ناپذيرى اسباب عادى بعنوان يكى از آن سنتهاى تغييرناپذير بحساب آيد تفسيرى است بى دليل. بلكه آيات فراوانى كه دلالت بر وقوع معجزات و خوارق عادت دارد دليل محكمى بر عدم صحّت اين تفسير مى‌باشد. و تفسير صحيح آيات مزبور را بايد از كتب تفسير، جستجو كرد و در اينجا بطور اجمال، اشاره مى‌كنيم كه اين دسته از آيات شريفه، ناظر به نفى تخلف معلول از علت است نه نفى تعدّد علت و جانشين شدنِ علت غيرعادى نسبت به علت عادى، بلكه شايد بتوان گفت كه قدر متيقّن از مورد اين آيات، تأثير اسباب و علل غيرعادى است.</a:t>
            </a:r>
          </a:p>
        </p:txBody>
      </p:sp>
    </p:spTree>
    <p:extLst>
      <p:ext uri="{BB962C8B-B14F-4D97-AF65-F5344CB8AC3E}">
        <p14:creationId xmlns:p14="http://schemas.microsoft.com/office/powerpoint/2010/main" val="1024883027"/>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شبهه سوم</a:t>
            </a:r>
          </a:p>
        </p:txBody>
      </p:sp>
      <p:sp>
        <p:nvSpPr>
          <p:cNvPr id="3" name="Text Placeholder 2"/>
          <p:cNvSpPr>
            <a:spLocks noGrp="1"/>
          </p:cNvSpPr>
          <p:nvPr>
            <p:ph type="body" idx="1"/>
          </p:nvPr>
        </p:nvSpPr>
        <p:spPr/>
        <p:txBody>
          <a:bodyPr/>
          <a:lstStyle/>
          <a:p>
            <a:pPr marR="7200" lvl="1" algn="just" rtl="1"/>
            <a:r>
              <a:rPr lang="fa-IR" b="1" i="1" u="none" strike="noStrike" baseline="0" smtClean="0">
                <a:cs typeface="B Badr"/>
              </a:rPr>
              <a:t>در قرآن كريم آمده است كه مردم مكرراً از پيامبر اسلام (صلّى اللّه عليه و آله و سلّم) درخواست معجزات و خوارق عادت مى‌كردند و آن حضرت از اجابت چنين درخواستهايى خوددارى مى‌كرد (سوره انعام: آيه 37، 109، سوره يونس: آيه 20، سوره رعد: آيه 7، سوره انبياء: آيه 5.) و اگر ارائه معجزات، راهى براى اثبات نبوت است چرا پيامبر اكرم (صلّى اللّه عليه و آله و سلّم) از اين راه، استفاده نمى‌كرد؟</a:t>
            </a:r>
          </a:p>
        </p:txBody>
      </p:sp>
    </p:spTree>
    <p:extLst>
      <p:ext uri="{BB962C8B-B14F-4D97-AF65-F5344CB8AC3E}">
        <p14:creationId xmlns:p14="http://schemas.microsoft.com/office/powerpoint/2010/main" val="2964116041"/>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بدر">
      <a:majorFont>
        <a:latin typeface="Franklin Gothic Medium"/>
        <a:ea typeface=""/>
        <a:cs typeface="B Homa"/>
      </a:majorFont>
      <a:minorFont>
        <a:latin typeface=""/>
        <a:ea typeface=""/>
        <a:cs typeface="B Bad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2075</Words>
  <Application>Microsoft Office PowerPoint</Application>
  <PresentationFormat>On-screen Show (4:3)</PresentationFormat>
  <Paragraphs>65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بسم الله الرحمن الرحیم</vt:lpstr>
      <vt:lpstr>حلّ چند شبهه</vt:lpstr>
      <vt:lpstr>شبهه اول</vt:lpstr>
      <vt:lpstr>پاسخ شبهه</vt:lpstr>
      <vt:lpstr>نکته: تفسير اعجاز به آگاهى از علل ناشناخته، صحيح نيست؛ </vt:lpstr>
      <vt:lpstr>شبهه دوم</vt:lpstr>
      <vt:lpstr>جواب:</vt:lpstr>
      <vt:lpstr>نتیجه: </vt:lpstr>
      <vt:lpstr>شبهه سوم</vt:lpstr>
      <vt:lpstr>پاسخ</vt:lpstr>
      <vt:lpstr>شبهه چهارم</vt:lpstr>
      <vt:lpstr>پاسخ</vt:lpstr>
      <vt:lpstr>حاصل آنكه: </vt:lpstr>
      <vt:lpstr>نقل اشکال به معجزه و پاسخ به آن در المیزان</vt:lpstr>
      <vt:lpstr>نقل اشکال</vt:lpstr>
      <vt:lpstr>جواب</vt:lpstr>
      <vt:lpstr>مثال علامه</vt:lpstr>
      <vt:lpstr>نتیجه علامه</vt:lpstr>
      <vt:lpstr>این سخن را نقد کنید.</vt:lpstr>
      <vt:lpstr>نظر استاد جوادی آملی</vt:lpstr>
      <vt:lpstr>نظر شهید صدر</vt:lpstr>
      <vt:lpstr>پایان</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bahar</dc:creator>
  <cp:lastModifiedBy>bahar</cp:lastModifiedBy>
  <cp:revision>12</cp:revision>
  <dcterms:created xsi:type="dcterms:W3CDTF">2015-03-03T06:41:13Z</dcterms:created>
  <dcterms:modified xsi:type="dcterms:W3CDTF">2015-03-03T19:26:07Z</dcterms:modified>
</cp:coreProperties>
</file>