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sldIdLst>
    <p:sldId id="270" r:id="rId2"/>
    <p:sldId id="266" r:id="rId3"/>
    <p:sldId id="279" r:id="rId4"/>
    <p:sldId id="280" r:id="rId5"/>
    <p:sldId id="267" r:id="rId6"/>
    <p:sldId id="268" r:id="rId7"/>
    <p:sldId id="269" r:id="rId8"/>
    <p:sldId id="277" r:id="rId9"/>
    <p:sldId id="274" r:id="rId10"/>
    <p:sldId id="275" r:id="rId11"/>
    <p:sldId id="272" r:id="rId12"/>
    <p:sldId id="259" r:id="rId13"/>
    <p:sldId id="273" r:id="rId14"/>
    <p:sldId id="260" r:id="rId15"/>
    <p:sldId id="261" r:id="rId16"/>
    <p:sldId id="262" r:id="rId17"/>
    <p:sldId id="263" r:id="rId18"/>
    <p:sldId id="264" r:id="rId19"/>
    <p:sldId id="26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C2D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20278-CBEF-4890-BDF3-D6126BB11CD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8B0E1-0735-4710-A792-C49A0ED71AE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1"/>
          <a:r>
            <a:rPr lang="fa-IR" sz="3200" dirty="0" smtClean="0"/>
            <a:t>نوع شرکت:           بانک ملت سهام عام</a:t>
          </a:r>
          <a:endParaRPr lang="en-US" sz="3200" dirty="0"/>
        </a:p>
      </dgm:t>
    </dgm:pt>
    <dgm:pt modelId="{68A296C7-C6A1-4D22-A241-556B82A1F7E6}" type="parTrans" cxnId="{BFFF9F29-A343-427C-BD89-BFE0F8379A5A}">
      <dgm:prSet/>
      <dgm:spPr/>
      <dgm:t>
        <a:bodyPr/>
        <a:lstStyle/>
        <a:p>
          <a:endParaRPr lang="en-US"/>
        </a:p>
      </dgm:t>
    </dgm:pt>
    <dgm:pt modelId="{DD4E3AC0-34CF-476E-AB78-855E962CC6DB}" type="sibTrans" cxnId="{BFFF9F29-A343-427C-BD89-BFE0F8379A5A}">
      <dgm:prSet/>
      <dgm:spPr/>
      <dgm:t>
        <a:bodyPr/>
        <a:lstStyle/>
        <a:p>
          <a:endParaRPr lang="en-US"/>
        </a:p>
      </dgm:t>
    </dgm:pt>
    <dgm:pt modelId="{1EB9C9FB-D7F2-4568-B59A-DB294660407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3200" dirty="0" smtClean="0"/>
            <a:t>تاسیس:                29 آذر  1358</a:t>
          </a:r>
          <a:endParaRPr lang="en-US" sz="3200" dirty="0"/>
        </a:p>
      </dgm:t>
    </dgm:pt>
    <dgm:pt modelId="{D96A2D1B-C095-48F5-94C2-B0AC98E67D2F}" type="parTrans" cxnId="{F654B85E-BA8D-4EA4-BC79-750B7B0806FF}">
      <dgm:prSet/>
      <dgm:spPr/>
      <dgm:t>
        <a:bodyPr/>
        <a:lstStyle/>
        <a:p>
          <a:endParaRPr lang="en-US"/>
        </a:p>
      </dgm:t>
    </dgm:pt>
    <dgm:pt modelId="{9D7858F1-AD19-4BAD-BB1C-335CC13A8D60}" type="sibTrans" cxnId="{F654B85E-BA8D-4EA4-BC79-750B7B0806FF}">
      <dgm:prSet/>
      <dgm:spPr/>
      <dgm:t>
        <a:bodyPr/>
        <a:lstStyle/>
        <a:p>
          <a:endParaRPr lang="en-US"/>
        </a:p>
      </dgm:t>
    </dgm:pt>
    <dgm:pt modelId="{A151F9EA-57D9-476D-8C37-8CEC180A8E72}" type="pres">
      <dgm:prSet presAssocID="{05220278-CBEF-4890-BDF3-D6126BB11C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D8739-6DB1-4C02-A754-B0A7F5C5B8FD}" type="pres">
      <dgm:prSet presAssocID="{5148B0E1-0735-4710-A792-C49A0ED71AE2}" presName="parentText" presStyleLbl="node1" presStyleIdx="0" presStyleCnt="2" custScaleY="56961" custLinFactNeighborY="-79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069E1-48ED-4138-8A38-24F5FCCDBEB0}" type="pres">
      <dgm:prSet presAssocID="{DD4E3AC0-34CF-476E-AB78-855E962CC6DB}" presName="spacer" presStyleCnt="0"/>
      <dgm:spPr/>
      <dgm:t>
        <a:bodyPr/>
        <a:lstStyle/>
        <a:p>
          <a:endParaRPr lang="en-US"/>
        </a:p>
      </dgm:t>
    </dgm:pt>
    <dgm:pt modelId="{AB7FEA75-9B19-44A8-BED6-F9F8D7D629CC}" type="pres">
      <dgm:prSet presAssocID="{1EB9C9FB-D7F2-4568-B59A-DB2946604071}" presName="parentText" presStyleLbl="node1" presStyleIdx="1" presStyleCnt="2" custScaleY="55183" custLinFactY="-2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BAC98-5E21-4543-9659-6BB5FCBC7971}" type="presOf" srcId="{1EB9C9FB-D7F2-4568-B59A-DB2946604071}" destId="{AB7FEA75-9B19-44A8-BED6-F9F8D7D629CC}" srcOrd="0" destOrd="0" presId="urn:microsoft.com/office/officeart/2005/8/layout/vList2"/>
    <dgm:cxn modelId="{75013CAA-9806-4904-814F-141992248DAA}" type="presOf" srcId="{5148B0E1-0735-4710-A792-C49A0ED71AE2}" destId="{D9ED8739-6DB1-4C02-A754-B0A7F5C5B8FD}" srcOrd="0" destOrd="0" presId="urn:microsoft.com/office/officeart/2005/8/layout/vList2"/>
    <dgm:cxn modelId="{EA12CD14-7614-4391-B6CD-B8B72E5488FB}" type="presOf" srcId="{05220278-CBEF-4890-BDF3-D6126BB11CDC}" destId="{A151F9EA-57D9-476D-8C37-8CEC180A8E72}" srcOrd="0" destOrd="0" presId="urn:microsoft.com/office/officeart/2005/8/layout/vList2"/>
    <dgm:cxn modelId="{F654B85E-BA8D-4EA4-BC79-750B7B0806FF}" srcId="{05220278-CBEF-4890-BDF3-D6126BB11CDC}" destId="{1EB9C9FB-D7F2-4568-B59A-DB2946604071}" srcOrd="1" destOrd="0" parTransId="{D96A2D1B-C095-48F5-94C2-B0AC98E67D2F}" sibTransId="{9D7858F1-AD19-4BAD-BB1C-335CC13A8D60}"/>
    <dgm:cxn modelId="{BFFF9F29-A343-427C-BD89-BFE0F8379A5A}" srcId="{05220278-CBEF-4890-BDF3-D6126BB11CDC}" destId="{5148B0E1-0735-4710-A792-C49A0ED71AE2}" srcOrd="0" destOrd="0" parTransId="{68A296C7-C6A1-4D22-A241-556B82A1F7E6}" sibTransId="{DD4E3AC0-34CF-476E-AB78-855E962CC6DB}"/>
    <dgm:cxn modelId="{DF148925-7228-4ED0-95A6-7BA30D6D6A2A}" type="presParOf" srcId="{A151F9EA-57D9-476D-8C37-8CEC180A8E72}" destId="{D9ED8739-6DB1-4C02-A754-B0A7F5C5B8FD}" srcOrd="0" destOrd="0" presId="urn:microsoft.com/office/officeart/2005/8/layout/vList2"/>
    <dgm:cxn modelId="{E2201D3A-1BE2-4632-925D-841705AF1565}" type="presParOf" srcId="{A151F9EA-57D9-476D-8C37-8CEC180A8E72}" destId="{931069E1-48ED-4138-8A38-24F5FCCDBEB0}" srcOrd="1" destOrd="0" presId="urn:microsoft.com/office/officeart/2005/8/layout/vList2"/>
    <dgm:cxn modelId="{2D45A82C-C74D-42D5-98DF-5D2D3C7B12DE}" type="presParOf" srcId="{A151F9EA-57D9-476D-8C37-8CEC180A8E72}" destId="{AB7FEA75-9B19-44A8-BED6-F9F8D7D629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178B3-43A7-4678-BC87-9C268EFEDC8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92921-882A-4310-B55B-965634E0764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3200" dirty="0" smtClean="0"/>
            <a:t>دفترمرکزی:          تهران طاقانی نبش خیابان شهید موسوی</a:t>
          </a:r>
          <a:endParaRPr lang="en-US" sz="3200" dirty="0"/>
        </a:p>
      </dgm:t>
    </dgm:pt>
    <dgm:pt modelId="{37B8A39F-4BDF-438A-B181-961941F08B68}" type="parTrans" cxnId="{E07AE28D-E1C1-486F-8686-11EFE665ED3C}">
      <dgm:prSet/>
      <dgm:spPr/>
      <dgm:t>
        <a:bodyPr/>
        <a:lstStyle/>
        <a:p>
          <a:endParaRPr lang="en-US"/>
        </a:p>
      </dgm:t>
    </dgm:pt>
    <dgm:pt modelId="{D9F9BF6B-637C-4D84-91AC-03C166A67224}" type="sibTrans" cxnId="{E07AE28D-E1C1-486F-8686-11EFE665ED3C}">
      <dgm:prSet/>
      <dgm:spPr/>
      <dgm:t>
        <a:bodyPr/>
        <a:lstStyle/>
        <a:p>
          <a:endParaRPr lang="en-US"/>
        </a:p>
      </dgm:t>
    </dgm:pt>
    <dgm:pt modelId="{6A6304F2-114D-4E2E-9716-E7EDED84316F}" type="pres">
      <dgm:prSet presAssocID="{921178B3-43A7-4678-BC87-9C268EFEDC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CE7C8-5096-4504-B80D-4D35BDC41710}" type="pres">
      <dgm:prSet presAssocID="{F2C92921-882A-4310-B55B-965634E07642}" presName="parentText" presStyleLbl="node1" presStyleIdx="0" presStyleCnt="1" custLinFactNeighborY="93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AE28D-E1C1-486F-8686-11EFE665ED3C}" srcId="{921178B3-43A7-4678-BC87-9C268EFEDC86}" destId="{F2C92921-882A-4310-B55B-965634E07642}" srcOrd="0" destOrd="0" parTransId="{37B8A39F-4BDF-438A-B181-961941F08B68}" sibTransId="{D9F9BF6B-637C-4D84-91AC-03C166A67224}"/>
    <dgm:cxn modelId="{05F4D72A-1221-43C3-9DD0-3756E8352E99}" type="presOf" srcId="{921178B3-43A7-4678-BC87-9C268EFEDC86}" destId="{6A6304F2-114D-4E2E-9716-E7EDED84316F}" srcOrd="0" destOrd="0" presId="urn:microsoft.com/office/officeart/2005/8/layout/vList2"/>
    <dgm:cxn modelId="{D7E3C041-E6D1-4AA5-94E7-475707C8A082}" type="presOf" srcId="{F2C92921-882A-4310-B55B-965634E07642}" destId="{89DCE7C8-5096-4504-B80D-4D35BDC41710}" srcOrd="0" destOrd="0" presId="urn:microsoft.com/office/officeart/2005/8/layout/vList2"/>
    <dgm:cxn modelId="{96CB4425-C33A-445E-8EA1-53C8C301F35D}" type="presParOf" srcId="{6A6304F2-114D-4E2E-9716-E7EDED84316F}" destId="{89DCE7C8-5096-4504-B80D-4D35BDC417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1A11C-356C-46B6-90B9-D81F633B9E4C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42A45-F634-4FC5-8207-B25A4439BB59}">
      <dgm:prSet phldrT="[Text]" phldr="1"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8BDC0C-BD67-45F9-96BB-665161D75B8A}" type="parTrans" cxnId="{B15326B7-09DE-4105-A59F-DF45A0B3711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A967F3-B123-4F05-8A4F-9ED8ED144BEC}" type="sibTrans" cxnId="{B15326B7-09DE-4105-A59F-DF45A0B3711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AFC19C2-71E1-4E5A-9A27-2FC29CB83955}">
      <dgm:prSet phldrT="[Text]" phldr="1"/>
      <dgm:spPr/>
      <dgm:t>
        <a:bodyPr/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1CA12E9-70F5-4428-8ECF-A09CA4C7EC1A}" type="parTrans" cxnId="{7FFAA196-4241-49FF-A8DE-3D1BA8B22D3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BAF69A-946D-4213-B71D-46BFB5AE9109}" type="sibTrans" cxnId="{7FFAA196-4241-49FF-A8DE-3D1BA8B22D3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8676E2-90FA-4B46-B5AA-24D7C8CC835C}">
      <dgm:prSet phldrT="[Text]" custT="1"/>
      <dgm:spPr/>
      <dgm:t>
        <a:bodyPr/>
        <a:lstStyle/>
        <a:p>
          <a:pPr rtl="1"/>
          <a:r>
            <a:rPr lang="fa-IR" sz="36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مدیر عامل و عضو هیأت مدیره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98E765B-BD92-4DCA-8D83-F8BACD845017}" type="parTrans" cxnId="{E7B8615C-D132-4580-93DF-32DC0757CE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D1EC41-2591-401A-BE67-E7DA75223650}" type="sibTrans" cxnId="{E7B8615C-D132-4580-93DF-32DC0757CE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B0EEA5B-6EB4-4079-A850-8049FE454907}">
      <dgm:prSet phldrT="[Text]"/>
      <dgm:spPr/>
      <dgm:t>
        <a:bodyPr/>
        <a:lstStyle/>
        <a:p>
          <a:pPr rtl="1"/>
          <a:endParaRPr lang="en-US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5D7944-16E7-4786-B5E2-B19663D669C0}" type="sibTrans" cxnId="{7D1FDA46-B70A-448A-929D-571DF49C063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B86E84-D9F8-4ECF-B964-15077A171CDE}" type="parTrans" cxnId="{7D1FDA46-B70A-448A-929D-571DF49C063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64DDE4D-3CFA-4B3F-9E9D-1CFF21224097}">
      <dgm:prSet phldrT="[Text]" custT="1"/>
      <dgm:spPr/>
      <dgm:t>
        <a:bodyPr/>
        <a:lstStyle/>
        <a:p>
          <a:pPr rtl="1"/>
          <a:r>
            <a:rPr lang="fa-IR" sz="36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رئیس هیأت مدیره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1DCA0C-1487-4CC6-BDCF-A1368063EED1}" type="sibTrans" cxnId="{B0FC1979-55B9-44F7-B666-FB86DF4262A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54D035-3539-4EC6-89B0-F0340174BE7B}" type="parTrans" cxnId="{B0FC1979-55B9-44F7-B666-FB86DF4262A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E8E2C0-84D8-44CB-B86D-BB1D5AE2692B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حسن روستا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8CB763-D3CD-46D7-86D6-AC0AA1F66BC3}" type="sibTrans" cxnId="{BFA7C449-BF92-4A59-9687-269D667140E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93B136-3214-493A-A570-6630FF26931B}" type="parTrans" cxnId="{BFA7C449-BF92-4A59-9687-269D667140E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F33258-DE4E-405E-8A14-5419557518CD}">
      <dgm:prSet phldrT="[Text]" custT="1"/>
      <dgm:spPr/>
      <dgm:t>
        <a:bodyPr/>
        <a:lstStyle/>
        <a:p>
          <a:pPr rtl="1"/>
          <a:r>
            <a:rPr lang="fa-IR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محمد بیگدلی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A73BC0-836B-4AD5-A4D7-97B4266A40F7}" type="parTrans" cxnId="{C296DBA9-56C7-4E67-8A21-57E2E4BEC07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0ED707-CC34-4730-BBBD-C7C32E0FB80C}" type="sibTrans" cxnId="{C296DBA9-56C7-4E67-8A21-57E2E4BEC07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ABA728-3AFD-4754-9E14-F1BCE34C569C}" type="pres">
      <dgm:prSet presAssocID="{A581A11C-356C-46B6-90B9-D81F633B9E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520057-E123-4A97-A82A-704528A78E1A}" type="pres">
      <dgm:prSet presAssocID="{B1042A45-F634-4FC5-8207-B25A4439BB59}" presName="linNode" presStyleCnt="0"/>
      <dgm:spPr/>
    </dgm:pt>
    <dgm:pt modelId="{B7D9FA01-D1FC-407B-A38B-464BDCF08C02}" type="pres">
      <dgm:prSet presAssocID="{B1042A45-F634-4FC5-8207-B25A4439BB59}" presName="parentText" presStyleLbl="node1" presStyleIdx="0" presStyleCnt="2" custScaleX="68346" custLinFactNeighborX="-8903" custLinFactNeighborY="14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F81F6-EEBB-4E22-A44C-966C2B8B6650}" type="pres">
      <dgm:prSet presAssocID="{B1042A45-F634-4FC5-8207-B25A4439BB59}" presName="descendantText" presStyleLbl="alignAccFollowNode1" presStyleIdx="0" presStyleCnt="2" custScaleY="89099" custLinFactNeighborX="-27232" custLinFactNeighborY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F1519-B36F-4E60-AB3A-A06F0F892AAA}" type="pres">
      <dgm:prSet presAssocID="{F9A967F3-B123-4F05-8A4F-9ED8ED144BEC}" presName="sp" presStyleCnt="0"/>
      <dgm:spPr/>
    </dgm:pt>
    <dgm:pt modelId="{7685203E-7667-4D61-9690-118C568027C5}" type="pres">
      <dgm:prSet presAssocID="{8AFC19C2-71E1-4E5A-9A27-2FC29CB83955}" presName="linNode" presStyleCnt="0"/>
      <dgm:spPr/>
    </dgm:pt>
    <dgm:pt modelId="{8EE7D862-E7F2-435E-A5EE-60AFE6B51478}" type="pres">
      <dgm:prSet presAssocID="{8AFC19C2-71E1-4E5A-9A27-2FC29CB83955}" presName="parentText" presStyleLbl="node1" presStyleIdx="1" presStyleCnt="2" custScaleX="67965" custLinFactNeighborX="-7213" custLinFactNeighborY="4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9B52D-AB28-49FC-BA7F-4B98A2B53F11}" type="pres">
      <dgm:prSet presAssocID="{8AFC19C2-71E1-4E5A-9A27-2FC29CB83955}" presName="descendantText" presStyleLbl="alignAccFollowNode1" presStyleIdx="1" presStyleCnt="2" custLinFactNeighborX="-24316" custLinFactNeighborY="-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A614A-81EA-41B1-A69F-F6C192E51C05}" type="presOf" srcId="{B1042A45-F634-4FC5-8207-B25A4439BB59}" destId="{B7D9FA01-D1FC-407B-A38B-464BDCF08C02}" srcOrd="0" destOrd="0" presId="urn:microsoft.com/office/officeart/2005/8/layout/vList5"/>
    <dgm:cxn modelId="{522D12C8-AB4A-4654-A3C3-86A777D0EC25}" type="presOf" srcId="{B64DDE4D-3CFA-4B3F-9E9D-1CFF21224097}" destId="{3EDF81F6-EEBB-4E22-A44C-966C2B8B6650}" srcOrd="0" destOrd="1" presId="urn:microsoft.com/office/officeart/2005/8/layout/vList5"/>
    <dgm:cxn modelId="{C296DBA9-56C7-4E67-8A21-57E2E4BEC076}" srcId="{8AFC19C2-71E1-4E5A-9A27-2FC29CB83955}" destId="{56F33258-DE4E-405E-8A14-5419557518CD}" srcOrd="1" destOrd="0" parTransId="{29A73BC0-836B-4AD5-A4D7-97B4266A40F7}" sibTransId="{D20ED707-CC34-4730-BBBD-C7C32E0FB80C}"/>
    <dgm:cxn modelId="{62E1294E-8477-43A5-AE87-7E817867FEE2}" type="presOf" srcId="{0B0EEA5B-6EB4-4079-A850-8049FE454907}" destId="{3EDF81F6-EEBB-4E22-A44C-966C2B8B6650}" srcOrd="0" destOrd="0" presId="urn:microsoft.com/office/officeart/2005/8/layout/vList5"/>
    <dgm:cxn modelId="{E7B8615C-D132-4580-93DF-32DC0757CE9E}" srcId="{8AFC19C2-71E1-4E5A-9A27-2FC29CB83955}" destId="{A28676E2-90FA-4B46-B5AA-24D7C8CC835C}" srcOrd="0" destOrd="0" parTransId="{E98E765B-BD92-4DCA-8D83-F8BACD845017}" sibTransId="{C7D1EC41-2591-401A-BE67-E7DA75223650}"/>
    <dgm:cxn modelId="{B15326B7-09DE-4105-A59F-DF45A0B37115}" srcId="{A581A11C-356C-46B6-90B9-D81F633B9E4C}" destId="{B1042A45-F634-4FC5-8207-B25A4439BB59}" srcOrd="0" destOrd="0" parTransId="{AD8BDC0C-BD67-45F9-96BB-665161D75B8A}" sibTransId="{F9A967F3-B123-4F05-8A4F-9ED8ED144BEC}"/>
    <dgm:cxn modelId="{88E9018F-4672-41AC-8333-4FE4E89ACAAD}" type="presOf" srcId="{A581A11C-356C-46B6-90B9-D81F633B9E4C}" destId="{12ABA728-3AFD-4754-9E14-F1BCE34C569C}" srcOrd="0" destOrd="0" presId="urn:microsoft.com/office/officeart/2005/8/layout/vList5"/>
    <dgm:cxn modelId="{BFA7C449-BF92-4A59-9687-269D667140EC}" srcId="{B1042A45-F634-4FC5-8207-B25A4439BB59}" destId="{EAE8E2C0-84D8-44CB-B86D-BB1D5AE2692B}" srcOrd="2" destOrd="0" parTransId="{2193B136-3214-493A-A570-6630FF26931B}" sibTransId="{328CB763-D3CD-46D7-86D6-AC0AA1F66BC3}"/>
    <dgm:cxn modelId="{B0FC1979-55B9-44F7-B666-FB86DF4262AF}" srcId="{B1042A45-F634-4FC5-8207-B25A4439BB59}" destId="{B64DDE4D-3CFA-4B3F-9E9D-1CFF21224097}" srcOrd="1" destOrd="0" parTransId="{FB54D035-3539-4EC6-89B0-F0340174BE7B}" sibTransId="{351DCA0C-1487-4CC6-BDCF-A1368063EED1}"/>
    <dgm:cxn modelId="{7FFAA196-4241-49FF-A8DE-3D1BA8B22D33}" srcId="{A581A11C-356C-46B6-90B9-D81F633B9E4C}" destId="{8AFC19C2-71E1-4E5A-9A27-2FC29CB83955}" srcOrd="1" destOrd="0" parTransId="{B1CA12E9-70F5-4428-8ECF-A09CA4C7EC1A}" sibTransId="{C7BAF69A-946D-4213-B71D-46BFB5AE9109}"/>
    <dgm:cxn modelId="{6C420CB7-8B7A-4B32-9F38-F55A301AD6A4}" type="presOf" srcId="{A28676E2-90FA-4B46-B5AA-24D7C8CC835C}" destId="{6FC9B52D-AB28-49FC-BA7F-4B98A2B53F11}" srcOrd="0" destOrd="0" presId="urn:microsoft.com/office/officeart/2005/8/layout/vList5"/>
    <dgm:cxn modelId="{115FC573-CF66-4628-AC56-4B59D7FCE98B}" type="presOf" srcId="{EAE8E2C0-84D8-44CB-B86D-BB1D5AE2692B}" destId="{3EDF81F6-EEBB-4E22-A44C-966C2B8B6650}" srcOrd="0" destOrd="2" presId="urn:microsoft.com/office/officeart/2005/8/layout/vList5"/>
    <dgm:cxn modelId="{7D1FDA46-B70A-448A-929D-571DF49C063A}" srcId="{B1042A45-F634-4FC5-8207-B25A4439BB59}" destId="{0B0EEA5B-6EB4-4079-A850-8049FE454907}" srcOrd="0" destOrd="0" parTransId="{26B86E84-D9F8-4ECF-B964-15077A171CDE}" sibTransId="{1B5D7944-16E7-4786-B5E2-B19663D669C0}"/>
    <dgm:cxn modelId="{DC93DC99-D1E3-4945-9771-11A72C566A0B}" type="presOf" srcId="{8AFC19C2-71E1-4E5A-9A27-2FC29CB83955}" destId="{8EE7D862-E7F2-435E-A5EE-60AFE6B51478}" srcOrd="0" destOrd="0" presId="urn:microsoft.com/office/officeart/2005/8/layout/vList5"/>
    <dgm:cxn modelId="{327277DE-90C2-4832-8664-58CBDD4FA376}" type="presOf" srcId="{56F33258-DE4E-405E-8A14-5419557518CD}" destId="{6FC9B52D-AB28-49FC-BA7F-4B98A2B53F11}" srcOrd="0" destOrd="1" presId="urn:microsoft.com/office/officeart/2005/8/layout/vList5"/>
    <dgm:cxn modelId="{4906E23D-9E0A-4305-AF9C-FA95030CD544}" type="presParOf" srcId="{12ABA728-3AFD-4754-9E14-F1BCE34C569C}" destId="{13520057-E123-4A97-A82A-704528A78E1A}" srcOrd="0" destOrd="0" presId="urn:microsoft.com/office/officeart/2005/8/layout/vList5"/>
    <dgm:cxn modelId="{D410FD1F-2BD9-493C-A194-69E22C8A7B28}" type="presParOf" srcId="{13520057-E123-4A97-A82A-704528A78E1A}" destId="{B7D9FA01-D1FC-407B-A38B-464BDCF08C02}" srcOrd="0" destOrd="0" presId="urn:microsoft.com/office/officeart/2005/8/layout/vList5"/>
    <dgm:cxn modelId="{B6059D7F-A8F6-401E-8530-19DE197AFAC0}" type="presParOf" srcId="{13520057-E123-4A97-A82A-704528A78E1A}" destId="{3EDF81F6-EEBB-4E22-A44C-966C2B8B6650}" srcOrd="1" destOrd="0" presId="urn:microsoft.com/office/officeart/2005/8/layout/vList5"/>
    <dgm:cxn modelId="{1CFE7814-D04D-4653-A321-01A2E6707011}" type="presParOf" srcId="{12ABA728-3AFD-4754-9E14-F1BCE34C569C}" destId="{C7EF1519-B36F-4E60-AB3A-A06F0F892AAA}" srcOrd="1" destOrd="0" presId="urn:microsoft.com/office/officeart/2005/8/layout/vList5"/>
    <dgm:cxn modelId="{ED79872E-2345-476C-AEDB-7B6B67E8EC3B}" type="presParOf" srcId="{12ABA728-3AFD-4754-9E14-F1BCE34C569C}" destId="{7685203E-7667-4D61-9690-118C568027C5}" srcOrd="2" destOrd="0" presId="urn:microsoft.com/office/officeart/2005/8/layout/vList5"/>
    <dgm:cxn modelId="{793C6137-128D-4F18-83D8-2E2EBC0D96DA}" type="presParOf" srcId="{7685203E-7667-4D61-9690-118C568027C5}" destId="{8EE7D862-E7F2-435E-A5EE-60AFE6B51478}" srcOrd="0" destOrd="0" presId="urn:microsoft.com/office/officeart/2005/8/layout/vList5"/>
    <dgm:cxn modelId="{FF6E7D74-DDC9-48D6-954D-6B6C8CC77F40}" type="presParOf" srcId="{7685203E-7667-4D61-9690-118C568027C5}" destId="{6FC9B52D-AB28-49FC-BA7F-4B98A2B53F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86C32-E03C-47F0-967A-517AFEC98C7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57D5C-420B-4E97-85DD-4265492B66BA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1393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E382C5-F6E0-421A-BAC9-873417D572C7}" type="parTrans" cxnId="{7ED7D11E-28A8-421F-BB27-F76133869FC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538B2D-2C46-4453-8581-B1286B6B593D}" type="sibTrans" cxnId="{7ED7D11E-28A8-421F-BB27-F76133869FC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9763892-9191-4FA7-9423-D6E3598944F3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23،014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1CCA3B-F4AF-4A41-9A2C-DB658C94714A}" type="parTrans" cxnId="{F1F23224-D60F-42CF-B155-B4A7410993C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62926C-9463-4296-BB37-A5C7F6FCD182}" type="sibTrans" cxnId="{F1F23224-D60F-42CF-B155-B4A7410993C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C93251-E199-4A6C-85B0-F6212FC3D8A9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21،442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2A8741-FACD-4892-920C-A93184ABB8A5}" type="parTrans" cxnId="{838653B1-D75E-4565-9827-815F4FA0E38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427B85-1DB4-4FEB-A5FB-DB82B9C1C3AB}" type="sibTrans" cxnId="{838653B1-D75E-4565-9827-815F4FA0E38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1717F6-4D47-4E48-8EE7-0F53273943C7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28،711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680394-67F5-4BE3-8DA2-6E1AA1B24010}" type="parTrans" cxnId="{582E8796-4126-49D3-B6F6-3DA4A723B21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DF0BA8-2839-448B-84FF-5903418755D3}" type="sibTrans" cxnId="{582E8796-4126-49D3-B6F6-3DA4A723B21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7915C2-D7CC-4879-82D3-2A142A9BCAFA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1394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AC3F9E3-9D8C-4CB4-9B4B-74E0D383E3D6}" type="sibTrans" cxnId="{3887CFBF-4CB8-447E-9895-8938CC8EBA3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62656D-52A8-44EA-9C8F-A08856D739A9}" type="parTrans" cxnId="{3887CFBF-4CB8-447E-9895-8938CC8EBA3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C6540B-67F9-4184-BD13-0E3667A89FF4}">
      <dgm:prSet phldrT="[Text]"/>
      <dgm:spPr/>
      <dgm:t>
        <a:bodyPr/>
        <a:lstStyle/>
        <a:p>
          <a:r>
            <a:rPr lang="fa-IR" b="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1395</a:t>
          </a:r>
          <a:endParaRPr lang="en-US" b="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AA5CB6-573B-4570-A82A-E8AE118E612B}" type="sibTrans" cxnId="{31938C28-9A05-4B87-9FB5-E0A0BE3783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8DF389-DED5-496A-B430-FCB809334920}" type="parTrans" cxnId="{31938C28-9A05-4B87-9FB5-E0A0BE3783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2CA006-6409-452D-A86E-5C5D1B6F3F93}" type="pres">
      <dgm:prSet presAssocID="{30086C32-E03C-47F0-967A-517AFEC98C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EC064B-2440-4B44-815F-4B1327EDF556}" type="pres">
      <dgm:prSet presAssocID="{ED457D5C-420B-4E97-85DD-4265492B66BA}" presName="vertFlow" presStyleCnt="0"/>
      <dgm:spPr/>
      <dgm:t>
        <a:bodyPr/>
        <a:lstStyle/>
        <a:p>
          <a:endParaRPr lang="en-US"/>
        </a:p>
      </dgm:t>
    </dgm:pt>
    <dgm:pt modelId="{03E4018F-5EC7-4CAC-AEFD-BC80B3527A76}" type="pres">
      <dgm:prSet presAssocID="{ED457D5C-420B-4E97-85DD-4265492B66BA}" presName="header" presStyleLbl="node1" presStyleIdx="0" presStyleCnt="2"/>
      <dgm:spPr/>
      <dgm:t>
        <a:bodyPr/>
        <a:lstStyle/>
        <a:p>
          <a:endParaRPr lang="en-US"/>
        </a:p>
      </dgm:t>
    </dgm:pt>
    <dgm:pt modelId="{15DEF182-3E0A-4A44-9BF5-8BBA4C387821}" type="pres">
      <dgm:prSet presAssocID="{2462656D-52A8-44EA-9C8F-A08856D739A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BA1726B-C4DF-47B8-AB4D-2E764397AB66}" type="pres">
      <dgm:prSet presAssocID="{F17915C2-D7CC-4879-82D3-2A142A9BCAFA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CE5E4-526A-43BB-B07F-B17D6BFE00A7}" type="pres">
      <dgm:prSet presAssocID="{4AC3F9E3-9D8C-4CB4-9B4B-74E0D383E3D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BE34171-BF76-4CB1-B909-0513621A9931}" type="pres">
      <dgm:prSet presAssocID="{6FC6540B-67F9-4184-BD13-0E3667A89FF4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7367B-52D0-4864-BAF7-4C8963F635F3}" type="pres">
      <dgm:prSet presAssocID="{ED457D5C-420B-4E97-85DD-4265492B66BA}" presName="hSp" presStyleCnt="0"/>
      <dgm:spPr/>
      <dgm:t>
        <a:bodyPr/>
        <a:lstStyle/>
        <a:p>
          <a:endParaRPr lang="en-US"/>
        </a:p>
      </dgm:t>
    </dgm:pt>
    <dgm:pt modelId="{8BA4684E-888E-45E8-9D27-5F43FF35A1C9}" type="pres">
      <dgm:prSet presAssocID="{19763892-9191-4FA7-9423-D6E3598944F3}" presName="vertFlow" presStyleCnt="0"/>
      <dgm:spPr/>
      <dgm:t>
        <a:bodyPr/>
        <a:lstStyle/>
        <a:p>
          <a:endParaRPr lang="en-US"/>
        </a:p>
      </dgm:t>
    </dgm:pt>
    <dgm:pt modelId="{67372382-1CF1-4D6D-98BC-FB6535C14C0F}" type="pres">
      <dgm:prSet presAssocID="{19763892-9191-4FA7-9423-D6E3598944F3}" presName="header" presStyleLbl="node1" presStyleIdx="1" presStyleCnt="2"/>
      <dgm:spPr/>
      <dgm:t>
        <a:bodyPr/>
        <a:lstStyle/>
        <a:p>
          <a:endParaRPr lang="en-US"/>
        </a:p>
      </dgm:t>
    </dgm:pt>
    <dgm:pt modelId="{6C82B14A-FB84-400C-A7E9-E68BCE832856}" type="pres">
      <dgm:prSet presAssocID="{CD2A8741-FACD-4892-920C-A93184ABB8A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C0F9672-6AAB-451D-9F39-AB6C7799C6CF}" type="pres">
      <dgm:prSet presAssocID="{DCC93251-E199-4A6C-85B0-F6212FC3D8A9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0A3B3-66A7-4036-BDAC-8C4B12FF40F4}" type="pres">
      <dgm:prSet presAssocID="{25427B85-1DB4-4FEB-A5FB-DB82B9C1C3A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531ADF9-34E9-4170-9E47-B00FC26EF0A1}" type="pres">
      <dgm:prSet presAssocID="{991717F6-4D47-4E48-8EE7-0F53273943C7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6B022-3F3F-4CAE-A4AF-BD664A3B7E2A}" type="presOf" srcId="{DCC93251-E199-4A6C-85B0-F6212FC3D8A9}" destId="{5C0F9672-6AAB-451D-9F39-AB6C7799C6CF}" srcOrd="0" destOrd="0" presId="urn:microsoft.com/office/officeart/2005/8/layout/lProcess1"/>
    <dgm:cxn modelId="{2D4DBFFC-5F8F-414C-80CD-01A4FEACA289}" type="presOf" srcId="{F17915C2-D7CC-4879-82D3-2A142A9BCAFA}" destId="{8BA1726B-C4DF-47B8-AB4D-2E764397AB66}" srcOrd="0" destOrd="0" presId="urn:microsoft.com/office/officeart/2005/8/layout/lProcess1"/>
    <dgm:cxn modelId="{F1F23224-D60F-42CF-B155-B4A7410993CD}" srcId="{30086C32-E03C-47F0-967A-517AFEC98C71}" destId="{19763892-9191-4FA7-9423-D6E3598944F3}" srcOrd="1" destOrd="0" parTransId="{871CCA3B-F4AF-4A41-9A2C-DB658C94714A}" sibTransId="{7062926C-9463-4296-BB37-A5C7F6FCD182}"/>
    <dgm:cxn modelId="{838653B1-D75E-4565-9827-815F4FA0E38D}" srcId="{19763892-9191-4FA7-9423-D6E3598944F3}" destId="{DCC93251-E199-4A6C-85B0-F6212FC3D8A9}" srcOrd="0" destOrd="0" parTransId="{CD2A8741-FACD-4892-920C-A93184ABB8A5}" sibTransId="{25427B85-1DB4-4FEB-A5FB-DB82B9C1C3AB}"/>
    <dgm:cxn modelId="{14560BCF-FC09-4C67-AC2E-6D06D0AFC6B1}" type="presOf" srcId="{CD2A8741-FACD-4892-920C-A93184ABB8A5}" destId="{6C82B14A-FB84-400C-A7E9-E68BCE832856}" srcOrd="0" destOrd="0" presId="urn:microsoft.com/office/officeart/2005/8/layout/lProcess1"/>
    <dgm:cxn modelId="{3887CFBF-4CB8-447E-9895-8938CC8EBA39}" srcId="{ED457D5C-420B-4E97-85DD-4265492B66BA}" destId="{F17915C2-D7CC-4879-82D3-2A142A9BCAFA}" srcOrd="0" destOrd="0" parTransId="{2462656D-52A8-44EA-9C8F-A08856D739A9}" sibTransId="{4AC3F9E3-9D8C-4CB4-9B4B-74E0D383E3D6}"/>
    <dgm:cxn modelId="{7ED7D11E-28A8-421F-BB27-F76133869FC7}" srcId="{30086C32-E03C-47F0-967A-517AFEC98C71}" destId="{ED457D5C-420B-4E97-85DD-4265492B66BA}" srcOrd="0" destOrd="0" parTransId="{00E382C5-F6E0-421A-BAC9-873417D572C7}" sibTransId="{F3538B2D-2C46-4453-8581-B1286B6B593D}"/>
    <dgm:cxn modelId="{189854C5-D0E2-42A5-AEDE-752B01BC73DF}" type="presOf" srcId="{991717F6-4D47-4E48-8EE7-0F53273943C7}" destId="{3531ADF9-34E9-4170-9E47-B00FC26EF0A1}" srcOrd="0" destOrd="0" presId="urn:microsoft.com/office/officeart/2005/8/layout/lProcess1"/>
    <dgm:cxn modelId="{31938C28-9A05-4B87-9FB5-E0A0BE3783A5}" srcId="{ED457D5C-420B-4E97-85DD-4265492B66BA}" destId="{6FC6540B-67F9-4184-BD13-0E3667A89FF4}" srcOrd="1" destOrd="0" parTransId="{A68DF389-DED5-496A-B430-FCB809334920}" sibTransId="{73AA5CB6-573B-4570-A82A-E8AE118E612B}"/>
    <dgm:cxn modelId="{80C5095C-684E-471A-AA51-CA684DFFF1A1}" type="presOf" srcId="{4AC3F9E3-9D8C-4CB4-9B4B-74E0D383E3D6}" destId="{73FCE5E4-526A-43BB-B07F-B17D6BFE00A7}" srcOrd="0" destOrd="0" presId="urn:microsoft.com/office/officeart/2005/8/layout/lProcess1"/>
    <dgm:cxn modelId="{0F83585D-86ED-4E33-91B5-448E0DD257B5}" type="presOf" srcId="{2462656D-52A8-44EA-9C8F-A08856D739A9}" destId="{15DEF182-3E0A-4A44-9BF5-8BBA4C387821}" srcOrd="0" destOrd="0" presId="urn:microsoft.com/office/officeart/2005/8/layout/lProcess1"/>
    <dgm:cxn modelId="{833CD5A1-EF79-4DB0-96F2-CE52F615CC25}" type="presOf" srcId="{19763892-9191-4FA7-9423-D6E3598944F3}" destId="{67372382-1CF1-4D6D-98BC-FB6535C14C0F}" srcOrd="0" destOrd="0" presId="urn:microsoft.com/office/officeart/2005/8/layout/lProcess1"/>
    <dgm:cxn modelId="{79A39CED-004D-43C4-BF19-D3229FDF1653}" type="presOf" srcId="{6FC6540B-67F9-4184-BD13-0E3667A89FF4}" destId="{1BE34171-BF76-4CB1-B909-0513621A9931}" srcOrd="0" destOrd="0" presId="urn:microsoft.com/office/officeart/2005/8/layout/lProcess1"/>
    <dgm:cxn modelId="{582E8796-4126-49D3-B6F6-3DA4A723B21A}" srcId="{19763892-9191-4FA7-9423-D6E3598944F3}" destId="{991717F6-4D47-4E48-8EE7-0F53273943C7}" srcOrd="1" destOrd="0" parTransId="{F0680394-67F5-4BE3-8DA2-6E1AA1B24010}" sibTransId="{75DF0BA8-2839-448B-84FF-5903418755D3}"/>
    <dgm:cxn modelId="{C45B2CAA-920A-42A3-AE48-55D55768C261}" type="presOf" srcId="{25427B85-1DB4-4FEB-A5FB-DB82B9C1C3AB}" destId="{C310A3B3-66A7-4036-BDAC-8C4B12FF40F4}" srcOrd="0" destOrd="0" presId="urn:microsoft.com/office/officeart/2005/8/layout/lProcess1"/>
    <dgm:cxn modelId="{4A20FB19-C2A3-4FF5-AE82-264209260277}" type="presOf" srcId="{30086C32-E03C-47F0-967A-517AFEC98C71}" destId="{F22CA006-6409-452D-A86E-5C5D1B6F3F93}" srcOrd="0" destOrd="0" presId="urn:microsoft.com/office/officeart/2005/8/layout/lProcess1"/>
    <dgm:cxn modelId="{A0399E80-6FD0-42E8-ADE4-E8E9226071C9}" type="presOf" srcId="{ED457D5C-420B-4E97-85DD-4265492B66BA}" destId="{03E4018F-5EC7-4CAC-AEFD-BC80B3527A76}" srcOrd="0" destOrd="0" presId="urn:microsoft.com/office/officeart/2005/8/layout/lProcess1"/>
    <dgm:cxn modelId="{29547D9E-018E-4AEB-8DAB-FE410EDE2D59}" type="presParOf" srcId="{F22CA006-6409-452D-A86E-5C5D1B6F3F93}" destId="{C0EC064B-2440-4B44-815F-4B1327EDF556}" srcOrd="0" destOrd="0" presId="urn:microsoft.com/office/officeart/2005/8/layout/lProcess1"/>
    <dgm:cxn modelId="{816699CE-21D2-4A4C-8639-1888CC22F762}" type="presParOf" srcId="{C0EC064B-2440-4B44-815F-4B1327EDF556}" destId="{03E4018F-5EC7-4CAC-AEFD-BC80B3527A76}" srcOrd="0" destOrd="0" presId="urn:microsoft.com/office/officeart/2005/8/layout/lProcess1"/>
    <dgm:cxn modelId="{AFFC0136-1086-430E-88CF-76E928773AE1}" type="presParOf" srcId="{C0EC064B-2440-4B44-815F-4B1327EDF556}" destId="{15DEF182-3E0A-4A44-9BF5-8BBA4C387821}" srcOrd="1" destOrd="0" presId="urn:microsoft.com/office/officeart/2005/8/layout/lProcess1"/>
    <dgm:cxn modelId="{E878EA78-A69E-4A92-A3AD-54DF4728F544}" type="presParOf" srcId="{C0EC064B-2440-4B44-815F-4B1327EDF556}" destId="{8BA1726B-C4DF-47B8-AB4D-2E764397AB66}" srcOrd="2" destOrd="0" presId="urn:microsoft.com/office/officeart/2005/8/layout/lProcess1"/>
    <dgm:cxn modelId="{37218721-E3E5-40D3-B0CE-6D9833E2AA18}" type="presParOf" srcId="{C0EC064B-2440-4B44-815F-4B1327EDF556}" destId="{73FCE5E4-526A-43BB-B07F-B17D6BFE00A7}" srcOrd="3" destOrd="0" presId="urn:microsoft.com/office/officeart/2005/8/layout/lProcess1"/>
    <dgm:cxn modelId="{F817A28B-FBB5-4716-A3C9-90BEB276E983}" type="presParOf" srcId="{C0EC064B-2440-4B44-815F-4B1327EDF556}" destId="{1BE34171-BF76-4CB1-B909-0513621A9931}" srcOrd="4" destOrd="0" presId="urn:microsoft.com/office/officeart/2005/8/layout/lProcess1"/>
    <dgm:cxn modelId="{36C28C49-C635-41BB-9181-3EE75CB6FF7A}" type="presParOf" srcId="{F22CA006-6409-452D-A86E-5C5D1B6F3F93}" destId="{1E77367B-52D0-4864-BAF7-4C8963F635F3}" srcOrd="1" destOrd="0" presId="urn:microsoft.com/office/officeart/2005/8/layout/lProcess1"/>
    <dgm:cxn modelId="{03210FEA-283C-48AE-A4BA-3D953885D39F}" type="presParOf" srcId="{F22CA006-6409-452D-A86E-5C5D1B6F3F93}" destId="{8BA4684E-888E-45E8-9D27-5F43FF35A1C9}" srcOrd="2" destOrd="0" presId="urn:microsoft.com/office/officeart/2005/8/layout/lProcess1"/>
    <dgm:cxn modelId="{3C91E98B-53ED-4237-A1C0-AFC14FE10944}" type="presParOf" srcId="{8BA4684E-888E-45E8-9D27-5F43FF35A1C9}" destId="{67372382-1CF1-4D6D-98BC-FB6535C14C0F}" srcOrd="0" destOrd="0" presId="urn:microsoft.com/office/officeart/2005/8/layout/lProcess1"/>
    <dgm:cxn modelId="{FC6536D7-250C-43E3-B040-50AC7CAD5A87}" type="presParOf" srcId="{8BA4684E-888E-45E8-9D27-5F43FF35A1C9}" destId="{6C82B14A-FB84-400C-A7E9-E68BCE832856}" srcOrd="1" destOrd="0" presId="urn:microsoft.com/office/officeart/2005/8/layout/lProcess1"/>
    <dgm:cxn modelId="{719D1A81-11CD-478D-8606-1FB7060D3165}" type="presParOf" srcId="{8BA4684E-888E-45E8-9D27-5F43FF35A1C9}" destId="{5C0F9672-6AAB-451D-9F39-AB6C7799C6CF}" srcOrd="2" destOrd="0" presId="urn:microsoft.com/office/officeart/2005/8/layout/lProcess1"/>
    <dgm:cxn modelId="{45E0CCC6-304A-48B4-B411-FE100D420568}" type="presParOf" srcId="{8BA4684E-888E-45E8-9D27-5F43FF35A1C9}" destId="{C310A3B3-66A7-4036-BDAC-8C4B12FF40F4}" srcOrd="3" destOrd="0" presId="urn:microsoft.com/office/officeart/2005/8/layout/lProcess1"/>
    <dgm:cxn modelId="{BA25681A-88B5-4446-BD65-5EF0FB04B450}" type="presParOf" srcId="{8BA4684E-888E-45E8-9D27-5F43FF35A1C9}" destId="{3531ADF9-34E9-4170-9E47-B00FC26EF0A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D8739-6DB1-4C02-A754-B0A7F5C5B8FD}">
      <dsp:nvSpPr>
        <dsp:cNvPr id="0" name=""/>
        <dsp:cNvSpPr/>
      </dsp:nvSpPr>
      <dsp:spPr>
        <a:xfrm>
          <a:off x="0" y="0"/>
          <a:ext cx="8128000" cy="68243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نوع شرکت:           بانک ملت سهام عام</a:t>
          </a:r>
          <a:endParaRPr lang="en-US" sz="3200" kern="1200" dirty="0"/>
        </a:p>
      </dsp:txBody>
      <dsp:txXfrm>
        <a:off x="33314" y="33314"/>
        <a:ext cx="8061372" cy="615810"/>
      </dsp:txXfrm>
    </dsp:sp>
    <dsp:sp modelId="{AB7FEA75-9B19-44A8-BED6-F9F8D7D629CC}">
      <dsp:nvSpPr>
        <dsp:cNvPr id="0" name=""/>
        <dsp:cNvSpPr/>
      </dsp:nvSpPr>
      <dsp:spPr>
        <a:xfrm>
          <a:off x="0" y="771881"/>
          <a:ext cx="8128000" cy="66113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تاسیس:                29 آذر  1358</a:t>
          </a:r>
          <a:endParaRPr lang="en-US" sz="3200" kern="1200" dirty="0"/>
        </a:p>
      </dsp:txBody>
      <dsp:txXfrm>
        <a:off x="32274" y="804155"/>
        <a:ext cx="8063452" cy="596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E7C8-5096-4504-B80D-4D35BDC41710}">
      <dsp:nvSpPr>
        <dsp:cNvPr id="0" name=""/>
        <dsp:cNvSpPr/>
      </dsp:nvSpPr>
      <dsp:spPr>
        <a:xfrm>
          <a:off x="0" y="10402"/>
          <a:ext cx="8128000" cy="7675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دفترمرکزی:          تهران طاقانی نبش خیابان شهید موسوی</a:t>
          </a:r>
          <a:endParaRPr lang="en-US" sz="3200" kern="1200" dirty="0"/>
        </a:p>
      </dsp:txBody>
      <dsp:txXfrm>
        <a:off x="37467" y="47869"/>
        <a:ext cx="80530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F81F6-EEBB-4E22-A44C-966C2B8B6650}">
      <dsp:nvSpPr>
        <dsp:cNvPr id="0" name=""/>
        <dsp:cNvSpPr/>
      </dsp:nvSpPr>
      <dsp:spPr>
        <a:xfrm rot="5400000">
          <a:off x="4463706" y="-2263008"/>
          <a:ext cx="1153608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رئیس هیأت مدیره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حسن روستا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968127" y="288886"/>
        <a:ext cx="6088453" cy="1040978"/>
      </dsp:txXfrm>
    </dsp:sp>
    <dsp:sp modelId="{B7D9FA01-D1FC-407B-A38B-464BDCF08C02}">
      <dsp:nvSpPr>
        <dsp:cNvPr id="0" name=""/>
        <dsp:cNvSpPr/>
      </dsp:nvSpPr>
      <dsp:spPr>
        <a:xfrm>
          <a:off x="0" y="22698"/>
          <a:ext cx="2362333" cy="161843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9006" y="101704"/>
        <a:ext cx="2204321" cy="1460424"/>
      </dsp:txXfrm>
    </dsp:sp>
    <dsp:sp modelId="{6FC9B52D-AB28-49FC-BA7F-4B98A2B53F11}">
      <dsp:nvSpPr>
        <dsp:cNvPr id="0" name=""/>
        <dsp:cNvSpPr/>
      </dsp:nvSpPr>
      <dsp:spPr>
        <a:xfrm rot="5400000">
          <a:off x="4480757" y="-563884"/>
          <a:ext cx="1294748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مدیر عامل و عضو هیأت مدیره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محمد بیگدلی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055747" y="1924330"/>
        <a:ext cx="6081564" cy="1168340"/>
      </dsp:txXfrm>
    </dsp:sp>
    <dsp:sp modelId="{8EE7D862-E7F2-435E-A5EE-60AFE6B51478}">
      <dsp:nvSpPr>
        <dsp:cNvPr id="0" name=""/>
        <dsp:cNvSpPr/>
      </dsp:nvSpPr>
      <dsp:spPr>
        <a:xfrm>
          <a:off x="103827" y="1699438"/>
          <a:ext cx="2349164" cy="161843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2833" y="1778444"/>
        <a:ext cx="2191152" cy="1460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018F-5EC7-4CAC-AEFD-BC80B3527A76}">
      <dsp:nvSpPr>
        <dsp:cNvPr id="0" name=""/>
        <dsp:cNvSpPr/>
      </dsp:nvSpPr>
      <dsp:spPr>
        <a:xfrm>
          <a:off x="966186" y="1539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1393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2426" y="27779"/>
        <a:ext cx="3531084" cy="843411"/>
      </dsp:txXfrm>
    </dsp:sp>
    <dsp:sp modelId="{15DEF182-3E0A-4A44-9BF5-8BBA4C387821}">
      <dsp:nvSpPr>
        <dsp:cNvPr id="0" name=""/>
        <dsp:cNvSpPr/>
      </dsp:nvSpPr>
      <dsp:spPr>
        <a:xfrm rot="5400000">
          <a:off x="2679577" y="975820"/>
          <a:ext cx="156780" cy="156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726B-C4DF-47B8-AB4D-2E764397AB66}">
      <dsp:nvSpPr>
        <dsp:cNvPr id="0" name=""/>
        <dsp:cNvSpPr/>
      </dsp:nvSpPr>
      <dsp:spPr>
        <a:xfrm>
          <a:off x="966186" y="1210991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1394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2426" y="1237231"/>
        <a:ext cx="3531084" cy="843411"/>
      </dsp:txXfrm>
    </dsp:sp>
    <dsp:sp modelId="{73FCE5E4-526A-43BB-B07F-B17D6BFE00A7}">
      <dsp:nvSpPr>
        <dsp:cNvPr id="0" name=""/>
        <dsp:cNvSpPr/>
      </dsp:nvSpPr>
      <dsp:spPr>
        <a:xfrm rot="5400000">
          <a:off x="2679577" y="2185273"/>
          <a:ext cx="156780" cy="156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34171-BF76-4CB1-B909-0513621A9931}">
      <dsp:nvSpPr>
        <dsp:cNvPr id="0" name=""/>
        <dsp:cNvSpPr/>
      </dsp:nvSpPr>
      <dsp:spPr>
        <a:xfrm>
          <a:off x="966186" y="2420444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1395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2426" y="2446684"/>
        <a:ext cx="3531084" cy="843411"/>
      </dsp:txXfrm>
    </dsp:sp>
    <dsp:sp modelId="{67372382-1CF1-4D6D-98BC-FB6535C14C0F}">
      <dsp:nvSpPr>
        <dsp:cNvPr id="0" name=""/>
        <dsp:cNvSpPr/>
      </dsp:nvSpPr>
      <dsp:spPr>
        <a:xfrm>
          <a:off x="5051449" y="1539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23،014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77689" y="27779"/>
        <a:ext cx="3531084" cy="843411"/>
      </dsp:txXfrm>
    </dsp:sp>
    <dsp:sp modelId="{6C82B14A-FB84-400C-A7E9-E68BCE832856}">
      <dsp:nvSpPr>
        <dsp:cNvPr id="0" name=""/>
        <dsp:cNvSpPr/>
      </dsp:nvSpPr>
      <dsp:spPr>
        <a:xfrm rot="5400000">
          <a:off x="6764841" y="975820"/>
          <a:ext cx="156780" cy="156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F9672-6AAB-451D-9F39-AB6C7799C6CF}">
      <dsp:nvSpPr>
        <dsp:cNvPr id="0" name=""/>
        <dsp:cNvSpPr/>
      </dsp:nvSpPr>
      <dsp:spPr>
        <a:xfrm>
          <a:off x="5051449" y="1210991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21،442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77689" y="1237231"/>
        <a:ext cx="3531084" cy="843411"/>
      </dsp:txXfrm>
    </dsp:sp>
    <dsp:sp modelId="{C310A3B3-66A7-4036-BDAC-8C4B12FF40F4}">
      <dsp:nvSpPr>
        <dsp:cNvPr id="0" name=""/>
        <dsp:cNvSpPr/>
      </dsp:nvSpPr>
      <dsp:spPr>
        <a:xfrm rot="5400000">
          <a:off x="6764841" y="2185273"/>
          <a:ext cx="156780" cy="156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1ADF9-34E9-4170-9E47-B00FC26EF0A1}">
      <dsp:nvSpPr>
        <dsp:cNvPr id="0" name=""/>
        <dsp:cNvSpPr/>
      </dsp:nvSpPr>
      <dsp:spPr>
        <a:xfrm>
          <a:off x="5051449" y="2420444"/>
          <a:ext cx="3583564" cy="89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b="0" kern="1200" cap="none" spc="0" dirty="0" smtClean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28،711</a:t>
          </a:r>
          <a:endParaRPr lang="en-US" sz="5200" b="0" kern="1200" cap="none" spc="0" dirty="0">
            <a:ln w="0"/>
            <a:solidFill>
              <a:schemeClr val="tx1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077689" y="2446684"/>
        <a:ext cx="3531084" cy="84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8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9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6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2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5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8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88CD14-ED86-4F9A-B195-2F92BD61E69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A1CAF-B37B-4538-AF15-5A6DF578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A8%D8%A7%D9%86%DA%A9_%D9%85%D9%84%DB%8C_%D8%A7%DB%8C%D8%B1%D8%A7%D9%86" TargetMode="External"/><Relationship Id="rId3" Type="http://schemas.openxmlformats.org/officeDocument/2006/relationships/hyperlink" Target="https://fa.wikipedia.org/wiki/%D8%AE%D8%AF%D9%85%D8%A7%D8%AA_%D9%85%D8%A7%D9%84%DB%8C" TargetMode="External"/><Relationship Id="rId7" Type="http://schemas.openxmlformats.org/officeDocument/2006/relationships/hyperlink" Target="https://fa.wikipedia.org/wiki/%D8%AF%D8%B1%D8%A2%D9%85%D8%AF" TargetMode="External"/><Relationship Id="rId2" Type="http://schemas.openxmlformats.org/officeDocument/2006/relationships/hyperlink" Target="https://fa.wikipedia.org/wiki/%D8%B4%D8%B1%DA%A9%D8%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B3%D8%A7%D9%84_%D9%85%D8%A7%D9%84%DB%8C" TargetMode="External"/><Relationship Id="rId5" Type="http://schemas.openxmlformats.org/officeDocument/2006/relationships/hyperlink" Target="https://fa.wikipedia.org/wiki/%D8%A7%DB%8C%D8%B1%D8%A7%D9%86" TargetMode="External"/><Relationship Id="rId4" Type="http://schemas.openxmlformats.org/officeDocument/2006/relationships/hyperlink" Target="https://fa.wikipedia.org/wiki/%D8%A8%D8%A7%D9%86%DA%A9%D8%AF%D8%A7%D8%B1%DB%8C" TargetMode="External"/><Relationship Id="rId9" Type="http://schemas.openxmlformats.org/officeDocument/2006/relationships/hyperlink" Target="https://fa.wikipedia.org/wiki/%D8%B3%D8%A7%D8%B2%D9%85%D8%A7%D9%86_%D9%85%D8%AF%DB%8C%D8%B1%DB%8C%D8%AA_%D8%B5%D9%86%D8%B9%D8%AA%DB%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4%D8%B1%DA%A9%D8%AA_%D8%AF%D9%88%D9%84%D8%AA%DB%8C" TargetMode="External"/><Relationship Id="rId2" Type="http://schemas.openxmlformats.org/officeDocument/2006/relationships/hyperlink" Target="https://fa.wikipedia.org/wiki/%D8%A7%D8%B5%D9%84_%DB%B4%DB%B4_%D9%82%D8%A7%D9%86%D9%88%D9%86_%D8%A7%D8%B3%D8%A7%D8%B3%DB%8C_%D8%AC%D9%85%D9%87%D9%88%D8%B1%DB%8C_%D8%A7%D8%B3%D9%84%D8%A7%D9%85%DB%8C_%D8%A7%DB%8C%D8%B1%D8%A7%D9%8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.wikipedia.org/wiki/%D8%B3%D8%A7%D8%B2%D9%85%D8%A7%D9%86_%D8%A8%D9%88%D8%B1%D8%B3_%D8%A7%D9%88%D8%B1%D8%A7%D9%82_%D8%A8%D9%87%D8%A7%D8%AF%D8%A7%D8%B1_%D8%AA%D9%87%D8%B1%D8%A7%D9%86" TargetMode="External"/><Relationship Id="rId4" Type="http://schemas.openxmlformats.org/officeDocument/2006/relationships/hyperlink" Target="https://fa.wikipedia.org/wiki/%D8%AE%D8%B5%D9%88%D8%B5%DB%8C%E2%80%8C%D8%B3%D8%A7%D8%B2%DB%8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029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mtClean="0"/>
              <a:t>تعداد کارکنان </a:t>
            </a:r>
            <a:r>
              <a:rPr lang="fa-IR" dirty="0" smtClean="0"/>
              <a:t>بانک ملت در چند سال گذشته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65898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6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سهم بورس بانک ملت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952" y="2961565"/>
            <a:ext cx="8679766" cy="81886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تعداد سهام در بورس50،000،000،000 است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5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648" y="1224991"/>
            <a:ext cx="9144000" cy="1108364"/>
          </a:xfrm>
        </p:spPr>
        <p:txBody>
          <a:bodyPr>
            <a:normAutofit/>
          </a:bodyPr>
          <a:lstStyle/>
          <a:p>
            <a:r>
              <a:rPr lang="fa-IR" dirty="0" smtClean="0"/>
              <a:t>چشم انداز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72" y="2665869"/>
            <a:ext cx="9144000" cy="3020291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تسهيل فعاليتهاى اقتصادى اعم از تجارى ، صنعتى و كشاورزى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تبديل شدن به يك بانك پيشگام ايرانى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ايجاد ارزشهاى منحصر به فرد براى مشتريان</a:t>
            </a:r>
          </a:p>
        </p:txBody>
      </p:sp>
    </p:spTree>
    <p:extLst>
      <p:ext uri="{BB962C8B-B14F-4D97-AF65-F5344CB8AC3E}">
        <p14:creationId xmlns:p14="http://schemas.microsoft.com/office/powerpoint/2010/main" val="4792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fa-IR" dirty="0"/>
              <a:t>مأموريت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83" y="2486594"/>
            <a:ext cx="9601196" cy="3318936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ارائه خدمات مؤثر به جامعه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ارائه خدمات مطلوب در بازار پول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704" y="1504501"/>
            <a:ext cx="9144000" cy="886546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استراتژيها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329" y="2391047"/>
            <a:ext cx="9144000" cy="292330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1- بهبود شاخصهاى عملكرد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2- توسعه تكنولوژى اطلاعات و ارتباطات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3- بهبود كيفيت خدمات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4- توسعه منابع انسانى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5- مديريت روابط مشتريان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5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352" y="1408966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اهداف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427" y="2144973"/>
            <a:ext cx="7278106" cy="3255818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حفظ و ارتقاء جايگاه رقابتى بانك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مديريت بهينه تركيب سپرده هاى مشتريان، بهينه سازى پرتفوى مصارف و تعديل مطالبات فوق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افزايش سود آورى و ساير درآمدها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گسترش سطح ارائه خدمات ارزى و ضمانتنامه ها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بهينه سازى شبكه واحدهاى بانك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70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2" y="1826668"/>
            <a:ext cx="9144000" cy="3290455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ارتقاء كيفيت و افزايش سرعت ارائه خدمات بانكى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دسترسى مشتريان به خدمات بانكى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online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 •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گرايش به سوى بانكدارى الكترونيكى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پاسخگويى به نيازهاى جديد مشتريان و ارائه خدمات و محصولات نوين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توسعه خطوط و زير ساختهاى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56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923" y="2328629"/>
            <a:ext cx="9144000" cy="2999509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استاندارد سازى ارائه خدمات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تمركز زدايى و تفويض اختيار در جهت تسريع ارائه خدمات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ارزيابى عملكرد و كنترل استراتژيك فعاليت هاى كليدى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116" y="1894876"/>
            <a:ext cx="7348025" cy="3151909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•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بهبود روشهاى جذب ونگهدارى منابع انسانى در جهت افزايش رضايت مشتريان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اصلاح تركيب تحصيلات نيروى انسانى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آموزش بهسازى وتوانمندسازى نيروى انسانى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افزايش ميزان مشاركت كاركنان بانك در تصميم گيرى از طريق پياده سازى سيستم پيشنهادها و نظام مشاركت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نهادينه سازى و گسترش ديدگاه علمى در بانك از طريق توسعه و تعميق فعاليت هاى علمى و پژوهشى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8484" y="2089265"/>
            <a:ext cx="7327658" cy="2985655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شناسايى و جذب مشتريان كليدى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تسهيل دسترسى مشتريان به خدمات بانكى و به تبع آن افزايش رضايت مشتريان 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• تكريم ارباب رجوع و مشترى مدارى 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67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777924"/>
            <a:ext cx="9892146" cy="5434614"/>
          </a:xfrm>
        </p:spPr>
      </p:pic>
    </p:spTree>
    <p:extLst>
      <p:ext uri="{BB962C8B-B14F-4D97-AF65-F5344CB8AC3E}">
        <p14:creationId xmlns:p14="http://schemas.microsoft.com/office/powerpoint/2010/main" val="14003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Sayed Ali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1173707"/>
            <a:ext cx="8311487" cy="44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5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0441"/>
          </a:xfrm>
        </p:spPr>
        <p:txBody>
          <a:bodyPr/>
          <a:lstStyle/>
          <a:p>
            <a:r>
              <a:rPr lang="fa-IR" dirty="0" smtClean="0"/>
              <a:t>تصویر بانک ملت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129051"/>
            <a:ext cx="9601196" cy="3746287"/>
          </a:xfrm>
        </p:spPr>
      </p:pic>
    </p:spTree>
    <p:extLst>
      <p:ext uri="{BB962C8B-B14F-4D97-AF65-F5344CB8AC3E}">
        <p14:creationId xmlns:p14="http://schemas.microsoft.com/office/powerpoint/2010/main" val="2015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345" y="928048"/>
            <a:ext cx="9601196" cy="914400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Traditional Arabic" pitchFamily="2" charset="-78"/>
              </a:rPr>
              <a:t>مشخصه های اصلی </a:t>
            </a:r>
            <a:r>
              <a:rPr lang="fa-IR" dirty="0" smtClean="0">
                <a:solidFill>
                  <a:schemeClr val="tx1"/>
                </a:solidFill>
                <a:cs typeface="Traditional Arabic" pitchFamily="2" charset="-78"/>
              </a:rPr>
              <a:t>بانک ملت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21063387"/>
              </p:ext>
            </p:extLst>
          </p:nvPr>
        </p:nvGraphicFramePr>
        <p:xfrm>
          <a:off x="2558199" y="2497541"/>
          <a:ext cx="8128000" cy="177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433792"/>
              </p:ext>
            </p:extLst>
          </p:nvPr>
        </p:nvGraphicFramePr>
        <p:xfrm>
          <a:off x="2558199" y="4026090"/>
          <a:ext cx="8128000" cy="77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63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4987" y="1446208"/>
            <a:ext cx="831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بانک ملت</a:t>
            </a:r>
            <a:r>
              <a:rPr lang="fa-IR" sz="3200" dirty="0">
                <a:cs typeface="B Nazanin" panose="00000400000000000000" pitchFamily="2" charset="-78"/>
              </a:rPr>
              <a:t> </a:t>
            </a:r>
            <a:r>
              <a:rPr lang="fa-IR" sz="3200" dirty="0">
                <a:solidFill>
                  <a:srgbClr val="0070C0"/>
                </a:solidFill>
                <a:cs typeface="B Nazanin" panose="00000400000000000000" pitchFamily="2" charset="-78"/>
                <a:hlinkClick r:id="rId2" tooltip="شرکت"/>
              </a:rPr>
              <a:t>شرکت</a:t>
            </a:r>
            <a:r>
              <a:rPr lang="fa-IR" sz="3200" dirty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r>
              <a:rPr lang="fa-IR" sz="3200" dirty="0">
                <a:solidFill>
                  <a:srgbClr val="0070C0"/>
                </a:solidFill>
                <a:cs typeface="B Nazanin" panose="00000400000000000000" pitchFamily="2" charset="-78"/>
                <a:hlinkClick r:id="rId3" tooltip="خدمات مالی"/>
              </a:rPr>
              <a:t>خدمات مالی</a:t>
            </a:r>
            <a:r>
              <a:rPr lang="fa-IR" sz="3200" dirty="0">
                <a:cs typeface="B Nazanin" panose="00000400000000000000" pitchFamily="2" charset="-78"/>
              </a:rPr>
              <a:t> و </a:t>
            </a:r>
            <a:r>
              <a:rPr lang="fa-IR" sz="3200" u="sng" dirty="0">
                <a:cs typeface="B Nazanin" panose="00000400000000000000" pitchFamily="2" charset="-78"/>
                <a:hlinkClick r:id="rId4"/>
              </a:rPr>
              <a:t>بانکداری</a:t>
            </a:r>
            <a:r>
              <a:rPr lang="fa-IR" sz="3200" dirty="0">
                <a:cs typeface="B Nazanin" panose="00000400000000000000" pitchFamily="2" charset="-78"/>
              </a:rPr>
              <a:t> </a:t>
            </a:r>
            <a:r>
              <a:rPr lang="fa-IR" sz="3200" dirty="0">
                <a:cs typeface="B Nazanin" panose="00000400000000000000" pitchFamily="2" charset="-78"/>
                <a:hlinkClick r:id="rId5" tooltip="ایران"/>
              </a:rPr>
              <a:t>ایرانی</a:t>
            </a:r>
            <a:r>
              <a:rPr lang="fa-IR" sz="3200" dirty="0">
                <a:cs typeface="B Nazanin" panose="00000400000000000000" pitchFamily="2" charset="-78"/>
              </a:rPr>
              <a:t> است، که هم‌اکنون با </a:t>
            </a:r>
            <a:r>
              <a:rPr lang="fa-IR" sz="3200" dirty="0" smtClean="0">
                <a:cs typeface="B Nazanin" panose="00000400000000000000" pitchFamily="2" charset="-78"/>
              </a:rPr>
              <a:t>۱640 </a:t>
            </a:r>
            <a:r>
              <a:rPr lang="fa-IR" sz="3200" dirty="0">
                <a:cs typeface="B Nazanin" panose="00000400000000000000" pitchFamily="2" charset="-78"/>
              </a:rPr>
              <a:t>شعبه در سراسر ایران فعالیت می‌نماید. بانک ملت در </a:t>
            </a:r>
            <a:r>
              <a:rPr lang="fa-IR" sz="3200" dirty="0">
                <a:cs typeface="B Nazanin" panose="00000400000000000000" pitchFamily="2" charset="-78"/>
                <a:hlinkClick r:id="rId6" tooltip="سال مالی"/>
              </a:rPr>
              <a:t>سال مالی</a:t>
            </a:r>
            <a:r>
              <a:rPr lang="fa-IR" sz="3200" dirty="0">
                <a:cs typeface="B Nazanin" panose="00000400000000000000" pitchFamily="2" charset="-78"/>
              </a:rPr>
              <a:t>۱۳۹۵ با 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  <a:hlinkClick r:id="rId7" tooltip="درآمد"/>
              </a:rPr>
              <a:t>درآمدی</a:t>
            </a:r>
            <a:r>
              <a:rPr lang="fa-IR" sz="3200" dirty="0">
                <a:cs typeface="B Nazanin" panose="00000400000000000000" pitchFamily="2" charset="-78"/>
              </a:rPr>
              <a:t> بالغ بر ۲۸ هزار میلیارد تومان، پس از </a:t>
            </a:r>
            <a:r>
              <a:rPr lang="fa-IR" sz="3200" dirty="0">
                <a:cs typeface="B Nazanin" panose="00000400000000000000" pitchFamily="2" charset="-78"/>
                <a:hlinkClick r:id="rId8" tooltip="بانک ملی ایران"/>
              </a:rPr>
              <a:t>بانک ملی ایران</a:t>
            </a:r>
            <a:r>
              <a:rPr lang="fa-IR" sz="3200" dirty="0">
                <a:cs typeface="B Nazanin" panose="00000400000000000000" pitchFamily="2" charset="-78"/>
              </a:rPr>
              <a:t>، در رتبه </a:t>
            </a:r>
            <a:r>
              <a:rPr lang="fa-IR" sz="3200" dirty="0" smtClean="0">
                <a:cs typeface="B Nazanin" panose="00000400000000000000" pitchFamily="2" charset="-78"/>
              </a:rPr>
              <a:t>دوم </a:t>
            </a:r>
            <a:r>
              <a:rPr lang="fa-IR" sz="3200" dirty="0">
                <a:cs typeface="B Nazanin" panose="00000400000000000000" pitchFamily="2" charset="-78"/>
              </a:rPr>
              <a:t>از فهرست بزرگترین بانک‌های ایرانی قرار گرفت.</a:t>
            </a:r>
            <a:r>
              <a:rPr lang="fa-IR" sz="3200" baseline="30000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این بانک </a:t>
            </a:r>
            <a:r>
              <a:rPr lang="fa-IR" sz="3200" dirty="0" smtClean="0">
                <a:cs typeface="B Nazanin" panose="00000400000000000000" pitchFamily="2" charset="-78"/>
              </a:rPr>
              <a:t>همچنین </a:t>
            </a:r>
            <a:r>
              <a:rPr lang="fa-IR" sz="3200" dirty="0">
                <a:cs typeface="B Nazanin" panose="00000400000000000000" pitchFamily="2" charset="-78"/>
              </a:rPr>
              <a:t>در سال ۱۳۹۶ در فهرست ۱۰۰ شرکت برتر ایرانی، منتشر شده توسط </a:t>
            </a:r>
            <a:r>
              <a:rPr lang="fa-IR" sz="3200" dirty="0">
                <a:cs typeface="B Nazanin" panose="00000400000000000000" pitchFamily="2" charset="-78"/>
                <a:hlinkClick r:id="rId9" tooltip="سازمان مدیریت صنعتی"/>
              </a:rPr>
              <a:t>سازمان مدیریت صنعتی</a:t>
            </a:r>
            <a:r>
              <a:rPr lang="fa-IR" sz="3200" dirty="0">
                <a:cs typeface="B Nazanin" panose="00000400000000000000" pitchFamily="2" charset="-78"/>
              </a:rPr>
              <a:t>، رتبه نخست از بزرگترین شرکت‌های خصوصی را به خود اختصاص داد.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87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8640" y="2272311"/>
            <a:ext cx="7924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در سال ۱۳۸۷ مجموع دارایی‌های بانک ملت معادل ۱۳۱٫۰۰۰ میلیارد ریال اعلام شده‌است. پس از تغییر اجرای سیاست‌های </a:t>
            </a:r>
            <a:r>
              <a:rPr lang="fa-IR" sz="2800" dirty="0">
                <a:cs typeface="B Nazanin" panose="00000400000000000000" pitchFamily="2" charset="-78"/>
                <a:hlinkClick r:id="rId2" tooltip="اصل ۴۴ قانون اساسی جمهوری اسلامی ایران"/>
              </a:rPr>
              <a:t>اصل ۴۴ قانون اساسی</a:t>
            </a:r>
            <a:r>
              <a:rPr lang="fa-IR" sz="2800" dirty="0">
                <a:cs typeface="B Nazanin" panose="00000400000000000000" pitchFamily="2" charset="-78"/>
              </a:rPr>
              <a:t> در سال ۱۳۸۴، این بانک بعنوان اولین </a:t>
            </a:r>
            <a:r>
              <a:rPr lang="fa-IR" sz="2800" dirty="0">
                <a:cs typeface="B Nazanin" panose="00000400000000000000" pitchFamily="2" charset="-78"/>
                <a:hlinkClick r:id="rId3" tooltip="شرکت دولتی"/>
              </a:rPr>
              <a:t>بانک دولتی</a:t>
            </a:r>
            <a:r>
              <a:rPr lang="fa-IR" sz="2800" dirty="0">
                <a:cs typeface="B Nazanin" panose="00000400000000000000" pitchFamily="2" charset="-78"/>
              </a:rPr>
              <a:t>، برای </a:t>
            </a:r>
            <a:r>
              <a:rPr lang="fa-IR" sz="2800" dirty="0">
                <a:cs typeface="B Nazanin" panose="00000400000000000000" pitchFamily="2" charset="-78"/>
                <a:hlinkClick r:id="rId4" tooltip="خصوصی‌سازی"/>
              </a:rPr>
              <a:t>خصوصی‌سازی</a:t>
            </a:r>
            <a:r>
              <a:rPr lang="fa-IR" sz="2800" dirty="0">
                <a:cs typeface="B Nazanin" panose="00000400000000000000" pitchFamily="2" charset="-78"/>
              </a:rPr>
              <a:t> آماده شد و در ۳۰ بهمن ۱۳۸۷، معادل ۵٪ از سهام بانک ملت، در</a:t>
            </a:r>
            <a:r>
              <a:rPr lang="fa-IR" sz="2800" dirty="0">
                <a:cs typeface="B Nazanin" panose="00000400000000000000" pitchFamily="2" charset="-78"/>
                <a:hlinkClick r:id="rId5" tooltip="سازمان بورس اوراق بهادار تهران"/>
              </a:rPr>
              <a:t>بورس تهران</a:t>
            </a:r>
            <a:r>
              <a:rPr lang="fa-IR" sz="2800" dirty="0">
                <a:cs typeface="B Nazanin" panose="00000400000000000000" pitchFamily="2" charset="-78"/>
              </a:rPr>
              <a:t> عرضه گردید، که از این میزان ۲٫۵٪ </a:t>
            </a:r>
            <a:r>
              <a:rPr lang="fa-IR" sz="2800">
                <a:cs typeface="B Nazanin" panose="00000400000000000000" pitchFamily="2" charset="-78"/>
              </a:rPr>
              <a:t>به‌فروش </a:t>
            </a:r>
            <a:r>
              <a:rPr lang="fa-IR" sz="280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رسید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16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032" y="2550684"/>
            <a:ext cx="8737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بانک ملت در حال حاضر یکی از بزرگ‌ترین بانک‌های کشور فعالیت می‌کند. مهم‌ترین راهبردهای بانک ملت </a:t>
            </a:r>
            <a:r>
              <a:rPr lang="fa-IR" sz="2800" dirty="0" smtClean="0">
                <a:cs typeface="B Nazanin" panose="00000400000000000000" pitchFamily="2" charset="-78"/>
              </a:rPr>
              <a:t>توسعه </a:t>
            </a:r>
            <a:r>
              <a:rPr lang="fa-IR" sz="2800" dirty="0">
                <a:cs typeface="B Nazanin" panose="00000400000000000000" pitchFamily="2" charset="-78"/>
              </a:rPr>
              <a:t>فناوری اطلاعات و ارتباطات، مدیریت روابط مشتریان، بهبود کیفیت خدمات، توسعه منابع انسانی و بهبود شاخص‌های عملکرد است.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1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88976"/>
              </p:ext>
            </p:extLst>
          </p:nvPr>
        </p:nvGraphicFramePr>
        <p:xfrm>
          <a:off x="1186217" y="2079791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7" y="2119976"/>
            <a:ext cx="2349121" cy="1618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7" y="3778913"/>
            <a:ext cx="2442949" cy="16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1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سهامداران عمده بانک ملت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fontAlgn="base"/>
            <a:r>
              <a:rPr lang="fa-IR" dirty="0">
                <a:cs typeface="B Nazanin" panose="00000400000000000000" pitchFamily="2" charset="-78"/>
              </a:rPr>
              <a:t>دولت جمهوری اسلامی، ۱۷ درصد</a:t>
            </a:r>
          </a:p>
          <a:p>
            <a:pPr algn="r" rtl="1" fontAlgn="base"/>
            <a:r>
              <a:rPr lang="fa-IR" dirty="0">
                <a:cs typeface="B Nazanin" panose="00000400000000000000" pitchFamily="2" charset="-78"/>
              </a:rPr>
              <a:t>شرکت سرمایه‌گذاری صبا تامین، ۷.۳۱ درصد</a:t>
            </a:r>
          </a:p>
          <a:p>
            <a:pPr algn="r" rtl="1" fontAlgn="base"/>
            <a:r>
              <a:rPr lang="fa-IR" dirty="0">
                <a:cs typeface="B Nazanin" panose="00000400000000000000" pitchFamily="2" charset="-78"/>
              </a:rPr>
              <a:t>صندوق تامین آتیه کارکنان بانک ملت، ۶.۴۵ درصد</a:t>
            </a:r>
          </a:p>
          <a:p>
            <a:pPr algn="r" rtl="1" fontAlgn="base"/>
            <a:r>
              <a:rPr lang="fa-IR" dirty="0">
                <a:cs typeface="B Nazanin" panose="00000400000000000000" pitchFamily="2" charset="-78"/>
              </a:rPr>
              <a:t>سازمان تامین اجتماعی، ۳.۸۱ درصد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809</TotalTime>
  <Words>420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 Nazanin</vt:lpstr>
      <vt:lpstr>Garamond</vt:lpstr>
      <vt:lpstr>Times New Roman</vt:lpstr>
      <vt:lpstr>Traditional Arabic</vt:lpstr>
      <vt:lpstr>Wingdings</vt:lpstr>
      <vt:lpstr>Organic</vt:lpstr>
      <vt:lpstr>PowerPoint Presentation</vt:lpstr>
      <vt:lpstr>PowerPoint Presentation</vt:lpstr>
      <vt:lpstr>تصویر بانک ملت</vt:lpstr>
      <vt:lpstr>مشخصه های اصلی بانک ملت</vt:lpstr>
      <vt:lpstr>PowerPoint Presentation</vt:lpstr>
      <vt:lpstr>PowerPoint Presentation</vt:lpstr>
      <vt:lpstr>PowerPoint Presentation</vt:lpstr>
      <vt:lpstr>PowerPoint Presentation</vt:lpstr>
      <vt:lpstr>سهامداران عمده بانک ملت</vt:lpstr>
      <vt:lpstr>تعداد کارکنان بانک ملت در چند سال گذشته</vt:lpstr>
      <vt:lpstr>سهم بورس بانک ملت</vt:lpstr>
      <vt:lpstr>چشم انداز</vt:lpstr>
      <vt:lpstr> مأموريت</vt:lpstr>
      <vt:lpstr>استراتژيها</vt:lpstr>
      <vt:lpstr>اهداف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Ali</dc:creator>
  <cp:lastModifiedBy>Sayed Ali</cp:lastModifiedBy>
  <cp:revision>182</cp:revision>
  <dcterms:created xsi:type="dcterms:W3CDTF">2018-10-09T16:27:03Z</dcterms:created>
  <dcterms:modified xsi:type="dcterms:W3CDTF">2018-12-06T19:15:14Z</dcterms:modified>
</cp:coreProperties>
</file>