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notesMasterIdLst>
    <p:notesMasterId r:id="rId12"/>
  </p:notesMasterIdLst>
  <p:sldIdLst>
    <p:sldId id="266" r:id="rId2"/>
    <p:sldId id="258" r:id="rId3"/>
    <p:sldId id="257" r:id="rId4"/>
    <p:sldId id="259" r:id="rId5"/>
    <p:sldId id="262" r:id="rId6"/>
    <p:sldId id="260" r:id="rId7"/>
    <p:sldId id="261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7C4124B-DC25-4F5D-B533-9CE769F73CCE}" type="datetimeFigureOut">
              <a:rPr lang="ar-IQ" smtClean="0"/>
              <a:pPr/>
              <a:t>12/02/1437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36369A-5E77-4C91-B5BE-8E774E8E82E6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6369A-5E77-4C91-B5BE-8E774E8E82E6}" type="slidenum">
              <a:rPr lang="ar-IQ" smtClean="0"/>
              <a:pPr/>
              <a:t>4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6C8F-0837-47BB-9335-37C7D8186AB8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7DAC-410D-45A3-824B-7D7C3EBE08CA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47B03-8097-4896-A9B5-35E280EB8947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8FDB-20E3-44ED-8B80-A9936440CA71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EBC2-962E-41C2-B5C2-7FF98D8FE3C9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B59A-5DC2-41F9-9D04-DA906F42AD2E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4FAF0-E14B-4CF6-A560-2D03612ACBAA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02D7-0550-4E95-98D0-F6548A39AA0A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A19D-6701-47F8-BD09-5C5742FF004B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6A311-5584-47C9-9489-D55290A21F02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51D5-BCF0-4426-8AC4-F092D48FBD07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DC5F3D-AB08-4623-9B25-5D3E9E5D325A}" type="datetime8">
              <a:rPr lang="ar-IQ" smtClean="0"/>
              <a:pPr/>
              <a:t>24 تشرين الثاني، 15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118E93-4E7D-4240-88F9-96D8B917A0FB}" type="slidenum">
              <a:rPr lang="ar-IQ" smtClean="0"/>
              <a:pPr/>
              <a:t>‹#›</a:t>
            </a:fld>
            <a:endParaRPr lang="ar-IQ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295400"/>
          </a:xfrm>
        </p:spPr>
        <p:txBody>
          <a:bodyPr>
            <a:normAutofit/>
          </a:bodyPr>
          <a:lstStyle/>
          <a:p>
            <a:pPr algn="ctr"/>
            <a:r>
              <a:rPr lang="en-US" sz="2800" b="1" smtClean="0"/>
              <a:t>تحلیل محتوا</a:t>
            </a:r>
            <a:br>
              <a:rPr lang="en-US" sz="2800" b="1" smtClean="0"/>
            </a:br>
            <a:r>
              <a:rPr lang="en-US" sz="2800" b="1" smtClean="0"/>
              <a:t> فصل 6</a:t>
            </a:r>
            <a:endParaRPr lang="ar-IQ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/>
          <a:lstStyle/>
          <a:p>
            <a:pPr algn="ctr">
              <a:buNone/>
            </a:pPr>
            <a:endParaRPr lang="en-US" smtClean="0"/>
          </a:p>
          <a:p>
            <a:pPr algn="ctr">
              <a:buNone/>
            </a:pPr>
            <a:endParaRPr lang="en-US" smtClean="0"/>
          </a:p>
          <a:p>
            <a:pPr algn="ctr">
              <a:buNone/>
            </a:pPr>
            <a:r>
              <a:rPr lang="en-US" smtClean="0"/>
              <a:t>نام استاد   شاه محمدی </a:t>
            </a:r>
          </a:p>
          <a:p>
            <a:pPr algn="ctr">
              <a:buNone/>
            </a:pPr>
            <a:endParaRPr lang="en-US" smtClean="0"/>
          </a:p>
          <a:p>
            <a:pPr algn="ctr">
              <a:buNone/>
            </a:pPr>
            <a:r>
              <a:rPr lang="en-US" smtClean="0"/>
              <a:t>گرد آورنده   لیدا جمال </a:t>
            </a:r>
          </a:p>
          <a:p>
            <a:pPr algn="ctr">
              <a:buNone/>
            </a:pPr>
            <a:endParaRPr lang="en-US" smtClean="0"/>
          </a:p>
          <a:p>
            <a:pPr algn="ctr">
              <a:buNone/>
            </a:pPr>
            <a:endParaRPr lang="en-US" smtClean="0"/>
          </a:p>
          <a:p>
            <a:pPr algn="ctr">
              <a:buNone/>
            </a:pPr>
            <a:r>
              <a:rPr lang="en-US" smtClean="0"/>
              <a:t>پاییز 94</a:t>
            </a:r>
          </a:p>
          <a:p>
            <a:pPr algn="ctr">
              <a:buNone/>
            </a:pPr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96000"/>
          </a:xfrm>
        </p:spPr>
        <p:txBody>
          <a:bodyPr>
            <a:normAutofit/>
          </a:bodyPr>
          <a:lstStyle/>
          <a:p>
            <a:r>
              <a:rPr lang="en-US" sz="2000" smtClean="0"/>
              <a:t>نوشتن دستور العمل کد گذاری:</a:t>
            </a:r>
          </a:p>
          <a:p>
            <a:pPr>
              <a:buNone/>
            </a:pPr>
            <a:r>
              <a:rPr lang="en-US" sz="2000" smtClean="0"/>
              <a:t>ساختن دستور العمل کد گذاری دقیق و روشن مستلزم تعریف دقیق وعملی مفاهیم است.هر قدر تعریف </a:t>
            </a:r>
          </a:p>
          <a:p>
            <a:pPr>
              <a:buNone/>
            </a:pPr>
            <a:r>
              <a:rPr lang="en-US" sz="2000" smtClean="0"/>
              <a:t>دقیق تر باشد پایایی تحقیق بیشتر است.دستور العمل کد گذاری شامل هر گونه اطلاعات تفکیکی در</a:t>
            </a:r>
          </a:p>
          <a:p>
            <a:pPr>
              <a:buNone/>
            </a:pPr>
            <a:r>
              <a:rPr lang="en-US" sz="2000" smtClean="0"/>
              <a:t> باره ی چگونگی کارکرد. </a:t>
            </a:r>
          </a:p>
          <a:p>
            <a:pPr>
              <a:buNone/>
            </a:pPr>
            <a:r>
              <a:rPr lang="en-US" sz="2000" b="1" smtClean="0"/>
              <a:t>نمونه گیری:</a:t>
            </a:r>
          </a:p>
          <a:p>
            <a:pPr>
              <a:buNone/>
            </a:pPr>
            <a:r>
              <a:rPr lang="en-US" sz="2000" smtClean="0"/>
              <a:t>جامعه عبارت است از مجموعه ایی از افراد یا واحد ها یا آثاری که دارای حداقل یک صفت مشترک</a:t>
            </a:r>
          </a:p>
          <a:p>
            <a:pPr>
              <a:buNone/>
            </a:pPr>
            <a:r>
              <a:rPr lang="en-US" sz="2000" smtClean="0"/>
              <a:t>باشند مثل دانشجو ها.</a:t>
            </a:r>
          </a:p>
          <a:p>
            <a:pPr>
              <a:buNone/>
            </a:pPr>
            <a:r>
              <a:rPr lang="en-US" sz="2000" smtClean="0"/>
              <a:t>برای اینکه یک جامعه را آمار بگیریم دو کار میکنیم:</a:t>
            </a:r>
          </a:p>
          <a:p>
            <a:r>
              <a:rPr lang="en-US" sz="2000" smtClean="0"/>
              <a:t>سر شماری </a:t>
            </a:r>
          </a:p>
          <a:p>
            <a:r>
              <a:rPr lang="en-US" sz="2000" smtClean="0"/>
              <a:t>نمونه گیری:مثل انتخابات و رای گیری </a:t>
            </a:r>
            <a:endParaRPr lang="en-US" sz="2000" b="1" smtClean="0"/>
          </a:p>
          <a:p>
            <a:pPr>
              <a:buNone/>
            </a:pPr>
            <a:r>
              <a:rPr lang="en-US" sz="2000" smtClean="0"/>
              <a:t> </a:t>
            </a:r>
            <a:r>
              <a:rPr lang="en-US" sz="2000" b="1" smtClean="0"/>
              <a:t>نمونه:</a:t>
            </a:r>
          </a:p>
          <a:p>
            <a:pPr>
              <a:buNone/>
            </a:pPr>
            <a:r>
              <a:rPr lang="en-US" sz="2000" smtClean="0"/>
              <a:t>بخشی از جامعه ی تحت بررسی است که با روشی از پیش تعیین شده انتخاب میشود.</a:t>
            </a:r>
          </a:p>
          <a:p>
            <a:pPr>
              <a:buNone/>
            </a:pPr>
            <a:r>
              <a:rPr lang="en-US" sz="2000" b="1" smtClean="0"/>
              <a:t>ویژگی نمونه:</a:t>
            </a:r>
          </a:p>
          <a:p>
            <a:pPr>
              <a:buNone/>
            </a:pPr>
            <a:r>
              <a:rPr lang="en-US" sz="2000" smtClean="0"/>
              <a:t>مثلا اگر بخواهیم آثار شکسپیر را بررسی کنیم باید همه ی موضوعات درباره ی شکسپیر باشد در</a:t>
            </a:r>
          </a:p>
          <a:p>
            <a:pPr>
              <a:buNone/>
            </a:pPr>
            <a:r>
              <a:rPr lang="en-US" sz="2000" smtClean="0"/>
              <a:t> غیر این صورت باهم ،همخوانی پیدا نمیکند.</a:t>
            </a:r>
            <a:endParaRPr lang="ar-IQ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10</a:t>
            </a:fld>
            <a:endParaRPr lang="ar-IQ"/>
          </a:p>
        </p:txBody>
      </p:sp>
    </p:spTree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b="1" smtClean="0"/>
              <a:t>فهرست</a:t>
            </a:r>
            <a:r>
              <a:rPr lang="en-US" sz="2800" smtClean="0"/>
              <a:t> </a:t>
            </a:r>
            <a:endParaRPr lang="ar-IQ" sz="2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14401"/>
            <a:ext cx="4040188" cy="380999"/>
          </a:xfrm>
        </p:spPr>
        <p:txBody>
          <a:bodyPr>
            <a:normAutofit/>
          </a:bodyPr>
          <a:lstStyle/>
          <a:p>
            <a:pPr algn="ctr"/>
            <a:r>
              <a:rPr lang="en-US" b="0" i="1" smtClean="0"/>
              <a:t>شماره صفحه</a:t>
            </a:r>
            <a:endParaRPr lang="ar-IQ" b="0" i="1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914401"/>
            <a:ext cx="4041775" cy="457200"/>
          </a:xfrm>
        </p:spPr>
        <p:txBody>
          <a:bodyPr/>
          <a:lstStyle/>
          <a:p>
            <a:r>
              <a:rPr lang="en-US" b="0" i="1" smtClean="0"/>
              <a:t>عنوان</a:t>
            </a:r>
            <a:endParaRPr lang="ar-IQ" b="0" i="1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219200" y="1219200"/>
            <a:ext cx="2438400" cy="4906963"/>
          </a:xfrm>
        </p:spPr>
        <p:txBody>
          <a:bodyPr/>
          <a:lstStyle/>
          <a:p>
            <a:pPr algn="ctr"/>
            <a:r>
              <a:rPr lang="en-US" sz="2000" b="1" smtClean="0"/>
              <a:t>3</a:t>
            </a:r>
          </a:p>
          <a:p>
            <a:pPr algn="ctr"/>
            <a:r>
              <a:rPr lang="en-US" sz="2000" b="1" smtClean="0"/>
              <a:t>3 </a:t>
            </a:r>
          </a:p>
          <a:p>
            <a:pPr algn="ctr"/>
            <a:r>
              <a:rPr lang="en-US" sz="2000" b="1" smtClean="0"/>
              <a:t>4</a:t>
            </a:r>
          </a:p>
          <a:p>
            <a:pPr algn="ctr"/>
            <a:r>
              <a:rPr lang="en-US" sz="2000" b="1" smtClean="0"/>
              <a:t>5</a:t>
            </a:r>
          </a:p>
          <a:p>
            <a:pPr algn="ctr"/>
            <a:r>
              <a:rPr lang="en-US" sz="2000" b="1" smtClean="0"/>
              <a:t>6</a:t>
            </a:r>
          </a:p>
          <a:p>
            <a:pPr algn="ctr"/>
            <a:r>
              <a:rPr lang="en-US" sz="2000" b="1" smtClean="0"/>
              <a:t>6</a:t>
            </a:r>
          </a:p>
          <a:p>
            <a:pPr algn="ctr"/>
            <a:endParaRPr lang="en-US" smtClean="0"/>
          </a:p>
          <a:p>
            <a:pPr algn="ctr"/>
            <a:endParaRPr lang="ar-IQ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38601" y="1371600"/>
            <a:ext cx="4648200" cy="4754563"/>
          </a:xfrm>
        </p:spPr>
        <p:txBody>
          <a:bodyPr>
            <a:normAutofit/>
          </a:bodyPr>
          <a:lstStyle/>
          <a:p>
            <a:r>
              <a:rPr lang="en-US" sz="2000" b="1" smtClean="0"/>
              <a:t>مقدمه</a:t>
            </a:r>
          </a:p>
          <a:p>
            <a:r>
              <a:rPr lang="en-US" sz="2000" b="1" smtClean="0"/>
              <a:t>تعریف تحلیل محتوا</a:t>
            </a:r>
          </a:p>
          <a:p>
            <a:r>
              <a:rPr lang="en-US" sz="2000" b="1" smtClean="0"/>
              <a:t>توصیف محتوای ارتباطات</a:t>
            </a:r>
          </a:p>
          <a:p>
            <a:r>
              <a:rPr lang="en-US" sz="2000" b="1" smtClean="0"/>
              <a:t>کاربرد تحلیل محتوا </a:t>
            </a:r>
          </a:p>
          <a:p>
            <a:r>
              <a:rPr lang="en-US" sz="2000" b="1" smtClean="0"/>
              <a:t>آزمون فرضه های مربوط به خصوصیات پیام</a:t>
            </a:r>
          </a:p>
          <a:p>
            <a:r>
              <a:rPr lang="en-US" sz="2000" b="1" smtClean="0"/>
              <a:t>ارزیابی تصویر گروه های خاص در جامعه</a:t>
            </a:r>
          </a:p>
          <a:p>
            <a:endParaRPr lang="ar-IQ" sz="2000" b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2</a:t>
            </a:fld>
            <a:endParaRPr lang="ar-IQ"/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pPr algn="r"/>
            <a:r>
              <a:rPr lang="en-US" sz="2000" b="1" smtClean="0"/>
              <a:t>مقدمه :</a:t>
            </a:r>
            <a:endParaRPr lang="ar-IQ" sz="20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smtClean="0"/>
              <a:t>ریشه یابی تحلیل محتوا:</a:t>
            </a:r>
          </a:p>
          <a:p>
            <a:pPr>
              <a:buNone/>
            </a:pPr>
            <a:r>
              <a:rPr lang="en-US" sz="2000" smtClean="0"/>
              <a:t>جنگ جهانی دوم واحدهای جاسوسی متفقین بازحمت بسیار تعداد ونوع ترانه های محبوبی راکه </a:t>
            </a:r>
          </a:p>
          <a:p>
            <a:pPr>
              <a:buNone/>
            </a:pPr>
            <a:r>
              <a:rPr lang="en-US" sz="2000" smtClean="0"/>
              <a:t>ازایستگاههای رادیویی اروپا بخش می شود را بررسی می کرد.متفقین با مقایسه موسیقی پخش شده</a:t>
            </a:r>
          </a:p>
          <a:p>
            <a:pPr>
              <a:buNone/>
            </a:pPr>
            <a:r>
              <a:rPr lang="en-US" sz="2000" smtClean="0"/>
              <a:t> از ایستگاه های آلمان با آنچیزی که از ایستگاه های اروپای اشغال شده پخش می شد می توانستندبا </a:t>
            </a:r>
          </a:p>
          <a:p>
            <a:pPr>
              <a:buNone/>
            </a:pPr>
            <a:r>
              <a:rPr lang="en-US" sz="2000" smtClean="0"/>
              <a:t>اطمینان تغییرات رخ داده در تمرکزنیروهای نظامی در سطح قاره را بسنجند.</a:t>
            </a:r>
          </a:p>
          <a:p>
            <a:pPr>
              <a:buNone/>
            </a:pPr>
            <a:r>
              <a:rPr lang="en-US" sz="2000" b="1" smtClean="0"/>
              <a:t>از تحلیل محتوا </a:t>
            </a:r>
            <a:r>
              <a:rPr lang="en-US" sz="2000" smtClean="0"/>
              <a:t>برای تعیین نویسندگان اسناد تاریخی استفاده می شود.این مطالعات مستلزم شمارش</a:t>
            </a:r>
          </a:p>
          <a:p>
            <a:pPr>
              <a:buNone/>
            </a:pPr>
            <a:r>
              <a:rPr lang="en-US" sz="2000" smtClean="0"/>
              <a:t> واژه ها</a:t>
            </a:r>
            <a:r>
              <a:rPr lang="en-US" sz="2000" b="1" smtClean="0"/>
              <a:t> </a:t>
            </a:r>
            <a:r>
              <a:rPr lang="en-US" sz="2000" smtClean="0"/>
              <a:t>دراسنادی بود که اصالت آنها مورد تردید است ،مقایسه می کردندبا اسنادی که اصالت آنها</a:t>
            </a:r>
          </a:p>
          <a:p>
            <a:pPr>
              <a:buNone/>
            </a:pPr>
            <a:r>
              <a:rPr lang="en-US" sz="2000" smtClean="0"/>
              <a:t> شناخته شده بودند.بعد از جنگ پژوهشگران از تحلیل محتوا برای مطالعه ی تبلیغات سیاسی در</a:t>
            </a:r>
          </a:p>
          <a:p>
            <a:pPr>
              <a:buNone/>
            </a:pPr>
            <a:r>
              <a:rPr lang="en-US" sz="2000" smtClean="0"/>
              <a:t> روزنامه ها ورادیو استفاده می کردند.</a:t>
            </a:r>
          </a:p>
          <a:p>
            <a:pPr>
              <a:buNone/>
            </a:pPr>
            <a:r>
              <a:rPr lang="en-US" sz="2000" b="1" smtClean="0"/>
              <a:t>تعریف تحلیل محتواازبلسون :</a:t>
            </a:r>
          </a:p>
          <a:p>
            <a:pPr>
              <a:buNone/>
            </a:pPr>
            <a:r>
              <a:rPr lang="en-US" sz="2000" smtClean="0"/>
              <a:t>روشی برای توصیف عینی ، کمی ، قاعده مند محتئای )آشکار –فراتر از متن(ارتباطات.</a:t>
            </a:r>
          </a:p>
          <a:p>
            <a:pPr>
              <a:buNone/>
            </a:pPr>
            <a:r>
              <a:rPr lang="en-US" sz="2400" b="1" smtClean="0"/>
              <a:t>کمی</a:t>
            </a:r>
            <a:r>
              <a:rPr lang="en-US" sz="2400" smtClean="0"/>
              <a:t> )تقلیل گرایی(</a:t>
            </a:r>
            <a:r>
              <a:rPr lang="en-US" sz="2000" smtClean="0"/>
              <a:t>مفاهیم را به نمود تقلیل می کندبرای همین کمی است.</a:t>
            </a:r>
          </a:p>
          <a:p>
            <a:pPr>
              <a:buNone/>
            </a:pPr>
            <a:r>
              <a:rPr lang="en-US" sz="2000" smtClean="0"/>
              <a:t>2 ویژگی کمی بودن: </a:t>
            </a:r>
          </a:p>
          <a:p>
            <a:r>
              <a:rPr lang="en-US" sz="2000" smtClean="0"/>
              <a:t>به عدد تبدیل شدن</a:t>
            </a:r>
          </a:p>
          <a:p>
            <a:r>
              <a:rPr lang="en-US" sz="2000" smtClean="0"/>
              <a:t>تکرار پذیری</a:t>
            </a:r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endParaRPr lang="en-US" sz="20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3</a:t>
            </a:fld>
            <a:endParaRPr lang="ar-IQ"/>
          </a:p>
        </p:txBody>
      </p:sp>
    </p:spTree>
  </p:cSld>
  <p:clrMapOvr>
    <a:masterClrMapping/>
  </p:clrMapOvr>
  <p:transition>
    <p:wipe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pPr algn="r"/>
            <a:r>
              <a:rPr lang="en-US" sz="2000" b="1" smtClean="0"/>
              <a:t>توصیف محتوای ارتباطات : </a:t>
            </a:r>
            <a:endParaRPr lang="ar-IQ" sz="20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smtClean="0"/>
              <a:t>مطالعات  تحلیل محتوا به شیوه ی سنتی و توصیفی به نمایش می گذارند.که هدف مشخص کردن آنچه</a:t>
            </a:r>
          </a:p>
          <a:p>
            <a:pPr>
              <a:buNone/>
            </a:pPr>
            <a:r>
              <a:rPr lang="en-US" sz="2000" smtClean="0"/>
              <a:t> وجوددارداست.مثلا:محتوای سکمی 82 شماره تلفن مخصوص مکالمه های جانبی را توصیف </a:t>
            </a:r>
          </a:p>
          <a:p>
            <a:pPr>
              <a:buNone/>
            </a:pPr>
            <a:r>
              <a:rPr lang="en-US" sz="2000" smtClean="0"/>
              <a:t>می کند.</a:t>
            </a:r>
          </a:p>
          <a:p>
            <a:pPr>
              <a:buNone/>
            </a:pPr>
            <a:r>
              <a:rPr lang="en-US" sz="2000" b="1" smtClean="0"/>
              <a:t>محاسن  : </a:t>
            </a:r>
          </a:p>
          <a:p>
            <a:r>
              <a:rPr lang="en-US" sz="2000" smtClean="0"/>
              <a:t>این تکنیک باروش نا خودآگاه وغیر کنش پذیراست )غیر کنش پذیر یعنی چرایی ندارد(</a:t>
            </a:r>
          </a:p>
          <a:p>
            <a:r>
              <a:rPr lang="en-US" sz="2000" smtClean="0"/>
              <a:t>محتواپس از تولیدومصرف به حیات خود ادامه می دهد .</a:t>
            </a:r>
          </a:p>
          <a:p>
            <a:pPr>
              <a:buNone/>
            </a:pPr>
            <a:r>
              <a:rPr lang="en-US" sz="2000" b="1" smtClean="0"/>
              <a:t>معایب :</a:t>
            </a:r>
          </a:p>
          <a:p>
            <a:r>
              <a:rPr lang="en-US" sz="2000" smtClean="0"/>
              <a:t>منتقدان تحلیل محتوای کمی براین باورندکه دراین روش تاکید زیادی به مقایسه وتطبیق فراوانی ها می شود.</a:t>
            </a:r>
          </a:p>
          <a:p>
            <a:r>
              <a:rPr lang="en-US" sz="2000" smtClean="0"/>
              <a:t>کمی شدن مفاهیم به سطحی شدن مفاهیم می انجامد.مفاهیم رابه عدد تبدیل می کنیم وبارمعنایی آنهارا می گیریم .</a:t>
            </a:r>
          </a:p>
          <a:p>
            <a:r>
              <a:rPr lang="en-US" sz="2000" smtClean="0"/>
              <a:t>تمایزی بین محتوای آشکار وپنهان می باشد. </a:t>
            </a:r>
          </a:p>
          <a:p>
            <a:pPr>
              <a:buNone/>
            </a:pPr>
            <a:endParaRPr lang="en-US" sz="2000" b="1" smtClean="0"/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endParaRPr lang="en-US" sz="1800" smtClean="0"/>
          </a:p>
          <a:p>
            <a:pPr>
              <a:buNone/>
            </a:pPr>
            <a:endParaRPr lang="ar-IQ" sz="1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4</a:t>
            </a:fld>
            <a:endParaRPr lang="ar-IQ"/>
          </a:p>
        </p:txBody>
      </p:sp>
    </p:spTree>
  </p:cSld>
  <p:clrMapOvr>
    <a:masterClrMapping/>
  </p:clrMapOvr>
  <p:transition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smtClean="0"/>
              <a:t>مزایای تحلیل محتوا:</a:t>
            </a:r>
          </a:p>
          <a:p>
            <a:r>
              <a:rPr lang="en-US" sz="2000" smtClean="0"/>
              <a:t>این تکنیک یاروش ناخود آگاه یا غیر کنش پذیر است .)درغیرکنش پذیر چرایی وجود ندارد(</a:t>
            </a:r>
          </a:p>
          <a:p>
            <a:r>
              <a:rPr lang="en-US" sz="2000" smtClean="0"/>
              <a:t>از آنجا که محتوا پس از تولید ومصرف هم به حیات خود ادامه می دهد با استفاده از مطالب آرشیوی امکان انجام مطالعات طولی مسیر می شود.</a:t>
            </a:r>
          </a:p>
          <a:p>
            <a:r>
              <a:rPr lang="en-US" sz="2000" smtClean="0"/>
              <a:t>کد گذاران با کمی کردن محتوا،می توانند اطلاعات زیادی را به داده های قابل کنترل کاهش دهند. </a:t>
            </a:r>
          </a:p>
          <a:p>
            <a:r>
              <a:rPr lang="en-US" sz="2000" smtClean="0"/>
              <a:t>این روش به دلیل مرکزیت محتوا در امور انسانی کاربردی نا محدود در پاسخگویی به انواع سوالات در رشته های مختلف دارد.</a:t>
            </a:r>
          </a:p>
          <a:p>
            <a:pPr>
              <a:buNone/>
            </a:pPr>
            <a:endParaRPr lang="en-US" sz="2000" b="1" smtClean="0"/>
          </a:p>
          <a:p>
            <a:pPr>
              <a:buNone/>
            </a:pPr>
            <a:r>
              <a:rPr lang="en-US" sz="2000" smtClean="0"/>
              <a:t>بااستفاده ازاین مطالب آرشیوی امکان انجام مطالب درطول مسیر می شود. </a:t>
            </a:r>
          </a:p>
          <a:p>
            <a:pPr>
              <a:buNone/>
            </a:pPr>
            <a:r>
              <a:rPr lang="en-US" sz="2000" smtClean="0"/>
              <a:t>در توصیف تحلیل محتوای ارتباطات مثلا برای ارزیابی های آزمون یک آدم بکشید که تعیین</a:t>
            </a:r>
          </a:p>
          <a:p>
            <a:pPr>
              <a:buNone/>
            </a:pPr>
            <a:r>
              <a:rPr lang="en-US" sz="2000" smtClean="0"/>
              <a:t> ارزشهای دینی مشخص می شوداز روش تحلیل محتوا استفاده می کنید.اندازه حالت وجزئیات این </a:t>
            </a:r>
          </a:p>
          <a:p>
            <a:pPr>
              <a:buNone/>
            </a:pPr>
            <a:r>
              <a:rPr lang="en-US" sz="2000" smtClean="0"/>
              <a:t> ها باباورهای دینی افرادموردبررسی ومقایسه می شود.</a:t>
            </a:r>
          </a:p>
          <a:p>
            <a:pPr>
              <a:buNone/>
            </a:pPr>
            <a:endParaRPr lang="ar-IQ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5</a:t>
            </a:fld>
            <a:endParaRPr lang="ar-IQ"/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/>
          </a:bodyPr>
          <a:lstStyle/>
          <a:p>
            <a:pPr algn="r"/>
            <a:r>
              <a:rPr lang="en-US" sz="2000" b="1" smtClean="0"/>
              <a:t>کاربرد تحلیل محتوا:</a:t>
            </a:r>
            <a:endParaRPr lang="ar-IQ" sz="20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smtClean="0"/>
              <a:t>روش تحقیق تحلیل محتوا)</a:t>
            </a:r>
            <a:r>
              <a:rPr lang="en-US" sz="2000" smtClean="0"/>
              <a:t>زیرمجموعه ی روش تحقیق(:</a:t>
            </a:r>
          </a:p>
          <a:p>
            <a:pPr>
              <a:buNone/>
            </a:pPr>
            <a:r>
              <a:rPr lang="en-US" sz="2000" smtClean="0"/>
              <a:t>قراردادن قاعده مندانه ی محتوا در مقوله های خاص براساس قواعدی وتحلیل روابط بین آن مقوله </a:t>
            </a:r>
          </a:p>
          <a:p>
            <a:pPr>
              <a:buNone/>
            </a:pPr>
            <a:r>
              <a:rPr lang="en-US" sz="2000" smtClean="0"/>
              <a:t>ها با استفاده از آزمون های آماری .</a:t>
            </a:r>
          </a:p>
          <a:p>
            <a:pPr>
              <a:buNone/>
            </a:pPr>
            <a:r>
              <a:rPr lang="en-US" sz="2000" smtClean="0"/>
              <a:t>در ایجاد پرسشنامه با انگاره های مردم روبرو هستیم:</a:t>
            </a:r>
          </a:p>
          <a:p>
            <a:r>
              <a:rPr lang="en-US" sz="2000" smtClean="0"/>
              <a:t>آیا هر متنی را می توان تحلیل کرد؟   </a:t>
            </a:r>
          </a:p>
          <a:p>
            <a:r>
              <a:rPr lang="en-US" sz="2000" smtClean="0"/>
              <a:t>نه محتوایی که اثر گذار باشد و معنا داشته باشد.</a:t>
            </a:r>
          </a:p>
          <a:p>
            <a:pPr>
              <a:buNone/>
            </a:pPr>
            <a:r>
              <a:rPr lang="en-US" sz="2000" b="1" smtClean="0"/>
              <a:t>از نظر اثر گذاری محتویات به سه دسته تقسیم می شوند؟</a:t>
            </a:r>
          </a:p>
          <a:p>
            <a:r>
              <a:rPr lang="en-US" sz="2000" b="1" smtClean="0"/>
              <a:t>قدرتمند:</a:t>
            </a:r>
            <a:r>
              <a:rPr lang="en-US" sz="2000" smtClean="0"/>
              <a:t> رسانه ها خیلی اثرگذار هستند و همه ی مردم قبول دارند.مردم را منفعل می دانستند </a:t>
            </a:r>
          </a:p>
          <a:p>
            <a:pPr>
              <a:buNone/>
            </a:pPr>
            <a:r>
              <a:rPr lang="en-US" sz="2000" smtClean="0"/>
              <a:t>وفرستنده را قوی مطلق نظریه ی تزریق گلوله ای جادویی.</a:t>
            </a:r>
          </a:p>
          <a:p>
            <a:r>
              <a:rPr lang="en-US" sz="2000" b="1" smtClean="0"/>
              <a:t>محدود:</a:t>
            </a:r>
            <a:r>
              <a:rPr lang="en-US" sz="2000" smtClean="0"/>
              <a:t>مخاطب پویا وفعال بود ،خیلی هم اثرگذار نبود.</a:t>
            </a:r>
          </a:p>
          <a:p>
            <a:r>
              <a:rPr lang="en-US" sz="2000" b="1" smtClean="0"/>
              <a:t>متعادل یا مشروط:</a:t>
            </a:r>
            <a:r>
              <a:rPr lang="en-US" sz="2000" smtClean="0"/>
              <a:t> بنا به دلیلی بعضی ازپیام ها روی بعضی از افراد اثر میگذارد وروی بعضی </a:t>
            </a:r>
          </a:p>
          <a:p>
            <a:pPr>
              <a:buNone/>
            </a:pPr>
            <a:r>
              <a:rPr lang="en-US" sz="2000" smtClean="0"/>
              <a:t>ها هم تاثیری ندارد.</a:t>
            </a:r>
          </a:p>
          <a:p>
            <a:pPr>
              <a:buNone/>
            </a:pPr>
            <a:r>
              <a:rPr lang="en-US" sz="2000" b="1" smtClean="0">
                <a:solidFill>
                  <a:srgbClr val="C00000"/>
                </a:solidFill>
              </a:rPr>
              <a:t>                                 فرستنده                   پیام                      گیرنده </a:t>
            </a:r>
          </a:p>
          <a:p>
            <a:pPr>
              <a:buNone/>
            </a:pPr>
            <a:r>
              <a:rPr lang="en-US" sz="2000" b="1" smtClean="0"/>
              <a:t>               </a:t>
            </a:r>
          </a:p>
          <a:p>
            <a:pPr>
              <a:buNone/>
            </a:pPr>
            <a:r>
              <a:rPr lang="en-US" sz="2000" b="1" smtClean="0"/>
              <a:t>   تحلیل محتوا روشی است که می  توان با بقیه ی روش ها ترکیب شود.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6</a:t>
            </a:fld>
            <a:endParaRPr lang="ar-IQ"/>
          </a:p>
        </p:txBody>
      </p:sp>
    </p:spTree>
  </p:cSld>
  <p:clrMapOvr>
    <a:masterClrMapping/>
  </p:clrMapOvr>
  <p:transition>
    <p:zoom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000" b="1" smtClean="0"/>
              <a:t/>
            </a:r>
            <a:br>
              <a:rPr lang="en-US" sz="2000" b="1" smtClean="0"/>
            </a:br>
            <a:r>
              <a:rPr lang="en-US" sz="2200" b="1" smtClean="0"/>
              <a:t>آزمون فرضه های مربوط به خصوصیات پیام:</a:t>
            </a:r>
            <a:r>
              <a:rPr lang="en-US" sz="2000" b="1" smtClean="0"/>
              <a:t/>
            </a:r>
            <a:br>
              <a:rPr lang="en-US" sz="2000" b="1" smtClean="0"/>
            </a:br>
            <a:endParaRPr lang="ar-IQ" sz="2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20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smtClean="0"/>
              <a:t>در این آزمون مثلا دریافتند که مجلات سنتی زنان در مقایسه با مجله های غیر سنتی تمایل بیشتری </a:t>
            </a:r>
          </a:p>
          <a:p>
            <a:pPr>
              <a:buNone/>
            </a:pPr>
            <a:r>
              <a:rPr lang="en-US" sz="2000" smtClean="0"/>
              <a:t>دارندکه زنان را در نقش های تزئینی نشان دهند.</a:t>
            </a:r>
          </a:p>
          <a:p>
            <a:pPr>
              <a:buNone/>
            </a:pPr>
            <a:r>
              <a:rPr lang="en-US" sz="2000" smtClean="0"/>
              <a:t>بطور مثال متوجه شدند که کارتن هایی که ساخته می شود بر محور شخصیت ی اسباب بازی آنها در</a:t>
            </a:r>
          </a:p>
          <a:p>
            <a:pPr>
              <a:buNone/>
            </a:pPr>
            <a:r>
              <a:rPr lang="en-US" sz="2000" smtClean="0"/>
              <a:t> بازار فروخته می شود مثلا بتمن در مقایسه با کارتن هایی که شخصیت آنها به عنوان اسباب بازی </a:t>
            </a:r>
          </a:p>
          <a:p>
            <a:pPr>
              <a:buNone/>
            </a:pPr>
            <a:r>
              <a:rPr lang="en-US" sz="2000" smtClean="0"/>
              <a:t>جنبه ی تجاری نیافته اند شخصیت ها وخشونت بیشتری را نشان می دهد.</a:t>
            </a:r>
          </a:p>
          <a:p>
            <a:pPr>
              <a:buNone/>
            </a:pPr>
            <a:endParaRPr lang="en-US" sz="2000" b="1" smtClean="0"/>
          </a:p>
          <a:p>
            <a:pPr>
              <a:buNone/>
            </a:pPr>
            <a:r>
              <a:rPr lang="en-US" sz="2000" b="1" smtClean="0"/>
              <a:t>ارزیابی تصویر گروه های خاص در جامعه:</a:t>
            </a:r>
          </a:p>
          <a:p>
            <a:pPr>
              <a:buNone/>
            </a:pPr>
            <a:r>
              <a:rPr lang="en-US" sz="2000" smtClean="0"/>
              <a:t>مثلا هنسی ونیکولسون در گیرودارمسائل مربوط به تجدید مجوز یک ایستگاه تلوزیونی در نیویورک </a:t>
            </a:r>
          </a:p>
          <a:p>
            <a:pPr>
              <a:buNone/>
            </a:pPr>
            <a:r>
              <a:rPr lang="en-US" sz="2000" smtClean="0"/>
              <a:t>تحلیل گسترده ای در باره ی تصویری که این فرستنده از زنان ارائه می دهد به عمل آورند.</a:t>
            </a:r>
          </a:p>
          <a:p>
            <a:pPr>
              <a:buNone/>
            </a:pPr>
            <a:endParaRPr lang="en-US" sz="2000" b="1" smtClean="0"/>
          </a:p>
          <a:p>
            <a:pPr>
              <a:buNone/>
            </a:pPr>
            <a:r>
              <a:rPr lang="en-US" sz="2000" b="1" smtClean="0"/>
              <a:t>سه عاملی که در ایجاد پیام ومحتوا تاثیر می گذارد؟</a:t>
            </a:r>
          </a:p>
          <a:p>
            <a:r>
              <a:rPr lang="en-US" sz="2000" b="1" smtClean="0"/>
              <a:t>باور های فردی و انتقادات</a:t>
            </a:r>
            <a:r>
              <a:rPr lang="en-US" sz="2000" smtClean="0"/>
              <a:t> </a:t>
            </a:r>
            <a:r>
              <a:rPr lang="en-US" sz="2000" b="1" smtClean="0"/>
              <a:t>:</a:t>
            </a:r>
            <a:r>
              <a:rPr lang="en-US" sz="2000" smtClean="0"/>
              <a:t> سبک زندگی ورویه</a:t>
            </a:r>
          </a:p>
          <a:p>
            <a:r>
              <a:rPr lang="en-US" sz="2000" b="1" smtClean="0"/>
              <a:t>مالکیت :</a:t>
            </a:r>
            <a:r>
              <a:rPr lang="en-US" sz="2000" smtClean="0"/>
              <a:t> کدام کانال ،رسانه مجرارابرای پیام خود انتخاب می کند.</a:t>
            </a:r>
          </a:p>
          <a:p>
            <a:r>
              <a:rPr lang="en-US" sz="2000" b="1" smtClean="0"/>
              <a:t>شرایط پیرامون یا محیطی یاکلان :</a:t>
            </a:r>
            <a:r>
              <a:rPr lang="en-US" sz="2000" smtClean="0"/>
              <a:t> شرایط سیاسی، اقتصادی، فرهنگی روی پیام تاثیر گذار است.در کل مرکزیت با محتواست.</a:t>
            </a:r>
            <a:endParaRPr lang="en-US" sz="2000" b="1" smtClean="0"/>
          </a:p>
          <a:p>
            <a:endParaRPr lang="en-US" sz="2000" smtClean="0"/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r>
              <a:rPr lang="en-US" sz="2000" smtClean="0"/>
              <a:t> </a:t>
            </a:r>
            <a:endParaRPr lang="ar-IQ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7</a:t>
            </a:fld>
            <a:endParaRPr lang="ar-IQ"/>
          </a:p>
        </p:txBody>
      </p:sp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smtClean="0"/>
              <a:t>مراحل تحلیل محتوا:</a:t>
            </a:r>
          </a:p>
          <a:p>
            <a:r>
              <a:rPr lang="en-US" sz="2000" smtClean="0"/>
              <a:t>پرسش یا فرضیه ی تحقیق را فرمول بندی کنید </a:t>
            </a:r>
          </a:p>
          <a:p>
            <a:r>
              <a:rPr lang="en-US" sz="2000" smtClean="0"/>
              <a:t>جامعه آماری مورد نظر را تعریف کنید</a:t>
            </a:r>
          </a:p>
          <a:p>
            <a:r>
              <a:rPr lang="en-US" sz="2000" smtClean="0"/>
              <a:t>نمونه مناسبی از درون جمعیت آماری مورد نظر برگزینید </a:t>
            </a:r>
          </a:p>
          <a:p>
            <a:r>
              <a:rPr lang="en-US" sz="2000" smtClean="0"/>
              <a:t>واحد تحلیل را انتخاب و تعریف کنید </a:t>
            </a:r>
          </a:p>
          <a:p>
            <a:r>
              <a:rPr lang="en-US" sz="2000" smtClean="0"/>
              <a:t>مقوله های از محتوا را که باید تحلیل شوند،مشخص کنید</a:t>
            </a:r>
          </a:p>
          <a:p>
            <a:r>
              <a:rPr lang="en-US" sz="2000" smtClean="0"/>
              <a:t>یک نظام شمارش یا کمی کردن تعریف کنید </a:t>
            </a:r>
          </a:p>
          <a:p>
            <a:r>
              <a:rPr lang="en-US" sz="2000" smtClean="0"/>
              <a:t>کد گذاران تعلیم و یک مطالعه امتحانی انجام دهید</a:t>
            </a:r>
          </a:p>
          <a:p>
            <a:r>
              <a:rPr lang="en-US" sz="2000" smtClean="0"/>
              <a:t>محتوا را بر حیب تعریف های تعیین شده کد گذاری کنید</a:t>
            </a:r>
          </a:p>
          <a:p>
            <a:r>
              <a:rPr lang="en-US" sz="2000" smtClean="0"/>
              <a:t>داده های گرد آوری شده را تحلیل کنید</a:t>
            </a:r>
          </a:p>
          <a:p>
            <a:r>
              <a:rPr lang="en-US" sz="2000" smtClean="0"/>
              <a:t>نتیجه گیری های خود را به عمل آورید و در پی نشانه ها باشید</a:t>
            </a:r>
            <a:endParaRPr lang="ar-IQ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8</a:t>
            </a:fld>
            <a:endParaRPr lang="ar-IQ"/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pPr algn="r"/>
            <a:r>
              <a:rPr lang="en-US" sz="2000" b="1" smtClean="0"/>
              <a:t>کارکرد های تحقیق:)</a:t>
            </a:r>
            <a:r>
              <a:rPr lang="en-US" sz="2000" smtClean="0"/>
              <a:t>نظری ،بنیادی ،کاربردی</a:t>
            </a:r>
            <a:r>
              <a:rPr lang="en-US" sz="2000" b="1" smtClean="0"/>
              <a:t>(</a:t>
            </a:r>
            <a:endParaRPr lang="ar-IQ" sz="20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smtClean="0"/>
              <a:t>سه دلیل برای فرستنده پیام وجود دارد:</a:t>
            </a:r>
          </a:p>
          <a:p>
            <a:r>
              <a:rPr lang="en-US" sz="2000" smtClean="0"/>
              <a:t>آموزشی </a:t>
            </a:r>
          </a:p>
          <a:p>
            <a:r>
              <a:rPr lang="en-US" sz="2000" smtClean="0"/>
              <a:t>سرگرمی </a:t>
            </a:r>
          </a:p>
          <a:p>
            <a:r>
              <a:rPr lang="en-US" sz="2000" smtClean="0"/>
              <a:t>امتناع</a:t>
            </a:r>
          </a:p>
          <a:p>
            <a:pPr>
              <a:buNone/>
            </a:pPr>
            <a:r>
              <a:rPr lang="en-US" sz="2000" b="1" smtClean="0"/>
              <a:t>مراحل سنجش تحلیل محتوا:</a:t>
            </a:r>
          </a:p>
          <a:p>
            <a:pPr>
              <a:buNone/>
            </a:pPr>
            <a:r>
              <a:rPr lang="en-US" sz="2000" smtClean="0"/>
              <a:t>پنج مرحله ی زیر فرآینده سنجش محتوارا به طور خلاصه بیان می کند؟</a:t>
            </a:r>
          </a:p>
          <a:p>
            <a:r>
              <a:rPr lang="en-US" sz="2000" smtClean="0"/>
              <a:t>مشخص کردن سوال یا فرضیه ی تحقیق :</a:t>
            </a:r>
          </a:p>
          <a:p>
            <a:pPr>
              <a:buNone/>
            </a:pPr>
            <a:r>
              <a:rPr lang="en-US" sz="2000" smtClean="0"/>
              <a:t> سوال یا فرضیه ی تحقیق محقق را وادار به مطالعه ی متغییر های مورد بررسی می کند ،سوال یا </a:t>
            </a:r>
          </a:p>
          <a:p>
            <a:pPr>
              <a:buNone/>
            </a:pPr>
            <a:r>
              <a:rPr lang="en-US" sz="2000" smtClean="0"/>
              <a:t>فرضیه پایه و اساس تحقیق را شکل می دهد.سوال ها و فرضیه ها باید به روشنی و بدون ابهام بیان </a:t>
            </a:r>
          </a:p>
          <a:p>
            <a:pPr>
              <a:buNone/>
            </a:pPr>
            <a:r>
              <a:rPr lang="en-US" sz="2000" smtClean="0"/>
              <a:t>می شود.  </a:t>
            </a:r>
          </a:p>
          <a:p>
            <a:r>
              <a:rPr lang="en-US" sz="2000" smtClean="0"/>
              <a:t>بررسی تحقیقات موجود:</a:t>
            </a:r>
          </a:p>
          <a:p>
            <a:pPr>
              <a:buNone/>
            </a:pPr>
            <a:r>
              <a:rPr lang="en-US" sz="2000" smtClean="0"/>
              <a:t>که درآن از متغیرهای مورد مطالعه ما استفاده شده یا درباره نحوه اندازه گیری آنها بحث کرده است</a:t>
            </a:r>
          </a:p>
          <a:p>
            <a:r>
              <a:rPr lang="en-US" sz="2000" smtClean="0"/>
              <a:t>از منبع های خوب تحقیقات قبلی استفاده کنبم در شرایط ناکارآمد بودن آنها به سنجه های جدید فکر</a:t>
            </a:r>
          </a:p>
          <a:p>
            <a:pPr>
              <a:buNone/>
            </a:pPr>
            <a:r>
              <a:rPr lang="en-US" sz="2000" smtClean="0"/>
              <a:t>کنیم.</a:t>
            </a:r>
          </a:p>
          <a:p>
            <a:pPr>
              <a:buNone/>
            </a:pPr>
            <a:endParaRPr lang="ar-IQ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8E93-4E7D-4240-88F9-96D8B917A0FB}" type="slidenum">
              <a:rPr lang="ar-IQ" smtClean="0"/>
              <a:pPr/>
              <a:t>9</a:t>
            </a:fld>
            <a:endParaRPr lang="ar-IQ"/>
          </a:p>
        </p:txBody>
      </p:sp>
    </p:spTree>
  </p:cSld>
  <p:clrMapOvr>
    <a:masterClrMapping/>
  </p:clrMapOvr>
  <p:transition>
    <p:cover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208</TotalTime>
  <Words>1187</Words>
  <Application>Microsoft Office PowerPoint</Application>
  <PresentationFormat>On-screen Show (4:3)</PresentationFormat>
  <Paragraphs>156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تحلیل محتوا  فصل 6</vt:lpstr>
      <vt:lpstr>فهرست </vt:lpstr>
      <vt:lpstr>مقدمه :</vt:lpstr>
      <vt:lpstr>توصیف محتوای ارتباطات : </vt:lpstr>
      <vt:lpstr>Slide 5</vt:lpstr>
      <vt:lpstr>کاربرد تحلیل محتوا:</vt:lpstr>
      <vt:lpstr> آزمون فرضه های مربوط به خصوصیات پیام: </vt:lpstr>
      <vt:lpstr>Slide 8</vt:lpstr>
      <vt:lpstr>کارکرد های تحقیق:)نظری ،بنیادی ،کاربردی(</vt:lpstr>
      <vt:lpstr>Slide 10</vt:lpstr>
    </vt:vector>
  </TitlesOfParts>
  <Company>Office07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Siavash</dc:creator>
  <cp:lastModifiedBy>Siavash</cp:lastModifiedBy>
  <cp:revision>23</cp:revision>
  <dcterms:created xsi:type="dcterms:W3CDTF">2015-11-22T19:53:13Z</dcterms:created>
  <dcterms:modified xsi:type="dcterms:W3CDTF">2015-11-24T18:58:33Z</dcterms:modified>
</cp:coreProperties>
</file>