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87" r:id="rId5"/>
    <p:sldId id="288" r:id="rId6"/>
    <p:sldId id="261" r:id="rId7"/>
    <p:sldId id="273" r:id="rId8"/>
    <p:sldId id="274" r:id="rId9"/>
    <p:sldId id="275" r:id="rId10"/>
    <p:sldId id="285" r:id="rId11"/>
    <p:sldId id="276" r:id="rId12"/>
    <p:sldId id="289" r:id="rId13"/>
    <p:sldId id="290" r:id="rId14"/>
    <p:sldId id="277" r:id="rId15"/>
    <p:sldId id="286" r:id="rId16"/>
    <p:sldId id="281" r:id="rId17"/>
    <p:sldId id="294" r:id="rId18"/>
    <p:sldId id="295" r:id="rId19"/>
    <p:sldId id="293" r:id="rId20"/>
    <p:sldId id="279" r:id="rId21"/>
    <p:sldId id="280" r:id="rId22"/>
    <p:sldId id="271" r:id="rId23"/>
    <p:sldId id="297" r:id="rId24"/>
    <p:sldId id="266" r:id="rId25"/>
    <p:sldId id="296" r:id="rId26"/>
    <p:sldId id="258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3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80" d="100"/>
          <a:sy n="80" d="100"/>
        </p:scale>
        <p:origin x="-127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1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7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9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5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0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8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8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4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324F3-3A1B-48E8-8809-B352C03C41E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0A07-E95D-4CE8-B26D-956DCE8B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4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Oval 1"/>
          <p:cNvSpPr/>
          <p:nvPr/>
        </p:nvSpPr>
        <p:spPr>
          <a:xfrm>
            <a:off x="685800" y="2971800"/>
            <a:ext cx="4648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90600" y="2057400"/>
            <a:ext cx="4038600" cy="3276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عنوان درس: </a:t>
            </a:r>
          </a:p>
          <a:p>
            <a:pPr algn="ctr"/>
            <a:r>
              <a:rPr lang="fa-I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تحقیق در عملیات</a:t>
            </a:r>
          </a:p>
          <a:p>
            <a:pPr algn="ctr"/>
            <a:r>
              <a:rPr lang="fa-I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ارائه دهندگان :</a:t>
            </a:r>
          </a:p>
          <a:p>
            <a:pPr algn="ctr"/>
            <a:r>
              <a:rPr lang="fa-I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زهرا اسانلو</a:t>
            </a:r>
          </a:p>
          <a:p>
            <a:pPr algn="ctr"/>
            <a:r>
              <a:rPr lang="fa-I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راضیه رضایت</a:t>
            </a:r>
            <a:endParaRPr lang="en-US" sz="36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0378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399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 rot="195764">
                <a:off x="1961897" y="592538"/>
                <a:ext cx="3429000" cy="321463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Maximaize z 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+ 3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                        </a:t>
                </a:r>
              </a:p>
              <a:p>
                <a:pPr algn="ctr"/>
                <a:r>
                  <a:rPr lang="en-US" dirty="0"/>
                  <a:t> </a:t>
                </a:r>
                <a:r>
                  <a:rPr lang="en-US" dirty="0" smtClean="0"/>
                  <a:t>  S.T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+ 3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≤ 10</a:t>
                </a:r>
              </a:p>
              <a:p>
                <a:pPr algn="ctr"/>
                <a:endParaRPr lang="en-US" i="1" dirty="0" smtClean="0">
                  <a:latin typeface="Cambria Math"/>
                </a:endParaRPr>
              </a:p>
              <a:p>
                <a:pPr algn="ctr"/>
                <a:r>
                  <a:rPr lang="en-US" dirty="0" smtClean="0"/>
                  <a:t>                            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0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1</a:t>
                </a:r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4</a:t>
                </a:r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                          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9</a:t>
                </a:r>
                <a:endParaRPr lang="en-US" i="1" dirty="0">
                  <a:latin typeface="Cambria Math"/>
                </a:endParaRPr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764">
                <a:off x="1961897" y="592538"/>
                <a:ext cx="3429000" cy="3214639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7/24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8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8/24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Folded Corner 6"/>
          <p:cNvSpPr/>
          <p:nvPr/>
        </p:nvSpPr>
        <p:spPr>
          <a:xfrm>
            <a:off x="4114800" y="5486400"/>
            <a:ext cx="4267200" cy="12192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dirty="0"/>
              <a:t>=</a:t>
            </a:r>
            <a:r>
              <a:rPr lang="en-US" dirty="0" smtClean="0"/>
              <a:t>N8*N11+M8*M11</a:t>
            </a:r>
            <a:endParaRPr lang="fa-IR" dirty="0" smtClean="0"/>
          </a:p>
          <a:p>
            <a:pPr algn="ctr" rtl="1"/>
            <a:r>
              <a:rPr lang="fa-IR" dirty="0" smtClean="0"/>
              <a:t>که معادل همان تابع مقصود</a:t>
            </a:r>
            <a:r>
              <a:rPr lang="en-US" dirty="0" smtClean="0"/>
              <a:t>   </a:t>
            </a:r>
            <a:r>
              <a:rPr lang="fa-IR" dirty="0"/>
              <a:t> </a:t>
            </a:r>
            <a:r>
              <a:rPr lang="en-US" dirty="0" smtClean="0"/>
              <a:t>z</a:t>
            </a:r>
            <a:r>
              <a:rPr lang="fa-IR" dirty="0" smtClean="0"/>
              <a:t> است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781800" y="3657601"/>
            <a:ext cx="2286000" cy="1629616"/>
          </a:xfrm>
          <a:prstGeom prst="downArrow">
            <a:avLst>
              <a:gd name="adj1" fmla="val 50000"/>
              <a:gd name="adj2" fmla="val 4890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می نویسیم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40524" y="739531"/>
            <a:ext cx="6019800" cy="3454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J:\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09" y="430562"/>
            <a:ext cx="8305800" cy="40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triped Right Arrow 13"/>
          <p:cNvSpPr/>
          <p:nvPr/>
        </p:nvSpPr>
        <p:spPr>
          <a:xfrm rot="18730030">
            <a:off x="-239498" y="2843654"/>
            <a:ext cx="4210245" cy="2480772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accent3">
                    <a:lumMod val="50000"/>
                  </a:schemeClr>
                </a:solidFill>
              </a:rPr>
              <a:t>در </a:t>
            </a:r>
            <a:r>
              <a:rPr lang="fa-IR" sz="2400" b="1" dirty="0">
                <a:solidFill>
                  <a:schemeClr val="accent3">
                    <a:lumMod val="50000"/>
                  </a:schemeClr>
                </a:solidFill>
              </a:rPr>
              <a:t>داخل خانه مقدار تابع </a:t>
            </a:r>
            <a:r>
              <a:rPr lang="fa-IR" sz="2400" b="1" dirty="0" smtClean="0">
                <a:solidFill>
                  <a:schemeClr val="accent3">
                    <a:lumMod val="50000"/>
                  </a:schemeClr>
                </a:solidFill>
              </a:rPr>
              <a:t>مقصود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9/24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1371600" y="609600"/>
            <a:ext cx="6477000" cy="5486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dirty="0"/>
              <a:t>در خانه های نارنجی متناظر هر سطر از محدودیت </a:t>
            </a:r>
            <a:r>
              <a:rPr lang="fa-IR" sz="2800" dirty="0" smtClean="0"/>
              <a:t>عبارات </a:t>
            </a:r>
            <a:r>
              <a:rPr lang="fa-IR" sz="2800" dirty="0"/>
              <a:t>زیر را قرار  </a:t>
            </a:r>
            <a:r>
              <a:rPr lang="fa-IR" sz="2800" dirty="0" smtClean="0"/>
              <a:t>می </a:t>
            </a:r>
            <a:r>
              <a:rPr lang="fa-IR" sz="2800" dirty="0"/>
              <a:t>دهیم</a:t>
            </a:r>
            <a:r>
              <a:rPr lang="fa-IR" sz="2800" dirty="0" smtClean="0"/>
              <a:t>.</a:t>
            </a:r>
          </a:p>
          <a:p>
            <a:pPr algn="r" rtl="1"/>
            <a:endParaRPr lang="fa-IR" sz="2800" dirty="0"/>
          </a:p>
          <a:p>
            <a:pPr algn="r" rtl="1"/>
            <a:r>
              <a:rPr lang="en-US" sz="2800" dirty="0"/>
              <a:t>=</a:t>
            </a:r>
            <a:r>
              <a:rPr lang="en-US" sz="2800" dirty="0" smtClean="0"/>
              <a:t>N8*N16+M8*M1                           </a:t>
            </a:r>
            <a:endParaRPr lang="en-US" sz="2800" dirty="0"/>
          </a:p>
          <a:p>
            <a:pPr algn="r" rtl="1"/>
            <a:r>
              <a:rPr lang="en-US" sz="2800" dirty="0"/>
              <a:t>=</a:t>
            </a:r>
            <a:r>
              <a:rPr lang="en-US" sz="2800" dirty="0" smtClean="0"/>
              <a:t>N8*N17+M8*M17                         </a:t>
            </a:r>
            <a:endParaRPr lang="en-US" sz="2800" dirty="0"/>
          </a:p>
          <a:p>
            <a:pPr algn="r" rtl="1"/>
            <a:r>
              <a:rPr lang="en-US" sz="2800" dirty="0"/>
              <a:t>=</a:t>
            </a:r>
            <a:r>
              <a:rPr lang="en-US" sz="2800" dirty="0" smtClean="0"/>
              <a:t>N8*N18+M8*M18                         </a:t>
            </a:r>
            <a:endParaRPr lang="en-US" sz="2800" dirty="0"/>
          </a:p>
          <a:p>
            <a:pPr algn="r" rtl="1"/>
            <a:r>
              <a:rPr lang="en-US" sz="2800" dirty="0"/>
              <a:t>=</a:t>
            </a:r>
            <a:r>
              <a:rPr lang="en-US" sz="2800" dirty="0" smtClean="0"/>
              <a:t>N8*N19+M8*M19                         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10/24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743200" y="1752600"/>
            <a:ext cx="4191000" cy="28194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rgbClr val="C00000"/>
                </a:solidFill>
              </a:rPr>
              <a:t>بعد از اتمام این کار از منوی </a:t>
            </a:r>
            <a:r>
              <a:rPr lang="en-US" sz="2800" dirty="0">
                <a:solidFill>
                  <a:srgbClr val="C00000"/>
                </a:solidFill>
              </a:rPr>
              <a:t>Data </a:t>
            </a:r>
            <a:r>
              <a:rPr lang="fa-IR" sz="2800" dirty="0">
                <a:solidFill>
                  <a:srgbClr val="C00000"/>
                </a:solidFill>
              </a:rPr>
              <a:t>گزینه </a:t>
            </a:r>
            <a:r>
              <a:rPr lang="fa-IR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solve</a:t>
            </a:r>
            <a:r>
              <a:rPr lang="fa-IR" sz="2800" dirty="0" smtClean="0">
                <a:solidFill>
                  <a:srgbClr val="C00000"/>
                </a:solidFill>
              </a:rPr>
              <a:t>  را </a:t>
            </a:r>
            <a:r>
              <a:rPr lang="fa-IR" sz="2800" dirty="0">
                <a:solidFill>
                  <a:srgbClr val="C00000"/>
                </a:solidFill>
              </a:rPr>
              <a:t>انتخاب می کنیم تا </a:t>
            </a:r>
            <a:r>
              <a:rPr lang="fa-IR" sz="2800" dirty="0" smtClean="0">
                <a:solidFill>
                  <a:srgbClr val="C00000"/>
                </a:solidFill>
              </a:rPr>
              <a:t>این صفحه  </a:t>
            </a:r>
            <a:r>
              <a:rPr lang="fa-IR" sz="2800" dirty="0">
                <a:solidFill>
                  <a:srgbClr val="C00000"/>
                </a:solidFill>
              </a:rPr>
              <a:t>ظاهر </a:t>
            </a:r>
            <a:r>
              <a:rPr lang="fa-IR" sz="2800" dirty="0" smtClean="0">
                <a:solidFill>
                  <a:srgbClr val="C00000"/>
                </a:solidFill>
              </a:rPr>
              <a:t>شود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Decagon 4"/>
          <p:cNvSpPr/>
          <p:nvPr/>
        </p:nvSpPr>
        <p:spPr>
          <a:xfrm>
            <a:off x="3587087" y="381000"/>
            <a:ext cx="609600" cy="685799"/>
          </a:xfrm>
          <a:prstGeom prst="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Decagon 7"/>
          <p:cNvSpPr/>
          <p:nvPr/>
        </p:nvSpPr>
        <p:spPr>
          <a:xfrm>
            <a:off x="7848600" y="2144401"/>
            <a:ext cx="609600" cy="685799"/>
          </a:xfrm>
          <a:prstGeom prst="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Decagon 8"/>
          <p:cNvSpPr/>
          <p:nvPr/>
        </p:nvSpPr>
        <p:spPr>
          <a:xfrm>
            <a:off x="5257800" y="4533330"/>
            <a:ext cx="609600" cy="685799"/>
          </a:xfrm>
          <a:prstGeom prst="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990600" y="1523999"/>
            <a:ext cx="609600" cy="685799"/>
          </a:xfrm>
          <a:prstGeom prst="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11/24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Rectangle 9"/>
          <p:cNvSpPr/>
          <p:nvPr/>
        </p:nvSpPr>
        <p:spPr>
          <a:xfrm rot="1025078">
            <a:off x="5294574" y="987093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solidFill>
                  <a:schemeClr val="bg1"/>
                </a:solidFill>
              </a:rPr>
              <a:t>در خانه ای که با شماره 1 مشخص شده است، خانه </a:t>
            </a:r>
            <a:r>
              <a:rPr lang="fa-IR" sz="2000" dirty="0" smtClean="0">
                <a:solidFill>
                  <a:schemeClr val="bg1"/>
                </a:solidFill>
              </a:rPr>
              <a:t>متناظر </a:t>
            </a:r>
            <a:r>
              <a:rPr lang="fa-IR" sz="2000" dirty="0">
                <a:solidFill>
                  <a:schemeClr val="bg1"/>
                </a:solidFill>
              </a:rPr>
              <a:t>با مقدار تابع </a:t>
            </a:r>
            <a:r>
              <a:rPr lang="fa-IR" sz="2000" dirty="0" smtClean="0">
                <a:solidFill>
                  <a:schemeClr val="bg1"/>
                </a:solidFill>
              </a:rPr>
              <a:t>مقصود </a:t>
            </a:r>
            <a:r>
              <a:rPr lang="fa-IR" sz="2000" dirty="0">
                <a:solidFill>
                  <a:schemeClr val="bg1"/>
                </a:solidFill>
              </a:rPr>
              <a:t>را قرار می دهیم.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533401"/>
            <a:ext cx="2857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solidFill>
                  <a:schemeClr val="bg1"/>
                </a:solidFill>
              </a:rPr>
              <a:t>در خانه ای که با شماره 2 مشخص شده </a:t>
            </a:r>
            <a:r>
              <a:rPr lang="fa-IR" sz="2000" dirty="0" smtClean="0">
                <a:solidFill>
                  <a:schemeClr val="bg1"/>
                </a:solidFill>
              </a:rPr>
              <a:t>است برای مشخص کردن مکان جواب متغیرهای مساله است.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2674" y="3886200"/>
            <a:ext cx="220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solidFill>
                  <a:schemeClr val="bg1"/>
                </a:solidFill>
              </a:rPr>
              <a:t>از کشویی که با شماره 4 مشخص شده است، گزینه </a:t>
            </a:r>
            <a:r>
              <a:rPr lang="en-US" sz="2400" dirty="0">
                <a:solidFill>
                  <a:schemeClr val="bg1"/>
                </a:solidFill>
              </a:rPr>
              <a:t>Simplex </a:t>
            </a:r>
            <a:r>
              <a:rPr lang="en-US" sz="2400" dirty="0" err="1">
                <a:solidFill>
                  <a:schemeClr val="bg1"/>
                </a:solidFill>
              </a:rPr>
              <a:t>Lp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fa-IR" sz="2400" dirty="0">
                <a:solidFill>
                  <a:schemeClr val="bg1"/>
                </a:solidFill>
              </a:rPr>
              <a:t>را انتخاب می کنیم.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0685652">
            <a:off x="909936" y="3485429"/>
            <a:ext cx="2628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chemeClr val="bg1"/>
                </a:solidFill>
              </a:rPr>
              <a:t>با زدن دکمه ای که با شماره 3 مشخص شده است شکلی </a:t>
            </a:r>
            <a:r>
              <a:rPr lang="fa-IR" sz="2400" dirty="0" smtClean="0">
                <a:solidFill>
                  <a:schemeClr val="bg1"/>
                </a:solidFill>
              </a:rPr>
              <a:t>باز </a:t>
            </a:r>
            <a:r>
              <a:rPr lang="fa-IR" sz="2400" dirty="0">
                <a:solidFill>
                  <a:schemeClr val="bg1"/>
                </a:solidFill>
              </a:rPr>
              <a:t>خواهد شد که می توان </a:t>
            </a:r>
            <a:r>
              <a:rPr lang="fa-IR" sz="2400" dirty="0" smtClean="0">
                <a:solidFill>
                  <a:schemeClr val="bg1"/>
                </a:solidFill>
              </a:rPr>
              <a:t>محدودیت های  </a:t>
            </a:r>
            <a:r>
              <a:rPr lang="fa-IR" sz="2400" dirty="0">
                <a:solidFill>
                  <a:schemeClr val="bg1"/>
                </a:solidFill>
              </a:rPr>
              <a:t>مساله را وارد </a:t>
            </a:r>
            <a:r>
              <a:rPr lang="fa-IR" sz="2400" dirty="0" smtClean="0">
                <a:solidFill>
                  <a:schemeClr val="bg1"/>
                </a:solidFill>
              </a:rPr>
              <a:t>کرد.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05399" y="152400"/>
            <a:ext cx="685801" cy="381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1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2781299" y="2990010"/>
            <a:ext cx="685801" cy="381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3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7769749" y="3333876"/>
            <a:ext cx="685801" cy="381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/>
              <a:t>4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276600" y="152400"/>
            <a:ext cx="685801" cy="381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2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12/24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 rot="1981790">
            <a:off x="-1112550" y="1332778"/>
            <a:ext cx="986506" cy="978658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381000"/>
            <a:ext cx="12420600" cy="723900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728706"/>
            <a:ext cx="6934200" cy="301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667000" y="2653615"/>
            <a:ext cx="6096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858000" y="2557103"/>
            <a:ext cx="6096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381501" y="2348815"/>
            <a:ext cx="6096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4572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bg1"/>
                </a:solidFill>
              </a:rPr>
              <a:t>اگر گزینه </a:t>
            </a:r>
            <a:r>
              <a:rPr lang="en-US" sz="2000" dirty="0" smtClean="0">
                <a:solidFill>
                  <a:schemeClr val="bg1"/>
                </a:solidFill>
              </a:rPr>
              <a:t>ADD </a:t>
            </a:r>
            <a:r>
              <a:rPr lang="fa-IR" sz="2000" dirty="0" smtClean="0">
                <a:solidFill>
                  <a:schemeClr val="bg1"/>
                </a:solidFill>
              </a:rPr>
              <a:t> را بزنیم 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13/24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7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381000"/>
            <a:ext cx="11811000" cy="7239000"/>
          </a:xfrm>
        </p:spPr>
      </p:pic>
      <p:sp>
        <p:nvSpPr>
          <p:cNvPr id="3" name="Oval Callout 2"/>
          <p:cNvSpPr/>
          <p:nvPr/>
        </p:nvSpPr>
        <p:spPr>
          <a:xfrm>
            <a:off x="5181600" y="381000"/>
            <a:ext cx="2514600" cy="129540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/>
              <a:t>خانه 1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09800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chemeClr val="bg1"/>
                </a:solidFill>
              </a:rPr>
              <a:t>در کادر شماره </a:t>
            </a:r>
            <a:r>
              <a:rPr lang="fa-IR" sz="3200" b="1" dirty="0" smtClean="0">
                <a:solidFill>
                  <a:schemeClr val="bg1"/>
                </a:solidFill>
              </a:rPr>
              <a:t>1، </a:t>
            </a:r>
            <a:r>
              <a:rPr lang="fa-IR" sz="3200" b="1" dirty="0">
                <a:solidFill>
                  <a:schemeClr val="bg1"/>
                </a:solidFill>
              </a:rPr>
              <a:t>خانه </a:t>
            </a:r>
            <a:r>
              <a:rPr lang="fa-IR" sz="3200" b="1" dirty="0" smtClean="0">
                <a:solidFill>
                  <a:schemeClr val="bg1"/>
                </a:solidFill>
              </a:rPr>
              <a:t>متناظر با سمت چپ هر محدودیت </a:t>
            </a:r>
            <a:r>
              <a:rPr lang="fa-IR" sz="3200" b="1" dirty="0">
                <a:solidFill>
                  <a:schemeClr val="bg1"/>
                </a:solidFill>
              </a:rPr>
              <a:t>انتخاب </a:t>
            </a:r>
            <a:r>
              <a:rPr lang="fa-IR" sz="3200" b="1" dirty="0" smtClean="0">
                <a:solidFill>
                  <a:schemeClr val="bg1"/>
                </a:solidFill>
              </a:rPr>
              <a:t>میشود (همان خانه های نارنجی رنگ)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14/24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381000"/>
            <a:ext cx="11811000" cy="7239000"/>
          </a:xfrm>
        </p:spPr>
      </p:pic>
      <p:sp>
        <p:nvSpPr>
          <p:cNvPr id="6" name="Oval Callout 5"/>
          <p:cNvSpPr/>
          <p:nvPr/>
        </p:nvSpPr>
        <p:spPr>
          <a:xfrm>
            <a:off x="5181600" y="381000"/>
            <a:ext cx="2514600" cy="129540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/>
              <a:t>خانه 2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b="1" dirty="0">
                <a:solidFill>
                  <a:schemeClr val="bg1"/>
                </a:solidFill>
              </a:rPr>
              <a:t>در کادر شماره 2 نوع رابطه هر </a:t>
            </a:r>
            <a:r>
              <a:rPr lang="fa-IR" sz="4000" b="1" dirty="0" smtClean="0">
                <a:solidFill>
                  <a:schemeClr val="bg1"/>
                </a:solidFill>
              </a:rPr>
              <a:t>محدودیت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15/24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381000"/>
            <a:ext cx="11811000" cy="7239000"/>
          </a:xfrm>
        </p:spPr>
      </p:pic>
      <p:sp>
        <p:nvSpPr>
          <p:cNvPr id="6" name="Oval Callout 5"/>
          <p:cNvSpPr/>
          <p:nvPr/>
        </p:nvSpPr>
        <p:spPr>
          <a:xfrm>
            <a:off x="5181600" y="381000"/>
            <a:ext cx="2514600" cy="129540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/>
              <a:t>خانه 3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044013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chemeClr val="bg1"/>
                </a:solidFill>
              </a:rPr>
              <a:t>در کادر شماره 3 خانه ای متناظر طرف راست </a:t>
            </a:r>
            <a:r>
              <a:rPr lang="fa-IR" sz="3200" b="1" dirty="0" smtClean="0">
                <a:solidFill>
                  <a:schemeClr val="bg1"/>
                </a:solidFill>
              </a:rPr>
              <a:t>هر محدودیت </a:t>
            </a:r>
            <a:r>
              <a:rPr lang="fa-IR" sz="3200" b="1" dirty="0">
                <a:solidFill>
                  <a:schemeClr val="bg1"/>
                </a:solidFill>
              </a:rPr>
              <a:t>وارد میشود.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16/24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icture\00000\3DDesign_4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23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 rot="20961943">
            <a:off x="2853641" y="3327763"/>
            <a:ext cx="2362200" cy="1676400"/>
          </a:xfrm>
          <a:prstGeom prst="roundRect">
            <a:avLst/>
          </a:prstGeom>
          <a:scene3d>
            <a:camera prst="perspectiveContrastingRightFacing" fov="7200000">
              <a:rot lat="234000" lon="17360484" rev="21227048"/>
            </a:camera>
            <a:lightRig rig="threePt" dir="t"/>
          </a:scene3d>
          <a:sp3d z="177800"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MATLAB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 rot="20961943">
            <a:off x="3216325" y="1628184"/>
            <a:ext cx="1232727" cy="1113159"/>
          </a:xfrm>
          <a:prstGeom prst="roundRect">
            <a:avLst/>
          </a:prstGeom>
          <a:scene3d>
            <a:camera prst="perspectiveContrastingRightFacing" fov="7200000">
              <a:rot lat="20158674" lon="17752516" rev="21283305"/>
            </a:camera>
            <a:lightRig rig="threePt" dir="t"/>
          </a:scene3d>
          <a:sp3d z="-495300"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LINGO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629400" y="1555064"/>
            <a:ext cx="2514600" cy="156913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ContrastingLeftFacing" fov="7200000">
              <a:rot lat="21523263" lon="3567634" rev="383505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EXCEL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 rot="20961943">
            <a:off x="222649" y="4623163"/>
            <a:ext cx="2362200" cy="1676400"/>
          </a:xfrm>
          <a:prstGeom prst="roundRect">
            <a:avLst/>
          </a:prstGeom>
          <a:scene3d>
            <a:camera prst="perspectiveContrastingRightFacing" fov="7200000">
              <a:rot lat="403513" lon="17826684" rev="21098505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961943">
            <a:off x="2186365" y="656066"/>
            <a:ext cx="446650" cy="976105"/>
          </a:xfrm>
          <a:prstGeom prst="roundRect">
            <a:avLst/>
          </a:prstGeom>
          <a:scene3d>
            <a:camera prst="perspectiveContrastingRightFacing" fov="7200000">
              <a:rot lat="19537009" lon="18931211" rev="44147"/>
            </a:camera>
            <a:lightRig rig="threePt" dir="t"/>
          </a:scene3d>
          <a:sp3d z="-1257300"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1316734">
            <a:off x="1623116" y="2795608"/>
            <a:ext cx="1497187" cy="1110474"/>
          </a:xfrm>
          <a:prstGeom prst="roundRect">
            <a:avLst/>
          </a:prstGeom>
          <a:scene3d>
            <a:camera prst="perspectiveContrastingRightFacing" fov="7200000">
              <a:rot lat="21020640" lon="18286755" rev="156779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72200" y="3406986"/>
            <a:ext cx="1371600" cy="758977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ContrastingLeftFacing" fov="7200000">
              <a:rot lat="21523263" lon="3567634" rev="383505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153400" y="4806245"/>
            <a:ext cx="1524000" cy="1396637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ContrastingLeftFacing" fov="7200000">
              <a:rot lat="1711092" lon="3785561" rev="136625"/>
            </a:camera>
            <a:lightRig rig="threePt" dir="t"/>
          </a:scene3d>
          <a:sp3d z="184150"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pic>
        <p:nvPicPr>
          <p:cNvPr id="23" name="Picture 2" descr="C:\Users\Home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434236" y="6202882"/>
            <a:ext cx="395671" cy="655118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972">
            <a:off x="4528046" y="2729781"/>
            <a:ext cx="1662244" cy="156065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1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019E-6 L 0.09045 -0.60707 " pathEditMode="relative" rAng="0" ptsTypes="AA">
                                      <p:cBhvr>
                                        <p:cTn id="2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3036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8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103803" y="1295399"/>
            <a:ext cx="4815838" cy="3442385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/>
              <a:t>با انجام مراحل فوق این پنجره خواهد آمد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17/24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Flowchart: Process 6"/>
          <p:cNvSpPr/>
          <p:nvPr/>
        </p:nvSpPr>
        <p:spPr>
          <a:xfrm rot="19277225">
            <a:off x="-176889" y="2618853"/>
            <a:ext cx="9063795" cy="1813187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4000" dirty="0" smtClean="0">
                <a:solidFill>
                  <a:schemeClr val="accent6">
                    <a:lumMod val="50000"/>
                  </a:schemeClr>
                </a:solidFill>
              </a:rPr>
              <a:t>و با زدن گزینه ی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solve </a:t>
            </a:r>
            <a:r>
              <a:rPr lang="fa-IR" sz="4000" dirty="0" smtClean="0">
                <a:solidFill>
                  <a:schemeClr val="accent6">
                    <a:lumMod val="50000"/>
                  </a:schemeClr>
                </a:solidFill>
              </a:rPr>
              <a:t> نتیجه به دست خواهد آمد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3029" y="63246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18/24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44000" cy="69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19/24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399" cy="6858000"/>
          </a:xfrm>
        </p:spPr>
      </p:pic>
      <p:sp>
        <p:nvSpPr>
          <p:cNvPr id="5" name="Rounded Rectangle 4"/>
          <p:cNvSpPr/>
          <p:nvPr/>
        </p:nvSpPr>
        <p:spPr>
          <a:xfrm>
            <a:off x="533400" y="3124200"/>
            <a:ext cx="4800600" cy="1524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اگر دکمه ی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solve </a:t>
            </a: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 را بزنید می توانید پنجره ای که در اسلاید بعدی هست را هم مشاهده بفرمایید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20/24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33400"/>
            <a:ext cx="8001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21/24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0" y="3962399"/>
            <a:ext cx="9144000" cy="2895599"/>
          </a:xfrm>
          <a:prstGeom prst="flowChartProcess">
            <a:avLst/>
          </a:prstGeom>
          <a:solidFill>
            <a:schemeClr val="bg2">
              <a:lumMod val="25000"/>
            </a:schemeClr>
          </a:solidFill>
          <a:ln>
            <a:solidFill>
              <a:srgbClr val="6B6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/>
              <a:t>د ر ن</a:t>
            </a:r>
            <a:r>
              <a:rPr lang="fa-IR" sz="4800" b="1" dirty="0"/>
              <a:t>ت</a:t>
            </a:r>
            <a:r>
              <a:rPr lang="fa-IR" sz="4800" b="1" dirty="0" smtClean="0"/>
              <a:t>یجه این امکان برای شما به وجود می آید تا گزارشهایی را که دوست دارید برایتان ایجاد نماید</a:t>
            </a:r>
            <a:endParaRPr lang="en-US" sz="4800" b="1" dirty="0"/>
          </a:p>
        </p:txBody>
      </p:sp>
      <p:sp>
        <p:nvSpPr>
          <p:cNvPr id="5" name="Folded Corner 4"/>
          <p:cNvSpPr/>
          <p:nvPr/>
        </p:nvSpPr>
        <p:spPr>
          <a:xfrm>
            <a:off x="706582" y="1676400"/>
            <a:ext cx="5053445" cy="1066800"/>
          </a:xfrm>
          <a:prstGeom prst="foldedCorner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5400" dirty="0" smtClean="0"/>
              <a:t>گزارشها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22/24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ounded Rectangle 2"/>
          <p:cNvSpPr/>
          <p:nvPr/>
        </p:nvSpPr>
        <p:spPr>
          <a:xfrm rot="18861631">
            <a:off x="2370236" y="621691"/>
            <a:ext cx="7670283" cy="59905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گزارش پاسخ:</a:t>
            </a:r>
          </a:p>
          <a:p>
            <a:pPr algn="ctr"/>
            <a:r>
              <a:rPr lang="fa-IR" sz="2800" dirty="0" smtClean="0"/>
              <a:t>گزارش اعداد اصلی را نمایش می دهد تا با اعداد مربوطه مشروط مقایسه شود</a:t>
            </a:r>
          </a:p>
          <a:p>
            <a:pPr algn="ctr"/>
            <a:r>
              <a:rPr lang="fa-IR" sz="2800" dirty="0" smtClean="0"/>
              <a:t>گزارش محدودیت ها:</a:t>
            </a:r>
          </a:p>
          <a:p>
            <a:pPr algn="ctr"/>
            <a:r>
              <a:rPr lang="fa-IR" sz="2800" dirty="0" smtClean="0"/>
              <a:t>این گزارش بیشترین مقدار متغیرها را بدون در نظر گرفتن شرطها نشان میدهد</a:t>
            </a:r>
          </a:p>
          <a:p>
            <a:pPr algn="ctr"/>
            <a:r>
              <a:rPr lang="fa-IR" sz="2800" dirty="0" smtClean="0"/>
              <a:t>گزارش حساسیت:</a:t>
            </a:r>
          </a:p>
          <a:p>
            <a:pPr algn="ctr"/>
            <a:r>
              <a:rPr lang="fa-IR" sz="2800" dirty="0" smtClean="0"/>
              <a:t>این گزارش میزان حساسیت گزارش به دست امده را نسبت به محدودیت های اعمال نشان می دهد</a:t>
            </a:r>
          </a:p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 rot="18926804">
            <a:off x="-1437851" y="146600"/>
            <a:ext cx="6519887" cy="2699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3200" dirty="0" smtClean="0"/>
          </a:p>
          <a:p>
            <a:pPr algn="ctr"/>
            <a:r>
              <a:rPr lang="fa-IR" sz="3200" dirty="0" smtClean="0"/>
              <a:t>انواع گزارشها</a:t>
            </a:r>
            <a:endParaRPr lang="en-US" sz="3200" dirty="0"/>
          </a:p>
        </p:txBody>
      </p:sp>
      <p:pic>
        <p:nvPicPr>
          <p:cNvPr id="16386" name="Picture 2" descr="C:\Users\VAIO\Desktop\background\ایکو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1378">
            <a:off x="2689465" y="1903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23/24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29200" y="2057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dirty="0" smtClean="0">
                <a:solidFill>
                  <a:srgbClr val="FF0000"/>
                </a:solidFill>
              </a:rPr>
              <a:t>با تشکراز توجه شما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ysClr val="windowText" lastClr="000000"/>
                </a:solidFill>
              </a:rPr>
              <a:t>24/24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icture\00000\3DDesign_4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23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972">
            <a:off x="4528046" y="2729781"/>
            <a:ext cx="1662244" cy="156065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259">
            <a:off x="-1032114" y="-1226707"/>
            <a:ext cx="10958414" cy="911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 rot="20828857">
            <a:off x="-505228" y="3328117"/>
            <a:ext cx="4977349" cy="3581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/>
              <a:t>موضوع ارائه :</a:t>
            </a:r>
          </a:p>
          <a:p>
            <a:pPr algn="ctr"/>
            <a:r>
              <a:rPr lang="en-US" sz="4000" b="1" dirty="0" smtClean="0"/>
              <a:t>excel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4332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5400"/>
            <a:ext cx="9144000" cy="899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533400" y="1148687"/>
            <a:ext cx="5867400" cy="42672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perspectiveHeroicExtremeRightFacing" fov="3600000">
              <a:rot lat="171944" lon="19817123" rev="21488716"/>
            </a:camera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3200" dirty="0" smtClean="0"/>
              <a:t>خیلی از مسائل با قیود و محدودیت هایی همراه هستند.</a:t>
            </a:r>
          </a:p>
          <a:p>
            <a:pPr algn="r" rtl="1"/>
            <a:r>
              <a:rPr lang="fa-IR" sz="3200" dirty="0" smtClean="0"/>
              <a:t>برای اینکه بتوانیم با اکسل این گونه مسائل را حل کنیم باید از </a:t>
            </a:r>
            <a:r>
              <a:rPr lang="en-US" sz="3200" dirty="0" smtClean="0"/>
              <a:t>solver </a:t>
            </a:r>
            <a:r>
              <a:rPr lang="fa-IR" sz="3200" dirty="0"/>
              <a:t> </a:t>
            </a:r>
            <a:r>
              <a:rPr lang="fa-IR" sz="3200" dirty="0" smtClean="0"/>
              <a:t>استفاده کنیم.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Up Ribbon 6"/>
          <p:cNvSpPr/>
          <p:nvPr/>
        </p:nvSpPr>
        <p:spPr>
          <a:xfrm>
            <a:off x="914400" y="838200"/>
            <a:ext cx="7696200" cy="43434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600" b="1" dirty="0" smtClean="0"/>
              <a:t>برای نصب </a:t>
            </a:r>
            <a:r>
              <a:rPr lang="en-US" sz="3600" b="1" dirty="0" smtClean="0"/>
              <a:t>Add – Ins </a:t>
            </a:r>
            <a:r>
              <a:rPr lang="fa-IR" sz="3600" b="1" dirty="0" smtClean="0"/>
              <a:t> مربوط به </a:t>
            </a:r>
            <a:r>
              <a:rPr lang="en-US" sz="3600" b="1" dirty="0" smtClean="0"/>
              <a:t>solver </a:t>
            </a:r>
            <a:r>
              <a:rPr lang="fa-IR" sz="3600" b="1" dirty="0" smtClean="0"/>
              <a:t> باید مراحل زیر را طی کنیم</a:t>
            </a:r>
            <a:endParaRPr lang="en-US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</a:t>
            </a:r>
            <a:r>
              <a:rPr lang="en-US" dirty="0" smtClean="0">
                <a:solidFill>
                  <a:sysClr val="windowText" lastClr="000000"/>
                </a:solidFill>
              </a:rPr>
              <a:t>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923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6774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791200" y="1155509"/>
            <a:ext cx="3581400" cy="48768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/>
              <a:t>در مرحله 1 </a:t>
            </a:r>
          </a:p>
          <a:p>
            <a:pPr algn="ctr" rtl="1"/>
            <a:r>
              <a:rPr lang="fa-IR" sz="4000" dirty="0"/>
              <a:t> </a:t>
            </a:r>
            <a:r>
              <a:rPr lang="fa-IR" sz="4000" dirty="0" smtClean="0"/>
              <a:t>از منوی فایل به قسمت </a:t>
            </a:r>
            <a:r>
              <a:rPr lang="en-US" sz="4000" dirty="0"/>
              <a:t> </a:t>
            </a:r>
            <a:r>
              <a:rPr lang="en-US" sz="4000" dirty="0" smtClean="0"/>
              <a:t>Options </a:t>
            </a:r>
            <a:r>
              <a:rPr lang="fa-IR" sz="4000" dirty="0"/>
              <a:t> </a:t>
            </a:r>
            <a:r>
              <a:rPr lang="fa-IR" sz="4000" dirty="0" smtClean="0"/>
              <a:t>روید</a:t>
            </a:r>
            <a:endParaRPr 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62000" y="5029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97873" y="6304808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3</a:t>
            </a:r>
            <a:r>
              <a:rPr lang="en-US" dirty="0" smtClean="0">
                <a:solidFill>
                  <a:sysClr val="windowText" lastClr="000000"/>
                </a:solidFill>
              </a:rPr>
              <a:t>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505200" y="3276600"/>
            <a:ext cx="5638800" cy="32766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/>
              <a:t>سپس در مرحله ی 2 </a:t>
            </a:r>
          </a:p>
          <a:p>
            <a:pPr algn="r" rtl="1"/>
            <a:r>
              <a:rPr lang="fa-IR" sz="2800" dirty="0" smtClean="0"/>
              <a:t>بعد از باز شدن </a:t>
            </a:r>
            <a:r>
              <a:rPr lang="en-US" sz="2800" dirty="0"/>
              <a:t> </a:t>
            </a:r>
            <a:r>
              <a:rPr lang="fa-IR" sz="2800" dirty="0" smtClean="0"/>
              <a:t>پارت </a:t>
            </a:r>
            <a:r>
              <a:rPr lang="en-US" sz="2800" dirty="0" smtClean="0"/>
              <a:t>Options</a:t>
            </a:r>
            <a:r>
              <a:rPr lang="fa-IR" sz="2800" dirty="0" smtClean="0"/>
              <a:t>  </a:t>
            </a:r>
          </a:p>
          <a:p>
            <a:pPr algn="r" rtl="1"/>
            <a:r>
              <a:rPr lang="fa-IR" sz="2800" dirty="0" smtClean="0"/>
              <a:t>روی قسمت  </a:t>
            </a:r>
            <a:r>
              <a:rPr lang="en-US" sz="2800" dirty="0" smtClean="0"/>
              <a:t>Add – Ins</a:t>
            </a:r>
            <a:r>
              <a:rPr lang="fa-IR" sz="2800" dirty="0" smtClean="0"/>
              <a:t> کلیک کنید و سپس  روی </a:t>
            </a:r>
            <a:r>
              <a:rPr lang="en-US" sz="2800" dirty="0" smtClean="0"/>
              <a:t>Solver Add- Ins</a:t>
            </a:r>
            <a:r>
              <a:rPr lang="fa-IR" sz="2800" dirty="0" smtClean="0"/>
              <a:t> رفته</a:t>
            </a:r>
            <a:r>
              <a:rPr lang="en-US" sz="2800" dirty="0" smtClean="0"/>
              <a:t> </a:t>
            </a:r>
            <a:r>
              <a:rPr lang="fa-IR" sz="2800" dirty="0"/>
              <a:t>و</a:t>
            </a:r>
            <a:r>
              <a:rPr lang="fa-IR" sz="2800" dirty="0" smtClean="0"/>
              <a:t> گزینه ی </a:t>
            </a:r>
            <a:r>
              <a:rPr lang="en-US" sz="2800" dirty="0" smtClean="0"/>
              <a:t> GO </a:t>
            </a:r>
            <a:r>
              <a:rPr lang="fa-IR" sz="2800" dirty="0" smtClean="0"/>
              <a:t>را بزنید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38400" y="29718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1828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4/24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Left Arrow 4"/>
          <p:cNvSpPr/>
          <p:nvPr/>
        </p:nvSpPr>
        <p:spPr>
          <a:xfrm rot="1652083">
            <a:off x="4476296" y="3266815"/>
            <a:ext cx="4392442" cy="32995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در پنجره ای که مطابق شکل </a:t>
            </a:r>
            <a:r>
              <a:rPr lang="fa-IR" dirty="0" smtClean="0"/>
              <a:t> </a:t>
            </a:r>
            <a:r>
              <a:rPr lang="fa-IR" dirty="0"/>
              <a:t>باز می شود همه گزینه ها را تیک بزیند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" y="0"/>
            <a:ext cx="9139760" cy="6858000"/>
          </a:xfr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2" y="381000"/>
            <a:ext cx="435799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 Arrow 10"/>
          <p:cNvSpPr/>
          <p:nvPr/>
        </p:nvSpPr>
        <p:spPr>
          <a:xfrm rot="1652083">
            <a:off x="4678741" y="3482030"/>
            <a:ext cx="4392442" cy="329951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/>
              <a:t>در پنجره ای که مطابق شکل </a:t>
            </a:r>
            <a:r>
              <a:rPr lang="fa-IR" sz="2400" dirty="0" smtClean="0"/>
              <a:t> </a:t>
            </a:r>
            <a:r>
              <a:rPr lang="fa-IR" sz="2400" dirty="0"/>
              <a:t>باز می شود همه گزینه ها را تیک بزیند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5/24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8275" y="304800"/>
            <a:ext cx="12286484" cy="60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ent Arrow 9"/>
          <p:cNvSpPr/>
          <p:nvPr/>
        </p:nvSpPr>
        <p:spPr>
          <a:xfrm rot="16200000">
            <a:off x="7277100" y="2628900"/>
            <a:ext cx="1905000" cy="10668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-228600" y="3581400"/>
            <a:ext cx="2209800" cy="1828800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در نتیجه گزینه ی </a:t>
            </a:r>
            <a:r>
              <a:rPr lang="en-US" sz="2400" b="1" dirty="0" smtClean="0">
                <a:solidFill>
                  <a:srgbClr val="FF0000"/>
                </a:solidFill>
              </a:rPr>
              <a:t>solver </a:t>
            </a:r>
            <a:r>
              <a:rPr lang="fa-IR" sz="2400" b="1" dirty="0" smtClean="0">
                <a:solidFill>
                  <a:srgbClr val="FF0000"/>
                </a:solidFill>
              </a:rPr>
              <a:t> در منوی </a:t>
            </a:r>
            <a:r>
              <a:rPr lang="en-US" sz="2400" b="1" dirty="0" smtClean="0">
                <a:solidFill>
                  <a:srgbClr val="FF0000"/>
                </a:solidFill>
              </a:rPr>
              <a:t>Data </a:t>
            </a:r>
            <a:r>
              <a:rPr lang="fa-IR" sz="2400" b="1" dirty="0" smtClean="0">
                <a:solidFill>
                  <a:srgbClr val="FF0000"/>
                </a:solidFill>
              </a:rPr>
              <a:t> خواهد امد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6096000"/>
            <a:ext cx="1143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6/24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593</Words>
  <Application>Microsoft Office PowerPoint</Application>
  <PresentationFormat>On-screen Show 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</dc:creator>
  <cp:lastModifiedBy>Mahsa</cp:lastModifiedBy>
  <cp:revision>116</cp:revision>
  <dcterms:created xsi:type="dcterms:W3CDTF">2013-03-05T19:38:38Z</dcterms:created>
  <dcterms:modified xsi:type="dcterms:W3CDTF">2013-03-11T16:52:10Z</dcterms:modified>
</cp:coreProperties>
</file>