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r" defTabSz="914400" rtl="1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r" defTabSz="914400" rtl="1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r" defTabSz="914400" rtl="1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r" defTabSz="914400" rtl="1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8" d="100"/>
          <a:sy n="68" d="100"/>
        </p:scale>
        <p:origin x="80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CB745D-E1C0-4F88-8312-4E14085F30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51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231483-7BE2-45E3-B0ED-797D265B484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288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13B781-D7C9-4E90-9DD8-0A20CA9E62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680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30F9C2-4A33-4C5A-BDB4-044A17370E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631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A065B2-FABE-413D-AECE-390AC39C4B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12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E50881-F7AA-4D6F-A34C-80F1F871BE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471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36591C-CA5D-4734-BD6A-170D403C39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869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F6083A-0B1F-4D58-A3DC-89C15FF736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306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CC1A3A-D6E9-432D-AFAC-0B51613930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023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79C312-8DC2-4FD1-855C-168AA1E642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682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142561-99E1-48C2-AD5D-CCFFCBA0FC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731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66606AE-CD03-4EAD-9D84-47B6535DD13E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en-US" sz="4400"/>
              <a:t>Political Sociology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fa-IR" sz="3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“Political Sociology” is the Study of the Social Organization of </a:t>
            </a:r>
            <a:r>
              <a:rPr lang="en-US" sz="4000" u="sng"/>
              <a:t>Power</a:t>
            </a:r>
            <a:r>
              <a:rPr lang="en-US" sz="4000"/>
              <a:t>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133600"/>
            <a:ext cx="7772400" cy="4419600"/>
          </a:xfrm>
        </p:spPr>
        <p:txBody>
          <a:bodyPr/>
          <a:lstStyle/>
          <a:p>
            <a:r>
              <a:rPr lang="en-US" sz="2800" b="1" i="1"/>
              <a:t>Power</a:t>
            </a:r>
            <a:r>
              <a:rPr lang="en-US" sz="2800"/>
              <a:t> is the ability to impose one’s will on others.</a:t>
            </a:r>
          </a:p>
          <a:p>
            <a:r>
              <a:rPr lang="en-US" sz="2800" b="1" i="1"/>
              <a:t>Group Power</a:t>
            </a:r>
            <a:r>
              <a:rPr lang="en-US" sz="2800" i="1"/>
              <a:t> </a:t>
            </a:r>
            <a:r>
              <a:rPr lang="en-US" sz="2800"/>
              <a:t>(Weber’s term) is a group’s ability to do so and constitutes most political power.</a:t>
            </a:r>
          </a:p>
          <a:p>
            <a:r>
              <a:rPr lang="en-US" sz="2800"/>
              <a:t>Power is </a:t>
            </a:r>
            <a:r>
              <a:rPr lang="en-US" sz="2800" b="1" i="1"/>
              <a:t>legitimate</a:t>
            </a:r>
            <a:r>
              <a:rPr lang="en-US" sz="2800"/>
              <a:t> if it is recognised by the groups under control.</a:t>
            </a:r>
          </a:p>
          <a:p>
            <a:r>
              <a:rPr lang="en-US" sz="2800"/>
              <a:t>Legitimate power is the defining characteristic of </a:t>
            </a:r>
            <a:r>
              <a:rPr lang="en-US" sz="2800" b="1" i="1"/>
              <a:t>authority</a:t>
            </a:r>
            <a:r>
              <a:rPr lang="en-US" sz="2800"/>
              <a:t>.</a:t>
            </a:r>
          </a:p>
          <a:p>
            <a:r>
              <a:rPr lang="en-US" sz="2800"/>
              <a:t>When non-authorities seek to change power structures, they engage in </a:t>
            </a:r>
            <a:r>
              <a:rPr lang="en-US" sz="2800" b="1" i="1"/>
              <a:t>social movements</a:t>
            </a:r>
            <a:r>
              <a:rPr lang="en-US" sz="2800" i="1"/>
              <a:t>.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  <p:bldP spid="307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Power (and Politics) Exist in Many Settings.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Any setting in which </a:t>
            </a:r>
            <a:r>
              <a:rPr lang="en-US" b="1" i="1"/>
              <a:t>force</a:t>
            </a:r>
            <a:r>
              <a:rPr lang="en-US"/>
              <a:t> (coercion) is, </a:t>
            </a:r>
            <a:r>
              <a:rPr lang="en-US" u="sng"/>
              <a:t>or can be</a:t>
            </a:r>
            <a:r>
              <a:rPr lang="en-US"/>
              <a:t>, used constitutes a political setting.</a:t>
            </a:r>
          </a:p>
          <a:p>
            <a:r>
              <a:rPr lang="en-US"/>
              <a:t>Most authorities use force rarely to maintain order- order is achieved tacitly.</a:t>
            </a:r>
          </a:p>
          <a:p>
            <a:r>
              <a:rPr lang="en-US"/>
              <a:t>Political settings in which force is rarely necessary reflect </a:t>
            </a:r>
            <a:r>
              <a:rPr lang="en-US" b="1" i="1"/>
              <a:t>normal politics.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State Theories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i="1"/>
              <a:t>The State</a:t>
            </a:r>
            <a:r>
              <a:rPr lang="en-US"/>
              <a:t> is the ultimate authority, meaning that its authority stands above all others.</a:t>
            </a:r>
          </a:p>
          <a:p>
            <a:pPr>
              <a:lnSpc>
                <a:spcPct val="90000"/>
              </a:lnSpc>
            </a:pPr>
            <a:r>
              <a:rPr lang="en-US"/>
              <a:t>However, individuals in </a:t>
            </a:r>
            <a:r>
              <a:rPr lang="en-US" b="1" i="1"/>
              <a:t>civil society</a:t>
            </a:r>
            <a:r>
              <a:rPr lang="en-US"/>
              <a:t> also have control over the state, even in non-democratic societies.</a:t>
            </a:r>
          </a:p>
          <a:p>
            <a:pPr>
              <a:lnSpc>
                <a:spcPct val="90000"/>
              </a:lnSpc>
            </a:pPr>
            <a:r>
              <a:rPr lang="en-US"/>
              <a:t>Two very different theories have evolved to address the relationship between the State and civil society:</a:t>
            </a:r>
            <a:endParaRPr lang="en-US" b="1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Pluralist Theory (W. Domhoff)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We live in a heterogeneous society with many competing interest and spheres of power.</a:t>
            </a:r>
          </a:p>
          <a:p>
            <a:pPr>
              <a:lnSpc>
                <a:spcPct val="90000"/>
              </a:lnSpc>
            </a:pPr>
            <a:r>
              <a:rPr lang="en-US"/>
              <a:t>Thus, no one group can control the State.</a:t>
            </a:r>
          </a:p>
          <a:p>
            <a:pPr>
              <a:lnSpc>
                <a:spcPct val="90000"/>
              </a:lnSpc>
            </a:pPr>
            <a:r>
              <a:rPr lang="en-US"/>
              <a:t>Politics must entail negotiation and compromise.</a:t>
            </a:r>
          </a:p>
          <a:p>
            <a:pPr>
              <a:lnSpc>
                <a:spcPct val="90000"/>
              </a:lnSpc>
            </a:pPr>
            <a:r>
              <a:rPr lang="en-US"/>
              <a:t>As long as society remains pluralist, democracy is guaranteed.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  <p:bldP spid="614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Elite Theory (C Wright Mills)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 i="1"/>
              <a:t>Elites</a:t>
            </a:r>
            <a:r>
              <a:rPr lang="en-US" sz="2800"/>
              <a:t> are small groups that occupy the “command posts” of social institutions (major corporations, media, political party heads, etc).</a:t>
            </a:r>
          </a:p>
          <a:p>
            <a:pPr>
              <a:lnSpc>
                <a:spcPct val="90000"/>
              </a:lnSpc>
            </a:pPr>
            <a:r>
              <a:rPr lang="en-US" sz="2800"/>
              <a:t>Elites’ decisions profoundly affect the lives of all others in society.</a:t>
            </a:r>
          </a:p>
          <a:p>
            <a:pPr>
              <a:lnSpc>
                <a:spcPct val="90000"/>
              </a:lnSpc>
            </a:pPr>
            <a:r>
              <a:rPr lang="en-US" sz="2800"/>
              <a:t>Elites can make decisions without regard for elections or public opinion.</a:t>
            </a:r>
          </a:p>
          <a:p>
            <a:pPr>
              <a:lnSpc>
                <a:spcPct val="90000"/>
              </a:lnSpc>
            </a:pPr>
            <a:r>
              <a:rPr lang="en-US" sz="2800"/>
              <a:t>Elites are connected through social bonds, but maintain unique spheres of influence.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endParaRPr lang="en-US" sz="2800" b="1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Criticisms of State Theories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Pluralist Theory: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It’s naïve. It does not acknowledge serious disparities in wealth and power.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Moreover, those disparities are self-perpetuating: Privilege begets privilege.</a:t>
            </a:r>
          </a:p>
          <a:p>
            <a:pPr>
              <a:lnSpc>
                <a:spcPct val="90000"/>
              </a:lnSpc>
            </a:pPr>
            <a:r>
              <a:rPr lang="en-US" sz="2800"/>
              <a:t>Elite Theory: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Elections are important and do effect changes in political structures.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Election victories often happen as the result of mobilization of non-elites.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build="p" bldLvl="2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Theories of Social Movements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Relative Deprivation Theory</a:t>
            </a:r>
          </a:p>
          <a:p>
            <a:pPr lvl="1"/>
            <a:r>
              <a:rPr lang="en-US" sz="2400"/>
              <a:t>Change occurs when people feel an intolerable gap between what they think they deserve and what they expect to receive.</a:t>
            </a:r>
          </a:p>
          <a:p>
            <a:pPr lvl="1"/>
            <a:r>
              <a:rPr lang="en-US" sz="2400"/>
              <a:t>This gap is called “relative deprivation.”</a:t>
            </a:r>
          </a:p>
          <a:p>
            <a:pPr lvl="1"/>
            <a:r>
              <a:rPr lang="en-US" sz="2400"/>
              <a:t>“Relative deprivation” is very different from “poverty” or “absolute deprivation.”</a:t>
            </a:r>
          </a:p>
          <a:p>
            <a:pPr lvl="1"/>
            <a:r>
              <a:rPr lang="en-US" sz="2400"/>
              <a:t>RDT has however been questioned because leaders in social movements are usually not “deprived,” relatively or otherwise.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utoUpdateAnimBg="0"/>
      <p:bldP spid="9219" grpId="0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Theories of Social Movements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Resource-Mobilization Theory</a:t>
            </a:r>
          </a:p>
          <a:p>
            <a:pPr lvl="1">
              <a:lnSpc>
                <a:spcPct val="90000"/>
              </a:lnSpc>
            </a:pPr>
            <a:r>
              <a:rPr lang="en-US"/>
              <a:t>Social movement can only occur when the disadvantaged can marshal the resources to challenge authority.</a:t>
            </a:r>
          </a:p>
          <a:p>
            <a:pPr lvl="1">
              <a:lnSpc>
                <a:spcPct val="90000"/>
              </a:lnSpc>
            </a:pPr>
            <a:r>
              <a:rPr lang="en-US"/>
              <a:t>Resources include social ties, jobs, money, weapons, and publicity, among others.</a:t>
            </a:r>
          </a:p>
          <a:p>
            <a:pPr lvl="1">
              <a:lnSpc>
                <a:spcPct val="90000"/>
              </a:lnSpc>
            </a:pPr>
            <a:r>
              <a:rPr lang="en-US"/>
              <a:t>R-MT is mostly a description of social movements and not a “theory” per se, which makes it difficult to criticise or to evaluate.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  <p:bldP spid="10243" grpId="0" build="p" bldLvl="2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508</Words>
  <Application>Microsoft Office PowerPoint</Application>
  <PresentationFormat>On-screen Show (4:3)</PresentationFormat>
  <Paragraphs>44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Times New Roman</vt:lpstr>
      <vt:lpstr>Default Design</vt:lpstr>
      <vt:lpstr>Political Sociology</vt:lpstr>
      <vt:lpstr>“Political Sociology” is the Study of the Social Organization of Power.</vt:lpstr>
      <vt:lpstr>Power (and Politics) Exist in Many Settings.</vt:lpstr>
      <vt:lpstr>State Theories</vt:lpstr>
      <vt:lpstr>Pluralist Theory (W. Domhoff)</vt:lpstr>
      <vt:lpstr>Elite Theory (C Wright Mills)</vt:lpstr>
      <vt:lpstr>Criticisms of State Theories</vt:lpstr>
      <vt:lpstr>Theories of Social Movements</vt:lpstr>
      <vt:lpstr>Theories of Social Movements</vt:lpstr>
    </vt:vector>
  </TitlesOfParts>
  <Company>University of Calgary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Sociology</dc:title>
  <dc:creator>John Manzo</dc:creator>
  <cp:lastModifiedBy>M.Hadi</cp:lastModifiedBy>
  <cp:revision>1</cp:revision>
  <dcterms:created xsi:type="dcterms:W3CDTF">2001-03-07T21:22:01Z</dcterms:created>
  <dcterms:modified xsi:type="dcterms:W3CDTF">2016-05-09T14:36:38Z</dcterms:modified>
</cp:coreProperties>
</file>