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  <p:sldId id="28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2D634-2582-485E-9E8D-75AAB541BB6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DA07BBB-BAD0-41E2-9909-75A287946D86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محصول</a:t>
          </a:r>
          <a:endParaRPr lang="fa-IR" dirty="0">
            <a:cs typeface="B Mitra" panose="00000400000000000000" pitchFamily="2" charset="-78"/>
          </a:endParaRPr>
        </a:p>
      </dgm:t>
    </dgm:pt>
    <dgm:pt modelId="{61D4E9E9-4BF5-4029-A149-A8018AD83FAA}" type="parTrans" cxnId="{030C50C1-BC42-458D-9737-43758D6F0F10}">
      <dgm:prSet/>
      <dgm:spPr/>
      <dgm:t>
        <a:bodyPr/>
        <a:lstStyle/>
        <a:p>
          <a:pPr rtl="1"/>
          <a:endParaRPr lang="fa-IR"/>
        </a:p>
      </dgm:t>
    </dgm:pt>
    <dgm:pt modelId="{8C37764A-C2EB-4779-BA33-338E2E106DB1}" type="sibTrans" cxnId="{030C50C1-BC42-458D-9737-43758D6F0F10}">
      <dgm:prSet/>
      <dgm:spPr/>
      <dgm:t>
        <a:bodyPr/>
        <a:lstStyle/>
        <a:p>
          <a:pPr rtl="1"/>
          <a:endParaRPr lang="fa-IR"/>
        </a:p>
      </dgm:t>
    </dgm:pt>
    <dgm:pt modelId="{5BAC0792-960B-4536-BD0F-351501FC4BF0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fa-IR" dirty="0" smtClean="0"/>
            <a:t>1000 ریال </a:t>
          </a:r>
          <a:endParaRPr lang="fa-IR" dirty="0"/>
        </a:p>
      </dgm:t>
    </dgm:pt>
    <dgm:pt modelId="{991D83E7-5FB1-47CE-B793-1CD9A3BDC21A}" type="parTrans" cxnId="{ACFC3443-F5CF-4F1C-B59F-4D26B5D9AE2F}">
      <dgm:prSet/>
      <dgm:spPr/>
      <dgm:t>
        <a:bodyPr/>
        <a:lstStyle/>
        <a:p>
          <a:pPr rtl="1"/>
          <a:endParaRPr lang="fa-IR"/>
        </a:p>
      </dgm:t>
    </dgm:pt>
    <dgm:pt modelId="{B6828CBC-1939-4E8F-83CC-1599DF32A64A}" type="sibTrans" cxnId="{ACFC3443-F5CF-4F1C-B59F-4D26B5D9AE2F}">
      <dgm:prSet/>
      <dgm:spPr/>
      <dgm:t>
        <a:bodyPr/>
        <a:lstStyle/>
        <a:p>
          <a:pPr rtl="1"/>
          <a:endParaRPr lang="fa-IR"/>
        </a:p>
      </dgm:t>
    </dgm:pt>
    <dgm:pt modelId="{006C2B19-C595-4C56-8DCB-756A7F08ECE9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fa-IR" dirty="0" smtClean="0"/>
            <a:t>1500 ریال </a:t>
          </a:r>
          <a:endParaRPr lang="fa-IR" dirty="0"/>
        </a:p>
      </dgm:t>
    </dgm:pt>
    <dgm:pt modelId="{3C3D3E3B-5125-4A01-9307-349077508556}" type="parTrans" cxnId="{ADA8A65D-CE80-4019-A6EE-E5098A805610}">
      <dgm:prSet/>
      <dgm:spPr/>
      <dgm:t>
        <a:bodyPr/>
        <a:lstStyle/>
        <a:p>
          <a:pPr rtl="1"/>
          <a:endParaRPr lang="fa-IR"/>
        </a:p>
      </dgm:t>
    </dgm:pt>
    <dgm:pt modelId="{CEE9D39F-DBFB-4E53-8169-89E78C7D6A36}" type="sibTrans" cxnId="{ADA8A65D-CE80-4019-A6EE-E5098A805610}">
      <dgm:prSet/>
      <dgm:spPr/>
      <dgm:t>
        <a:bodyPr/>
        <a:lstStyle/>
        <a:p>
          <a:pPr rtl="1"/>
          <a:endParaRPr lang="fa-IR"/>
        </a:p>
      </dgm:t>
    </dgm:pt>
    <dgm:pt modelId="{FC9106E9-7DB5-4C67-8FE9-844C5A69B80F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1400" dirty="0" smtClean="0"/>
            <a:t>2000 ریال </a:t>
          </a:r>
          <a:endParaRPr lang="fa-IR" sz="1400" dirty="0">
            <a:cs typeface="B Mitra" panose="00000400000000000000" pitchFamily="2" charset="-78"/>
          </a:endParaRPr>
        </a:p>
      </dgm:t>
    </dgm:pt>
    <dgm:pt modelId="{FE5E0DFF-00AD-44A7-B0D1-4CF053490B20}" type="parTrans" cxnId="{055CA0D4-6EB1-4EE8-A75E-FBBC7988CEED}">
      <dgm:prSet/>
      <dgm:spPr/>
      <dgm:t>
        <a:bodyPr/>
        <a:lstStyle/>
        <a:p>
          <a:pPr rtl="1"/>
          <a:endParaRPr lang="fa-IR"/>
        </a:p>
      </dgm:t>
    </dgm:pt>
    <dgm:pt modelId="{AD03E440-91F4-4E7E-9BDE-239E938E0ED3}" type="sibTrans" cxnId="{055CA0D4-6EB1-4EE8-A75E-FBBC7988CEED}">
      <dgm:prSet/>
      <dgm:spPr/>
      <dgm:t>
        <a:bodyPr/>
        <a:lstStyle/>
        <a:p>
          <a:pPr rtl="1"/>
          <a:endParaRPr lang="fa-IR"/>
        </a:p>
      </dgm:t>
    </dgm:pt>
    <dgm:pt modelId="{3F1DA289-D496-4DAD-BCD8-85C29B560E50}" type="pres">
      <dgm:prSet presAssocID="{4E92D634-2582-485E-9E8D-75AAB541BB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786224AA-AE71-4C21-AEC4-039A21A6B57B}" type="pres">
      <dgm:prSet presAssocID="{4DA07BBB-BAD0-41E2-9909-75A287946D86}" presName="singleCycle" presStyleCnt="0"/>
      <dgm:spPr/>
    </dgm:pt>
    <dgm:pt modelId="{CEB2D715-EC85-46A6-A5D5-30C1DE5FF0CE}" type="pres">
      <dgm:prSet presAssocID="{4DA07BBB-BAD0-41E2-9909-75A287946D86}" presName="singleCenter" presStyleLbl="node1" presStyleIdx="0" presStyleCnt="4" custScaleX="160770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E69976BB-F72A-4688-85D3-D9BF9601B448}" type="pres">
      <dgm:prSet presAssocID="{991D83E7-5FB1-47CE-B793-1CD9A3BDC21A}" presName="Name56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17FC419-DB42-4454-BC41-C028AC79D07D}" type="pres">
      <dgm:prSet presAssocID="{5BAC0792-960B-4536-BD0F-351501FC4BF0}" presName="text0" presStyleLbl="node1" presStyleIdx="1" presStyleCnt="4" custScaleX="171645" custRadScaleRad="73961" custRadScaleInc="-8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A3E20C6-71BB-4F87-989E-030DE32A6D77}" type="pres">
      <dgm:prSet presAssocID="{3C3D3E3B-5125-4A01-9307-349077508556}" presName="Name56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0157DC18-EC38-49C4-B8F5-130BB4F43EB8}" type="pres">
      <dgm:prSet presAssocID="{006C2B19-C595-4C56-8DCB-756A7F08ECE9}" presName="text0" presStyleLbl="node1" presStyleIdx="2" presStyleCnt="4" custScaleX="160741" custRadScaleRad="126291" custRadScaleInc="1160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77D584-AF30-4D62-A726-2173E1C1DD3D}" type="pres">
      <dgm:prSet presAssocID="{FE5E0DFF-00AD-44A7-B0D1-4CF053490B20}" presName="Name56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08FADD1-0147-45B4-825D-B278EFD02377}" type="pres">
      <dgm:prSet presAssocID="{FC9106E9-7DB5-4C67-8FE9-844C5A69B80F}" presName="text0" presStyleLbl="node1" presStyleIdx="3" presStyleCnt="4" custScaleX="173816" custRadScaleRad="129459" custRadScaleInc="-1569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55CA0D4-6EB1-4EE8-A75E-FBBC7988CEED}" srcId="{4DA07BBB-BAD0-41E2-9909-75A287946D86}" destId="{FC9106E9-7DB5-4C67-8FE9-844C5A69B80F}" srcOrd="2" destOrd="0" parTransId="{FE5E0DFF-00AD-44A7-B0D1-4CF053490B20}" sibTransId="{AD03E440-91F4-4E7E-9BDE-239E938E0ED3}"/>
    <dgm:cxn modelId="{420EFDD4-C929-45FC-854C-96C934797CC4}" type="presOf" srcId="{FC9106E9-7DB5-4C67-8FE9-844C5A69B80F}" destId="{008FADD1-0147-45B4-825D-B278EFD02377}" srcOrd="0" destOrd="0" presId="urn:microsoft.com/office/officeart/2008/layout/RadialCluster"/>
    <dgm:cxn modelId="{030C50C1-BC42-458D-9737-43758D6F0F10}" srcId="{4E92D634-2582-485E-9E8D-75AAB541BB62}" destId="{4DA07BBB-BAD0-41E2-9909-75A287946D86}" srcOrd="0" destOrd="0" parTransId="{61D4E9E9-4BF5-4029-A149-A8018AD83FAA}" sibTransId="{8C37764A-C2EB-4779-BA33-338E2E106DB1}"/>
    <dgm:cxn modelId="{89E20B0E-AEBD-47B4-BE88-D529CACCE4D6}" type="presOf" srcId="{FE5E0DFF-00AD-44A7-B0D1-4CF053490B20}" destId="{4177D584-AF30-4D62-A726-2173E1C1DD3D}" srcOrd="0" destOrd="0" presId="urn:microsoft.com/office/officeart/2008/layout/RadialCluster"/>
    <dgm:cxn modelId="{A0ADE2F2-1700-4A1F-BDCA-874CD0065136}" type="presOf" srcId="{4DA07BBB-BAD0-41E2-9909-75A287946D86}" destId="{CEB2D715-EC85-46A6-A5D5-30C1DE5FF0CE}" srcOrd="0" destOrd="0" presId="urn:microsoft.com/office/officeart/2008/layout/RadialCluster"/>
    <dgm:cxn modelId="{540B5456-E4D7-441F-9621-14E48D21EEA8}" type="presOf" srcId="{006C2B19-C595-4C56-8DCB-756A7F08ECE9}" destId="{0157DC18-EC38-49C4-B8F5-130BB4F43EB8}" srcOrd="0" destOrd="0" presId="urn:microsoft.com/office/officeart/2008/layout/RadialCluster"/>
    <dgm:cxn modelId="{C62312D4-7338-4FB3-A597-ABDE349A23DD}" type="presOf" srcId="{5BAC0792-960B-4536-BD0F-351501FC4BF0}" destId="{117FC419-DB42-4454-BC41-C028AC79D07D}" srcOrd="0" destOrd="0" presId="urn:microsoft.com/office/officeart/2008/layout/RadialCluster"/>
    <dgm:cxn modelId="{ACFC3443-F5CF-4F1C-B59F-4D26B5D9AE2F}" srcId="{4DA07BBB-BAD0-41E2-9909-75A287946D86}" destId="{5BAC0792-960B-4536-BD0F-351501FC4BF0}" srcOrd="0" destOrd="0" parTransId="{991D83E7-5FB1-47CE-B793-1CD9A3BDC21A}" sibTransId="{B6828CBC-1939-4E8F-83CC-1599DF32A64A}"/>
    <dgm:cxn modelId="{D9F938E9-381D-46F4-A848-022EDE626E90}" type="presOf" srcId="{3C3D3E3B-5125-4A01-9307-349077508556}" destId="{AA3E20C6-71BB-4F87-989E-030DE32A6D77}" srcOrd="0" destOrd="0" presId="urn:microsoft.com/office/officeart/2008/layout/RadialCluster"/>
    <dgm:cxn modelId="{D9AA5E49-31FF-4898-95B2-3F3C10481F50}" type="presOf" srcId="{4E92D634-2582-485E-9E8D-75AAB541BB62}" destId="{3F1DA289-D496-4DAD-BCD8-85C29B560E50}" srcOrd="0" destOrd="0" presId="urn:microsoft.com/office/officeart/2008/layout/RadialCluster"/>
    <dgm:cxn modelId="{A146C5E8-7D32-4EE2-8F14-C322B336391E}" type="presOf" srcId="{991D83E7-5FB1-47CE-B793-1CD9A3BDC21A}" destId="{E69976BB-F72A-4688-85D3-D9BF9601B448}" srcOrd="0" destOrd="0" presId="urn:microsoft.com/office/officeart/2008/layout/RadialCluster"/>
    <dgm:cxn modelId="{ADA8A65D-CE80-4019-A6EE-E5098A805610}" srcId="{4DA07BBB-BAD0-41E2-9909-75A287946D86}" destId="{006C2B19-C595-4C56-8DCB-756A7F08ECE9}" srcOrd="1" destOrd="0" parTransId="{3C3D3E3B-5125-4A01-9307-349077508556}" sibTransId="{CEE9D39F-DBFB-4E53-8169-89E78C7D6A36}"/>
    <dgm:cxn modelId="{99193183-E9E3-413C-9A21-2EA9E1FBF14D}" type="presParOf" srcId="{3F1DA289-D496-4DAD-BCD8-85C29B560E50}" destId="{786224AA-AE71-4C21-AEC4-039A21A6B57B}" srcOrd="0" destOrd="0" presId="urn:microsoft.com/office/officeart/2008/layout/RadialCluster"/>
    <dgm:cxn modelId="{B3F9ACA7-495E-4662-88A8-F040C1DFF6C7}" type="presParOf" srcId="{786224AA-AE71-4C21-AEC4-039A21A6B57B}" destId="{CEB2D715-EC85-46A6-A5D5-30C1DE5FF0CE}" srcOrd="0" destOrd="0" presId="urn:microsoft.com/office/officeart/2008/layout/RadialCluster"/>
    <dgm:cxn modelId="{0B2FC524-EA2E-4393-A27B-2ED89746EEC1}" type="presParOf" srcId="{786224AA-AE71-4C21-AEC4-039A21A6B57B}" destId="{E69976BB-F72A-4688-85D3-D9BF9601B448}" srcOrd="1" destOrd="0" presId="urn:microsoft.com/office/officeart/2008/layout/RadialCluster"/>
    <dgm:cxn modelId="{0C00F4F9-D394-4EA9-96FB-F9F050B35898}" type="presParOf" srcId="{786224AA-AE71-4C21-AEC4-039A21A6B57B}" destId="{117FC419-DB42-4454-BC41-C028AC79D07D}" srcOrd="2" destOrd="0" presId="urn:microsoft.com/office/officeart/2008/layout/RadialCluster"/>
    <dgm:cxn modelId="{7831CAD0-5928-443A-9C75-54B589E72220}" type="presParOf" srcId="{786224AA-AE71-4C21-AEC4-039A21A6B57B}" destId="{AA3E20C6-71BB-4F87-989E-030DE32A6D77}" srcOrd="3" destOrd="0" presId="urn:microsoft.com/office/officeart/2008/layout/RadialCluster"/>
    <dgm:cxn modelId="{AFBFD109-4733-414C-99F4-AF8E974D85D8}" type="presParOf" srcId="{786224AA-AE71-4C21-AEC4-039A21A6B57B}" destId="{0157DC18-EC38-49C4-B8F5-130BB4F43EB8}" srcOrd="4" destOrd="0" presId="urn:microsoft.com/office/officeart/2008/layout/RadialCluster"/>
    <dgm:cxn modelId="{AAC87D88-B91D-4B42-AE88-5619B3C7EE8A}" type="presParOf" srcId="{786224AA-AE71-4C21-AEC4-039A21A6B57B}" destId="{4177D584-AF30-4D62-A726-2173E1C1DD3D}" srcOrd="5" destOrd="0" presId="urn:microsoft.com/office/officeart/2008/layout/RadialCluster"/>
    <dgm:cxn modelId="{6419D67A-704F-47B3-83CB-F007732B64BA}" type="presParOf" srcId="{786224AA-AE71-4C21-AEC4-039A21A6B57B}" destId="{008FADD1-0147-45B4-825D-B278EFD0237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845F1-B648-4B63-9B37-07DEE7A01F0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3B9DE4D-7AF3-40EF-AED6-A9A39A992FD2}">
      <dgm:prSet phldrT="[Text]" custT="1"/>
      <dgm:spPr>
        <a:solidFill>
          <a:srgbClr val="7030A0"/>
        </a:solidFill>
      </dgm:spPr>
      <dgm:t>
        <a:bodyPr/>
        <a:lstStyle/>
        <a:p>
          <a:pPr algn="ctr" rtl="1"/>
          <a:r>
            <a:rPr lang="fa-IR" sz="2400" b="1" dirty="0" smtClean="0">
              <a:cs typeface="B Mitra" panose="00000400000000000000" pitchFamily="2" charset="-78"/>
            </a:rPr>
            <a:t>استراتژی قیمت گذاری آمیـخته</a:t>
          </a:r>
          <a:endParaRPr lang="en-GB" sz="2400" b="1" dirty="0">
            <a:cs typeface="B Mitra" panose="00000400000000000000" pitchFamily="2" charset="-78"/>
          </a:endParaRPr>
        </a:p>
      </dgm:t>
    </dgm:pt>
    <dgm:pt modelId="{3B5B6A20-0B28-4683-8B97-212CA288A517}" type="parTrans" cxnId="{0F795F15-15A3-4470-A5C6-A0E122E399E2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49597F17-0946-48C0-8B2D-01A667CCADFB}" type="sibTrans" cxnId="{0F795F15-15A3-4470-A5C6-A0E122E399E2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E68E372A-F88F-438B-93E8-2D0582C95A4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1"/>
          <a:r>
            <a:rPr lang="fa-IR" sz="2400" b="1" dirty="0" smtClean="0">
              <a:cs typeface="B Mitra" panose="00000400000000000000" pitchFamily="2" charset="-78"/>
            </a:rPr>
            <a:t>مجموعه ای از محصولات</a:t>
          </a:r>
          <a:endParaRPr lang="en-GB" sz="2400" b="1" dirty="0">
            <a:cs typeface="B Mitra" panose="00000400000000000000" pitchFamily="2" charset="-78"/>
          </a:endParaRPr>
        </a:p>
      </dgm:t>
    </dgm:pt>
    <dgm:pt modelId="{E297EC0E-F7CC-4A4A-AA98-9BE9DC75E10A}" type="parTrans" cxnId="{31028234-C193-430E-BF58-FEC513D2FF33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7713DD6E-FDF8-43DD-8E26-54B7CE077E7C}" type="sibTrans" cxnId="{31028234-C193-430E-BF58-FEC513D2FF33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B49FDFF1-4375-45D0-81D4-889B08BC3DE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 rtl="1"/>
          <a:r>
            <a:rPr lang="fa-IR" sz="2400" b="1" dirty="0" smtClean="0">
              <a:cs typeface="B Mitra" panose="00000400000000000000" pitchFamily="2" charset="-78"/>
            </a:rPr>
            <a:t>محصولات جانبی</a:t>
          </a:r>
          <a:endParaRPr lang="en-GB" sz="2400" b="1" dirty="0">
            <a:cs typeface="B Mitra" panose="00000400000000000000" pitchFamily="2" charset="-78"/>
          </a:endParaRPr>
        </a:p>
      </dgm:t>
    </dgm:pt>
    <dgm:pt modelId="{316A87AD-F5B9-4BC4-BBC4-E14B829AEB0B}" type="parTrans" cxnId="{0A398765-FF17-4EC7-801B-6BAF823B04DF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845A5501-59EE-49C0-87E8-05B7BCA311A7}" type="sibTrans" cxnId="{0A398765-FF17-4EC7-801B-6BAF823B04DF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C64F1E7B-47C6-411E-A664-B3B5609EA33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 rtl="1"/>
          <a:r>
            <a:rPr lang="fa-IR" sz="2400" b="1" dirty="0" smtClean="0">
              <a:cs typeface="B Mitra" panose="00000400000000000000" pitchFamily="2" charset="-78"/>
            </a:rPr>
            <a:t>محصولات تکمیلی</a:t>
          </a:r>
          <a:endParaRPr lang="en-GB" sz="2400" b="1" dirty="0">
            <a:cs typeface="B Mitra" panose="00000400000000000000" pitchFamily="2" charset="-78"/>
          </a:endParaRPr>
        </a:p>
      </dgm:t>
    </dgm:pt>
    <dgm:pt modelId="{B89E1668-78E7-43B3-A0C5-2C7FA214170B}" type="parTrans" cxnId="{CE6B7542-6D8A-4994-8AED-4AAFA39D9E1B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702432F0-EFB1-4940-BEA6-B8B52AB7E435}" type="sibTrans" cxnId="{CE6B7542-6D8A-4994-8AED-4AAFA39D9E1B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2E3CBDEC-7CB4-430E-AC8F-27237A7FED5F}">
      <dgm:prSet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2400" b="1" dirty="0" smtClean="0">
              <a:cs typeface="B Mitra" panose="00000400000000000000" pitchFamily="2" charset="-78"/>
            </a:rPr>
            <a:t>محصولات غیرضروری</a:t>
          </a:r>
          <a:endParaRPr lang="en-GB" sz="2400" b="1" dirty="0">
            <a:cs typeface="B Mitra" panose="00000400000000000000" pitchFamily="2" charset="-78"/>
          </a:endParaRPr>
        </a:p>
      </dgm:t>
    </dgm:pt>
    <dgm:pt modelId="{41C46784-F5A3-4345-83D3-A7BCFDA467A5}" type="parTrans" cxnId="{F2AF6BC4-DC32-4E0D-8F42-7EC4E1553C7E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5E74837A-3836-4C63-A673-9D8CF9D02619}" type="sibTrans" cxnId="{F2AF6BC4-DC32-4E0D-8F42-7EC4E1553C7E}">
      <dgm:prSet/>
      <dgm:spPr/>
      <dgm:t>
        <a:bodyPr/>
        <a:lstStyle/>
        <a:p>
          <a:pPr algn="ctr" rtl="1"/>
          <a:endParaRPr lang="en-GB" b="1">
            <a:cs typeface="B Nazanin" pitchFamily="2" charset="-78"/>
          </a:endParaRPr>
        </a:p>
      </dgm:t>
    </dgm:pt>
    <dgm:pt modelId="{5B695563-0EA3-4BCA-B624-B2FD188D7F1C}">
      <dgm:prSet custT="1"/>
      <dgm:spPr>
        <a:solidFill>
          <a:srgbClr val="00B050"/>
        </a:solidFill>
      </dgm:spPr>
      <dgm:t>
        <a:bodyPr/>
        <a:lstStyle/>
        <a:p>
          <a:r>
            <a:rPr lang="fa-IR" sz="2400" b="1" dirty="0" smtClean="0">
              <a:cs typeface="B Mitra" panose="00000400000000000000" pitchFamily="2" charset="-78"/>
            </a:rPr>
            <a:t>خط محصول</a:t>
          </a:r>
          <a:endParaRPr lang="en-GB" sz="2400" b="1" dirty="0">
            <a:cs typeface="B Mitra" panose="00000400000000000000" pitchFamily="2" charset="-78"/>
          </a:endParaRPr>
        </a:p>
      </dgm:t>
    </dgm:pt>
    <dgm:pt modelId="{F7909477-7E7A-4FE0-80B6-239019C64AFE}" type="parTrans" cxnId="{80123588-50B6-47E2-86D3-68EDB5FFBB99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FEA4EFD7-80B4-4AA3-9073-E0CE8AEE7C74}" type="sibTrans" cxnId="{80123588-50B6-47E2-86D3-68EDB5FFBB99}">
      <dgm:prSet/>
      <dgm:spPr/>
      <dgm:t>
        <a:bodyPr/>
        <a:lstStyle/>
        <a:p>
          <a:endParaRPr lang="en-GB"/>
        </a:p>
      </dgm:t>
    </dgm:pt>
    <dgm:pt modelId="{D8C2C9F1-E34B-450D-BD58-776D7AD53AEB}" type="pres">
      <dgm:prSet presAssocID="{EAD845F1-B648-4B63-9B37-07DEE7A01F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0AB55C-D667-4FEA-AED6-A1619E34B3A5}" type="pres">
      <dgm:prSet presAssocID="{03B9DE4D-7AF3-40EF-AED6-A9A39A992FD2}" presName="centerShape" presStyleLbl="node0" presStyleIdx="0" presStyleCnt="1" custScaleX="144197"/>
      <dgm:spPr/>
      <dgm:t>
        <a:bodyPr/>
        <a:lstStyle/>
        <a:p>
          <a:endParaRPr lang="en-GB"/>
        </a:p>
      </dgm:t>
    </dgm:pt>
    <dgm:pt modelId="{34B2B149-D632-4F5D-8A27-A47DAE5089BF}" type="pres">
      <dgm:prSet presAssocID="{E297EC0E-F7CC-4A4A-AA98-9BE9DC75E10A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7EA47E43-EEE0-44EF-AEB4-6AA41B362B52}" type="pres">
      <dgm:prSet presAssocID="{E68E372A-F88F-438B-93E8-2D0582C95A4E}" presName="node" presStyleLbl="node1" presStyleIdx="0" presStyleCnt="5" custScaleX="130203" custRadScaleRad="115697" custRadScaleInc="1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00300C-4CD8-499B-894C-CA9BA029950B}" type="pres">
      <dgm:prSet presAssocID="{316A87AD-F5B9-4BC4-BBC4-E14B829AEB0B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0C7D5F35-86D7-4381-BF08-ACC53D1D9F8B}" type="pres">
      <dgm:prSet presAssocID="{B49FDFF1-4375-45D0-81D4-889B08BC3DE1}" presName="node" presStyleLbl="node1" presStyleIdx="1" presStyleCnt="5" custScaleX="119953" custRadScaleRad="115287" custRadScaleInc="-26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0CE665-71BC-4F7C-BC35-0E4B582E152F}" type="pres">
      <dgm:prSet presAssocID="{B89E1668-78E7-43B3-A0C5-2C7FA214170B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A2EAF692-FBAE-4B7D-9B27-5D88A2835DEA}" type="pres">
      <dgm:prSet presAssocID="{C64F1E7B-47C6-411E-A664-B3B5609EA330}" presName="node" presStyleLbl="node1" presStyleIdx="2" presStyleCnt="5" custScaleX="125162" custRadScaleRad="96671" custRadScaleInc="15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6EEB0E-4883-41CA-BC2D-83F4632ECD4F}" type="pres">
      <dgm:prSet presAssocID="{41C46784-F5A3-4345-83D3-A7BCFDA467A5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FE189105-4423-4FCA-80A3-411C5CC71DE1}" type="pres">
      <dgm:prSet presAssocID="{2E3CBDEC-7CB4-430E-AC8F-27237A7FED5F}" presName="node" presStyleLbl="node1" presStyleIdx="3" presStyleCnt="5" custScaleX="122801" custRadScaleRad="114794" custRadScaleInc="263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C75BB-2A5D-426D-ABD5-D1FEAACB8106}" type="pres">
      <dgm:prSet presAssocID="{F7909477-7E7A-4FE0-80B6-239019C64AFE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E7641E1A-4A2E-4865-B084-2C5C9B3C947F}" type="pres">
      <dgm:prSet presAssocID="{5B695563-0EA3-4BCA-B624-B2FD188D7F1C}" presName="node" presStyleLbl="node1" presStyleIdx="4" presStyleCnt="5" custScaleX="128938" custRadScaleRad="114154" custRadScaleInc="-1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F27E5C-0587-4675-A3F2-584EC4C3D48F}" type="presOf" srcId="{B89E1668-78E7-43B3-A0C5-2C7FA214170B}" destId="{8C0CE665-71BC-4F7C-BC35-0E4B582E152F}" srcOrd="0" destOrd="0" presId="urn:microsoft.com/office/officeart/2005/8/layout/radial4"/>
    <dgm:cxn modelId="{08CF7C83-0728-44C6-8998-3494A5CF113A}" type="presOf" srcId="{03B9DE4D-7AF3-40EF-AED6-A9A39A992FD2}" destId="{D00AB55C-D667-4FEA-AED6-A1619E34B3A5}" srcOrd="0" destOrd="0" presId="urn:microsoft.com/office/officeart/2005/8/layout/radial4"/>
    <dgm:cxn modelId="{09760888-1C8F-440E-AA9C-77F86D305AE6}" type="presOf" srcId="{41C46784-F5A3-4345-83D3-A7BCFDA467A5}" destId="{086EEB0E-4883-41CA-BC2D-83F4632ECD4F}" srcOrd="0" destOrd="0" presId="urn:microsoft.com/office/officeart/2005/8/layout/radial4"/>
    <dgm:cxn modelId="{547D8840-67D9-4CFB-B241-B169C3E9989C}" type="presOf" srcId="{316A87AD-F5B9-4BC4-BBC4-E14B829AEB0B}" destId="{9F00300C-4CD8-499B-894C-CA9BA029950B}" srcOrd="0" destOrd="0" presId="urn:microsoft.com/office/officeart/2005/8/layout/radial4"/>
    <dgm:cxn modelId="{710D7136-3DF4-445F-8260-3E15E37DB383}" type="presOf" srcId="{F7909477-7E7A-4FE0-80B6-239019C64AFE}" destId="{9E8C75BB-2A5D-426D-ABD5-D1FEAACB8106}" srcOrd="0" destOrd="0" presId="urn:microsoft.com/office/officeart/2005/8/layout/radial4"/>
    <dgm:cxn modelId="{02DB4AF2-DF6B-4D51-9CC4-E8ABE0915E5B}" type="presOf" srcId="{5B695563-0EA3-4BCA-B624-B2FD188D7F1C}" destId="{E7641E1A-4A2E-4865-B084-2C5C9B3C947F}" srcOrd="0" destOrd="0" presId="urn:microsoft.com/office/officeart/2005/8/layout/radial4"/>
    <dgm:cxn modelId="{31028234-C193-430E-BF58-FEC513D2FF33}" srcId="{03B9DE4D-7AF3-40EF-AED6-A9A39A992FD2}" destId="{E68E372A-F88F-438B-93E8-2D0582C95A4E}" srcOrd="0" destOrd="0" parTransId="{E297EC0E-F7CC-4A4A-AA98-9BE9DC75E10A}" sibTransId="{7713DD6E-FDF8-43DD-8E26-54B7CE077E7C}"/>
    <dgm:cxn modelId="{0A398765-FF17-4EC7-801B-6BAF823B04DF}" srcId="{03B9DE4D-7AF3-40EF-AED6-A9A39A992FD2}" destId="{B49FDFF1-4375-45D0-81D4-889B08BC3DE1}" srcOrd="1" destOrd="0" parTransId="{316A87AD-F5B9-4BC4-BBC4-E14B829AEB0B}" sibTransId="{845A5501-59EE-49C0-87E8-05B7BCA311A7}"/>
    <dgm:cxn modelId="{0F795F15-15A3-4470-A5C6-A0E122E399E2}" srcId="{EAD845F1-B648-4B63-9B37-07DEE7A01F0F}" destId="{03B9DE4D-7AF3-40EF-AED6-A9A39A992FD2}" srcOrd="0" destOrd="0" parTransId="{3B5B6A20-0B28-4683-8B97-212CA288A517}" sibTransId="{49597F17-0946-48C0-8B2D-01A667CCADFB}"/>
    <dgm:cxn modelId="{80123588-50B6-47E2-86D3-68EDB5FFBB99}" srcId="{03B9DE4D-7AF3-40EF-AED6-A9A39A992FD2}" destId="{5B695563-0EA3-4BCA-B624-B2FD188D7F1C}" srcOrd="4" destOrd="0" parTransId="{F7909477-7E7A-4FE0-80B6-239019C64AFE}" sibTransId="{FEA4EFD7-80B4-4AA3-9073-E0CE8AEE7C74}"/>
    <dgm:cxn modelId="{BCFB51AB-BFE2-45F6-945C-FBCA75411C39}" type="presOf" srcId="{C64F1E7B-47C6-411E-A664-B3B5609EA330}" destId="{A2EAF692-FBAE-4B7D-9B27-5D88A2835DEA}" srcOrd="0" destOrd="0" presId="urn:microsoft.com/office/officeart/2005/8/layout/radial4"/>
    <dgm:cxn modelId="{3F78B1BF-C61D-48D7-B38E-E45F2BABF32F}" type="presOf" srcId="{E297EC0E-F7CC-4A4A-AA98-9BE9DC75E10A}" destId="{34B2B149-D632-4F5D-8A27-A47DAE5089BF}" srcOrd="0" destOrd="0" presId="urn:microsoft.com/office/officeart/2005/8/layout/radial4"/>
    <dgm:cxn modelId="{660AD1BF-3E1C-448E-860B-D4E491FF0EFA}" type="presOf" srcId="{2E3CBDEC-7CB4-430E-AC8F-27237A7FED5F}" destId="{FE189105-4423-4FCA-80A3-411C5CC71DE1}" srcOrd="0" destOrd="0" presId="urn:microsoft.com/office/officeart/2005/8/layout/radial4"/>
    <dgm:cxn modelId="{078E9F89-1B92-46C1-A3B9-4209E2B38F0E}" type="presOf" srcId="{EAD845F1-B648-4B63-9B37-07DEE7A01F0F}" destId="{D8C2C9F1-E34B-450D-BD58-776D7AD53AEB}" srcOrd="0" destOrd="0" presId="urn:microsoft.com/office/officeart/2005/8/layout/radial4"/>
    <dgm:cxn modelId="{CE6B7542-6D8A-4994-8AED-4AAFA39D9E1B}" srcId="{03B9DE4D-7AF3-40EF-AED6-A9A39A992FD2}" destId="{C64F1E7B-47C6-411E-A664-B3B5609EA330}" srcOrd="2" destOrd="0" parTransId="{B89E1668-78E7-43B3-A0C5-2C7FA214170B}" sibTransId="{702432F0-EFB1-4940-BEA6-B8B52AB7E435}"/>
    <dgm:cxn modelId="{F2AF6BC4-DC32-4E0D-8F42-7EC4E1553C7E}" srcId="{03B9DE4D-7AF3-40EF-AED6-A9A39A992FD2}" destId="{2E3CBDEC-7CB4-430E-AC8F-27237A7FED5F}" srcOrd="3" destOrd="0" parTransId="{41C46784-F5A3-4345-83D3-A7BCFDA467A5}" sibTransId="{5E74837A-3836-4C63-A673-9D8CF9D02619}"/>
    <dgm:cxn modelId="{9B0CCBD7-DD2C-4448-8679-0A0F82D02C60}" type="presOf" srcId="{B49FDFF1-4375-45D0-81D4-889B08BC3DE1}" destId="{0C7D5F35-86D7-4381-BF08-ACC53D1D9F8B}" srcOrd="0" destOrd="0" presId="urn:microsoft.com/office/officeart/2005/8/layout/radial4"/>
    <dgm:cxn modelId="{FC6E184B-C19C-496E-8128-CB121AC81410}" type="presOf" srcId="{E68E372A-F88F-438B-93E8-2D0582C95A4E}" destId="{7EA47E43-EEE0-44EF-AEB4-6AA41B362B52}" srcOrd="0" destOrd="0" presId="urn:microsoft.com/office/officeart/2005/8/layout/radial4"/>
    <dgm:cxn modelId="{3C522717-BE19-4E19-9766-9CC51A6990D2}" type="presParOf" srcId="{D8C2C9F1-E34B-450D-BD58-776D7AD53AEB}" destId="{D00AB55C-D667-4FEA-AED6-A1619E34B3A5}" srcOrd="0" destOrd="0" presId="urn:microsoft.com/office/officeart/2005/8/layout/radial4"/>
    <dgm:cxn modelId="{024CBB9B-0E64-4FD5-B03D-6FCE06533711}" type="presParOf" srcId="{D8C2C9F1-E34B-450D-BD58-776D7AD53AEB}" destId="{34B2B149-D632-4F5D-8A27-A47DAE5089BF}" srcOrd="1" destOrd="0" presId="urn:microsoft.com/office/officeart/2005/8/layout/radial4"/>
    <dgm:cxn modelId="{BC3A3AC0-66B3-4140-B81A-F76A3CDC9E87}" type="presParOf" srcId="{D8C2C9F1-E34B-450D-BD58-776D7AD53AEB}" destId="{7EA47E43-EEE0-44EF-AEB4-6AA41B362B52}" srcOrd="2" destOrd="0" presId="urn:microsoft.com/office/officeart/2005/8/layout/radial4"/>
    <dgm:cxn modelId="{048039A6-7058-41F6-B324-7D42F85522C5}" type="presParOf" srcId="{D8C2C9F1-E34B-450D-BD58-776D7AD53AEB}" destId="{9F00300C-4CD8-499B-894C-CA9BA029950B}" srcOrd="3" destOrd="0" presId="urn:microsoft.com/office/officeart/2005/8/layout/radial4"/>
    <dgm:cxn modelId="{816142C7-9479-4C85-8DAB-590E1BFF9C6F}" type="presParOf" srcId="{D8C2C9F1-E34B-450D-BD58-776D7AD53AEB}" destId="{0C7D5F35-86D7-4381-BF08-ACC53D1D9F8B}" srcOrd="4" destOrd="0" presId="urn:microsoft.com/office/officeart/2005/8/layout/radial4"/>
    <dgm:cxn modelId="{74B19441-E354-4A1A-BFA8-82A243147E1B}" type="presParOf" srcId="{D8C2C9F1-E34B-450D-BD58-776D7AD53AEB}" destId="{8C0CE665-71BC-4F7C-BC35-0E4B582E152F}" srcOrd="5" destOrd="0" presId="urn:microsoft.com/office/officeart/2005/8/layout/radial4"/>
    <dgm:cxn modelId="{CF48AED3-7AC5-4BD5-B1D2-14253942ED8D}" type="presParOf" srcId="{D8C2C9F1-E34B-450D-BD58-776D7AD53AEB}" destId="{A2EAF692-FBAE-4B7D-9B27-5D88A2835DEA}" srcOrd="6" destOrd="0" presId="urn:microsoft.com/office/officeart/2005/8/layout/radial4"/>
    <dgm:cxn modelId="{950A41E7-4DE2-4A00-9124-E4DBEB32CFF6}" type="presParOf" srcId="{D8C2C9F1-E34B-450D-BD58-776D7AD53AEB}" destId="{086EEB0E-4883-41CA-BC2D-83F4632ECD4F}" srcOrd="7" destOrd="0" presId="urn:microsoft.com/office/officeart/2005/8/layout/radial4"/>
    <dgm:cxn modelId="{96BB12C5-5D46-4D11-953C-C8AD0714F97F}" type="presParOf" srcId="{D8C2C9F1-E34B-450D-BD58-776D7AD53AEB}" destId="{FE189105-4423-4FCA-80A3-411C5CC71DE1}" srcOrd="8" destOrd="0" presId="urn:microsoft.com/office/officeart/2005/8/layout/radial4"/>
    <dgm:cxn modelId="{C3E8CAB3-E48F-461D-A983-DD9B16C26E0B}" type="presParOf" srcId="{D8C2C9F1-E34B-450D-BD58-776D7AD53AEB}" destId="{9E8C75BB-2A5D-426D-ABD5-D1FEAACB8106}" srcOrd="9" destOrd="0" presId="urn:microsoft.com/office/officeart/2005/8/layout/radial4"/>
    <dgm:cxn modelId="{E577252C-5CE6-4987-87DB-475F6F6F93CB}" type="presParOf" srcId="{D8C2C9F1-E34B-450D-BD58-776D7AD53AEB}" destId="{E7641E1A-4A2E-4865-B084-2C5C9B3C947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662F8-7F8C-403B-A4AB-726C613E93F4}" type="doc">
      <dgm:prSet loTypeId="urn:microsoft.com/office/officeart/2005/8/layout/default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9FE6A008-03EA-4C7C-92E6-487313F1E43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endParaRPr lang="fa-IR" dirty="0" smtClean="0"/>
        </a:p>
      </dgm:t>
    </dgm:pt>
    <dgm:pt modelId="{2C0053B3-4EB2-410C-91BB-4D1C54497DC4}" type="par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545A7972-27E7-4AD2-81A2-FCDD3D357F28}" type="sib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9F3C6540-89DC-433E-86B7-42F113A3D38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6CE3491B-AC1F-4A82-93DE-12FC28447166}" type="par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D9867943-0847-45D0-A23F-18D84003A3C1}" type="sib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F6F2C8FB-793F-4E6B-8B52-8523BDD9F26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 dirty="0"/>
        </a:p>
      </dgm:t>
    </dgm:pt>
    <dgm:pt modelId="{5027CC2F-9653-400D-BD20-908FC590BF67}" type="par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68C9F3DC-B6AA-4822-9095-8A7F6E778A1E}" type="sib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EAA8FA81-B883-4168-B65C-D2C8E2C57DAA}" type="pres">
      <dgm:prSet presAssocID="{FF3662F8-7F8C-403B-A4AB-726C613E9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69B0EF4-A4A1-4215-B19C-2BB427C202EB}" type="pres">
      <dgm:prSet presAssocID="{9FE6A008-03EA-4C7C-92E6-487313F1E4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B2E653-86D4-4E3C-AD2F-47D7DF74A003}" type="pres">
      <dgm:prSet presAssocID="{545A7972-27E7-4AD2-81A2-FCDD3D357F28}" presName="sibTrans" presStyleCnt="0"/>
      <dgm:spPr/>
    </dgm:pt>
    <dgm:pt modelId="{E158FC75-3B30-448F-8821-0C4965A034D5}" type="pres">
      <dgm:prSet presAssocID="{9F3C6540-89DC-433E-86B7-42F113A3D3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797C4-1B31-4ACC-AB40-9C77D0EA02BE}" type="pres">
      <dgm:prSet presAssocID="{D9867943-0847-45D0-A23F-18D84003A3C1}" presName="sibTrans" presStyleCnt="0"/>
      <dgm:spPr/>
    </dgm:pt>
    <dgm:pt modelId="{A83A7210-36DE-440F-9941-C7D396FEE39C}" type="pres">
      <dgm:prSet presAssocID="{F6F2C8FB-793F-4E6B-8B52-8523BDD9F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5AD6B0-69BC-4D22-963C-E6DB56058C09}" srcId="{FF3662F8-7F8C-403B-A4AB-726C613E93F4}" destId="{9F3C6540-89DC-433E-86B7-42F113A3D389}" srcOrd="1" destOrd="0" parTransId="{6CE3491B-AC1F-4A82-93DE-12FC28447166}" sibTransId="{D9867943-0847-45D0-A23F-18D84003A3C1}"/>
    <dgm:cxn modelId="{BCBF3161-96B7-4CE7-8D63-B9235A41B8AD}" type="presOf" srcId="{F6F2C8FB-793F-4E6B-8B52-8523BDD9F26C}" destId="{A83A7210-36DE-440F-9941-C7D396FEE39C}" srcOrd="0" destOrd="0" presId="urn:microsoft.com/office/officeart/2005/8/layout/default"/>
    <dgm:cxn modelId="{ED351983-32FF-4C30-8078-F62B90ED1AF4}" srcId="{FF3662F8-7F8C-403B-A4AB-726C613E93F4}" destId="{9FE6A008-03EA-4C7C-92E6-487313F1E435}" srcOrd="0" destOrd="0" parTransId="{2C0053B3-4EB2-410C-91BB-4D1C54497DC4}" sibTransId="{545A7972-27E7-4AD2-81A2-FCDD3D357F28}"/>
    <dgm:cxn modelId="{C2FE4A2A-377F-45D9-A55A-D828EBAE1334}" type="presOf" srcId="{FF3662F8-7F8C-403B-A4AB-726C613E93F4}" destId="{EAA8FA81-B883-4168-B65C-D2C8E2C57DAA}" srcOrd="0" destOrd="0" presId="urn:microsoft.com/office/officeart/2005/8/layout/default"/>
    <dgm:cxn modelId="{0FE1FDAA-7A19-47DF-9647-DBDFBC59C1C3}" type="presOf" srcId="{9FE6A008-03EA-4C7C-92E6-487313F1E435}" destId="{869B0EF4-A4A1-4215-B19C-2BB427C202EB}" srcOrd="0" destOrd="0" presId="urn:microsoft.com/office/officeart/2005/8/layout/default"/>
    <dgm:cxn modelId="{0A48E441-9860-47AD-A3AA-B3116F7E9C6D}" type="presOf" srcId="{9F3C6540-89DC-433E-86B7-42F113A3D389}" destId="{E158FC75-3B30-448F-8821-0C4965A034D5}" srcOrd="0" destOrd="0" presId="urn:microsoft.com/office/officeart/2005/8/layout/default"/>
    <dgm:cxn modelId="{893381E1-8336-4016-BB90-8C69AF800729}" srcId="{FF3662F8-7F8C-403B-A4AB-726C613E93F4}" destId="{F6F2C8FB-793F-4E6B-8B52-8523BDD9F26C}" srcOrd="2" destOrd="0" parTransId="{5027CC2F-9653-400D-BD20-908FC590BF67}" sibTransId="{68C9F3DC-B6AA-4822-9095-8A7F6E778A1E}"/>
    <dgm:cxn modelId="{385C5042-0BA8-4869-96D6-66C718F7322F}" type="presParOf" srcId="{EAA8FA81-B883-4168-B65C-D2C8E2C57DAA}" destId="{869B0EF4-A4A1-4215-B19C-2BB427C202EB}" srcOrd="0" destOrd="0" presId="urn:microsoft.com/office/officeart/2005/8/layout/default"/>
    <dgm:cxn modelId="{B2F1244E-B28F-4DA4-ACF3-F6914C7C11D8}" type="presParOf" srcId="{EAA8FA81-B883-4168-B65C-D2C8E2C57DAA}" destId="{ADB2E653-86D4-4E3C-AD2F-47D7DF74A003}" srcOrd="1" destOrd="0" presId="urn:microsoft.com/office/officeart/2005/8/layout/default"/>
    <dgm:cxn modelId="{433FF5B7-247C-43F9-BA15-CDD585A37F77}" type="presParOf" srcId="{EAA8FA81-B883-4168-B65C-D2C8E2C57DAA}" destId="{E158FC75-3B30-448F-8821-0C4965A034D5}" srcOrd="2" destOrd="0" presId="urn:microsoft.com/office/officeart/2005/8/layout/default"/>
    <dgm:cxn modelId="{D54FBA5E-05A2-4A8A-9577-A2BF4AF44254}" type="presParOf" srcId="{EAA8FA81-B883-4168-B65C-D2C8E2C57DAA}" destId="{BF7797C4-1B31-4ACC-AB40-9C77D0EA02BE}" srcOrd="3" destOrd="0" presId="urn:microsoft.com/office/officeart/2005/8/layout/default"/>
    <dgm:cxn modelId="{17EA91D8-15B4-48ED-BA52-78A059BC2897}" type="presParOf" srcId="{EAA8FA81-B883-4168-B65C-D2C8E2C57DAA}" destId="{A83A7210-36DE-440F-9941-C7D396FEE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662F8-7F8C-403B-A4AB-726C613E93F4}" type="doc">
      <dgm:prSet loTypeId="urn:microsoft.com/office/officeart/2005/8/layout/default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9FE6A008-03EA-4C7C-92E6-487313F1E435}">
      <dgm:prSet phldrT="[Text]"/>
      <dgm:spPr>
        <a:solidFill>
          <a:srgbClr val="C00000"/>
        </a:solidFill>
      </dgm:spPr>
      <dgm:t>
        <a:bodyPr/>
        <a:lstStyle/>
        <a:p>
          <a:pPr rtl="1"/>
          <a:endParaRPr lang="fa-IR" dirty="0" smtClean="0"/>
        </a:p>
      </dgm:t>
    </dgm:pt>
    <dgm:pt modelId="{2C0053B3-4EB2-410C-91BB-4D1C54497DC4}" type="par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545A7972-27E7-4AD2-81A2-FCDD3D357F28}" type="sib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9F3C6540-89DC-433E-86B7-42F113A3D389}">
      <dgm:prSet phldrT="[Text]"/>
      <dgm:spPr>
        <a:solidFill>
          <a:srgbClr val="92D050"/>
        </a:solidFill>
      </dgm:spPr>
      <dgm:t>
        <a:bodyPr/>
        <a:lstStyle/>
        <a:p>
          <a:pPr rtl="1"/>
          <a:endParaRPr lang="fa-IR" dirty="0"/>
        </a:p>
      </dgm:t>
    </dgm:pt>
    <dgm:pt modelId="{6CE3491B-AC1F-4A82-93DE-12FC28447166}" type="par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D9867943-0847-45D0-A23F-18D84003A3C1}" type="sib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F6F2C8FB-793F-4E6B-8B52-8523BDD9F26C}">
      <dgm:prSet phldrT="[Text]"/>
      <dgm:spPr>
        <a:solidFill>
          <a:srgbClr val="0070C0"/>
        </a:solidFill>
      </dgm:spPr>
      <dgm:t>
        <a:bodyPr/>
        <a:lstStyle/>
        <a:p>
          <a:pPr rtl="1"/>
          <a:endParaRPr lang="fa-IR" dirty="0"/>
        </a:p>
      </dgm:t>
    </dgm:pt>
    <dgm:pt modelId="{5027CC2F-9653-400D-BD20-908FC590BF67}" type="par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68C9F3DC-B6AA-4822-9095-8A7F6E778A1E}" type="sib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EAA8FA81-B883-4168-B65C-D2C8E2C57DAA}" type="pres">
      <dgm:prSet presAssocID="{FF3662F8-7F8C-403B-A4AB-726C613E9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69B0EF4-A4A1-4215-B19C-2BB427C202EB}" type="pres">
      <dgm:prSet presAssocID="{9FE6A008-03EA-4C7C-92E6-487313F1E4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B2E653-86D4-4E3C-AD2F-47D7DF74A003}" type="pres">
      <dgm:prSet presAssocID="{545A7972-27E7-4AD2-81A2-FCDD3D357F28}" presName="sibTrans" presStyleCnt="0"/>
      <dgm:spPr/>
    </dgm:pt>
    <dgm:pt modelId="{E158FC75-3B30-448F-8821-0C4965A034D5}" type="pres">
      <dgm:prSet presAssocID="{9F3C6540-89DC-433E-86B7-42F113A3D3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797C4-1B31-4ACC-AB40-9C77D0EA02BE}" type="pres">
      <dgm:prSet presAssocID="{D9867943-0847-45D0-A23F-18D84003A3C1}" presName="sibTrans" presStyleCnt="0"/>
      <dgm:spPr/>
    </dgm:pt>
    <dgm:pt modelId="{A83A7210-36DE-440F-9941-C7D396FEE39C}" type="pres">
      <dgm:prSet presAssocID="{F6F2C8FB-793F-4E6B-8B52-8523BDD9F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D0DA246-E810-417D-98FB-0CE4AFCADCBC}" type="presOf" srcId="{9F3C6540-89DC-433E-86B7-42F113A3D389}" destId="{E158FC75-3B30-448F-8821-0C4965A034D5}" srcOrd="0" destOrd="0" presId="urn:microsoft.com/office/officeart/2005/8/layout/default"/>
    <dgm:cxn modelId="{835AD6B0-69BC-4D22-963C-E6DB56058C09}" srcId="{FF3662F8-7F8C-403B-A4AB-726C613E93F4}" destId="{9F3C6540-89DC-433E-86B7-42F113A3D389}" srcOrd="1" destOrd="0" parTransId="{6CE3491B-AC1F-4A82-93DE-12FC28447166}" sibTransId="{D9867943-0847-45D0-A23F-18D84003A3C1}"/>
    <dgm:cxn modelId="{ED351983-32FF-4C30-8078-F62B90ED1AF4}" srcId="{FF3662F8-7F8C-403B-A4AB-726C613E93F4}" destId="{9FE6A008-03EA-4C7C-92E6-487313F1E435}" srcOrd="0" destOrd="0" parTransId="{2C0053B3-4EB2-410C-91BB-4D1C54497DC4}" sibTransId="{545A7972-27E7-4AD2-81A2-FCDD3D357F28}"/>
    <dgm:cxn modelId="{05F7BB40-6504-4281-A82A-74AFAD36021A}" type="presOf" srcId="{F6F2C8FB-793F-4E6B-8B52-8523BDD9F26C}" destId="{A83A7210-36DE-440F-9941-C7D396FEE39C}" srcOrd="0" destOrd="0" presId="urn:microsoft.com/office/officeart/2005/8/layout/default"/>
    <dgm:cxn modelId="{64B2BCA1-AC92-4DEF-A023-A11F93770EBE}" type="presOf" srcId="{FF3662F8-7F8C-403B-A4AB-726C613E93F4}" destId="{EAA8FA81-B883-4168-B65C-D2C8E2C57DAA}" srcOrd="0" destOrd="0" presId="urn:microsoft.com/office/officeart/2005/8/layout/default"/>
    <dgm:cxn modelId="{21A4B194-3F90-4CED-9AEE-3C0D6761FF51}" type="presOf" srcId="{9FE6A008-03EA-4C7C-92E6-487313F1E435}" destId="{869B0EF4-A4A1-4215-B19C-2BB427C202EB}" srcOrd="0" destOrd="0" presId="urn:microsoft.com/office/officeart/2005/8/layout/default"/>
    <dgm:cxn modelId="{893381E1-8336-4016-BB90-8C69AF800729}" srcId="{FF3662F8-7F8C-403B-A4AB-726C613E93F4}" destId="{F6F2C8FB-793F-4E6B-8B52-8523BDD9F26C}" srcOrd="2" destOrd="0" parTransId="{5027CC2F-9653-400D-BD20-908FC590BF67}" sibTransId="{68C9F3DC-B6AA-4822-9095-8A7F6E778A1E}"/>
    <dgm:cxn modelId="{26FD9E15-A8AD-4121-B12B-81C709D66829}" type="presParOf" srcId="{EAA8FA81-B883-4168-B65C-D2C8E2C57DAA}" destId="{869B0EF4-A4A1-4215-B19C-2BB427C202EB}" srcOrd="0" destOrd="0" presId="urn:microsoft.com/office/officeart/2005/8/layout/default"/>
    <dgm:cxn modelId="{5F2A6C2C-EF73-4D11-9637-A7B85741455E}" type="presParOf" srcId="{EAA8FA81-B883-4168-B65C-D2C8E2C57DAA}" destId="{ADB2E653-86D4-4E3C-AD2F-47D7DF74A003}" srcOrd="1" destOrd="0" presId="urn:microsoft.com/office/officeart/2005/8/layout/default"/>
    <dgm:cxn modelId="{B2416181-187F-466C-B218-F2197AB28AFF}" type="presParOf" srcId="{EAA8FA81-B883-4168-B65C-D2C8E2C57DAA}" destId="{E158FC75-3B30-448F-8821-0C4965A034D5}" srcOrd="2" destOrd="0" presId="urn:microsoft.com/office/officeart/2005/8/layout/default"/>
    <dgm:cxn modelId="{DFC96AC6-E748-4736-8712-3DA97357AE39}" type="presParOf" srcId="{EAA8FA81-B883-4168-B65C-D2C8E2C57DAA}" destId="{BF7797C4-1B31-4ACC-AB40-9C77D0EA02BE}" srcOrd="3" destOrd="0" presId="urn:microsoft.com/office/officeart/2005/8/layout/default"/>
    <dgm:cxn modelId="{4DEF2959-9D75-46EA-B2F7-7BC665DB353C}" type="presParOf" srcId="{EAA8FA81-B883-4168-B65C-D2C8E2C57DAA}" destId="{A83A7210-36DE-440F-9941-C7D396FEE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662F8-7F8C-403B-A4AB-726C613E93F4}" type="doc">
      <dgm:prSet loTypeId="urn:microsoft.com/office/officeart/2005/8/layout/default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9FE6A008-03EA-4C7C-92E6-487313F1E435}">
      <dgm:prSet phldrT="[Text]"/>
      <dgm:spPr>
        <a:solidFill>
          <a:srgbClr val="FFC000"/>
        </a:solidFill>
      </dgm:spPr>
      <dgm:t>
        <a:bodyPr/>
        <a:lstStyle/>
        <a:p>
          <a:pPr rtl="1"/>
          <a:r>
            <a:rPr lang="fa-IR" dirty="0" smtClean="0"/>
            <a:t>کودک</a:t>
          </a:r>
        </a:p>
      </dgm:t>
    </dgm:pt>
    <dgm:pt modelId="{2C0053B3-4EB2-410C-91BB-4D1C54497DC4}" type="par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545A7972-27E7-4AD2-81A2-FCDD3D357F28}" type="sib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9F3C6540-89DC-433E-86B7-42F113A3D389}">
      <dgm:prSet phldrT="[Text]"/>
      <dgm:spPr>
        <a:solidFill>
          <a:srgbClr val="D81697"/>
        </a:solidFill>
      </dgm:spPr>
      <dgm:t>
        <a:bodyPr/>
        <a:lstStyle/>
        <a:p>
          <a:pPr rtl="1"/>
          <a:r>
            <a:rPr lang="fa-IR" dirty="0" smtClean="0"/>
            <a:t>جوان</a:t>
          </a:r>
          <a:endParaRPr lang="fa-IR" dirty="0"/>
        </a:p>
      </dgm:t>
    </dgm:pt>
    <dgm:pt modelId="{6CE3491B-AC1F-4A82-93DE-12FC28447166}" type="par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D9867943-0847-45D0-A23F-18D84003A3C1}" type="sib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F6F2C8FB-793F-4E6B-8B52-8523BDD9F26C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fa-IR" dirty="0" smtClean="0"/>
            <a:t>پیر</a:t>
          </a:r>
          <a:endParaRPr lang="fa-IR" dirty="0"/>
        </a:p>
      </dgm:t>
    </dgm:pt>
    <dgm:pt modelId="{5027CC2F-9653-400D-BD20-908FC590BF67}" type="par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68C9F3DC-B6AA-4822-9095-8A7F6E778A1E}" type="sib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EAA8FA81-B883-4168-B65C-D2C8E2C57DAA}" type="pres">
      <dgm:prSet presAssocID="{FF3662F8-7F8C-403B-A4AB-726C613E9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69B0EF4-A4A1-4215-B19C-2BB427C202EB}" type="pres">
      <dgm:prSet presAssocID="{9FE6A008-03EA-4C7C-92E6-487313F1E4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B2E653-86D4-4E3C-AD2F-47D7DF74A003}" type="pres">
      <dgm:prSet presAssocID="{545A7972-27E7-4AD2-81A2-FCDD3D357F28}" presName="sibTrans" presStyleCnt="0"/>
      <dgm:spPr/>
    </dgm:pt>
    <dgm:pt modelId="{E158FC75-3B30-448F-8821-0C4965A034D5}" type="pres">
      <dgm:prSet presAssocID="{9F3C6540-89DC-433E-86B7-42F113A3D3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797C4-1B31-4ACC-AB40-9C77D0EA02BE}" type="pres">
      <dgm:prSet presAssocID="{D9867943-0847-45D0-A23F-18D84003A3C1}" presName="sibTrans" presStyleCnt="0"/>
      <dgm:spPr/>
    </dgm:pt>
    <dgm:pt modelId="{A83A7210-36DE-440F-9941-C7D396FEE39C}" type="pres">
      <dgm:prSet presAssocID="{F6F2C8FB-793F-4E6B-8B52-8523BDD9F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5AD6B0-69BC-4D22-963C-E6DB56058C09}" srcId="{FF3662F8-7F8C-403B-A4AB-726C613E93F4}" destId="{9F3C6540-89DC-433E-86B7-42F113A3D389}" srcOrd="1" destOrd="0" parTransId="{6CE3491B-AC1F-4A82-93DE-12FC28447166}" sibTransId="{D9867943-0847-45D0-A23F-18D84003A3C1}"/>
    <dgm:cxn modelId="{493C4573-C710-4563-B28E-CEE9C6AB98E2}" type="presOf" srcId="{9F3C6540-89DC-433E-86B7-42F113A3D389}" destId="{E158FC75-3B30-448F-8821-0C4965A034D5}" srcOrd="0" destOrd="0" presId="urn:microsoft.com/office/officeart/2005/8/layout/default"/>
    <dgm:cxn modelId="{21591FB0-3BF4-4571-9A01-9D3ADB00432D}" type="presOf" srcId="{9FE6A008-03EA-4C7C-92E6-487313F1E435}" destId="{869B0EF4-A4A1-4215-B19C-2BB427C202EB}" srcOrd="0" destOrd="0" presId="urn:microsoft.com/office/officeart/2005/8/layout/default"/>
    <dgm:cxn modelId="{ED351983-32FF-4C30-8078-F62B90ED1AF4}" srcId="{FF3662F8-7F8C-403B-A4AB-726C613E93F4}" destId="{9FE6A008-03EA-4C7C-92E6-487313F1E435}" srcOrd="0" destOrd="0" parTransId="{2C0053B3-4EB2-410C-91BB-4D1C54497DC4}" sibTransId="{545A7972-27E7-4AD2-81A2-FCDD3D357F28}"/>
    <dgm:cxn modelId="{1D70C4EB-21B1-48E7-A8BD-B4BE17D86071}" type="presOf" srcId="{FF3662F8-7F8C-403B-A4AB-726C613E93F4}" destId="{EAA8FA81-B883-4168-B65C-D2C8E2C57DAA}" srcOrd="0" destOrd="0" presId="urn:microsoft.com/office/officeart/2005/8/layout/default"/>
    <dgm:cxn modelId="{893381E1-8336-4016-BB90-8C69AF800729}" srcId="{FF3662F8-7F8C-403B-A4AB-726C613E93F4}" destId="{F6F2C8FB-793F-4E6B-8B52-8523BDD9F26C}" srcOrd="2" destOrd="0" parTransId="{5027CC2F-9653-400D-BD20-908FC590BF67}" sibTransId="{68C9F3DC-B6AA-4822-9095-8A7F6E778A1E}"/>
    <dgm:cxn modelId="{0C9A6CA1-6602-4110-9C6C-4BB2947585E9}" type="presOf" srcId="{F6F2C8FB-793F-4E6B-8B52-8523BDD9F26C}" destId="{A83A7210-36DE-440F-9941-C7D396FEE39C}" srcOrd="0" destOrd="0" presId="urn:microsoft.com/office/officeart/2005/8/layout/default"/>
    <dgm:cxn modelId="{AA6B572B-2570-45B9-AD2F-BD2A9D05785F}" type="presParOf" srcId="{EAA8FA81-B883-4168-B65C-D2C8E2C57DAA}" destId="{869B0EF4-A4A1-4215-B19C-2BB427C202EB}" srcOrd="0" destOrd="0" presId="urn:microsoft.com/office/officeart/2005/8/layout/default"/>
    <dgm:cxn modelId="{31C082DB-9C1D-46F0-9EBB-BCE33C82E0B9}" type="presParOf" srcId="{EAA8FA81-B883-4168-B65C-D2C8E2C57DAA}" destId="{ADB2E653-86D4-4E3C-AD2F-47D7DF74A003}" srcOrd="1" destOrd="0" presId="urn:microsoft.com/office/officeart/2005/8/layout/default"/>
    <dgm:cxn modelId="{B4B6FD22-D55B-47EA-AE91-5A308E4FF3D0}" type="presParOf" srcId="{EAA8FA81-B883-4168-B65C-D2C8E2C57DAA}" destId="{E158FC75-3B30-448F-8821-0C4965A034D5}" srcOrd="2" destOrd="0" presId="urn:microsoft.com/office/officeart/2005/8/layout/default"/>
    <dgm:cxn modelId="{3E8DC063-5EBC-44AF-BAFF-4938E786989C}" type="presParOf" srcId="{EAA8FA81-B883-4168-B65C-D2C8E2C57DAA}" destId="{BF7797C4-1B31-4ACC-AB40-9C77D0EA02BE}" srcOrd="3" destOrd="0" presId="urn:microsoft.com/office/officeart/2005/8/layout/default"/>
    <dgm:cxn modelId="{6029CA0F-5D28-4E75-BC5A-FD81F3C967FA}" type="presParOf" srcId="{EAA8FA81-B883-4168-B65C-D2C8E2C57DAA}" destId="{A83A7210-36DE-440F-9941-C7D396FEE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3662F8-7F8C-403B-A4AB-726C613E93F4}" type="doc">
      <dgm:prSet loTypeId="urn:microsoft.com/office/officeart/2005/8/layout/default" loCatId="list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9FE6A008-03EA-4C7C-92E6-487313F1E435}">
      <dgm:prSet phldrT="[Text]"/>
      <dgm:spPr>
        <a:solidFill>
          <a:srgbClr val="00B0F0"/>
        </a:solidFill>
      </dgm:spPr>
      <dgm:t>
        <a:bodyPr/>
        <a:lstStyle/>
        <a:p>
          <a:pPr rtl="1"/>
          <a:r>
            <a:rPr lang="fa-IR" dirty="0" smtClean="0"/>
            <a:t>مرفه</a:t>
          </a:r>
        </a:p>
      </dgm:t>
    </dgm:pt>
    <dgm:pt modelId="{2C0053B3-4EB2-410C-91BB-4D1C54497DC4}" type="par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545A7972-27E7-4AD2-81A2-FCDD3D357F28}" type="sibTrans" cxnId="{ED351983-32FF-4C30-8078-F62B90ED1AF4}">
      <dgm:prSet/>
      <dgm:spPr/>
      <dgm:t>
        <a:bodyPr/>
        <a:lstStyle/>
        <a:p>
          <a:pPr rtl="1"/>
          <a:endParaRPr lang="fa-IR"/>
        </a:p>
      </dgm:t>
    </dgm:pt>
    <dgm:pt modelId="{9F3C6540-89DC-433E-86B7-42F113A3D38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متوسط</a:t>
          </a:r>
          <a:endParaRPr lang="fa-IR" dirty="0"/>
        </a:p>
      </dgm:t>
    </dgm:pt>
    <dgm:pt modelId="{6CE3491B-AC1F-4A82-93DE-12FC28447166}" type="par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D9867943-0847-45D0-A23F-18D84003A3C1}" type="sibTrans" cxnId="{835AD6B0-69BC-4D22-963C-E6DB56058C09}">
      <dgm:prSet/>
      <dgm:spPr/>
      <dgm:t>
        <a:bodyPr/>
        <a:lstStyle/>
        <a:p>
          <a:pPr rtl="1"/>
          <a:endParaRPr lang="fa-IR"/>
        </a:p>
      </dgm:t>
    </dgm:pt>
    <dgm:pt modelId="{F6F2C8FB-793F-4E6B-8B52-8523BDD9F26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/>
            <a:t>ضعیف</a:t>
          </a:r>
          <a:endParaRPr lang="fa-IR" dirty="0"/>
        </a:p>
      </dgm:t>
    </dgm:pt>
    <dgm:pt modelId="{5027CC2F-9653-400D-BD20-908FC590BF67}" type="par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68C9F3DC-B6AA-4822-9095-8A7F6E778A1E}" type="sibTrans" cxnId="{893381E1-8336-4016-BB90-8C69AF800729}">
      <dgm:prSet/>
      <dgm:spPr/>
      <dgm:t>
        <a:bodyPr/>
        <a:lstStyle/>
        <a:p>
          <a:pPr rtl="1"/>
          <a:endParaRPr lang="fa-IR"/>
        </a:p>
      </dgm:t>
    </dgm:pt>
    <dgm:pt modelId="{EAA8FA81-B883-4168-B65C-D2C8E2C57DAA}" type="pres">
      <dgm:prSet presAssocID="{FF3662F8-7F8C-403B-A4AB-726C613E9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69B0EF4-A4A1-4215-B19C-2BB427C202EB}" type="pres">
      <dgm:prSet presAssocID="{9FE6A008-03EA-4C7C-92E6-487313F1E435}" presName="node" presStyleLbl="node1" presStyleIdx="0" presStyleCnt="3" custLinFactNeighborX="5" custLinFactNeighborY="-2537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B2E653-86D4-4E3C-AD2F-47D7DF74A003}" type="pres">
      <dgm:prSet presAssocID="{545A7972-27E7-4AD2-81A2-FCDD3D357F28}" presName="sibTrans" presStyleCnt="0"/>
      <dgm:spPr/>
    </dgm:pt>
    <dgm:pt modelId="{E158FC75-3B30-448F-8821-0C4965A034D5}" type="pres">
      <dgm:prSet presAssocID="{9F3C6540-89DC-433E-86B7-42F113A3D3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7797C4-1B31-4ACC-AB40-9C77D0EA02BE}" type="pres">
      <dgm:prSet presAssocID="{D9867943-0847-45D0-A23F-18D84003A3C1}" presName="sibTrans" presStyleCnt="0"/>
      <dgm:spPr/>
    </dgm:pt>
    <dgm:pt modelId="{A83A7210-36DE-440F-9941-C7D396FEE39C}" type="pres">
      <dgm:prSet presAssocID="{F6F2C8FB-793F-4E6B-8B52-8523BDD9F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778352C-149B-477F-9401-5AE8B056F45E}" type="presOf" srcId="{FF3662F8-7F8C-403B-A4AB-726C613E93F4}" destId="{EAA8FA81-B883-4168-B65C-D2C8E2C57DAA}" srcOrd="0" destOrd="0" presId="urn:microsoft.com/office/officeart/2005/8/layout/default"/>
    <dgm:cxn modelId="{835AD6B0-69BC-4D22-963C-E6DB56058C09}" srcId="{FF3662F8-7F8C-403B-A4AB-726C613E93F4}" destId="{9F3C6540-89DC-433E-86B7-42F113A3D389}" srcOrd="1" destOrd="0" parTransId="{6CE3491B-AC1F-4A82-93DE-12FC28447166}" sibTransId="{D9867943-0847-45D0-A23F-18D84003A3C1}"/>
    <dgm:cxn modelId="{947A23AF-B6AA-406E-81D4-8848CC1096CF}" type="presOf" srcId="{9FE6A008-03EA-4C7C-92E6-487313F1E435}" destId="{869B0EF4-A4A1-4215-B19C-2BB427C202EB}" srcOrd="0" destOrd="0" presId="urn:microsoft.com/office/officeart/2005/8/layout/default"/>
    <dgm:cxn modelId="{ED351983-32FF-4C30-8078-F62B90ED1AF4}" srcId="{FF3662F8-7F8C-403B-A4AB-726C613E93F4}" destId="{9FE6A008-03EA-4C7C-92E6-487313F1E435}" srcOrd="0" destOrd="0" parTransId="{2C0053B3-4EB2-410C-91BB-4D1C54497DC4}" sibTransId="{545A7972-27E7-4AD2-81A2-FCDD3D357F28}"/>
    <dgm:cxn modelId="{E9A674AE-80C5-4610-882B-CFE1623850E2}" type="presOf" srcId="{F6F2C8FB-793F-4E6B-8B52-8523BDD9F26C}" destId="{A83A7210-36DE-440F-9941-C7D396FEE39C}" srcOrd="0" destOrd="0" presId="urn:microsoft.com/office/officeart/2005/8/layout/default"/>
    <dgm:cxn modelId="{530633EF-13C3-4842-BB61-6379D99E49F5}" type="presOf" srcId="{9F3C6540-89DC-433E-86B7-42F113A3D389}" destId="{E158FC75-3B30-448F-8821-0C4965A034D5}" srcOrd="0" destOrd="0" presId="urn:microsoft.com/office/officeart/2005/8/layout/default"/>
    <dgm:cxn modelId="{893381E1-8336-4016-BB90-8C69AF800729}" srcId="{FF3662F8-7F8C-403B-A4AB-726C613E93F4}" destId="{F6F2C8FB-793F-4E6B-8B52-8523BDD9F26C}" srcOrd="2" destOrd="0" parTransId="{5027CC2F-9653-400D-BD20-908FC590BF67}" sibTransId="{68C9F3DC-B6AA-4822-9095-8A7F6E778A1E}"/>
    <dgm:cxn modelId="{65A48AEA-DC45-4EE4-B0A6-F906E607E83C}" type="presParOf" srcId="{EAA8FA81-B883-4168-B65C-D2C8E2C57DAA}" destId="{869B0EF4-A4A1-4215-B19C-2BB427C202EB}" srcOrd="0" destOrd="0" presId="urn:microsoft.com/office/officeart/2005/8/layout/default"/>
    <dgm:cxn modelId="{1E130150-A875-4102-A8DF-027C9720F424}" type="presParOf" srcId="{EAA8FA81-B883-4168-B65C-D2C8E2C57DAA}" destId="{ADB2E653-86D4-4E3C-AD2F-47D7DF74A003}" srcOrd="1" destOrd="0" presId="urn:microsoft.com/office/officeart/2005/8/layout/default"/>
    <dgm:cxn modelId="{5EBD11C3-215C-468B-851A-97D96A6EB2C0}" type="presParOf" srcId="{EAA8FA81-B883-4168-B65C-D2C8E2C57DAA}" destId="{E158FC75-3B30-448F-8821-0C4965A034D5}" srcOrd="2" destOrd="0" presId="urn:microsoft.com/office/officeart/2005/8/layout/default"/>
    <dgm:cxn modelId="{77E5336B-82B8-4228-83C1-F6DC7071D626}" type="presParOf" srcId="{EAA8FA81-B883-4168-B65C-D2C8E2C57DAA}" destId="{BF7797C4-1B31-4ACC-AB40-9C77D0EA02BE}" srcOrd="3" destOrd="0" presId="urn:microsoft.com/office/officeart/2005/8/layout/default"/>
    <dgm:cxn modelId="{3C033660-A857-4607-A36D-B59D7F50CC73}" type="presParOf" srcId="{EAA8FA81-B883-4168-B65C-D2C8E2C57DAA}" destId="{A83A7210-36DE-440F-9941-C7D396FEE39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2D715-EC85-46A6-A5D5-30C1DE5FF0CE}">
      <dsp:nvSpPr>
        <dsp:cNvPr id="0" name=""/>
        <dsp:cNvSpPr/>
      </dsp:nvSpPr>
      <dsp:spPr>
        <a:xfrm>
          <a:off x="1806772" y="1206864"/>
          <a:ext cx="1251160" cy="77823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Mitra" panose="00000400000000000000" pitchFamily="2" charset="-78"/>
            </a:rPr>
            <a:t>محصول</a:t>
          </a:r>
          <a:endParaRPr lang="fa-IR" sz="3100" kern="1200" dirty="0">
            <a:cs typeface="B Mitra" panose="00000400000000000000" pitchFamily="2" charset="-78"/>
          </a:endParaRPr>
        </a:p>
      </dsp:txBody>
      <dsp:txXfrm>
        <a:off x="1844762" y="1244854"/>
        <a:ext cx="1175180" cy="702250"/>
      </dsp:txXfrm>
    </dsp:sp>
    <dsp:sp modelId="{E69976BB-F72A-4688-85D3-D9BF9601B448}">
      <dsp:nvSpPr>
        <dsp:cNvPr id="0" name=""/>
        <dsp:cNvSpPr/>
      </dsp:nvSpPr>
      <dsp:spPr>
        <a:xfrm rot="16169652">
          <a:off x="2310623" y="1089610"/>
          <a:ext cx="234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5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FC419-DB42-4454-BC41-C028AC79D07D}">
      <dsp:nvSpPr>
        <dsp:cNvPr id="0" name=""/>
        <dsp:cNvSpPr/>
      </dsp:nvSpPr>
      <dsp:spPr>
        <a:xfrm>
          <a:off x="1977054" y="450942"/>
          <a:ext cx="894981" cy="52141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1000 ریال </a:t>
          </a:r>
          <a:endParaRPr lang="fa-IR" sz="1500" kern="1200" dirty="0"/>
        </a:p>
      </dsp:txBody>
      <dsp:txXfrm>
        <a:off x="2002507" y="476395"/>
        <a:ext cx="844075" cy="470508"/>
      </dsp:txXfrm>
    </dsp:sp>
    <dsp:sp modelId="{AA3E20C6-71BB-4F87-989E-030DE32A6D77}">
      <dsp:nvSpPr>
        <dsp:cNvPr id="0" name=""/>
        <dsp:cNvSpPr/>
      </dsp:nvSpPr>
      <dsp:spPr>
        <a:xfrm rot="1885843">
          <a:off x="3044006" y="2027792"/>
          <a:ext cx="1898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8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7DC18-EC38-49C4-B8F5-130BB4F43EB8}">
      <dsp:nvSpPr>
        <dsp:cNvPr id="0" name=""/>
        <dsp:cNvSpPr/>
      </dsp:nvSpPr>
      <dsp:spPr>
        <a:xfrm>
          <a:off x="3219911" y="2072686"/>
          <a:ext cx="838126" cy="52141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1500 ریال </a:t>
          </a:r>
          <a:endParaRPr lang="fa-IR" sz="1400" kern="1200" dirty="0"/>
        </a:p>
      </dsp:txBody>
      <dsp:txXfrm>
        <a:off x="3245364" y="2098139"/>
        <a:ext cx="787220" cy="470508"/>
      </dsp:txXfrm>
    </dsp:sp>
    <dsp:sp modelId="{4177D584-AF30-4D62-A726-2173E1C1DD3D}">
      <dsp:nvSpPr>
        <dsp:cNvPr id="0" name=""/>
        <dsp:cNvSpPr/>
      </dsp:nvSpPr>
      <dsp:spPr>
        <a:xfrm rot="8900507">
          <a:off x="1646342" y="2027201"/>
          <a:ext cx="173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FADD1-0147-45B4-825D-B278EFD02377}">
      <dsp:nvSpPr>
        <dsp:cNvPr id="0" name=""/>
        <dsp:cNvSpPr/>
      </dsp:nvSpPr>
      <dsp:spPr>
        <a:xfrm>
          <a:off x="783277" y="2072686"/>
          <a:ext cx="906301" cy="52141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2000 ریال </a:t>
          </a:r>
          <a:endParaRPr lang="fa-IR" sz="1400" kern="1200" dirty="0">
            <a:cs typeface="B Mitra" panose="00000400000000000000" pitchFamily="2" charset="-78"/>
          </a:endParaRPr>
        </a:p>
      </dsp:txBody>
      <dsp:txXfrm>
        <a:off x="808730" y="2098139"/>
        <a:ext cx="855395" cy="47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B55C-D667-4FEA-AED6-A1619E34B3A5}">
      <dsp:nvSpPr>
        <dsp:cNvPr id="0" name=""/>
        <dsp:cNvSpPr/>
      </dsp:nvSpPr>
      <dsp:spPr>
        <a:xfrm>
          <a:off x="2676528" y="1985825"/>
          <a:ext cx="2119927" cy="147016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استراتژی قیمت گذاری آمیـخته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2986984" y="2201125"/>
        <a:ext cx="1499015" cy="1039560"/>
      </dsp:txXfrm>
    </dsp:sp>
    <dsp:sp modelId="{34B2B149-D632-4F5D-8A27-A47DAE5089BF}">
      <dsp:nvSpPr>
        <dsp:cNvPr id="0" name=""/>
        <dsp:cNvSpPr/>
      </dsp:nvSpPr>
      <dsp:spPr>
        <a:xfrm rot="10802765">
          <a:off x="1235300" y="2509944"/>
          <a:ext cx="1361961" cy="41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47E43-EEE0-44EF-AEB4-6AA41B362B52}">
      <dsp:nvSpPr>
        <dsp:cNvPr id="0" name=""/>
        <dsp:cNvSpPr/>
      </dsp:nvSpPr>
      <dsp:spPr>
        <a:xfrm>
          <a:off x="326058" y="2160233"/>
          <a:ext cx="1818483" cy="11173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مجموعه ای از محصولات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358783" y="2192958"/>
        <a:ext cx="1753033" cy="1051872"/>
      </dsp:txXfrm>
    </dsp:sp>
    <dsp:sp modelId="{9F00300C-4CD8-499B-894C-CA9BA029950B}">
      <dsp:nvSpPr>
        <dsp:cNvPr id="0" name=""/>
        <dsp:cNvSpPr/>
      </dsp:nvSpPr>
      <dsp:spPr>
        <a:xfrm rot="12921293">
          <a:off x="1565775" y="1502291"/>
          <a:ext cx="1496761" cy="41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D5F35-86D7-4381-BF08-ACC53D1D9F8B}">
      <dsp:nvSpPr>
        <dsp:cNvPr id="0" name=""/>
        <dsp:cNvSpPr/>
      </dsp:nvSpPr>
      <dsp:spPr>
        <a:xfrm>
          <a:off x="866126" y="720085"/>
          <a:ext cx="1675327" cy="111732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محصولات جانبی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898851" y="752810"/>
        <a:ext cx="1609877" cy="1051872"/>
      </dsp:txXfrm>
    </dsp:sp>
    <dsp:sp modelId="{8C0CE665-71BC-4F7C-BC35-0E4B582E152F}">
      <dsp:nvSpPr>
        <dsp:cNvPr id="0" name=""/>
        <dsp:cNvSpPr/>
      </dsp:nvSpPr>
      <dsp:spPr>
        <a:xfrm rot="16232724">
          <a:off x="3110158" y="1061728"/>
          <a:ext cx="1280269" cy="41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AF692-FBAE-4B7D-9B27-5D88A2835DEA}">
      <dsp:nvSpPr>
        <dsp:cNvPr id="0" name=""/>
        <dsp:cNvSpPr/>
      </dsp:nvSpPr>
      <dsp:spPr>
        <a:xfrm>
          <a:off x="2882346" y="72459"/>
          <a:ext cx="1748078" cy="111732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محصولات تکمیلی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2915071" y="105184"/>
        <a:ext cx="1682628" cy="1051872"/>
      </dsp:txXfrm>
    </dsp:sp>
    <dsp:sp modelId="{086EEB0E-4883-41CA-BC2D-83F4632ECD4F}">
      <dsp:nvSpPr>
        <dsp:cNvPr id="0" name=""/>
        <dsp:cNvSpPr/>
      </dsp:nvSpPr>
      <dsp:spPr>
        <a:xfrm rot="19468210">
          <a:off x="4406932" y="1501504"/>
          <a:ext cx="1487669" cy="41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9105-4423-4FCA-80A3-411C5CC71DE1}">
      <dsp:nvSpPr>
        <dsp:cNvPr id="0" name=""/>
        <dsp:cNvSpPr/>
      </dsp:nvSpPr>
      <dsp:spPr>
        <a:xfrm>
          <a:off x="4898557" y="720079"/>
          <a:ext cx="1715103" cy="111732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محصولات غیرضروری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4931282" y="752804"/>
        <a:ext cx="1649653" cy="1051872"/>
      </dsp:txXfrm>
    </dsp:sp>
    <dsp:sp modelId="{9E8C75BB-2A5D-426D-ABD5-D1FEAACB8106}">
      <dsp:nvSpPr>
        <dsp:cNvPr id="0" name=""/>
        <dsp:cNvSpPr/>
      </dsp:nvSpPr>
      <dsp:spPr>
        <a:xfrm rot="21597214">
          <a:off x="4873888" y="2509947"/>
          <a:ext cx="1330439" cy="4189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41E1A-4A2E-4865-B084-2C5C9B3C947F}">
      <dsp:nvSpPr>
        <dsp:cNvPr id="0" name=""/>
        <dsp:cNvSpPr/>
      </dsp:nvSpPr>
      <dsp:spPr>
        <a:xfrm>
          <a:off x="5303919" y="2160244"/>
          <a:ext cx="1800816" cy="111732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خط محصول</a:t>
          </a:r>
          <a:endParaRPr lang="en-GB" sz="2400" b="1" kern="1200" dirty="0">
            <a:cs typeface="B Mitra" panose="00000400000000000000" pitchFamily="2" charset="-78"/>
          </a:endParaRPr>
        </a:p>
      </dsp:txBody>
      <dsp:txXfrm>
        <a:off x="5336644" y="2192969"/>
        <a:ext cx="1735366" cy="1051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B0EF4-A4A1-4215-B19C-2BB427C202EB}">
      <dsp:nvSpPr>
        <dsp:cNvPr id="0" name=""/>
        <dsp:cNvSpPr/>
      </dsp:nvSpPr>
      <dsp:spPr>
        <a:xfrm>
          <a:off x="54923" y="1117"/>
          <a:ext cx="1261894" cy="75713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/>
        </a:p>
      </dsp:txBody>
      <dsp:txXfrm>
        <a:off x="54923" y="1117"/>
        <a:ext cx="1261894" cy="757136"/>
      </dsp:txXfrm>
    </dsp:sp>
    <dsp:sp modelId="{E158FC75-3B30-448F-8821-0C4965A034D5}">
      <dsp:nvSpPr>
        <dsp:cNvPr id="0" name=""/>
        <dsp:cNvSpPr/>
      </dsp:nvSpPr>
      <dsp:spPr>
        <a:xfrm>
          <a:off x="54923" y="884444"/>
          <a:ext cx="1261894" cy="75713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/>
        </a:p>
      </dsp:txBody>
      <dsp:txXfrm>
        <a:off x="54923" y="884444"/>
        <a:ext cx="1261894" cy="757136"/>
      </dsp:txXfrm>
    </dsp:sp>
    <dsp:sp modelId="{A83A7210-36DE-440F-9941-C7D396FEE39C}">
      <dsp:nvSpPr>
        <dsp:cNvPr id="0" name=""/>
        <dsp:cNvSpPr/>
      </dsp:nvSpPr>
      <dsp:spPr>
        <a:xfrm>
          <a:off x="54923" y="1767770"/>
          <a:ext cx="1261894" cy="7571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/>
        </a:p>
      </dsp:txBody>
      <dsp:txXfrm>
        <a:off x="54923" y="1767770"/>
        <a:ext cx="1261894" cy="757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B0EF4-A4A1-4215-B19C-2BB427C202EB}">
      <dsp:nvSpPr>
        <dsp:cNvPr id="0" name=""/>
        <dsp:cNvSpPr/>
      </dsp:nvSpPr>
      <dsp:spPr>
        <a:xfrm>
          <a:off x="54923" y="1117"/>
          <a:ext cx="1261894" cy="757136"/>
        </a:xfrm>
        <a:prstGeom prst="rect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 smtClean="0"/>
        </a:p>
      </dsp:txBody>
      <dsp:txXfrm>
        <a:off x="54923" y="1117"/>
        <a:ext cx="1261894" cy="757136"/>
      </dsp:txXfrm>
    </dsp:sp>
    <dsp:sp modelId="{E158FC75-3B30-448F-8821-0C4965A034D5}">
      <dsp:nvSpPr>
        <dsp:cNvPr id="0" name=""/>
        <dsp:cNvSpPr/>
      </dsp:nvSpPr>
      <dsp:spPr>
        <a:xfrm>
          <a:off x="54923" y="884444"/>
          <a:ext cx="1261894" cy="757136"/>
        </a:xfrm>
        <a:prstGeom prst="rect">
          <a:avLst/>
        </a:prstGeom>
        <a:solidFill>
          <a:srgbClr val="92D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/>
        </a:p>
      </dsp:txBody>
      <dsp:txXfrm>
        <a:off x="54923" y="884444"/>
        <a:ext cx="1261894" cy="757136"/>
      </dsp:txXfrm>
    </dsp:sp>
    <dsp:sp modelId="{A83A7210-36DE-440F-9941-C7D396FEE39C}">
      <dsp:nvSpPr>
        <dsp:cNvPr id="0" name=""/>
        <dsp:cNvSpPr/>
      </dsp:nvSpPr>
      <dsp:spPr>
        <a:xfrm>
          <a:off x="54923" y="1767770"/>
          <a:ext cx="1261894" cy="757136"/>
        </a:xfrm>
        <a:prstGeom prst="rect">
          <a:avLst/>
        </a:prstGeom>
        <a:solidFill>
          <a:srgbClr val="0070C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 dirty="0"/>
        </a:p>
      </dsp:txBody>
      <dsp:txXfrm>
        <a:off x="54923" y="1767770"/>
        <a:ext cx="1261894" cy="757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B0EF4-A4A1-4215-B19C-2BB427C202EB}">
      <dsp:nvSpPr>
        <dsp:cNvPr id="0" name=""/>
        <dsp:cNvSpPr/>
      </dsp:nvSpPr>
      <dsp:spPr>
        <a:xfrm>
          <a:off x="54923" y="1117"/>
          <a:ext cx="1261894" cy="757136"/>
        </a:xfrm>
        <a:prstGeom prst="rect">
          <a:avLst/>
        </a:prstGeom>
        <a:solidFill>
          <a:srgbClr val="FFC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کودک</a:t>
          </a:r>
        </a:p>
      </dsp:txBody>
      <dsp:txXfrm>
        <a:off x="54923" y="1117"/>
        <a:ext cx="1261894" cy="757136"/>
      </dsp:txXfrm>
    </dsp:sp>
    <dsp:sp modelId="{E158FC75-3B30-448F-8821-0C4965A034D5}">
      <dsp:nvSpPr>
        <dsp:cNvPr id="0" name=""/>
        <dsp:cNvSpPr/>
      </dsp:nvSpPr>
      <dsp:spPr>
        <a:xfrm>
          <a:off x="54923" y="884444"/>
          <a:ext cx="1261894" cy="757136"/>
        </a:xfrm>
        <a:prstGeom prst="rect">
          <a:avLst/>
        </a:prstGeom>
        <a:solidFill>
          <a:srgbClr val="D81697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جوان</a:t>
          </a:r>
          <a:endParaRPr lang="fa-IR" sz="3600" kern="1200" dirty="0"/>
        </a:p>
      </dsp:txBody>
      <dsp:txXfrm>
        <a:off x="54923" y="884444"/>
        <a:ext cx="1261894" cy="757136"/>
      </dsp:txXfrm>
    </dsp:sp>
    <dsp:sp modelId="{A83A7210-36DE-440F-9941-C7D396FEE39C}">
      <dsp:nvSpPr>
        <dsp:cNvPr id="0" name=""/>
        <dsp:cNvSpPr/>
      </dsp:nvSpPr>
      <dsp:spPr>
        <a:xfrm>
          <a:off x="54923" y="1767770"/>
          <a:ext cx="1261894" cy="757136"/>
        </a:xfrm>
        <a:prstGeom prst="rect">
          <a:avLst/>
        </a:prstGeom>
        <a:solidFill>
          <a:srgbClr val="FF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پیر</a:t>
          </a:r>
          <a:endParaRPr lang="fa-IR" sz="3600" kern="1200" dirty="0"/>
        </a:p>
      </dsp:txBody>
      <dsp:txXfrm>
        <a:off x="54923" y="1767770"/>
        <a:ext cx="1261894" cy="757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B0EF4-A4A1-4215-B19C-2BB427C202EB}">
      <dsp:nvSpPr>
        <dsp:cNvPr id="0" name=""/>
        <dsp:cNvSpPr/>
      </dsp:nvSpPr>
      <dsp:spPr>
        <a:xfrm>
          <a:off x="54986" y="0"/>
          <a:ext cx="1261894" cy="757136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مرفه</a:t>
          </a:r>
        </a:p>
      </dsp:txBody>
      <dsp:txXfrm>
        <a:off x="54986" y="0"/>
        <a:ext cx="1261894" cy="757136"/>
      </dsp:txXfrm>
    </dsp:sp>
    <dsp:sp modelId="{E158FC75-3B30-448F-8821-0C4965A034D5}">
      <dsp:nvSpPr>
        <dsp:cNvPr id="0" name=""/>
        <dsp:cNvSpPr/>
      </dsp:nvSpPr>
      <dsp:spPr>
        <a:xfrm>
          <a:off x="54923" y="884444"/>
          <a:ext cx="1261894" cy="75713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متوسط</a:t>
          </a:r>
          <a:endParaRPr lang="fa-IR" sz="3400" kern="1200" dirty="0"/>
        </a:p>
      </dsp:txBody>
      <dsp:txXfrm>
        <a:off x="54923" y="884444"/>
        <a:ext cx="1261894" cy="757136"/>
      </dsp:txXfrm>
    </dsp:sp>
    <dsp:sp modelId="{A83A7210-36DE-440F-9941-C7D396FEE39C}">
      <dsp:nvSpPr>
        <dsp:cNvPr id="0" name=""/>
        <dsp:cNvSpPr/>
      </dsp:nvSpPr>
      <dsp:spPr>
        <a:xfrm>
          <a:off x="54923" y="1767770"/>
          <a:ext cx="1261894" cy="75713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/>
            <a:t>ضعیف</a:t>
          </a:r>
          <a:endParaRPr lang="fa-IR" sz="3400" kern="1200" dirty="0"/>
        </a:p>
      </dsp:txBody>
      <dsp:txXfrm>
        <a:off x="54923" y="1767770"/>
        <a:ext cx="1261894" cy="75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4D6187-FB5C-44A6-989E-7AB683597138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4BF8C7-ECEB-4010-97F8-B9331A6E02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570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DD28-0055-43C7-92D5-E60BC9D7D2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7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5DD28-0055-43C7-92D5-E60BC9D7D2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46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09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03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69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682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227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13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910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696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29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732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23C7-EC58-4A62-809E-0FE7A0993D75}" type="datetimeFigureOut">
              <a:rPr lang="fa-IR" smtClean="0"/>
              <a:t>07/15/1436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16C0-06BB-4831-8A53-CC400182A11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4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image" Target="../media/image43.jpeg"/><Relationship Id="rId2" Type="http://schemas.openxmlformats.org/officeDocument/2006/relationships/image" Target="../media/image2.jp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image" Target="../media/image42.jpeg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image" Target="../media/image41.jpeg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240088" y="2792077"/>
            <a:ext cx="6874941" cy="127154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9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>استراتژی های قیمت گذاری</a:t>
            </a:r>
            <a:br>
              <a:rPr lang="fa-IR" sz="4900" b="1" dirty="0" smtClean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1200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sz="1200" b="1" dirty="0" smtClean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27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فصل 11 کتاب دسترسی سریع به اصول بازاریابی 2012</a:t>
            </a:r>
            <a:br>
              <a:rPr lang="fa-IR" sz="2700" b="1" dirty="0" smtClean="0">
                <a:solidFill>
                  <a:srgbClr val="C00000"/>
                </a:solidFill>
                <a:cs typeface="B Mitra" panose="00000400000000000000" pitchFamily="2" charset="-78"/>
              </a:rPr>
            </a:br>
            <a:r>
              <a:rPr lang="fa-IR" sz="27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فیلیپ کاتلر – گری ارمسترانگ</a:t>
            </a:r>
            <a: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  <a:t/>
            </a:r>
            <a:br>
              <a:rPr lang="fa-IR" b="1" dirty="0" smtClean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  <a:latin typeface="Edwardian Script ITC" panose="030303020407070D0804" pitchFamily="66" charset="0"/>
              </a:rPr>
              <a:t>Principles of Marketing</a:t>
            </a:r>
            <a:endParaRPr lang="fa-IR" dirty="0">
              <a:solidFill>
                <a:srgbClr val="00B05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67808" y="4065686"/>
            <a:ext cx="6987645" cy="2309055"/>
          </a:xfrm>
        </p:spPr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استاد : دکتر فرهاد پرند</a:t>
            </a:r>
          </a:p>
          <a:p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  <a:cs typeface="B Mitra" panose="00000400000000000000" pitchFamily="2" charset="-78"/>
              </a:rPr>
              <a:t>تهیه و تنظیم : عبدالعظیم بهمنی</a:t>
            </a:r>
          </a:p>
          <a:p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اهواز- اردیبهشت 1394</a:t>
            </a:r>
          </a:p>
          <a:p>
            <a:pPr algn="ctr"/>
            <a:endParaRPr lang="fa-IR" sz="2800" b="1" dirty="0" smtClean="0">
              <a:solidFill>
                <a:schemeClr val="accent4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44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900198"/>
            <a:ext cx="10405156" cy="1888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استراتژی قیمت گذاری یک محصول زمانی که محصول بخشی از یک آمیخته محصول است باید تغییر کند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در این حالت شرکت به دنبال مجموعه ای از قیمت ها است که سود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ناشی از کل آمیخته محصول را به حداکثر برساند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11424" y="2492896"/>
          <a:ext cx="746415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096000" y="662111"/>
            <a:ext cx="594015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محصول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13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1819832"/>
            <a:ext cx="10009312" cy="1584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در این روش بجای تولید محصول واحد، خطوط محصول را ارائه می کنند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اختلاف میان هزینه های تولید محصولات در خط تولید باید در نظر گرفته شود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تفاوت قیمت ها باید ادراکات متفاوت مشتری نسبت به ارزش مشخصه های گوناگون محصول را توجیه کند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شرکت ها باید تفاوت ارزش متصوری را ایجاد کنند که تفاوت در قیمت ها را توجیه کند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9816" y="662111"/>
            <a:ext cx="759633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خط محصول 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62" y="3557766"/>
            <a:ext cx="2099371" cy="2099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01" y="3780631"/>
            <a:ext cx="1752967" cy="1752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3" y="3647329"/>
            <a:ext cx="2225276" cy="2225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6" y="3862796"/>
            <a:ext cx="1777252" cy="1794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63" y="3780631"/>
            <a:ext cx="2489834" cy="195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84" y="3972807"/>
            <a:ext cx="5115876" cy="198370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59696" y="662111"/>
            <a:ext cx="867645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محصولات غیر ضروری)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110" y="1704704"/>
            <a:ext cx="11448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برخی از شرکت ها محصولاتی </a:t>
            </a:r>
            <a:r>
              <a:rPr lang="fa-IR" sz="2400" dirty="0">
                <a:cs typeface="B Mitra" panose="00000400000000000000" pitchFamily="2" charset="-78"/>
              </a:rPr>
              <a:t>غیرضروری  یا جانبی در کنار محصول </a:t>
            </a:r>
            <a:r>
              <a:rPr lang="fa-IR" sz="2400" dirty="0" smtClean="0">
                <a:cs typeface="B Mitra" panose="00000400000000000000" pitchFamily="2" charset="-78"/>
              </a:rPr>
              <a:t>اصلی ارائه می دهند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مثلاً یک خریدار خودرو ممکن است یک سیستم جی پی اس را همراه با خرید خودرو سفارش دهد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شرکت ها باید تعیین کنند که کدام قیمت پایه است و  قیمت محصول همراه با امکانات اضافه به چه میزان است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بسیاری از مشتریان قیمت اقتصادی را رد می کردند تا جایی که الان اکثر قیمت های محصولاتی نظیر خودرو ها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 مربوط به خودرو های کاملاً مجهز است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9343" y="3522829"/>
            <a:ext cx="2475271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قیمت پایه </a:t>
            </a:r>
            <a:r>
              <a:rPr lang="fa-IR" sz="2000" dirty="0" smtClean="0">
                <a:cs typeface="B Mitra" panose="00000400000000000000" pitchFamily="2" charset="-78"/>
              </a:rPr>
              <a:t>( اقتصادی)</a:t>
            </a:r>
            <a:endParaRPr lang="fa-IR" sz="2000" dirty="0"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818" y="4146829"/>
            <a:ext cx="2880320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قیمت همراه با امکانات الف</a:t>
            </a:r>
            <a:endParaRPr lang="fa-IR" sz="2800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6200" y="4760199"/>
            <a:ext cx="3141559" cy="576064"/>
          </a:xfrm>
          <a:prstGeom prst="rect">
            <a:avLst/>
          </a:prstGeom>
          <a:solidFill>
            <a:srgbClr val="DE2AA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قیمت همراه با امکانات ب</a:t>
            </a:r>
            <a:endParaRPr lang="fa-IR" sz="2800" dirty="0">
              <a:cs typeface="B Mitra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2807" y="5373569"/>
            <a:ext cx="3428344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Mitra" panose="00000400000000000000" pitchFamily="2" charset="-78"/>
              </a:rPr>
              <a:t>قیمت همراه با امکانات ج </a:t>
            </a:r>
            <a:r>
              <a:rPr lang="fa-IR" sz="2000" dirty="0" smtClean="0">
                <a:cs typeface="B Mitra" panose="00000400000000000000" pitchFamily="2" charset="-78"/>
              </a:rPr>
              <a:t>( لوکس)</a:t>
            </a:r>
            <a:endParaRPr lang="fa-IR" sz="20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6" y="3300860"/>
            <a:ext cx="2136734" cy="1422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8" y="4801351"/>
            <a:ext cx="2144150" cy="13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04853" y="2809630"/>
            <a:ext cx="9144000" cy="3643705"/>
          </a:xfrm>
        </p:spPr>
        <p:txBody>
          <a:bodyPr/>
          <a:lstStyle/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3200" dirty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en-GB" sz="3200" dirty="0">
              <a:solidFill>
                <a:srgbClr val="002060"/>
              </a:solidFill>
              <a:cs typeface="B Nazanin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775" y="4042749"/>
            <a:ext cx="11422155" cy="1746282"/>
            <a:chOff x="35496" y="2850151"/>
            <a:chExt cx="9129076" cy="13775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2878853"/>
              <a:ext cx="1584176" cy="13177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59" y="2850151"/>
              <a:ext cx="2183879" cy="13464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04" y="2878853"/>
              <a:ext cx="1444752" cy="13488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477" y="2868087"/>
              <a:ext cx="1503611" cy="1359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840" y="2850151"/>
              <a:ext cx="2355732" cy="1346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504853" y="1840134"/>
            <a:ext cx="1006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ارائه محصولاتی  که باید در کنار محصول اصلی بکار گرفته </a:t>
            </a:r>
            <a:r>
              <a:rPr lang="fa-IR" sz="2400" dirty="0" smtClean="0">
                <a:cs typeface="B Mitra" panose="00000400000000000000" pitchFamily="2" charset="-78"/>
              </a:rPr>
              <a:t>شود .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شرکت های که از این استراتژی استفاده می کنند محصول اولیه را ارزان در اختیار مشتری قرار می دهند و </a:t>
            </a:r>
            <a:r>
              <a:rPr lang="fa-IR" sz="2400" dirty="0" smtClean="0">
                <a:cs typeface="B Mitra" panose="00000400000000000000" pitchFamily="2" charset="-78"/>
              </a:rPr>
              <a:t>سود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خود را بر روی محصولات تکمیلی متمرکز می کنند .</a:t>
            </a: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شرکت هایی </a:t>
            </a:r>
            <a:r>
              <a:rPr lang="fa-IR" sz="2400" dirty="0">
                <a:cs typeface="B Mitra" panose="00000400000000000000" pitchFamily="2" charset="-78"/>
              </a:rPr>
              <a:t>که از این رویکرد استفاده می کنند باید دقت داشته باشند</a:t>
            </a:r>
            <a:r>
              <a:rPr lang="fa-IR" sz="2400" dirty="0" smtClean="0">
                <a:cs typeface="B Mitra" panose="00000400000000000000" pitchFamily="2" charset="-78"/>
              </a:rPr>
              <a:t>!!! مصرف </a:t>
            </a:r>
            <a:r>
              <a:rPr lang="fa-IR" sz="2400" dirty="0">
                <a:cs typeface="B Mitra" panose="00000400000000000000" pitchFamily="2" charset="-78"/>
              </a:rPr>
              <a:t>کنندگانی که خود را در بند </a:t>
            </a:r>
            <a:endParaRPr lang="fa-IR" sz="24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Mitra" panose="00000400000000000000" pitchFamily="2" charset="-78"/>
              </a:rPr>
              <a:t>خرید لوازم گران ببیند، ممکن است از برندی که آنها را به دام انداخته متنفر شوند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59696" y="662111"/>
            <a:ext cx="867645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محصولات تکمیلی)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1152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44824"/>
            <a:ext cx="1076590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>
                <a:solidFill>
                  <a:srgbClr val="123624"/>
                </a:solidFill>
                <a:cs typeface="B Mitra" panose="00000400000000000000" pitchFamily="2" charset="-78"/>
              </a:rPr>
              <a:t>درمورد خدمات این روش قیمت گذاری دو بخشی نامیده می </a:t>
            </a:r>
            <a:r>
              <a:rPr lang="fa-IR" sz="2400" dirty="0" smtClean="0">
                <a:solidFill>
                  <a:srgbClr val="123624"/>
                </a:solidFill>
                <a:cs typeface="B Mitra" panose="00000400000000000000" pitchFamily="2" charset="-78"/>
              </a:rPr>
              <a:t>شود</a:t>
            </a:r>
          </a:p>
          <a:p>
            <a:pPr marL="0" indent="0">
              <a:buNone/>
            </a:pPr>
            <a:endParaRPr lang="fa-IR" sz="2400" dirty="0">
              <a:solidFill>
                <a:srgbClr val="123624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endParaRPr lang="fa-IR" sz="2400" dirty="0">
              <a:solidFill>
                <a:srgbClr val="123624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123624"/>
                </a:solidFill>
                <a:cs typeface="B Mitra" panose="00000400000000000000" pitchFamily="2" charset="-78"/>
              </a:rPr>
              <a:t>شرکت </a:t>
            </a:r>
            <a:r>
              <a:rPr lang="fa-IR" sz="2400" dirty="0">
                <a:solidFill>
                  <a:srgbClr val="123624"/>
                </a:solidFill>
                <a:cs typeface="B Mitra" panose="00000400000000000000" pitchFamily="2" charset="-78"/>
              </a:rPr>
              <a:t>خدماتی باید مشخص کند چه مبلغی بابت خدمات پایه و چه مبلغی را بابت کاربری های </a:t>
            </a:r>
            <a:r>
              <a:rPr lang="fa-IR" sz="2400" dirty="0" smtClean="0">
                <a:solidFill>
                  <a:srgbClr val="123624"/>
                </a:solidFill>
                <a:cs typeface="B Mitra" panose="00000400000000000000" pitchFamily="2" charset="-78"/>
              </a:rPr>
              <a:t>متغییر مطالبه </a:t>
            </a:r>
            <a:r>
              <a:rPr lang="fa-IR" sz="2400" dirty="0">
                <a:solidFill>
                  <a:srgbClr val="123624"/>
                </a:solidFill>
                <a:cs typeface="B Mitra" panose="00000400000000000000" pitchFamily="2" charset="-78"/>
              </a:rPr>
              <a:t>می کند</a:t>
            </a:r>
          </a:p>
          <a:p>
            <a:pPr marL="0" indent="0">
              <a:buNone/>
            </a:pPr>
            <a:r>
              <a:rPr lang="fa-IR" sz="2400" dirty="0">
                <a:solidFill>
                  <a:srgbClr val="123624"/>
                </a:solidFill>
                <a:cs typeface="B Mitra" panose="00000400000000000000" pitchFamily="2" charset="-78"/>
              </a:rPr>
              <a:t> مبلغ ثابت باید بقدری پایین باشد که کاربران را به استفاده از این خدمت تشویق نماید</a:t>
            </a:r>
          </a:p>
          <a:p>
            <a:pPr marL="0" indent="0" algn="ctr">
              <a:buNone/>
            </a:pPr>
            <a:endParaRPr lang="en-GB" sz="3200" dirty="0">
              <a:solidFill>
                <a:srgbClr val="123624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9696" y="662111"/>
            <a:ext cx="867645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محصولات تکمیلی)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4089620"/>
            <a:ext cx="2812473" cy="2105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4" y="4273056"/>
            <a:ext cx="1738965" cy="173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33" y="4273055"/>
            <a:ext cx="1914931" cy="1738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58" y="4273055"/>
            <a:ext cx="1150232" cy="17167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99418" y="2358222"/>
            <a:ext cx="2262909" cy="6650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 کارمزد ثابت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2434" y="2358222"/>
            <a:ext cx="2262909" cy="6650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Mitra" panose="00000400000000000000" pitchFamily="2" charset="-78"/>
              </a:rPr>
              <a:t>نرخ استفاده </a:t>
            </a:r>
            <a:r>
              <a:rPr lang="fa-IR" sz="2400" dirty="0" smtClean="0">
                <a:solidFill>
                  <a:schemeClr val="bg1"/>
                </a:solidFill>
                <a:cs typeface="B Mitra" panose="00000400000000000000" pitchFamily="2" charset="-78"/>
              </a:rPr>
              <a:t>متغیر</a:t>
            </a:r>
            <a:endParaRPr lang="fa-IR" sz="24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8" name="Plus 7"/>
          <p:cNvSpPr/>
          <p:nvPr/>
        </p:nvSpPr>
        <p:spPr>
          <a:xfrm>
            <a:off x="8661008" y="2467583"/>
            <a:ext cx="396633" cy="446295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4833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48840" y="4498110"/>
            <a:ext cx="2839159" cy="1671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5587999" y="4498110"/>
            <a:ext cx="5957455" cy="16717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748145" y="4498110"/>
            <a:ext cx="2004291" cy="16717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3359696" y="662111"/>
            <a:ext cx="867645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محصولات فرعی)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64" y="1592898"/>
            <a:ext cx="11285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Mitra" panose="00000400000000000000" pitchFamily="2" charset="-78"/>
              </a:rPr>
              <a:t>درفرآیند </a:t>
            </a:r>
            <a:r>
              <a:rPr lang="fa-IR" sz="2400" dirty="0" smtClean="0">
                <a:cs typeface="B Mitra" panose="00000400000000000000" pitchFamily="2" charset="-78"/>
              </a:rPr>
              <a:t>تولید ، </a:t>
            </a:r>
            <a:r>
              <a:rPr lang="fa-IR" sz="2400" dirty="0">
                <a:cs typeface="B Mitra" panose="00000400000000000000" pitchFamily="2" charset="-78"/>
              </a:rPr>
              <a:t>اغلب محصولات فرعی  هم تولید </a:t>
            </a:r>
            <a:r>
              <a:rPr lang="fa-IR" sz="2400" dirty="0" smtClean="0">
                <a:cs typeface="B Mitra" panose="00000400000000000000" pitchFamily="2" charset="-78"/>
              </a:rPr>
              <a:t>می شوند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اگرمحصولات </a:t>
            </a:r>
            <a:r>
              <a:rPr lang="fa-IR" sz="2400" dirty="0">
                <a:cs typeface="B Mitra" panose="00000400000000000000" pitchFamily="2" charset="-78"/>
              </a:rPr>
              <a:t>فرعی بی ارزش باشند وخلاصی از </a:t>
            </a:r>
            <a:r>
              <a:rPr lang="fa-IR" sz="2400" dirty="0" smtClean="0">
                <a:cs typeface="B Mitra" panose="00000400000000000000" pitchFamily="2" charset="-78"/>
              </a:rPr>
              <a:t>آن ها </a:t>
            </a:r>
            <a:r>
              <a:rPr lang="fa-IR" sz="2400" dirty="0">
                <a:cs typeface="B Mitra" panose="00000400000000000000" pitchFamily="2" charset="-78"/>
              </a:rPr>
              <a:t>پر هزینه باشد، این امر بر قیمت گذاری محصول اصلی اثر گذار خواهد </a:t>
            </a:r>
            <a:r>
              <a:rPr lang="fa-IR" sz="2400" dirty="0" smtClean="0">
                <a:cs typeface="B Mitra" panose="00000400000000000000" pitchFamily="2" charset="-78"/>
              </a:rPr>
              <a:t>بود</a:t>
            </a:r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شرکت ها </a:t>
            </a:r>
            <a:r>
              <a:rPr lang="fa-IR" sz="2400" dirty="0">
                <a:cs typeface="B Mitra" panose="00000400000000000000" pitchFamily="2" charset="-78"/>
              </a:rPr>
              <a:t>برای خلاصی از این محصولات بدنبال بازارهایی می گردنند تا هزینه های ناشی از این امر را جبران نموده </a:t>
            </a:r>
            <a:r>
              <a:rPr lang="fa-IR" sz="2400" dirty="0" smtClean="0">
                <a:cs typeface="B Mitra" panose="00000400000000000000" pitchFamily="2" charset="-78"/>
              </a:rPr>
              <a:t>و بدین گونه </a:t>
            </a:r>
            <a:r>
              <a:rPr lang="fa-IR" sz="2400" dirty="0">
                <a:cs typeface="B Mitra" panose="00000400000000000000" pitchFamily="2" charset="-78"/>
              </a:rPr>
              <a:t>قیمت محصول اصلی را رقابتی تر </a:t>
            </a:r>
            <a:r>
              <a:rPr lang="fa-IR" sz="2400" dirty="0" smtClean="0">
                <a:cs typeface="B Mitra" panose="00000400000000000000" pitchFamily="2" charset="-78"/>
              </a:rPr>
              <a:t>نمایند . گاهی اوقات محصولات فرعی به محصولات تجاری بسیار با ارزشی تبدیل می شوند .</a:t>
            </a:r>
            <a:endParaRPr lang="fa-IR" sz="2400" dirty="0">
              <a:cs typeface="B Mitra" panose="00000400000000000000" pitchFamily="2" charset="-78"/>
            </a:endParaRP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1821" y="4695581"/>
            <a:ext cx="2520280" cy="9361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شرکت توسعه نیشکر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467" y="4695581"/>
            <a:ext cx="1715074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الکل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9792" y="4695581"/>
            <a:ext cx="1715074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خوراک دام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381" y="4695581"/>
            <a:ext cx="1715074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شـکر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90588" y="4695581"/>
            <a:ext cx="1715074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باگاس</a:t>
            </a:r>
          </a:p>
          <a:p>
            <a:pPr algn="ctr"/>
            <a:r>
              <a:rPr lang="en-US" sz="1400" dirty="0" smtClean="0">
                <a:cs typeface="B Mitra" panose="00000400000000000000" pitchFamily="2" charset="-78"/>
              </a:rPr>
              <a:t>MDF</a:t>
            </a:r>
            <a:r>
              <a:rPr lang="fa-IR" sz="1400" dirty="0">
                <a:cs typeface="B Mitra" panose="00000400000000000000" pitchFamily="2" charset="-78"/>
              </a:rPr>
              <a:t>مواد اولیه تولید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1104" y="5658844"/>
            <a:ext cx="7457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شرکت</a:t>
            </a:r>
            <a:endParaRPr lang="fa-IR" sz="2400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859" y="5675181"/>
            <a:ext cx="14141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محصول اصلی</a:t>
            </a:r>
            <a:endParaRPr lang="fa-IR" sz="2400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9792" y="5658844"/>
            <a:ext cx="16289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Mitra" panose="00000400000000000000" pitchFamily="2" charset="-78"/>
              </a:rPr>
              <a:t>محصولات فرعی</a:t>
            </a:r>
            <a:endParaRPr lang="fa-IR" sz="2400" dirty="0">
              <a:solidFill>
                <a:srgbClr val="00B050"/>
              </a:solidFill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" y="3366851"/>
            <a:ext cx="1450350" cy="1087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82" y="3447495"/>
            <a:ext cx="1401474" cy="968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3419115"/>
            <a:ext cx="1378324" cy="996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1" y="3419115"/>
            <a:ext cx="1265340" cy="10204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2" y="3447495"/>
            <a:ext cx="1473667" cy="9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5850" y="4065273"/>
            <a:ext cx="2881746" cy="1957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14" y="3973171"/>
            <a:ext cx="2683862" cy="1792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71664" y="662111"/>
            <a:ext cx="8964488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آمیخته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محصول ( مجموعه ای از محصولات)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19" y="1805383"/>
            <a:ext cx="10657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Mitra" panose="00000400000000000000" pitchFamily="2" charset="-78"/>
              </a:rPr>
              <a:t>فروشندگان اغلب تعداد زیادی از محصولات خود را ترکیب کرده و مجموعه نهایی را در ازای قیمت پایین تر ارائه می کنند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قیمت گذاری مجموعه ای می تواند باعث ارتقای فروش محصولاتی شود که در غیر این صورت مصرف کننده کمتر آن را خریداری </a:t>
            </a:r>
            <a:r>
              <a:rPr lang="fa-IR" sz="2400" dirty="0" smtClean="0">
                <a:cs typeface="B Mitra" panose="00000400000000000000" pitchFamily="2" charset="-78"/>
              </a:rPr>
              <a:t>می کند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850" y="3252735"/>
            <a:ext cx="2902527" cy="7204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آژانس های هواپیمایی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2904" y="4254472"/>
            <a:ext cx="1246909" cy="7204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بلیت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2868" y="4254472"/>
            <a:ext cx="1209963" cy="7204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ویزا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2904" y="5103696"/>
            <a:ext cx="1209963" cy="7204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هتل و غذا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867" y="5103696"/>
            <a:ext cx="1209963" cy="720436"/>
          </a:xfrm>
          <a:prstGeom prst="rect">
            <a:avLst/>
          </a:prstGeom>
          <a:solidFill>
            <a:srgbClr val="D81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تور گردش</a:t>
            </a:r>
            <a:endParaRPr lang="fa-IR" sz="2400" dirty="0">
              <a:cs typeface="B Mitra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1" y="3973172"/>
            <a:ext cx="1419028" cy="1786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63" y="3973171"/>
            <a:ext cx="2704213" cy="178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1844824"/>
            <a:ext cx="961779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شرکت ها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معمولاً </a:t>
            </a: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قیمت های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ابتدایی شان را تعدیل می کنند که پاسخگوی </a:t>
            </a: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تفاوت های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گوناگون میان مشتری ها و شرایط متغیر باشند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بر اساس تخفیفات نقدی خاص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بر اساس بخش بندی بازار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بر اساس مسائل روانی 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</a:t>
            </a: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به منظور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ارتقای فروش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بر اساس منطقه جغرافیای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پویا</a:t>
            </a:r>
          </a:p>
          <a:p>
            <a:pPr>
              <a:buClr>
                <a:srgbClr val="FF0000"/>
              </a:buClr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قیمت گذاری بین المللی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استراتژی های تعدیل قیمت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0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75920" y="662111"/>
            <a:ext cx="666023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قیمت(تخفیفات نقدی خاص)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7688" y="1772816"/>
            <a:ext cx="8376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Mitra" panose="00000400000000000000" pitchFamily="2" charset="-78"/>
              </a:rPr>
              <a:t>پرداخت </a:t>
            </a:r>
            <a:r>
              <a:rPr lang="fa-IR" sz="2400" dirty="0">
                <a:cs typeface="B Mitra" panose="00000400000000000000" pitchFamily="2" charset="-78"/>
              </a:rPr>
              <a:t>بموقع یا زودتر از موعد با گرفتن درصدی تخفیف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تخفیف بابت خرید انبوه (عمده)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تخفیف </a:t>
            </a:r>
            <a:r>
              <a:rPr lang="fa-IR" sz="2400" dirty="0" smtClean="0">
                <a:cs typeface="B Mitra" panose="00000400000000000000" pitchFamily="2" charset="-78"/>
              </a:rPr>
              <a:t>کاری(تجاری) ، </a:t>
            </a:r>
            <a:r>
              <a:rPr lang="fa-IR" sz="2400" dirty="0">
                <a:cs typeface="B Mitra" panose="00000400000000000000" pitchFamily="2" charset="-78"/>
              </a:rPr>
              <a:t>توسط فروشنده به اعضای شبکه تجاری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تخفیف </a:t>
            </a:r>
            <a:r>
              <a:rPr lang="fa-IR" sz="2400" dirty="0" smtClean="0">
                <a:cs typeface="B Mitra" panose="00000400000000000000" pitchFamily="2" charset="-78"/>
              </a:rPr>
              <a:t>فصلی ، (</a:t>
            </a:r>
            <a:r>
              <a:rPr lang="fa-IR" sz="2400" dirty="0">
                <a:cs typeface="B Mitra" panose="00000400000000000000" pitchFamily="2" charset="-78"/>
              </a:rPr>
              <a:t>به خریدارانی که خارج از فصل رایج اقدام به خرید محصول می کنند)  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تخفیفات معاوضه </a:t>
            </a:r>
            <a:r>
              <a:rPr lang="fa-IR" sz="2400" dirty="0" smtClean="0">
                <a:cs typeface="B Mitra" panose="00000400000000000000" pitchFamily="2" charset="-78"/>
              </a:rPr>
              <a:t>ای ، </a:t>
            </a:r>
            <a:r>
              <a:rPr lang="fa-IR" sz="2400" dirty="0">
                <a:cs typeface="B Mitra" panose="00000400000000000000" pitchFamily="2" charset="-78"/>
              </a:rPr>
              <a:t>(کاهش در قیمت در قبال تحویل محصول </a:t>
            </a:r>
            <a:r>
              <a:rPr lang="fa-IR" sz="2400" dirty="0" smtClean="0">
                <a:cs typeface="B Mitra" panose="00000400000000000000" pitchFamily="2" charset="-78"/>
              </a:rPr>
              <a:t>قدیمی)</a:t>
            </a:r>
            <a:endParaRPr lang="fa-IR" sz="24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36" y="4106008"/>
            <a:ext cx="1590773" cy="1590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36" y="4258408"/>
            <a:ext cx="1590773" cy="159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6" y="4410808"/>
            <a:ext cx="1590773" cy="1590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36" y="4563208"/>
            <a:ext cx="1590773" cy="15907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5561" y="2088549"/>
            <a:ext cx="1791855" cy="6245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Mitra" panose="00000400000000000000" pitchFamily="2" charset="-78"/>
              </a:rPr>
              <a:t>پرداخت قبل از 20 ام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560" y="4909572"/>
            <a:ext cx="1791855" cy="6245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Mitra" panose="00000400000000000000" pitchFamily="2" charset="-78"/>
              </a:rPr>
              <a:t>10 درصد تخفیف</a:t>
            </a:r>
          </a:p>
          <a:p>
            <a:pPr algn="ctr"/>
            <a:r>
              <a:rPr lang="fa-IR" dirty="0" smtClean="0">
                <a:cs typeface="B Mitra" panose="00000400000000000000" pitchFamily="2" charset="-78"/>
              </a:rPr>
              <a:t>برای خرید کلی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560" y="3481423"/>
            <a:ext cx="1791855" cy="6245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Mitra" panose="00000400000000000000" pitchFamily="2" charset="-78"/>
              </a:rPr>
              <a:t>یک روز مکالمه رایگان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69815" y="2800195"/>
            <a:ext cx="443346" cy="50225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3" y="751285"/>
            <a:ext cx="1543050" cy="124777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138216" y="4974497"/>
            <a:ext cx="489718" cy="4633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23" y="4106008"/>
            <a:ext cx="2031554" cy="20315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08469" y="4907244"/>
            <a:ext cx="1791855" cy="6245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Mitra" panose="00000400000000000000" pitchFamily="2" charset="-78"/>
              </a:rPr>
              <a:t>10 درصد تخفیف</a:t>
            </a:r>
          </a:p>
          <a:p>
            <a:pPr algn="ctr"/>
            <a:r>
              <a:rPr lang="fa-IR" dirty="0" smtClean="0">
                <a:cs typeface="B Mitra" panose="00000400000000000000" pitchFamily="2" charset="-78"/>
              </a:rPr>
              <a:t>در غیر از فصل زمستان</a:t>
            </a: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454541" y="4987839"/>
            <a:ext cx="489718" cy="4633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7524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23562934"/>
              </p:ext>
            </p:extLst>
          </p:nvPr>
        </p:nvGraphicFramePr>
        <p:xfrm>
          <a:off x="585600" y="1185783"/>
          <a:ext cx="1371741" cy="25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68253562"/>
              </p:ext>
            </p:extLst>
          </p:nvPr>
        </p:nvGraphicFramePr>
        <p:xfrm>
          <a:off x="876546" y="899456"/>
          <a:ext cx="1371741" cy="25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25492048"/>
              </p:ext>
            </p:extLst>
          </p:nvPr>
        </p:nvGraphicFramePr>
        <p:xfrm>
          <a:off x="1318751" y="681536"/>
          <a:ext cx="1371741" cy="25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75920" y="662111"/>
            <a:ext cx="666023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قیمت(بخش بندی بازار)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552" y="1772816"/>
            <a:ext cx="9528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C00000"/>
                </a:solidFill>
                <a:cs typeface="B Mitra" panose="00000400000000000000" pitchFamily="2" charset="-78"/>
              </a:rPr>
              <a:t>شرایط لازم برای اثر بخش بودن استراتژی بخش بندی بازار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بازار </a:t>
            </a:r>
            <a:r>
              <a:rPr lang="fa-IR" sz="2400" dirty="0">
                <a:cs typeface="B Mitra" panose="00000400000000000000" pitchFamily="2" charset="-78"/>
              </a:rPr>
              <a:t>قابلیت بخش بندی داشته باشد و این بخش ها مبین درجات مختلفی از تقاضا باشد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هزینه های بخش بندی نباید بیشتر از درآمد اضافه حاصله باشد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قانونی باشد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قیمت های </a:t>
            </a:r>
            <a:r>
              <a:rPr lang="fa-IR" sz="2400" dirty="0">
                <a:cs typeface="B Mitra" panose="00000400000000000000" pitchFamily="2" charset="-78"/>
              </a:rPr>
              <a:t>تعیین شده باید منعکس کننده </a:t>
            </a:r>
            <a:r>
              <a:rPr lang="fa-IR" sz="2400" dirty="0" smtClean="0">
                <a:cs typeface="B Mitra" panose="00000400000000000000" pitchFamily="2" charset="-78"/>
              </a:rPr>
              <a:t>تفاوت های </a:t>
            </a:r>
            <a:r>
              <a:rPr lang="fa-IR" sz="2400" dirty="0">
                <a:cs typeface="B Mitra" panose="00000400000000000000" pitchFamily="2" charset="-78"/>
              </a:rPr>
              <a:t>واقعی موجود در ارزش ادراکی مشتری باشد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22209438"/>
              </p:ext>
            </p:extLst>
          </p:nvPr>
        </p:nvGraphicFramePr>
        <p:xfrm>
          <a:off x="2105635" y="357556"/>
          <a:ext cx="1371741" cy="25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2" y="4000477"/>
            <a:ext cx="3505994" cy="2063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12" y="4000477"/>
            <a:ext cx="3110864" cy="2063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42" y="4003053"/>
            <a:ext cx="4122413" cy="2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772816"/>
            <a:ext cx="5434363" cy="35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3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13557" y="4425105"/>
            <a:ext cx="2624042" cy="1694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1490" y="4425105"/>
            <a:ext cx="2624042" cy="1694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920" y="662111"/>
            <a:ext cx="666023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قیمت (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بخش بندی بازار)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618" y="1661980"/>
            <a:ext cx="11518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Mitra" panose="00000400000000000000" pitchFamily="2" charset="-78"/>
              </a:rPr>
              <a:t>شرکت محصول یا خدمت را در ازای دو یا چند قیمت </a:t>
            </a:r>
            <a:r>
              <a:rPr lang="fa-IR" sz="2400" dirty="0" smtClean="0">
                <a:cs typeface="B Mitra" panose="00000400000000000000" pitchFamily="2" charset="-78"/>
              </a:rPr>
              <a:t>بفروش می رساند ، </a:t>
            </a:r>
          </a:p>
          <a:p>
            <a:pPr algn="r"/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تفاوت </a:t>
            </a:r>
            <a:r>
              <a:rPr lang="fa-IR" sz="2400" dirty="0">
                <a:solidFill>
                  <a:srgbClr val="C00000"/>
                </a:solidFill>
                <a:cs typeface="B Mitra" panose="00000400000000000000" pitchFamily="2" charset="-78"/>
              </a:rPr>
              <a:t>لحاظ شده در قیمت </a:t>
            </a:r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ها بر </a:t>
            </a:r>
            <a:r>
              <a:rPr lang="fa-IR" sz="2400" dirty="0">
                <a:solidFill>
                  <a:srgbClr val="C00000"/>
                </a:solidFill>
                <a:cs typeface="B Mitra" panose="00000400000000000000" pitchFamily="2" charset="-78"/>
              </a:rPr>
              <a:t>مبنای تفاوت در هزینه ها </a:t>
            </a:r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نیست </a:t>
            </a:r>
          </a:p>
          <a:p>
            <a:pPr algn="r"/>
            <a:endParaRPr lang="fa-IR" sz="800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342900" indent="-342900" algn="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Mitra" panose="00000400000000000000" pitchFamily="2" charset="-78"/>
              </a:rPr>
              <a:t>بخش </a:t>
            </a:r>
            <a:r>
              <a:rPr lang="fa-IR" sz="2400" dirty="0">
                <a:cs typeface="B Mitra" panose="00000400000000000000" pitchFamily="2" charset="-78"/>
              </a:rPr>
              <a:t>بندی مشتری (مشتریان مختلف مبالغ متفاوتی را بابت محصول یا خدمت مشابه پرداخت می کنند</a:t>
            </a:r>
            <a:r>
              <a:rPr lang="fa-IR" sz="2400" dirty="0" smtClean="0">
                <a:cs typeface="B Mitra" panose="00000400000000000000" pitchFamily="2" charset="-78"/>
              </a:rPr>
              <a:t>)</a:t>
            </a: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موزه ها از دانش آموزان هزینه کمتری را دریافت می کنند</a:t>
            </a:r>
          </a:p>
          <a:p>
            <a:pPr algn="r"/>
            <a:endParaRPr lang="fa-IR" sz="800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marL="342900" indent="-342900" algn="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cs typeface="B Mitra" panose="00000400000000000000" pitchFamily="2" charset="-78"/>
              </a:rPr>
              <a:t>اشکال مختلف </a:t>
            </a:r>
            <a:r>
              <a:rPr lang="fa-IR" sz="2400" dirty="0" smtClean="0">
                <a:cs typeface="B Mitra" panose="00000400000000000000" pitchFamily="2" charset="-78"/>
              </a:rPr>
              <a:t>محصول (</a:t>
            </a:r>
            <a:r>
              <a:rPr lang="fa-IR" sz="2400" dirty="0">
                <a:cs typeface="B Mitra" panose="00000400000000000000" pitchFamily="2" charset="-78"/>
              </a:rPr>
              <a:t>نسخه های مختلف محصول </a:t>
            </a:r>
            <a:r>
              <a:rPr lang="fa-IR" sz="2400" dirty="0" smtClean="0">
                <a:cs typeface="B Mitra" panose="00000400000000000000" pitchFamily="2" charset="-78"/>
              </a:rPr>
              <a:t>قیمت های </a:t>
            </a:r>
            <a:r>
              <a:rPr lang="fa-IR" sz="2400" dirty="0">
                <a:cs typeface="B Mitra" panose="00000400000000000000" pitchFamily="2" charset="-78"/>
              </a:rPr>
              <a:t>متفاوتی دارند اما نه به لحاظ تفاوت هزینه) </a:t>
            </a:r>
            <a:endParaRPr lang="fa-IR" sz="2400" dirty="0" smtClean="0">
              <a:cs typeface="B Mitra" panose="00000400000000000000" pitchFamily="2" charset="-78"/>
            </a:endParaRP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آب معدنی اویان و اسپری اویان . تفاوت اندکی در تولید دارند ، اما تفاوت زیادی در قیمت دارند</a:t>
            </a:r>
          </a:p>
          <a:p>
            <a:pPr algn="r"/>
            <a:endParaRPr lang="fa-IR" sz="800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0" y="4402736"/>
            <a:ext cx="2141536" cy="1710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7" y="4425105"/>
            <a:ext cx="3160329" cy="1688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57" y="4771329"/>
            <a:ext cx="1083963" cy="11600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8503" y="5099456"/>
            <a:ext cx="744681" cy="50384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2 $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10431787" y="5020675"/>
            <a:ext cx="798265" cy="50384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22 $</a:t>
            </a:r>
            <a:endParaRPr lang="fa-I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54" y="4458953"/>
            <a:ext cx="1661134" cy="16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3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75920" y="662111"/>
            <a:ext cx="666023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قیمت (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بخش بندی بازار)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618" y="1661980"/>
            <a:ext cx="115186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800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marL="342900" indent="-342900" algn="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cs typeface="B Mitra" panose="00000400000000000000" pitchFamily="2" charset="-78"/>
              </a:rPr>
              <a:t>قیمت گذاری بر اساس منطقه </a:t>
            </a:r>
            <a:r>
              <a:rPr lang="fa-IR" sz="2400" dirty="0" smtClean="0">
                <a:cs typeface="B Mitra" panose="00000400000000000000" pitchFamily="2" charset="-78"/>
              </a:rPr>
              <a:t>( با </a:t>
            </a:r>
            <a:r>
              <a:rPr lang="fa-IR" sz="2400" dirty="0">
                <a:cs typeface="B Mitra" panose="00000400000000000000" pitchFamily="2" charset="-78"/>
              </a:rPr>
              <a:t>وجود یکسان بودن هزینه عرضه محصول به تمامی </a:t>
            </a:r>
            <a:r>
              <a:rPr lang="fa-IR" sz="2400" dirty="0" smtClean="0">
                <a:cs typeface="B Mitra" panose="00000400000000000000" pitchFamily="2" charset="-78"/>
              </a:rPr>
              <a:t>مکان ها قیمت های متفاوتی </a:t>
            </a:r>
            <a:r>
              <a:rPr lang="fa-IR" sz="2400" dirty="0">
                <a:cs typeface="B Mitra" panose="00000400000000000000" pitchFamily="2" charset="-78"/>
              </a:rPr>
              <a:t>تعیین می شود</a:t>
            </a:r>
            <a:r>
              <a:rPr lang="fa-IR" sz="2400" dirty="0" smtClean="0">
                <a:cs typeface="B Mitra" panose="00000400000000000000" pitchFamily="2" charset="-78"/>
              </a:rPr>
              <a:t>)</a:t>
            </a: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صندلی های تئاتر . چون افراد جاهای بهتری را برای نشستن انتخاب می کنند، می توان قیمت صندلی ها را متفاوت انتخاب کرد . دانشگاه های دولتی از دانشجویان خارجی شهریه بالاتری می گیرند .</a:t>
            </a:r>
          </a:p>
          <a:p>
            <a:pPr algn="r"/>
            <a:endParaRPr lang="fa-IR" sz="800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marL="342900" indent="-342900" algn="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cs typeface="B Mitra" panose="00000400000000000000" pitchFamily="2" charset="-78"/>
              </a:rPr>
              <a:t>قیمت گذاری بر اساس </a:t>
            </a:r>
            <a:r>
              <a:rPr lang="fa-IR" sz="2400" dirty="0" smtClean="0">
                <a:cs typeface="B Mitra" panose="00000400000000000000" pitchFamily="2" charset="-78"/>
              </a:rPr>
              <a:t>زمان ، (شرکت ها </a:t>
            </a:r>
            <a:r>
              <a:rPr lang="fa-IR" sz="2400" dirty="0">
                <a:cs typeface="B Mitra" panose="00000400000000000000" pitchFamily="2" charset="-78"/>
              </a:rPr>
              <a:t>قیمت محصولات خود را مطابق با فصل، ماه، روز و حتی ساعت تغییر می دهند</a:t>
            </a:r>
            <a:r>
              <a:rPr lang="fa-IR" sz="2400" dirty="0" smtClean="0">
                <a:cs typeface="B Mitra" panose="00000400000000000000" pitchFamily="2" charset="-78"/>
              </a:rPr>
              <a:t>)</a:t>
            </a: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آژانس های مسافرتی قیمت تورهای وسط هفته و آخر هفته شان متفاوت است</a:t>
            </a:r>
            <a:endParaRPr lang="fa-IR" sz="2400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4222597"/>
            <a:ext cx="2619808" cy="176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97" y="4230254"/>
            <a:ext cx="2820387" cy="176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7" y="4230254"/>
            <a:ext cx="2631344" cy="1755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20" y="4237911"/>
            <a:ext cx="2632628" cy="17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8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35760" y="662111"/>
            <a:ext cx="810039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قیمت(قیمت گذاری براساس مسائل روانی)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16" y="1844824"/>
            <a:ext cx="11017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Mitra" panose="00000400000000000000" pitchFamily="2" charset="-78"/>
              </a:rPr>
              <a:t>قیمت حاوی پیامی درباره محصول است، بسیاری از مصرف کنندگان برمبنای قیمت درباره محصول قضاوت می کنند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محصولات گرانتر کیفیت بالاتری دارند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قیمت های مرجع، ( </a:t>
            </a:r>
            <a:r>
              <a:rPr lang="fa-IR" sz="2400" dirty="0" smtClean="0">
                <a:cs typeface="B Mitra" panose="00000400000000000000" pitchFamily="2" charset="-78"/>
              </a:rPr>
              <a:t>قیمت هایی </a:t>
            </a:r>
            <a:r>
              <a:rPr lang="fa-IR" sz="2400" dirty="0">
                <a:cs typeface="B Mitra" panose="00000400000000000000" pitchFamily="2" charset="-78"/>
              </a:rPr>
              <a:t>که مصرف کنندگان در ذهن دارند و به هنگام خرید محصولی معین به آن رجوع می کنند)  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تفاوت های </a:t>
            </a:r>
            <a:r>
              <a:rPr lang="fa-IR" sz="2400" dirty="0">
                <a:cs typeface="B Mitra" panose="00000400000000000000" pitchFamily="2" charset="-78"/>
              </a:rPr>
              <a:t>کوچک در قیمت گذاری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روانشناسان معتقدند اعداد دارای </a:t>
            </a:r>
            <a:r>
              <a:rPr lang="fa-IR" sz="2400" dirty="0" smtClean="0">
                <a:cs typeface="B Mitra" panose="00000400000000000000" pitchFamily="2" charset="-78"/>
              </a:rPr>
              <a:t>کیفیت </a:t>
            </a:r>
            <a:r>
              <a:rPr lang="fa-IR" sz="2400" dirty="0">
                <a:cs typeface="B Mitra" panose="00000400000000000000" pitchFamily="2" charset="-78"/>
              </a:rPr>
              <a:t>نمادین و بصری هستند که در هنگام قیمت گذاری باید مدنظر قرار گیرند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3783816"/>
            <a:ext cx="819881" cy="2479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94" y="3783816"/>
            <a:ext cx="819881" cy="2479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9" y="3783816"/>
            <a:ext cx="819880" cy="2479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79" y="3783816"/>
            <a:ext cx="819881" cy="2479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58" y="3783816"/>
            <a:ext cx="819881" cy="247996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1745" y="5023798"/>
            <a:ext cx="852185" cy="85898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10 دلار</a:t>
            </a:r>
          </a:p>
        </p:txBody>
      </p:sp>
      <p:sp>
        <p:nvSpPr>
          <p:cNvPr id="11" name="Oval 10"/>
          <p:cNvSpPr/>
          <p:nvPr/>
        </p:nvSpPr>
        <p:spPr>
          <a:xfrm>
            <a:off x="3952515" y="5023798"/>
            <a:ext cx="852185" cy="85898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10 دلار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387803" y="3839556"/>
            <a:ext cx="852185" cy="858982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11 </a:t>
            </a:r>
            <a:r>
              <a:rPr lang="fa-IR" b="1" dirty="0">
                <a:cs typeface="B Mitra" panose="00000400000000000000" pitchFamily="2" charset="-78"/>
              </a:rPr>
              <a:t>دلار</a:t>
            </a:r>
          </a:p>
        </p:txBody>
      </p:sp>
      <p:sp>
        <p:nvSpPr>
          <p:cNvPr id="13" name="Oval 12"/>
          <p:cNvSpPr/>
          <p:nvPr/>
        </p:nvSpPr>
        <p:spPr>
          <a:xfrm>
            <a:off x="9387804" y="4601556"/>
            <a:ext cx="852185" cy="858982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10 دلار</a:t>
            </a:r>
          </a:p>
        </p:txBody>
      </p:sp>
      <p:sp>
        <p:nvSpPr>
          <p:cNvPr id="14" name="Oval 13"/>
          <p:cNvSpPr/>
          <p:nvPr/>
        </p:nvSpPr>
        <p:spPr>
          <a:xfrm>
            <a:off x="9387802" y="5349057"/>
            <a:ext cx="852185" cy="85898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9 </a:t>
            </a:r>
            <a:r>
              <a:rPr lang="fa-IR" b="1" dirty="0">
                <a:cs typeface="B Mitra" panose="00000400000000000000" pitchFamily="2" charset="-78"/>
              </a:rPr>
              <a:t>دلار</a:t>
            </a:r>
          </a:p>
        </p:txBody>
      </p:sp>
    </p:spTree>
    <p:extLst>
      <p:ext uri="{BB962C8B-B14F-4D97-AF65-F5344CB8AC3E}">
        <p14:creationId xmlns:p14="http://schemas.microsoft.com/office/powerpoint/2010/main" val="5191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0" y="662111"/>
            <a:ext cx="594015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</a:t>
            </a:r>
            <a:r>
              <a:rPr lang="fa-IR" sz="2800" b="1" dirty="0" smtClean="0">
                <a:solidFill>
                  <a:schemeClr val="bg1"/>
                </a:solidFill>
                <a:cs typeface="B Nazanin" pitchFamily="2" charset="-78"/>
              </a:rPr>
              <a:t>قیمت (</a:t>
            </a:r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ارتقای فروش)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408" y="1700808"/>
            <a:ext cx="10968880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cs typeface="B Mitra" panose="00000400000000000000" pitchFamily="2" charset="-78"/>
              </a:rPr>
              <a:t>در این شیوه </a:t>
            </a:r>
            <a:r>
              <a:rPr lang="fa-IR" sz="2400" dirty="0" smtClean="0">
                <a:cs typeface="B Mitra" panose="00000400000000000000" pitchFamily="2" charset="-78"/>
              </a:rPr>
              <a:t>شرکت ها </a:t>
            </a:r>
            <a:r>
              <a:rPr lang="fa-IR" sz="2400" dirty="0">
                <a:cs typeface="B Mitra" panose="00000400000000000000" pitchFamily="2" charset="-78"/>
              </a:rPr>
              <a:t>بصورت موقت بهای محصولاتشان را پایین تر از قیمت خرده فروشی و گاهی حتی پایین تر از هزینه های تولید تعیین می کنند تا در مشتری احساس شوق و نیاز نسبت به  خرید ایجاد نمایند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تخفیف قیمت های معمول، (به دلیل افزایش فروش و کاهش موجودی کالا)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رویداد ویژه، (تخفیف قیمت در فصول و مناسبت های </a:t>
            </a:r>
            <a:r>
              <a:rPr lang="fa-IR" sz="2400" dirty="0" smtClean="0">
                <a:cs typeface="B Mitra" panose="00000400000000000000" pitchFamily="2" charset="-78"/>
              </a:rPr>
              <a:t>معین </a:t>
            </a:r>
            <a:r>
              <a:rPr lang="fa-IR" sz="2400" dirty="0">
                <a:cs typeface="B Mitra" panose="00000400000000000000" pitchFamily="2" charset="-78"/>
              </a:rPr>
              <a:t>به منظور جذب مشتری )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این شیوه گاهی اوقات به دلیل استفاده مکرر می </a:t>
            </a:r>
            <a:r>
              <a:rPr lang="fa-IR" sz="2400" dirty="0" smtClean="0">
                <a:cs typeface="B Mitra" panose="00000400000000000000" pitchFamily="2" charset="-78"/>
              </a:rPr>
              <a:t>تواند اثرات </a:t>
            </a:r>
            <a:r>
              <a:rPr lang="fa-IR" sz="2400" dirty="0">
                <a:cs typeface="B Mitra" panose="00000400000000000000" pitchFamily="2" charset="-78"/>
              </a:rPr>
              <a:t>معکوس داشته باشد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 این استراتژی می تواند نوعی از مشتری را با نام «مشتریان مستعد معامله»را خلق کند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کاهش دائم </a:t>
            </a:r>
            <a:r>
              <a:rPr lang="fa-IR" sz="2400" dirty="0" smtClean="0">
                <a:cs typeface="B Mitra" panose="00000400000000000000" pitchFamily="2" charset="-78"/>
              </a:rPr>
              <a:t>قیمت ها </a:t>
            </a:r>
            <a:r>
              <a:rPr lang="fa-IR" sz="2400" dirty="0">
                <a:cs typeface="B Mitra" panose="00000400000000000000" pitchFamily="2" charset="-78"/>
              </a:rPr>
              <a:t>می تواند ارزش یک برند را در چشم مشتری کاهش دهد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بوجود آمدن </a:t>
            </a:r>
            <a:r>
              <a:rPr lang="fa-IR" sz="2400" dirty="0" smtClean="0">
                <a:cs typeface="B Mitra" panose="00000400000000000000" pitchFamily="2" charset="-78"/>
              </a:rPr>
              <a:t>جنگ هایی </a:t>
            </a:r>
            <a:r>
              <a:rPr lang="fa-IR" sz="2400" dirty="0">
                <a:cs typeface="B Mitra" panose="00000400000000000000" pitchFamily="2" charset="-78"/>
              </a:rPr>
              <a:t>بر سر قیمت در صنعت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402114"/>
            <a:ext cx="3431751" cy="24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15680" y="662111"/>
            <a:ext cx="8820472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قیمت(قیمت گذاری براساس مناطق جغرافیایی)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440" y="1772816"/>
            <a:ext cx="10392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Mitra" panose="00000400000000000000" pitchFamily="2" charset="-78"/>
              </a:rPr>
              <a:t>شرکت ها </a:t>
            </a:r>
            <a:r>
              <a:rPr lang="fa-IR" sz="2400" dirty="0">
                <a:cs typeface="B Mitra" panose="00000400000000000000" pitchFamily="2" charset="-78"/>
              </a:rPr>
              <a:t>باید نحوه قیمت گذاری محصولاتشان را برای مشتریان خود در نقاط مختلف کشور و یا جهان مشخص کنند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یک سوال ؟</a:t>
            </a: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آیا باید برای مشتریان دورتر بدلیل جبران </a:t>
            </a:r>
            <a:r>
              <a:rPr lang="fa-IR" sz="2400" dirty="0" smtClean="0">
                <a:cs typeface="B Mitra" panose="00000400000000000000" pitchFamily="2" charset="-78"/>
              </a:rPr>
              <a:t>هزینه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400" dirty="0">
                <a:cs typeface="B Mitra" panose="00000400000000000000" pitchFamily="2" charset="-78"/>
              </a:rPr>
              <a:t>بالای حمل و </a:t>
            </a:r>
            <a:r>
              <a:rPr lang="fa-IR" sz="2400" dirty="0" smtClean="0">
                <a:cs typeface="B Mitra" panose="00000400000000000000" pitchFamily="2" charset="-78"/>
              </a:rPr>
              <a:t>نقل ، قیمت ها </a:t>
            </a:r>
            <a:r>
              <a:rPr lang="fa-IR" sz="2400" dirty="0">
                <a:cs typeface="B Mitra" panose="00000400000000000000" pitchFamily="2" charset="-78"/>
              </a:rPr>
              <a:t>را افزایش داد؟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marL="342900" indent="-342900" algn="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تحویل در مبدأ</a:t>
            </a:r>
          </a:p>
          <a:p>
            <a:pPr marL="342900" indent="-342900" algn="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تحویل در مقصد</a:t>
            </a:r>
          </a:p>
          <a:p>
            <a:pPr marL="342900" indent="-342900" algn="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قیمت گذاری منطقه ای</a:t>
            </a:r>
          </a:p>
          <a:p>
            <a:pPr marL="342900" indent="-342900" algn="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قیمت گذاری براساس نقطه مبدأ</a:t>
            </a:r>
          </a:p>
          <a:p>
            <a:pPr marL="342900" indent="-342900" algn="r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sz="2400" dirty="0">
                <a:cs typeface="B Mitra" panose="00000400000000000000" pitchFamily="2" charset="-78"/>
              </a:rPr>
              <a:t>قیمت گذاری براساس پوشش هزینه حمل و نقل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" y="2909454"/>
            <a:ext cx="4093230" cy="30809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73224" y="2612003"/>
            <a:ext cx="923636" cy="7850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تهران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07910" y="3738230"/>
            <a:ext cx="923636" cy="7850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اراک</a:t>
            </a: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01309" y="5333089"/>
            <a:ext cx="923636" cy="7850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اهواز</a:t>
            </a:r>
            <a:endParaRPr lang="fa-IR" b="1" dirty="0">
              <a:cs typeface="B Mitra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71673" y="3428388"/>
            <a:ext cx="272473" cy="308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245085" y="3512506"/>
            <a:ext cx="411493" cy="175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46" y="2692979"/>
            <a:ext cx="516618" cy="4898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4656">
            <a:off x="4837126" y="3724673"/>
            <a:ext cx="516618" cy="489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1889">
            <a:off x="4753779" y="3944070"/>
            <a:ext cx="1037459" cy="4360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75" y="4001057"/>
            <a:ext cx="516618" cy="4898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91" y="5402972"/>
            <a:ext cx="516618" cy="4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07968" y="662111"/>
            <a:ext cx="6228184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قیمت(قیمت گذاری پویا)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322" y="1763579"/>
            <a:ext cx="11377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cs typeface="B Mitra" panose="00000400000000000000" pitchFamily="2" charset="-78"/>
              </a:rPr>
              <a:t>در طول تاریخ </a:t>
            </a:r>
            <a:r>
              <a:rPr lang="fa-IR" sz="2400" dirty="0" smtClean="0">
                <a:cs typeface="B Mitra" panose="00000400000000000000" pitchFamily="2" charset="-78"/>
              </a:rPr>
              <a:t>قیمت ها </a:t>
            </a:r>
            <a:r>
              <a:rPr lang="fa-IR" sz="2400" dirty="0">
                <a:cs typeface="B Mitra" panose="00000400000000000000" pitchFamily="2" charset="-78"/>
              </a:rPr>
              <a:t>اغلب  در طی مذاکره میان خریداران و فروشندگان تعیین می </a:t>
            </a:r>
            <a:r>
              <a:rPr lang="fa-IR" sz="2400" dirty="0" smtClean="0">
                <a:cs typeface="B Mitra" panose="00000400000000000000" pitchFamily="2" charset="-78"/>
              </a:rPr>
              <a:t>شد .</a:t>
            </a:r>
            <a:endParaRPr lang="fa-IR" sz="2400" dirty="0">
              <a:cs typeface="B Mitra" panose="00000400000000000000" pitchFamily="2" charset="-78"/>
            </a:endParaRPr>
          </a:p>
          <a:p>
            <a:pPr algn="r" rtl="1"/>
            <a:endParaRPr lang="fa-IR" sz="800" dirty="0">
              <a:cs typeface="B Mitra" panose="00000400000000000000" pitchFamily="2" charset="-78"/>
            </a:endParaRP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اما امروزه اغلب </a:t>
            </a:r>
            <a:r>
              <a:rPr lang="fa-IR" sz="2400" dirty="0" smtClean="0">
                <a:cs typeface="B Mitra" panose="00000400000000000000" pitchFamily="2" charset="-78"/>
              </a:rPr>
              <a:t>قیمت ها </a:t>
            </a:r>
            <a:r>
              <a:rPr lang="fa-IR" sz="2400" dirty="0">
                <a:cs typeface="B Mitra" panose="00000400000000000000" pitchFamily="2" charset="-78"/>
              </a:rPr>
              <a:t>طبق سیاست قیمت ثابت تعیین می شود که یک قیمت برای تمامی </a:t>
            </a:r>
            <a:r>
              <a:rPr lang="fa-IR" sz="2400" dirty="0" smtClean="0">
                <a:cs typeface="B Mitra" panose="00000400000000000000" pitchFamily="2" charset="-78"/>
              </a:rPr>
              <a:t>خریداران ، </a:t>
            </a:r>
            <a:r>
              <a:rPr lang="fa-IR" sz="2400" dirty="0">
                <a:cs typeface="B Mitra" panose="00000400000000000000" pitchFamily="2" charset="-78"/>
              </a:rPr>
              <a:t>تعیین می شود این ایده با توسعه خرده فروشی در مقیاس انبوه در اواخر قرن 19 مطرح </a:t>
            </a:r>
            <a:r>
              <a:rPr lang="fa-IR" sz="2400" dirty="0" smtClean="0">
                <a:cs typeface="B Mitra" panose="00000400000000000000" pitchFamily="2" charset="-78"/>
              </a:rPr>
              <a:t>شد .  </a:t>
            </a:r>
            <a:endParaRPr lang="fa-IR" sz="2400" dirty="0">
              <a:cs typeface="B Mitra" panose="00000400000000000000" pitchFamily="2" charset="-78"/>
            </a:endParaRP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در حال حاضر بعضی از </a:t>
            </a:r>
            <a:r>
              <a:rPr lang="fa-IR" sz="2400" dirty="0" smtClean="0">
                <a:cs typeface="B Mitra" panose="00000400000000000000" pitchFamily="2" charset="-78"/>
              </a:rPr>
              <a:t>شرکت ها </a:t>
            </a:r>
            <a:r>
              <a:rPr lang="fa-IR" sz="2400" dirty="0">
                <a:cs typeface="B Mitra" panose="00000400000000000000" pitchFamily="2" charset="-78"/>
              </a:rPr>
              <a:t>در حال معکوس سازی روند قیمت گذاری ثابت هستند </a:t>
            </a:r>
            <a:r>
              <a:rPr lang="fa-IR" sz="2400" dirty="0" smtClean="0">
                <a:cs typeface="B Mitra" panose="00000400000000000000" pitchFamily="2" charset="-78"/>
              </a:rPr>
              <a:t>و </a:t>
            </a:r>
            <a:r>
              <a:rPr lang="fa-IR" sz="2400" dirty="0">
                <a:cs typeface="B Mitra" panose="00000400000000000000" pitchFamily="2" charset="-78"/>
              </a:rPr>
              <a:t>به رویکرد قیمت گذاری پویا روی آورده اند</a:t>
            </a: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در این روش تنظیم دائمی </a:t>
            </a:r>
            <a:r>
              <a:rPr lang="fa-IR" sz="2400" dirty="0" smtClean="0">
                <a:cs typeface="B Mitra" panose="00000400000000000000" pitchFamily="2" charset="-78"/>
              </a:rPr>
              <a:t>قیمت ها </a:t>
            </a:r>
            <a:r>
              <a:rPr lang="fa-IR" sz="2400" dirty="0">
                <a:cs typeface="B Mitra" panose="00000400000000000000" pitchFamily="2" charset="-78"/>
              </a:rPr>
              <a:t>به گونه ای که پاسخگوی ویژگی های شخصیتی و نیازهای فردی مشتری ها و شرایط گوناگون باشند طرح </a:t>
            </a:r>
            <a:r>
              <a:rPr lang="fa-IR" sz="2400" dirty="0" smtClean="0">
                <a:cs typeface="B Mitra" panose="00000400000000000000" pitchFamily="2" charset="-78"/>
              </a:rPr>
              <a:t>ریزی می شود . </a:t>
            </a:r>
            <a:endParaRPr lang="fa-IR" sz="2400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 فروش های اینترنتی . مشتری به راحتی قیمت ها را با هم مقایسه می کند .</a:t>
            </a:r>
          </a:p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Mitra" panose="00000400000000000000" pitchFamily="2" charset="-78"/>
              </a:rPr>
              <a:t>مثال : استفاده از کوکی ها برای شناخت علائق و نیازهای کاربران اینترنت . قیمت های مختلف بلیط هواپیما برای افراد مختلف</a:t>
            </a:r>
            <a:endParaRPr lang="fa-IR" sz="2400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2400" dirty="0">
                <a:cs typeface="B Mitra" panose="00000400000000000000" pitchFamily="2" charset="-78"/>
              </a:rPr>
              <a:t>در این شیوه </a:t>
            </a:r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قیمت ها </a:t>
            </a:r>
            <a:r>
              <a:rPr lang="fa-IR" sz="2400" dirty="0">
                <a:solidFill>
                  <a:srgbClr val="C00000"/>
                </a:solidFill>
                <a:cs typeface="B Mitra" panose="00000400000000000000" pitchFamily="2" charset="-78"/>
              </a:rPr>
              <a:t>بر مبنای ظرفیت بازار تنظیم می شوند و معمولاَ منافع مشتری را در پی دارند </a:t>
            </a:r>
            <a:r>
              <a:rPr lang="fa-IR" sz="2400" dirty="0">
                <a:cs typeface="B Mitra" panose="00000400000000000000" pitchFamily="2" charset="-78"/>
              </a:rPr>
              <a:t>اما بازاریاب ها باید دقت کنند که قیمت گذاری پویا را به منظور استفاده از </a:t>
            </a:r>
            <a:r>
              <a:rPr lang="fa-IR" sz="2400" dirty="0" smtClean="0">
                <a:cs typeface="B Mitra" panose="00000400000000000000" pitchFamily="2" charset="-78"/>
              </a:rPr>
              <a:t>گروه های </a:t>
            </a:r>
            <a:r>
              <a:rPr lang="fa-IR" sz="2400" dirty="0">
                <a:cs typeface="B Mitra" panose="00000400000000000000" pitchFamily="2" charset="-78"/>
              </a:rPr>
              <a:t>معینی از مشتریان بکار </a:t>
            </a:r>
            <a:r>
              <a:rPr lang="fa-IR" sz="2400" dirty="0" smtClean="0">
                <a:cs typeface="B Mitra" panose="00000400000000000000" pitchFamily="2" charset="-78"/>
              </a:rPr>
              <a:t>نبندند ، </a:t>
            </a:r>
            <a:r>
              <a:rPr lang="fa-IR" sz="2400" dirty="0">
                <a:cs typeface="B Mitra" panose="00000400000000000000" pitchFamily="2" charset="-78"/>
              </a:rPr>
              <a:t>زیرا این کار منجر به آسیب به روابط </a:t>
            </a:r>
            <a:r>
              <a:rPr lang="fa-IR" sz="2400" dirty="0" smtClean="0">
                <a:cs typeface="B Mitra" panose="00000400000000000000" pitchFamily="2" charset="-78"/>
              </a:rPr>
              <a:t>مشتریان </a:t>
            </a:r>
            <a:r>
              <a:rPr lang="fa-IR" sz="2400" dirty="0">
                <a:cs typeface="B Mitra" panose="00000400000000000000" pitchFamily="2" charset="-78"/>
              </a:rPr>
              <a:t>مهم خواهد </a:t>
            </a:r>
            <a:r>
              <a:rPr lang="fa-IR" sz="2400" dirty="0" smtClean="0">
                <a:cs typeface="B Mitra" panose="00000400000000000000" pitchFamily="2" charset="-78"/>
              </a:rPr>
              <a:t>شد .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8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59896" y="662111"/>
            <a:ext cx="6876256" cy="9144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استراتژی های تعدیل قیمت ( قیمت گذاری بین الملل )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16" y="1724293"/>
            <a:ext cx="110172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B Mitra" panose="00000400000000000000" pitchFamily="2" charset="-78"/>
              </a:rPr>
              <a:t>شرکت هایی </a:t>
            </a:r>
            <a:r>
              <a:rPr lang="fa-IR" sz="2000" dirty="0">
                <a:cs typeface="B Mitra" panose="00000400000000000000" pitchFamily="2" charset="-78"/>
              </a:rPr>
              <a:t>که محصولاتشان را در عرصه بین الملل عرضه می کنند باید قیمت مورد </a:t>
            </a:r>
            <a:r>
              <a:rPr lang="fa-IR" sz="2000" dirty="0" smtClean="0">
                <a:cs typeface="B Mitra" panose="00000400000000000000" pitchFamily="2" charset="-78"/>
              </a:rPr>
              <a:t>مطالبه  </a:t>
            </a:r>
            <a:r>
              <a:rPr lang="fa-IR" sz="2000" dirty="0">
                <a:cs typeface="B Mitra" panose="00000400000000000000" pitchFamily="2" charset="-78"/>
              </a:rPr>
              <a:t>از هریک از </a:t>
            </a:r>
            <a:r>
              <a:rPr lang="fa-IR" sz="2000" dirty="0" smtClean="0">
                <a:cs typeface="B Mitra" panose="00000400000000000000" pitchFamily="2" charset="-78"/>
              </a:rPr>
              <a:t>کشورهایی که </a:t>
            </a:r>
            <a:r>
              <a:rPr lang="fa-IR" sz="2000" dirty="0">
                <a:cs typeface="B Mitra" panose="00000400000000000000" pitchFamily="2" charset="-78"/>
              </a:rPr>
              <a:t>در </a:t>
            </a:r>
            <a:r>
              <a:rPr lang="fa-IR" sz="2000" dirty="0" smtClean="0">
                <a:cs typeface="B Mitra" panose="00000400000000000000" pitchFamily="2" charset="-78"/>
              </a:rPr>
              <a:t>آن ها </a:t>
            </a:r>
            <a:r>
              <a:rPr lang="fa-IR" sz="2000" dirty="0">
                <a:cs typeface="B Mitra" panose="00000400000000000000" pitchFamily="2" charset="-78"/>
              </a:rPr>
              <a:t>فعالیت می کنند را تعیین نمایند</a:t>
            </a:r>
          </a:p>
          <a:p>
            <a:pPr algn="r" rtl="1"/>
            <a:r>
              <a:rPr lang="fa-IR" sz="2000" dirty="0">
                <a:solidFill>
                  <a:srgbClr val="00B050"/>
                </a:solidFill>
                <a:cs typeface="B Mitra" panose="00000400000000000000" pitchFamily="2" charset="-78"/>
              </a:rPr>
              <a:t>قیمت واحد جهانی </a:t>
            </a:r>
            <a:r>
              <a:rPr lang="fa-IR" sz="2000" dirty="0" smtClean="0">
                <a:cs typeface="B Mitra" panose="00000400000000000000" pitchFamily="2" charset="-78"/>
              </a:rPr>
              <a:t>: مثال : شرکت بوئینگ قیمت موتور های جت خود را </a:t>
            </a:r>
          </a:p>
          <a:p>
            <a:pPr algn="r" rtl="1"/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000" dirty="0" smtClean="0">
                <a:cs typeface="B Mitra" panose="00000400000000000000" pitchFamily="2" charset="-78"/>
              </a:rPr>
              <a:t>                                </a:t>
            </a:r>
            <a:r>
              <a:rPr lang="fa-IR" sz="2000" dirty="0" smtClean="0">
                <a:cs typeface="B Mitra" panose="00000400000000000000" pitchFamily="2" charset="-78"/>
              </a:rPr>
              <a:t>در تمام جهان به یک اندازه تعیین می کند</a:t>
            </a:r>
          </a:p>
          <a:p>
            <a:pPr algn="r" rtl="1"/>
            <a:endParaRPr lang="fa-IR" sz="2000" dirty="0">
              <a:cs typeface="B Mitra" panose="00000400000000000000" pitchFamily="2" charset="-78"/>
            </a:endParaRPr>
          </a:p>
          <a:p>
            <a:pPr algn="r" rtl="1"/>
            <a:endParaRPr lang="fa-IR" sz="2000" dirty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rgbClr val="00B050"/>
                </a:solidFill>
                <a:cs typeface="B Mitra" panose="00000400000000000000" pitchFamily="2" charset="-78"/>
              </a:rPr>
              <a:t>براساس شرایط بازارهای محلی </a:t>
            </a:r>
            <a:r>
              <a:rPr lang="fa-IR" sz="2000" dirty="0" smtClean="0">
                <a:cs typeface="B Mitra" panose="00000400000000000000" pitchFamily="2" charset="-78"/>
              </a:rPr>
              <a:t>: مثال : مک دونالد . قیمت یک همبرگر در توکیو ، پاریس و نیویورک متفاوت است</a:t>
            </a:r>
            <a:endParaRPr lang="fa-IR" sz="2000" dirty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rgbClr val="C00000"/>
                </a:solidFill>
                <a:cs typeface="B Mitra" panose="00000400000000000000" pitchFamily="2" charset="-78"/>
              </a:rPr>
              <a:t>عوامل تأثیر گذار :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Mitra" panose="00000400000000000000" pitchFamily="2" charset="-78"/>
              </a:rPr>
              <a:t>شرایط اقتصادی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Mitra" panose="00000400000000000000" pitchFamily="2" charset="-78"/>
              </a:rPr>
              <a:t>موقعیت های </a:t>
            </a:r>
            <a:r>
              <a:rPr lang="fa-IR" sz="2000" dirty="0">
                <a:cs typeface="B Mitra" panose="00000400000000000000" pitchFamily="2" charset="-78"/>
              </a:rPr>
              <a:t>رقابتی 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Mitra" panose="00000400000000000000" pitchFamily="2" charset="-78"/>
              </a:rPr>
              <a:t>قوانین و آئین نامه ها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Mitra" panose="00000400000000000000" pitchFamily="2" charset="-78"/>
              </a:rPr>
              <a:t>توسعه نظام عمده فروشی و خرده فروشی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cs typeface="B Mitra" panose="00000400000000000000" pitchFamily="2" charset="-78"/>
              </a:rPr>
              <a:t>برداشت ها وترجیحات </a:t>
            </a:r>
            <a:r>
              <a:rPr lang="fa-IR" sz="2000" dirty="0">
                <a:cs typeface="B Mitra" panose="00000400000000000000" pitchFamily="2" charset="-78"/>
              </a:rPr>
              <a:t>مصرف کننده ها</a:t>
            </a:r>
          </a:p>
          <a:p>
            <a:pPr marL="342900" indent="-342900" algn="r" rt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a-IR" sz="2000" dirty="0">
                <a:cs typeface="B Mitra" panose="00000400000000000000" pitchFamily="2" charset="-78"/>
              </a:rPr>
              <a:t>قیمت گذاری با توجه به اهداف بازاریابی متفاوت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240257"/>
            <a:ext cx="2301470" cy="1354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007548"/>
            <a:ext cx="2271595" cy="2106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5782" y="5011970"/>
            <a:ext cx="1302327" cy="55676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نیویورک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5782" y="5568734"/>
            <a:ext cx="1302327" cy="5567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anose="00000400000000000000" pitchFamily="2" charset="-78"/>
              </a:rPr>
              <a:t>3 $</a:t>
            </a:r>
            <a:endParaRPr lang="fa-IR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8041" y="5011970"/>
            <a:ext cx="1302327" cy="55676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پاریس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8041" y="5568734"/>
            <a:ext cx="1302327" cy="5567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anose="00000400000000000000" pitchFamily="2" charset="-78"/>
              </a:rPr>
              <a:t>7 </a:t>
            </a:r>
            <a: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  <a:t>$</a:t>
            </a:r>
            <a:endParaRPr lang="fa-IR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0300" y="5011970"/>
            <a:ext cx="1302327" cy="55676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توکیو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0300" y="5568734"/>
            <a:ext cx="1302327" cy="5567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anose="00000400000000000000" pitchFamily="2" charset="-78"/>
              </a:rPr>
              <a:t>12 </a:t>
            </a:r>
            <a: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  <a:t>$</a:t>
            </a:r>
            <a:endParaRPr lang="fa-IR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4007550"/>
            <a:ext cx="1302327" cy="930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41" y="4007549"/>
            <a:ext cx="1302327" cy="930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11" y="4007549"/>
            <a:ext cx="1271516" cy="9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75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87118" y="4626506"/>
            <a:ext cx="2687782" cy="3879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Rectangle 1"/>
          <p:cNvSpPr/>
          <p:nvPr/>
        </p:nvSpPr>
        <p:spPr>
          <a:xfrm>
            <a:off x="8687118" y="2992581"/>
            <a:ext cx="2687782" cy="3879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تغییرات قیمتی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191" y="1763580"/>
            <a:ext cx="10320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B Mitra" panose="00000400000000000000" pitchFamily="2" charset="-78"/>
              </a:rPr>
              <a:t>شرکت ها </a:t>
            </a:r>
            <a:r>
              <a:rPr lang="fa-IR" sz="2000" dirty="0">
                <a:cs typeface="B Mitra" panose="00000400000000000000" pitchFamily="2" charset="-78"/>
              </a:rPr>
              <a:t>اغلب پس از طراحی ساختار ها و استراتژی های قیمت گذاری خود با شرایطی روبرو می شوند که یا خود باید </a:t>
            </a:r>
            <a:r>
              <a:rPr lang="fa-IR" sz="2000" dirty="0" smtClean="0">
                <a:cs typeface="B Mitra" panose="00000400000000000000" pitchFamily="2" charset="-78"/>
              </a:rPr>
              <a:t>آغازگر </a:t>
            </a:r>
            <a:r>
              <a:rPr lang="fa-IR" sz="2000" dirty="0">
                <a:cs typeface="B Mitra" panose="00000400000000000000" pitchFamily="2" charset="-78"/>
              </a:rPr>
              <a:t>ایجاد تغییر در قیمت باشند یا باید نسبت به ایجاد تغییر در قیمت </a:t>
            </a:r>
            <a:r>
              <a:rPr lang="fa-IR" sz="2000" dirty="0" smtClean="0">
                <a:cs typeface="B Mitra" panose="00000400000000000000" pitchFamily="2" charset="-78"/>
              </a:rPr>
              <a:t>از </a:t>
            </a:r>
            <a:r>
              <a:rPr lang="fa-IR" sz="2000" dirty="0">
                <a:cs typeface="B Mitra" panose="00000400000000000000" pitchFamily="2" charset="-78"/>
              </a:rPr>
              <a:t>جانب رقبا واکنش نشان </a:t>
            </a:r>
            <a:r>
              <a:rPr lang="fa-IR" sz="2000" dirty="0" smtClean="0">
                <a:cs typeface="B Mitra" panose="00000400000000000000" pitchFamily="2" charset="-78"/>
              </a:rPr>
              <a:t>دهند</a:t>
            </a:r>
          </a:p>
          <a:p>
            <a:pPr algn="r" rtl="1"/>
            <a:endParaRPr lang="fa-IR" sz="2000" dirty="0" smtClean="0">
              <a:cs typeface="B Mitra" panose="00000400000000000000" pitchFamily="2" charset="-78"/>
            </a:endParaRPr>
          </a:p>
          <a:p>
            <a:pPr algn="r" rtl="1"/>
            <a:endParaRPr lang="fa-IR" sz="2000" dirty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bg1"/>
                </a:solidFill>
                <a:cs typeface="B Mitra" panose="00000400000000000000" pitchFamily="2" charset="-78"/>
              </a:rPr>
              <a:t>دست زدن به کاهش </a:t>
            </a:r>
            <a:r>
              <a:rPr lang="fa-I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قیمت</a:t>
            </a:r>
          </a:p>
          <a:p>
            <a:pPr algn="r" rtl="1"/>
            <a:endParaRPr lang="fa-IR" sz="8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ظرفیت اضافه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افت تقاضا (عرصه رقابتی قیمتی قوی)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در جهت تسلط بر بازار </a:t>
            </a:r>
            <a:endParaRPr lang="fa-IR" sz="2000" dirty="0" smtClean="0">
              <a:cs typeface="B Mitr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dirty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bg1"/>
                </a:solidFill>
                <a:cs typeface="B Mitra" panose="00000400000000000000" pitchFamily="2" charset="-78"/>
              </a:rPr>
              <a:t>دست زدن به افزایش </a:t>
            </a:r>
            <a:r>
              <a:rPr lang="fa-I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قیمت</a:t>
            </a:r>
          </a:p>
          <a:p>
            <a:pPr algn="r" rtl="1"/>
            <a:endParaRPr lang="fa-IR" sz="8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سود بیشتر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افزایش هزینه 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cs typeface="B Mitra" panose="00000400000000000000" pitchFamily="2" charset="-78"/>
              </a:rPr>
              <a:t>تقاضای بیش از حد</a:t>
            </a:r>
          </a:p>
        </p:txBody>
      </p:sp>
      <p:sp>
        <p:nvSpPr>
          <p:cNvPr id="7" name="Up Arrow 6"/>
          <p:cNvSpPr/>
          <p:nvPr/>
        </p:nvSpPr>
        <p:spPr>
          <a:xfrm>
            <a:off x="11268999" y="5066239"/>
            <a:ext cx="471054" cy="71953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Up Arrow 7"/>
          <p:cNvSpPr/>
          <p:nvPr/>
        </p:nvSpPr>
        <p:spPr>
          <a:xfrm rot="10800000">
            <a:off x="11268999" y="3469785"/>
            <a:ext cx="471054" cy="71953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01" y="2686149"/>
            <a:ext cx="2793827" cy="1567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10" y="2801531"/>
            <a:ext cx="1685059" cy="1357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19" y="4189315"/>
            <a:ext cx="2610453" cy="2047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01" y="4418693"/>
            <a:ext cx="2273201" cy="18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8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واکنش خریداران در برابر تغییر قیمت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549" y="1787523"/>
            <a:ext cx="109452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cs typeface="B Mitra" panose="00000400000000000000" pitchFamily="2" charset="-78"/>
              </a:rPr>
              <a:t>مشتری ها </a:t>
            </a:r>
            <a:r>
              <a:rPr lang="fa-IR" sz="2400" dirty="0">
                <a:cs typeface="B Mitra" panose="00000400000000000000" pitchFamily="2" charset="-78"/>
              </a:rPr>
              <a:t>همیشه تغییرات قیمتی را به درستی تحلیل نمی کنند</a:t>
            </a: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بطور مثال : </a:t>
            </a:r>
          </a:p>
          <a:p>
            <a:pPr algn="r"/>
            <a:endParaRPr lang="fa-IR" sz="800" dirty="0">
              <a:cs typeface="B Mitra" panose="00000400000000000000" pitchFamily="2" charset="-78"/>
            </a:endParaRPr>
          </a:p>
          <a:p>
            <a:pPr algn="r"/>
            <a:r>
              <a:rPr lang="fa-IR" sz="2400" dirty="0">
                <a:cs typeface="B Mitra" panose="00000400000000000000" pitchFamily="2" charset="-78"/>
              </a:rPr>
              <a:t>اگر قیمت بالا رود  ممکن است فکر کنند که </a:t>
            </a:r>
            <a:r>
              <a:rPr lang="fa-IR" sz="2400" dirty="0" smtClean="0">
                <a:cs typeface="B Mitra" panose="00000400000000000000" pitchFamily="2" charset="-78"/>
              </a:rPr>
              <a:t>کیفیت </a:t>
            </a:r>
            <a:r>
              <a:rPr lang="fa-IR" sz="2400" dirty="0">
                <a:cs typeface="B Mitra" panose="00000400000000000000" pitchFamily="2" charset="-78"/>
              </a:rPr>
              <a:t>محصول بهتر شده یا اینکه شرکت مورد نظر حریص تر </a:t>
            </a:r>
            <a:r>
              <a:rPr lang="fa-IR" sz="2400" dirty="0" smtClean="0">
                <a:cs typeface="B Mitra" panose="00000400000000000000" pitchFamily="2" charset="-78"/>
              </a:rPr>
              <a:t>گشته است . </a:t>
            </a:r>
          </a:p>
          <a:p>
            <a:pPr algn="r"/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اگر </a:t>
            </a:r>
            <a:r>
              <a:rPr lang="fa-IR" sz="2400" dirty="0">
                <a:cs typeface="B Mitra" panose="00000400000000000000" pitchFamily="2" charset="-78"/>
              </a:rPr>
              <a:t>قیمت پایین </a:t>
            </a:r>
            <a:r>
              <a:rPr lang="fa-IR" sz="2400" dirty="0" smtClean="0">
                <a:cs typeface="B Mitra" panose="00000400000000000000" pitchFamily="2" charset="-78"/>
              </a:rPr>
              <a:t>آید </a:t>
            </a:r>
            <a:r>
              <a:rPr lang="fa-IR" sz="2400" dirty="0">
                <a:cs typeface="B Mitra" panose="00000400000000000000" pitchFamily="2" charset="-78"/>
              </a:rPr>
              <a:t>ممکن است فکر کنند که کیفیت محصول پایین آمده </a:t>
            </a:r>
            <a:r>
              <a:rPr lang="fa-IR" sz="2400" dirty="0" smtClean="0">
                <a:cs typeface="B Mitra" panose="00000400000000000000" pitchFamily="2" charset="-78"/>
              </a:rPr>
              <a:t>است .</a:t>
            </a:r>
            <a:endParaRPr lang="fa-IR" sz="2400" dirty="0">
              <a:cs typeface="B Mitra" panose="00000400000000000000" pitchFamily="2" charset="-78"/>
            </a:endParaRPr>
          </a:p>
          <a:p>
            <a:pPr algn="r"/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6811" y="5036207"/>
            <a:ext cx="1967346" cy="6650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قیمت </a:t>
            </a:r>
            <a:r>
              <a:rPr lang="fa-IR" sz="2400" dirty="0">
                <a:cs typeface="B Mitra" panose="00000400000000000000" pitchFamily="2" charset="-78"/>
              </a:rPr>
              <a:t>محصول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2265" y="5036207"/>
            <a:ext cx="1967346" cy="6650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Mitra" panose="00000400000000000000" pitchFamily="2" charset="-78"/>
              </a:rPr>
              <a:t>وجهه محصول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4" name="Equal 3"/>
          <p:cNvSpPr/>
          <p:nvPr/>
        </p:nvSpPr>
        <p:spPr>
          <a:xfrm>
            <a:off x="6500339" y="5179370"/>
            <a:ext cx="595744" cy="378691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082906" y="5036207"/>
            <a:ext cx="295563" cy="665019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Up Arrow 7"/>
          <p:cNvSpPr/>
          <p:nvPr/>
        </p:nvSpPr>
        <p:spPr>
          <a:xfrm rot="10800000">
            <a:off x="3778106" y="5036207"/>
            <a:ext cx="295563" cy="665019"/>
          </a:xfrm>
          <a:prstGeom prst="up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27" y="970274"/>
            <a:ext cx="2793538" cy="18561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4414" y="4092027"/>
            <a:ext cx="6373555" cy="665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Mitra" panose="00000400000000000000" pitchFamily="2" charset="-78"/>
              </a:rPr>
              <a:t>قیمت و  وجهه ی یک محصول اغلب ارتباط تنگاتنگی با یکدیگر دارند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29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1464" y="2045376"/>
            <a:ext cx="2952328" cy="914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آیا رقیب قیمت را کاهش داده است؟</a:t>
            </a:r>
            <a:endParaRPr lang="en-GB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818" y="3573016"/>
            <a:ext cx="2972974" cy="914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آیا قیمت پایین تر اثری بر سهم بازار و سود ما خواهد داشت ؟</a:t>
            </a:r>
            <a:endParaRPr lang="en-GB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0818" y="5151017"/>
            <a:ext cx="2972974" cy="914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آیا باید یا می توان اقدامی اثربخش انجام داد ؟</a:t>
            </a:r>
            <a:endParaRPr lang="en-GB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7928" y="667544"/>
            <a:ext cx="6671441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واکنش نسبت به تغییرات قیمت </a:t>
            </a:r>
            <a:r>
              <a:rPr lang="fa-IR" sz="28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شرکت های </a:t>
            </a:r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رقیب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72064" y="2045376"/>
            <a:ext cx="4381235" cy="70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حفظ قیمت فعلی؛ پیگیری نظارت بر قیمت رقیب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74223" y="2870803"/>
            <a:ext cx="4381235" cy="70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کاهش قیمت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72064" y="3674493"/>
            <a:ext cx="4381235" cy="70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افزایش ارزش متصور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72064" y="4521464"/>
            <a:ext cx="4381235" cy="70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بهبود کیفیت و افزایش قیمت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72544" y="5365273"/>
            <a:ext cx="4381235" cy="700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عرضه محصول رقابتی با قیمت پایین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47628" y="2959775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762942" y="4521464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>
            <a:off x="4223792" y="2502576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22102" y="5739191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23992" y="3247775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23992" y="4024565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22302" y="487153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2302" y="3247775"/>
            <a:ext cx="0" cy="2491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583832" y="2564904"/>
            <a:ext cx="0" cy="1459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159896" y="2564904"/>
            <a:ext cx="0" cy="2800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" idx="3"/>
          </p:cNvCxnSpPr>
          <p:nvPr/>
        </p:nvCxnSpPr>
        <p:spPr>
          <a:xfrm flipH="1">
            <a:off x="4223792" y="4024565"/>
            <a:ext cx="360040" cy="5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23792" y="5365273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69565" y="4596881"/>
            <a:ext cx="4106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بله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35249" y="2997017"/>
            <a:ext cx="4106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بله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43662" y="5715345"/>
            <a:ext cx="41069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بله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11914" y="2075642"/>
            <a:ext cx="4860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خیر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2906" y="3994362"/>
            <a:ext cx="4860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خیر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82906" y="4920184"/>
            <a:ext cx="4860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cs typeface="B Mitra" panose="00000400000000000000" pitchFamily="2" charset="-78"/>
              </a:rPr>
              <a:t>خیر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7221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146" y="1045026"/>
            <a:ext cx="1099254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این فصل استراتژی قیمت گذاری عمده موجود برای بازاریاب ها را بررسی می کند</a:t>
            </a:r>
          </a:p>
          <a:p>
            <a:pPr algn="just" rtl="1"/>
            <a:endParaRPr lang="fa-IR" sz="2400" dirty="0" smtClean="0">
              <a:cs typeface="B Mitra" panose="00000400000000000000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اهداف فصل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1- توصیف مهمترین استراتژی ها در زمینه قیمت گذاری محصولات جدید و تقلیدی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2- توضیح این که چگونه شرکت ها به مجموعه قیمت هایی دست می یابند که </a:t>
            </a:r>
          </a:p>
          <a:p>
            <a:pPr algn="just" rtl="1"/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    سود ناشی از آمیخته محصول را به حداکثر برسانند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3- چگونه شرکت ها قیمت هایشان را طوری تنظیم می کنند تا انواع مختلف مشتری</a:t>
            </a:r>
          </a:p>
          <a:p>
            <a:pPr algn="just" rtl="1"/>
            <a:r>
              <a:rPr lang="fa-IR" sz="2400" dirty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    و شرایط را در برگیرند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4- مسائل مرتبط با آغاز ایجاد تغییر در قیمت و واکنش به این تغییرات</a:t>
            </a:r>
            <a:endParaRPr lang="fa-IR" sz="2400" dirty="0"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7" y="3648089"/>
            <a:ext cx="3755950" cy="228352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8972637"/>
              </p:ext>
            </p:extLst>
          </p:nvPr>
        </p:nvGraphicFramePr>
        <p:xfrm>
          <a:off x="-53314" y="762400"/>
          <a:ext cx="4830618" cy="259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-Point Star 7"/>
          <p:cNvSpPr/>
          <p:nvPr/>
        </p:nvSpPr>
        <p:spPr>
          <a:xfrm>
            <a:off x="572574" y="1200727"/>
            <a:ext cx="969899" cy="875493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?</a:t>
            </a:r>
            <a:endParaRPr lang="fa-I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55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973" y="3610000"/>
            <a:ext cx="3195638" cy="2163763"/>
          </a:xfrm>
        </p:spPr>
        <p:txBody>
          <a:bodyPr rtlCol="1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0900" dirty="0" smtClean="0">
                <a:solidFill>
                  <a:srgbClr val="7030A0"/>
                </a:solidFill>
                <a:cs typeface="MRT_Poster_16" panose="00000700000000000000" pitchFamily="2" charset="-78"/>
              </a:rPr>
              <a:t>پـایـان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727848" y="1628800"/>
            <a:ext cx="2909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1pPr>
            <a:lvl2pPr marL="742950" indent="-28575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2pPr>
            <a:lvl3pPr marL="11430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3pPr>
            <a:lvl4pPr marL="16002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4pPr>
            <a:lvl5pPr marL="20574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9pPr>
          </a:lstStyle>
          <a:p>
            <a:pPr algn="ctr" eaLnBrk="1" hangingPunct="1"/>
            <a:r>
              <a:rPr lang="fa-IR" sz="2800" dirty="0">
                <a:solidFill>
                  <a:srgbClr val="C00000"/>
                </a:solidFill>
                <a:cs typeface="MRT_Poster" panose="00000700000000000000" pitchFamily="2" charset="-78"/>
              </a:rPr>
              <a:t>بـا آرزوی موفـقـیـتـــ </a:t>
            </a:r>
          </a:p>
          <a:p>
            <a:pPr algn="ctr" eaLnBrk="1" hangingPunct="1"/>
            <a:r>
              <a:rPr lang="fa-IR" sz="2800" dirty="0">
                <a:solidFill>
                  <a:srgbClr val="C00000"/>
                </a:solidFill>
                <a:cs typeface="MRT_Poster" panose="00000700000000000000" pitchFamily="2" charset="-78"/>
              </a:rPr>
              <a:t>و سـربلندی برای همه شـما سـروران گـرامی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05166" y="3013100"/>
            <a:ext cx="3035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1pPr>
            <a:lvl2pPr marL="742950" indent="-28575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2pPr>
            <a:lvl3pPr marL="11430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3pPr>
            <a:lvl4pPr marL="16002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4pPr>
            <a:lvl5pPr marL="2057400" indent="-22860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B0F0"/>
                </a:solidFill>
                <a:latin typeface="BordeauxBlack" pitchFamily="2" charset="0"/>
              </a:rPr>
              <a:t>MBA</a:t>
            </a:r>
            <a:r>
              <a:rPr lang="en-US" sz="4400" dirty="0">
                <a:solidFill>
                  <a:srgbClr val="FF0000"/>
                </a:solidFill>
                <a:latin typeface="BordeauxBlack" pitchFamily="2" charset="0"/>
              </a:rPr>
              <a:t>4U</a:t>
            </a:r>
            <a:r>
              <a:rPr lang="en-US" sz="4400" dirty="0">
                <a:solidFill>
                  <a:srgbClr val="00B050"/>
                </a:solidFill>
                <a:latin typeface="BordeauxBlack" pitchFamily="2" charset="0"/>
              </a:rPr>
              <a:t>.IR</a:t>
            </a:r>
            <a:endParaRPr lang="fa-IR" sz="4400" dirty="0">
              <a:solidFill>
                <a:srgbClr val="00B050"/>
              </a:solidFill>
              <a:latin typeface="Bordeaux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4149080"/>
            <a:ext cx="11089232" cy="12281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a-IR" sz="9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استراتژی های قیمت گذاری با گذر محصول از مراحل مختلف چرخه زندگی آن تغییر می یابند</a:t>
            </a:r>
          </a:p>
          <a:p>
            <a:pPr marL="0" indent="0" algn="ctr">
              <a:buNone/>
            </a:pPr>
            <a:endParaRPr lang="fa-IR" sz="9600" b="1" dirty="0" smtClean="0">
              <a:solidFill>
                <a:srgbClr val="002060"/>
              </a:solidFill>
              <a:cs typeface="B Mitra" panose="00000400000000000000" pitchFamily="2" charset="-78"/>
            </a:endParaRPr>
          </a:p>
          <a:p>
            <a:pPr marL="0" indent="0" algn="ctr">
              <a:buNone/>
            </a:pPr>
            <a:r>
              <a:rPr lang="fa-IR" sz="9600" b="1" dirty="0" smtClean="0">
                <a:solidFill>
                  <a:srgbClr val="002060"/>
                </a:solidFill>
                <a:cs typeface="B Mitra" panose="00000400000000000000" pitchFamily="2" charset="-78"/>
              </a:rPr>
              <a:t>شرکت هایی که محصولی جدید را روانه بازار می کنند برای اولین بار با چالش تعیین قیمت روبرو می شوند </a:t>
            </a:r>
          </a:p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3200" dirty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en-GB" sz="32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4272" y="1460908"/>
            <a:ext cx="4439192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قیمت گذاری مبتنی بر لایه های بازار</a:t>
            </a:r>
            <a:endParaRPr lang="en-GB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04271" y="2804994"/>
            <a:ext cx="4439193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قیمت گذاری با هدف نفوذ در بازار</a:t>
            </a:r>
            <a:endParaRPr lang="en-GB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04841" y="2224134"/>
            <a:ext cx="544792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استراتژی های قیمت گذاری محصول جدید</a:t>
            </a:r>
            <a:endParaRPr lang="en-GB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960190" y="2468898"/>
            <a:ext cx="415636" cy="42487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1343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74255" y="1885357"/>
            <a:ext cx="10910666" cy="15436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endParaRPr lang="fa-IR" sz="3200" dirty="0">
              <a:solidFill>
                <a:srgbClr val="002060"/>
              </a:solidFill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3200" dirty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en-GB" sz="3200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108" y="300662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i="1" dirty="0">
                <a:solidFill>
                  <a:srgbClr val="FFFF00"/>
                </a:solidFill>
                <a:cs typeface="B Nazanin" pitchFamily="2" charset="-78"/>
              </a:rPr>
              <a:t>                                             </a:t>
            </a:r>
          </a:p>
          <a:p>
            <a:pPr algn="ctr" rtl="1"/>
            <a:r>
              <a:rPr lang="fa-IR" sz="3600" dirty="0" smtClean="0">
                <a:cs typeface="B Nazanin" pitchFamily="2" charset="-78"/>
              </a:rPr>
              <a:t> </a:t>
            </a:r>
          </a:p>
          <a:p>
            <a:pPr algn="ctr" rtl="1"/>
            <a:r>
              <a:rPr lang="fa-IR" sz="3600" dirty="0" smtClean="0">
                <a:cs typeface="B Nazanin" pitchFamily="2" charset="-78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6120" y="662111"/>
            <a:ext cx="4860032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قیمت گذاری مبتنی بر لایه های بازار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78798"/>
              </p:ext>
            </p:extLst>
          </p:nvPr>
        </p:nvGraphicFramePr>
        <p:xfrm>
          <a:off x="1767847" y="3164803"/>
          <a:ext cx="4686538" cy="2853350"/>
        </p:xfrm>
        <a:graphic>
          <a:graphicData uri="http://schemas.openxmlformats.org/drawingml/2006/table">
            <a:tbl>
              <a:tblPr rtl="1" firstRow="1" bandRow="1">
                <a:tableStyleId>{8FD4443E-F989-4FC4-A0C8-D5A2AF1F390B}</a:tableStyleId>
              </a:tblPr>
              <a:tblGrid>
                <a:gridCol w="2343269"/>
                <a:gridCol w="2343269"/>
              </a:tblGrid>
              <a:tr h="5706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سال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Mitra" panose="00000400000000000000" pitchFamily="2" charset="-78"/>
                        </a:rPr>
                        <a:t>قیمت</a:t>
                      </a:r>
                      <a:endParaRPr lang="fa-IR" sz="24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706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1990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$  43000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706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1993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$   6000  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06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2001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$  2000    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067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2012</a:t>
                      </a:r>
                      <a:endParaRPr lang="fa-IR" sz="2400" b="1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$   500</a:t>
                      </a:r>
                      <a:endParaRPr lang="en-GB" sz="2400" b="1" dirty="0" smtClean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429000"/>
            <a:ext cx="3975098" cy="2506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7691" y="1692329"/>
            <a:ext cx="10804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>
                <a:cs typeface="B Mitra" panose="00000400000000000000" pitchFamily="2" charset="-78"/>
              </a:rPr>
              <a:t>در این استراتژی  شرکت ها قیمت اولیه محصول جدیدخود را بسیار بالا تعیین می کنند تا از لایه های مختلف بازار سود </a:t>
            </a:r>
            <a:r>
              <a:rPr lang="fa-IR" sz="2400" dirty="0" smtClean="0">
                <a:cs typeface="B Mitra" panose="00000400000000000000" pitchFamily="2" charset="-78"/>
              </a:rPr>
              <a:t>ببرند</a:t>
            </a:r>
            <a:endParaRPr lang="en-US" sz="2400" dirty="0" smtClean="0">
              <a:cs typeface="B Mitra" panose="00000400000000000000" pitchFamily="2" charset="-78"/>
            </a:endParaRPr>
          </a:p>
          <a:p>
            <a:r>
              <a:rPr lang="en-US" sz="2400" dirty="0" smtClean="0">
                <a:cs typeface="B Mitra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SONY</a:t>
            </a:r>
            <a:r>
              <a:rPr lang="en-US" sz="2400" dirty="0" smtClean="0">
                <a:cs typeface="B Mitra" panose="00000400000000000000" pitchFamily="2" charset="-78"/>
              </a:rPr>
              <a:t> </a:t>
            </a:r>
            <a:r>
              <a:rPr lang="fa-IR" sz="2400" dirty="0" smtClean="0">
                <a:cs typeface="B Mitra" panose="00000400000000000000" pitchFamily="2" charset="-78"/>
              </a:rPr>
              <a:t>این </a:t>
            </a:r>
            <a:r>
              <a:rPr lang="fa-IR" sz="2400" dirty="0">
                <a:cs typeface="B Mitra" panose="00000400000000000000" pitchFamily="2" charset="-78"/>
              </a:rPr>
              <a:t>استراتژی را برای محصول تلویزیون های </a:t>
            </a:r>
            <a:r>
              <a:rPr lang="en-US" sz="2400" b="1" dirty="0" smtClean="0">
                <a:solidFill>
                  <a:srgbClr val="0070C0"/>
                </a:solidFill>
                <a:cs typeface="B Mitra" panose="00000400000000000000" pitchFamily="2" charset="-78"/>
              </a:rPr>
              <a:t>HD</a:t>
            </a:r>
            <a:r>
              <a:rPr lang="fa-IR" sz="2400" dirty="0" smtClean="0">
                <a:cs typeface="B Mitra" panose="00000400000000000000" pitchFamily="2" charset="-78"/>
              </a:rPr>
              <a:t> خود </a:t>
            </a:r>
            <a:r>
              <a:rPr lang="fa-IR" sz="2400" dirty="0">
                <a:cs typeface="B Mitra" panose="00000400000000000000" pitchFamily="2" charset="-78"/>
              </a:rPr>
              <a:t>به کار برد در ابتدا این فناوری پیشرفته را در سال 1990 وارد بازار کرد و به دلیل بالا بودن قیمت فقط مشتریانی پیدا کرد که توانایی پرداخت این رقم </a:t>
            </a:r>
            <a:r>
              <a:rPr lang="fa-IR" sz="2400" dirty="0" smtClean="0">
                <a:cs typeface="B Mitra" panose="00000400000000000000" pitchFamily="2" charset="-78"/>
              </a:rPr>
              <a:t>را داشتند </a:t>
            </a:r>
            <a:r>
              <a:rPr lang="fa-IR" sz="2400" dirty="0">
                <a:cs typeface="B Mitra" panose="00000400000000000000" pitchFamily="2" charset="-78"/>
              </a:rPr>
              <a:t>و در سال های بعد برای جذب مشتریان بیشتر قیمت خود را پایین </a:t>
            </a:r>
            <a:r>
              <a:rPr lang="fa-IR" sz="2400" dirty="0" smtClean="0">
                <a:cs typeface="B Mitra" panose="00000400000000000000" pitchFamily="2" charset="-78"/>
              </a:rPr>
              <a:t>آورد.</a:t>
            </a:r>
            <a:endParaRPr lang="fa-IR" sz="2400" dirty="0"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407" y="3622028"/>
            <a:ext cx="903401" cy="74350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05363" y="4191487"/>
            <a:ext cx="903401" cy="743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500717" y="4760946"/>
            <a:ext cx="903401" cy="7435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505363" y="5325726"/>
            <a:ext cx="903401" cy="7435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0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1503" y="2427478"/>
            <a:ext cx="1991289" cy="170546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166857" y="1862698"/>
            <a:ext cx="1991289" cy="17054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1171503" y="1293239"/>
            <a:ext cx="1991289" cy="170546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1772816"/>
            <a:ext cx="9185742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تنها در شرایطی خاص لایه برداری از بازار منطقی است :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 کیفیت و تصویر ذهنی خریدار از محصول باید از قیمت بالاتر حمایت کند</a:t>
            </a: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در مقابل قیمت بالا ، باید خریداران کافی وجود داشته باشند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هزینه تولید تعداد اندک محصول نباید آنقدر بالا باشد که شرکت مجبور شود در نتیجه آن از امتیاز مطالبه مبلغی بالاتر صرف نظر نماید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رقبا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نباید این امکان را بیابند تا براحتی وارد بازار شده و </a:t>
            </a: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قیمت های </a:t>
            </a:r>
            <a:r>
              <a:rPr lang="fa-IR" sz="2400" dirty="0">
                <a:solidFill>
                  <a:srgbClr val="002060"/>
                </a:solidFill>
                <a:cs typeface="B Mitra" panose="00000400000000000000" pitchFamily="2" charset="-78"/>
              </a:rPr>
              <a:t>بالا را کاهش </a:t>
            </a: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دهند </a:t>
            </a:r>
            <a:endParaRPr lang="en-GB" sz="2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76120" y="662111"/>
            <a:ext cx="4860032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Nazanin" pitchFamily="2" charset="-78"/>
              </a:rPr>
              <a:t>قیمت گذاری مبتنی بر لایه های بازار</a:t>
            </a:r>
            <a:endParaRPr lang="en-GB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547" y="723780"/>
            <a:ext cx="1991289" cy="170546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To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5080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72816"/>
            <a:ext cx="1072939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در این روش به منظور کسب نهایت سود از بخش های کوچک ولی سود ده بازار و نفوذ سریع و عمیق به بازار، قیمتی پایین برای اولین گروه محصولات خود تعیین کرده و بدین صورت به سرعت تعداد زیادی از خریداران راجذب نموده و سهم بزرگی از بازار را از آن خود می نمایند</a:t>
            </a:r>
          </a:p>
          <a:p>
            <a:pPr marL="0" indent="0"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در این حالت حجم بالای فروش منجر به کاهش هزینه ها می شود </a:t>
            </a:r>
            <a:endParaRPr lang="en-GB" sz="2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قیمت گذاری با هدف نفوذ در بازار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937886"/>
            <a:ext cx="4176464" cy="3219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96" y="3645024"/>
            <a:ext cx="3645255" cy="24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7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قیمت گذاری با هدف نفوذ در بازار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645024"/>
            <a:ext cx="5879976" cy="2516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" y="1581944"/>
            <a:ext cx="3024336" cy="1961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581944"/>
            <a:ext cx="2736304" cy="1955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8048" y="2559900"/>
            <a:ext cx="532859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در سال 2002 شرکت ایکیا (غول خرده فروشی سوئدی) اولین فروشگاه هایش را در چین افتتاح کرد . عده ی زیادی از مردم تجمع کردند اما نه برای خرید بلکه برای استفاده از امکانات خوب و خدمات رایگان.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 و بعد برای خرید به فروشگاه های پایین خیابان که کپی لوازم ایکیا را با چند درصد ارزانتر می فروخت می رفتند. </a:t>
            </a:r>
          </a:p>
          <a:p>
            <a:pPr algn="just" rtl="1"/>
            <a:r>
              <a:rPr lang="fa-IR" sz="2400" dirty="0" smtClean="0">
                <a:cs typeface="B Mitra" panose="00000400000000000000" pitchFamily="2" charset="-78"/>
              </a:rPr>
              <a:t>ایکیا قیمت هایش را برای جذب این مشتری ها به پایین ترین حد کاهش داد.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428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88233" y="1863125"/>
            <a:ext cx="10553894" cy="483419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C00000"/>
                </a:solidFill>
                <a:cs typeface="B Mitra" panose="00000400000000000000" pitchFamily="2" charset="-78"/>
              </a:rPr>
              <a:t> شرایط لازم برای استفاده از استراتژی نفوذ در بازار :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بازار باید نسبت به قیمت بسیار حساس باشد تا در نتیجه آن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   یک قیمت پایین رشد بیشتری در بازار ایجاد کند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 با افزایش حجم فروش، هزینه های تولید و توزیع باید کاهش بیابند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قیمت پایین باید به گونه ای باشد که جلوی رقابت را بگیرد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anose="00000400000000000000" pitchFamily="2" charset="-78"/>
              </a:rPr>
              <a:t>قیمت تعیین شده بدین منظور باید حافظ جایگاه شرکت در بازار باشد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6120" y="667544"/>
            <a:ext cx="4943249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قیمت گذاری با هدف نفوذ در بازار</a:t>
            </a:r>
            <a:endParaRPr lang="en-GB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618" y="2050473"/>
            <a:ext cx="1745673" cy="1302327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66616" y="3399557"/>
            <a:ext cx="1745673" cy="1302327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66616" y="4748641"/>
            <a:ext cx="1745673" cy="1302327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9" y="5030777"/>
            <a:ext cx="1514766" cy="7380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1" y="3437844"/>
            <a:ext cx="1187309" cy="113995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033906" y="2316530"/>
            <a:ext cx="1745673" cy="770212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Mitra" panose="00000400000000000000" pitchFamily="2" charset="-78"/>
              </a:rPr>
              <a:t>1900</a:t>
            </a:r>
            <a:endParaRPr lang="fa-IR" sz="3600" dirty="0">
              <a:cs typeface="B Mitra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33906" y="3665613"/>
            <a:ext cx="1745673" cy="770212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Mitra" panose="00000400000000000000" pitchFamily="2" charset="-78"/>
              </a:rPr>
              <a:t>2400</a:t>
            </a:r>
            <a:endParaRPr lang="fa-IR" sz="3600" dirty="0">
              <a:cs typeface="B Mitra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33906" y="5014697"/>
            <a:ext cx="1745673" cy="770212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Mitra" panose="00000400000000000000" pitchFamily="2" charset="-78"/>
              </a:rPr>
              <a:t>2400</a:t>
            </a:r>
            <a:endParaRPr lang="fa-IR" sz="3600" dirty="0"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7" y="2156821"/>
            <a:ext cx="1582888" cy="1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49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2526</Words>
  <Application>Microsoft Office PowerPoint</Application>
  <PresentationFormat>Widescreen</PresentationFormat>
  <Paragraphs>295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B Mitra</vt:lpstr>
      <vt:lpstr>B Nazanin</vt:lpstr>
      <vt:lpstr>BordeauxBlack</vt:lpstr>
      <vt:lpstr>Calibri</vt:lpstr>
      <vt:lpstr>Calibri Light</vt:lpstr>
      <vt:lpstr>Edwardian Script ITC</vt:lpstr>
      <vt:lpstr>MRT_Poster</vt:lpstr>
      <vt:lpstr>MRT_Poster_16</vt:lpstr>
      <vt:lpstr>Times New Roman</vt:lpstr>
      <vt:lpstr>Wingdings</vt:lpstr>
      <vt:lpstr>Zar</vt:lpstr>
      <vt:lpstr>Office Theme</vt:lpstr>
      <vt:lpstr>استراتژی های قیمت گذاری  فصل 11 کتاب دسترسی سریع به اصول بازاریابی 2012 فیلیپ کاتلر – گری ارمسترانگ Principles of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استراتژی های قیمت گذاری  فصل 11 کتاب دسترسی سریع به اصول بازاریابی 2012 فیلیپ کاتلر – گری ارمسترانگ Principles of Marketing</dc:title>
  <dc:creator>azim</dc:creator>
  <cp:lastModifiedBy>azim</cp:lastModifiedBy>
  <cp:revision>64</cp:revision>
  <dcterms:created xsi:type="dcterms:W3CDTF">2015-04-29T22:31:21Z</dcterms:created>
  <dcterms:modified xsi:type="dcterms:W3CDTF">2015-05-03T20:58:53Z</dcterms:modified>
</cp:coreProperties>
</file>