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4"/>
  </p:handoutMasterIdLst>
  <p:sldIdLst>
    <p:sldId id="256" r:id="rId2"/>
    <p:sldId id="267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0" r:id="rId12"/>
    <p:sldId id="261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6C2D2A-3A71-40AC-AFD1-6BF6D2C910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937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572000" y="5275263"/>
            <a:ext cx="4603750" cy="685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0" y="268288"/>
            <a:ext cx="8915400" cy="6589712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875" y="15240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0" lang="fa-IR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542925" y="3228975"/>
            <a:ext cx="0" cy="362743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6837363" y="-9525"/>
            <a:ext cx="330200" cy="6875463"/>
            <a:chOff x="4307" y="-6"/>
            <a:chExt cx="208" cy="4331"/>
          </a:xfrm>
        </p:grpSpPr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4325" y="4234"/>
              <a:ext cx="48" cy="9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4307" y="1920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4499" y="2112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4307" y="2688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4307" y="3456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4499" y="2880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4499" y="3648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4307" y="-6"/>
              <a:ext cx="48" cy="65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4499" y="-5"/>
              <a:ext cx="16" cy="256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4307" y="300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4307" y="1068"/>
              <a:ext cx="48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4499" y="492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4499" y="1260"/>
              <a:ext cx="16" cy="52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718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28650" y="3171825"/>
            <a:ext cx="4970463" cy="2044700"/>
          </a:xfrm>
        </p:spPr>
        <p:txBody>
          <a:bodyPr/>
          <a:lstStyle>
            <a:lvl1pPr marL="0" indent="0">
              <a:lnSpc>
                <a:spcPct val="85000"/>
              </a:lnSpc>
              <a:buFont typeface="Wingdings" panose="05000000000000000000" pitchFamily="2" charset="2"/>
              <a:buNone/>
              <a:defRPr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smtClean="0"/>
              <a:t>按一下以編輯母片本文樣式</a:t>
            </a:r>
          </a:p>
        </p:txBody>
      </p:sp>
      <p:sp>
        <p:nvSpPr>
          <p:cNvPr id="7189" name="Rectangle 2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5257800"/>
            <a:ext cx="39084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ftr" sz="quarter" idx="3"/>
          </p:nvPr>
        </p:nvSpPr>
        <p:spPr>
          <a:xfrm>
            <a:off x="685800" y="5638800"/>
            <a:ext cx="3908425" cy="304800"/>
          </a:xfrm>
        </p:spPr>
        <p:txBody>
          <a:bodyPr/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5825" y="6356350"/>
            <a:ext cx="1908175" cy="5016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038" tIns="46038" rIns="46038" bIns="46038"/>
          <a:lstStyle>
            <a:lvl2pPr marL="114300" lvl="1" algn="r">
              <a:lnSpc>
                <a:spcPct val="110000"/>
              </a:lnSpc>
              <a:defRPr sz="1400"/>
            </a:lvl2pPr>
          </a:lstStyle>
          <a:p>
            <a:pPr lvl="1"/>
            <a:fld id="{24E0FB10-E826-432C-94FE-C903F95004AD}" type="slidenum">
              <a:rPr lang="en-US" altLang="zh-TW"/>
              <a:pPr lvl="1"/>
              <a:t>‹#›</a:t>
            </a:fld>
            <a:endParaRPr lang="en-US" altLang="zh-TW"/>
          </a:p>
        </p:txBody>
      </p:sp>
      <p:sp>
        <p:nvSpPr>
          <p:cNvPr id="7192" name="AutoShape 2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5400000">
            <a:off x="7456488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vert="eaVert"/>
          <a:lstStyle/>
          <a:p>
            <a:endParaRPr kumimoji="0" lang="fa-IR"/>
          </a:p>
        </p:txBody>
      </p:sp>
      <p:sp>
        <p:nvSpPr>
          <p:cNvPr id="7193" name="Freeform 25"/>
          <p:cNvSpPr>
            <a:spLocks/>
          </p:cNvSpPr>
          <p:nvPr/>
        </p:nvSpPr>
        <p:spPr bwMode="auto">
          <a:xfrm>
            <a:off x="187325" y="404813"/>
            <a:ext cx="7489825" cy="5541962"/>
          </a:xfrm>
          <a:custGeom>
            <a:avLst/>
            <a:gdLst>
              <a:gd name="T0" fmla="*/ 4718 w 4718"/>
              <a:gd name="T1" fmla="*/ 3491 h 3491"/>
              <a:gd name="T2" fmla="*/ 4718 w 4718"/>
              <a:gd name="T3" fmla="*/ 0 h 3491"/>
              <a:gd name="T4" fmla="*/ 0 w 4718"/>
              <a:gd name="T5" fmla="*/ 0 h 3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18" h="3491">
                <a:moveTo>
                  <a:pt x="4718" y="3491"/>
                </a:moveTo>
                <a:lnTo>
                  <a:pt x="4718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20638" y="16764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195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419100" y="1524000"/>
            <a:ext cx="8477250" cy="137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zh-TW" altLang="zh-TW" noProof="0" smtClean="0"/>
          </a:p>
        </p:txBody>
      </p:sp>
      <p:sp>
        <p:nvSpPr>
          <p:cNvPr id="7196" name="Arc 28"/>
          <p:cNvSpPr>
            <a:spLocks/>
          </p:cNvSpPr>
          <p:nvPr/>
        </p:nvSpPr>
        <p:spPr bwMode="auto">
          <a:xfrm flipH="1">
            <a:off x="5867400" y="3175"/>
            <a:ext cx="3429000" cy="6851650"/>
          </a:xfrm>
          <a:custGeom>
            <a:avLst/>
            <a:gdLst>
              <a:gd name="G0" fmla="+- 0 0 0"/>
              <a:gd name="G1" fmla="+- 21577 0 0"/>
              <a:gd name="G2" fmla="+- 21600 0 0"/>
              <a:gd name="T0" fmla="*/ 1003 w 21600"/>
              <a:gd name="T1" fmla="*/ 0 h 43161"/>
              <a:gd name="T2" fmla="*/ 820 w 21600"/>
              <a:gd name="T3" fmla="*/ 43161 h 43161"/>
              <a:gd name="T4" fmla="*/ 0 w 21600"/>
              <a:gd name="T5" fmla="*/ 21577 h 4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61" fill="none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</a:path>
              <a:path w="21600" h="43161" stroke="0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  <a:lnTo>
                  <a:pt x="0" y="2157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EFB61C-F5D0-4AD0-ADC9-4682A27ADC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2944423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1081088"/>
            <a:ext cx="2105025" cy="4910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0525" y="1081088"/>
            <a:ext cx="6164263" cy="4910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A47F06-0B9A-4324-A64A-B46AEEEAB88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3454708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9964BF-CACF-4050-8387-2076469689A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7111591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1CB7B8-291B-4608-8B7C-7FF2C9A8CA6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16795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925" y="2574925"/>
            <a:ext cx="2397125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19450" y="2574925"/>
            <a:ext cx="2398713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8D2E6D-7FAA-48F4-8569-D2240BEA7D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3921309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9D2EE2-892A-4194-9161-379FE4B18D9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3798724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77B7DA-A98E-4A2C-8BDF-C8BA487EF85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489560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CDDDA0-AC2A-44FC-9A5E-A7E1F76D86E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4688421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C9FAF6-0C87-4538-8F57-D69B72F448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0169695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9BC6F1-2032-4C8B-8ABB-74BD9E9134C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8525940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265113"/>
            <a:ext cx="8915400" cy="6589712"/>
          </a:xfrm>
          <a:prstGeom prst="rtTriangle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5638800" y="5275263"/>
            <a:ext cx="3389313" cy="685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875" y="10668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1081088"/>
            <a:ext cx="8421688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zh-TW" altLang="zh-TW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574925"/>
            <a:ext cx="4948238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  <a:endParaRPr lang="zh-TW" altLang="zh-TW" smtClean="0"/>
          </a:p>
        </p:txBody>
      </p:sp>
      <p:sp>
        <p:nvSpPr>
          <p:cNvPr id="6151" name="AutoShape 7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6200000" flipH="1">
            <a:off x="6965951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/>
          <a:lstStyle/>
          <a:p>
            <a:endParaRPr lang="fa-IR"/>
          </a:p>
        </p:txBody>
      </p:sp>
      <p:sp>
        <p:nvSpPr>
          <p:cNvPr id="6152" name="AutoShape 8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 rot="16200000" flipH="1">
            <a:off x="6537326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/>
          <a:lstStyle/>
          <a:p>
            <a:endParaRPr lang="fa-IR"/>
          </a:p>
        </p:txBody>
      </p:sp>
      <p:sp>
        <p:nvSpPr>
          <p:cNvPr id="6153" name="AutoShape 9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 rot="16200000" flipH="1">
            <a:off x="6403976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/>
          <a:lstStyle/>
          <a:p>
            <a:endParaRPr lang="fa-IR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8575" y="6119813"/>
            <a:ext cx="39084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9C396F97-3296-4F70-9988-3CF378485BE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156" name="Arc 12"/>
          <p:cNvSpPr>
            <a:spLocks/>
          </p:cNvSpPr>
          <p:nvPr/>
        </p:nvSpPr>
        <p:spPr bwMode="auto">
          <a:xfrm flipH="1">
            <a:off x="5719763" y="3175"/>
            <a:ext cx="3429000" cy="6851650"/>
          </a:xfrm>
          <a:custGeom>
            <a:avLst/>
            <a:gdLst>
              <a:gd name="G0" fmla="+- 0 0 0"/>
              <a:gd name="G1" fmla="+- 21577 0 0"/>
              <a:gd name="G2" fmla="+- 21600 0 0"/>
              <a:gd name="T0" fmla="*/ 1003 w 21600"/>
              <a:gd name="T1" fmla="*/ 0 h 43161"/>
              <a:gd name="T2" fmla="*/ 820 w 21600"/>
              <a:gd name="T3" fmla="*/ 43161 h 43161"/>
              <a:gd name="T4" fmla="*/ 0 w 21600"/>
              <a:gd name="T5" fmla="*/ 21577 h 43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161" fill="none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</a:path>
              <a:path w="21600" h="43161" stroke="0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  <a:lnTo>
                  <a:pt x="0" y="2157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fa-IR"/>
          </a:p>
        </p:txBody>
      </p:sp>
      <p:sp>
        <p:nvSpPr>
          <p:cNvPr id="6157" name="AutoShape 1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 rot="5400000">
            <a:off x="7456488" y="5510212"/>
            <a:ext cx="939800" cy="244475"/>
          </a:xfrm>
          <a:prstGeom prst="triangle">
            <a:avLst>
              <a:gd name="adj" fmla="val 49995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vert="eaVert"/>
          <a:lstStyle/>
          <a:p>
            <a:endParaRPr lang="fa-IR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542925" y="3228975"/>
            <a:ext cx="0" cy="3627438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6159" name="Arc 15"/>
          <p:cNvSpPr>
            <a:spLocks/>
          </p:cNvSpPr>
          <p:nvPr/>
        </p:nvSpPr>
        <p:spPr bwMode="auto">
          <a:xfrm flipV="1">
            <a:off x="6932613" y="-838200"/>
            <a:ext cx="2211387" cy="2362200"/>
          </a:xfrm>
          <a:custGeom>
            <a:avLst/>
            <a:gdLst>
              <a:gd name="G0" fmla="+- 20223 0 0"/>
              <a:gd name="G1" fmla="+- 21599 0 0"/>
              <a:gd name="G2" fmla="+- 21600 0 0"/>
              <a:gd name="T0" fmla="*/ 0 w 20223"/>
              <a:gd name="T1" fmla="*/ 14009 h 21599"/>
              <a:gd name="T2" fmla="*/ 19986 w 20223"/>
              <a:gd name="T3" fmla="*/ 0 h 21599"/>
              <a:gd name="T4" fmla="*/ 20223 w 20223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223" h="21599" fill="none" extrusionOk="0">
                <a:moveTo>
                  <a:pt x="0" y="14009"/>
                </a:moveTo>
                <a:cubicBezTo>
                  <a:pt x="3132" y="5662"/>
                  <a:pt x="11071" y="98"/>
                  <a:pt x="19986" y="0"/>
                </a:cubicBezTo>
              </a:path>
              <a:path w="20223" h="21599" stroke="0" extrusionOk="0">
                <a:moveTo>
                  <a:pt x="0" y="14009"/>
                </a:moveTo>
                <a:cubicBezTo>
                  <a:pt x="3132" y="5662"/>
                  <a:pt x="11071" y="98"/>
                  <a:pt x="19986" y="0"/>
                </a:cubicBezTo>
                <a:lnTo>
                  <a:pt x="20223" y="2159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rot="10800000" wrap="none" anchor="ctr"/>
          <a:lstStyle/>
          <a:p>
            <a:pPr algn="ctr"/>
            <a:endParaRPr lang="fa-IR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rot="2975352" flipH="1">
            <a:off x="6092825" y="1331913"/>
            <a:ext cx="3608388" cy="30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7243763" y="-12700"/>
            <a:ext cx="1587" cy="6811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0" y="5969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wipe dir="r"/>
  </p:transition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Arial Narrow" panose="020B0606020202030204" pitchFamily="34" charset="0"/>
          <a:ea typeface="標楷體" panose="03000509000000000000" pitchFamily="65" charset="-12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Arial Narrow" panose="020B0606020202030204" pitchFamily="34" charset="0"/>
          <a:ea typeface="標楷體" panose="03000509000000000000" pitchFamily="65" charset="-12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Arial Narrow" panose="020B0606020202030204" pitchFamily="34" charset="0"/>
          <a:ea typeface="標楷體" panose="03000509000000000000" pitchFamily="65" charset="-12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Arial Narrow" panose="020B0606020202030204" pitchFamily="34" charset="0"/>
          <a:ea typeface="標楷體" panose="03000509000000000000" pitchFamily="65" charset="-12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Arial Narrow" panose="020B0606020202030204" pitchFamily="34" charset="0"/>
          <a:ea typeface="標楷體" panose="03000509000000000000" pitchFamily="65" charset="-12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Arial Narrow" panose="020B0606020202030204" pitchFamily="34" charset="0"/>
          <a:ea typeface="標楷體" panose="03000509000000000000" pitchFamily="65" charset="-12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Arial Narrow" panose="020B0606020202030204" pitchFamily="34" charset="0"/>
          <a:ea typeface="標楷體" panose="03000509000000000000" pitchFamily="65" charset="-12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Arial Narrow" panose="020B0606020202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Monotype Sorts" pitchFamily="2" charset="2"/>
        <a:buChar char="u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britannica.com/bcom/eb/article/5/0,5716,117435+4,00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371600"/>
            <a:ext cx="6324600" cy="990600"/>
          </a:xfrm>
        </p:spPr>
        <p:txBody>
          <a:bodyPr/>
          <a:lstStyle/>
          <a:p>
            <a:r>
              <a:rPr lang="en-US" altLang="zh-TW"/>
              <a:t>Power &amp; Authority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/>
              <a:t>Political sociology is </a:t>
            </a:r>
          </a:p>
          <a:p>
            <a:pPr algn="r"/>
            <a:r>
              <a:rPr lang="en-US" altLang="zh-TW"/>
              <a:t>…. the study of political processes and structures of power</a:t>
            </a:r>
          </a:p>
          <a:p>
            <a:endParaRPr lang="en-US" altLang="zh-TW"/>
          </a:p>
          <a:p>
            <a:pPr algn="r"/>
            <a:r>
              <a:rPr lang="en-US" altLang="zh-TW"/>
              <a:t>G.A. Kourvetaris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Summary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6035675" cy="3416300"/>
          </a:xfrm>
        </p:spPr>
        <p:txBody>
          <a:bodyPr/>
          <a:lstStyle/>
          <a:p>
            <a:r>
              <a:rPr lang="en-US" altLang="zh-TW"/>
              <a:t>Power - probability that A will act as B wishes (structural perspective)</a:t>
            </a:r>
          </a:p>
          <a:p>
            <a:endParaRPr lang="en-US" altLang="zh-TW"/>
          </a:p>
          <a:p>
            <a:r>
              <a:rPr lang="en-US" altLang="zh-TW"/>
              <a:t>Power -/- Authority (with legitimacy)</a:t>
            </a:r>
          </a:p>
          <a:p>
            <a:endParaRPr lang="en-US" altLang="zh-TW"/>
          </a:p>
          <a:p>
            <a:r>
              <a:rPr lang="en-US" altLang="zh-TW"/>
              <a:t>Authority = Coercion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…. when authority loses its legitimacy</a:t>
            </a:r>
          </a:p>
          <a:p>
            <a:endParaRPr lang="en-US" altLang="zh-TW"/>
          </a:p>
          <a:p>
            <a:r>
              <a:rPr lang="en-US" altLang="zh-TW"/>
              <a:t>Authority = most secure and stable form of power</a:t>
            </a: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21688" cy="1241425"/>
          </a:xfrm>
        </p:spPr>
        <p:txBody>
          <a:bodyPr/>
          <a:lstStyle/>
          <a:p>
            <a:r>
              <a:rPr lang="en-US" altLang="zh-TW"/>
              <a:t>Radical ……. hegemony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 sz="2800"/>
              <a:t>Antonio Gramsci</a:t>
            </a:r>
            <a:endParaRPr lang="en-US" altLang="zh-TW"/>
          </a:p>
          <a:p>
            <a:pPr>
              <a:buFont typeface="Wingdings" panose="05000000000000000000" pitchFamily="2" charset="2"/>
              <a:buNone/>
            </a:pPr>
            <a:endParaRPr lang="en-US" altLang="zh-TW"/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the bourgeoisie dominated society less by force and more by eliciting consent through using cultural institutions to ensure that its view of the world prevailed</a:t>
            </a: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14400"/>
            <a:ext cx="7848600" cy="2209800"/>
          </a:xfrm>
        </p:spPr>
        <p:txBody>
          <a:bodyPr/>
          <a:lstStyle/>
          <a:p>
            <a:r>
              <a:rPr lang="en-US" altLang="zh-TW" sz="2800"/>
              <a:t>Nicos Poulantzas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/>
              <a:t>   ... power as ‘the capacity of a social class to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/>
              <a:t>       realise  its specifc objective interests’</a:t>
            </a:r>
            <a:endParaRPr lang="en-US" altLang="zh-TW" sz="200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3962400"/>
            <a:ext cx="7620000" cy="2286000"/>
          </a:xfrm>
        </p:spPr>
        <p:txBody>
          <a:bodyPr/>
          <a:lstStyle/>
          <a:p>
            <a:r>
              <a:rPr lang="en-US" altLang="zh-TW" sz="2800"/>
              <a:t>Louis Althusser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/>
              <a:t>    … ideoligical domination to the state through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/>
              <a:t>        ‘ideological state apparatuses’</a:t>
            </a:r>
            <a:endParaRPr lang="en-US" altLang="zh-TW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Consensus &amp; Conflict Model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Consensus - Functional Model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… power as capacity of a social system to get things done in the interests of collective goals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… equal power</a:t>
            </a:r>
          </a:p>
          <a:p>
            <a:r>
              <a:rPr lang="en-US" altLang="zh-TW"/>
              <a:t>Conflict - a form of domination and coercion of one by another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21688" cy="1241425"/>
          </a:xfrm>
        </p:spPr>
        <p:txBody>
          <a:bodyPr/>
          <a:lstStyle/>
          <a:p>
            <a:r>
              <a:rPr lang="en-US" altLang="zh-TW"/>
              <a:t>Max Weber ….. on power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6111875" cy="3416300"/>
          </a:xfrm>
        </p:spPr>
        <p:txBody>
          <a:bodyPr/>
          <a:lstStyle/>
          <a:p>
            <a:r>
              <a:rPr lang="en-US" altLang="zh-TW"/>
              <a:t>Power is the probability that one actor within a social relationship will be in a position to carry out his own will despite resistance …….</a:t>
            </a:r>
          </a:p>
          <a:p>
            <a:endParaRPr lang="en-US" altLang="zh-TW"/>
          </a:p>
          <a:p>
            <a:r>
              <a:rPr lang="en-US" altLang="zh-TW"/>
              <a:t>Politics is striving to share / get power </a:t>
            </a:r>
          </a:p>
          <a:p>
            <a:endParaRPr lang="en-US" altLang="zh-TW"/>
          </a:p>
          <a:p>
            <a:r>
              <a:rPr lang="en-US" altLang="zh-TW"/>
              <a:t>So, </a:t>
            </a:r>
            <a:r>
              <a:rPr lang="en-US" altLang="zh-TW">
                <a:solidFill>
                  <a:srgbClr val="FF0000"/>
                </a:solidFill>
              </a:rPr>
              <a:t>who</a:t>
            </a:r>
            <a:r>
              <a:rPr lang="en-US" altLang="zh-TW"/>
              <a:t> holds power, with </a:t>
            </a:r>
            <a:r>
              <a:rPr lang="en-US" altLang="zh-TW">
                <a:solidFill>
                  <a:srgbClr val="FF0000"/>
                </a:solidFill>
              </a:rPr>
              <a:t>which</a:t>
            </a:r>
            <a:r>
              <a:rPr lang="en-US" altLang="zh-TW"/>
              <a:t> basis and for</a:t>
            </a:r>
            <a:r>
              <a:rPr lang="en-US" altLang="zh-TW">
                <a:solidFill>
                  <a:srgbClr val="FF0000"/>
                </a:solidFill>
              </a:rPr>
              <a:t> what</a:t>
            </a:r>
            <a:r>
              <a:rPr lang="en-US" altLang="zh-TW"/>
              <a:t> purpose? </a:t>
            </a:r>
          </a:p>
        </p:txBody>
      </p:sp>
      <p:pic>
        <p:nvPicPr>
          <p:cNvPr id="5124" name="Picture 4" descr="C:\Urban P &amp; C\web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990600"/>
            <a:ext cx="2447925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21688" cy="1241425"/>
          </a:xfrm>
        </p:spPr>
        <p:txBody>
          <a:bodyPr/>
          <a:lstStyle/>
          <a:p>
            <a:r>
              <a:rPr lang="en-US" altLang="zh-TW"/>
              <a:t>… types of power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5807075" cy="3416300"/>
          </a:xfrm>
        </p:spPr>
        <p:txBody>
          <a:bodyPr/>
          <a:lstStyle/>
          <a:p>
            <a:r>
              <a:rPr lang="en-US" altLang="zh-TW"/>
              <a:t>Political power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  Tung Chee-hwa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  Martin Lee ?</a:t>
            </a:r>
          </a:p>
          <a:p>
            <a:r>
              <a:rPr lang="en-US" altLang="zh-TW"/>
              <a:t>Economic power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  Li Ka-shing &amp; Richard Li</a:t>
            </a:r>
          </a:p>
          <a:p>
            <a:r>
              <a:rPr lang="en-US" altLang="zh-TW"/>
              <a:t>Ideological power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  Rev Kwong-.kit Kwong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TW"/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…examples in Asia or around the world?</a:t>
            </a: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21688" cy="1241425"/>
          </a:xfrm>
        </p:spPr>
        <p:txBody>
          <a:bodyPr/>
          <a:lstStyle/>
          <a:p>
            <a:r>
              <a:rPr lang="en-US" altLang="zh-TW"/>
              <a:t>Steven Lukes … 3 dimensions of power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7864475" cy="3416300"/>
          </a:xfrm>
        </p:spPr>
        <p:txBody>
          <a:bodyPr/>
          <a:lstStyle/>
          <a:p>
            <a:r>
              <a:rPr lang="en-US" altLang="zh-TW"/>
              <a:t>Decisionalism - observable / overt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A get B to do something he would not otherwise do</a:t>
            </a:r>
          </a:p>
          <a:p>
            <a:r>
              <a:rPr lang="en-US" altLang="zh-TW"/>
              <a:t>Non-decisionalism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 issues not being discussed within the political arena</a:t>
            </a:r>
          </a:p>
          <a:p>
            <a:r>
              <a:rPr lang="en-US" altLang="zh-TW"/>
              <a:t>Radical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/>
              <a:t>   absence of conflict reveals the most thoroughgoing use of power in which potential grievances are prevented through the shaping of perceptions / wants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4800"/>
              <a:t>Authority</a:t>
            </a:r>
            <a:endParaRPr lang="en-US" altLang="zh-TW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2514600"/>
            <a:ext cx="4970463" cy="2044700"/>
          </a:xfrm>
        </p:spPr>
        <p:txBody>
          <a:bodyPr/>
          <a:lstStyle/>
          <a:p>
            <a:pPr algn="r"/>
            <a:r>
              <a:rPr lang="en-US" altLang="zh-TW" sz="3200" b="1">
                <a:solidFill>
                  <a:srgbClr val="FF0000"/>
                </a:solidFill>
              </a:rPr>
              <a:t>Legitimate </a:t>
            </a:r>
            <a:r>
              <a:rPr lang="en-US" altLang="zh-TW" sz="3200"/>
              <a:t>power</a:t>
            </a: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081088"/>
            <a:ext cx="6526213" cy="1241425"/>
          </a:xfrm>
        </p:spPr>
        <p:txBody>
          <a:bodyPr/>
          <a:lstStyle/>
          <a:p>
            <a:r>
              <a:rPr lang="en-US" altLang="zh-TW">
                <a:hlinkClick r:id="rId2"/>
              </a:rPr>
              <a:t>Rousseau</a:t>
            </a:r>
            <a:endParaRPr lang="en-US" altLang="zh-TW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971800"/>
            <a:ext cx="4968875" cy="34163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 sz="2800"/>
              <a:t>… the strongest man is never strong enough to be always master unless he transform into right and obedience into duty. </a:t>
            </a:r>
          </a:p>
        </p:txBody>
      </p:sp>
      <p:pic>
        <p:nvPicPr>
          <p:cNvPr id="13316" name="Picture 4" descr="C:\Political Sociology\rousseau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1981200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21688" cy="1241425"/>
          </a:xfrm>
        </p:spPr>
        <p:txBody>
          <a:bodyPr/>
          <a:lstStyle/>
          <a:p>
            <a:r>
              <a:rPr lang="en-US" altLang="zh-TW"/>
              <a:t>Weber… 3 types of legitimacy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924800" cy="3416300"/>
          </a:xfrm>
        </p:spPr>
        <p:txBody>
          <a:bodyPr/>
          <a:lstStyle/>
          <a:p>
            <a:r>
              <a:rPr lang="en-US" altLang="zh-TW"/>
              <a:t>Traditional - conferred by custom and accepted practice (King Bhumibol, King Sihanouk)</a:t>
            </a:r>
          </a:p>
          <a:p>
            <a:endParaRPr lang="en-US" altLang="zh-TW"/>
          </a:p>
          <a:p>
            <a:r>
              <a:rPr lang="en-US" altLang="zh-TW"/>
              <a:t>Charismatic - charisma (gift of grace) and extraordinary personal qualities of an individual (Li Kuan-yew,)</a:t>
            </a:r>
          </a:p>
          <a:p>
            <a:endParaRPr lang="en-US" altLang="zh-TW"/>
          </a:p>
          <a:p>
            <a:r>
              <a:rPr lang="en-US" altLang="zh-TW"/>
              <a:t>Rational-legal - power authorised by certain legal and bureaucratic procedures (Kim Tae-chun) </a:t>
            </a: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John  Day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Accepting authority - obey voluntarily the laws of government</a:t>
            </a:r>
          </a:p>
          <a:p>
            <a:r>
              <a:rPr lang="en-US" altLang="zh-TW"/>
              <a:t>Coercion - obey through fear of punishment </a:t>
            </a: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策略建議 (線上)">
  <a:themeElements>
    <a:clrScheme name="策略建議 (線上) 1">
      <a:dk1>
        <a:srgbClr val="000000"/>
      </a:dk1>
      <a:lt1>
        <a:srgbClr val="FFFFFF"/>
      </a:lt1>
      <a:dk2>
        <a:srgbClr val="996633"/>
      </a:dk2>
      <a:lt2>
        <a:srgbClr val="FF9900"/>
      </a:lt2>
      <a:accent1>
        <a:srgbClr val="D60093"/>
      </a:accent1>
      <a:accent2>
        <a:srgbClr val="FFFF66"/>
      </a:accent2>
      <a:accent3>
        <a:srgbClr val="CAB8AD"/>
      </a:accent3>
      <a:accent4>
        <a:srgbClr val="DADADA"/>
      </a:accent4>
      <a:accent5>
        <a:srgbClr val="E8AAC8"/>
      </a:accent5>
      <a:accent6>
        <a:srgbClr val="E7E75C"/>
      </a:accent6>
      <a:hlink>
        <a:srgbClr val="FF9933"/>
      </a:hlink>
      <a:folHlink>
        <a:srgbClr val="FFCCFF"/>
      </a:folHlink>
    </a:clrScheme>
    <a:fontScheme name="策略建議 (線上)">
      <a:majorFont>
        <a:latin typeface="Arial Narrow"/>
        <a:ea typeface="標楷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策略建議 (線上) 1">
        <a:dk1>
          <a:srgbClr val="000000"/>
        </a:dk1>
        <a:lt1>
          <a:srgbClr val="FFFFFF"/>
        </a:lt1>
        <a:dk2>
          <a:srgbClr val="996633"/>
        </a:dk2>
        <a:lt2>
          <a:srgbClr val="FF9900"/>
        </a:lt2>
        <a:accent1>
          <a:srgbClr val="D60093"/>
        </a:accent1>
        <a:accent2>
          <a:srgbClr val="FFFF66"/>
        </a:accent2>
        <a:accent3>
          <a:srgbClr val="CAB8AD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策略建議 (線上) 2">
        <a:dk1>
          <a:srgbClr val="FFFFCC"/>
        </a:dk1>
        <a:lt1>
          <a:srgbClr val="FFFFFF"/>
        </a:lt1>
        <a:dk2>
          <a:srgbClr val="FFFFCC"/>
        </a:dk2>
        <a:lt2>
          <a:srgbClr val="996600"/>
        </a:lt2>
        <a:accent1>
          <a:srgbClr val="FFCC00"/>
        </a:accent1>
        <a:accent2>
          <a:srgbClr val="6666FF"/>
        </a:accent2>
        <a:accent3>
          <a:srgbClr val="FFFFE2"/>
        </a:accent3>
        <a:accent4>
          <a:srgbClr val="DADADA"/>
        </a:accent4>
        <a:accent5>
          <a:srgbClr val="FFE2AA"/>
        </a:accent5>
        <a:accent6>
          <a:srgbClr val="5C5CE7"/>
        </a:accent6>
        <a:hlink>
          <a:srgbClr val="999933"/>
        </a:hlink>
        <a:folHlink>
          <a:srgbClr val="99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策略建議 (線上)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策略建議 (線上) 4">
        <a:dk1>
          <a:srgbClr val="000000"/>
        </a:dk1>
        <a:lt1>
          <a:srgbClr val="FFFFFF"/>
        </a:lt1>
        <a:dk2>
          <a:srgbClr val="990066"/>
        </a:dk2>
        <a:lt2>
          <a:srgbClr val="008080"/>
        </a:lt2>
        <a:accent1>
          <a:srgbClr val="D60093"/>
        </a:accent1>
        <a:accent2>
          <a:srgbClr val="FFFF66"/>
        </a:accent2>
        <a:accent3>
          <a:srgbClr val="CAAAB8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Office\Templates\簡報\策略建議 (線上).pot</Template>
  <TotalTime>162</TotalTime>
  <Words>418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Times New Roman</vt:lpstr>
      <vt:lpstr>新細明體</vt:lpstr>
      <vt:lpstr>Arial Narrow</vt:lpstr>
      <vt:lpstr>標楷體</vt:lpstr>
      <vt:lpstr>Arial</vt:lpstr>
      <vt:lpstr>Wingdings</vt:lpstr>
      <vt:lpstr>Monotype Sorts</vt:lpstr>
      <vt:lpstr>策略建議 (線上)</vt:lpstr>
      <vt:lpstr>Power &amp; Authority</vt:lpstr>
      <vt:lpstr>Consensus &amp; Conflict Model</vt:lpstr>
      <vt:lpstr>Max Weber ….. on power</vt:lpstr>
      <vt:lpstr>… types of power</vt:lpstr>
      <vt:lpstr>Steven Lukes … 3 dimensions of power</vt:lpstr>
      <vt:lpstr>Authority</vt:lpstr>
      <vt:lpstr>Rousseau</vt:lpstr>
      <vt:lpstr>Weber… 3 types of legitimacy</vt:lpstr>
      <vt:lpstr>John  Day</vt:lpstr>
      <vt:lpstr>Summary</vt:lpstr>
      <vt:lpstr>Radical ……. hegemony 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&amp; Authority</dc:title>
  <dc:creator>Raymond</dc:creator>
  <cp:lastModifiedBy>M.Hadi</cp:lastModifiedBy>
  <cp:revision>8</cp:revision>
  <cp:lastPrinted>2000-02-17T01:56:34Z</cp:lastPrinted>
  <dcterms:created xsi:type="dcterms:W3CDTF">2000-02-12T10:39:36Z</dcterms:created>
  <dcterms:modified xsi:type="dcterms:W3CDTF">2016-05-12T03:54:53Z</dcterms:modified>
</cp:coreProperties>
</file>