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4" r:id="rId1"/>
  </p:sldMasterIdLst>
  <p:sldIdLst>
    <p:sldId id="294" r:id="rId2"/>
    <p:sldId id="289" r:id="rId3"/>
    <p:sldId id="291" r:id="rId4"/>
    <p:sldId id="257" r:id="rId5"/>
    <p:sldId id="258" r:id="rId6"/>
    <p:sldId id="260" r:id="rId7"/>
    <p:sldId id="261" r:id="rId8"/>
    <p:sldId id="262" r:id="rId9"/>
    <p:sldId id="265" r:id="rId10"/>
    <p:sldId id="266" r:id="rId11"/>
    <p:sldId id="267" r:id="rId12"/>
    <p:sldId id="268" r:id="rId13"/>
    <p:sldId id="269" r:id="rId14"/>
    <p:sldId id="272" r:id="rId15"/>
    <p:sldId id="273" r:id="rId16"/>
    <p:sldId id="274" r:id="rId17"/>
    <p:sldId id="275" r:id="rId18"/>
    <p:sldId id="276" r:id="rId19"/>
    <p:sldId id="278" r:id="rId20"/>
    <p:sldId id="279" r:id="rId21"/>
    <p:sldId id="280"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315" r:id="rId43"/>
    <p:sldId id="316" r:id="rId44"/>
    <p:sldId id="317" r:id="rId45"/>
    <p:sldId id="31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 id="335" r:id="rId62"/>
    <p:sldId id="336" r:id="rId63"/>
    <p:sldId id="337" r:id="rId64"/>
    <p:sldId id="338"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3" r:id="rId80"/>
    <p:sldId id="354" r:id="rId81"/>
    <p:sldId id="355" r:id="rId82"/>
    <p:sldId id="356" r:id="rId83"/>
    <p:sldId id="357" r:id="rId84"/>
    <p:sldId id="358" r:id="rId85"/>
    <p:sldId id="359" r:id="rId86"/>
    <p:sldId id="360" r:id="rId87"/>
    <p:sldId id="361" r:id="rId88"/>
    <p:sldId id="362" r:id="rId89"/>
    <p:sldId id="363" r:id="rId90"/>
    <p:sldId id="364" r:id="rId91"/>
    <p:sldId id="365" r:id="rId92"/>
    <p:sldId id="366" r:id="rId93"/>
    <p:sldId id="367" r:id="rId94"/>
    <p:sldId id="368" r:id="rId95"/>
    <p:sldId id="369" r:id="rId96"/>
    <p:sldId id="370" r:id="rId97"/>
    <p:sldId id="371" r:id="rId98"/>
    <p:sldId id="372" r:id="rId99"/>
    <p:sldId id="373" r:id="rId100"/>
    <p:sldId id="374" r:id="rId101"/>
    <p:sldId id="375" r:id="rId102"/>
    <p:sldId id="376" r:id="rId103"/>
    <p:sldId id="377" r:id="rId104"/>
    <p:sldId id="378" r:id="rId105"/>
    <p:sldId id="379" r:id="rId106"/>
    <p:sldId id="380" r:id="rId107"/>
    <p:sldId id="381" r:id="rId108"/>
    <p:sldId id="382" r:id="rId109"/>
    <p:sldId id="383" r:id="rId110"/>
    <p:sldId id="384" r:id="rId111"/>
    <p:sldId id="385" r:id="rId112"/>
    <p:sldId id="386" r:id="rId113"/>
    <p:sldId id="387" r:id="rId114"/>
    <p:sldId id="388" r:id="rId115"/>
    <p:sldId id="389" r:id="rId116"/>
    <p:sldId id="390" r:id="rId117"/>
    <p:sldId id="391" r:id="rId118"/>
    <p:sldId id="392" r:id="rId119"/>
    <p:sldId id="393" r:id="rId120"/>
    <p:sldId id="394" r:id="rId121"/>
    <p:sldId id="395" r:id="rId122"/>
    <p:sldId id="396" r:id="rId123"/>
    <p:sldId id="397" r:id="rId124"/>
    <p:sldId id="398" r:id="rId125"/>
    <p:sldId id="399" r:id="rId126"/>
    <p:sldId id="400" r:id="rId127"/>
    <p:sldId id="401" r:id="rId128"/>
    <p:sldId id="402" r:id="rId129"/>
    <p:sldId id="403" r:id="rId130"/>
    <p:sldId id="404" r:id="rId131"/>
    <p:sldId id="405" r:id="rId132"/>
    <p:sldId id="406" r:id="rId133"/>
    <p:sldId id="407" r:id="rId134"/>
    <p:sldId id="408" r:id="rId135"/>
    <p:sldId id="409" r:id="rId136"/>
    <p:sldId id="410" r:id="rId137"/>
    <p:sldId id="411" r:id="rId138"/>
    <p:sldId id="412" r:id="rId139"/>
    <p:sldId id="413" r:id="rId140"/>
    <p:sldId id="414" r:id="rId141"/>
    <p:sldId id="415" r:id="rId142"/>
    <p:sldId id="416" r:id="rId143"/>
    <p:sldId id="417" r:id="rId144"/>
    <p:sldId id="418" r:id="rId145"/>
    <p:sldId id="419" r:id="rId146"/>
    <p:sldId id="420" r:id="rId147"/>
    <p:sldId id="421" r:id="rId148"/>
    <p:sldId id="422" r:id="rId149"/>
    <p:sldId id="423" r:id="rId150"/>
    <p:sldId id="424" r:id="rId151"/>
    <p:sldId id="425" r:id="rId152"/>
    <p:sldId id="426" r:id="rId153"/>
    <p:sldId id="427" r:id="rId154"/>
    <p:sldId id="428" r:id="rId155"/>
    <p:sldId id="429" r:id="rId156"/>
    <p:sldId id="430" r:id="rId157"/>
    <p:sldId id="431" r:id="rId158"/>
    <p:sldId id="432" r:id="rId159"/>
    <p:sldId id="433" r:id="rId160"/>
    <p:sldId id="434" r:id="rId161"/>
    <p:sldId id="435" r:id="rId162"/>
    <p:sldId id="436" r:id="rId163"/>
    <p:sldId id="437" r:id="rId164"/>
    <p:sldId id="438" r:id="rId165"/>
    <p:sldId id="439" r:id="rId166"/>
    <p:sldId id="440" r:id="rId167"/>
    <p:sldId id="442" r:id="rId168"/>
    <p:sldId id="443" r:id="rId169"/>
    <p:sldId id="444" r:id="rId170"/>
    <p:sldId id="445" r:id="rId171"/>
    <p:sldId id="446" r:id="rId172"/>
    <p:sldId id="447" r:id="rId173"/>
    <p:sldId id="540" r:id="rId174"/>
    <p:sldId id="448" r:id="rId175"/>
    <p:sldId id="449" r:id="rId176"/>
    <p:sldId id="450" r:id="rId177"/>
    <p:sldId id="451" r:id="rId178"/>
    <p:sldId id="452" r:id="rId179"/>
    <p:sldId id="453" r:id="rId180"/>
    <p:sldId id="454" r:id="rId181"/>
    <p:sldId id="455" r:id="rId182"/>
    <p:sldId id="456" r:id="rId183"/>
    <p:sldId id="457" r:id="rId184"/>
    <p:sldId id="458" r:id="rId185"/>
    <p:sldId id="459" r:id="rId186"/>
    <p:sldId id="460" r:id="rId187"/>
    <p:sldId id="461" r:id="rId188"/>
    <p:sldId id="462" r:id="rId189"/>
    <p:sldId id="463" r:id="rId190"/>
    <p:sldId id="464" r:id="rId191"/>
    <p:sldId id="465" r:id="rId192"/>
    <p:sldId id="466" r:id="rId193"/>
    <p:sldId id="467" r:id="rId194"/>
    <p:sldId id="468" r:id="rId195"/>
    <p:sldId id="469" r:id="rId196"/>
    <p:sldId id="470" r:id="rId197"/>
    <p:sldId id="471" r:id="rId198"/>
    <p:sldId id="472" r:id="rId199"/>
    <p:sldId id="473" r:id="rId200"/>
    <p:sldId id="474" r:id="rId201"/>
    <p:sldId id="475" r:id="rId202"/>
    <p:sldId id="476" r:id="rId203"/>
    <p:sldId id="477" r:id="rId204"/>
    <p:sldId id="478" r:id="rId205"/>
    <p:sldId id="479" r:id="rId206"/>
    <p:sldId id="480" r:id="rId207"/>
    <p:sldId id="481" r:id="rId208"/>
    <p:sldId id="482" r:id="rId209"/>
    <p:sldId id="483" r:id="rId210"/>
    <p:sldId id="484" r:id="rId211"/>
    <p:sldId id="485" r:id="rId212"/>
    <p:sldId id="486" r:id="rId213"/>
    <p:sldId id="487" r:id="rId214"/>
    <p:sldId id="488" r:id="rId215"/>
    <p:sldId id="489" r:id="rId216"/>
    <p:sldId id="490" r:id="rId217"/>
    <p:sldId id="491" r:id="rId218"/>
    <p:sldId id="492" r:id="rId219"/>
    <p:sldId id="493" r:id="rId220"/>
    <p:sldId id="494" r:id="rId221"/>
    <p:sldId id="495" r:id="rId222"/>
    <p:sldId id="496" r:id="rId223"/>
    <p:sldId id="497" r:id="rId224"/>
    <p:sldId id="498" r:id="rId225"/>
    <p:sldId id="499" r:id="rId226"/>
    <p:sldId id="500" r:id="rId227"/>
    <p:sldId id="501" r:id="rId228"/>
    <p:sldId id="502" r:id="rId229"/>
    <p:sldId id="503" r:id="rId230"/>
    <p:sldId id="504" r:id="rId231"/>
    <p:sldId id="505" r:id="rId232"/>
    <p:sldId id="506" r:id="rId233"/>
    <p:sldId id="507" r:id="rId234"/>
    <p:sldId id="508" r:id="rId235"/>
    <p:sldId id="509" r:id="rId236"/>
    <p:sldId id="510" r:id="rId237"/>
    <p:sldId id="511" r:id="rId238"/>
    <p:sldId id="512" r:id="rId239"/>
    <p:sldId id="513" r:id="rId240"/>
    <p:sldId id="514" r:id="rId241"/>
    <p:sldId id="515" r:id="rId242"/>
    <p:sldId id="516" r:id="rId243"/>
    <p:sldId id="517" r:id="rId244"/>
    <p:sldId id="518" r:id="rId245"/>
    <p:sldId id="519" r:id="rId246"/>
    <p:sldId id="520" r:id="rId247"/>
    <p:sldId id="521" r:id="rId248"/>
    <p:sldId id="523" r:id="rId249"/>
    <p:sldId id="524" r:id="rId250"/>
    <p:sldId id="525" r:id="rId251"/>
    <p:sldId id="526" r:id="rId252"/>
    <p:sldId id="527" r:id="rId253"/>
    <p:sldId id="528" r:id="rId254"/>
    <p:sldId id="529" r:id="rId255"/>
    <p:sldId id="530" r:id="rId256"/>
    <p:sldId id="531" r:id="rId257"/>
    <p:sldId id="532" r:id="rId258"/>
    <p:sldId id="533" r:id="rId259"/>
    <p:sldId id="534" r:id="rId260"/>
    <p:sldId id="535" r:id="rId261"/>
    <p:sldId id="536" r:id="rId262"/>
    <p:sldId id="537" r:id="rId263"/>
    <p:sldId id="538" r:id="rId264"/>
    <p:sldId id="539" r:id="rId26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6070" autoAdjust="0"/>
  </p:normalViewPr>
  <p:slideViewPr>
    <p:cSldViewPr>
      <p:cViewPr>
        <p:scale>
          <a:sx n="69" d="100"/>
          <a:sy n="69" d="100"/>
        </p:scale>
        <p:origin x="-141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312"/>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ctr" rtl="1">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B Titr" pitchFamily="2" charset="-78"/>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ctr" rtl="1">
              <a:buNone/>
              <a:defRPr>
                <a:solidFill>
                  <a:schemeClr val="tx1"/>
                </a:solidFill>
                <a:cs typeface="B Zar"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9C4349E-37CE-437C-8B71-2DB4DFFF8AB5}"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D2F80535-13C6-4776-9420-92743E2B15A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lnSpc>
                <a:spcPct val="150000"/>
              </a:lnSpc>
              <a:defRPr>
                <a:cs typeface="B Zar" pitchFamily="2" charset="-78"/>
              </a:defRPr>
            </a:lvl1pPr>
            <a:lvl2pPr>
              <a:lnSpc>
                <a:spcPct val="150000"/>
              </a:lnSpc>
              <a:defRPr>
                <a:cs typeface="B Zar" pitchFamily="2" charset="-78"/>
              </a:defRPr>
            </a:lvl2pPr>
            <a:lvl3pPr>
              <a:lnSpc>
                <a:spcPct val="150000"/>
              </a:lnSpc>
              <a:defRPr>
                <a:cs typeface="B Zar" pitchFamily="2" charset="-78"/>
              </a:defRPr>
            </a:lvl3pPr>
            <a:lvl4pPr>
              <a:lnSpc>
                <a:spcPct val="150000"/>
              </a:lnSpc>
              <a:defRPr>
                <a:cs typeface="B Zar" pitchFamily="2" charset="-78"/>
              </a:defRPr>
            </a:lvl4pPr>
            <a:lvl5pPr>
              <a:lnSpc>
                <a:spcPct val="150000"/>
              </a:lnSpc>
              <a:defRPr>
                <a:cs typeface="B Zar"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03C5A87-FE9D-40E7-8AFF-352812C3783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r" rtl="1">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rtl="1">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97DFDB-C721-4D7E-ADAD-AF0CE15D8FCD}"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072E193-BB0B-4C73-909A-67A58910D881}"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E014F36-F9EE-40D7-BBF1-122BBEA46415}"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r" rtl="1">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D537CF0-DC94-4C78-B2FF-29AA426C51C5}"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303189C-0487-4D95-836F-F6CB9085C73D}"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r" rtl="1">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EC0E859-CDC7-4F78-92CD-86AE30A3092B}"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266C191-A0AF-463E-8C02-5B92532E1EBF}"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dirty="0"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cs typeface="Arial" charset="0"/>
              </a:defRPr>
            </a:lvl1pPr>
          </a:lstStyle>
          <a:p>
            <a:pPr>
              <a:defRPr/>
            </a:pPr>
            <a:fld id="{58604058-B297-4B23-AC9F-19B43C4D57B8}" type="slidenum">
              <a:rPr lang="ar-SA"/>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79" r:id="rId2"/>
    <p:sldLayoutId id="2147483686" r:id="rId3"/>
    <p:sldLayoutId id="2147483680" r:id="rId4"/>
    <p:sldLayoutId id="2147483681" r:id="rId5"/>
    <p:sldLayoutId id="2147483682" r:id="rId6"/>
    <p:sldLayoutId id="2147483683" r:id="rId7"/>
    <p:sldLayoutId id="2147483684" r:id="rId8"/>
    <p:sldLayoutId id="2147483687" r:id="rId9"/>
    <p:sldLayoutId id="2147483688" r:id="rId10"/>
  </p:sldLayoutIdLst>
  <p:txStyles>
    <p:titleStyle>
      <a:lvl1pPr algn="r" rtl="1" fontAlgn="base">
        <a:spcBef>
          <a:spcPct val="0"/>
        </a:spcBef>
        <a:spcAft>
          <a:spcPct val="0"/>
        </a:spcAft>
        <a:defRPr sz="5000" kern="1200">
          <a:solidFill>
            <a:schemeClr val="tx2"/>
          </a:solidFill>
          <a:latin typeface="+mj-lt"/>
          <a:ea typeface="+mj-ea"/>
          <a:cs typeface="B Titr" pitchFamily="2" charset="-78"/>
        </a:defRPr>
      </a:lvl1pPr>
      <a:lvl2pPr algn="r" rtl="1" fontAlgn="base">
        <a:spcBef>
          <a:spcPct val="0"/>
        </a:spcBef>
        <a:spcAft>
          <a:spcPct val="0"/>
        </a:spcAft>
        <a:defRPr sz="5000">
          <a:solidFill>
            <a:schemeClr val="tx2"/>
          </a:solidFill>
          <a:latin typeface="Calibri" pitchFamily="34" charset="0"/>
          <a:cs typeface="Traditional Arabic" pitchFamily="18" charset="-78"/>
        </a:defRPr>
      </a:lvl2pPr>
      <a:lvl3pPr algn="r" rtl="1" fontAlgn="base">
        <a:spcBef>
          <a:spcPct val="0"/>
        </a:spcBef>
        <a:spcAft>
          <a:spcPct val="0"/>
        </a:spcAft>
        <a:defRPr sz="5000">
          <a:solidFill>
            <a:schemeClr val="tx2"/>
          </a:solidFill>
          <a:latin typeface="Calibri" pitchFamily="34" charset="0"/>
          <a:cs typeface="Traditional Arabic" pitchFamily="18" charset="-78"/>
        </a:defRPr>
      </a:lvl3pPr>
      <a:lvl4pPr algn="r" rtl="1" fontAlgn="base">
        <a:spcBef>
          <a:spcPct val="0"/>
        </a:spcBef>
        <a:spcAft>
          <a:spcPct val="0"/>
        </a:spcAft>
        <a:defRPr sz="5000">
          <a:solidFill>
            <a:schemeClr val="tx2"/>
          </a:solidFill>
          <a:latin typeface="Calibri" pitchFamily="34" charset="0"/>
          <a:cs typeface="Traditional Arabic" pitchFamily="18" charset="-78"/>
        </a:defRPr>
      </a:lvl4pPr>
      <a:lvl5pPr algn="r" rtl="1" fontAlgn="base">
        <a:spcBef>
          <a:spcPct val="0"/>
        </a:spcBef>
        <a:spcAft>
          <a:spcPct val="0"/>
        </a:spcAft>
        <a:defRPr sz="5000">
          <a:solidFill>
            <a:schemeClr val="tx2"/>
          </a:solidFill>
          <a:latin typeface="Calibri" pitchFamily="34" charset="0"/>
          <a:cs typeface="Traditional Arabic" pitchFamily="18" charset="-78"/>
        </a:defRPr>
      </a:lvl5pPr>
      <a:lvl6pPr marL="457200" algn="r" rtl="1" fontAlgn="base">
        <a:spcBef>
          <a:spcPct val="0"/>
        </a:spcBef>
        <a:spcAft>
          <a:spcPct val="0"/>
        </a:spcAft>
        <a:defRPr sz="5000">
          <a:solidFill>
            <a:schemeClr val="tx2"/>
          </a:solidFill>
          <a:latin typeface="Calibri" pitchFamily="34" charset="0"/>
          <a:cs typeface="Traditional Arabic" pitchFamily="18" charset="-78"/>
        </a:defRPr>
      </a:lvl6pPr>
      <a:lvl7pPr marL="914400" algn="r" rtl="1" fontAlgn="base">
        <a:spcBef>
          <a:spcPct val="0"/>
        </a:spcBef>
        <a:spcAft>
          <a:spcPct val="0"/>
        </a:spcAft>
        <a:defRPr sz="5000">
          <a:solidFill>
            <a:schemeClr val="tx2"/>
          </a:solidFill>
          <a:latin typeface="Calibri" pitchFamily="34" charset="0"/>
          <a:cs typeface="Traditional Arabic" pitchFamily="18" charset="-78"/>
        </a:defRPr>
      </a:lvl7pPr>
      <a:lvl8pPr marL="1371600" algn="r" rtl="1" fontAlgn="base">
        <a:spcBef>
          <a:spcPct val="0"/>
        </a:spcBef>
        <a:spcAft>
          <a:spcPct val="0"/>
        </a:spcAft>
        <a:defRPr sz="5000">
          <a:solidFill>
            <a:schemeClr val="tx2"/>
          </a:solidFill>
          <a:latin typeface="Calibri" pitchFamily="34" charset="0"/>
          <a:cs typeface="Traditional Arabic" pitchFamily="18" charset="-78"/>
        </a:defRPr>
      </a:lvl8pPr>
      <a:lvl9pPr marL="1828800" algn="r"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fontAlgn="base">
        <a:lnSpc>
          <a:spcPct val="150000"/>
        </a:lnSpc>
        <a:spcBef>
          <a:spcPct val="20000"/>
        </a:spcBef>
        <a:spcAft>
          <a:spcPct val="0"/>
        </a:spcAft>
        <a:buClr>
          <a:srgbClr val="0BD0D9"/>
        </a:buClr>
        <a:buSzPct val="95000"/>
        <a:buFont typeface="Wingdings 2" pitchFamily="18" charset="2"/>
        <a:buChar char=""/>
        <a:defRPr sz="2600" kern="1200">
          <a:solidFill>
            <a:schemeClr val="tx1"/>
          </a:solidFill>
          <a:latin typeface="+mn-lt"/>
          <a:ea typeface="B Zar" pitchFamily="2" charset="-78"/>
          <a:cs typeface="B Zar" pitchFamily="2" charset="-78"/>
        </a:defRPr>
      </a:lvl1pPr>
      <a:lvl2pPr marL="639763" indent="-246063" algn="r" rtl="1" fontAlgn="base">
        <a:lnSpc>
          <a:spcPct val="150000"/>
        </a:lnSpc>
        <a:spcBef>
          <a:spcPct val="20000"/>
        </a:spcBef>
        <a:spcAft>
          <a:spcPct val="0"/>
        </a:spcAft>
        <a:buClr>
          <a:schemeClr val="accent1"/>
        </a:buClr>
        <a:buSzPct val="85000"/>
        <a:buFont typeface="Wingdings 2" pitchFamily="18" charset="2"/>
        <a:buChar char=""/>
        <a:defRPr sz="2400" kern="1200">
          <a:solidFill>
            <a:schemeClr val="tx1"/>
          </a:solidFill>
          <a:latin typeface="+mn-lt"/>
          <a:ea typeface="B Zar" pitchFamily="2" charset="-78"/>
          <a:cs typeface="B Zar" pitchFamily="2" charset="-78"/>
        </a:defRPr>
      </a:lvl2pPr>
      <a:lvl3pPr marL="914400" indent="-246063" algn="r" rtl="1" fontAlgn="base">
        <a:lnSpc>
          <a:spcPct val="150000"/>
        </a:lnSpc>
        <a:spcBef>
          <a:spcPct val="20000"/>
        </a:spcBef>
        <a:spcAft>
          <a:spcPct val="0"/>
        </a:spcAft>
        <a:buClr>
          <a:schemeClr val="accent2"/>
        </a:buClr>
        <a:buSzPct val="70000"/>
        <a:buFont typeface="Wingdings 2" pitchFamily="18" charset="2"/>
        <a:buChar char=""/>
        <a:defRPr sz="2100" kern="1200">
          <a:solidFill>
            <a:schemeClr val="tx1"/>
          </a:solidFill>
          <a:latin typeface="+mn-lt"/>
          <a:ea typeface="B Zar" pitchFamily="2" charset="-78"/>
          <a:cs typeface="B Zar" pitchFamily="2" charset="-78"/>
        </a:defRPr>
      </a:lvl3pPr>
      <a:lvl4pPr marL="1187450" indent="-209550" algn="r" rtl="1" fontAlgn="base">
        <a:lnSpc>
          <a:spcPct val="150000"/>
        </a:lnSpc>
        <a:spcBef>
          <a:spcPct val="20000"/>
        </a:spcBef>
        <a:spcAft>
          <a:spcPct val="0"/>
        </a:spcAft>
        <a:buClr>
          <a:srgbClr val="0BD0D9"/>
        </a:buClr>
        <a:buSzPct val="65000"/>
        <a:buFont typeface="Wingdings 2" pitchFamily="18" charset="2"/>
        <a:buChar char=""/>
        <a:defRPr sz="2000" kern="1200">
          <a:solidFill>
            <a:schemeClr val="tx1"/>
          </a:solidFill>
          <a:latin typeface="+mn-lt"/>
          <a:ea typeface="B Zar" pitchFamily="2" charset="-78"/>
          <a:cs typeface="B Zar" pitchFamily="2" charset="-78"/>
        </a:defRPr>
      </a:lvl4pPr>
      <a:lvl5pPr marL="1462088" indent="-209550" algn="r" rtl="1" fontAlgn="base">
        <a:lnSpc>
          <a:spcPct val="150000"/>
        </a:lnSpc>
        <a:spcBef>
          <a:spcPct val="20000"/>
        </a:spcBef>
        <a:spcAft>
          <a:spcPct val="0"/>
        </a:spcAft>
        <a:buClr>
          <a:srgbClr val="10CF9B"/>
        </a:buClr>
        <a:buSzPct val="65000"/>
        <a:buFont typeface="Wingdings 2" pitchFamily="18" charset="2"/>
        <a:buChar char=""/>
        <a:defRPr sz="2000" kern="1200">
          <a:solidFill>
            <a:schemeClr val="tx1"/>
          </a:solidFill>
          <a:latin typeface="+mn-lt"/>
          <a:ea typeface="B Zar" pitchFamily="2" charset="-78"/>
          <a:cs typeface="B Zar" pitchFamily="2" charset="-78"/>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a-IR" sz="4000" b="1" dirty="0" smtClean="0"/>
              <a:t>نام درس : تئوری های مدیریت  پیشرفته</a:t>
            </a:r>
            <a:r>
              <a:rPr lang="fa-IR" sz="4000" dirty="0" smtClean="0"/>
              <a:t> </a:t>
            </a:r>
            <a:endParaRPr lang="en-US" sz="4000" dirty="0" smtClean="0">
              <a:cs typeface="Traditional Arabic" pitchFamily="18" charset="-78"/>
            </a:endParaRPr>
          </a:p>
        </p:txBody>
      </p:sp>
      <p:sp>
        <p:nvSpPr>
          <p:cNvPr id="6147" name="Rectangle 3"/>
          <p:cNvSpPr>
            <a:spLocks noGrp="1" noChangeArrowheads="1"/>
          </p:cNvSpPr>
          <p:nvPr>
            <p:ph idx="1"/>
          </p:nvPr>
        </p:nvSpPr>
        <p:spPr>
          <a:xfrm>
            <a:off x="609600" y="2133600"/>
            <a:ext cx="8229600" cy="4221163"/>
          </a:xfrm>
        </p:spPr>
        <p:txBody>
          <a:bodyPr/>
          <a:lstStyle/>
          <a:p>
            <a:pPr>
              <a:lnSpc>
                <a:spcPct val="200000"/>
              </a:lnSpc>
            </a:pPr>
            <a:r>
              <a:rPr lang="fa-IR" sz="2800" b="1" dirty="0" smtClean="0"/>
              <a:t>نام منبع :‌تئوری سازمان </a:t>
            </a:r>
          </a:p>
          <a:p>
            <a:pPr>
              <a:lnSpc>
                <a:spcPct val="200000"/>
              </a:lnSpc>
            </a:pPr>
            <a:r>
              <a:rPr lang="fa-IR" sz="2800" b="1" dirty="0" smtClean="0"/>
              <a:t>تالیف : استیفن رابینز </a:t>
            </a:r>
          </a:p>
          <a:p>
            <a:pPr>
              <a:lnSpc>
                <a:spcPct val="200000"/>
              </a:lnSpc>
            </a:pPr>
            <a:r>
              <a:rPr lang="fa-IR" sz="2800" b="1" dirty="0" smtClean="0"/>
              <a:t>ترجمه : دكتر سید مهدی الوانی و حسن دانایی فرد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ar-SA" b="1" dirty="0" smtClean="0"/>
              <a:t>روشهای مختلف دهگانه نگریستن به سازمانها:</a:t>
            </a:r>
            <a:endParaRPr lang="ar-SA" dirty="0" smtClean="0"/>
          </a:p>
          <a:p>
            <a:r>
              <a:rPr lang="ar-SA" dirty="0" smtClean="0"/>
              <a:t>1-پدیه های عقلائی كه اهدافی را دنبال می كنند.</a:t>
            </a:r>
          </a:p>
          <a:p>
            <a:r>
              <a:rPr lang="ar-SA" dirty="0" smtClean="0"/>
              <a:t>2)ادتلاف ذیفع های قدرتمند.</a:t>
            </a:r>
          </a:p>
          <a:p>
            <a:r>
              <a:rPr lang="ar-SA" dirty="0" smtClean="0"/>
              <a:t>3-سیستم های باز .</a:t>
            </a:r>
          </a:p>
          <a:p>
            <a:r>
              <a:rPr lang="ar-SA" dirty="0" smtClean="0"/>
              <a:t>4- نظامهای تولید كننده مفهوم ساز</a:t>
            </a:r>
            <a:endParaRPr lang="en-US" dirty="0" smtClean="0">
              <a:cs typeface="Majalla UI"/>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idx="1"/>
          </p:nvPr>
        </p:nvSpPr>
        <p:spPr/>
        <p:txBody>
          <a:bodyPr/>
          <a:lstStyle/>
          <a:p>
            <a:r>
              <a:rPr lang="ar-SA" dirty="0" smtClean="0"/>
              <a:t>4ـ تكنولوژی غیرتكراری </a:t>
            </a:r>
          </a:p>
          <a:p>
            <a:r>
              <a:rPr lang="ar-SA" dirty="0" smtClean="0"/>
              <a:t>با استثنائات متعددی مواجه است و تجزیه و تحلیل مسئله نیز مشكل است مثل برنامه ریزی استراتژیك و فعالیتهای تحقیقاتی </a:t>
            </a:r>
            <a:r>
              <a:rPr lang="ar-SA" b="1" dirty="0" smtClean="0"/>
              <a:t>                                                          طبقه بندی تكنولوژی از نظر پرو</a:t>
            </a:r>
            <a:endParaRPr lang="en-US" b="1" dirty="0" smtClean="0">
              <a:cs typeface="Majalla UI"/>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1943100" y="2546350"/>
            <a:ext cx="2743200" cy="2400300"/>
          </a:xfrm>
          <a:prstGeom prst="rect">
            <a:avLst/>
          </a:prstGeom>
          <a:solidFill>
            <a:srgbClr val="FFFFFF"/>
          </a:solidFill>
          <a:ln w="9525">
            <a:solidFill>
              <a:srgbClr val="000000"/>
            </a:solidFill>
            <a:miter lim="800000"/>
            <a:headEnd/>
            <a:tailEnd/>
          </a:ln>
        </p:spPr>
        <p:txBody>
          <a:bodyPr/>
          <a:lstStyle/>
          <a:p>
            <a:endParaRPr lang="ar-SA" sz="1200" dirty="0">
              <a:cs typeface="Times New Roman" pitchFamily="18" charset="0"/>
            </a:endParaRPr>
          </a:p>
          <a:p>
            <a:pPr eaLnBrk="0" hangingPunct="0"/>
            <a:r>
              <a:rPr lang="ar-SA" sz="1200" dirty="0">
                <a:cs typeface="Times New Roman" pitchFamily="18" charset="0"/>
              </a:rPr>
              <a:t>          </a:t>
            </a:r>
            <a:r>
              <a:rPr lang="ar-SA" sz="1200" dirty="0" smtClean="0">
                <a:cs typeface="Times New Roman" pitchFamily="18" charset="0"/>
              </a:rPr>
              <a:t>غیرتكراری               هنری </a:t>
            </a:r>
            <a:r>
              <a:rPr lang="ar-SA" sz="1200" dirty="0">
                <a:cs typeface="Times New Roman" pitchFamily="18" charset="0"/>
              </a:rPr>
              <a:t>و صنعتگرانه</a:t>
            </a:r>
            <a:endParaRPr lang="en-US" sz="1100" dirty="0"/>
          </a:p>
          <a:p>
            <a:pPr eaLnBrk="0" hangingPunct="0"/>
            <a:r>
              <a:rPr lang="ar-SA" sz="1200" dirty="0" smtClean="0">
                <a:cs typeface="Times New Roman" pitchFamily="18" charset="0"/>
              </a:rPr>
              <a:t>غیرتكراری</a:t>
            </a:r>
            <a:endParaRPr lang="en-US" sz="1100" dirty="0"/>
          </a:p>
          <a:p>
            <a:pPr eaLnBrk="0" hangingPunct="0"/>
            <a:r>
              <a:rPr lang="ar-SA" sz="1200" dirty="0" smtClean="0">
                <a:cs typeface="Times New Roman" pitchFamily="18" charset="0"/>
              </a:rPr>
              <a:t>مهندسی                                        تكراری</a:t>
            </a:r>
            <a:endParaRPr lang="en-US" sz="1100" dirty="0"/>
          </a:p>
          <a:p>
            <a:pPr eaLnBrk="0" hangingPunct="0"/>
            <a:r>
              <a:rPr lang="ar-SA" sz="1200" dirty="0">
                <a:cs typeface="Times New Roman" pitchFamily="18" charset="0"/>
              </a:rPr>
              <a:t>			 </a:t>
            </a:r>
            <a:endParaRPr lang="en-US" sz="1100" dirty="0"/>
          </a:p>
          <a:p>
            <a:pPr eaLnBrk="0" hangingPunct="0"/>
            <a:r>
              <a:rPr lang="ar-SA" sz="1200" dirty="0">
                <a:cs typeface="Times New Roman" pitchFamily="18" charset="0"/>
              </a:rPr>
              <a:t>                                       </a:t>
            </a:r>
            <a:r>
              <a:rPr lang="ar-SA" sz="1200" dirty="0" smtClean="0">
                <a:cs typeface="Times New Roman" pitchFamily="18" charset="0"/>
              </a:rPr>
              <a:t>تكراری</a:t>
            </a:r>
            <a:endParaRPr lang="ar-SA" dirty="0"/>
          </a:p>
        </p:txBody>
      </p:sp>
      <p:sp>
        <p:nvSpPr>
          <p:cNvPr id="108547" name="Line 3"/>
          <p:cNvSpPr>
            <a:spLocks noChangeShapeType="1"/>
          </p:cNvSpPr>
          <p:nvPr/>
        </p:nvSpPr>
        <p:spPr bwMode="auto">
          <a:xfrm>
            <a:off x="1943100" y="3351213"/>
            <a:ext cx="2743200" cy="0"/>
          </a:xfrm>
          <a:prstGeom prst="line">
            <a:avLst/>
          </a:prstGeom>
          <a:noFill/>
          <a:ln w="9525">
            <a:solidFill>
              <a:srgbClr val="000000"/>
            </a:solidFill>
            <a:round/>
            <a:headEnd/>
            <a:tailEnd/>
          </a:ln>
        </p:spPr>
        <p:txBody>
          <a:bodyPr/>
          <a:lstStyle/>
          <a:p>
            <a:endParaRPr lang="en-US"/>
          </a:p>
        </p:txBody>
      </p:sp>
      <p:sp>
        <p:nvSpPr>
          <p:cNvPr id="108548" name="Line 4"/>
          <p:cNvSpPr>
            <a:spLocks noChangeShapeType="1"/>
          </p:cNvSpPr>
          <p:nvPr/>
        </p:nvSpPr>
        <p:spPr bwMode="auto">
          <a:xfrm>
            <a:off x="3429000" y="2546350"/>
            <a:ext cx="0" cy="2400300"/>
          </a:xfrm>
          <a:prstGeom prst="line">
            <a:avLst/>
          </a:prstGeom>
          <a:noFill/>
          <a:ln w="9525">
            <a:solidFill>
              <a:srgbClr val="000000"/>
            </a:solidFill>
            <a:round/>
            <a:headEnd/>
            <a:tailEnd/>
          </a:ln>
        </p:spPr>
        <p:txBody>
          <a:bodyPr/>
          <a:lstStyle/>
          <a:p>
            <a:endParaRPr lang="en-US"/>
          </a:p>
        </p:txBody>
      </p:sp>
      <p:sp>
        <p:nvSpPr>
          <p:cNvPr id="108549" name="Line 5"/>
          <p:cNvSpPr>
            <a:spLocks noChangeShapeType="1"/>
          </p:cNvSpPr>
          <p:nvPr/>
        </p:nvSpPr>
        <p:spPr bwMode="auto">
          <a:xfrm flipH="1">
            <a:off x="1943100" y="2546350"/>
            <a:ext cx="2743200" cy="2400300"/>
          </a:xfrm>
          <a:prstGeom prst="line">
            <a:avLst/>
          </a:prstGeom>
          <a:noFill/>
          <a:ln w="9525">
            <a:solidFill>
              <a:srgbClr val="000000"/>
            </a:solidFill>
            <a:prstDash val="dash"/>
            <a:round/>
            <a:headEnd/>
            <a:tailEnd/>
          </a:ln>
        </p:spPr>
        <p:txBody>
          <a:bodyPr/>
          <a:lstStyle/>
          <a:p>
            <a:endParaRPr lang="en-US"/>
          </a:p>
        </p:txBody>
      </p:sp>
      <p:sp>
        <p:nvSpPr>
          <p:cNvPr id="108550" name="Text Box 6"/>
          <p:cNvSpPr txBox="1">
            <a:spLocks noChangeArrowheads="1"/>
          </p:cNvSpPr>
          <p:nvPr/>
        </p:nvSpPr>
        <p:spPr bwMode="auto">
          <a:xfrm>
            <a:off x="4914900" y="3178175"/>
            <a:ext cx="1371600" cy="1257300"/>
          </a:xfrm>
          <a:prstGeom prst="rect">
            <a:avLst/>
          </a:prstGeom>
          <a:solidFill>
            <a:srgbClr val="FFFFFF"/>
          </a:solidFill>
          <a:ln w="9525">
            <a:noFill/>
            <a:miter lim="800000"/>
            <a:headEnd/>
            <a:tailEnd/>
          </a:ln>
        </p:spPr>
        <p:txBody>
          <a:bodyPr/>
          <a:lstStyle/>
          <a:p>
            <a:pPr algn="ctr"/>
            <a:r>
              <a:rPr lang="ar-SA" sz="1200" b="1" dirty="0">
                <a:ea typeface="Times New Roman" pitchFamily="18" charset="0"/>
                <a:cs typeface="Zar" pitchFamily="2" charset="-78"/>
              </a:rPr>
              <a:t>طبقه </a:t>
            </a:r>
            <a:r>
              <a:rPr lang="ar-SA" sz="1200" b="1" dirty="0" smtClean="0">
                <a:ea typeface="Times New Roman" pitchFamily="18" charset="0"/>
                <a:cs typeface="Zar" pitchFamily="2" charset="-78"/>
              </a:rPr>
              <a:t>بندی تكنولوژی </a:t>
            </a:r>
            <a:r>
              <a:rPr lang="ar-SA" sz="1200" b="1" dirty="0">
                <a:ea typeface="Times New Roman" pitchFamily="18" charset="0"/>
                <a:cs typeface="Zar" pitchFamily="2" charset="-78"/>
              </a:rPr>
              <a:t>از نظر پرو</a:t>
            </a:r>
            <a:endParaRPr lang="ar-SA" dirty="0">
              <a:ea typeface="Times New Roman" pitchFamily="18" charset="0"/>
              <a:cs typeface="Zar" pitchFamily="2" charset="-78"/>
            </a:endParaRPr>
          </a:p>
        </p:txBody>
      </p:sp>
      <p:sp>
        <p:nvSpPr>
          <p:cNvPr id="108551" name="Text Box 7"/>
          <p:cNvSpPr txBox="1">
            <a:spLocks noChangeArrowheads="1"/>
          </p:cNvSpPr>
          <p:nvPr/>
        </p:nvSpPr>
        <p:spPr bwMode="auto">
          <a:xfrm>
            <a:off x="0" y="2660650"/>
            <a:ext cx="1714500" cy="2514600"/>
          </a:xfrm>
          <a:prstGeom prst="rect">
            <a:avLst/>
          </a:prstGeom>
          <a:solidFill>
            <a:srgbClr val="FFFFFF"/>
          </a:solidFill>
          <a:ln w="9525">
            <a:noFill/>
            <a:miter lim="800000"/>
            <a:headEnd/>
            <a:tailEnd/>
          </a:ln>
        </p:spPr>
        <p:txBody>
          <a:bodyPr/>
          <a:lstStyle/>
          <a:p>
            <a:r>
              <a:rPr lang="ar-SA" sz="1200" dirty="0">
                <a:ea typeface="Times New Roman" pitchFamily="18" charset="0"/>
                <a:cs typeface="Roya" pitchFamily="2" charset="-78"/>
              </a:rPr>
              <a:t>        </a:t>
            </a:r>
            <a:r>
              <a:rPr lang="ar-SA" sz="1200" b="1" dirty="0">
                <a:ea typeface="Times New Roman" pitchFamily="18" charset="0"/>
                <a:cs typeface="Roya" pitchFamily="2" charset="-78"/>
              </a:rPr>
              <a:t>   </a:t>
            </a:r>
            <a:r>
              <a:rPr lang="ar-SA" sz="1200" b="1" dirty="0" smtClean="0">
                <a:ea typeface="Times New Roman" pitchFamily="18" charset="0"/>
                <a:cs typeface="Roya" pitchFamily="2" charset="-78"/>
              </a:rPr>
              <a:t>تجزیه </a:t>
            </a:r>
            <a:r>
              <a:rPr lang="ar-SA" sz="1200" b="1" dirty="0">
                <a:ea typeface="Times New Roman" pitchFamily="18" charset="0"/>
                <a:cs typeface="Roya" pitchFamily="2" charset="-78"/>
              </a:rPr>
              <a:t>و </a:t>
            </a:r>
            <a:r>
              <a:rPr lang="ar-SA" sz="1200" b="1" dirty="0" smtClean="0">
                <a:ea typeface="Times New Roman" pitchFamily="18" charset="0"/>
                <a:cs typeface="Roya" pitchFamily="2" charset="-78"/>
              </a:rPr>
              <a:t>تحلیل پذیری </a:t>
            </a:r>
            <a:r>
              <a:rPr lang="ar-SA" sz="1200" b="1" dirty="0">
                <a:ea typeface="Times New Roman" pitchFamily="18" charset="0"/>
                <a:cs typeface="Roya" pitchFamily="2" charset="-78"/>
              </a:rPr>
              <a:t>مسئله</a:t>
            </a:r>
            <a:endParaRPr lang="ar-SA" sz="1100" dirty="0">
              <a:ea typeface="Times New Roman" pitchFamily="18" charset="0"/>
              <a:cs typeface="Roya" pitchFamily="2" charset="-78"/>
            </a:endParaRPr>
          </a:p>
          <a:p>
            <a:pPr eaLnBrk="0" hangingPunct="0"/>
            <a:r>
              <a:rPr lang="ar-SA" sz="1200" dirty="0">
                <a:ea typeface="Times New Roman" pitchFamily="18" charset="0"/>
                <a:cs typeface="Zar" pitchFamily="2" charset="-78"/>
              </a:rPr>
              <a:t>    نامشخص		   مشخص</a:t>
            </a:r>
            <a:endParaRPr lang="ar-SA" sz="1100" dirty="0"/>
          </a:p>
          <a:p>
            <a:pPr eaLnBrk="0" hangingPunct="0"/>
            <a:r>
              <a:rPr lang="ar-SA" sz="1200" dirty="0">
                <a:cs typeface="Zar" pitchFamily="2" charset="-78"/>
              </a:rPr>
              <a:t> و </a:t>
            </a:r>
            <a:r>
              <a:rPr lang="ar-SA" sz="1200" dirty="0" smtClean="0">
                <a:cs typeface="Zar" pitchFamily="2" charset="-78"/>
              </a:rPr>
              <a:t>غیرقابل تحلیل</a:t>
            </a:r>
            <a:r>
              <a:rPr lang="ar-SA" sz="1200" dirty="0">
                <a:cs typeface="Zar" pitchFamily="2" charset="-78"/>
              </a:rPr>
              <a:t>		و قابل </a:t>
            </a:r>
            <a:r>
              <a:rPr lang="ar-SA" sz="1200" dirty="0" smtClean="0">
                <a:cs typeface="Zar" pitchFamily="2" charset="-78"/>
              </a:rPr>
              <a:t>تحلیل</a:t>
            </a:r>
            <a:endParaRPr lang="ar-SA" sz="1100" dirty="0"/>
          </a:p>
          <a:p>
            <a:pPr eaLnBrk="0" hangingPunct="0"/>
            <a:r>
              <a:rPr lang="ar-SA" sz="1200" dirty="0">
                <a:cs typeface="Zar" pitchFamily="2" charset="-78"/>
              </a:rPr>
              <a:t> و </a:t>
            </a:r>
            <a:r>
              <a:rPr lang="ar-SA" sz="1200" dirty="0" smtClean="0">
                <a:cs typeface="Zar" pitchFamily="2" charset="-78"/>
              </a:rPr>
              <a:t>غیرقابل تحلیل                        </a:t>
            </a:r>
            <a:endParaRPr lang="ar-SA" dirty="0"/>
          </a:p>
        </p:txBody>
      </p:sp>
      <p:sp>
        <p:nvSpPr>
          <p:cNvPr id="108552" name="Rectangle 8"/>
          <p:cNvSpPr>
            <a:spLocks noChangeArrowheads="1"/>
          </p:cNvSpPr>
          <p:nvPr/>
        </p:nvSpPr>
        <p:spPr bwMode="auto">
          <a:xfrm>
            <a:off x="0" y="1698625"/>
            <a:ext cx="184150" cy="534988"/>
          </a:xfrm>
          <a:prstGeom prst="rect">
            <a:avLst/>
          </a:prstGeom>
          <a:noFill/>
          <a:ln w="9525">
            <a:noFill/>
            <a:miter lim="800000"/>
            <a:headEnd/>
            <a:tailEnd/>
          </a:ln>
        </p:spPr>
        <p:txBody>
          <a:bodyPr wrap="none" anchor="ctr">
            <a:spAutoFit/>
          </a:bodyPr>
          <a:lstStyle/>
          <a:p>
            <a:pPr algn="l">
              <a:tabLst>
                <a:tab pos="4291013" algn="r"/>
              </a:tabLst>
            </a:pPr>
            <a:endParaRPr lang="en-US" sz="1100"/>
          </a:p>
          <a:p>
            <a:pPr algn="l" rtl="0" eaLnBrk="0" hangingPunct="0">
              <a:tabLst>
                <a:tab pos="4291013" algn="r"/>
              </a:tabLst>
            </a:pPr>
            <a:endParaRPr lang="en-US"/>
          </a:p>
        </p:txBody>
      </p:sp>
      <p:sp>
        <p:nvSpPr>
          <p:cNvPr id="108553" name="Rectangle 9"/>
          <p:cNvSpPr>
            <a:spLocks noChangeArrowheads="1"/>
          </p:cNvSpPr>
          <p:nvPr/>
        </p:nvSpPr>
        <p:spPr bwMode="auto">
          <a:xfrm>
            <a:off x="1981200" y="1905000"/>
            <a:ext cx="6019800" cy="809625"/>
          </a:xfrm>
          <a:prstGeom prst="rect">
            <a:avLst/>
          </a:prstGeom>
          <a:noFill/>
          <a:ln w="9525">
            <a:noFill/>
            <a:miter lim="800000"/>
            <a:headEnd/>
            <a:tailEnd/>
          </a:ln>
        </p:spPr>
        <p:txBody>
          <a:bodyPr anchor="ctr">
            <a:spAutoFit/>
          </a:bodyPr>
          <a:lstStyle/>
          <a:p>
            <a:pPr algn="l">
              <a:tabLst>
                <a:tab pos="4291013" algn="r"/>
              </a:tabLst>
            </a:pPr>
            <a:endParaRPr lang="ar-SA" sz="1100" dirty="0">
              <a:cs typeface="Zar" pitchFamily="2" charset="-78"/>
            </a:endParaRPr>
          </a:p>
          <a:p>
            <a:pPr algn="l" rtl="0" eaLnBrk="0" hangingPunct="0">
              <a:tabLst>
                <a:tab pos="4291013" algn="r"/>
              </a:tabLst>
            </a:pPr>
            <a:r>
              <a:rPr lang="ar-SA" dirty="0">
                <a:cs typeface="Zar" pitchFamily="2" charset="-78"/>
              </a:rPr>
              <a:t>                                                         تنوع </a:t>
            </a:r>
            <a:r>
              <a:rPr lang="ar-SA" dirty="0" smtClean="0">
                <a:cs typeface="Zar" pitchFamily="2" charset="-78"/>
              </a:rPr>
              <a:t>زیاد                          </a:t>
            </a:r>
            <a:r>
              <a:rPr lang="ar-SA" dirty="0">
                <a:cs typeface="Zar" pitchFamily="2" charset="-78"/>
              </a:rPr>
              <a:t>تنوع كم</a:t>
            </a:r>
            <a:endParaRPr lang="en-US" dirty="0"/>
          </a:p>
          <a:p>
            <a:pPr algn="l" rtl="0" eaLnBrk="0" hangingPunct="0">
              <a:tabLst>
                <a:tab pos="4291013" algn="r"/>
              </a:tabLst>
            </a:pPr>
            <a:endParaRPr lang="en-US" dirty="0"/>
          </a:p>
        </p:txBody>
      </p:sp>
      <p:sp>
        <p:nvSpPr>
          <p:cNvPr id="108554" name="Rectangle 10"/>
          <p:cNvSpPr>
            <a:spLocks noChangeArrowheads="1"/>
          </p:cNvSpPr>
          <p:nvPr/>
        </p:nvSpPr>
        <p:spPr bwMode="auto">
          <a:xfrm>
            <a:off x="0" y="3073400"/>
            <a:ext cx="9144000" cy="0"/>
          </a:xfrm>
          <a:prstGeom prst="rect">
            <a:avLst/>
          </a:prstGeom>
          <a:noFill/>
          <a:ln w="9525">
            <a:noFill/>
            <a:miter lim="800000"/>
            <a:headEnd/>
            <a:tailEnd/>
          </a:ln>
        </p:spPr>
        <p:txBody>
          <a:bodyPr wrap="none" anchor="ctr">
            <a:spAutoFit/>
          </a:bodyPr>
          <a:lstStyle/>
          <a:p>
            <a:endParaRPr lang="en-US"/>
          </a:p>
        </p:txBody>
      </p:sp>
      <p:sp>
        <p:nvSpPr>
          <p:cNvPr id="108555" name="Rectangle 11"/>
          <p:cNvSpPr>
            <a:spLocks noChangeArrowheads="1"/>
          </p:cNvSpPr>
          <p:nvPr/>
        </p:nvSpPr>
        <p:spPr bwMode="auto">
          <a:xfrm>
            <a:off x="0" y="3073400"/>
            <a:ext cx="9144000" cy="0"/>
          </a:xfrm>
          <a:prstGeom prst="rect">
            <a:avLst/>
          </a:prstGeom>
          <a:noFill/>
          <a:ln w="9525">
            <a:noFill/>
            <a:miter lim="800000"/>
            <a:headEnd/>
            <a:tailEnd/>
          </a:ln>
        </p:spPr>
        <p:txBody>
          <a:bodyPr wrap="none" anchor="ctr">
            <a:spAutoFit/>
          </a:bodyPr>
          <a:lstStyle/>
          <a:p>
            <a:pPr>
              <a:tabLst>
                <a:tab pos="4291013" algn="r"/>
              </a:tabLst>
            </a:pPr>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idx="1"/>
          </p:nvPr>
        </p:nvSpPr>
        <p:spPr/>
        <p:txBody>
          <a:bodyPr/>
          <a:lstStyle/>
          <a:p>
            <a:r>
              <a:rPr lang="ar-SA" dirty="0" smtClean="0"/>
              <a:t>پرو ادعا كرد كه روشهای كنترل و هماهنگی با نوع تكنولوژی كاربردی بایستی تغییر كند .</a:t>
            </a:r>
          </a:p>
          <a:p>
            <a:r>
              <a:rPr lang="ar-SA" dirty="0" smtClean="0"/>
              <a:t>تكنولوژی خیلی تكراری سازمانی را می طلبد كه در حد بالایی نظامند باشد .</a:t>
            </a:r>
          </a:p>
          <a:p>
            <a:r>
              <a:rPr lang="ar-SA" dirty="0" smtClean="0"/>
              <a:t>تكنولوژی غیرتكراری نیاز به انعطاف پذیری ساختاری دارد .</a:t>
            </a:r>
            <a:endParaRPr lang="en-US" dirty="0" smtClean="0">
              <a:cs typeface="Majalla UI"/>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idx="1"/>
          </p:nvPr>
        </p:nvSpPr>
        <p:spPr/>
        <p:txBody>
          <a:bodyPr/>
          <a:lstStyle/>
          <a:p>
            <a:pPr>
              <a:lnSpc>
                <a:spcPct val="90000"/>
              </a:lnSpc>
            </a:pPr>
            <a:r>
              <a:rPr lang="ar-SA" dirty="0" smtClean="0"/>
              <a:t>الف ) تكنولوژی پیوسته مستمر</a:t>
            </a:r>
          </a:p>
          <a:p>
            <a:pPr>
              <a:lnSpc>
                <a:spcPct val="90000"/>
              </a:lnSpc>
            </a:pPr>
            <a:r>
              <a:rPr lang="ar-SA" dirty="0" smtClean="0"/>
              <a:t>اگر وظایف یا عملیات بطور متوالی با هم وابستگی متقابل داشته باشد تامسون آنها را پیوسته مستمر نامید این تكنولوژی بوسیله یك سلسله مراحل تكراری پیوسته شناخته می شود یعنی فعالیت الف باید قبل از ب باشد و فعالیت ب باید قبل از ج باشد و... شركتهای تولید انبوه و بوفه های مدارس از تكنولوژی مستمر پیوسته استفاده می كنند . </a:t>
            </a:r>
            <a:endParaRPr lang="en-US" dirty="0" smtClean="0">
              <a:cs typeface="Majalla UI"/>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idx="1"/>
          </p:nvPr>
        </p:nvSpPr>
        <p:spPr/>
        <p:txBody>
          <a:bodyPr/>
          <a:lstStyle/>
          <a:p>
            <a:r>
              <a:rPr lang="ar-SA" dirty="0" smtClean="0"/>
              <a:t>نتیجه گیری از نظریه تامسون</a:t>
            </a:r>
          </a:p>
          <a:p>
            <a:r>
              <a:rPr lang="ar-SA" dirty="0" smtClean="0"/>
              <a:t>نظریه تامسون نسبت به مفاهیم ساختاری برگرفته شده از بررسی نظریه وودوارد و پرو صحت كمتری دارد .</a:t>
            </a:r>
          </a:p>
          <a:p>
            <a:r>
              <a:rPr lang="ar-SA" dirty="0" smtClean="0"/>
              <a:t>اساساً هر تكنولوژی نوعی وابستگی ایجاد می كند . </a:t>
            </a:r>
            <a:endParaRPr lang="en-US" dirty="0" smtClean="0">
              <a:cs typeface="Majalla UI"/>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idx="1"/>
          </p:nvPr>
        </p:nvSpPr>
        <p:spPr/>
        <p:txBody>
          <a:bodyPr/>
          <a:lstStyle/>
          <a:p>
            <a:r>
              <a:rPr lang="ar-SA" sz="2800" dirty="0" smtClean="0"/>
              <a:t>تاثیر صنعت و اندازه سازمان </a:t>
            </a:r>
          </a:p>
          <a:p>
            <a:r>
              <a:rPr lang="ar-SA" sz="2800" dirty="0" smtClean="0"/>
              <a:t>صنعت تاثیراتی بر روی استراتژی سازمان می گذارد بعنوان یك عامل تعیین كننده ساختار مطرح است . در سازمانهایی كه یك نوع صنعت مخصوص وجود دارد برای رقابت با سایرین مجبورند تا تكنولوژی اصلی آن صنعت را بكار گیرند. گاهی صنعت میزان حدود ـ اندازه كارآمدی و مقررات دولتی را تحت تاثیر قرار می دهد . و انتخاب تكنولوژی در سازمان را  محدود می سازد .</a:t>
            </a:r>
            <a:endParaRPr lang="en-US" sz="2800" dirty="0" smtClean="0">
              <a:cs typeface="Majalla UI"/>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idx="1"/>
          </p:nvPr>
        </p:nvSpPr>
        <p:spPr/>
        <p:txBody>
          <a:bodyPr/>
          <a:lstStyle/>
          <a:p>
            <a:r>
              <a:rPr lang="ar-SA" dirty="0" smtClean="0"/>
              <a:t>اندازه : اندازه سازمان تاثیر زیادی بر ساختار سازمان دارد ـ وقتی اندازه سازمان بزرگ شده باشد نقش تكنولوژی در تعیین ساختار جزئی است سازمانها باید به یك اندازه معینی برسند تا از تكنولوژی پیچیده استفاده نمایند . بنابراین اندازه سازمان نوع تكنولوژی سازمان را تعیین می كند . </a:t>
            </a:r>
            <a:endParaRPr lang="en-US" dirty="0" smtClean="0">
              <a:cs typeface="Majalla UI"/>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idx="1"/>
          </p:nvPr>
        </p:nvSpPr>
        <p:spPr/>
        <p:txBody>
          <a:bodyPr/>
          <a:lstStyle/>
          <a:p>
            <a:r>
              <a:rPr lang="ar-SA" sz="2800" b="1" dirty="0" smtClean="0"/>
              <a:t>عامل مشترك در نظریه ها : تكراری بودن </a:t>
            </a:r>
            <a:endParaRPr lang="ar-SA" sz="2800" dirty="0" smtClean="0"/>
          </a:p>
          <a:p>
            <a:r>
              <a:rPr lang="ar-SA" sz="2800" dirty="0" smtClean="0"/>
              <a:t>روشها و فرایندهای تبدیل نهاده به ستاده ها بر حسب میزان تكراری بودنشان نسبت به هم متفاوت است . وودوارد سه نوع تكنولوژی واحدی ـ انبوه ـ فرایندی را تعریف كرده كه به ترتیب میزان پیچیدگی آنها افزایش می یابد تكنولوژی واحدی با فعالیتهای تكراری سروكار دارد . تكنولوژی فرایندی با فعالیت خودكار و استاندارد شده سروكار دارد و تكنولوژی انبوه ماهیتاً تكراری است .</a:t>
            </a:r>
            <a:r>
              <a:rPr lang="en-US" sz="2800" dirty="0" smtClean="0">
                <a:cs typeface="Majalla UI"/>
              </a:rPr>
              <a:t>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p:cNvSpPr>
            <a:spLocks noGrp="1" noChangeArrowheads="1"/>
          </p:cNvSpPr>
          <p:nvPr>
            <p:ph idx="1"/>
          </p:nvPr>
        </p:nvSpPr>
        <p:spPr/>
        <p:txBody>
          <a:bodyPr/>
          <a:lstStyle/>
          <a:p>
            <a:r>
              <a:rPr lang="ar-SA" dirty="0" smtClean="0"/>
              <a:t>پرو چهار نوع تكنولوژی معرفی كرد كه دو نوع آن تكراری و غیرتكراری است كه برحسب میزان تكراری با هم متفاوت است و طبقه بندی تامسون از تكنولوژی به مستمر ـ واسطه ای ـ متمركز كه تكنولوژی پیوسته و مستمر و واسطه ای تكراری و متمركز غیرتكراری است .</a:t>
            </a:r>
            <a:endParaRPr lang="en-US" dirty="0" smtClean="0">
              <a:cs typeface="Majalla UI"/>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idx="1"/>
          </p:nvPr>
        </p:nvSpPr>
        <p:spPr/>
        <p:txBody>
          <a:bodyPr/>
          <a:lstStyle/>
          <a:p>
            <a:r>
              <a:rPr lang="ar-SA" sz="2800" b="1" dirty="0" smtClean="0"/>
              <a:t>تكنولوژی های تولیدی در مقابل تكنولوژی های خدماتی</a:t>
            </a:r>
            <a:endParaRPr lang="ar-SA" sz="2800" dirty="0" smtClean="0"/>
          </a:p>
          <a:p>
            <a:r>
              <a:rPr lang="ar-SA" sz="2800" dirty="0" smtClean="0"/>
              <a:t>محققان در بررسی این دو نوع تكنولوژی به طور تركیبی مورد بررسی قرار داده اند پژوهش نشان داده است كه هشتاد درصد آنها , رابطه تكنولوژی و ساختار كه فقط در یك سطح یعنی تولید یا خدماتی صورت گرفته است . ولی وقتی به صورت تركیبی مورد بررسی قرار دارند فقط چهار درصد به رابطه ساختار با تكنولوژی صحه گذاشتند . </a:t>
            </a:r>
            <a:endParaRPr lang="en-US" sz="2800" dirty="0" smtClean="0">
              <a:cs typeface="Majalla U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r>
              <a:rPr lang="ar-SA" dirty="0" smtClean="0"/>
              <a:t>5- سیستم های بهم پیوسته منعطف </a:t>
            </a:r>
          </a:p>
          <a:p>
            <a:r>
              <a:rPr lang="ar-SA" dirty="0" smtClean="0"/>
              <a:t>6-سیستمهای سیاسی</a:t>
            </a:r>
          </a:p>
          <a:p>
            <a:r>
              <a:rPr lang="ar-SA" dirty="0" smtClean="0"/>
              <a:t>7-ابزار تسلط یا حاكمیت</a:t>
            </a:r>
          </a:p>
          <a:p>
            <a:r>
              <a:rPr lang="ar-SA" dirty="0" smtClean="0"/>
              <a:t>8-واحد های پردازش اطلاعات </a:t>
            </a:r>
          </a:p>
          <a:p>
            <a:r>
              <a:rPr lang="ar-SA" dirty="0" smtClean="0"/>
              <a:t>9-زندانهای روح </a:t>
            </a:r>
          </a:p>
          <a:p>
            <a:r>
              <a:rPr lang="ar-SA" dirty="0" smtClean="0"/>
              <a:t>10-قرار دادهای اجتماعی </a:t>
            </a:r>
            <a:endParaRPr lang="en-US" dirty="0" smtClean="0">
              <a:cs typeface="Majalla UI"/>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idx="1"/>
          </p:nvPr>
        </p:nvSpPr>
        <p:spPr>
          <a:xfrm>
            <a:off x="457200" y="990600"/>
            <a:ext cx="8229600" cy="4389437"/>
          </a:xfrm>
        </p:spPr>
        <p:txBody>
          <a:bodyPr/>
          <a:lstStyle/>
          <a:p>
            <a:r>
              <a:rPr lang="ar-SA" sz="2800" dirty="0" smtClean="0"/>
              <a:t>تكنولوژی و پیچیدگی </a:t>
            </a:r>
          </a:p>
          <a:p>
            <a:r>
              <a:rPr lang="ar-SA" sz="2800" dirty="0" smtClean="0"/>
              <a:t>با افزایش تكنولوژی تكراری پیچیدگی كاهش می یابد تكنولوژی تكراری پیچیدگی كمتری دارد افراد كمتری مورد نیاز است و به آموزش كمی نیازمند است .</a:t>
            </a:r>
          </a:p>
          <a:p>
            <a:r>
              <a:rPr lang="ar-SA" sz="2800" dirty="0" smtClean="0"/>
              <a:t>اگر تكنولوژی غیرتكراری باشد پیچیدگی سطح بالایی را سبب می شود . با پیچیده ترشدن كار حیطه كنترل محدود شده و تفكیك عمودی افزایش می یابد . پاسخ به مسائل پیچیده مستلزم استفاده از محققان بیشتر است و مدیران كنترل محدودتری نیاز دارند .</a:t>
            </a:r>
            <a:endParaRPr lang="en-US" sz="2800" dirty="0" smtClean="0">
              <a:cs typeface="Majalla UI"/>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idx="1"/>
          </p:nvPr>
        </p:nvSpPr>
        <p:spPr>
          <a:xfrm>
            <a:off x="533400" y="1447800"/>
            <a:ext cx="8229600" cy="4389437"/>
          </a:xfrm>
        </p:spPr>
        <p:txBody>
          <a:bodyPr/>
          <a:lstStyle/>
          <a:p>
            <a:r>
              <a:rPr lang="ar-SA" sz="2800" dirty="0" smtClean="0"/>
              <a:t>تكنولوژی و رسمیت </a:t>
            </a:r>
          </a:p>
          <a:p>
            <a:r>
              <a:rPr lang="ar-SA" sz="2800" dirty="0" smtClean="0"/>
              <a:t>با افزایش تكنولوژی یكنواخت (تكراری) رسمیت نیز افزایش می یابد و این دو رابطه مستقیم و مثبت با هم دارند با پنج تحقیق عمده بر روی تكنولوژی , محققین دریافتند كه بین تكنولوژی تكراری و رسمیت ارتباطی وجود دارد . و این رابطه , رابطه معنادار و مثبت است . زمانیكه اندازه كنترل می شد این رابطه از میان می رفت تكنولوژی های تكراری مدیریت را در اجرای قوانین و مقررات یاری می داد زیرا اینكه چگونه شغلی باید انجام شود . </a:t>
            </a:r>
            <a:endParaRPr lang="en-US" sz="2800" dirty="0" smtClean="0">
              <a:cs typeface="Majalla UI"/>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idx="1"/>
          </p:nvPr>
        </p:nvSpPr>
        <p:spPr>
          <a:xfrm>
            <a:off x="457200" y="1219200"/>
            <a:ext cx="8229600" cy="4389437"/>
          </a:xfrm>
        </p:spPr>
        <p:txBody>
          <a:bodyPr/>
          <a:lstStyle/>
          <a:p>
            <a:r>
              <a:rPr lang="ar-SA" sz="2800" dirty="0" smtClean="0"/>
              <a:t>تكنولوژی و تمركز</a:t>
            </a:r>
          </a:p>
          <a:p>
            <a:r>
              <a:rPr lang="ar-SA" sz="2800" dirty="0" smtClean="0"/>
              <a:t>در تكنولوژی های تكرار (یكنواخت)با افزایش تكنولوژی تكرار تمركز نیز افزایش می یابد , تكنولوژی تكرار به ساختار متمركز , نیاز دارد در حالیكه تكنولوژی غیرمتمركز به دانش متخصصان متكی است و تفویض اختیار در تصمیم گیریها نیز صورت می گیرد . تكنولوژی و تمركز بوسیله میزان رسمیت تعدیل می گردند قوانین رسمی و تصمیم گیری متمركز هر دو مكانیزمهای كنترل هستند كه مدیر می تواند جایگزین كند . </a:t>
            </a:r>
            <a:endParaRPr lang="en-US" sz="2800" dirty="0" smtClean="0">
              <a:cs typeface="Majalla UI"/>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ctrTitle"/>
          </p:nvPr>
        </p:nvSpPr>
        <p:spPr/>
        <p:txBody>
          <a:bodyPr/>
          <a:lstStyle/>
          <a:p>
            <a:pPr fontAlgn="auto">
              <a:spcAft>
                <a:spcPts val="0"/>
              </a:spcAft>
              <a:defRPr/>
            </a:pPr>
            <a:r>
              <a:rPr lang="fa-IR" sz="4000" dirty="0" smtClean="0"/>
              <a:t/>
            </a:r>
            <a:br>
              <a:rPr lang="fa-IR" sz="4000" dirty="0" smtClean="0"/>
            </a:br>
            <a:r>
              <a:rPr lang="fa-IR" sz="4000" dirty="0" smtClean="0"/>
              <a:t>فصل هفتم</a:t>
            </a:r>
            <a:r>
              <a:rPr lang="en-US" sz="4000" dirty="0" smtClean="0"/>
              <a:t>: </a:t>
            </a:r>
            <a:r>
              <a:rPr lang="fa-IR" sz="4000" dirty="0" smtClean="0"/>
              <a:t>محیط </a:t>
            </a:r>
            <a:r>
              <a:rPr lang="en-US" sz="4000" dirty="0" smtClean="0"/>
              <a:t>ENVIROMENT </a:t>
            </a:r>
          </a:p>
        </p:txBody>
      </p:sp>
      <p:sp>
        <p:nvSpPr>
          <p:cNvPr id="120835" name="Rectangle 3"/>
          <p:cNvSpPr>
            <a:spLocks noGrp="1" noChangeArrowheads="1"/>
          </p:cNvSpPr>
          <p:nvPr>
            <p:ph type="subTitle" idx="1"/>
          </p:nvPr>
        </p:nvSpPr>
        <p:spPr>
          <a:xfrm>
            <a:off x="533400" y="3228975"/>
            <a:ext cx="7854950" cy="1752600"/>
          </a:xfrm>
        </p:spPr>
        <p:txBody>
          <a:bodyPr/>
          <a:lstStyle/>
          <a:p>
            <a:pPr marR="0"/>
            <a:r>
              <a:rPr lang="fa-IR" b="1" dirty="0" smtClean="0"/>
              <a:t>هدف : تعریف محیط و تحقیقات عمده و رابطه آن با ساختار</a:t>
            </a:r>
            <a:r>
              <a:rPr lang="fa-IR" dirty="0" smtClean="0"/>
              <a:t> </a:t>
            </a:r>
            <a:endParaRPr lang="en-US" dirty="0" smtClean="0">
              <a:cs typeface="Majalla UI"/>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p:cNvSpPr>
            <a:spLocks noGrp="1" noChangeArrowheads="1"/>
          </p:cNvSpPr>
          <p:nvPr>
            <p:ph idx="1"/>
          </p:nvPr>
        </p:nvSpPr>
        <p:spPr/>
        <p:txBody>
          <a:bodyPr/>
          <a:lstStyle/>
          <a:p>
            <a:pPr>
              <a:lnSpc>
                <a:spcPct val="90000"/>
              </a:lnSpc>
            </a:pPr>
            <a:r>
              <a:rPr lang="fa-IR" b="1" dirty="0" smtClean="0"/>
              <a:t>محیط</a:t>
            </a:r>
            <a:r>
              <a:rPr lang="en-US" b="1" dirty="0" smtClean="0">
                <a:cs typeface="Majalla UI"/>
              </a:rPr>
              <a:t>:</a:t>
            </a:r>
            <a:r>
              <a:rPr lang="fa-IR" dirty="0" smtClean="0"/>
              <a:t>تركیبی از موسسات یا نیروهایی كه بر عملگرد سازمان تاثیر گذاشته وسازمان كنترل كمی بر آنها دارد یا اصلا كنترل ندارد</a:t>
            </a:r>
            <a:r>
              <a:rPr lang="en-US" dirty="0" smtClean="0">
                <a:cs typeface="Majalla UI"/>
              </a:rPr>
              <a:t>.(</a:t>
            </a:r>
            <a:r>
              <a:rPr lang="fa-IR" dirty="0" smtClean="0"/>
              <a:t>عوامل خارج سازمانی</a:t>
            </a:r>
            <a:r>
              <a:rPr lang="en-US" dirty="0" smtClean="0">
                <a:cs typeface="Majalla UI"/>
              </a:rPr>
              <a:t>)</a:t>
            </a:r>
            <a:endParaRPr lang="fa-IR" b="1" dirty="0" smtClean="0"/>
          </a:p>
          <a:p>
            <a:pPr>
              <a:lnSpc>
                <a:spcPct val="90000"/>
              </a:lnSpc>
            </a:pPr>
            <a:r>
              <a:rPr lang="fa-IR" b="1" dirty="0" smtClean="0"/>
              <a:t>محیط عمومی </a:t>
            </a:r>
            <a:r>
              <a:rPr lang="en-US" b="1" dirty="0" smtClean="0">
                <a:cs typeface="Majalla UI"/>
              </a:rPr>
              <a:t>: </a:t>
            </a:r>
            <a:r>
              <a:rPr lang="fa-IR" dirty="0" smtClean="0"/>
              <a:t>همه عواملی كه بر سازمان تاثیر دارد ولی وابستگی آن ها نسبت به سازمان واضح و روشن نیست</a:t>
            </a:r>
            <a:r>
              <a:rPr lang="en-US" dirty="0" smtClean="0">
                <a:cs typeface="Majalla UI"/>
              </a:rPr>
              <a:t>. </a:t>
            </a:r>
            <a:r>
              <a:rPr lang="fa-IR" dirty="0" smtClean="0"/>
              <a:t>مثل عوامل اقتصادی </a:t>
            </a:r>
            <a:r>
              <a:rPr lang="en-US" dirty="0" smtClean="0">
                <a:cs typeface="Majalla UI"/>
              </a:rPr>
              <a:t>. </a:t>
            </a:r>
            <a:r>
              <a:rPr lang="fa-IR" dirty="0" smtClean="0"/>
              <a:t>سیاسی </a:t>
            </a:r>
            <a:r>
              <a:rPr lang="en-US" dirty="0" smtClean="0">
                <a:cs typeface="Majalla UI"/>
              </a:rPr>
              <a:t>. </a:t>
            </a:r>
            <a:r>
              <a:rPr lang="fa-IR" dirty="0" smtClean="0"/>
              <a:t>اجتماعی </a:t>
            </a:r>
            <a:r>
              <a:rPr lang="en-US" dirty="0" smtClean="0">
                <a:cs typeface="Majalla UI"/>
              </a:rPr>
              <a:t>. </a:t>
            </a:r>
            <a:r>
              <a:rPr lang="fa-IR" dirty="0" smtClean="0"/>
              <a:t>فرهنگی </a:t>
            </a:r>
            <a:r>
              <a:rPr lang="en-US" dirty="0" smtClean="0">
                <a:cs typeface="Majalla UI"/>
              </a:rPr>
              <a:t>. </a:t>
            </a:r>
            <a:r>
              <a:rPr lang="fa-IR" dirty="0" smtClean="0"/>
              <a:t>وضعیت زیست بومی </a:t>
            </a:r>
            <a:endParaRPr lang="en-US" dirty="0" smtClean="0">
              <a:cs typeface="Majalla UI"/>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idx="1"/>
          </p:nvPr>
        </p:nvSpPr>
        <p:spPr/>
        <p:txBody>
          <a:bodyPr/>
          <a:lstStyle/>
          <a:p>
            <a:pPr>
              <a:lnSpc>
                <a:spcPct val="90000"/>
              </a:lnSpc>
            </a:pPr>
            <a:r>
              <a:rPr lang="fa-IR" sz="2800" b="1" dirty="0" smtClean="0"/>
              <a:t>محیط خصوصی یا اختصاصی </a:t>
            </a:r>
            <a:r>
              <a:rPr lang="en-US" sz="2800" b="1" dirty="0" smtClean="0">
                <a:cs typeface="Majalla UI"/>
              </a:rPr>
              <a:t>: </a:t>
            </a:r>
            <a:r>
              <a:rPr lang="fa-IR" sz="2800" dirty="0" smtClean="0"/>
              <a:t>بخشی از محیط سازمان بوده كه بطور مستقیم با سازمان در تحقق اهدافش مرتبط است</a:t>
            </a:r>
            <a:r>
              <a:rPr lang="en-US" sz="2800" dirty="0" smtClean="0">
                <a:cs typeface="Majalla UI"/>
              </a:rPr>
              <a:t>. </a:t>
            </a:r>
            <a:r>
              <a:rPr lang="fa-IR" sz="2800" dirty="0" smtClean="0"/>
              <a:t>محیط اختصاصی هر سازمان منحصر به فرد می باشد وبا تغییر شرایط تغییر می كند</a:t>
            </a:r>
            <a:r>
              <a:rPr lang="en-US" sz="2800" dirty="0" smtClean="0">
                <a:cs typeface="Majalla UI"/>
              </a:rPr>
              <a:t>. </a:t>
            </a:r>
            <a:r>
              <a:rPr lang="fa-IR" sz="2800" dirty="0" smtClean="0"/>
              <a:t>محیط اختصاصی یك سازمان بر اساس قلمرو انتخابی سازمان تغییر خواهد كرد</a:t>
            </a:r>
            <a:r>
              <a:rPr lang="en-US" sz="2800" dirty="0" smtClean="0">
                <a:cs typeface="Majalla UI"/>
              </a:rPr>
              <a:t>.</a:t>
            </a:r>
            <a:r>
              <a:rPr lang="fa-IR" sz="2800" dirty="0" smtClean="0"/>
              <a:t>محیط اختصاصی نوعا شامل </a:t>
            </a:r>
            <a:r>
              <a:rPr lang="en-US" sz="2800" dirty="0" smtClean="0">
                <a:cs typeface="Majalla UI"/>
              </a:rPr>
              <a:t>: </a:t>
            </a:r>
            <a:r>
              <a:rPr lang="fa-IR" sz="2800" dirty="0" smtClean="0"/>
              <a:t>مشتریان </a:t>
            </a:r>
            <a:r>
              <a:rPr lang="en-US" sz="2800" dirty="0" smtClean="0">
                <a:cs typeface="Majalla UI"/>
              </a:rPr>
              <a:t>. </a:t>
            </a:r>
            <a:r>
              <a:rPr lang="fa-IR" sz="2800" dirty="0" smtClean="0"/>
              <a:t>رقبا</a:t>
            </a:r>
            <a:r>
              <a:rPr lang="en-US" sz="2800" dirty="0" smtClean="0">
                <a:cs typeface="Majalla UI"/>
              </a:rPr>
              <a:t>. </a:t>
            </a:r>
            <a:r>
              <a:rPr lang="fa-IR" sz="2800" dirty="0" smtClean="0"/>
              <a:t>موسسات </a:t>
            </a:r>
            <a:r>
              <a:rPr lang="en-US" sz="2800" dirty="0" smtClean="0">
                <a:cs typeface="Majalla UI"/>
              </a:rPr>
              <a:t>....</a:t>
            </a:r>
            <a:endParaRPr lang="fa-IR" sz="2800" b="1" dirty="0" smtClean="0"/>
          </a:p>
          <a:p>
            <a:pPr>
              <a:lnSpc>
                <a:spcPct val="90000"/>
              </a:lnSpc>
            </a:pPr>
            <a:r>
              <a:rPr lang="fa-IR" sz="2800" b="1" dirty="0" smtClean="0"/>
              <a:t>قلمرو سازمان </a:t>
            </a:r>
            <a:r>
              <a:rPr lang="en-US" sz="2800" b="1" dirty="0" smtClean="0">
                <a:cs typeface="Majalla UI"/>
              </a:rPr>
              <a:t>: </a:t>
            </a:r>
            <a:r>
              <a:rPr lang="fa-IR" sz="2800" dirty="0" smtClean="0"/>
              <a:t>اداعایی كه یك سازمان نسبت به دامنه محصولات یا خدمات ارایه شده و همچنین بازار متصزف شده خود دارد </a:t>
            </a:r>
            <a:r>
              <a:rPr lang="en-US" sz="2800" dirty="0" smtClean="0">
                <a:cs typeface="Majalla UI"/>
              </a:rPr>
              <a:t>. </a:t>
            </a:r>
            <a:r>
              <a:rPr lang="fa-IR" sz="2800" dirty="0" smtClean="0"/>
              <a:t>قلمرو سازمان نقاط اتكای سازمان به محیط اختصاصی آن را تعیین میكند</a:t>
            </a:r>
            <a:r>
              <a:rPr lang="en-US" sz="2800" dirty="0" smtClean="0">
                <a:cs typeface="Majalla UI"/>
              </a:rPr>
              <a:t>.</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idx="1"/>
          </p:nvPr>
        </p:nvSpPr>
        <p:spPr/>
        <p:txBody>
          <a:bodyPr/>
          <a:lstStyle/>
          <a:p>
            <a:pPr>
              <a:lnSpc>
                <a:spcPct val="90000"/>
              </a:lnSpc>
            </a:pPr>
            <a:r>
              <a:rPr lang="fa-IR" sz="2800" b="1" dirty="0" smtClean="0"/>
              <a:t>محیط ذهنی و محیط واقعی </a:t>
            </a:r>
            <a:r>
              <a:rPr lang="en-US" sz="2800" b="1" dirty="0" smtClean="0">
                <a:cs typeface="Majalla UI"/>
              </a:rPr>
              <a:t>:</a:t>
            </a:r>
            <a:r>
              <a:rPr lang="en-US" sz="2800" dirty="0" smtClean="0">
                <a:cs typeface="Majalla UI"/>
              </a:rPr>
              <a:t> </a:t>
            </a:r>
            <a:r>
              <a:rPr lang="fa-IR" sz="2800" dirty="0" smtClean="0"/>
              <a:t>تعیین حدود وثغور وابسته به ادراكات مدیران سازمان است كه منجر به اتخاذ تصمیماتی در خصوص تطبیق با محیط میگردد</a:t>
            </a:r>
            <a:r>
              <a:rPr lang="en-US" sz="2800" dirty="0" smtClean="0">
                <a:cs typeface="Majalla UI"/>
              </a:rPr>
              <a:t>.</a:t>
            </a:r>
            <a:r>
              <a:rPr lang="fa-IR" sz="2800" dirty="0" smtClean="0"/>
              <a:t>معیارهای تشخیص محیط واقعی با ملاك ومعیارهای ذهنی متفاوت است</a:t>
            </a:r>
            <a:r>
              <a:rPr lang="en-US" sz="2800" dirty="0" smtClean="0">
                <a:cs typeface="Majalla UI"/>
              </a:rPr>
              <a:t>.</a:t>
            </a:r>
            <a:endParaRPr lang="fa-IR" sz="2800" b="1" dirty="0" smtClean="0"/>
          </a:p>
          <a:p>
            <a:pPr>
              <a:lnSpc>
                <a:spcPct val="90000"/>
              </a:lnSpc>
            </a:pPr>
            <a:r>
              <a:rPr lang="fa-IR" sz="2800" b="1" dirty="0" smtClean="0"/>
              <a:t>عدم اطمینان محیطی </a:t>
            </a:r>
            <a:r>
              <a:rPr lang="en-US" sz="2800" b="1" dirty="0" smtClean="0">
                <a:cs typeface="Majalla UI"/>
              </a:rPr>
              <a:t>: </a:t>
            </a:r>
            <a:r>
              <a:rPr lang="fa-IR" sz="2800" dirty="0" smtClean="0"/>
              <a:t>همه محیطها یكی نیستند بلكه بر اساس </a:t>
            </a:r>
            <a:r>
              <a:rPr lang="en-US" sz="2800" dirty="0" smtClean="0">
                <a:cs typeface="Majalla UI"/>
              </a:rPr>
              <a:t>" </a:t>
            </a:r>
            <a:r>
              <a:rPr lang="fa-IR" sz="2800" i="1" u="sng" dirty="0" smtClean="0"/>
              <a:t>عدم اطمینان محیطی</a:t>
            </a:r>
            <a:r>
              <a:rPr lang="fa-IR" sz="2800" dirty="0" smtClean="0"/>
              <a:t> </a:t>
            </a:r>
            <a:r>
              <a:rPr lang="en-US" sz="2800" dirty="0" smtClean="0">
                <a:cs typeface="Majalla UI"/>
              </a:rPr>
              <a:t>" </a:t>
            </a:r>
            <a:r>
              <a:rPr lang="fa-IR" sz="2800" dirty="0" smtClean="0"/>
              <a:t>با هم متفاوتند</a:t>
            </a:r>
            <a:r>
              <a:rPr lang="en-US" sz="2800" dirty="0" smtClean="0">
                <a:cs typeface="Majalla UI"/>
              </a:rPr>
              <a:t>.</a:t>
            </a:r>
            <a:r>
              <a:rPr lang="fa-IR" sz="2800" dirty="0" smtClean="0"/>
              <a:t>برخی ایستا و برخی پویا هستند</a:t>
            </a:r>
            <a:r>
              <a:rPr lang="en-US" sz="2800" dirty="0" smtClean="0">
                <a:cs typeface="Majalla UI"/>
              </a:rPr>
              <a:t>.</a:t>
            </a:r>
            <a:r>
              <a:rPr lang="fa-IR" sz="2800" dirty="0" smtClean="0"/>
              <a:t>عدم اطمینان محیطی تهدیدی علیه اثر بخشی سازمان ها است و بدین علت مدیران بدنبال به حداقل رساندن آن هستند</a:t>
            </a:r>
            <a:r>
              <a:rPr lang="en-US" sz="2800" dirty="0" smtClean="0">
                <a:cs typeface="Majalla UI"/>
              </a:rPr>
              <a:t>.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idx="1"/>
          </p:nvPr>
        </p:nvSpPr>
        <p:spPr/>
        <p:txBody>
          <a:bodyPr/>
          <a:lstStyle/>
          <a:p>
            <a:r>
              <a:rPr lang="fa-IR" sz="2800" b="1" dirty="0" smtClean="0"/>
              <a:t>محیط ایستا </a:t>
            </a:r>
            <a:r>
              <a:rPr lang="en-US" sz="2800" b="1" dirty="0" smtClean="0">
                <a:cs typeface="Majalla UI"/>
              </a:rPr>
              <a:t>: </a:t>
            </a:r>
            <a:r>
              <a:rPr lang="en-US" sz="2800" dirty="0" smtClean="0">
                <a:cs typeface="Majalla UI"/>
              </a:rPr>
              <a:t> </a:t>
            </a:r>
            <a:r>
              <a:rPr lang="fa-IR" sz="2800" dirty="0" smtClean="0"/>
              <a:t>ویژگیها </a:t>
            </a:r>
            <a:r>
              <a:rPr lang="en-US" sz="2800" dirty="0" smtClean="0">
                <a:cs typeface="Majalla UI"/>
              </a:rPr>
              <a:t>(( </a:t>
            </a:r>
            <a:r>
              <a:rPr lang="fa-IR" sz="2800" dirty="0" smtClean="0"/>
              <a:t>در محیط اختصاصی سازمان نیروهای اندكی در حال تغییر اند و رقبای جدید ورود ندارد و موانع تكنولوژیكی جدید بوسیله رقبا ایجاد نمی شود و گروههای فشار فعالیت كمی دارند</a:t>
            </a:r>
            <a:r>
              <a:rPr lang="en-US" sz="2800" dirty="0" smtClean="0">
                <a:cs typeface="Majalla UI"/>
              </a:rPr>
              <a:t>.))</a:t>
            </a:r>
            <a:endParaRPr lang="fa-IR" sz="2800" b="1" dirty="0" smtClean="0"/>
          </a:p>
          <a:p>
            <a:r>
              <a:rPr lang="fa-IR" sz="2800" b="1" dirty="0" smtClean="0"/>
              <a:t>محیط پویا </a:t>
            </a:r>
            <a:r>
              <a:rPr lang="en-US" sz="2800" b="1" dirty="0" smtClean="0">
                <a:cs typeface="Majalla UI"/>
              </a:rPr>
              <a:t>: </a:t>
            </a:r>
            <a:r>
              <a:rPr lang="fa-IR" sz="2800" dirty="0" smtClean="0"/>
              <a:t>ویژگیها </a:t>
            </a:r>
            <a:r>
              <a:rPr lang="en-US" sz="2800" dirty="0" smtClean="0">
                <a:cs typeface="Majalla UI"/>
              </a:rPr>
              <a:t>(( </a:t>
            </a:r>
            <a:r>
              <a:rPr lang="fa-IR" sz="2800" dirty="0" smtClean="0"/>
              <a:t>در محیط اختصاصی این چنین سازمانی مقررات دولتی حاكم و مؤثر بر شرایط كار بشدت در حال تغییر است</a:t>
            </a:r>
            <a:r>
              <a:rPr lang="en-US" sz="2800" dirty="0" smtClean="0">
                <a:cs typeface="Majalla UI"/>
              </a:rPr>
              <a:t>. </a:t>
            </a:r>
            <a:r>
              <a:rPr lang="fa-IR" sz="2800" dirty="0" smtClean="0"/>
              <a:t>رقبای جدید بطور منظم ظهور می كنند و جذب مواد اولیه با مشكل مواجه است </a:t>
            </a:r>
            <a:r>
              <a:rPr lang="en-US" sz="2800" dirty="0" smtClean="0">
                <a:cs typeface="Majalla UI"/>
              </a:rPr>
              <a:t>. </a:t>
            </a:r>
            <a:r>
              <a:rPr lang="fa-IR" sz="2800" dirty="0" smtClean="0"/>
              <a:t>سلائق مصرف كنندگان در حال تغییر است </a:t>
            </a:r>
            <a:endParaRPr lang="en-US" sz="2800" dirty="0" smtClean="0">
              <a:cs typeface="Majalla UI"/>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3"/>
          <p:cNvSpPr>
            <a:spLocks noGrp="1" noChangeArrowheads="1"/>
          </p:cNvSpPr>
          <p:nvPr>
            <p:ph idx="1"/>
          </p:nvPr>
        </p:nvSpPr>
        <p:spPr/>
        <p:txBody>
          <a:bodyPr/>
          <a:lstStyle/>
          <a:p>
            <a:pPr>
              <a:lnSpc>
                <a:spcPct val="90000"/>
              </a:lnSpc>
            </a:pPr>
            <a:r>
              <a:rPr lang="fa-IR" sz="2400" dirty="0" smtClean="0"/>
              <a:t>محیطهای ایستا از عدم اطمینان محیطی كمتری نسبت به محیطهای پویا برخوردار هستند</a:t>
            </a:r>
            <a:r>
              <a:rPr lang="en-US" sz="2400" dirty="0" smtClean="0">
                <a:cs typeface="Majalla UI"/>
              </a:rPr>
              <a:t>.</a:t>
            </a:r>
            <a:endParaRPr lang="fa-IR" sz="2400" b="1" dirty="0" smtClean="0"/>
          </a:p>
          <a:p>
            <a:pPr>
              <a:lnSpc>
                <a:spcPct val="90000"/>
              </a:lnSpc>
            </a:pPr>
            <a:r>
              <a:rPr lang="fa-IR" sz="2400" b="1" dirty="0" smtClean="0"/>
              <a:t>برنز واستاكر </a:t>
            </a:r>
            <a:r>
              <a:rPr lang="en-US" sz="2400" b="1" dirty="0" smtClean="0">
                <a:cs typeface="Majalla UI"/>
              </a:rPr>
              <a:t>: </a:t>
            </a:r>
            <a:r>
              <a:rPr lang="fa-IR" sz="2400" dirty="0" smtClean="0"/>
              <a:t>نوع ساختار سازمانها بسته به نوع محیطی كه در آن قراردارند متفاوت است</a:t>
            </a:r>
            <a:r>
              <a:rPr lang="en-US" sz="2400" dirty="0" smtClean="0">
                <a:cs typeface="Majalla UI"/>
              </a:rPr>
              <a:t>. </a:t>
            </a:r>
            <a:r>
              <a:rPr lang="fa-IR" sz="2400" dirty="0" smtClean="0"/>
              <a:t>و ماهیت محیط سازمانی است كه تعیین كننده نوع ساختار سازمان است</a:t>
            </a:r>
            <a:r>
              <a:rPr lang="en-US" sz="2400" dirty="0" smtClean="0">
                <a:cs typeface="Majalla UI"/>
              </a:rPr>
              <a:t>. </a:t>
            </a:r>
            <a:r>
              <a:rPr lang="fa-IR" sz="2400" dirty="0" smtClean="0"/>
              <a:t>دو نوع ساختار  بوسیله این دو نفر معرفی شد</a:t>
            </a:r>
            <a:r>
              <a:rPr lang="en-US" sz="2400" dirty="0" smtClean="0">
                <a:cs typeface="Majalla UI"/>
              </a:rPr>
              <a:t>. </a:t>
            </a:r>
            <a:r>
              <a:rPr lang="fa-IR" sz="2400" u="sng" dirty="0" smtClean="0"/>
              <a:t>ساختارهای ماشینی</a:t>
            </a:r>
            <a:r>
              <a:rPr lang="fa-IR" sz="2400" dirty="0" smtClean="0"/>
              <a:t> و </a:t>
            </a:r>
            <a:r>
              <a:rPr lang="fa-IR" sz="2400" u="sng" dirty="0" smtClean="0"/>
              <a:t>ساختارهای ارگانیك</a:t>
            </a:r>
            <a:r>
              <a:rPr lang="en-US" sz="2400" dirty="0" smtClean="0">
                <a:cs typeface="Majalla UI"/>
              </a:rPr>
              <a:t>.</a:t>
            </a:r>
            <a:endParaRPr lang="fa-IR" sz="2400" b="1" dirty="0" smtClean="0"/>
          </a:p>
          <a:p>
            <a:pPr>
              <a:lnSpc>
                <a:spcPct val="90000"/>
              </a:lnSpc>
            </a:pPr>
            <a:r>
              <a:rPr lang="fa-IR" sz="2400" b="1" dirty="0" smtClean="0"/>
              <a:t>ساختار ماشینی </a:t>
            </a:r>
            <a:r>
              <a:rPr lang="en-US" sz="2400" b="1" dirty="0" smtClean="0">
                <a:cs typeface="Majalla UI"/>
              </a:rPr>
              <a:t>: </a:t>
            </a:r>
            <a:r>
              <a:rPr lang="fa-IR" sz="2400" dirty="0" smtClean="0"/>
              <a:t>بوسیله ویژگیهایی نظیر پیچیدگی و رسمیت زیاد و تمركز گرایی معرفی میشوند</a:t>
            </a:r>
            <a:r>
              <a:rPr lang="en-US" sz="2400" dirty="0" smtClean="0">
                <a:cs typeface="Majalla UI"/>
              </a:rPr>
              <a:t>. </a:t>
            </a:r>
            <a:r>
              <a:rPr lang="fa-IR" sz="2400" dirty="0" smtClean="0"/>
              <a:t>این ساختار مناسب وظایف تكراری وتاحدی ساده است و تاحد زیادی بر رفتارهای برنامه ریزی شده متكی است</a:t>
            </a:r>
            <a:r>
              <a:rPr lang="en-US" sz="2400" dirty="0" smtClean="0">
                <a:cs typeface="Majalla UI"/>
              </a:rPr>
              <a:t>.</a:t>
            </a:r>
            <a:r>
              <a:rPr lang="fa-IR" sz="2400" dirty="0" smtClean="0"/>
              <a:t>ودرواكنش به رویدادهای پیش بینی نشده نسبتا كند عمل میكند</a:t>
            </a:r>
            <a:r>
              <a:rPr lang="en-US" sz="2400" dirty="0" smtClean="0">
                <a:cs typeface="Majalla UI"/>
              </a:rPr>
              <a:t>.</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Grp="1" noChangeArrowheads="1"/>
          </p:cNvSpPr>
          <p:nvPr>
            <p:ph idx="1"/>
          </p:nvPr>
        </p:nvSpPr>
        <p:spPr/>
        <p:txBody>
          <a:bodyPr/>
          <a:lstStyle/>
          <a:p>
            <a:r>
              <a:rPr lang="fa-IR" b="1" dirty="0" smtClean="0"/>
              <a:t>ساختارهای ارگانیك </a:t>
            </a:r>
            <a:r>
              <a:rPr lang="en-US" b="1" dirty="0" smtClean="0">
                <a:cs typeface="Majalla UI"/>
              </a:rPr>
              <a:t>: </a:t>
            </a:r>
            <a:r>
              <a:rPr lang="fa-IR" dirty="0" smtClean="0"/>
              <a:t>نسبتا منعطف و انطباق پذیر هستند و بر روابط موازی به جای روابط عمودی تاكید دارند و نفوذ در آن بر اساس مهارت و دانش صورت می گیرد بجای اینكه بر مبنای اختیارات ناشی از پست سازمانی باشد </a:t>
            </a:r>
            <a:r>
              <a:rPr lang="en-US" dirty="0" smtClean="0">
                <a:cs typeface="Majalla UI"/>
              </a:rPr>
              <a:t>. </a:t>
            </a:r>
            <a:r>
              <a:rPr lang="fa-IR" dirty="0" smtClean="0"/>
              <a:t>مسئولیتها بصورت انعطاف پذیر تعریف شده نه بر اساس شرح شغل </a:t>
            </a:r>
            <a:r>
              <a:rPr lang="en-US" dirty="0" smtClean="0">
                <a:cs typeface="Majalla UI"/>
              </a:rPr>
              <a:t>. </a:t>
            </a:r>
            <a:r>
              <a:rPr lang="fa-IR" dirty="0" smtClean="0"/>
              <a:t>تاكید برروی مبادله اطلاعات است نه بر اساس دستورات</a:t>
            </a:r>
            <a:r>
              <a:rPr lang="en-US" dirty="0" smtClean="0">
                <a:cs typeface="Majalla UI"/>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r>
              <a:rPr lang="ar-SA" b="1" dirty="0" smtClean="0"/>
              <a:t>استعاره زیستی </a:t>
            </a:r>
            <a:endParaRPr lang="en-US" b="1" dirty="0" smtClean="0">
              <a:cs typeface="Majalla UI"/>
            </a:endParaRPr>
          </a:p>
          <a:p>
            <a:r>
              <a:rPr lang="ar-SA" dirty="0" smtClean="0"/>
              <a:t>	به سازمانها، به مثابه پدیده هایی نظیر درختان، حیوانات یا موجودات بشری ( كه فرض خواهیم كرد كه شما بطور منطقی با آنها  آشنائید) كه حیات دارند و زندگی می كنند، نگاهی بیندازیم.</a:t>
            </a:r>
            <a:endParaRPr lang="en-US" dirty="0" smtClean="0">
              <a:cs typeface="Majalla UI"/>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idx="1"/>
          </p:nvPr>
        </p:nvSpPr>
        <p:spPr/>
        <p:txBody>
          <a:bodyPr/>
          <a:lstStyle/>
          <a:p>
            <a:pPr algn="justLow">
              <a:buFont typeface="Wingdings" pitchFamily="2" charset="2"/>
              <a:buChar char=""/>
            </a:pPr>
            <a:r>
              <a:rPr lang="fa-IR" b="1" dirty="0" smtClean="0"/>
              <a:t>محیط ایستا</a:t>
            </a:r>
            <a:r>
              <a:rPr lang="fa-IR" dirty="0" smtClean="0"/>
              <a:t>    با    </a:t>
            </a:r>
            <a:r>
              <a:rPr lang="fa-IR" b="1" dirty="0" smtClean="0"/>
              <a:t>ساختار ماشینی</a:t>
            </a:r>
            <a:r>
              <a:rPr lang="fa-IR" dirty="0" smtClean="0"/>
              <a:t>  و   </a:t>
            </a:r>
            <a:r>
              <a:rPr lang="fa-IR" b="1" dirty="0" smtClean="0"/>
              <a:t>محیط پویا</a:t>
            </a:r>
            <a:r>
              <a:rPr lang="fa-IR" dirty="0" smtClean="0"/>
              <a:t>   با    </a:t>
            </a:r>
            <a:r>
              <a:rPr lang="fa-IR" b="1" dirty="0" smtClean="0"/>
              <a:t>ساختار ارگانیك</a:t>
            </a:r>
            <a:r>
              <a:rPr lang="fa-IR" dirty="0" smtClean="0"/>
              <a:t> </a:t>
            </a:r>
            <a:r>
              <a:rPr lang="en-US" dirty="0" smtClean="0">
                <a:cs typeface="Majalla UI"/>
              </a:rPr>
              <a:t>/ </a:t>
            </a:r>
            <a:r>
              <a:rPr lang="fa-IR" dirty="0" smtClean="0"/>
              <a:t>زیستی منطبق است </a:t>
            </a:r>
            <a:r>
              <a:rPr lang="en-US" dirty="0" smtClean="0">
                <a:cs typeface="Majalla UI"/>
              </a:rPr>
              <a:t>.</a:t>
            </a:r>
            <a:endParaRPr lang="en-US" b="1" dirty="0" smtClean="0">
              <a:cs typeface="Majalla UI"/>
            </a:endParaRPr>
          </a:p>
          <a:p>
            <a:pPr algn="justLow"/>
            <a:r>
              <a:rPr lang="en-US" dirty="0" smtClean="0">
                <a:cs typeface="Majalla UI"/>
              </a:rPr>
              <a:t> </a:t>
            </a:r>
          </a:p>
        </p:txBody>
      </p:sp>
      <p:sp>
        <p:nvSpPr>
          <p:cNvPr id="128003" name="Rectangle 4"/>
          <p:cNvSpPr>
            <a:spLocks noChangeArrowheads="1"/>
          </p:cNvSpPr>
          <p:nvPr/>
        </p:nvSpPr>
        <p:spPr bwMode="auto">
          <a:xfrm>
            <a:off x="-228600" y="2895600"/>
            <a:ext cx="8686800" cy="4664075"/>
          </a:xfrm>
          <a:prstGeom prst="rect">
            <a:avLst/>
          </a:prstGeom>
          <a:noFill/>
          <a:ln w="9525">
            <a:noFill/>
            <a:miter lim="800000"/>
            <a:headEnd/>
            <a:tailEnd/>
          </a:ln>
        </p:spPr>
        <p:txBody>
          <a:bodyPr>
            <a:spAutoFit/>
          </a:bodyPr>
          <a:lstStyle/>
          <a:p>
            <a:r>
              <a:rPr lang="fa-IR" sz="4000" b="1" dirty="0" smtClean="0"/>
              <a:t>امری </a:t>
            </a:r>
            <a:r>
              <a:rPr lang="fa-IR" sz="4000" b="1" dirty="0"/>
              <a:t>و </a:t>
            </a:r>
            <a:r>
              <a:rPr lang="fa-IR" sz="4000" b="1" dirty="0" smtClean="0"/>
              <a:t>تریست </a:t>
            </a:r>
            <a:r>
              <a:rPr lang="en-US" sz="4000" b="1" dirty="0"/>
              <a:t>: </a:t>
            </a:r>
            <a:endParaRPr lang="en-US" sz="4000" dirty="0"/>
          </a:p>
          <a:p>
            <a:r>
              <a:rPr lang="en-US" sz="4000" dirty="0"/>
              <a:t>4 </a:t>
            </a:r>
            <a:r>
              <a:rPr lang="fa-IR" sz="4000" dirty="0"/>
              <a:t>نوع </a:t>
            </a:r>
            <a:r>
              <a:rPr lang="fa-IR" sz="4000" dirty="0" smtClean="0"/>
              <a:t>محیط </a:t>
            </a:r>
            <a:r>
              <a:rPr lang="fa-IR" sz="4000" dirty="0"/>
              <a:t>را </a:t>
            </a:r>
            <a:r>
              <a:rPr lang="fa-IR" sz="4000" dirty="0" smtClean="0"/>
              <a:t>شناسایی </a:t>
            </a:r>
            <a:r>
              <a:rPr lang="fa-IR" sz="4000" dirty="0"/>
              <a:t>كردند</a:t>
            </a:r>
            <a:r>
              <a:rPr lang="en-US" sz="4000" dirty="0"/>
              <a:t>:</a:t>
            </a:r>
          </a:p>
          <a:p>
            <a:r>
              <a:rPr lang="fa-IR" sz="4000" dirty="0" smtClean="0"/>
              <a:t>محیط </a:t>
            </a:r>
            <a:r>
              <a:rPr lang="fa-IR" sz="4000" dirty="0"/>
              <a:t>ثابت با </a:t>
            </a:r>
            <a:r>
              <a:rPr lang="fa-IR" sz="4000" dirty="0" smtClean="0"/>
              <a:t>اجزای غیر </a:t>
            </a:r>
            <a:r>
              <a:rPr lang="fa-IR" sz="4000" dirty="0"/>
              <a:t>مرتبط با هم</a:t>
            </a:r>
            <a:endParaRPr lang="en-US" sz="4000" dirty="0"/>
          </a:p>
          <a:p>
            <a:r>
              <a:rPr lang="fa-IR" sz="4000" dirty="0" smtClean="0"/>
              <a:t>محیط </a:t>
            </a:r>
            <a:r>
              <a:rPr lang="fa-IR" sz="4000" dirty="0"/>
              <a:t>ثابت با </a:t>
            </a:r>
            <a:r>
              <a:rPr lang="fa-IR" sz="4000" dirty="0" smtClean="0"/>
              <a:t>اجزای </a:t>
            </a:r>
            <a:r>
              <a:rPr lang="fa-IR" sz="4000" dirty="0"/>
              <a:t>مرتبط با هم               </a:t>
            </a:r>
            <a:endParaRPr lang="en-US" sz="4000" dirty="0"/>
          </a:p>
          <a:p>
            <a:r>
              <a:rPr lang="fa-IR" sz="4000" dirty="0" smtClean="0"/>
              <a:t>محیط متغیر واكنشی</a:t>
            </a:r>
            <a:endParaRPr lang="en-US" sz="4000" dirty="0"/>
          </a:p>
          <a:p>
            <a:r>
              <a:rPr lang="fa-IR" sz="4000" dirty="0" smtClean="0"/>
              <a:t>محیط </a:t>
            </a:r>
            <a:r>
              <a:rPr lang="fa-IR" sz="4000" dirty="0"/>
              <a:t>با عناصر كاملا </a:t>
            </a:r>
            <a:r>
              <a:rPr lang="fa-IR" sz="4000" dirty="0" smtClean="0"/>
              <a:t>متغیر </a:t>
            </a:r>
            <a:endParaRPr lang="en-US" sz="4000" dirty="0"/>
          </a:p>
          <a:p>
            <a:pPr>
              <a:spcBef>
                <a:spcPct val="50000"/>
              </a:spcBef>
              <a:buFontTx/>
              <a:buChar char="•"/>
            </a:pPr>
            <a:endParaRPr lang="en-US" sz="40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idx="1"/>
          </p:nvPr>
        </p:nvSpPr>
        <p:spPr/>
        <p:txBody>
          <a:bodyPr/>
          <a:lstStyle/>
          <a:p>
            <a:pPr>
              <a:lnSpc>
                <a:spcPct val="90000"/>
              </a:lnSpc>
            </a:pPr>
            <a:r>
              <a:rPr lang="fa-IR" sz="2800" b="1" dirty="0" smtClean="0"/>
              <a:t>محیط ثابت با اجزای غیر مرتبط با هم </a:t>
            </a:r>
            <a:r>
              <a:rPr lang="en-US" sz="2800" b="1" dirty="0" smtClean="0">
                <a:cs typeface="Majalla UI"/>
              </a:rPr>
              <a:t>: </a:t>
            </a:r>
            <a:r>
              <a:rPr lang="en-US" sz="2800" dirty="0" smtClean="0">
                <a:cs typeface="Majalla UI"/>
              </a:rPr>
              <a:t>PLACID- RANDOMIZED ENVIROMENT</a:t>
            </a:r>
            <a:r>
              <a:rPr lang="en-US" sz="2800" b="1" dirty="0" smtClean="0">
                <a:cs typeface="Majalla UI"/>
              </a:rPr>
              <a:t>  </a:t>
            </a:r>
            <a:endParaRPr lang="fa-IR" sz="2800" dirty="0" smtClean="0"/>
          </a:p>
          <a:p>
            <a:pPr>
              <a:lnSpc>
                <a:spcPct val="90000"/>
              </a:lnSpc>
            </a:pPr>
            <a:r>
              <a:rPr lang="fa-IR" sz="2800" dirty="0" smtClean="0"/>
              <a:t>نسبتا بدون تغییر است </a:t>
            </a:r>
            <a:r>
              <a:rPr lang="en-US" sz="2800" dirty="0" smtClean="0">
                <a:cs typeface="Majalla UI"/>
              </a:rPr>
              <a:t>. </a:t>
            </a:r>
            <a:r>
              <a:rPr lang="fa-IR" sz="2800" dirty="0" smtClean="0"/>
              <a:t>تهدید بسیار كمی برای سازمان دارد</a:t>
            </a:r>
            <a:r>
              <a:rPr lang="en-US" sz="2800" dirty="0" smtClean="0">
                <a:cs typeface="Majalla UI"/>
              </a:rPr>
              <a:t>.</a:t>
            </a:r>
            <a:r>
              <a:rPr lang="fa-IR" sz="2800" dirty="0" smtClean="0"/>
              <a:t>درآن خواسته های محیطی بطور تصادفی توزیع شده اند</a:t>
            </a:r>
            <a:r>
              <a:rPr lang="en-US" sz="2800" dirty="0" smtClean="0">
                <a:cs typeface="Majalla UI"/>
              </a:rPr>
              <a:t>.</a:t>
            </a:r>
            <a:r>
              <a:rPr lang="fa-IR" sz="2800" dirty="0" smtClean="0"/>
              <a:t>تغییرات در طی زمان به كندی رخ میدهند</a:t>
            </a:r>
            <a:r>
              <a:rPr lang="en-US" sz="2800" dirty="0" smtClean="0">
                <a:cs typeface="Majalla UI"/>
              </a:rPr>
              <a:t>.</a:t>
            </a:r>
            <a:r>
              <a:rPr lang="fa-IR" sz="2800" dirty="0" smtClean="0"/>
              <a:t>تغییرات غیر قابل پیش بینی هستند</a:t>
            </a:r>
            <a:r>
              <a:rPr lang="en-US" sz="2800" dirty="0" smtClean="0">
                <a:cs typeface="Majalla UI"/>
              </a:rPr>
              <a:t>.</a:t>
            </a:r>
            <a:r>
              <a:rPr lang="fa-IR" sz="2800" dirty="0" smtClean="0"/>
              <a:t>این محیط قابل قیاس با وضعیت رقابت كامل اقتصادی است</a:t>
            </a:r>
            <a:r>
              <a:rPr lang="en-US" sz="2800" dirty="0" smtClean="0">
                <a:cs typeface="Majalla UI"/>
              </a:rPr>
              <a:t>.</a:t>
            </a:r>
            <a:r>
              <a:rPr lang="fa-IR" sz="2800" dirty="0" smtClean="0"/>
              <a:t>وجود خریداران متعدد عدم تاثیر گذاری سازمان بر بازار </a:t>
            </a:r>
            <a:r>
              <a:rPr lang="en-US" sz="2800" dirty="0" smtClean="0">
                <a:cs typeface="Majalla UI"/>
              </a:rPr>
              <a:t>. </a:t>
            </a:r>
            <a:r>
              <a:rPr lang="fa-IR" sz="2800" dirty="0" smtClean="0"/>
              <a:t>عدم اطمینان كم </a:t>
            </a:r>
            <a:r>
              <a:rPr lang="en-US" sz="2800" dirty="0" smtClean="0">
                <a:cs typeface="Majalla UI"/>
              </a:rPr>
              <a:t>. </a:t>
            </a:r>
            <a:r>
              <a:rPr lang="fa-IR" sz="2800" dirty="0" smtClean="0"/>
              <a:t>محیط با ثبات سازمانی و منفعت بالای سازمان و عدم تاثیر مشتری بر روی عملیات سازمان</a:t>
            </a:r>
            <a:r>
              <a:rPr lang="en-US" sz="2800" dirty="0" smtClean="0">
                <a:cs typeface="Majalla UI"/>
              </a:rPr>
              <a:t>)) </a:t>
            </a:r>
            <a:r>
              <a:rPr lang="fa-IR" sz="2800" dirty="0" smtClean="0"/>
              <a:t>ساختار ماشینی)).</a:t>
            </a:r>
            <a:endParaRPr lang="en-US" sz="2800" dirty="0" smtClean="0">
              <a:cs typeface="Majalla UI"/>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p:cNvSpPr>
            <a:spLocks noGrp="1" noChangeArrowheads="1"/>
          </p:cNvSpPr>
          <p:nvPr>
            <p:ph idx="1"/>
          </p:nvPr>
        </p:nvSpPr>
        <p:spPr/>
        <p:txBody>
          <a:bodyPr/>
          <a:lstStyle/>
          <a:p>
            <a:r>
              <a:rPr lang="fa-IR" b="1" dirty="0" smtClean="0"/>
              <a:t>محیط ثابت با اجزای مرتبط به هم </a:t>
            </a:r>
            <a:r>
              <a:rPr lang="en-US" b="1" dirty="0" smtClean="0">
                <a:cs typeface="Majalla UI"/>
              </a:rPr>
              <a:t>: </a:t>
            </a:r>
            <a:r>
              <a:rPr lang="en-US" dirty="0" smtClean="0">
                <a:cs typeface="Majalla UI"/>
              </a:rPr>
              <a:t>  PLACID-CLUSTERED ENVIRONMENT</a:t>
            </a:r>
            <a:endParaRPr lang="fa-IR" dirty="0" smtClean="0"/>
          </a:p>
          <a:p>
            <a:r>
              <a:rPr lang="fa-IR" dirty="0" smtClean="0"/>
              <a:t>محیط به كندی تغییر می كند</a:t>
            </a:r>
            <a:r>
              <a:rPr lang="en-US" dirty="0" smtClean="0">
                <a:cs typeface="Majalla UI"/>
              </a:rPr>
              <a:t>. </a:t>
            </a:r>
            <a:r>
              <a:rPr lang="fa-IR" dirty="0" smtClean="0"/>
              <a:t>تهدیدات محیطی بر علیه سازمان بصورت خوشه ای توزیع شده اند</a:t>
            </a:r>
            <a:r>
              <a:rPr lang="en-US" dirty="0" smtClean="0">
                <a:cs typeface="Majalla UI"/>
              </a:rPr>
              <a:t>. </a:t>
            </a:r>
            <a:r>
              <a:rPr lang="fa-IR" dirty="0" smtClean="0"/>
              <a:t>یعنی نیروهای تهدید كننده درونی  این محیط بهم گره خورده اند</a:t>
            </a:r>
            <a:r>
              <a:rPr lang="en-US" dirty="0" smtClean="0">
                <a:cs typeface="Majalla UI"/>
              </a:rPr>
              <a:t>)) </a:t>
            </a:r>
            <a:r>
              <a:rPr lang="fa-IR" dirty="0" smtClean="0"/>
              <a:t>ساختار ماشینی ))</a:t>
            </a:r>
            <a:endParaRPr lang="en-US" dirty="0" smtClean="0">
              <a:cs typeface="Majalla UI"/>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
          <p:cNvSpPr>
            <a:spLocks noGrp="1" noChangeArrowheads="1"/>
          </p:cNvSpPr>
          <p:nvPr>
            <p:ph idx="1"/>
          </p:nvPr>
        </p:nvSpPr>
        <p:spPr/>
        <p:txBody>
          <a:bodyPr/>
          <a:lstStyle/>
          <a:p>
            <a:r>
              <a:rPr lang="fa-IR" b="1" dirty="0" smtClean="0"/>
              <a:t>محیط متغیر واكنشی </a:t>
            </a:r>
            <a:r>
              <a:rPr lang="en-US" b="1" dirty="0" smtClean="0">
                <a:cs typeface="Majalla UI"/>
              </a:rPr>
              <a:t>: </a:t>
            </a:r>
            <a:endParaRPr lang="fa-IR" dirty="0" smtClean="0"/>
          </a:p>
          <a:p>
            <a:r>
              <a:rPr lang="fa-IR" dirty="0" smtClean="0"/>
              <a:t>تعداد زیادی از رقبا هدف مشتركی را دنبال می كنند</a:t>
            </a:r>
            <a:r>
              <a:rPr lang="en-US" dirty="0" smtClean="0">
                <a:cs typeface="Majalla UI"/>
              </a:rPr>
              <a:t>. </a:t>
            </a:r>
            <a:r>
              <a:rPr lang="fa-IR" dirty="0" smtClean="0"/>
              <a:t>در این محیط دو یا سه شركت بزرگ حرف اول را میزنند</a:t>
            </a:r>
            <a:r>
              <a:rPr lang="en-US" dirty="0" smtClean="0">
                <a:cs typeface="Majalla UI"/>
              </a:rPr>
              <a:t>.</a:t>
            </a:r>
            <a:r>
              <a:rPr lang="fa-IR" dirty="0" smtClean="0"/>
              <a:t>سازمانهاییكه در چنین محیطی هستند نسبت به واكنش رقبا حساس بوده و عكس العمل نشان می دهند</a:t>
            </a:r>
            <a:r>
              <a:rPr lang="en-US" dirty="0" smtClean="0">
                <a:cs typeface="Majalla UI"/>
              </a:rPr>
              <a:t>. </a:t>
            </a:r>
            <a:r>
              <a:rPr lang="fa-IR" dirty="0" smtClean="0"/>
              <a:t>در چنین محیطی بقای سازمان در گرو انعطاف پذیری و عدم تمركز است</a:t>
            </a:r>
            <a:r>
              <a:rPr lang="en-US" dirty="0" smtClean="0">
                <a:cs typeface="Majalla UI"/>
              </a:rPr>
              <a:t>. (( </a:t>
            </a:r>
            <a:r>
              <a:rPr lang="fa-IR" dirty="0" smtClean="0"/>
              <a:t>((ساختار ارگانیك ))</a:t>
            </a:r>
            <a:endParaRPr lang="en-US" dirty="0" smtClean="0">
              <a:cs typeface="Majalla UI"/>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idx="1"/>
          </p:nvPr>
        </p:nvSpPr>
        <p:spPr>
          <a:xfrm>
            <a:off x="533400" y="1066800"/>
            <a:ext cx="8229600" cy="4389437"/>
          </a:xfrm>
        </p:spPr>
        <p:txBody>
          <a:bodyPr/>
          <a:lstStyle/>
          <a:p>
            <a:r>
              <a:rPr lang="fa-IR" sz="2800" b="1" dirty="0" smtClean="0"/>
              <a:t>محیط با عناصر كاملا متغیر</a:t>
            </a:r>
            <a:r>
              <a:rPr lang="fa-IR" sz="2800" dirty="0" smtClean="0"/>
              <a:t> </a:t>
            </a:r>
            <a:r>
              <a:rPr lang="en-US" sz="2800" dirty="0" smtClean="0">
                <a:cs typeface="Majalla UI"/>
              </a:rPr>
              <a:t>: TURBULENT-FIELD ENVIROMENT</a:t>
            </a:r>
            <a:endParaRPr lang="fa-IR" sz="2800" dirty="0" smtClean="0"/>
          </a:p>
          <a:p>
            <a:r>
              <a:rPr lang="fa-IR" sz="2800" dirty="0" smtClean="0"/>
              <a:t>پویاترین نوع محیط است</a:t>
            </a:r>
            <a:r>
              <a:rPr lang="en-US" sz="2800" dirty="0" smtClean="0">
                <a:cs typeface="Majalla UI"/>
              </a:rPr>
              <a:t>. </a:t>
            </a:r>
            <a:r>
              <a:rPr lang="fa-IR" sz="2800" dirty="0" smtClean="0"/>
              <a:t>بیشترین عدم اطمینان محیطی را دارد</a:t>
            </a:r>
            <a:r>
              <a:rPr lang="en-US" sz="2800" dirty="0" smtClean="0">
                <a:cs typeface="Majalla UI"/>
              </a:rPr>
              <a:t>.</a:t>
            </a:r>
            <a:r>
              <a:rPr lang="fa-IR" sz="2800" dirty="0" smtClean="0"/>
              <a:t>تغییر بطور مداوم در حال انجام است</a:t>
            </a:r>
            <a:r>
              <a:rPr lang="en-US" sz="2800" dirty="0" smtClean="0">
                <a:cs typeface="Majalla UI"/>
              </a:rPr>
              <a:t>.</a:t>
            </a:r>
            <a:r>
              <a:rPr lang="fa-IR" sz="2800" dirty="0" smtClean="0"/>
              <a:t>عناصر محیطی ارتباط زیادی باهم دارند</a:t>
            </a:r>
            <a:r>
              <a:rPr lang="en-US" sz="2800" dirty="0" smtClean="0">
                <a:cs typeface="Majalla UI"/>
              </a:rPr>
              <a:t>.</a:t>
            </a:r>
            <a:r>
              <a:rPr lang="fa-IR" sz="2800" dirty="0" smtClean="0"/>
              <a:t>تغییرات بسیار شدید و غیر قابل پیش بینی است</a:t>
            </a:r>
            <a:r>
              <a:rPr lang="en-US" sz="2800" dirty="0" smtClean="0">
                <a:cs typeface="Majalla UI"/>
              </a:rPr>
              <a:t>. </a:t>
            </a:r>
            <a:r>
              <a:rPr lang="fa-IR" sz="2800" dirty="0" smtClean="0"/>
              <a:t>سازمان برای بقا پیوسته محصولات یا خدمات جدیدتری ارایه میدهدوپیو سته در روابط خود با موسسات دولتی ومشتریان وعرضه كنندگان مواداولیه تجدید نظر می كند(( ساختار ارگانیك </a:t>
            </a:r>
            <a:r>
              <a:rPr lang="en-US" sz="2800" dirty="0" smtClean="0">
                <a:cs typeface="Majalla UI"/>
              </a:rPr>
              <a:t>((</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noChangeArrowheads="1"/>
          </p:cNvSpPr>
          <p:nvPr>
            <p:ph idx="1"/>
          </p:nvPr>
        </p:nvSpPr>
        <p:spPr/>
        <p:txBody>
          <a:bodyPr/>
          <a:lstStyle/>
          <a:p>
            <a:r>
              <a:rPr lang="fa-IR" altLang="zh-CN" dirty="0" smtClean="0">
                <a:ea typeface="SimSun" pitchFamily="2" charset="-122"/>
              </a:rPr>
              <a:t>تكنولوژی غیر تكراری </a:t>
            </a:r>
            <a:r>
              <a:rPr lang="en-US" altLang="zh-CN" dirty="0" smtClean="0">
                <a:ea typeface="SimSun" pitchFamily="2" charset="-122"/>
                <a:cs typeface="Majalla UI"/>
              </a:rPr>
              <a:t>= </a:t>
            </a:r>
            <a:r>
              <a:rPr lang="fa-IR" altLang="zh-CN" dirty="0" smtClean="0">
                <a:ea typeface="SimSun" pitchFamily="2" charset="-122"/>
              </a:rPr>
              <a:t>عدم اطمینان بیشتر وساختار ارگانیك</a:t>
            </a:r>
          </a:p>
          <a:p>
            <a:r>
              <a:rPr lang="fa-IR" altLang="zh-CN" dirty="0" smtClean="0">
                <a:ea typeface="SimSun" pitchFamily="2" charset="-122"/>
              </a:rPr>
              <a:t>تكنولوژی تكراری </a:t>
            </a:r>
            <a:r>
              <a:rPr lang="en-US" altLang="zh-CN" dirty="0" smtClean="0">
                <a:ea typeface="SimSun" pitchFamily="2" charset="-122"/>
                <a:cs typeface="Majalla UI"/>
              </a:rPr>
              <a:t>=  </a:t>
            </a:r>
            <a:r>
              <a:rPr lang="fa-IR" altLang="zh-CN" dirty="0" smtClean="0">
                <a:ea typeface="SimSun" pitchFamily="2" charset="-122"/>
              </a:rPr>
              <a:t>وضعیت با ثبات و ساختار ماشینی </a:t>
            </a:r>
            <a:endParaRPr lang="en-US" dirty="0" smtClean="0">
              <a:cs typeface="Majalla UI"/>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noChangeArrowheads="1"/>
          </p:cNvSpPr>
          <p:nvPr>
            <p:ph idx="1"/>
          </p:nvPr>
        </p:nvSpPr>
        <p:spPr/>
        <p:txBody>
          <a:bodyPr/>
          <a:lstStyle/>
          <a:p>
            <a:r>
              <a:rPr lang="fa-IR" b="1" dirty="0" smtClean="0"/>
              <a:t>لارنس و لورش : </a:t>
            </a:r>
            <a:endParaRPr lang="fa-IR" dirty="0" smtClean="0"/>
          </a:p>
          <a:p>
            <a:r>
              <a:rPr lang="fa-IR" dirty="0" smtClean="0"/>
              <a:t>رابطه بین تفاوتهای محیطی و ساختارهای سازمانی اثر بخش را مورد مطالعه ومداقه قراردادند.بر اساس این تحقیقات شركتهایی موفق هستند كه محیط داخلی آنها با محیط خارجیشان از سازگاری بیشتری برخوردار باشد.مقیاسی كه این دو نفر برای محیط خارجی مد نظر قراردادند</a:t>
            </a:r>
            <a:endParaRPr lang="en-US" dirty="0" smtClean="0">
              <a:cs typeface="Majalla UI"/>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idx="1"/>
          </p:nvPr>
        </p:nvSpPr>
        <p:spPr/>
        <p:txBody>
          <a:bodyPr/>
          <a:lstStyle/>
          <a:p>
            <a:pPr>
              <a:lnSpc>
                <a:spcPct val="90000"/>
              </a:lnSpc>
            </a:pPr>
            <a:r>
              <a:rPr lang="fa-IR" sz="2800" b="1" dirty="0" smtClean="0"/>
              <a:t>تفكیك : </a:t>
            </a:r>
            <a:r>
              <a:rPr lang="fa-IR" sz="2800" dirty="0" smtClean="0"/>
              <a:t>معادل با تعریف تفكیك افقی است. میزان تفكیك بین واحدهای سازمانی بر اساس موقعیت اعضا . ماهیت وظایف . میزان تحصیلات و آموزش. میزان تفكیك نوعی معیار پیچیدگی است. كه پیچیدگی بیشتر وتغییرات سریعتر را نشان می دهد.</a:t>
            </a:r>
            <a:endParaRPr lang="fa-IR" sz="2800" b="1" dirty="0" smtClean="0"/>
          </a:p>
          <a:p>
            <a:pPr>
              <a:lnSpc>
                <a:spcPct val="90000"/>
              </a:lnSpc>
            </a:pPr>
            <a:r>
              <a:rPr lang="fa-IR" sz="2800" b="1" dirty="0" smtClean="0"/>
              <a:t>ادغام : </a:t>
            </a:r>
            <a:r>
              <a:rPr lang="fa-IR" sz="2800" dirty="0" smtClean="0"/>
              <a:t>عبارتست از كیفیت همكاری مبتنی بر اعتماد متقابل بین واحدهای وابسته و مرتبط بهم برای تحقق وحدت و تلاش و كوشش جمعی واحدها . ابزار ادغام شامل : مقررات . قوانین ورویه ها وبرنامه های رسمی و سلسله مراتب اختیار و كمیته های تصمیم گیری.</a:t>
            </a:r>
            <a:endParaRPr lang="en-US" sz="2800" dirty="0" smtClean="0">
              <a:cs typeface="Majalla UI"/>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ctrTitle"/>
          </p:nvPr>
        </p:nvSpPr>
        <p:spPr/>
        <p:txBody>
          <a:bodyPr/>
          <a:lstStyle/>
          <a:p>
            <a:pPr fontAlgn="auto">
              <a:spcAft>
                <a:spcPts val="0"/>
              </a:spcAft>
              <a:defRPr/>
            </a:pPr>
            <a:r>
              <a:rPr lang="fa-IR" dirty="0" smtClean="0"/>
              <a:t>فصل هشتم : قدرت وكنترل</a:t>
            </a:r>
            <a:endParaRPr lang="en-US" dirty="0" smtClean="0"/>
          </a:p>
        </p:txBody>
      </p:sp>
      <p:sp>
        <p:nvSpPr>
          <p:cNvPr id="136195" name="Rectangle 3"/>
          <p:cNvSpPr>
            <a:spLocks noGrp="1" noChangeArrowheads="1"/>
          </p:cNvSpPr>
          <p:nvPr>
            <p:ph type="subTitle" idx="1"/>
          </p:nvPr>
        </p:nvSpPr>
        <p:spPr>
          <a:xfrm>
            <a:off x="533400" y="3228975"/>
            <a:ext cx="7854950" cy="1752600"/>
          </a:xfrm>
        </p:spPr>
        <p:txBody>
          <a:bodyPr/>
          <a:lstStyle/>
          <a:p>
            <a:pPr marR="0">
              <a:lnSpc>
                <a:spcPct val="90000"/>
              </a:lnSpc>
            </a:pPr>
            <a:r>
              <a:rPr lang="fa-IR" sz="2400" b="1" dirty="0" smtClean="0"/>
              <a:t>هدف : آشنایی با گزینش استراتژیك و انتقادها ، چالش های آتی و دیدگاه اقتضایی و مسیر دست یابی به قدرت و دیدگاه قدرت - كنترل و كاربرد آن و رابطه آن با ابعاد ساختار سازمانی</a:t>
            </a:r>
            <a:r>
              <a:rPr lang="fa-IR" sz="2400" dirty="0" smtClean="0"/>
              <a:t> </a:t>
            </a:r>
            <a:endParaRPr lang="en-US" sz="2400" dirty="0" smtClean="0">
              <a:cs typeface="Majalla UI"/>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fa-IR" sz="4000" dirty="0" smtClean="0"/>
              <a:t>نظریه طرفداران دیدگاه قدرت – كنترل :</a:t>
            </a:r>
            <a:endParaRPr lang="en-US" sz="4000" dirty="0" smtClean="0">
              <a:cs typeface="Traditional Arabic" pitchFamily="18" charset="-78"/>
            </a:endParaRPr>
          </a:p>
        </p:txBody>
      </p:sp>
      <p:sp>
        <p:nvSpPr>
          <p:cNvPr id="137219" name="Rectangle 3"/>
          <p:cNvSpPr>
            <a:spLocks noGrp="1" noChangeArrowheads="1"/>
          </p:cNvSpPr>
          <p:nvPr>
            <p:ph idx="1"/>
          </p:nvPr>
        </p:nvSpPr>
        <p:spPr/>
        <p:txBody>
          <a:bodyPr/>
          <a:lstStyle/>
          <a:p>
            <a:pPr>
              <a:lnSpc>
                <a:spcPct val="90000"/>
              </a:lnSpc>
            </a:pPr>
            <a:r>
              <a:rPr lang="fa-IR" dirty="0" smtClean="0"/>
              <a:t>بر این باورند كه ساختار یك سازمان ما حصل تنازع قدرت فی مابین ائتلافهای درونی سازمان بوده كه منافع ویژه ای برای خود داشته و هر كدام از انها ساختاری را می طلبد كه در هر زمان، منافع آنها را در عوض منافع كلی سازمان، بهتر محقق سازد .</a:t>
            </a:r>
          </a:p>
          <a:p>
            <a:pPr>
              <a:lnSpc>
                <a:spcPct val="90000"/>
              </a:lnSpc>
            </a:pPr>
            <a:r>
              <a:rPr lang="fa-IR" dirty="0" smtClean="0"/>
              <a:t>البته آنان استدلال ها و معیارهای توجیهی خود را در غالب اثر بخشی سازمان مخفی نگه می دارند.</a:t>
            </a:r>
            <a:endParaRPr lang="en-US" dirty="0" smtClean="0">
              <a:cs typeface="Majalla U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r>
              <a:rPr lang="ar-SA" sz="2800" b="1" dirty="0" smtClean="0"/>
              <a:t>تعریف یك سیستم:</a:t>
            </a:r>
            <a:endParaRPr lang="ar-SA" sz="2800" dirty="0" smtClean="0"/>
          </a:p>
          <a:p>
            <a:r>
              <a:rPr lang="ar-SA" sz="2800" dirty="0" smtClean="0"/>
              <a:t>	سیستم عبارتست از اجزاء بهم پیوسته و مرتبط بهم كه به نحوی تنظیم گردیده اند كه یك كل مجزای از تك تك ازاجزاء را بوجود می آورند. جوامع بشری نوعی سیستم اند. اتومبیل ها، گیاهان و بدن انسانها نیز نمونه هایی از انواع سیستم ها هستند. این سیستم ها، داده هایی را بدست می آورند سپس از تغییر و تبدیل آنها ، ستاده هایی را تولید می كنند.</a:t>
            </a:r>
            <a:endParaRPr lang="en-US" sz="2800" dirty="0" smtClean="0">
              <a:cs typeface="Majalla UI"/>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3"/>
          <p:cNvSpPr>
            <a:spLocks noGrp="1" noChangeArrowheads="1"/>
          </p:cNvSpPr>
          <p:nvPr>
            <p:ph idx="1"/>
          </p:nvPr>
        </p:nvSpPr>
        <p:spPr/>
        <p:txBody>
          <a:bodyPr/>
          <a:lstStyle/>
          <a:p>
            <a:r>
              <a:rPr lang="fa-IR" dirty="0" smtClean="0"/>
              <a:t>برای افزایش كنترل صاحبان قدرت در پی انتخاب ساختارهایی خواهند بود كه پیچیدگی كم و رسمیت وتمركز بالایی داشته باشد.</a:t>
            </a:r>
            <a:endParaRPr lang="en-US" dirty="0" smtClean="0">
              <a:cs typeface="Majalla UI"/>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ctrTitle"/>
          </p:nvPr>
        </p:nvSpPr>
        <p:spPr/>
        <p:txBody>
          <a:bodyPr/>
          <a:lstStyle/>
          <a:p>
            <a:pPr fontAlgn="auto">
              <a:spcAft>
                <a:spcPts val="0"/>
              </a:spcAft>
              <a:defRPr/>
            </a:pPr>
            <a:r>
              <a:rPr lang="fa-IR" dirty="0" smtClean="0"/>
              <a:t>فصل9 انواع ساختارهای سازمانی </a:t>
            </a:r>
            <a:endParaRPr lang="en-US" dirty="0" smtClean="0"/>
          </a:p>
        </p:txBody>
      </p:sp>
      <p:sp>
        <p:nvSpPr>
          <p:cNvPr id="139267" name="Rectangle 3"/>
          <p:cNvSpPr>
            <a:spLocks noGrp="1" noChangeArrowheads="1"/>
          </p:cNvSpPr>
          <p:nvPr>
            <p:ph type="subTitle" idx="1"/>
          </p:nvPr>
        </p:nvSpPr>
        <p:spPr>
          <a:xfrm>
            <a:off x="533400" y="3228975"/>
            <a:ext cx="7854950" cy="1752600"/>
          </a:xfrm>
        </p:spPr>
        <p:txBody>
          <a:bodyPr/>
          <a:lstStyle/>
          <a:p>
            <a:pPr marR="0"/>
            <a:r>
              <a:rPr lang="fa-IR" b="1" dirty="0" smtClean="0"/>
              <a:t>هدف : آشنایی با عناصر مشترك در سازمان ها و انواع ساختارها</a:t>
            </a:r>
            <a:r>
              <a:rPr lang="fa-IR" dirty="0" smtClean="0"/>
              <a:t> </a:t>
            </a:r>
            <a:endParaRPr lang="en-US" dirty="0" smtClean="0">
              <a:cs typeface="Majalla UI"/>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idx="1"/>
          </p:nvPr>
        </p:nvSpPr>
        <p:spPr/>
        <p:txBody>
          <a:bodyPr/>
          <a:lstStyle/>
          <a:p>
            <a:r>
              <a:rPr lang="fa-IR" smtClean="0"/>
              <a:t>همه سازمانها دارای ساختار منحصربه فرد ولی با این حال دارای عناصر مشترک با بقیه .</a:t>
            </a:r>
          </a:p>
          <a:p>
            <a:r>
              <a:rPr lang="fa-IR" smtClean="0"/>
              <a:t>عناصر مشترک درسازمانها:</a:t>
            </a:r>
          </a:p>
          <a:p>
            <a:r>
              <a:rPr lang="fa-IR" smtClean="0"/>
              <a:t>                   برای طبقه بندی سازمانها هنری منیتزبرگ یک چهارچوب ارائه کرد. هرسازمان با 5 بخش اصلی که هرکدام  ازبخشها که سازمان را تحت سلطه دراورد نوع خاصی ازساختار نمایان می شود.</a:t>
            </a:r>
            <a:endParaRPr lang="en-US" smtClean="0">
              <a:cs typeface="Majalla UI"/>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7698" name="Group 2"/>
          <p:cNvGraphicFramePr>
            <a:graphicFrameLocks noGrp="1"/>
          </p:cNvGraphicFramePr>
          <p:nvPr>
            <p:ph/>
          </p:nvPr>
        </p:nvGraphicFramePr>
        <p:xfrm>
          <a:off x="457200" y="274638"/>
          <a:ext cx="8229600" cy="5851526"/>
        </p:xfrm>
        <a:graphic>
          <a:graphicData uri="http://schemas.openxmlformats.org/drawingml/2006/table">
            <a:tbl>
              <a:tblPr rtl="1"/>
              <a:tblGrid>
                <a:gridCol w="4162425"/>
                <a:gridCol w="4067175"/>
              </a:tblGrid>
              <a:tr h="91281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            بخشهای سازمان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ساختار ایجادی درصورت غالب بودن برسازمان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871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1- بدنه اصلی عملیات:کارکنان مرتبط باتولید(کارهای اصلی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2- بخش عالی سازمان: مدیران عالی دارای مسئولیت کلی سازمان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2- بخش میانی :پیوند هسته عملیاتی       به بخش عالی</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4- متخصصین فنی:تحلیل گرایان مسئولان اجرای استاندارد سازی ها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5- بخش ستاد پشتیبانی :واحدهای ستادی (خدمات پشتیبانی)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تصمیات غیر متمرکز وساختار بورکراسی غیر حرفه ای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کنترل متمرکز وساختار ساده</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سازمان بابخشهای خودگردان زیاد وساختار شکل بخشی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کنترل با استاندارد سازی وساختار بوروکراسی ماشینی</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کنترل با نوعی تبادل وتوازن دوسویه وساختار دموکراسی </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fa-IR" dirty="0" smtClean="0"/>
              <a:t>ساختار ساده:</a:t>
            </a:r>
            <a:endParaRPr lang="en-US" dirty="0" smtClean="0">
              <a:cs typeface="Traditional Arabic" pitchFamily="18" charset="-78"/>
            </a:endParaRPr>
          </a:p>
        </p:txBody>
      </p:sp>
      <p:sp>
        <p:nvSpPr>
          <p:cNvPr id="142339" name="Rectangle 3"/>
          <p:cNvSpPr>
            <a:spLocks noGrp="1" noChangeArrowheads="1"/>
          </p:cNvSpPr>
          <p:nvPr>
            <p:ph idx="1"/>
          </p:nvPr>
        </p:nvSpPr>
        <p:spPr/>
        <p:txBody>
          <a:bodyPr/>
          <a:lstStyle/>
          <a:p>
            <a:r>
              <a:rPr lang="fa-IR" smtClean="0"/>
              <a:t>شناخت این ساختار با ویژگیهایی که دارا نیست (برهان خلف): عدم طراحی دقیق،پیچیدگی کم ،رسمیت کم،اختیارات وتصمیم گیری متمرکز در دست یک نفر خاص ،مناسب سازمانهای تخت ،دارای یک هسته عملیاتی ارگانیک .</a:t>
            </a:r>
            <a:endParaRPr lang="en-US" smtClean="0">
              <a:cs typeface="Majalla UI"/>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fa-IR" sz="4000" dirty="0" smtClean="0"/>
              <a:t>بورکراسی ماشینی :</a:t>
            </a:r>
            <a:br>
              <a:rPr lang="fa-IR" sz="4000" dirty="0" smtClean="0"/>
            </a:br>
            <a:endParaRPr lang="en-US" sz="4000" dirty="0" smtClean="0">
              <a:cs typeface="Traditional Arabic" pitchFamily="18" charset="-78"/>
            </a:endParaRPr>
          </a:p>
        </p:txBody>
      </p:sp>
      <p:sp>
        <p:nvSpPr>
          <p:cNvPr id="143363" name="Rectangle 3"/>
          <p:cNvSpPr>
            <a:spLocks noGrp="1" noChangeArrowheads="1"/>
          </p:cNvSpPr>
          <p:nvPr>
            <p:ph idx="1"/>
          </p:nvPr>
        </p:nvSpPr>
        <p:spPr/>
        <p:txBody>
          <a:bodyPr/>
          <a:lstStyle/>
          <a:p>
            <a:r>
              <a:rPr lang="fa-IR" smtClean="0"/>
              <a:t>استاندارد سازی مفهوم کلیدی مورد تاکید همه این نوع بوروکراسی ها است.</a:t>
            </a:r>
          </a:p>
          <a:p>
            <a:r>
              <a:rPr lang="fa-IR" smtClean="0"/>
              <a:t>دراین ساختار: وظایف عملیاتی بسیارساده ،قوانین بسیار رسمی وحاکم برکل ساختار،وظایف دربخشهای وظیفه ای گروهبندی ،اختیار متمرکز،تصمیم گیری با سلسله مراتب ،ساختار دقیق ، با تمایز زیاد بین فعالیتهای صف وستاد است.</a:t>
            </a:r>
            <a:endParaRPr lang="en-US" smtClean="0">
              <a:cs typeface="Majalla UI"/>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fa-IR" dirty="0" smtClean="0"/>
              <a:t>بوروکراسی حرفه ای :</a:t>
            </a:r>
            <a:endParaRPr lang="en-US" dirty="0" smtClean="0">
              <a:cs typeface="Traditional Arabic" pitchFamily="18" charset="-78"/>
            </a:endParaRPr>
          </a:p>
        </p:txBody>
      </p:sp>
      <p:sp>
        <p:nvSpPr>
          <p:cNvPr id="144387" name="Rectangle 3"/>
          <p:cNvSpPr>
            <a:spLocks noGrp="1" noChangeArrowheads="1"/>
          </p:cNvSpPr>
          <p:nvPr>
            <p:ph idx="1"/>
          </p:nvPr>
        </p:nvSpPr>
        <p:spPr/>
        <p:txBody>
          <a:bodyPr/>
          <a:lstStyle/>
          <a:p>
            <a:r>
              <a:rPr lang="fa-IR" smtClean="0"/>
              <a:t>شکل گیری درربع آخر قرن 20 که درآن امکان به کارگیری متخصصین آزموده برای انجام فعالیتها درهسته عملیات به همراه کارایی ناشی از استاندارد سازی فعالیتها (ترکیبی ازاستانداردسازی وپدیده عدم تمرکز) وجود دارد.</a:t>
            </a:r>
            <a:endParaRPr lang="en-US" smtClean="0">
              <a:cs typeface="Majalla UI"/>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ctrTitle"/>
          </p:nvPr>
        </p:nvSpPr>
        <p:spPr/>
        <p:txBody>
          <a:bodyPr/>
          <a:lstStyle/>
          <a:p>
            <a:pPr fontAlgn="auto">
              <a:spcAft>
                <a:spcPts val="0"/>
              </a:spcAft>
              <a:defRPr/>
            </a:pPr>
            <a:r>
              <a:rPr lang="fa-IR" dirty="0" smtClean="0"/>
              <a:t>فصل 10 دیوانسالاری (بوروکراسی):</a:t>
            </a:r>
            <a:endParaRPr lang="en-US" dirty="0" smtClean="0"/>
          </a:p>
        </p:txBody>
      </p:sp>
      <p:sp>
        <p:nvSpPr>
          <p:cNvPr id="145411" name="Rectangle 3"/>
          <p:cNvSpPr>
            <a:spLocks noGrp="1" noChangeArrowheads="1"/>
          </p:cNvSpPr>
          <p:nvPr>
            <p:ph type="subTitle" idx="1"/>
          </p:nvPr>
        </p:nvSpPr>
        <p:spPr>
          <a:xfrm>
            <a:off x="533400" y="3228975"/>
            <a:ext cx="7854950" cy="1752600"/>
          </a:xfrm>
        </p:spPr>
        <p:txBody>
          <a:bodyPr/>
          <a:lstStyle/>
          <a:p>
            <a:pPr marR="0"/>
            <a:r>
              <a:rPr lang="fa-IR" b="1" dirty="0" smtClean="0"/>
              <a:t>هدف : تشریح بوركراسی وبر و تبعات غیر كاركردی بوركراسی</a:t>
            </a:r>
            <a:r>
              <a:rPr lang="fa-IR" dirty="0" smtClean="0"/>
              <a:t> </a:t>
            </a:r>
            <a:endParaRPr lang="en-US" dirty="0" smtClean="0">
              <a:cs typeface="Majalla UI"/>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fa-IR" dirty="0" smtClean="0"/>
              <a:t>بوروکراسی وبر:</a:t>
            </a:r>
            <a:endParaRPr lang="en-US" dirty="0" smtClean="0">
              <a:cs typeface="Traditional Arabic" pitchFamily="18" charset="-78"/>
            </a:endParaRPr>
          </a:p>
        </p:txBody>
      </p:sp>
      <p:sp>
        <p:nvSpPr>
          <p:cNvPr id="146435" name="Rectangle 3"/>
          <p:cNvSpPr>
            <a:spLocks noGrp="1" noChangeArrowheads="1"/>
          </p:cNvSpPr>
          <p:nvPr>
            <p:ph idx="1"/>
          </p:nvPr>
        </p:nvSpPr>
        <p:spPr/>
        <p:txBody>
          <a:bodyPr/>
          <a:lstStyle/>
          <a:p>
            <a:r>
              <a:rPr lang="fa-IR" smtClean="0"/>
              <a:t>ماکس وبر درآغاز قرن 20 یک سازمان آرمانی وایده آل فرضیه نه واقعی را توصیف کردکه کاملا عقلایی وبا حداکثر کارایی (شبیه بوروکراسی ماشینی ) بود.</a:t>
            </a:r>
            <a:endParaRPr lang="en-US" smtClean="0">
              <a:cs typeface="Majalla UI"/>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idx="1"/>
          </p:nvPr>
        </p:nvSpPr>
        <p:spPr>
          <a:xfrm>
            <a:off x="457200" y="1143000"/>
            <a:ext cx="8229600" cy="4389437"/>
          </a:xfrm>
        </p:spPr>
        <p:txBody>
          <a:bodyPr/>
          <a:lstStyle/>
          <a:p>
            <a:r>
              <a:rPr lang="fa-IR" sz="2800" b="1" dirty="0" smtClean="0"/>
              <a:t>تعریف اولیه وبر از بوروکراسی</a:t>
            </a:r>
            <a:r>
              <a:rPr lang="fa-IR" sz="2800" dirty="0" smtClean="0"/>
              <a:t>:</a:t>
            </a:r>
          </a:p>
          <a:p>
            <a:r>
              <a:rPr lang="fa-IR" sz="2800" dirty="0" smtClean="0"/>
              <a:t>                 دربوروکراسی :</a:t>
            </a:r>
          </a:p>
          <a:p>
            <a:r>
              <a:rPr lang="fa-IR" sz="2800" dirty="0" smtClean="0"/>
              <a:t>1- تقسیم کار :تقسیم شغل به وظایف ساده تکراری ومشخص</a:t>
            </a:r>
          </a:p>
          <a:p>
            <a:r>
              <a:rPr lang="fa-IR" sz="2800" dirty="0" smtClean="0"/>
              <a:t>2- رسمیت زیاد: قوانین ورویه هیا رسمی </a:t>
            </a:r>
          </a:p>
          <a:p>
            <a:r>
              <a:rPr lang="fa-IR" sz="2800" dirty="0" smtClean="0"/>
              <a:t>3- سلسله مراتب اختیار مشخص ساختار رسمی چند سطحی که هرسطح تحت کنترل مافوق آن </a:t>
            </a:r>
          </a:p>
          <a:p>
            <a:r>
              <a:rPr lang="fa-IR" sz="2800" dirty="0" smtClean="0"/>
              <a:t>4- ماهیت غیر شخصی : ضوابط یکسان وهمشکل واعمال غیر شخصی </a:t>
            </a:r>
            <a:endParaRPr lang="en-US" sz="2800" dirty="0" smtClean="0">
              <a:cs typeface="Majalla U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r>
              <a:rPr lang="ar-SA" b="1" dirty="0" smtClean="0"/>
              <a:t>انواع سیستم : </a:t>
            </a:r>
            <a:r>
              <a:rPr lang="ar-SA" dirty="0" smtClean="0"/>
              <a:t> معمولاً سیستم ها را به سیستم های باز و بسته طبقه بندی كرده اند.</a:t>
            </a:r>
          </a:p>
          <a:p>
            <a:r>
              <a:rPr lang="ar-SA" dirty="0" smtClean="0"/>
              <a:t>	یك سیستم كاملا بسته سیستمی است كه هیچ نوع انرژی از منابع خارجی دریافت نكرده و  هیچ نوع انرژی را به خارج از خود ساطع نمی كند. </a:t>
            </a:r>
          </a:p>
          <a:p>
            <a:r>
              <a:rPr lang="ar-SA" dirty="0" smtClean="0"/>
              <a:t>	سیستم باز، تعامل پویای سیستم را با میحط نشان می دهد.</a:t>
            </a:r>
            <a:endParaRPr lang="en-US" dirty="0" smtClean="0">
              <a:cs typeface="Majalla UI"/>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p:cNvSpPr>
            <a:spLocks noGrp="1" noChangeArrowheads="1"/>
          </p:cNvSpPr>
          <p:nvPr>
            <p:ph idx="1"/>
          </p:nvPr>
        </p:nvSpPr>
        <p:spPr/>
        <p:txBody>
          <a:bodyPr/>
          <a:lstStyle/>
          <a:p>
            <a:r>
              <a:rPr lang="fa-IR" smtClean="0"/>
              <a:t>5- تصمیمات استخدامی براساس شایستگی (فنی وصلاحیت عملکردی)</a:t>
            </a:r>
          </a:p>
          <a:p>
            <a:r>
              <a:rPr lang="fa-IR" smtClean="0"/>
              <a:t>6- مسیرهای شغلی برای کارکنان : با تعهد کارکنان به این مسیرها مزیت اشتغال دائم برای انان ایجاد می شود.</a:t>
            </a:r>
          </a:p>
          <a:p>
            <a:r>
              <a:rPr lang="fa-IR" smtClean="0"/>
              <a:t>7- تمایز بارز بین زندگی شخصی وسازمانی اعضا</a:t>
            </a:r>
            <a:endParaRPr lang="en-US" smtClean="0">
              <a:cs typeface="Majalla UI"/>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3"/>
          <p:cNvSpPr>
            <a:spLocks noGrp="1" noChangeArrowheads="1"/>
          </p:cNvSpPr>
          <p:nvPr>
            <p:ph idx="1"/>
          </p:nvPr>
        </p:nvSpPr>
        <p:spPr/>
        <p:txBody>
          <a:bodyPr/>
          <a:lstStyle/>
          <a:p>
            <a:pPr>
              <a:lnSpc>
                <a:spcPct val="90000"/>
              </a:lnSpc>
            </a:pPr>
            <a:r>
              <a:rPr lang="fa-IR" smtClean="0"/>
              <a:t> </a:t>
            </a:r>
            <a:r>
              <a:rPr lang="fa-IR" b="1" smtClean="0"/>
              <a:t>ازدیگر ویژگیها</a:t>
            </a:r>
            <a:r>
              <a:rPr lang="fa-IR" smtClean="0"/>
              <a:t>: عدم تعارض منافع – استخدام مادام العمر- جدایی نقشهای برون ودرون شغلی- عدم درگیریهای احساسی یا سیاسی – تصمیم گیری بر اساس معیارهای عینی و خطوط واضح ودارای امکان پیش بینی ومحاسبه نتایج دربالاترین حد است.</a:t>
            </a:r>
          </a:p>
          <a:p>
            <a:pPr>
              <a:lnSpc>
                <a:spcPct val="90000"/>
              </a:lnSpc>
            </a:pPr>
            <a:r>
              <a:rPr lang="fa-IR" smtClean="0"/>
              <a:t> ازنظر وبراین ساختار از لحاظ فنی دارای بالاترین میزان کارایی بوده شناخته شده ترین ابزار عقلایی اعمال کنترل بر افراد است . </a:t>
            </a:r>
            <a:endParaRPr lang="en-US" smtClean="0">
              <a:cs typeface="Majalla UI"/>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3"/>
          <p:cNvSpPr>
            <a:spLocks noGrp="1" noChangeArrowheads="1"/>
          </p:cNvSpPr>
          <p:nvPr>
            <p:ph idx="1"/>
          </p:nvPr>
        </p:nvSpPr>
        <p:spPr/>
        <p:txBody>
          <a:bodyPr/>
          <a:lstStyle/>
          <a:p>
            <a:pPr>
              <a:lnSpc>
                <a:spcPct val="90000"/>
              </a:lnSpc>
            </a:pPr>
            <a:r>
              <a:rPr lang="fa-IR" dirty="0" smtClean="0"/>
              <a:t>ویژگیهای مثبت بوروکراسی وبر:</a:t>
            </a:r>
          </a:p>
          <a:p>
            <a:pPr>
              <a:lnSpc>
                <a:spcPct val="90000"/>
              </a:lnSpc>
            </a:pPr>
            <a:r>
              <a:rPr lang="fa-IR" dirty="0" smtClean="0"/>
              <a:t>  - حذف معیارهای نامناسب انتخاب کارکنان</a:t>
            </a:r>
          </a:p>
          <a:p>
            <a:pPr>
              <a:lnSpc>
                <a:spcPct val="90000"/>
              </a:lnSpc>
            </a:pPr>
            <a:r>
              <a:rPr lang="fa-IR" dirty="0" smtClean="0"/>
              <a:t>  - افزایش رفتارمنصفانه با کارکنان با ایجاد قوانین </a:t>
            </a:r>
          </a:p>
          <a:p>
            <a:pPr>
              <a:lnSpc>
                <a:spcPct val="90000"/>
              </a:lnSpc>
            </a:pPr>
            <a:r>
              <a:rPr lang="fa-IR" dirty="0" smtClean="0"/>
              <a:t>  - زدودن پارتی بازی</a:t>
            </a:r>
          </a:p>
          <a:p>
            <a:pPr>
              <a:lnSpc>
                <a:spcPct val="90000"/>
              </a:lnSpc>
            </a:pPr>
            <a:r>
              <a:rPr lang="fa-IR" dirty="0" smtClean="0"/>
              <a:t>  - کاهش ابهام وایجاد یکنواختی درکار با قوانین </a:t>
            </a:r>
          </a:p>
          <a:p>
            <a:pPr>
              <a:lnSpc>
                <a:spcPct val="90000"/>
              </a:lnSpc>
            </a:pPr>
            <a:r>
              <a:rPr lang="fa-IR" dirty="0" smtClean="0"/>
              <a:t>  - امکان تفویض اختیار به علت وضوح ساختار وروابط سازمانی </a:t>
            </a:r>
            <a:endParaRPr lang="en-US" dirty="0" smtClean="0">
              <a:cs typeface="Majalla UI"/>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3"/>
          <p:cNvSpPr>
            <a:spLocks noGrp="1" noChangeArrowheads="1"/>
          </p:cNvSpPr>
          <p:nvPr>
            <p:ph idx="1"/>
          </p:nvPr>
        </p:nvSpPr>
        <p:spPr/>
        <p:txBody>
          <a:bodyPr/>
          <a:lstStyle/>
          <a:p>
            <a:pPr>
              <a:lnSpc>
                <a:spcPct val="90000"/>
              </a:lnSpc>
            </a:pPr>
            <a:r>
              <a:rPr lang="fa-IR" sz="2800" smtClean="0"/>
              <a:t> - حمایت کارکنان دربرابر مدیران وتغییرات بادوره تصدی دائمی </a:t>
            </a:r>
          </a:p>
          <a:p>
            <a:pPr>
              <a:lnSpc>
                <a:spcPct val="90000"/>
              </a:lnSpc>
            </a:pPr>
            <a:r>
              <a:rPr lang="fa-IR" sz="2800" smtClean="0"/>
              <a:t>  - سلسله مراتب عمودی برای وضوح خطوط اختیار ومسئولیت</a:t>
            </a:r>
          </a:p>
          <a:p>
            <a:pPr>
              <a:lnSpc>
                <a:spcPct val="90000"/>
              </a:lnSpc>
            </a:pPr>
            <a:r>
              <a:rPr lang="fa-IR" sz="2800" smtClean="0"/>
              <a:t>  - جنبه های عینی بجای ذهنی در فرایندگزینش افراد (معیار صلاحیت شغلی)</a:t>
            </a:r>
          </a:p>
          <a:p>
            <a:pPr>
              <a:lnSpc>
                <a:spcPct val="90000"/>
              </a:lnSpc>
            </a:pPr>
            <a:r>
              <a:rPr lang="fa-IR" sz="2800" smtClean="0"/>
              <a:t>  - وجود خط مشی ودرنتیجه کمک به تصمیم گیری </a:t>
            </a:r>
          </a:p>
          <a:p>
            <a:pPr>
              <a:lnSpc>
                <a:spcPct val="90000"/>
              </a:lnSpc>
            </a:pPr>
            <a:r>
              <a:rPr lang="fa-IR" sz="2800" smtClean="0"/>
              <a:t>  برای نمونه درژاپن باایجاد دوران تصدی دائمی وامنیت شغلی ،تعهد ،وفاداری ومولد بودن بسیار بالا رفته است.</a:t>
            </a:r>
            <a:endParaRPr lang="en-US" sz="2800" smtClean="0">
              <a:cs typeface="Majalla UI"/>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p:cNvSpPr>
            <a:spLocks noGrp="1" noChangeArrowheads="1"/>
          </p:cNvSpPr>
          <p:nvPr>
            <p:ph idx="1"/>
          </p:nvPr>
        </p:nvSpPr>
        <p:spPr/>
        <p:txBody>
          <a:bodyPr/>
          <a:lstStyle/>
          <a:p>
            <a:pPr>
              <a:lnSpc>
                <a:spcPct val="90000"/>
              </a:lnSpc>
            </a:pPr>
            <a:r>
              <a:rPr lang="fa-IR" dirty="0" smtClean="0"/>
              <a:t>تبعات غیر کارکردی (مخل) بوروکراسی :</a:t>
            </a:r>
          </a:p>
          <a:p>
            <a:pPr>
              <a:lnSpc>
                <a:spcPct val="90000"/>
              </a:lnSpc>
            </a:pPr>
            <a:r>
              <a:rPr lang="fa-IR" dirty="0" smtClean="0"/>
              <a:t>1- جابه جایی هدف (اهداف شخصی یا اهداف واحدهای فرعی )    رابرت مرتون (ارائه مهمترین بحث دراین زمینه) همانندی وهمبستگی امورزیان آوراست چون باعث کاهش انعطاف می شود.                           2- قوانین شکل نمادین گرفته کم کم مهمتر ازهدف می شوند وباعث جابه جایی هدف وکاهش اثر بخشی می شوند.</a:t>
            </a:r>
            <a:endParaRPr lang="en-US" dirty="0" smtClean="0">
              <a:cs typeface="Majalla UI"/>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3"/>
          <p:cNvSpPr>
            <a:spLocks noGrp="1" noChangeArrowheads="1"/>
          </p:cNvSpPr>
          <p:nvPr>
            <p:ph idx="1"/>
          </p:nvPr>
        </p:nvSpPr>
        <p:spPr/>
        <p:txBody>
          <a:bodyPr/>
          <a:lstStyle/>
          <a:p>
            <a:pPr>
              <a:lnSpc>
                <a:spcPct val="90000"/>
              </a:lnSpc>
            </a:pPr>
            <a:r>
              <a:rPr lang="en-US" smtClean="0">
                <a:cs typeface="Majalla UI"/>
              </a:rPr>
              <a:t> </a:t>
            </a:r>
            <a:r>
              <a:rPr lang="fa-IR" smtClean="0"/>
              <a:t>3- ازخودبی گانگی کارکنان:</a:t>
            </a:r>
          </a:p>
          <a:p>
            <a:pPr>
              <a:lnSpc>
                <a:spcPct val="90000"/>
              </a:lnSpc>
            </a:pPr>
            <a:r>
              <a:rPr lang="fa-IR" smtClean="0"/>
              <a:t> هزنیه عمده بوروکراسی است غیر شخصی بودن سازمان باعث فاصله بین کارکنان شده تصوروحس قابل تعویض وفاقد قدرت به افراد دست می دهد.بنابراین عهد هم کم می شود.</a:t>
            </a:r>
          </a:p>
          <a:p>
            <a:pPr>
              <a:lnSpc>
                <a:spcPct val="90000"/>
              </a:lnSpc>
            </a:pPr>
            <a:r>
              <a:rPr lang="fa-IR" smtClean="0"/>
              <a:t> 4- تمرکزقدرت:</a:t>
            </a:r>
          </a:p>
          <a:p>
            <a:pPr>
              <a:lnSpc>
                <a:spcPct val="90000"/>
              </a:lnSpc>
            </a:pPr>
            <a:r>
              <a:rPr lang="fa-IR" smtClean="0"/>
              <a:t> البته این مورد بسته به تصور فرد از مطلوب بودن یا نبودن تمرکز قدرت دارد که انرا منفی یا مثبت بداند.</a:t>
            </a:r>
            <a:endParaRPr lang="en-US" smtClean="0">
              <a:cs typeface="Majalla UI"/>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idx="1"/>
          </p:nvPr>
        </p:nvSpPr>
        <p:spPr/>
        <p:txBody>
          <a:bodyPr/>
          <a:lstStyle/>
          <a:p>
            <a:r>
              <a:rPr lang="fa-IR" smtClean="0"/>
              <a:t> 5- سرخوردگی ارباب رجوع بوروکراسی :</a:t>
            </a:r>
          </a:p>
          <a:p>
            <a:r>
              <a:rPr lang="fa-IR" smtClean="0"/>
              <a:t> اگر چه کارکنان هم دارای مشکل هستند ولی به علت دریافت حق الزحمه آنرا تحمل می کنند ولی مشتریان بدون دریافت هیچ گونه منفعتی مجبور به تحمل معایب بوروکراسی هستند.</a:t>
            </a:r>
            <a:endParaRPr lang="en-US" smtClean="0">
              <a:cs typeface="Majalla UI"/>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idx="1"/>
          </p:nvPr>
        </p:nvSpPr>
        <p:spPr/>
        <p:txBody>
          <a:bodyPr/>
          <a:lstStyle/>
          <a:p>
            <a:r>
              <a:rPr lang="fa-IR" smtClean="0"/>
              <a:t>دو دیدگاه پیرامون حیات بوروکراسی :</a:t>
            </a:r>
          </a:p>
          <a:p>
            <a:r>
              <a:rPr lang="fa-IR" smtClean="0"/>
              <a:t>1- فرا رسیدن مرگ آن (بوروکراسی یک دایناسور ساختاری)</a:t>
            </a:r>
          </a:p>
          <a:p>
            <a:r>
              <a:rPr lang="fa-IR" smtClean="0"/>
              <a:t>2- اغراق درخصوص مرگ بوروکراسی</a:t>
            </a:r>
            <a:endParaRPr lang="en-US" smtClean="0">
              <a:cs typeface="Majalla UI"/>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idx="1"/>
          </p:nvPr>
        </p:nvSpPr>
        <p:spPr/>
        <p:txBody>
          <a:bodyPr/>
          <a:lstStyle/>
          <a:p>
            <a:r>
              <a:rPr lang="fa-IR" sz="2800" dirty="0" smtClean="0"/>
              <a:t>فرارسیدن مرگ بوروکراسی :</a:t>
            </a:r>
          </a:p>
          <a:p>
            <a:r>
              <a:rPr lang="fa-IR" sz="2800" dirty="0" smtClean="0"/>
              <a:t>وارن بنیس روان شناس اجتماعی دارای یکی از مشهورترین مباحث بوروکراسی ماشینی بویژه عدم کارایی آن درعصر حاضر می گوید: هرعصری ساختار متناسب بانیازهای خود را ایجاد می کند و بوروکراسی مناسب اواخر قرن 19 واوایل قرن 20 عصرویکتوریا بوده است که نوعی واکنش در برابر انتقاد کارکنان ،پارتی بازی ،بی رحمی به کارکنان وقضاوتهای ذهنی است.</a:t>
            </a:r>
            <a:endParaRPr lang="en-US" sz="2800" dirty="0" smtClean="0">
              <a:cs typeface="Majalla UI"/>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idx="1"/>
          </p:nvPr>
        </p:nvSpPr>
        <p:spPr/>
        <p:txBody>
          <a:bodyPr/>
          <a:lstStyle/>
          <a:p>
            <a:r>
              <a:rPr lang="fa-IR" sz="2800" b="1" dirty="0" smtClean="0"/>
              <a:t>دلایل غیر کاربردی بودن بوروکراسی درعصر حاضر:</a:t>
            </a:r>
            <a:endParaRPr lang="fa-IR" sz="2800" dirty="0" smtClean="0"/>
          </a:p>
          <a:p>
            <a:r>
              <a:rPr lang="fa-IR" sz="2800" dirty="0" smtClean="0"/>
              <a:t>1- تغییر سریع وغیر منتظره ویژگی بوروکراسی توانایی اداره کارآمد فعالیتها ی روزمره وتکراری درمحیطی ثابت وقابل پیش بینی است یعنی قدرت انطباق با تغییرات سریع وحیط پویا را ندارد.</a:t>
            </a:r>
          </a:p>
          <a:p>
            <a:r>
              <a:rPr lang="fa-IR" sz="2800" dirty="0" smtClean="0"/>
              <a:t>2- رشد دراندازه : باعث کندی رشد می شود به علت کنترلهای شدید غیر شخصی شدن بیش ازحد روابط قوانین منسوخ شده و.... </a:t>
            </a:r>
            <a:endParaRPr lang="en-US" sz="2800" dirty="0" smtClean="0">
              <a:cs typeface="Majalla U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r>
              <a:rPr lang="ar-SA" b="1" dirty="0" smtClean="0"/>
              <a:t>ویژگی های یك سیستم باز: </a:t>
            </a:r>
            <a:endParaRPr lang="ar-SA" dirty="0" smtClean="0"/>
          </a:p>
          <a:p>
            <a:r>
              <a:rPr lang="ar-SA" dirty="0" smtClean="0"/>
              <a:t>	همه سیستم ها دارای سه عنصر نهاده، فرایند تبدیل و ستاده اند. سیستم ها مواد اولیه، انرژی، اطلاعات و منابع انسانی و نظائر اینها را دریافت می كنند و آنها را به كالا ها، خدمات، منابع، مواد زاید و غیره تبدیل می كنند.</a:t>
            </a:r>
            <a:endParaRPr lang="en-US" dirty="0" smtClean="0">
              <a:cs typeface="Majalla UI"/>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noChangeArrowheads="1"/>
          </p:cNvSpPr>
          <p:nvPr>
            <p:ph idx="1"/>
          </p:nvPr>
        </p:nvSpPr>
        <p:spPr/>
        <p:txBody>
          <a:bodyPr/>
          <a:lstStyle/>
          <a:p>
            <a:r>
              <a:rPr lang="fa-IR" sz="2800" smtClean="0"/>
              <a:t>3-  انتخاب طبیعی، بوروکراسی را مرجح می سازد.                        4-  ارزشهای اجتماعی تغییر نمی کنند: بنیس معتقد است که فلسفه مدیریت بسوی بشر دوستی درحرکت است </a:t>
            </a:r>
          </a:p>
          <a:p>
            <a:r>
              <a:rPr lang="fa-IR" sz="2800" smtClean="0"/>
              <a:t>ولی درعمل مثلا درآمریکای شمالی تمایل به نظم، ترتیب، هماهنگی، هدف گرایی وساختارهای آمرانه است</a:t>
            </a:r>
          </a:p>
          <a:p>
            <a:r>
              <a:rPr lang="fa-IR" sz="2800" smtClean="0"/>
              <a:t>که این خود مستلزم اطاعت از یکسلسله قوانین( بوروکراسی ) می باشد.</a:t>
            </a:r>
            <a:endParaRPr lang="en-US" sz="2800" smtClean="0">
              <a:cs typeface="Majalla UI"/>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idx="1"/>
          </p:nvPr>
        </p:nvSpPr>
        <p:spPr/>
        <p:txBody>
          <a:bodyPr/>
          <a:lstStyle/>
          <a:p>
            <a:r>
              <a:rPr lang="fa-IR" smtClean="0"/>
              <a:t> 5-  در تغییر و تحولات محیطی اغراق شده: تغییرات امروزه از دوره های زمانی دیگر پویا تر نیست و حتی عدم اطمینان های محیطی به علت تدوین استراتژی های مدیریتی کاهش یافته است.</a:t>
            </a:r>
          </a:p>
          <a:p>
            <a:r>
              <a:rPr lang="fa-IR" smtClean="0"/>
              <a:t>6-  بوروکراسی حرفه ای ظهور یافته است.</a:t>
            </a:r>
          </a:p>
          <a:p>
            <a:r>
              <a:rPr lang="fa-IR" smtClean="0"/>
              <a:t>7- بوروکراسی کنترل را حفظ می کند: بوسیله استاندارد سازی زیاد و تمرکز زیاد.</a:t>
            </a:r>
            <a:endParaRPr lang="en-US" smtClean="0">
              <a:cs typeface="Majalla UI"/>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p:txBody>
          <a:bodyPr/>
          <a:lstStyle/>
          <a:p>
            <a:pPr fontAlgn="auto">
              <a:spcAft>
                <a:spcPts val="0"/>
              </a:spcAft>
              <a:defRPr/>
            </a:pPr>
            <a:r>
              <a:rPr lang="fa-IR" dirty="0" smtClean="0"/>
              <a:t>فصل11 ادهوکراسی( ویژه کار- موقت)</a:t>
            </a:r>
            <a:endParaRPr lang="en-US" dirty="0" smtClean="0"/>
          </a:p>
        </p:txBody>
      </p:sp>
      <p:sp>
        <p:nvSpPr>
          <p:cNvPr id="160771" name="Rectangle 3"/>
          <p:cNvSpPr>
            <a:spLocks noGrp="1" noChangeArrowheads="1"/>
          </p:cNvSpPr>
          <p:nvPr>
            <p:ph type="subTitle" idx="1"/>
          </p:nvPr>
        </p:nvSpPr>
        <p:spPr>
          <a:xfrm>
            <a:off x="533400" y="3228975"/>
            <a:ext cx="7854950" cy="1752600"/>
          </a:xfrm>
        </p:spPr>
        <p:txBody>
          <a:bodyPr/>
          <a:lstStyle/>
          <a:p>
            <a:pPr marR="0"/>
            <a:r>
              <a:rPr lang="fa-IR" b="1" dirty="0" smtClean="0"/>
              <a:t>هدف : توضیح ادهوكراسی و ساختار ماتریسی و تئوری </a:t>
            </a:r>
            <a:r>
              <a:rPr lang="en-US" dirty="0" smtClean="0">
                <a:cs typeface="Majalla UI"/>
              </a:rPr>
              <a:t>Z </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idx="1"/>
          </p:nvPr>
        </p:nvSpPr>
        <p:spPr/>
        <p:txBody>
          <a:bodyPr/>
          <a:lstStyle/>
          <a:p>
            <a:r>
              <a:rPr lang="fa-IR" smtClean="0"/>
              <a:t> برخلاف بوروکراسی که ماشینی است،ادهوکراسی ارگانیک ومناسب موارد موقتی، حساس ، نیازمند انطباق، متغیرو </a:t>
            </a:r>
          </a:p>
          <a:p>
            <a:r>
              <a:rPr lang="fa-IR" smtClean="0"/>
              <a:t>گروههای حرفه ای قوی می باشد.</a:t>
            </a:r>
          </a:p>
          <a:p>
            <a:r>
              <a:rPr lang="fa-IR" smtClean="0"/>
              <a:t>نمونه ها:</a:t>
            </a:r>
          </a:p>
          <a:p>
            <a:r>
              <a:rPr lang="fa-IR" smtClean="0"/>
              <a:t>ساختار ماتریسی -  تئوری </a:t>
            </a:r>
            <a:r>
              <a:rPr lang="en-US" smtClean="0">
                <a:cs typeface="Majalla UI"/>
              </a:rPr>
              <a:t>z</a:t>
            </a:r>
            <a:r>
              <a:rPr lang="fa-IR" smtClean="0"/>
              <a:t>  -  ساختار موازی یا جانبی -  گروه کاری  - ساختار کمیته -  ساختارگروههای آموزشی </a:t>
            </a:r>
            <a:endParaRPr lang="en-US" smtClean="0">
              <a:cs typeface="Majalla UI"/>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3"/>
          <p:cNvSpPr>
            <a:spLocks noGrp="1" noChangeArrowheads="1"/>
          </p:cNvSpPr>
          <p:nvPr>
            <p:ph idx="1"/>
          </p:nvPr>
        </p:nvSpPr>
        <p:spPr/>
        <p:txBody>
          <a:bodyPr/>
          <a:lstStyle/>
          <a:p>
            <a:pPr>
              <a:lnSpc>
                <a:spcPct val="90000"/>
              </a:lnSpc>
            </a:pPr>
            <a:r>
              <a:rPr lang="fa-IR" sz="2400" dirty="0" smtClean="0"/>
              <a:t>ساختار ماتریسی:</a:t>
            </a:r>
          </a:p>
          <a:p>
            <a:pPr>
              <a:lnSpc>
                <a:spcPct val="90000"/>
              </a:lnSpc>
            </a:pPr>
            <a:r>
              <a:rPr lang="fa-IR" sz="2400" dirty="0" smtClean="0"/>
              <a:t>متخصصان از دوایر مختلف در یک یا چند گروه تحت رهبری مدیران پروژه به انجام وظیفه مشخص می پردازند که</a:t>
            </a:r>
          </a:p>
          <a:p>
            <a:pPr>
              <a:lnSpc>
                <a:spcPct val="90000"/>
              </a:lnSpc>
            </a:pPr>
            <a:r>
              <a:rPr lang="fa-IR" sz="2400" dirty="0" smtClean="0"/>
              <a:t>از نتایج آن افزایش بعد انعطاف پذیری به صرفه جوئیهای حاصل از تخصصی شدن در بوروکراسی است.</a:t>
            </a:r>
          </a:p>
          <a:p>
            <a:pPr>
              <a:lnSpc>
                <a:spcPct val="90000"/>
              </a:lnSpc>
            </a:pPr>
            <a:r>
              <a:rPr lang="fa-IR" sz="2400" dirty="0" smtClean="0"/>
              <a:t>مهمترین ویژگی: نقص مفهوم وحدت فرماندهی با داشتن دو رئیس( مدیر دایره یا بخش وظیفه ای ومدیر پروژه)</a:t>
            </a:r>
          </a:p>
          <a:p>
            <a:pPr>
              <a:lnSpc>
                <a:spcPct val="90000"/>
              </a:lnSpc>
            </a:pPr>
            <a:r>
              <a:rPr lang="fa-IR" sz="2400" dirty="0" smtClean="0"/>
              <a:t> سلسله مراتب نیز دو گانه است : سلسله مراتب عمودی دو اثر که با نفوذ جانبی محدود می شود . </a:t>
            </a:r>
            <a:endParaRPr lang="en-US" sz="2400" dirty="0" smtClean="0">
              <a:cs typeface="Majalla UI"/>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fa-IR" sz="4000" dirty="0" smtClean="0"/>
              <a:t>تئوری </a:t>
            </a:r>
            <a:r>
              <a:rPr lang="en-US" sz="4000" dirty="0" smtClean="0">
                <a:cs typeface="Traditional Arabic" pitchFamily="18" charset="-78"/>
              </a:rPr>
              <a:t>z</a:t>
            </a:r>
            <a:r>
              <a:rPr lang="fa-IR" sz="4000" dirty="0" smtClean="0"/>
              <a:t>: </a:t>
            </a:r>
            <a:br>
              <a:rPr lang="fa-IR" sz="4000" dirty="0" smtClean="0"/>
            </a:br>
            <a:endParaRPr lang="en-US" sz="4000" dirty="0" smtClean="0">
              <a:cs typeface="Traditional Arabic" pitchFamily="18" charset="-78"/>
            </a:endParaRPr>
          </a:p>
        </p:txBody>
      </p:sp>
      <p:sp>
        <p:nvSpPr>
          <p:cNvPr id="163843" name="Rectangle 3"/>
          <p:cNvSpPr>
            <a:spLocks noGrp="1" noChangeArrowheads="1"/>
          </p:cNvSpPr>
          <p:nvPr>
            <p:ph idx="1"/>
          </p:nvPr>
        </p:nvSpPr>
        <p:spPr/>
        <p:txBody>
          <a:bodyPr/>
          <a:lstStyle/>
          <a:p>
            <a:r>
              <a:rPr lang="fa-IR" smtClean="0"/>
              <a:t>در ژاپن محصولاتی با کیفیت بالا تحت قیمتهای رقابتی تولید می کنند که این به علت نوع ساختار سازمان آنجا است . </a:t>
            </a:r>
          </a:p>
          <a:p>
            <a:r>
              <a:rPr lang="fa-IR" smtClean="0"/>
              <a:t>ویلیام اچی از دانشگاه </a:t>
            </a:r>
            <a:r>
              <a:rPr lang="en-US" smtClean="0">
                <a:cs typeface="Majalla UI"/>
              </a:rPr>
              <a:t>UCLA</a:t>
            </a:r>
            <a:r>
              <a:rPr lang="fa-IR" smtClean="0"/>
              <a:t> دریافت که چندین شرکت آمریکایی ناخواسته دارای سیستمی با برخی ویژگیهای مدل    ژاپنی اند که او آن را مدل </a:t>
            </a:r>
            <a:r>
              <a:rPr lang="en-US" smtClean="0">
                <a:cs typeface="Majalla UI"/>
              </a:rPr>
              <a:t>Z</a:t>
            </a:r>
            <a:r>
              <a:rPr lang="fa-IR" smtClean="0"/>
              <a:t> نامید . </a:t>
            </a:r>
            <a:endParaRPr lang="en-US" smtClean="0">
              <a:cs typeface="Majalla UI"/>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ChangeArrowheads="1"/>
          </p:cNvSpPr>
          <p:nvPr>
            <p:ph idx="1"/>
          </p:nvPr>
        </p:nvSpPr>
        <p:spPr>
          <a:xfrm>
            <a:off x="533400" y="1066800"/>
            <a:ext cx="8229600" cy="4389437"/>
          </a:xfrm>
        </p:spPr>
        <p:txBody>
          <a:bodyPr/>
          <a:lstStyle/>
          <a:p>
            <a:r>
              <a:rPr lang="fa-IR" sz="2800" dirty="0" smtClean="0"/>
              <a:t>در مدل </a:t>
            </a:r>
            <a:r>
              <a:rPr lang="en-US" sz="2800" dirty="0" smtClean="0">
                <a:cs typeface="Majalla UI"/>
              </a:rPr>
              <a:t>J</a:t>
            </a:r>
            <a:r>
              <a:rPr lang="fa-IR" sz="2800" dirty="0" smtClean="0"/>
              <a:t>: کارگروهی ، همکاری ، شبکه های ارتباطی غیر رسمی تشویق می شود . </a:t>
            </a:r>
          </a:p>
          <a:p>
            <a:r>
              <a:rPr lang="fa-IR" sz="2800" dirty="0" smtClean="0"/>
              <a:t>تصمیم گیری مشارکتی نیز مانند مدل </a:t>
            </a:r>
            <a:r>
              <a:rPr lang="en-US" sz="2800" dirty="0" smtClean="0">
                <a:cs typeface="Majalla UI"/>
              </a:rPr>
              <a:t>A</a:t>
            </a:r>
            <a:r>
              <a:rPr lang="fa-IR" sz="2800" dirty="0" smtClean="0"/>
              <a:t> که با جلسات متعدد و مذاکرات بین مدیر و زیر دست انجام می شود نبوده ، مدیر قبل از اعلام رسمی با همه افراد موثر در تصمیم گیری به صورت غیر رسمی بحث و مشورت می کند و انان را با طرح آشنا ساخته امکان اظهار نظر می دهد . سپسدر خواست رسمی برای اتخاذ تصمیم را می دهد که معمولا به علت آمادگی قبلی توسط اکثریت تصویب می شود </a:t>
            </a:r>
            <a:endParaRPr lang="en-US" sz="2800" dirty="0" smtClean="0">
              <a:cs typeface="Majalla UI"/>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3"/>
          <p:cNvSpPr>
            <a:spLocks noGrp="1" noChangeArrowheads="1"/>
          </p:cNvSpPr>
          <p:nvPr>
            <p:ph idx="1"/>
          </p:nvPr>
        </p:nvSpPr>
        <p:spPr/>
        <p:txBody>
          <a:bodyPr/>
          <a:lstStyle/>
          <a:p>
            <a:r>
              <a:rPr lang="fa-IR" sz="2800" smtClean="0"/>
              <a:t> به علت جابجایی کم و ارتقاء کند ارزیابی بر اساس توانایی کار با دیگران و عضو خوب گروه بوده است نه بر اساس عملکرد شغل آن هم با معیارها ی ویژه و رسمی </a:t>
            </a:r>
          </a:p>
          <a:p>
            <a:r>
              <a:rPr lang="fa-IR" sz="2800" smtClean="0"/>
              <a:t>البته در مدل </a:t>
            </a:r>
            <a:r>
              <a:rPr lang="en-US" sz="2800" smtClean="0">
                <a:cs typeface="Majalla UI"/>
              </a:rPr>
              <a:t>J</a:t>
            </a:r>
            <a:r>
              <a:rPr lang="fa-IR" sz="2800" smtClean="0"/>
              <a:t> به خاطر حصول اطمینان از اینکه کارمندان کاملا مناسبند ، تبعیضات آنکاری مانند توجه به فرهنگ آنها و عدم پذیرش زنان و اقلیت ها روی می دهد که در مدل آمریکایی قابل قبول نیست پس در مدل </a:t>
            </a:r>
            <a:r>
              <a:rPr lang="en-US" sz="2800" smtClean="0">
                <a:cs typeface="Majalla UI"/>
              </a:rPr>
              <a:t>Z</a:t>
            </a:r>
            <a:r>
              <a:rPr lang="fa-IR" sz="2800" smtClean="0"/>
              <a:t> تجانس نیروی کار کمتر از مدل </a:t>
            </a:r>
            <a:r>
              <a:rPr lang="en-US" sz="2800" smtClean="0">
                <a:cs typeface="Majalla UI"/>
              </a:rPr>
              <a:t>J</a:t>
            </a:r>
            <a:r>
              <a:rPr lang="fa-IR" sz="2800" smtClean="0"/>
              <a:t> است . </a:t>
            </a:r>
            <a:endParaRPr lang="en-US" sz="2800" smtClean="0">
              <a:cs typeface="Majalla UI"/>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351" name="Group 55"/>
          <p:cNvGraphicFramePr>
            <a:graphicFrameLocks noGrp="1"/>
          </p:cNvGraphicFramePr>
          <p:nvPr/>
        </p:nvGraphicFramePr>
        <p:xfrm>
          <a:off x="762000" y="1752600"/>
          <a:ext cx="7696200" cy="2836866"/>
        </p:xfrm>
        <a:graphic>
          <a:graphicData uri="http://schemas.openxmlformats.org/drawingml/2006/table">
            <a:tbl>
              <a:tblPr rtl="1"/>
              <a:tblGrid>
                <a:gridCol w="3141662"/>
                <a:gridCol w="1447800"/>
                <a:gridCol w="1676400"/>
                <a:gridCol w="1430338"/>
              </a:tblGrid>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ویژگی ها</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تئوری</a:t>
                      </a: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تئوری </a:t>
                      </a: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j</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تئوری </a:t>
                      </a: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Z</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استخدام</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کوتاه مدت</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مادام العمر</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بلند مدت</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مسیر های شغلی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تخصصی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غیر تخصصی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نیمه تخصصی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تصمیم گیری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انفرادی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جمعی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با توافق جمعی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مسئولیت</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فردی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جمعی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فردی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ارزشیابی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پیوسته</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ناپیوسته</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ناپیوسته</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ارزشیابی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رسمی و صریح</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غیر رسمی و ضمنی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ضمنی ،غیررسمی با    معیارهای رسمی و عینی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ارتقاء</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سریع</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کند و بطئی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کند و بطئی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تاکید بر</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انسان به عنوان عضو سازمان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انسان به عنوان یک انسان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cs typeface="Times New Roman" pitchFamily="18" charset="0"/>
                        </a:rPr>
                        <a:t>تاکید جامع بر افراد</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6966" name="Rectangle 54"/>
          <p:cNvSpPr>
            <a:spLocks noChangeArrowheads="1"/>
          </p:cNvSpPr>
          <p:nvPr/>
        </p:nvSpPr>
        <p:spPr bwMode="auto">
          <a:xfrm>
            <a:off x="5868988" y="4792663"/>
            <a:ext cx="3275012" cy="290512"/>
          </a:xfrm>
          <a:prstGeom prst="rect">
            <a:avLst/>
          </a:prstGeom>
          <a:noFill/>
          <a:ln w="9525">
            <a:noFill/>
            <a:miter lim="800000"/>
            <a:headEnd/>
            <a:tailEnd/>
          </a:ln>
        </p:spPr>
        <p:txBody>
          <a:bodyPr wrap="none" anchor="ctr">
            <a:spAutoFit/>
          </a:bodyPr>
          <a:lstStyle/>
          <a:p>
            <a:pPr algn="justLow"/>
            <a:r>
              <a:rPr lang="fa-IR" sz="1300">
                <a:cs typeface="Times New Roman" pitchFamily="18" charset="0"/>
              </a:rPr>
              <a:t>                                                           </a:t>
            </a:r>
            <a:endParaRPr lang="fa-I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fa-IR" sz="4000" dirty="0" smtClean="0"/>
              <a:t>ساختار موازی ( جانبی )</a:t>
            </a:r>
            <a:br>
              <a:rPr lang="fa-IR" sz="4000" dirty="0" smtClean="0"/>
            </a:br>
            <a:endParaRPr lang="en-US" sz="4000" dirty="0" smtClean="0">
              <a:cs typeface="Traditional Arabic" pitchFamily="18" charset="-78"/>
            </a:endParaRPr>
          </a:p>
        </p:txBody>
      </p:sp>
      <p:sp>
        <p:nvSpPr>
          <p:cNvPr id="167939" name="Rectangle 3"/>
          <p:cNvSpPr>
            <a:spLocks noGrp="1" noChangeArrowheads="1"/>
          </p:cNvSpPr>
          <p:nvPr>
            <p:ph idx="1"/>
          </p:nvPr>
        </p:nvSpPr>
        <p:spPr/>
        <p:txBody>
          <a:bodyPr/>
          <a:lstStyle/>
          <a:p>
            <a:r>
              <a:rPr lang="fa-IR" sz="2800" smtClean="0"/>
              <a:t>با توجه مجدد آمریکائیها به ارزش کار آفرینی و درعین حال عدم امکان ریسک پذیری و نو آوری در شرکتهای بزرگ به موازات دموکراسی سازمان گروههای کوچک یا واحدهای بازرگانی جداگانه ومستقل و ساختار ساده وارگانیک با تابع خاص خود ونیز اختیاردادن ایده واجرای آن بدون توجه به قوانین و یا نیاز به تصویب ما فوق ها ایجاد شدند  </a:t>
            </a:r>
          </a:p>
          <a:p>
            <a:r>
              <a:rPr lang="fa-IR" sz="2800" smtClean="0"/>
              <a:t> این ساختار باعث ایجاد روحیه کار آفرینیدرونی ، یافتن راه حل برای مسائل غیر مشخص ( منعطف ) وایده های ابداعی و با هزینه کم می باشد </a:t>
            </a:r>
            <a:endParaRPr lang="en-US" sz="2800" smtClean="0">
              <a:cs typeface="Majalla U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a:lnSpc>
                <a:spcPct val="90000"/>
              </a:lnSpc>
            </a:pPr>
            <a:r>
              <a:rPr lang="ar-SA" dirty="0" smtClean="0"/>
              <a:t>1-آگاهی از محیط </a:t>
            </a:r>
          </a:p>
          <a:p>
            <a:pPr>
              <a:lnSpc>
                <a:spcPct val="90000"/>
              </a:lnSpc>
            </a:pPr>
            <a:r>
              <a:rPr lang="ar-SA" dirty="0" smtClean="0"/>
              <a:t>2-بازخور</a:t>
            </a:r>
          </a:p>
          <a:p>
            <a:pPr>
              <a:lnSpc>
                <a:spcPct val="90000"/>
              </a:lnSpc>
            </a:pPr>
            <a:r>
              <a:rPr lang="ar-SA" dirty="0" smtClean="0"/>
              <a:t>3-ویژگی دورانی </a:t>
            </a:r>
          </a:p>
          <a:p>
            <a:pPr>
              <a:lnSpc>
                <a:spcPct val="90000"/>
              </a:lnSpc>
            </a:pPr>
            <a:r>
              <a:rPr lang="ar-SA" dirty="0" smtClean="0"/>
              <a:t>4- آنتروپی منفی </a:t>
            </a:r>
          </a:p>
          <a:p>
            <a:pPr>
              <a:lnSpc>
                <a:spcPct val="90000"/>
              </a:lnSpc>
            </a:pPr>
            <a:r>
              <a:rPr lang="ar-SA" dirty="0" smtClean="0"/>
              <a:t>5- وضعیت ثبات</a:t>
            </a:r>
          </a:p>
          <a:p>
            <a:pPr>
              <a:lnSpc>
                <a:spcPct val="90000"/>
              </a:lnSpc>
            </a:pPr>
            <a:r>
              <a:rPr lang="ar-SA" dirty="0" smtClean="0"/>
              <a:t>6-حركت به سوی رشد و توسعه</a:t>
            </a:r>
          </a:p>
          <a:p>
            <a:pPr>
              <a:lnSpc>
                <a:spcPct val="90000"/>
              </a:lnSpc>
            </a:pPr>
            <a:r>
              <a:rPr lang="ar-SA" dirty="0" smtClean="0"/>
              <a:t>7-تعادل بین فعالیت های نگهدارنده و انطباقی </a:t>
            </a:r>
          </a:p>
          <a:p>
            <a:pPr>
              <a:lnSpc>
                <a:spcPct val="90000"/>
              </a:lnSpc>
            </a:pPr>
            <a:r>
              <a:rPr lang="ar-SA" dirty="0" smtClean="0"/>
              <a:t>8-همپایانی </a:t>
            </a:r>
            <a:endParaRPr lang="en-US" dirty="0" smtClean="0">
              <a:cs typeface="Majalla UI"/>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fa-IR" sz="4000" dirty="0" smtClean="0"/>
              <a:t>گروههای کار تخصصی ( گروه عملیاتی) :</a:t>
            </a:r>
            <a:br>
              <a:rPr lang="fa-IR" sz="4000" dirty="0" smtClean="0"/>
            </a:br>
            <a:endParaRPr lang="en-US" sz="4000" dirty="0" smtClean="0">
              <a:cs typeface="Traditional Arabic" pitchFamily="18" charset="-78"/>
            </a:endParaRPr>
          </a:p>
        </p:txBody>
      </p:sp>
      <p:sp>
        <p:nvSpPr>
          <p:cNvPr id="168963" name="Rectangle 3"/>
          <p:cNvSpPr>
            <a:spLocks noGrp="1" noChangeArrowheads="1"/>
          </p:cNvSpPr>
          <p:nvPr>
            <p:ph idx="1"/>
          </p:nvPr>
        </p:nvSpPr>
        <p:spPr/>
        <p:txBody>
          <a:bodyPr/>
          <a:lstStyle/>
          <a:p>
            <a:r>
              <a:rPr lang="fa-IR" smtClean="0"/>
              <a:t>یک ساختار موقت برای انجام یک وظیفه خاص ، معین و پیچیده با مشارکت  تعدادی از واحدهای فرعی سازمان </a:t>
            </a:r>
          </a:p>
          <a:p>
            <a:r>
              <a:rPr lang="fa-IR" smtClean="0"/>
              <a:t>نوع کوچکتری از ماتریسی موقت در طرح ساختاری جانبی است . </a:t>
            </a:r>
          </a:p>
          <a:p>
            <a:r>
              <a:rPr lang="fa-IR" smtClean="0"/>
              <a:t>این گروهها پس ارانجام کار منحل شده دوباره به گروههای جدید می پیوندند .</a:t>
            </a:r>
            <a:r>
              <a:rPr lang="en-US" smtClean="0">
                <a:cs typeface="Majalla UI"/>
              </a:rPr>
              <a:t> </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fa-IR" dirty="0" smtClean="0"/>
              <a:t>ساختار کمیته ای ( گروه کاری )</a:t>
            </a:r>
            <a:endParaRPr lang="en-US" dirty="0" smtClean="0">
              <a:cs typeface="Traditional Arabic" pitchFamily="18" charset="-78"/>
            </a:endParaRPr>
          </a:p>
        </p:txBody>
      </p:sp>
      <p:sp>
        <p:nvSpPr>
          <p:cNvPr id="169987" name="Rectangle 3"/>
          <p:cNvSpPr>
            <a:spLocks noGrp="1" noChangeArrowheads="1"/>
          </p:cNvSpPr>
          <p:nvPr>
            <p:ph idx="1"/>
          </p:nvPr>
        </p:nvSpPr>
        <p:spPr/>
        <p:txBody>
          <a:bodyPr/>
          <a:lstStyle/>
          <a:p>
            <a:pPr>
              <a:lnSpc>
                <a:spcPct val="90000"/>
              </a:lnSpc>
            </a:pPr>
            <a:endParaRPr lang="fa-IR" smtClean="0"/>
          </a:p>
          <a:p>
            <a:pPr>
              <a:lnSpc>
                <a:spcPct val="90000"/>
              </a:lnSpc>
            </a:pPr>
            <a:r>
              <a:rPr lang="fa-IR" smtClean="0"/>
              <a:t>مناسب زمانی دامنه وسیعی از سوابق وتجارب کاری برای تصمیم گیری مورد نیاز باشد یا وقتی افراد و نتایج تصمیمی سهیم هستند یا بار کاری زیاد است یا زمانی که دوره نتقال مدیریت است خواهد بود .نوع آن موقت یا دائمی و گروه کاری با متخصصین مختلف است که مثل مدل ماتریسی ثبات و سازگاری ایجاد می کند .</a:t>
            </a:r>
            <a:endParaRPr lang="en-US" smtClean="0">
              <a:cs typeface="Majalla UI"/>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fa-IR" dirty="0" smtClean="0"/>
              <a:t>ساختار گروههای آموزشی :</a:t>
            </a:r>
            <a:endParaRPr lang="en-US" dirty="0" smtClean="0">
              <a:cs typeface="Traditional Arabic" pitchFamily="18" charset="-78"/>
            </a:endParaRPr>
          </a:p>
        </p:txBody>
      </p:sp>
      <p:sp>
        <p:nvSpPr>
          <p:cNvPr id="171011" name="Rectangle 3"/>
          <p:cNvSpPr>
            <a:spLocks noGrp="1" noChangeArrowheads="1"/>
          </p:cNvSpPr>
          <p:nvPr>
            <p:ph idx="1"/>
          </p:nvPr>
        </p:nvSpPr>
        <p:spPr/>
        <p:txBody>
          <a:bodyPr/>
          <a:lstStyle/>
          <a:p>
            <a:r>
              <a:rPr lang="fa-IR" smtClean="0"/>
              <a:t>در دانشگاهها ، آزمایشگاهها تحقیقاتی و سایر سازمانهای حرفه ای متداول است .</a:t>
            </a:r>
          </a:p>
          <a:p>
            <a:r>
              <a:rPr lang="fa-IR" smtClean="0"/>
              <a:t>ویژگی خاص :دموکراسی کامل در اتخاذ همه تصمیم های مهم .</a:t>
            </a:r>
          </a:p>
          <a:p>
            <a:r>
              <a:rPr lang="fa-IR" smtClean="0"/>
              <a:t> برخلاف ساختار کمیته ای (تصمیم مشارکتی ) هر بخش به عنوان یک کل تصمیم گیری می کند و مدیران بخشها دارای رتبه مشابهند .</a:t>
            </a:r>
            <a:endParaRPr lang="en-US" smtClean="0">
              <a:cs typeface="Majalla UI"/>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fa-IR" sz="3600" dirty="0" smtClean="0">
                <a:solidFill>
                  <a:schemeClr val="tx1"/>
                </a:solidFill>
              </a:rPr>
              <a:t>فصل دوازدهم : مدیریت تكنولوژی و طراحی شغل</a:t>
            </a:r>
            <a:endParaRPr lang="en-US" sz="3600" dirty="0" smtClean="0">
              <a:solidFill>
                <a:schemeClr val="tx1"/>
              </a:solidFill>
              <a:cs typeface="Traditional Arabic" pitchFamily="18" charset="-78"/>
            </a:endParaRPr>
          </a:p>
        </p:txBody>
      </p:sp>
      <p:sp>
        <p:nvSpPr>
          <p:cNvPr id="172035" name="Rectangle 3"/>
          <p:cNvSpPr>
            <a:spLocks noGrp="1" noChangeArrowheads="1"/>
          </p:cNvSpPr>
          <p:nvPr>
            <p:ph idx="1"/>
          </p:nvPr>
        </p:nvSpPr>
        <p:spPr/>
        <p:txBody>
          <a:bodyPr/>
          <a:lstStyle/>
          <a:p>
            <a:r>
              <a:rPr lang="fa-IR" b="1" dirty="0" smtClean="0"/>
              <a:t>هدف : آشنایی با رویكردهای مختلف طراحی شكل ، شیوه های مرتبط و طراحی شغل در آینده</a:t>
            </a:r>
            <a:r>
              <a:rPr lang="fa-IR" dirty="0" smtClean="0"/>
              <a:t> </a:t>
            </a:r>
            <a:endParaRPr lang="en-US" dirty="0" smtClean="0">
              <a:cs typeface="Majalla UI"/>
            </a:endParaRP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ext Box 2"/>
          <p:cNvSpPr>
            <a:spLocks noGrp="1" noChangeArrowheads="1"/>
          </p:cNvSpPr>
          <p:nvPr>
            <p:ph idx="1"/>
          </p:nvPr>
        </p:nvSpPr>
        <p:spPr/>
        <p:txBody>
          <a:bodyPr/>
          <a:lstStyle/>
          <a:p>
            <a:pPr>
              <a:spcBef>
                <a:spcPct val="50000"/>
              </a:spcBef>
              <a:buFontTx/>
              <a:buNone/>
            </a:pPr>
            <a:r>
              <a:rPr lang="fa-IR" dirty="0" smtClean="0"/>
              <a:t>مدل ویژگی های شغل</a:t>
            </a:r>
            <a:endParaRPr lang="en-US" dirty="0" smtClean="0">
              <a:cs typeface="Majalla UI"/>
            </a:endParaRPr>
          </a:p>
        </p:txBody>
      </p:sp>
      <p:sp>
        <p:nvSpPr>
          <p:cNvPr id="173059" name="Rectangle 3"/>
          <p:cNvSpPr>
            <a:spLocks noChangeArrowheads="1"/>
          </p:cNvSpPr>
          <p:nvPr/>
        </p:nvSpPr>
        <p:spPr bwMode="auto">
          <a:xfrm>
            <a:off x="4191000" y="2971800"/>
            <a:ext cx="3733800" cy="366713"/>
          </a:xfrm>
          <a:prstGeom prst="rect">
            <a:avLst/>
          </a:prstGeom>
          <a:noFill/>
          <a:ln w="9525">
            <a:noFill/>
            <a:miter lim="800000"/>
            <a:headEnd/>
            <a:tailEnd/>
          </a:ln>
        </p:spPr>
        <p:txBody>
          <a:bodyPr>
            <a:spAutoFit/>
          </a:bodyPr>
          <a:lstStyle/>
          <a:p>
            <a:r>
              <a:rPr lang="fa-IR" dirty="0" smtClean="0"/>
              <a:t>رویكرد های </a:t>
            </a:r>
            <a:r>
              <a:rPr lang="fa-IR" dirty="0"/>
              <a:t>مختلف به </a:t>
            </a:r>
            <a:r>
              <a:rPr lang="fa-IR" dirty="0" smtClean="0"/>
              <a:t>طراحی </a:t>
            </a:r>
            <a:r>
              <a:rPr lang="fa-IR" dirty="0"/>
              <a:t>شغل</a:t>
            </a:r>
            <a:endParaRPr lang="en-US" dirty="0"/>
          </a:p>
        </p:txBody>
      </p:sp>
      <p:sp>
        <p:nvSpPr>
          <p:cNvPr id="173060" name="Rectangle 4"/>
          <p:cNvSpPr>
            <a:spLocks noChangeArrowheads="1"/>
          </p:cNvSpPr>
          <p:nvPr/>
        </p:nvSpPr>
        <p:spPr bwMode="auto">
          <a:xfrm>
            <a:off x="152400" y="2514600"/>
            <a:ext cx="3733800" cy="366713"/>
          </a:xfrm>
          <a:prstGeom prst="rect">
            <a:avLst/>
          </a:prstGeom>
          <a:noFill/>
          <a:ln w="9525">
            <a:noFill/>
            <a:miter lim="800000"/>
            <a:headEnd/>
            <a:tailEnd/>
          </a:ln>
        </p:spPr>
        <p:txBody>
          <a:bodyPr>
            <a:spAutoFit/>
          </a:bodyPr>
          <a:lstStyle/>
          <a:p>
            <a:pPr>
              <a:spcBef>
                <a:spcPct val="50000"/>
              </a:spcBef>
            </a:pPr>
            <a:r>
              <a:rPr lang="fa-IR" dirty="0" smtClean="0"/>
              <a:t>رویكرد سیستمهای فنی </a:t>
            </a:r>
            <a:r>
              <a:rPr lang="fa-IR" dirty="0"/>
              <a:t>- </a:t>
            </a:r>
            <a:r>
              <a:rPr lang="fa-IR" dirty="0" smtClean="0"/>
              <a:t>اجتماعی</a:t>
            </a:r>
            <a:endParaRPr lang="en-US" dirty="0"/>
          </a:p>
        </p:txBody>
      </p:sp>
      <p:sp>
        <p:nvSpPr>
          <p:cNvPr id="173061" name="Rectangle 5"/>
          <p:cNvSpPr>
            <a:spLocks noChangeArrowheads="1"/>
          </p:cNvSpPr>
          <p:nvPr/>
        </p:nvSpPr>
        <p:spPr bwMode="auto">
          <a:xfrm rot="10816985" flipV="1">
            <a:off x="838200" y="3352800"/>
            <a:ext cx="2971800" cy="366713"/>
          </a:xfrm>
          <a:prstGeom prst="rect">
            <a:avLst/>
          </a:prstGeom>
          <a:noFill/>
          <a:ln w="9525">
            <a:noFill/>
            <a:miter lim="800000"/>
            <a:headEnd/>
            <a:tailEnd/>
          </a:ln>
        </p:spPr>
        <p:txBody>
          <a:bodyPr>
            <a:spAutoFit/>
          </a:bodyPr>
          <a:lstStyle/>
          <a:p>
            <a:pPr>
              <a:spcBef>
                <a:spcPct val="50000"/>
              </a:spcBef>
            </a:pPr>
            <a:r>
              <a:rPr lang="fa-IR" dirty="0"/>
              <a:t>مدل </a:t>
            </a:r>
            <a:r>
              <a:rPr lang="fa-IR" dirty="0" smtClean="0"/>
              <a:t>ویژگی های </a:t>
            </a:r>
            <a:r>
              <a:rPr lang="fa-IR" dirty="0"/>
              <a:t>شغل</a:t>
            </a:r>
            <a:endParaRPr lang="en-US" dirty="0"/>
          </a:p>
        </p:txBody>
      </p:sp>
      <p:sp>
        <p:nvSpPr>
          <p:cNvPr id="173062" name="Line 6"/>
          <p:cNvSpPr>
            <a:spLocks noChangeShapeType="1"/>
          </p:cNvSpPr>
          <p:nvPr/>
        </p:nvSpPr>
        <p:spPr bwMode="auto">
          <a:xfrm flipH="1" flipV="1">
            <a:off x="3810000" y="2895600"/>
            <a:ext cx="431800" cy="215900"/>
          </a:xfrm>
          <a:prstGeom prst="line">
            <a:avLst/>
          </a:prstGeom>
          <a:noFill/>
          <a:ln w="9525">
            <a:solidFill>
              <a:schemeClr val="tx1"/>
            </a:solidFill>
            <a:round/>
            <a:headEnd/>
            <a:tailEnd type="triangle" w="med" len="med"/>
          </a:ln>
        </p:spPr>
        <p:txBody>
          <a:bodyPr/>
          <a:lstStyle/>
          <a:p>
            <a:endParaRPr lang="en-US"/>
          </a:p>
        </p:txBody>
      </p:sp>
      <p:sp>
        <p:nvSpPr>
          <p:cNvPr id="173063" name="Line 7"/>
          <p:cNvSpPr>
            <a:spLocks noChangeShapeType="1"/>
          </p:cNvSpPr>
          <p:nvPr/>
        </p:nvSpPr>
        <p:spPr bwMode="auto">
          <a:xfrm flipH="1">
            <a:off x="3810000" y="3200400"/>
            <a:ext cx="533400" cy="381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idx="1"/>
          </p:nvPr>
        </p:nvSpPr>
        <p:spPr/>
        <p:txBody>
          <a:bodyPr/>
          <a:lstStyle/>
          <a:p>
            <a:r>
              <a:rPr lang="fa-IR" b="1" dirty="0" smtClean="0"/>
              <a:t>رویكرد سیستمهای فنی – اجتماعی: </a:t>
            </a:r>
            <a:r>
              <a:rPr lang="fa-IR" dirty="0" smtClean="0"/>
              <a:t>این رویكرد پیشنهاد می كند كه در طراحی بسیار اثربخش كار، جنبه های فنی و انسانی شغل باید تواما بهینه شوند.</a:t>
            </a:r>
          </a:p>
          <a:p>
            <a:r>
              <a:rPr lang="fa-IR" dirty="0" smtClean="0"/>
              <a:t>رویكرد مدل ویژگی های شغل: پیشنهاد میكند كه در طراحی شغل باید عناصر اصلی یك شغل و روابط بین عناصر تعیین وتعریف شوند.</a:t>
            </a:r>
            <a:endParaRPr lang="en-US" b="1" dirty="0" smtClean="0">
              <a:cs typeface="Majalla UI"/>
            </a:endParaRPr>
          </a:p>
          <a:p>
            <a:endParaRPr lang="en-US" dirty="0" smtClean="0">
              <a:cs typeface="Majalla UI"/>
            </a:endParaRPr>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idx="1"/>
          </p:nvPr>
        </p:nvSpPr>
        <p:spPr/>
        <p:txBody>
          <a:bodyPr/>
          <a:lstStyle/>
          <a:p>
            <a:pPr>
              <a:spcBef>
                <a:spcPct val="50000"/>
              </a:spcBef>
              <a:buFontTx/>
              <a:buNone/>
            </a:pPr>
            <a:r>
              <a:rPr lang="fa-IR" dirty="0" smtClean="0"/>
              <a:t>رویكرد مدل ویژگی های شغل: پیشنهاد میكند كه در طراحی شغل باید عناصر اصلی یك شغل و روابط بین عناصر تعیین وتعریف شوند.</a:t>
            </a:r>
            <a:endParaRPr lang="en-US" b="1" dirty="0" smtClean="0">
              <a:cs typeface="Majalla UI"/>
            </a:endParaRPr>
          </a:p>
          <a:p>
            <a:endParaRPr lang="en-US" dirty="0" smtClean="0">
              <a:cs typeface="Majalla UI"/>
            </a:endParaRP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Line 2"/>
          <p:cNvSpPr>
            <a:spLocks noChangeShapeType="1"/>
          </p:cNvSpPr>
          <p:nvPr/>
        </p:nvSpPr>
        <p:spPr bwMode="auto">
          <a:xfrm>
            <a:off x="1219200" y="304800"/>
            <a:ext cx="5327650" cy="0"/>
          </a:xfrm>
          <a:prstGeom prst="line">
            <a:avLst/>
          </a:prstGeom>
          <a:noFill/>
          <a:ln w="9525">
            <a:solidFill>
              <a:schemeClr val="tx1"/>
            </a:solidFill>
            <a:round/>
            <a:headEnd/>
            <a:tailEnd/>
          </a:ln>
        </p:spPr>
        <p:txBody>
          <a:bodyPr/>
          <a:lstStyle/>
          <a:p>
            <a:endParaRPr lang="en-US"/>
          </a:p>
        </p:txBody>
      </p:sp>
      <p:sp>
        <p:nvSpPr>
          <p:cNvPr id="176131" name="Line 3"/>
          <p:cNvSpPr>
            <a:spLocks noChangeShapeType="1"/>
          </p:cNvSpPr>
          <p:nvPr/>
        </p:nvSpPr>
        <p:spPr bwMode="auto">
          <a:xfrm>
            <a:off x="4038600" y="304800"/>
            <a:ext cx="0" cy="2376488"/>
          </a:xfrm>
          <a:prstGeom prst="line">
            <a:avLst/>
          </a:prstGeom>
          <a:noFill/>
          <a:ln w="9525">
            <a:solidFill>
              <a:schemeClr val="tx1"/>
            </a:solidFill>
            <a:round/>
            <a:headEnd/>
            <a:tailEnd/>
          </a:ln>
        </p:spPr>
        <p:txBody>
          <a:bodyPr/>
          <a:lstStyle/>
          <a:p>
            <a:endParaRPr lang="en-US"/>
          </a:p>
        </p:txBody>
      </p:sp>
      <p:sp>
        <p:nvSpPr>
          <p:cNvPr id="176132" name="Text Box 4"/>
          <p:cNvSpPr txBox="1">
            <a:spLocks noChangeArrowheads="1"/>
          </p:cNvSpPr>
          <p:nvPr/>
        </p:nvSpPr>
        <p:spPr bwMode="auto">
          <a:xfrm>
            <a:off x="1219200" y="304800"/>
            <a:ext cx="2663825" cy="2215991"/>
          </a:xfrm>
          <a:prstGeom prst="rect">
            <a:avLst/>
          </a:prstGeom>
          <a:noFill/>
          <a:ln w="9525">
            <a:noFill/>
            <a:miter lim="800000"/>
            <a:headEnd/>
            <a:tailEnd/>
          </a:ln>
        </p:spPr>
        <p:txBody>
          <a:bodyPr>
            <a:spAutoFit/>
          </a:bodyPr>
          <a:lstStyle/>
          <a:p>
            <a:pPr>
              <a:spcBef>
                <a:spcPct val="50000"/>
              </a:spcBef>
            </a:pPr>
            <a:r>
              <a:rPr lang="fa-IR" sz="1200" dirty="0" smtClean="0"/>
              <a:t>بهینه سازی </a:t>
            </a:r>
            <a:r>
              <a:rPr lang="fa-IR" sz="1200" dirty="0"/>
              <a:t>مشترك</a:t>
            </a:r>
          </a:p>
          <a:p>
            <a:pPr>
              <a:spcBef>
                <a:spcPct val="50000"/>
              </a:spcBef>
            </a:pPr>
            <a:r>
              <a:rPr lang="fa-IR" sz="1200" dirty="0"/>
              <a:t>افراد به عنوان مكمل </a:t>
            </a:r>
            <a:r>
              <a:rPr lang="fa-IR" sz="1200" dirty="0" smtClean="0"/>
              <a:t>ماشینها </a:t>
            </a:r>
            <a:endParaRPr lang="fa-IR" sz="1200" dirty="0"/>
          </a:p>
          <a:p>
            <a:pPr>
              <a:spcBef>
                <a:spcPct val="50000"/>
              </a:spcBef>
            </a:pPr>
            <a:r>
              <a:rPr lang="fa-IR" sz="1200" dirty="0"/>
              <a:t>افراد به عنوان منابع قابل توسعه </a:t>
            </a:r>
          </a:p>
          <a:p>
            <a:pPr>
              <a:spcBef>
                <a:spcPct val="50000"/>
              </a:spcBef>
            </a:pPr>
            <a:r>
              <a:rPr lang="fa-IR" sz="1200" dirty="0" smtClean="0"/>
              <a:t>گروهبندی بهینه وظایف</a:t>
            </a:r>
            <a:r>
              <a:rPr lang="fa-IR" sz="1200" dirty="0"/>
              <a:t>، </a:t>
            </a:r>
            <a:r>
              <a:rPr lang="fa-IR" sz="1200" dirty="0" smtClean="0"/>
              <a:t>مهارتهای كلی </a:t>
            </a:r>
            <a:r>
              <a:rPr lang="fa-IR" sz="1200" dirty="0"/>
              <a:t>چند گانه</a:t>
            </a:r>
          </a:p>
          <a:p>
            <a:pPr>
              <a:spcBef>
                <a:spcPct val="50000"/>
              </a:spcBef>
            </a:pPr>
            <a:r>
              <a:rPr lang="fa-IR" sz="1200" dirty="0"/>
              <a:t>كنترل </a:t>
            </a:r>
            <a:r>
              <a:rPr lang="fa-IR" sz="1200" dirty="0" smtClean="0"/>
              <a:t>های داخلی</a:t>
            </a:r>
            <a:endParaRPr lang="fa-IR" sz="1200" dirty="0"/>
          </a:p>
          <a:p>
            <a:pPr>
              <a:spcBef>
                <a:spcPct val="50000"/>
              </a:spcBef>
            </a:pPr>
            <a:r>
              <a:rPr lang="fa-IR" sz="1200" dirty="0"/>
              <a:t>سازمان تخت</a:t>
            </a:r>
          </a:p>
          <a:p>
            <a:pPr>
              <a:spcBef>
                <a:spcPct val="50000"/>
              </a:spcBef>
            </a:pPr>
            <a:r>
              <a:rPr lang="fa-IR" sz="1200" dirty="0"/>
              <a:t>سبك </a:t>
            </a:r>
            <a:r>
              <a:rPr lang="fa-IR" sz="1200" dirty="0" smtClean="0"/>
              <a:t>مدیریت مشاركتی</a:t>
            </a:r>
            <a:endParaRPr lang="fa-IR" sz="1200" dirty="0"/>
          </a:p>
          <a:p>
            <a:pPr>
              <a:spcBef>
                <a:spcPct val="50000"/>
              </a:spcBef>
            </a:pPr>
            <a:r>
              <a:rPr lang="fa-IR" sz="1200" dirty="0" smtClean="0"/>
              <a:t>همكاری مبتنی </a:t>
            </a:r>
            <a:r>
              <a:rPr lang="fa-IR" sz="1200" dirty="0"/>
              <a:t>بر اعتماد متقابل</a:t>
            </a:r>
            <a:endParaRPr lang="en-US" sz="1200" dirty="0"/>
          </a:p>
        </p:txBody>
      </p:sp>
      <p:sp>
        <p:nvSpPr>
          <p:cNvPr id="176133" name="Text Box 5"/>
          <p:cNvSpPr txBox="1">
            <a:spLocks noChangeArrowheads="1"/>
          </p:cNvSpPr>
          <p:nvPr/>
        </p:nvSpPr>
        <p:spPr bwMode="auto">
          <a:xfrm>
            <a:off x="4038600" y="304800"/>
            <a:ext cx="2520950" cy="2215991"/>
          </a:xfrm>
          <a:prstGeom prst="rect">
            <a:avLst/>
          </a:prstGeom>
          <a:noFill/>
          <a:ln w="9525">
            <a:noFill/>
            <a:miter lim="800000"/>
            <a:headEnd/>
            <a:tailEnd/>
          </a:ln>
        </p:spPr>
        <p:txBody>
          <a:bodyPr>
            <a:spAutoFit/>
          </a:bodyPr>
          <a:lstStyle/>
          <a:p>
            <a:pPr>
              <a:spcBef>
                <a:spcPct val="50000"/>
              </a:spcBef>
            </a:pPr>
            <a:r>
              <a:rPr lang="fa-IR" sz="1200" dirty="0" smtClean="0"/>
              <a:t>تكنولوژی </a:t>
            </a:r>
            <a:r>
              <a:rPr lang="fa-IR" sz="1200" dirty="0"/>
              <a:t>، عامل </a:t>
            </a:r>
            <a:r>
              <a:rPr lang="fa-IR" sz="1200" dirty="0" smtClean="0"/>
              <a:t>تعیین </a:t>
            </a:r>
            <a:r>
              <a:rPr lang="fa-IR" sz="1200" dirty="0"/>
              <a:t>كننده   </a:t>
            </a:r>
          </a:p>
          <a:p>
            <a:pPr>
              <a:spcBef>
                <a:spcPct val="50000"/>
              </a:spcBef>
            </a:pPr>
            <a:r>
              <a:rPr lang="fa-IR" sz="1200" dirty="0"/>
              <a:t>انسانها به عنوان </a:t>
            </a:r>
            <a:r>
              <a:rPr lang="fa-IR" sz="1200" dirty="0" smtClean="0"/>
              <a:t>بخشی </a:t>
            </a:r>
            <a:r>
              <a:rPr lang="fa-IR" sz="1200" dirty="0"/>
              <a:t>از </a:t>
            </a:r>
            <a:r>
              <a:rPr lang="fa-IR" sz="1200" dirty="0" smtClean="0"/>
              <a:t>ماشین</a:t>
            </a:r>
            <a:endParaRPr lang="fa-IR" sz="1200" dirty="0"/>
          </a:p>
          <a:p>
            <a:pPr>
              <a:spcBef>
                <a:spcPct val="50000"/>
              </a:spcBef>
            </a:pPr>
            <a:r>
              <a:rPr lang="fa-IR" sz="1200" dirty="0"/>
              <a:t>افراد به عنوان ابزار </a:t>
            </a:r>
            <a:r>
              <a:rPr lang="fa-IR" sz="1200" dirty="0" smtClean="0"/>
              <a:t>مصرفی </a:t>
            </a:r>
            <a:r>
              <a:rPr lang="fa-IR" sz="1200" dirty="0"/>
              <a:t>در سازمانها</a:t>
            </a:r>
          </a:p>
          <a:p>
            <a:pPr>
              <a:spcBef>
                <a:spcPct val="50000"/>
              </a:spcBef>
            </a:pPr>
            <a:r>
              <a:rPr lang="fa-IR" sz="1200" dirty="0" smtClean="0"/>
              <a:t>تقسیم دقیق وظایف </a:t>
            </a:r>
            <a:r>
              <a:rPr lang="fa-IR" sz="1200" dirty="0"/>
              <a:t>، </a:t>
            </a:r>
            <a:r>
              <a:rPr lang="fa-IR" sz="1200" dirty="0" smtClean="0"/>
              <a:t>مهارتهای دقیق </a:t>
            </a:r>
            <a:r>
              <a:rPr lang="fa-IR" sz="1200" dirty="0"/>
              <a:t>و ساده</a:t>
            </a:r>
          </a:p>
          <a:p>
            <a:pPr>
              <a:spcBef>
                <a:spcPct val="50000"/>
              </a:spcBef>
            </a:pPr>
            <a:r>
              <a:rPr lang="fa-IR" sz="1200" dirty="0"/>
              <a:t>كنترل </a:t>
            </a:r>
            <a:r>
              <a:rPr lang="fa-IR" sz="1200" dirty="0" smtClean="0"/>
              <a:t>خارجی </a:t>
            </a:r>
            <a:endParaRPr lang="fa-IR" sz="1200" dirty="0"/>
          </a:p>
          <a:p>
            <a:pPr>
              <a:spcBef>
                <a:spcPct val="50000"/>
              </a:spcBef>
            </a:pPr>
            <a:r>
              <a:rPr lang="fa-IR" sz="1200" dirty="0"/>
              <a:t>سازمان بلند</a:t>
            </a:r>
          </a:p>
          <a:p>
            <a:pPr>
              <a:spcBef>
                <a:spcPct val="50000"/>
              </a:spcBef>
            </a:pPr>
            <a:r>
              <a:rPr lang="fa-IR" sz="1200" dirty="0"/>
              <a:t>سبك </a:t>
            </a:r>
            <a:r>
              <a:rPr lang="fa-IR" sz="1200" dirty="0" smtClean="0"/>
              <a:t>مدیریت </a:t>
            </a:r>
            <a:r>
              <a:rPr lang="fa-IR" sz="1200" dirty="0"/>
              <a:t>آمرانه</a:t>
            </a:r>
          </a:p>
          <a:p>
            <a:pPr>
              <a:spcBef>
                <a:spcPct val="50000"/>
              </a:spcBef>
            </a:pPr>
            <a:r>
              <a:rPr lang="fa-IR" sz="1200" dirty="0"/>
              <a:t>رقابت</a:t>
            </a:r>
            <a:endParaRPr lang="en-US" sz="1200" dirty="0"/>
          </a:p>
        </p:txBody>
      </p:sp>
      <p:sp>
        <p:nvSpPr>
          <p:cNvPr id="176134" name="Text Box 6"/>
          <p:cNvSpPr txBox="1">
            <a:spLocks noChangeArrowheads="1"/>
          </p:cNvSpPr>
          <p:nvPr/>
        </p:nvSpPr>
        <p:spPr bwMode="auto">
          <a:xfrm>
            <a:off x="4572000" y="0"/>
            <a:ext cx="1800225" cy="304800"/>
          </a:xfrm>
          <a:prstGeom prst="rect">
            <a:avLst/>
          </a:prstGeom>
          <a:noFill/>
          <a:ln w="9525">
            <a:noFill/>
            <a:miter lim="800000"/>
            <a:headEnd/>
            <a:tailEnd/>
          </a:ln>
        </p:spPr>
        <p:txBody>
          <a:bodyPr>
            <a:spAutoFit/>
          </a:bodyPr>
          <a:lstStyle/>
          <a:p>
            <a:pPr>
              <a:spcBef>
                <a:spcPct val="50000"/>
              </a:spcBef>
            </a:pPr>
            <a:r>
              <a:rPr lang="fa-IR" sz="1400" dirty="0" smtClean="0">
                <a:cs typeface="Elham" pitchFamily="2" charset="-78"/>
              </a:rPr>
              <a:t>ماشینی</a:t>
            </a:r>
            <a:endParaRPr lang="en-US" sz="1400" dirty="0">
              <a:cs typeface="Elham" pitchFamily="2" charset="-78"/>
            </a:endParaRPr>
          </a:p>
        </p:txBody>
      </p:sp>
      <p:sp>
        <p:nvSpPr>
          <p:cNvPr id="176135" name="Text Box 7"/>
          <p:cNvSpPr txBox="1">
            <a:spLocks noChangeArrowheads="1"/>
          </p:cNvSpPr>
          <p:nvPr/>
        </p:nvSpPr>
        <p:spPr bwMode="auto">
          <a:xfrm>
            <a:off x="1143000" y="0"/>
            <a:ext cx="2971800" cy="304800"/>
          </a:xfrm>
          <a:prstGeom prst="rect">
            <a:avLst/>
          </a:prstGeom>
          <a:noFill/>
          <a:ln w="9525">
            <a:noFill/>
            <a:miter lim="800000"/>
            <a:headEnd/>
            <a:tailEnd/>
          </a:ln>
        </p:spPr>
        <p:txBody>
          <a:bodyPr>
            <a:spAutoFit/>
          </a:bodyPr>
          <a:lstStyle/>
          <a:p>
            <a:pPr>
              <a:spcBef>
                <a:spcPct val="50000"/>
              </a:spcBef>
            </a:pPr>
            <a:r>
              <a:rPr lang="fa-IR" sz="1400" dirty="0" smtClean="0">
                <a:cs typeface="Elham" pitchFamily="2" charset="-78"/>
              </a:rPr>
              <a:t>سیستمهای فنی </a:t>
            </a:r>
            <a:r>
              <a:rPr lang="fa-IR" sz="1400" dirty="0">
                <a:cs typeface="Elham" pitchFamily="2" charset="-78"/>
              </a:rPr>
              <a:t>- </a:t>
            </a:r>
            <a:r>
              <a:rPr lang="fa-IR" sz="1400" dirty="0" smtClean="0">
                <a:cs typeface="Elham" pitchFamily="2" charset="-78"/>
              </a:rPr>
              <a:t>اجتماعی</a:t>
            </a:r>
            <a:endParaRPr lang="en-US" sz="1400" dirty="0">
              <a:cs typeface="Elham" pitchFamily="2" charset="-78"/>
            </a:endParaRPr>
          </a:p>
        </p:txBody>
      </p:sp>
      <p:sp>
        <p:nvSpPr>
          <p:cNvPr id="176136" name="Rectangle 8"/>
          <p:cNvSpPr>
            <a:spLocks noChangeArrowheads="1"/>
          </p:cNvSpPr>
          <p:nvPr/>
        </p:nvSpPr>
        <p:spPr bwMode="auto">
          <a:xfrm>
            <a:off x="3327862" y="3246438"/>
            <a:ext cx="4187364" cy="369332"/>
          </a:xfrm>
          <a:prstGeom prst="rect">
            <a:avLst/>
          </a:prstGeom>
          <a:noFill/>
          <a:ln w="9525">
            <a:noFill/>
            <a:miter lim="800000"/>
            <a:headEnd/>
            <a:tailEnd/>
          </a:ln>
        </p:spPr>
        <p:txBody>
          <a:bodyPr wrap="none">
            <a:spAutoFit/>
          </a:bodyPr>
          <a:lstStyle/>
          <a:p>
            <a:pPr>
              <a:spcBef>
                <a:spcPct val="50000"/>
              </a:spcBef>
            </a:pPr>
            <a:r>
              <a:rPr lang="fa-IR" b="1" dirty="0"/>
              <a:t>جدول 1-12 </a:t>
            </a:r>
            <a:r>
              <a:rPr lang="fa-IR" b="1" dirty="0" smtClean="0"/>
              <a:t>دیدگاههای </a:t>
            </a:r>
            <a:r>
              <a:rPr lang="fa-IR" b="1" dirty="0"/>
              <a:t>دوگانه نسبت به </a:t>
            </a:r>
            <a:r>
              <a:rPr lang="fa-IR" b="1" dirty="0" smtClean="0"/>
              <a:t>طراحی </a:t>
            </a:r>
            <a:r>
              <a:rPr lang="fa-IR" b="1" dirty="0"/>
              <a:t>شغل</a:t>
            </a:r>
            <a:endParaRPr lang="en-US" b="1"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2116138" y="2349500"/>
            <a:ext cx="5618162" cy="2046288"/>
          </a:xfrm>
          <a:prstGeom prst="rect">
            <a:avLst/>
          </a:prstGeom>
          <a:noFill/>
          <a:ln w="9525">
            <a:solidFill>
              <a:schemeClr val="tx1"/>
            </a:solidFill>
            <a:miter lim="800000"/>
            <a:headEnd/>
            <a:tailEnd/>
          </a:ln>
        </p:spPr>
        <p:txBody>
          <a:bodyPr wrap="none" anchor="ctr"/>
          <a:lstStyle/>
          <a:p>
            <a:endParaRPr lang="fa-IR"/>
          </a:p>
        </p:txBody>
      </p:sp>
      <p:sp>
        <p:nvSpPr>
          <p:cNvPr id="177155" name="Text Box 3"/>
          <p:cNvSpPr txBox="1">
            <a:spLocks noChangeArrowheads="1"/>
          </p:cNvSpPr>
          <p:nvPr/>
        </p:nvSpPr>
        <p:spPr bwMode="auto">
          <a:xfrm>
            <a:off x="3198813" y="4481513"/>
            <a:ext cx="2952750" cy="274637"/>
          </a:xfrm>
          <a:prstGeom prst="rect">
            <a:avLst/>
          </a:prstGeom>
          <a:noFill/>
          <a:ln w="9525">
            <a:noFill/>
            <a:miter lim="800000"/>
            <a:headEnd/>
            <a:tailEnd/>
          </a:ln>
        </p:spPr>
        <p:txBody>
          <a:bodyPr>
            <a:spAutoFit/>
          </a:bodyPr>
          <a:lstStyle/>
          <a:p>
            <a:pPr>
              <a:spcBef>
                <a:spcPct val="50000"/>
              </a:spcBef>
            </a:pPr>
            <a:r>
              <a:rPr lang="fa-IR" sz="1200" b="1" dirty="0"/>
              <a:t>شكل 1-12 مدل </a:t>
            </a:r>
            <a:r>
              <a:rPr lang="fa-IR" sz="1200" b="1" dirty="0" smtClean="0"/>
              <a:t>ویژگی های </a:t>
            </a:r>
            <a:r>
              <a:rPr lang="fa-IR" sz="1200" b="1" dirty="0"/>
              <a:t>شغل</a:t>
            </a:r>
            <a:endParaRPr lang="en-US" sz="1200" b="1" dirty="0"/>
          </a:p>
        </p:txBody>
      </p:sp>
      <p:sp>
        <p:nvSpPr>
          <p:cNvPr id="177156" name="Rectangle 4"/>
          <p:cNvSpPr>
            <a:spLocks noChangeArrowheads="1"/>
          </p:cNvSpPr>
          <p:nvPr/>
        </p:nvSpPr>
        <p:spPr bwMode="auto">
          <a:xfrm>
            <a:off x="2514600" y="1752600"/>
            <a:ext cx="1008063" cy="352425"/>
          </a:xfrm>
          <a:prstGeom prst="rect">
            <a:avLst/>
          </a:prstGeom>
          <a:noFill/>
          <a:ln w="9525">
            <a:solidFill>
              <a:schemeClr val="tx1"/>
            </a:solidFill>
            <a:miter lim="800000"/>
            <a:headEnd/>
            <a:tailEnd/>
          </a:ln>
        </p:spPr>
        <p:txBody>
          <a:bodyPr wrap="none" anchor="ctr"/>
          <a:lstStyle/>
          <a:p>
            <a:endParaRPr lang="fa-IR"/>
          </a:p>
        </p:txBody>
      </p:sp>
      <p:sp>
        <p:nvSpPr>
          <p:cNvPr id="177157" name="Rectangle 5"/>
          <p:cNvSpPr>
            <a:spLocks noChangeArrowheads="1"/>
          </p:cNvSpPr>
          <p:nvPr/>
        </p:nvSpPr>
        <p:spPr bwMode="auto">
          <a:xfrm>
            <a:off x="4419600" y="1752600"/>
            <a:ext cx="1079500" cy="200025"/>
          </a:xfrm>
          <a:prstGeom prst="rect">
            <a:avLst/>
          </a:prstGeom>
          <a:noFill/>
          <a:ln w="9525">
            <a:solidFill>
              <a:schemeClr val="tx1"/>
            </a:solidFill>
            <a:miter lim="800000"/>
            <a:headEnd/>
            <a:tailEnd/>
          </a:ln>
        </p:spPr>
        <p:txBody>
          <a:bodyPr wrap="none" anchor="ctr"/>
          <a:lstStyle/>
          <a:p>
            <a:endParaRPr lang="fa-IR"/>
          </a:p>
        </p:txBody>
      </p:sp>
      <p:sp>
        <p:nvSpPr>
          <p:cNvPr id="177158" name="Rectangle 6"/>
          <p:cNvSpPr>
            <a:spLocks noChangeArrowheads="1"/>
          </p:cNvSpPr>
          <p:nvPr/>
        </p:nvSpPr>
        <p:spPr bwMode="auto">
          <a:xfrm>
            <a:off x="5943600" y="1600200"/>
            <a:ext cx="1223963" cy="609600"/>
          </a:xfrm>
          <a:prstGeom prst="rect">
            <a:avLst/>
          </a:prstGeom>
          <a:noFill/>
          <a:ln w="9525">
            <a:solidFill>
              <a:schemeClr val="tx1"/>
            </a:solidFill>
            <a:miter lim="800000"/>
            <a:headEnd/>
            <a:tailEnd/>
          </a:ln>
        </p:spPr>
        <p:txBody>
          <a:bodyPr wrap="none" anchor="ctr"/>
          <a:lstStyle/>
          <a:p>
            <a:endParaRPr lang="fa-IR"/>
          </a:p>
        </p:txBody>
      </p:sp>
      <p:sp>
        <p:nvSpPr>
          <p:cNvPr id="177159" name="Oval 7"/>
          <p:cNvSpPr>
            <a:spLocks noChangeArrowheads="1"/>
          </p:cNvSpPr>
          <p:nvPr/>
        </p:nvSpPr>
        <p:spPr bwMode="auto">
          <a:xfrm>
            <a:off x="4279900" y="4024313"/>
            <a:ext cx="1296988" cy="300037"/>
          </a:xfrm>
          <a:prstGeom prst="ellipse">
            <a:avLst/>
          </a:prstGeom>
          <a:noFill/>
          <a:ln w="9525">
            <a:solidFill>
              <a:schemeClr val="tx1"/>
            </a:solidFill>
            <a:round/>
            <a:headEnd/>
            <a:tailEnd/>
          </a:ln>
        </p:spPr>
        <p:txBody>
          <a:bodyPr wrap="none" anchor="ctr"/>
          <a:lstStyle/>
          <a:p>
            <a:endParaRPr lang="fa-IR"/>
          </a:p>
        </p:txBody>
      </p:sp>
      <p:sp>
        <p:nvSpPr>
          <p:cNvPr id="177160" name="Text Box 8"/>
          <p:cNvSpPr txBox="1">
            <a:spLocks noChangeArrowheads="1"/>
          </p:cNvSpPr>
          <p:nvPr/>
        </p:nvSpPr>
        <p:spPr bwMode="auto">
          <a:xfrm>
            <a:off x="2263775" y="2525713"/>
            <a:ext cx="1295400" cy="1661993"/>
          </a:xfrm>
          <a:prstGeom prst="rect">
            <a:avLst/>
          </a:prstGeom>
          <a:noFill/>
          <a:ln w="9525">
            <a:noFill/>
            <a:miter lim="800000"/>
            <a:headEnd/>
            <a:tailEnd/>
          </a:ln>
        </p:spPr>
        <p:txBody>
          <a:bodyPr>
            <a:spAutoFit/>
          </a:bodyPr>
          <a:lstStyle/>
          <a:p>
            <a:pPr>
              <a:spcBef>
                <a:spcPct val="50000"/>
              </a:spcBef>
            </a:pPr>
            <a:r>
              <a:rPr lang="fa-IR" sz="1200" b="1" dirty="0"/>
              <a:t>تنوع مهارت</a:t>
            </a:r>
            <a:r>
              <a:rPr lang="fa-IR" sz="1200" dirty="0"/>
              <a:t> </a:t>
            </a:r>
          </a:p>
          <a:p>
            <a:pPr>
              <a:spcBef>
                <a:spcPct val="50000"/>
              </a:spcBef>
            </a:pPr>
            <a:r>
              <a:rPr lang="fa-IR" sz="1200" b="1" dirty="0" smtClean="0"/>
              <a:t>معنی </a:t>
            </a:r>
            <a:r>
              <a:rPr lang="fa-IR" sz="1200" b="1" dirty="0"/>
              <a:t>دار بودن </a:t>
            </a:r>
            <a:r>
              <a:rPr lang="fa-IR" sz="1200" b="1" dirty="0" smtClean="0"/>
              <a:t>وظیفه</a:t>
            </a:r>
            <a:endParaRPr lang="fa-IR" sz="1200" b="1" dirty="0"/>
          </a:p>
          <a:p>
            <a:pPr>
              <a:spcBef>
                <a:spcPct val="50000"/>
              </a:spcBef>
            </a:pPr>
            <a:r>
              <a:rPr lang="fa-IR" sz="1200" b="1" dirty="0" smtClean="0"/>
              <a:t>اهمیت وظیفه</a:t>
            </a:r>
            <a:endParaRPr lang="fa-IR" sz="1200" dirty="0"/>
          </a:p>
          <a:p>
            <a:pPr>
              <a:spcBef>
                <a:spcPct val="50000"/>
              </a:spcBef>
            </a:pPr>
            <a:r>
              <a:rPr lang="fa-IR" sz="1200" dirty="0"/>
              <a:t>      </a:t>
            </a:r>
            <a:r>
              <a:rPr lang="fa-IR" sz="1200" b="1" dirty="0"/>
              <a:t>استقلال در كار</a:t>
            </a:r>
          </a:p>
          <a:p>
            <a:pPr>
              <a:spcBef>
                <a:spcPct val="50000"/>
              </a:spcBef>
            </a:pPr>
            <a:endParaRPr lang="fa-IR" sz="1200" b="1" dirty="0"/>
          </a:p>
          <a:p>
            <a:pPr>
              <a:spcBef>
                <a:spcPct val="50000"/>
              </a:spcBef>
            </a:pPr>
            <a:r>
              <a:rPr lang="fa-IR" sz="1200" b="1" dirty="0"/>
              <a:t>      بازخور</a:t>
            </a:r>
            <a:endParaRPr lang="en-US" sz="1200" b="1" dirty="0"/>
          </a:p>
        </p:txBody>
      </p:sp>
      <p:sp>
        <p:nvSpPr>
          <p:cNvPr id="177161" name="Text Box 9"/>
          <p:cNvSpPr txBox="1">
            <a:spLocks noChangeArrowheads="1"/>
          </p:cNvSpPr>
          <p:nvPr/>
        </p:nvSpPr>
        <p:spPr bwMode="auto">
          <a:xfrm>
            <a:off x="4422775" y="4032250"/>
            <a:ext cx="1008063" cy="457200"/>
          </a:xfrm>
          <a:prstGeom prst="rect">
            <a:avLst/>
          </a:prstGeom>
          <a:noFill/>
          <a:ln w="9525">
            <a:noFill/>
            <a:miter lim="800000"/>
            <a:headEnd/>
            <a:tailEnd/>
          </a:ln>
        </p:spPr>
        <p:txBody>
          <a:bodyPr>
            <a:spAutoFit/>
          </a:bodyPr>
          <a:lstStyle/>
          <a:p>
            <a:pPr algn="ctr">
              <a:spcBef>
                <a:spcPct val="50000"/>
              </a:spcBef>
            </a:pPr>
            <a:r>
              <a:rPr lang="fa-IR" sz="1200" dirty="0" smtClean="0">
                <a:cs typeface="Elham" pitchFamily="2" charset="-78"/>
              </a:rPr>
              <a:t>میزان نیاز </a:t>
            </a:r>
            <a:r>
              <a:rPr lang="fa-IR" sz="1200" dirty="0">
                <a:cs typeface="Elham" pitchFamily="2" charset="-78"/>
              </a:rPr>
              <a:t>فرد به</a:t>
            </a:r>
            <a:r>
              <a:rPr lang="fa-IR" sz="1200" dirty="0"/>
              <a:t> </a:t>
            </a:r>
            <a:r>
              <a:rPr lang="fa-IR" sz="1200" dirty="0">
                <a:cs typeface="Elham" pitchFamily="2" charset="-78"/>
              </a:rPr>
              <a:t>رشد</a:t>
            </a:r>
            <a:endParaRPr lang="en-US" sz="1200" dirty="0">
              <a:cs typeface="Elham" pitchFamily="2" charset="-78"/>
            </a:endParaRPr>
          </a:p>
        </p:txBody>
      </p:sp>
      <p:sp>
        <p:nvSpPr>
          <p:cNvPr id="177162" name="AutoShape 10"/>
          <p:cNvSpPr>
            <a:spLocks/>
          </p:cNvSpPr>
          <p:nvPr/>
        </p:nvSpPr>
        <p:spPr bwMode="auto">
          <a:xfrm>
            <a:off x="3559175" y="2335213"/>
            <a:ext cx="73025" cy="549275"/>
          </a:xfrm>
          <a:prstGeom prst="rightBrace">
            <a:avLst>
              <a:gd name="adj1" fmla="val 62681"/>
              <a:gd name="adj2" fmla="val 50000"/>
            </a:avLst>
          </a:prstGeom>
          <a:noFill/>
          <a:ln w="9525">
            <a:solidFill>
              <a:schemeClr val="tx1"/>
            </a:solidFill>
            <a:round/>
            <a:headEnd/>
            <a:tailEnd/>
          </a:ln>
        </p:spPr>
        <p:txBody>
          <a:bodyPr wrap="none" anchor="ctr"/>
          <a:lstStyle/>
          <a:p>
            <a:endParaRPr lang="fa-IR"/>
          </a:p>
        </p:txBody>
      </p:sp>
      <p:sp>
        <p:nvSpPr>
          <p:cNvPr id="177163" name="Text Box 11"/>
          <p:cNvSpPr txBox="1">
            <a:spLocks noChangeArrowheads="1"/>
          </p:cNvSpPr>
          <p:nvPr/>
        </p:nvSpPr>
        <p:spPr bwMode="auto">
          <a:xfrm>
            <a:off x="2514600" y="1676400"/>
            <a:ext cx="1008063" cy="276999"/>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ابعاد </a:t>
            </a:r>
            <a:r>
              <a:rPr lang="fa-IR" sz="1200" dirty="0" smtClean="0">
                <a:cs typeface="Elham" pitchFamily="2" charset="-78"/>
              </a:rPr>
              <a:t>اصلی </a:t>
            </a:r>
            <a:r>
              <a:rPr lang="fa-IR" sz="1200" dirty="0">
                <a:cs typeface="Elham" pitchFamily="2" charset="-78"/>
              </a:rPr>
              <a:t>شغل</a:t>
            </a:r>
            <a:endParaRPr lang="en-US" sz="1200" dirty="0">
              <a:cs typeface="Elham" pitchFamily="2" charset="-78"/>
            </a:endParaRPr>
          </a:p>
        </p:txBody>
      </p:sp>
      <p:sp>
        <p:nvSpPr>
          <p:cNvPr id="177164" name="Text Box 12"/>
          <p:cNvSpPr txBox="1">
            <a:spLocks noChangeArrowheads="1"/>
          </p:cNvSpPr>
          <p:nvPr/>
        </p:nvSpPr>
        <p:spPr bwMode="auto">
          <a:xfrm>
            <a:off x="4419600" y="1676400"/>
            <a:ext cx="1079500" cy="274638"/>
          </a:xfrm>
          <a:prstGeom prst="rect">
            <a:avLst/>
          </a:prstGeom>
          <a:noFill/>
          <a:ln w="9525">
            <a:noFill/>
            <a:miter lim="800000"/>
            <a:headEnd/>
            <a:tailEnd/>
          </a:ln>
        </p:spPr>
        <p:txBody>
          <a:bodyPr>
            <a:spAutoFit/>
          </a:bodyPr>
          <a:lstStyle/>
          <a:p>
            <a:pPr algn="ctr">
              <a:spcBef>
                <a:spcPct val="50000"/>
              </a:spcBef>
            </a:pPr>
            <a:r>
              <a:rPr lang="fa-IR" sz="1200" dirty="0">
                <a:cs typeface="Elham" pitchFamily="2" charset="-78"/>
              </a:rPr>
              <a:t>حالات </a:t>
            </a:r>
            <a:r>
              <a:rPr lang="fa-IR" sz="1200" dirty="0" smtClean="0">
                <a:cs typeface="Elham" pitchFamily="2" charset="-78"/>
              </a:rPr>
              <a:t>روانی</a:t>
            </a:r>
            <a:endParaRPr lang="en-US" sz="1200" dirty="0">
              <a:cs typeface="Elham" pitchFamily="2" charset="-78"/>
            </a:endParaRPr>
          </a:p>
        </p:txBody>
      </p:sp>
      <p:sp>
        <p:nvSpPr>
          <p:cNvPr id="177165" name="Text Box 13"/>
          <p:cNvSpPr txBox="1">
            <a:spLocks noChangeArrowheads="1"/>
          </p:cNvSpPr>
          <p:nvPr/>
        </p:nvSpPr>
        <p:spPr bwMode="auto">
          <a:xfrm>
            <a:off x="5867400" y="1752600"/>
            <a:ext cx="1296988" cy="457200"/>
          </a:xfrm>
          <a:prstGeom prst="rect">
            <a:avLst/>
          </a:prstGeom>
          <a:noFill/>
          <a:ln w="9525">
            <a:noFill/>
            <a:miter lim="800000"/>
            <a:headEnd/>
            <a:tailEnd/>
          </a:ln>
        </p:spPr>
        <p:txBody>
          <a:bodyPr>
            <a:spAutoFit/>
          </a:bodyPr>
          <a:lstStyle/>
          <a:p>
            <a:pPr algn="ctr">
              <a:spcBef>
                <a:spcPct val="50000"/>
              </a:spcBef>
            </a:pPr>
            <a:r>
              <a:rPr lang="fa-IR" sz="1200" dirty="0" smtClean="0">
                <a:cs typeface="Elham" pitchFamily="2" charset="-78"/>
              </a:rPr>
              <a:t>پیامدهای فردی </a:t>
            </a:r>
            <a:r>
              <a:rPr lang="fa-IR" sz="1200" dirty="0">
                <a:cs typeface="Elham" pitchFamily="2" charset="-78"/>
              </a:rPr>
              <a:t>و</a:t>
            </a:r>
            <a:r>
              <a:rPr lang="fa-IR" sz="1200" dirty="0"/>
              <a:t> </a:t>
            </a:r>
            <a:r>
              <a:rPr lang="fa-IR" sz="1200" dirty="0" smtClean="0">
                <a:cs typeface="Elham" pitchFamily="2" charset="-78"/>
              </a:rPr>
              <a:t>شغلی</a:t>
            </a:r>
            <a:endParaRPr lang="en-US" sz="1200" dirty="0">
              <a:cs typeface="Elham" pitchFamily="2" charset="-78"/>
            </a:endParaRPr>
          </a:p>
        </p:txBody>
      </p:sp>
      <p:sp>
        <p:nvSpPr>
          <p:cNvPr id="177166" name="Text Box 14"/>
          <p:cNvSpPr txBox="1">
            <a:spLocks noChangeArrowheads="1"/>
          </p:cNvSpPr>
          <p:nvPr/>
        </p:nvSpPr>
        <p:spPr bwMode="auto">
          <a:xfrm>
            <a:off x="4567238" y="2447925"/>
            <a:ext cx="1081087" cy="639763"/>
          </a:xfrm>
          <a:prstGeom prst="rect">
            <a:avLst/>
          </a:prstGeom>
          <a:noFill/>
          <a:ln w="9525">
            <a:noFill/>
            <a:miter lim="800000"/>
            <a:headEnd/>
            <a:tailEnd/>
          </a:ln>
        </p:spPr>
        <p:txBody>
          <a:bodyPr>
            <a:spAutoFit/>
          </a:bodyPr>
          <a:lstStyle/>
          <a:p>
            <a:pPr>
              <a:spcBef>
                <a:spcPct val="50000"/>
              </a:spcBef>
            </a:pPr>
            <a:r>
              <a:rPr lang="fa-IR" sz="1200" b="1"/>
              <a:t>كار را مهم و با</a:t>
            </a:r>
            <a:r>
              <a:rPr lang="fa-IR" sz="1200"/>
              <a:t> </a:t>
            </a:r>
            <a:r>
              <a:rPr lang="fa-IR" sz="1200" b="1"/>
              <a:t>ارزش دانستن</a:t>
            </a:r>
            <a:endParaRPr lang="en-US" sz="1200" b="1"/>
          </a:p>
        </p:txBody>
      </p:sp>
      <p:sp>
        <p:nvSpPr>
          <p:cNvPr id="177167" name="Text Box 15"/>
          <p:cNvSpPr txBox="1">
            <a:spLocks noChangeArrowheads="1"/>
          </p:cNvSpPr>
          <p:nvPr/>
        </p:nvSpPr>
        <p:spPr bwMode="auto">
          <a:xfrm>
            <a:off x="4567238" y="2952750"/>
            <a:ext cx="1296987" cy="461665"/>
          </a:xfrm>
          <a:prstGeom prst="rect">
            <a:avLst/>
          </a:prstGeom>
          <a:noFill/>
          <a:ln w="9525">
            <a:noFill/>
            <a:miter lim="800000"/>
            <a:headEnd/>
            <a:tailEnd/>
          </a:ln>
        </p:spPr>
        <p:txBody>
          <a:bodyPr>
            <a:spAutoFit/>
          </a:bodyPr>
          <a:lstStyle/>
          <a:p>
            <a:pPr algn="ctr">
              <a:spcBef>
                <a:spcPct val="50000"/>
              </a:spcBef>
            </a:pPr>
            <a:r>
              <a:rPr lang="fa-IR" sz="1200" b="1" dirty="0"/>
              <a:t>احساس </a:t>
            </a:r>
            <a:r>
              <a:rPr lang="fa-IR" sz="1200" b="1" dirty="0" smtClean="0"/>
              <a:t>مسولیت </a:t>
            </a:r>
            <a:r>
              <a:rPr lang="fa-IR" sz="1200" b="1" dirty="0"/>
              <a:t>در</a:t>
            </a:r>
            <a:r>
              <a:rPr lang="fa-IR" sz="1200" dirty="0"/>
              <a:t> </a:t>
            </a:r>
            <a:r>
              <a:rPr lang="fa-IR" sz="1200" b="1" dirty="0"/>
              <a:t>قبال </a:t>
            </a:r>
            <a:r>
              <a:rPr lang="fa-IR" sz="1200" b="1" dirty="0" smtClean="0"/>
              <a:t>نتایج</a:t>
            </a:r>
            <a:endParaRPr lang="en-US" sz="1200" b="1" dirty="0"/>
          </a:p>
        </p:txBody>
      </p:sp>
      <p:sp>
        <p:nvSpPr>
          <p:cNvPr id="177168" name="Text Box 16"/>
          <p:cNvSpPr txBox="1">
            <a:spLocks noChangeArrowheads="1"/>
          </p:cNvSpPr>
          <p:nvPr/>
        </p:nvSpPr>
        <p:spPr bwMode="auto">
          <a:xfrm>
            <a:off x="4064000" y="3473450"/>
            <a:ext cx="1727200" cy="276999"/>
          </a:xfrm>
          <a:prstGeom prst="rect">
            <a:avLst/>
          </a:prstGeom>
          <a:noFill/>
          <a:ln w="9525">
            <a:noFill/>
            <a:miter lim="800000"/>
            <a:headEnd/>
            <a:tailEnd/>
          </a:ln>
        </p:spPr>
        <p:txBody>
          <a:bodyPr>
            <a:spAutoFit/>
          </a:bodyPr>
          <a:lstStyle/>
          <a:p>
            <a:pPr>
              <a:spcBef>
                <a:spcPct val="50000"/>
              </a:spcBef>
            </a:pPr>
            <a:r>
              <a:rPr lang="fa-IR" sz="1200" b="1" dirty="0" smtClean="0"/>
              <a:t>آگاهی </a:t>
            </a:r>
            <a:r>
              <a:rPr lang="fa-IR" sz="1200" b="1" dirty="0"/>
              <a:t>از </a:t>
            </a:r>
            <a:r>
              <a:rPr lang="fa-IR" sz="1200" b="1" dirty="0" smtClean="0"/>
              <a:t>نتایج واقعی </a:t>
            </a:r>
            <a:r>
              <a:rPr lang="fa-IR" sz="1200" b="1" dirty="0"/>
              <a:t>كار</a:t>
            </a:r>
            <a:endParaRPr lang="en-US" sz="1200" b="1" dirty="0"/>
          </a:p>
        </p:txBody>
      </p:sp>
      <p:sp>
        <p:nvSpPr>
          <p:cNvPr id="177169" name="AutoShape 17"/>
          <p:cNvSpPr>
            <a:spLocks/>
          </p:cNvSpPr>
          <p:nvPr/>
        </p:nvSpPr>
        <p:spPr bwMode="auto">
          <a:xfrm>
            <a:off x="5719763" y="2655888"/>
            <a:ext cx="144462" cy="949325"/>
          </a:xfrm>
          <a:prstGeom prst="rightBrace">
            <a:avLst>
              <a:gd name="adj1" fmla="val 54762"/>
              <a:gd name="adj2" fmla="val 50000"/>
            </a:avLst>
          </a:prstGeom>
          <a:noFill/>
          <a:ln w="9525">
            <a:solidFill>
              <a:schemeClr val="tx1"/>
            </a:solidFill>
            <a:round/>
            <a:headEnd/>
            <a:tailEnd/>
          </a:ln>
        </p:spPr>
        <p:txBody>
          <a:bodyPr wrap="none" anchor="ctr"/>
          <a:lstStyle/>
          <a:p>
            <a:endParaRPr lang="fa-IR"/>
          </a:p>
        </p:txBody>
      </p:sp>
      <p:sp>
        <p:nvSpPr>
          <p:cNvPr id="177170" name="Line 18"/>
          <p:cNvSpPr>
            <a:spLocks noChangeShapeType="1"/>
          </p:cNvSpPr>
          <p:nvPr/>
        </p:nvSpPr>
        <p:spPr bwMode="auto">
          <a:xfrm>
            <a:off x="3775075" y="2524125"/>
            <a:ext cx="792163" cy="0"/>
          </a:xfrm>
          <a:prstGeom prst="line">
            <a:avLst/>
          </a:prstGeom>
          <a:noFill/>
          <a:ln w="9525">
            <a:solidFill>
              <a:schemeClr val="tx1"/>
            </a:solidFill>
            <a:round/>
            <a:headEnd/>
            <a:tailEnd type="triangle" w="med" len="med"/>
          </a:ln>
        </p:spPr>
        <p:txBody>
          <a:bodyPr/>
          <a:lstStyle/>
          <a:p>
            <a:endParaRPr lang="en-US"/>
          </a:p>
        </p:txBody>
      </p:sp>
      <p:sp>
        <p:nvSpPr>
          <p:cNvPr id="177171" name="Line 19"/>
          <p:cNvSpPr>
            <a:spLocks noChangeShapeType="1"/>
          </p:cNvSpPr>
          <p:nvPr/>
        </p:nvSpPr>
        <p:spPr bwMode="auto">
          <a:xfrm>
            <a:off x="3343275" y="3028950"/>
            <a:ext cx="1296988" cy="0"/>
          </a:xfrm>
          <a:prstGeom prst="line">
            <a:avLst/>
          </a:prstGeom>
          <a:noFill/>
          <a:ln w="9525">
            <a:solidFill>
              <a:schemeClr val="tx1"/>
            </a:solidFill>
            <a:round/>
            <a:headEnd/>
            <a:tailEnd type="triangle" w="med" len="med"/>
          </a:ln>
        </p:spPr>
        <p:txBody>
          <a:bodyPr/>
          <a:lstStyle/>
          <a:p>
            <a:endParaRPr lang="en-US"/>
          </a:p>
        </p:txBody>
      </p:sp>
      <p:sp>
        <p:nvSpPr>
          <p:cNvPr id="177172" name="Line 20"/>
          <p:cNvSpPr>
            <a:spLocks noChangeShapeType="1"/>
          </p:cNvSpPr>
          <p:nvPr/>
        </p:nvSpPr>
        <p:spPr bwMode="auto">
          <a:xfrm>
            <a:off x="3343275" y="3532188"/>
            <a:ext cx="1008063" cy="0"/>
          </a:xfrm>
          <a:prstGeom prst="line">
            <a:avLst/>
          </a:prstGeom>
          <a:noFill/>
          <a:ln w="9525">
            <a:solidFill>
              <a:schemeClr val="tx1"/>
            </a:solidFill>
            <a:round/>
            <a:headEnd/>
            <a:tailEnd type="triangle" w="med" len="med"/>
          </a:ln>
        </p:spPr>
        <p:txBody>
          <a:bodyPr/>
          <a:lstStyle/>
          <a:p>
            <a:endParaRPr lang="en-US"/>
          </a:p>
        </p:txBody>
      </p:sp>
      <p:sp>
        <p:nvSpPr>
          <p:cNvPr id="177173" name="Text Box 21"/>
          <p:cNvSpPr txBox="1">
            <a:spLocks noChangeArrowheads="1"/>
          </p:cNvSpPr>
          <p:nvPr/>
        </p:nvSpPr>
        <p:spPr bwMode="auto">
          <a:xfrm>
            <a:off x="6007100" y="2717800"/>
            <a:ext cx="1441450" cy="1477328"/>
          </a:xfrm>
          <a:prstGeom prst="rect">
            <a:avLst/>
          </a:prstGeom>
          <a:noFill/>
          <a:ln w="9525">
            <a:noFill/>
            <a:miter lim="800000"/>
            <a:headEnd/>
            <a:tailEnd/>
          </a:ln>
        </p:spPr>
        <p:txBody>
          <a:bodyPr>
            <a:spAutoFit/>
          </a:bodyPr>
          <a:lstStyle/>
          <a:p>
            <a:pPr>
              <a:spcBef>
                <a:spcPct val="50000"/>
              </a:spcBef>
            </a:pPr>
            <a:r>
              <a:rPr lang="fa-IR" sz="1200" dirty="0" smtClean="0">
                <a:cs typeface="Elham" pitchFamily="2" charset="-78"/>
              </a:rPr>
              <a:t>انگیزش كاری </a:t>
            </a:r>
            <a:r>
              <a:rPr lang="fa-IR" sz="1200" dirty="0">
                <a:cs typeface="Elham" pitchFamily="2" charset="-78"/>
              </a:rPr>
              <a:t>بالا</a:t>
            </a:r>
          </a:p>
          <a:p>
            <a:pPr>
              <a:spcBef>
                <a:spcPct val="50000"/>
              </a:spcBef>
            </a:pPr>
            <a:r>
              <a:rPr lang="fa-IR" sz="1200" dirty="0" smtClean="0">
                <a:cs typeface="Elham" pitchFamily="2" charset="-78"/>
              </a:rPr>
              <a:t>كیفیت </a:t>
            </a:r>
            <a:r>
              <a:rPr lang="fa-IR" sz="1200" dirty="0">
                <a:cs typeface="Elham" pitchFamily="2" charset="-78"/>
              </a:rPr>
              <a:t>عملكرد </a:t>
            </a:r>
            <a:r>
              <a:rPr lang="fa-IR" sz="1200" dirty="0" smtClean="0">
                <a:cs typeface="Elham" pitchFamily="2" charset="-78"/>
              </a:rPr>
              <a:t>كاری </a:t>
            </a:r>
            <a:r>
              <a:rPr lang="fa-IR" sz="1200" dirty="0">
                <a:cs typeface="Elham" pitchFamily="2" charset="-78"/>
              </a:rPr>
              <a:t>بالا</a:t>
            </a:r>
          </a:p>
          <a:p>
            <a:pPr>
              <a:spcBef>
                <a:spcPct val="50000"/>
              </a:spcBef>
            </a:pPr>
            <a:r>
              <a:rPr lang="fa-IR" sz="1200" dirty="0" smtClean="0">
                <a:cs typeface="Elham" pitchFamily="2" charset="-78"/>
              </a:rPr>
              <a:t>رضایت كاری بیشتر </a:t>
            </a:r>
            <a:endParaRPr lang="fa-IR" sz="1200" dirty="0">
              <a:cs typeface="Elham" pitchFamily="2" charset="-78"/>
            </a:endParaRPr>
          </a:p>
          <a:p>
            <a:pPr>
              <a:spcBef>
                <a:spcPct val="50000"/>
              </a:spcBef>
            </a:pPr>
            <a:r>
              <a:rPr lang="fa-IR" sz="1200" dirty="0" smtClean="0">
                <a:cs typeface="Elham" pitchFamily="2" charset="-78"/>
              </a:rPr>
              <a:t>غیبت </a:t>
            </a:r>
            <a:r>
              <a:rPr lang="fa-IR" sz="1200" dirty="0">
                <a:cs typeface="Elham" pitchFamily="2" charset="-78"/>
              </a:rPr>
              <a:t>و ترك خدمت كمتر</a:t>
            </a:r>
            <a:endParaRPr lang="en-US" sz="1200" dirty="0">
              <a:cs typeface="Elham" pitchFamily="2" charset="-78"/>
            </a:endParaRPr>
          </a:p>
        </p:txBody>
      </p:sp>
      <p:sp>
        <p:nvSpPr>
          <p:cNvPr id="177174" name="Line 22"/>
          <p:cNvSpPr>
            <a:spLocks noChangeShapeType="1"/>
          </p:cNvSpPr>
          <p:nvPr/>
        </p:nvSpPr>
        <p:spPr bwMode="auto">
          <a:xfrm>
            <a:off x="3505200" y="1905000"/>
            <a:ext cx="936625" cy="0"/>
          </a:xfrm>
          <a:prstGeom prst="line">
            <a:avLst/>
          </a:prstGeom>
          <a:noFill/>
          <a:ln w="9525">
            <a:solidFill>
              <a:schemeClr val="tx1"/>
            </a:solidFill>
            <a:round/>
            <a:headEnd/>
            <a:tailEnd type="triangle" w="med" len="med"/>
          </a:ln>
        </p:spPr>
        <p:txBody>
          <a:bodyPr/>
          <a:lstStyle/>
          <a:p>
            <a:endParaRPr lang="en-US"/>
          </a:p>
        </p:txBody>
      </p:sp>
      <p:sp>
        <p:nvSpPr>
          <p:cNvPr id="177175" name="Line 23"/>
          <p:cNvSpPr>
            <a:spLocks noChangeShapeType="1"/>
          </p:cNvSpPr>
          <p:nvPr/>
        </p:nvSpPr>
        <p:spPr bwMode="auto">
          <a:xfrm>
            <a:off x="5486400" y="1828800"/>
            <a:ext cx="504825" cy="0"/>
          </a:xfrm>
          <a:prstGeom prst="line">
            <a:avLst/>
          </a:prstGeom>
          <a:noFill/>
          <a:ln w="9525">
            <a:solidFill>
              <a:schemeClr val="tx1"/>
            </a:solidFill>
            <a:round/>
            <a:headEnd/>
            <a:tailEnd type="triangle" w="med" len="med"/>
          </a:ln>
        </p:spPr>
        <p:txBody>
          <a:bodyPr/>
          <a:lstStyle/>
          <a:p>
            <a:endParaRPr lang="en-US"/>
          </a:p>
        </p:txBody>
      </p:sp>
      <p:sp>
        <p:nvSpPr>
          <p:cNvPr id="177176" name="Line 24"/>
          <p:cNvSpPr>
            <a:spLocks noChangeShapeType="1"/>
          </p:cNvSpPr>
          <p:nvPr/>
        </p:nvSpPr>
        <p:spPr bwMode="auto">
          <a:xfrm>
            <a:off x="5575300" y="4108450"/>
            <a:ext cx="1152525" cy="0"/>
          </a:xfrm>
          <a:prstGeom prst="line">
            <a:avLst/>
          </a:prstGeom>
          <a:noFill/>
          <a:ln w="9525">
            <a:solidFill>
              <a:schemeClr val="tx1"/>
            </a:solidFill>
            <a:round/>
            <a:headEnd/>
            <a:tailEnd/>
          </a:ln>
        </p:spPr>
        <p:txBody>
          <a:bodyPr/>
          <a:lstStyle/>
          <a:p>
            <a:endParaRPr lang="en-US"/>
          </a:p>
        </p:txBody>
      </p:sp>
      <p:sp>
        <p:nvSpPr>
          <p:cNvPr id="177177" name="Line 25"/>
          <p:cNvSpPr>
            <a:spLocks noChangeShapeType="1"/>
          </p:cNvSpPr>
          <p:nvPr/>
        </p:nvSpPr>
        <p:spPr bwMode="auto">
          <a:xfrm flipV="1">
            <a:off x="6727825" y="3659188"/>
            <a:ext cx="1588" cy="449262"/>
          </a:xfrm>
          <a:prstGeom prst="line">
            <a:avLst/>
          </a:prstGeom>
          <a:noFill/>
          <a:ln w="9525">
            <a:solidFill>
              <a:schemeClr val="tx1"/>
            </a:solidFill>
            <a:round/>
            <a:headEnd/>
            <a:tailEnd type="triangle" w="med" len="med"/>
          </a:ln>
        </p:spPr>
        <p:txBody>
          <a:bodyPr/>
          <a:lstStyle/>
          <a:p>
            <a:endParaRPr lang="en-US"/>
          </a:p>
        </p:txBody>
      </p:sp>
      <p:sp>
        <p:nvSpPr>
          <p:cNvPr id="177178" name="Line 26"/>
          <p:cNvSpPr>
            <a:spLocks noChangeShapeType="1"/>
          </p:cNvSpPr>
          <p:nvPr/>
        </p:nvSpPr>
        <p:spPr bwMode="auto">
          <a:xfrm flipH="1">
            <a:off x="3055938" y="4108450"/>
            <a:ext cx="1223962" cy="0"/>
          </a:xfrm>
          <a:prstGeom prst="line">
            <a:avLst/>
          </a:prstGeom>
          <a:noFill/>
          <a:ln w="9525">
            <a:solidFill>
              <a:schemeClr val="tx1"/>
            </a:solidFill>
            <a:round/>
            <a:headEnd/>
            <a:tailEnd/>
          </a:ln>
        </p:spPr>
        <p:txBody>
          <a:bodyPr/>
          <a:lstStyle/>
          <a:p>
            <a:endParaRPr lang="en-US"/>
          </a:p>
        </p:txBody>
      </p:sp>
      <p:sp>
        <p:nvSpPr>
          <p:cNvPr id="177179" name="Line 27"/>
          <p:cNvSpPr>
            <a:spLocks noChangeShapeType="1"/>
          </p:cNvSpPr>
          <p:nvPr/>
        </p:nvSpPr>
        <p:spPr bwMode="auto">
          <a:xfrm flipV="1">
            <a:off x="3055938" y="3808413"/>
            <a:ext cx="1587" cy="30003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idx="1"/>
          </p:nvPr>
        </p:nvSpPr>
        <p:spPr>
          <a:xfrm>
            <a:off x="533400" y="1066800"/>
            <a:ext cx="8229600" cy="4389437"/>
          </a:xfrm>
        </p:spPr>
        <p:txBody>
          <a:bodyPr/>
          <a:lstStyle/>
          <a:p>
            <a:r>
              <a:rPr lang="fa-IR" sz="2800" b="1" dirty="0" smtClean="0"/>
              <a:t>چهار مكتب در مورد طراحی شغل :</a:t>
            </a:r>
            <a:r>
              <a:rPr lang="fa-IR" sz="2800" dirty="0" smtClean="0"/>
              <a:t> </a:t>
            </a:r>
          </a:p>
          <a:p>
            <a:r>
              <a:rPr lang="fa-IR" sz="2800" dirty="0" smtClean="0"/>
              <a:t>1- مكتب مهندسی : این مكتب به اصول مهندسی نظیر ساده سازی كار ، تخصص گرائی، حركت سنجی وزمان سنجی متكی است و به وسیله افرادی همچون آدام اسمیت و تیلور حمایت شده است .</a:t>
            </a:r>
          </a:p>
          <a:p>
            <a:r>
              <a:rPr lang="fa-IR" sz="2800" dirty="0" smtClean="0"/>
              <a:t>2-مكتب روانشناختی : تاكید بر افزایش رضایت كاركنان دارد. این رویكرد منجر به ایجاد كاركنانی راضی تر و با انگیزه تر ، عملكرد شغلی بالاتر برای اكثر افراد و كاهش در غیبت از كار شود.</a:t>
            </a:r>
          </a:p>
          <a:p>
            <a:endParaRPr lang="en-US" sz="2800" dirty="0" smtClean="0">
              <a:cs typeface="Majalla UI"/>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r>
              <a:rPr lang="ar-SA" b="1" dirty="0" smtClean="0"/>
              <a:t>اهمیت دیدگاه سیستمی: </a:t>
            </a:r>
            <a:endParaRPr lang="ar-SA" dirty="0" smtClean="0"/>
          </a:p>
          <a:p>
            <a:r>
              <a:rPr lang="ar-SA" dirty="0" smtClean="0"/>
              <a:t>چهار چوب مفیدی ارائه می دهد كه به مدد آن دانشجویان می توانند مفهوم سازمان را درك كنند.</a:t>
            </a:r>
          </a:p>
          <a:p>
            <a:r>
              <a:rPr lang="ar-SA" dirty="0" smtClean="0"/>
              <a:t> سازمان را به عنوان یك كل كه مشتمل  بر سیستم های فرعی متعدد و اجزاء مرتبط بهم است مورد توجه قرار دهند. </a:t>
            </a:r>
            <a:endParaRPr lang="en-US" dirty="0" smtClean="0">
              <a:cs typeface="Majalla UI"/>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idx="1"/>
          </p:nvPr>
        </p:nvSpPr>
        <p:spPr/>
        <p:txBody>
          <a:bodyPr/>
          <a:lstStyle/>
          <a:p>
            <a:pPr>
              <a:lnSpc>
                <a:spcPct val="90000"/>
              </a:lnSpc>
            </a:pPr>
            <a:r>
              <a:rPr lang="fa-IR" dirty="0" smtClean="0"/>
              <a:t>3- مكتب مهندسی انسانی (ارگونومی) : برای افزایش تناسب انسان با ماشین از طریق پی گیری توسعه و بهبود تجهیزات و مشاغلی  كه ساده ف ایمن و قابل اعتماد بوده  و حداقل الزامات ذهنی را از متصدیان می طلبند ، تلاش می كنند.</a:t>
            </a:r>
          </a:p>
          <a:p>
            <a:pPr>
              <a:lnSpc>
                <a:spcPct val="90000"/>
              </a:lnSpc>
            </a:pPr>
            <a:r>
              <a:rPr lang="fa-IR" dirty="0" smtClean="0"/>
              <a:t>4-  مكتب زیستی ( بیولوژیك ) : این مكتب بر راحتی و رفاه جسمانی كار گر تمركز و تاكید دارد.</a:t>
            </a:r>
          </a:p>
          <a:p>
            <a:pPr>
              <a:lnSpc>
                <a:spcPct val="90000"/>
              </a:lnSpc>
            </a:pPr>
            <a:endParaRPr lang="en-US" dirty="0" smtClean="0">
              <a:cs typeface="Majalla UI"/>
            </a:endParaRP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fa-IR" b="1" smtClean="0"/>
              <a:t>خلاصه :</a:t>
            </a:r>
            <a:endParaRPr lang="en-US" b="1" smtClean="0">
              <a:cs typeface="Traditional Arabic" pitchFamily="18" charset="-78"/>
            </a:endParaRPr>
          </a:p>
        </p:txBody>
      </p:sp>
      <p:sp>
        <p:nvSpPr>
          <p:cNvPr id="180227" name="Rectangle 3"/>
          <p:cNvSpPr>
            <a:spLocks noGrp="1" noChangeArrowheads="1"/>
          </p:cNvSpPr>
          <p:nvPr>
            <p:ph idx="1"/>
          </p:nvPr>
        </p:nvSpPr>
        <p:spPr/>
        <p:txBody>
          <a:bodyPr/>
          <a:lstStyle/>
          <a:p>
            <a:pPr>
              <a:lnSpc>
                <a:spcPct val="90000"/>
              </a:lnSpc>
            </a:pPr>
            <a:r>
              <a:rPr lang="fa-IR" dirty="0" smtClean="0"/>
              <a:t>اگر مایل به بهبود بهبود كارایی هستید                  </a:t>
            </a:r>
            <a:r>
              <a:rPr lang="fa-IR" b="1" dirty="0" smtClean="0"/>
              <a:t>مكتب مهندسی</a:t>
            </a:r>
          </a:p>
          <a:p>
            <a:pPr>
              <a:lnSpc>
                <a:spcPct val="90000"/>
              </a:lnSpc>
            </a:pPr>
            <a:r>
              <a:rPr lang="fa-IR" dirty="0" smtClean="0"/>
              <a:t>اگر رضامندی كاركنان برای شما مهم است              </a:t>
            </a:r>
            <a:r>
              <a:rPr lang="fa-IR" b="1" dirty="0" smtClean="0"/>
              <a:t>مكتب روانشناختی</a:t>
            </a:r>
          </a:p>
          <a:p>
            <a:pPr>
              <a:lnSpc>
                <a:spcPct val="90000"/>
              </a:lnSpc>
            </a:pPr>
            <a:r>
              <a:rPr lang="fa-IR" dirty="0" smtClean="0"/>
              <a:t>افزایش پایایی سیستم ، كاهش فشار عصبی و خستگی              </a:t>
            </a:r>
            <a:r>
              <a:rPr lang="fa-IR" b="1" dirty="0" smtClean="0"/>
              <a:t>مكتب انسانی</a:t>
            </a:r>
          </a:p>
          <a:p>
            <a:pPr>
              <a:lnSpc>
                <a:spcPct val="90000"/>
              </a:lnSpc>
            </a:pPr>
            <a:r>
              <a:rPr lang="fa-IR" dirty="0" smtClean="0"/>
              <a:t>اگر افزایش راحتی و رفاه كاركنان هدف اصلی است               </a:t>
            </a:r>
            <a:r>
              <a:rPr lang="fa-IR" b="1" dirty="0" smtClean="0"/>
              <a:t>مكتب زیستی ( ارگونومی)</a:t>
            </a:r>
            <a:endParaRPr lang="en-US" b="1" dirty="0" smtClean="0">
              <a:cs typeface="Majalla UI"/>
            </a:endParaRPr>
          </a:p>
          <a:p>
            <a:pPr>
              <a:lnSpc>
                <a:spcPct val="90000"/>
              </a:lnSpc>
            </a:pPr>
            <a:endParaRPr lang="en-US" dirty="0" smtClean="0">
              <a:cs typeface="Majalla UI"/>
            </a:endParaRP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idx="1"/>
          </p:nvPr>
        </p:nvSpPr>
        <p:spPr/>
        <p:txBody>
          <a:bodyPr/>
          <a:lstStyle/>
          <a:p>
            <a:r>
              <a:rPr lang="fa-IR" b="1" dirty="0" smtClean="0"/>
              <a:t>شیوه های خاص طراحی كار : </a:t>
            </a:r>
          </a:p>
          <a:p>
            <a:r>
              <a:rPr lang="fa-IR" dirty="0" smtClean="0"/>
              <a:t>1- توسعه شغلی : مشاغل را از لحاظ افقی گسترش می دهد و حیطه شغل را افزایش می دهد. اثر گسترش شغلی ، تنوع بخشیدن به مهارتها و با مفهوم كردن و ارزشمند نمودن وظیفه برای یك فرد است .</a:t>
            </a:r>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a:spLocks noGrp="1" noChangeArrowheads="1"/>
          </p:cNvSpPr>
          <p:nvPr>
            <p:ph idx="1"/>
          </p:nvPr>
        </p:nvSpPr>
        <p:spPr/>
        <p:txBody>
          <a:bodyPr/>
          <a:lstStyle/>
          <a:p>
            <a:r>
              <a:rPr lang="fa-IR" dirty="0" smtClean="0"/>
              <a:t>2- غنی سازی شغل : مشاغل را از لحاظ عمودی گسترش می دهد، یعنی به عمق شغل می افزاید ، به كاركنان اجازه می دهند فعالیتی را به طور كامل با آزادی ، استقلال و مسولیت بالا انجام دهند، و چنین شغلی چنان به افراد بازخور می دهد كه بتوانند عملكرد خود را ارزیابیی و تصحیح كنند.</a:t>
            </a:r>
          </a:p>
          <a:p>
            <a:endParaRPr lang="en-US" dirty="0" smtClean="0">
              <a:cs typeface="Majalla UI"/>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idx="1"/>
          </p:nvPr>
        </p:nvSpPr>
        <p:spPr/>
        <p:txBody>
          <a:bodyPr/>
          <a:lstStyle/>
          <a:p>
            <a:r>
              <a:rPr lang="fa-IR" dirty="0" smtClean="0"/>
              <a:t>3-گروههای كاری منسجم : اگر توسه شغلی به جای اینكه در سطح فردی صورت گیرد، در سطح گروهی اعمال شود منجر به ایجاد گروههای كاری منسجم می شود.</a:t>
            </a:r>
          </a:p>
          <a:p>
            <a:r>
              <a:rPr lang="fa-IR" dirty="0" smtClean="0"/>
              <a:t>4- گروه كاری خودگردان (مستقل) : غنی سازی شغلی را در سطح گروه نشان می دهد.</a:t>
            </a:r>
          </a:p>
          <a:p>
            <a:endParaRPr lang="fa-IR" dirty="0" smtClean="0"/>
          </a:p>
          <a:p>
            <a:endParaRPr lang="en-US" dirty="0" smtClean="0">
              <a:cs typeface="Majalla UI"/>
            </a:endParaRPr>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idx="1"/>
          </p:nvPr>
        </p:nvSpPr>
        <p:spPr/>
        <p:txBody>
          <a:bodyPr/>
          <a:lstStyle/>
          <a:p>
            <a:pPr>
              <a:lnSpc>
                <a:spcPct val="90000"/>
              </a:lnSpc>
            </a:pPr>
            <a:r>
              <a:rPr lang="fa-IR" sz="2800" b="1" dirty="0" smtClean="0"/>
              <a:t>چه موقع مدیریت باید طراحی مجدد شغل را مورد توجه قرار دهد؟</a:t>
            </a:r>
          </a:p>
          <a:p>
            <a:pPr>
              <a:lnSpc>
                <a:spcPct val="90000"/>
              </a:lnSpc>
            </a:pPr>
            <a:r>
              <a:rPr lang="fa-IR" sz="2800" b="1" dirty="0" smtClean="0"/>
              <a:t>1- </a:t>
            </a:r>
            <a:r>
              <a:rPr lang="fa-IR" sz="2800" dirty="0" smtClean="0"/>
              <a:t>هنگامی كه كاركنان از مشاغل خود خسته و دلزده شده اند.</a:t>
            </a:r>
          </a:p>
          <a:p>
            <a:pPr>
              <a:lnSpc>
                <a:spcPct val="90000"/>
              </a:lnSpc>
            </a:pPr>
            <a:r>
              <a:rPr lang="fa-IR" sz="2800" b="1" dirty="0" smtClean="0"/>
              <a:t>2-</a:t>
            </a:r>
            <a:r>
              <a:rPr lang="fa-IR" sz="2800" dirty="0" smtClean="0"/>
              <a:t> موقعی كه نحوه پرداخت و شرایط كاری ، قطعا مشكلی ندارند.</a:t>
            </a:r>
          </a:p>
          <a:p>
            <a:pPr>
              <a:lnSpc>
                <a:spcPct val="90000"/>
              </a:lnSpc>
            </a:pPr>
            <a:r>
              <a:rPr lang="fa-IR" sz="2800" b="1" dirty="0" smtClean="0"/>
              <a:t>3-</a:t>
            </a:r>
            <a:r>
              <a:rPr lang="fa-IR" sz="2800" dirty="0" smtClean="0"/>
              <a:t> جاییكه تكنولوژی، تغییرات طرح مشاغل را از لحاظ اقتصادی ممكن می سازد .</a:t>
            </a:r>
          </a:p>
          <a:p>
            <a:pPr>
              <a:lnSpc>
                <a:spcPct val="90000"/>
              </a:lnSpc>
            </a:pPr>
            <a:r>
              <a:rPr lang="fa-IR" sz="2800" b="1" dirty="0" smtClean="0"/>
              <a:t>4-</a:t>
            </a:r>
            <a:r>
              <a:rPr lang="fa-IR" sz="2800" dirty="0" smtClean="0"/>
              <a:t> جاییكه كاركنان برای طراحی مجدد شغل آمادگی دارند.</a:t>
            </a:r>
            <a:endParaRPr lang="fa-IR" sz="2800" b="1" dirty="0" smtClean="0"/>
          </a:p>
          <a:p>
            <a:pPr>
              <a:lnSpc>
                <a:spcPct val="90000"/>
              </a:lnSpc>
            </a:pPr>
            <a:endParaRPr lang="en-US" sz="2800" dirty="0" smtClean="0">
              <a:cs typeface="Majalla UI"/>
            </a:endParaRPr>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p:txBody>
          <a:bodyPr/>
          <a:lstStyle/>
          <a:p>
            <a:pPr fontAlgn="auto">
              <a:spcAft>
                <a:spcPts val="0"/>
              </a:spcAft>
              <a:defRPr/>
            </a:pPr>
            <a:r>
              <a:rPr lang="fa-IR" dirty="0" smtClean="0"/>
              <a:t>فصل سیزدهم مدیریت محیط</a:t>
            </a:r>
            <a:endParaRPr lang="en-US" dirty="0" smtClean="0"/>
          </a:p>
        </p:txBody>
      </p:sp>
      <p:sp>
        <p:nvSpPr>
          <p:cNvPr id="185347" name="Rectangle 3"/>
          <p:cNvSpPr>
            <a:spLocks noGrp="1" noChangeArrowheads="1"/>
          </p:cNvSpPr>
          <p:nvPr>
            <p:ph type="subTitle" idx="1"/>
          </p:nvPr>
        </p:nvSpPr>
        <p:spPr>
          <a:xfrm>
            <a:off x="533400" y="3228975"/>
            <a:ext cx="7854950" cy="1752600"/>
          </a:xfrm>
        </p:spPr>
        <p:txBody>
          <a:bodyPr/>
          <a:lstStyle/>
          <a:p>
            <a:pPr marR="0"/>
            <a:r>
              <a:rPr lang="fa-IR" sz="2800" b="1" dirty="0" smtClean="0"/>
              <a:t>هدف : طبقه بندی استراتژی ها ، انواع استراتژی داخلی و خارجی و رهنمودهایی برای مدیریت محیط</a:t>
            </a:r>
            <a:r>
              <a:rPr lang="fa-IR" sz="2800" dirty="0" smtClean="0"/>
              <a:t> </a:t>
            </a:r>
            <a:endParaRPr lang="en-US" sz="2800" dirty="0" smtClean="0">
              <a:cs typeface="Majalla UI"/>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fa-IR" dirty="0" smtClean="0"/>
              <a:t>طبقه بندی استراتژیها</a:t>
            </a:r>
            <a:endParaRPr lang="en-US" dirty="0" smtClean="0">
              <a:cs typeface="Traditional Arabic" pitchFamily="18" charset="-78"/>
            </a:endParaRPr>
          </a:p>
        </p:txBody>
      </p:sp>
      <p:sp>
        <p:nvSpPr>
          <p:cNvPr id="186371" name="Rectangle 3"/>
          <p:cNvSpPr>
            <a:spLocks noGrp="1" noChangeArrowheads="1"/>
          </p:cNvSpPr>
          <p:nvPr>
            <p:ph idx="1"/>
          </p:nvPr>
        </p:nvSpPr>
        <p:spPr/>
        <p:txBody>
          <a:bodyPr/>
          <a:lstStyle/>
          <a:p>
            <a:r>
              <a:rPr lang="fa-IR" sz="2800" dirty="0" smtClean="0"/>
              <a:t>اساسا دو رویكرد در حل مسئله كاهش عدم اطمینان محیطی در اختیار مدیریت است. اولی تغییر و انطباق اقدامات خود برای متناسب نمودن با محیط، است كه استراتژیهای داخلی نامیده میشود .</a:t>
            </a:r>
          </a:p>
          <a:p>
            <a:r>
              <a:rPr lang="fa-IR" sz="2800" dirty="0" smtClean="0"/>
              <a:t>دومین رویكرد، تغییر دادن محیط برای متناسب ساختن محیط با ظرفیتهای سازمان است. این استراتژیها، استراتژیهای خارجی نامیده میشود. استراتژیهای خارجی، تلاشهایی است كه برای تغییر واقعی محیط طراحی می شوند.</a:t>
            </a:r>
            <a:endParaRPr lang="en-US" sz="2800" dirty="0" smtClean="0">
              <a:cs typeface="Majalla UI"/>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idx="1"/>
          </p:nvPr>
        </p:nvSpPr>
        <p:spPr>
          <a:xfrm>
            <a:off x="914400" y="1600200"/>
            <a:ext cx="8229600" cy="4525963"/>
          </a:xfrm>
        </p:spPr>
        <p:txBody>
          <a:bodyPr/>
          <a:lstStyle/>
          <a:p>
            <a:r>
              <a:rPr lang="fa-IR" sz="2000" dirty="0" smtClean="0"/>
              <a:t>استراتژی های داخلی</a:t>
            </a:r>
            <a:endParaRPr lang="en-US" sz="2000" dirty="0" smtClean="0">
              <a:cs typeface="Majalla UI"/>
            </a:endParaRPr>
          </a:p>
        </p:txBody>
      </p:sp>
      <p:sp>
        <p:nvSpPr>
          <p:cNvPr id="187395" name="Text Box 3"/>
          <p:cNvSpPr txBox="1">
            <a:spLocks noChangeArrowheads="1"/>
          </p:cNvSpPr>
          <p:nvPr/>
        </p:nvSpPr>
        <p:spPr bwMode="auto">
          <a:xfrm>
            <a:off x="1981200" y="2895600"/>
            <a:ext cx="6335713" cy="1922463"/>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انتخاب قلمرو</a:t>
            </a:r>
          </a:p>
          <a:p>
            <a:pPr>
              <a:spcBef>
                <a:spcPct val="50000"/>
              </a:spcBef>
            </a:pPr>
            <a:r>
              <a:rPr lang="fa-IR" sz="1200" dirty="0">
                <a:cs typeface="Elham" pitchFamily="2" charset="-78"/>
              </a:rPr>
              <a:t>استخدام و بكار </a:t>
            </a:r>
            <a:r>
              <a:rPr lang="fa-IR" sz="1200" dirty="0" smtClean="0">
                <a:cs typeface="Elham" pitchFamily="2" charset="-78"/>
              </a:rPr>
              <a:t>گیری</a:t>
            </a:r>
            <a:endParaRPr lang="fa-IR" sz="1200" dirty="0">
              <a:cs typeface="Elham" pitchFamily="2" charset="-78"/>
            </a:endParaRPr>
          </a:p>
          <a:p>
            <a:pPr>
              <a:spcBef>
                <a:spcPct val="50000"/>
              </a:spcBef>
            </a:pPr>
            <a:r>
              <a:rPr lang="fa-IR" sz="1200" dirty="0" smtClean="0">
                <a:cs typeface="Elham" pitchFamily="2" charset="-78"/>
              </a:rPr>
              <a:t>كنكاش(بررسی) محیطی</a:t>
            </a:r>
            <a:endParaRPr lang="fa-IR" sz="1200" dirty="0">
              <a:cs typeface="Elham" pitchFamily="2" charset="-78"/>
            </a:endParaRPr>
          </a:p>
          <a:p>
            <a:pPr>
              <a:spcBef>
                <a:spcPct val="50000"/>
              </a:spcBef>
            </a:pPr>
            <a:r>
              <a:rPr lang="fa-IR" sz="1200" dirty="0" smtClean="0">
                <a:cs typeface="Elham" pitchFamily="2" charset="-78"/>
              </a:rPr>
              <a:t>ایمن سازی </a:t>
            </a:r>
            <a:r>
              <a:rPr lang="fa-IR" sz="1200" dirty="0">
                <a:cs typeface="Elham" pitchFamily="2" charset="-78"/>
              </a:rPr>
              <a:t>(ضربه </a:t>
            </a:r>
            <a:r>
              <a:rPr lang="fa-IR" sz="1200" dirty="0" smtClean="0">
                <a:cs typeface="Elham" pitchFamily="2" charset="-78"/>
              </a:rPr>
              <a:t>گیری)</a:t>
            </a:r>
            <a:endParaRPr lang="fa-IR" sz="1200" dirty="0">
              <a:cs typeface="Elham" pitchFamily="2" charset="-78"/>
            </a:endParaRPr>
          </a:p>
          <a:p>
            <a:pPr>
              <a:spcBef>
                <a:spcPct val="50000"/>
              </a:spcBef>
            </a:pPr>
            <a:r>
              <a:rPr lang="fa-IR" sz="1200" dirty="0">
                <a:cs typeface="Elham" pitchFamily="2" charset="-78"/>
              </a:rPr>
              <a:t>هموار </a:t>
            </a:r>
            <a:r>
              <a:rPr lang="fa-IR" sz="1200" dirty="0" smtClean="0">
                <a:cs typeface="Elham" pitchFamily="2" charset="-78"/>
              </a:rPr>
              <a:t>سازی (یكنواخت سازی </a:t>
            </a:r>
            <a:r>
              <a:rPr lang="fa-IR" sz="1200" dirty="0">
                <a:cs typeface="Elham" pitchFamily="2" charset="-78"/>
              </a:rPr>
              <a:t>) تقاضا</a:t>
            </a:r>
          </a:p>
          <a:p>
            <a:pPr>
              <a:spcBef>
                <a:spcPct val="50000"/>
              </a:spcBef>
            </a:pPr>
            <a:r>
              <a:rPr lang="fa-IR" sz="1200" dirty="0" smtClean="0">
                <a:cs typeface="Elham" pitchFamily="2" charset="-78"/>
              </a:rPr>
              <a:t>سهمیه بندی</a:t>
            </a:r>
            <a:endParaRPr lang="fa-IR" sz="1200" dirty="0">
              <a:cs typeface="Elham" pitchFamily="2" charset="-78"/>
            </a:endParaRPr>
          </a:p>
          <a:p>
            <a:pPr>
              <a:spcBef>
                <a:spcPct val="50000"/>
              </a:spcBef>
            </a:pPr>
            <a:r>
              <a:rPr lang="fa-IR" sz="1200" dirty="0" smtClean="0">
                <a:cs typeface="Elham" pitchFamily="2" charset="-78"/>
              </a:rPr>
              <a:t>پراكندگی جغرافیایی</a:t>
            </a:r>
            <a:endParaRPr lang="en-US" sz="1200" dirty="0">
              <a:cs typeface="Elham" pitchFamily="2" charset="-78"/>
            </a:endParaRPr>
          </a:p>
        </p:txBody>
      </p:sp>
      <p:sp>
        <p:nvSpPr>
          <p:cNvPr id="187396" name="Text Box 4"/>
          <p:cNvSpPr txBox="1">
            <a:spLocks noChangeArrowheads="1"/>
          </p:cNvSpPr>
          <p:nvPr/>
        </p:nvSpPr>
        <p:spPr bwMode="auto">
          <a:xfrm>
            <a:off x="1905000" y="3048000"/>
            <a:ext cx="2376488" cy="1373188"/>
          </a:xfrm>
          <a:prstGeom prst="rect">
            <a:avLst/>
          </a:prstGeom>
          <a:noFill/>
          <a:ln w="9525">
            <a:noFill/>
            <a:miter lim="800000"/>
            <a:headEnd/>
            <a:tailEnd/>
          </a:ln>
        </p:spPr>
        <p:txBody>
          <a:bodyPr>
            <a:spAutoFit/>
          </a:bodyPr>
          <a:lstStyle/>
          <a:p>
            <a:pPr>
              <a:spcBef>
                <a:spcPct val="50000"/>
              </a:spcBef>
            </a:pPr>
            <a:r>
              <a:rPr lang="fa-IR" sz="1200" dirty="0" smtClean="0">
                <a:cs typeface="Elham" pitchFamily="2" charset="-78"/>
              </a:rPr>
              <a:t>تبلیغات</a:t>
            </a:r>
            <a:endParaRPr lang="fa-IR" sz="1200" dirty="0">
              <a:cs typeface="Elham" pitchFamily="2" charset="-78"/>
            </a:endParaRPr>
          </a:p>
          <a:p>
            <a:pPr>
              <a:spcBef>
                <a:spcPct val="50000"/>
              </a:spcBef>
            </a:pPr>
            <a:r>
              <a:rPr lang="fa-IR" sz="1200" dirty="0">
                <a:cs typeface="Elham" pitchFamily="2" charset="-78"/>
              </a:rPr>
              <a:t>عقد قرار داد</a:t>
            </a:r>
          </a:p>
          <a:p>
            <a:pPr>
              <a:spcBef>
                <a:spcPct val="50000"/>
              </a:spcBef>
            </a:pPr>
            <a:r>
              <a:rPr lang="fa-IR" sz="1200" dirty="0">
                <a:cs typeface="Elham" pitchFamily="2" charset="-78"/>
              </a:rPr>
              <a:t>جذب عوامل </a:t>
            </a:r>
            <a:r>
              <a:rPr lang="fa-IR" sz="1200" dirty="0" smtClean="0">
                <a:cs typeface="Elham" pitchFamily="2" charset="-78"/>
              </a:rPr>
              <a:t>تهدید </a:t>
            </a:r>
            <a:r>
              <a:rPr lang="fa-IR" sz="1200" dirty="0">
                <a:cs typeface="Elham" pitchFamily="2" charset="-78"/>
              </a:rPr>
              <a:t>كننده</a:t>
            </a:r>
          </a:p>
          <a:p>
            <a:pPr>
              <a:spcBef>
                <a:spcPct val="50000"/>
              </a:spcBef>
            </a:pPr>
            <a:r>
              <a:rPr lang="fa-IR" sz="1200" dirty="0">
                <a:cs typeface="Elham" pitchFamily="2" charset="-78"/>
              </a:rPr>
              <a:t>ائتلاف</a:t>
            </a:r>
          </a:p>
          <a:p>
            <a:pPr>
              <a:spcBef>
                <a:spcPct val="50000"/>
              </a:spcBef>
            </a:pPr>
            <a:r>
              <a:rPr lang="fa-IR" sz="1200" dirty="0">
                <a:cs typeface="Elham" pitchFamily="2" charset="-78"/>
              </a:rPr>
              <a:t>نفوذ در دستگاه </a:t>
            </a:r>
            <a:r>
              <a:rPr lang="fa-IR" sz="1200" dirty="0" smtClean="0">
                <a:cs typeface="Elham" pitchFamily="2" charset="-78"/>
              </a:rPr>
              <a:t>قانونگذاری</a:t>
            </a:r>
            <a:endParaRPr lang="en-US" sz="1200" dirty="0">
              <a:cs typeface="Elham" pitchFamily="2" charset="-78"/>
            </a:endParaRPr>
          </a:p>
        </p:txBody>
      </p:sp>
      <p:sp>
        <p:nvSpPr>
          <p:cNvPr id="187397" name="Rectangle 5"/>
          <p:cNvSpPr>
            <a:spLocks noChangeArrowheads="1"/>
          </p:cNvSpPr>
          <p:nvPr/>
        </p:nvSpPr>
        <p:spPr bwMode="auto">
          <a:xfrm>
            <a:off x="1066800" y="1600200"/>
            <a:ext cx="3886200" cy="366713"/>
          </a:xfrm>
          <a:prstGeom prst="rect">
            <a:avLst/>
          </a:prstGeom>
          <a:noFill/>
          <a:ln w="9525">
            <a:noFill/>
            <a:miter lim="800000"/>
            <a:headEnd/>
            <a:tailEnd/>
          </a:ln>
        </p:spPr>
        <p:txBody>
          <a:bodyPr>
            <a:spAutoFit/>
          </a:bodyPr>
          <a:lstStyle/>
          <a:p>
            <a:r>
              <a:rPr lang="fa-IR" dirty="0" smtClean="0"/>
              <a:t>استراتژی های خارجی</a:t>
            </a:r>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3"/>
          <p:cNvSpPr>
            <a:spLocks noGrp="1" noChangeArrowheads="1"/>
          </p:cNvSpPr>
          <p:nvPr>
            <p:ph idx="1"/>
          </p:nvPr>
        </p:nvSpPr>
        <p:spPr/>
        <p:txBody>
          <a:bodyPr/>
          <a:lstStyle/>
          <a:p>
            <a:r>
              <a:rPr lang="fa-IR" b="1" dirty="0" smtClean="0"/>
              <a:t>انتخاب قلمرو :</a:t>
            </a:r>
            <a:r>
              <a:rPr lang="fa-IR" dirty="0" smtClean="0"/>
              <a:t> مهمترین اقدامی كه مدیریت به هنگام مواجه با یك محیط نامساعد می تواند انجام دهد، تغییر قلمرو كاری خود به قلمروی است كه عدم اطمینان كمتری دارد.</a:t>
            </a:r>
          </a:p>
          <a:p>
            <a:r>
              <a:rPr lang="fa-IR" b="1" dirty="0" smtClean="0"/>
              <a:t>استخدام و بكار گیری :</a:t>
            </a:r>
            <a:r>
              <a:rPr lang="fa-IR" dirty="0" smtClean="0"/>
              <a:t> استخدام افراد مناسب ، می تواند تاثیر محیط بر سازمان را كاهش دهد.</a:t>
            </a:r>
          </a:p>
          <a:p>
            <a:endParaRPr lang="en-US" dirty="0" smtClean="0">
              <a:cs typeface="Majalla U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a:lnSpc>
                <a:spcPct val="90000"/>
              </a:lnSpc>
            </a:pPr>
            <a:r>
              <a:rPr lang="ar-SA" dirty="0" smtClean="0"/>
              <a:t>دیدگاه سیستمی همه مدیران را ترغیب می كند تا محیطی را كه بر فعالیت های سیستم آنا تاثیر می گذارد مشخص نموده و آنرا بشناسد. همچنین به مدیران كمك می كند تا سازمانها را به عنوان الگوهای با ثبات همراه با مرزهای مشخص ببینند.</a:t>
            </a:r>
          </a:p>
          <a:p>
            <a:pPr>
              <a:lnSpc>
                <a:spcPct val="90000"/>
              </a:lnSpc>
            </a:pPr>
            <a:r>
              <a:rPr lang="ar-SA" dirty="0" smtClean="0"/>
              <a:t>	نهایتاً اینكه توجه مدیران را به داده های مختلف و پردازش  داده ها بصورتی گوناگون به منظور نائل شدن به اهداف ، هدایت می كند.</a:t>
            </a:r>
            <a:endParaRPr lang="en-US" dirty="0" smtClean="0">
              <a:cs typeface="Majalla UI"/>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3"/>
          <p:cNvSpPr>
            <a:spLocks noGrp="1" noChangeArrowheads="1"/>
          </p:cNvSpPr>
          <p:nvPr>
            <p:ph idx="1"/>
          </p:nvPr>
        </p:nvSpPr>
        <p:spPr/>
        <p:txBody>
          <a:bodyPr/>
          <a:lstStyle/>
          <a:p>
            <a:r>
              <a:rPr lang="fa-IR" b="1" dirty="0" smtClean="0"/>
              <a:t>كنكاش محیطی :</a:t>
            </a:r>
            <a:r>
              <a:rPr lang="fa-IR" dirty="0" smtClean="0"/>
              <a:t> به منظور تشخیص اقدامات رقبا ، دولت، اتحادیه و نظایر اینها كه ممكن است بر عملیات سازمان تاثیر بگذارند مداقه و كنكاش در محیط ضرورت دارد . كنكاش محیطی به مدیریت اجازه می دهد كه تغییر را پیش بینی كند و بجای واكنش بعد از عمل ، جرح و تعدیلات داخلی را به موقع انجام دهد.</a:t>
            </a:r>
          </a:p>
          <a:p>
            <a:endParaRPr lang="en-US" dirty="0" smtClean="0">
              <a:cs typeface="Majalla UI"/>
            </a:endParaRPr>
          </a:p>
          <a:p>
            <a:endParaRPr lang="en-US" dirty="0" smtClean="0">
              <a:cs typeface="Majalla UI"/>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3"/>
          <p:cNvSpPr>
            <a:spLocks noGrp="1" noChangeArrowheads="1"/>
          </p:cNvSpPr>
          <p:nvPr>
            <p:ph idx="1"/>
          </p:nvPr>
        </p:nvSpPr>
        <p:spPr/>
        <p:txBody>
          <a:bodyPr/>
          <a:lstStyle/>
          <a:p>
            <a:pPr>
              <a:lnSpc>
                <a:spcPct val="90000"/>
              </a:lnSpc>
            </a:pPr>
            <a:r>
              <a:rPr lang="fa-IR" b="1" dirty="0" smtClean="0"/>
              <a:t>چه كسانی كنكاش محیطی را انجام می دهند؟ </a:t>
            </a:r>
            <a:r>
              <a:rPr lang="fa-IR" dirty="0" smtClean="0"/>
              <a:t>رابطین محیطی: كسانی هستند كه در محیط یا مرز سازمان مشغول به فعالیت بوده و در حقیقت به عنوان عاملان مبادله، بین سازمان و محیط عمل می كنند.</a:t>
            </a:r>
          </a:p>
          <a:p>
            <a:pPr>
              <a:lnSpc>
                <a:spcPct val="90000"/>
              </a:lnSpc>
            </a:pPr>
            <a:r>
              <a:rPr lang="fa-IR" b="1" dirty="0" smtClean="0"/>
              <a:t>ایمن سازی :</a:t>
            </a:r>
            <a:r>
              <a:rPr lang="fa-IR" dirty="0" smtClean="0"/>
              <a:t> بوسیله حصول اطمینان از اینكه عرضه مواد اولیه كافی بوده و ستاده نیز جذب بازار خواهند شد. احتمال توقف در عملیات سازمان را كاهش خواهد داد.</a:t>
            </a:r>
          </a:p>
          <a:p>
            <a:pPr>
              <a:lnSpc>
                <a:spcPct val="90000"/>
              </a:lnSpc>
            </a:pPr>
            <a:endParaRPr lang="en-US" dirty="0" smtClean="0">
              <a:cs typeface="Majalla UI"/>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3"/>
          <p:cNvSpPr>
            <a:spLocks noGrp="1" noChangeArrowheads="1"/>
          </p:cNvSpPr>
          <p:nvPr>
            <p:ph idx="1"/>
          </p:nvPr>
        </p:nvSpPr>
        <p:spPr/>
        <p:txBody>
          <a:bodyPr/>
          <a:lstStyle/>
          <a:p>
            <a:r>
              <a:rPr lang="fa-IR" b="1" dirty="0" smtClean="0"/>
              <a:t>هموار سازی </a:t>
            </a:r>
            <a:r>
              <a:rPr lang="fa-IR" dirty="0" smtClean="0"/>
              <a:t>تقاضا : به متعادل نمودن تاثیر نوسانات در محیط اشاره دارد. </a:t>
            </a:r>
          </a:p>
          <a:p>
            <a:r>
              <a:rPr lang="fa-IR" b="1" dirty="0" smtClean="0"/>
              <a:t>سهمیه بندی:</a:t>
            </a:r>
            <a:r>
              <a:rPr lang="fa-IR" dirty="0" smtClean="0"/>
              <a:t> موقعیكه عدم اطمینان از طریق تقاضای بیش از حد ایجاد می شود مدیریت ممكن است سهمیه بندی كالا ها یا خدمات را مورد توجه قرار دهد.</a:t>
            </a:r>
          </a:p>
          <a:p>
            <a:endParaRPr lang="en-US" dirty="0" smtClean="0">
              <a:cs typeface="Majalla UI"/>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3"/>
          <p:cNvSpPr>
            <a:spLocks noGrp="1" noChangeArrowheads="1"/>
          </p:cNvSpPr>
          <p:nvPr>
            <p:ph idx="1"/>
          </p:nvPr>
        </p:nvSpPr>
        <p:spPr/>
        <p:txBody>
          <a:bodyPr/>
          <a:lstStyle/>
          <a:p>
            <a:r>
              <a:rPr lang="fa-IR" sz="2800" b="1" dirty="0" smtClean="0"/>
              <a:t>پراكندگی جغرافیایی:</a:t>
            </a:r>
            <a:r>
              <a:rPr lang="fa-IR" sz="2800" dirty="0" smtClean="0"/>
              <a:t> بعضی اوقات عدم اطمینان محیطی با تغییر محل فعالیت تغییر می كند.</a:t>
            </a:r>
          </a:p>
          <a:p>
            <a:r>
              <a:rPr lang="fa-IR" sz="2800" b="1" dirty="0" smtClean="0"/>
              <a:t>تبلیغات:</a:t>
            </a:r>
            <a:r>
              <a:rPr lang="fa-IR" sz="2800" dirty="0" smtClean="0"/>
              <a:t> سازمانها برای كاهش فشار های رقابتی ، تثبیت تقاضا برای كالاها و خدمتشان و همینطور ایجاد وجهه برای خود هزینه های زیادی صرف تبلیغات می كنند.</a:t>
            </a:r>
          </a:p>
          <a:p>
            <a:r>
              <a:rPr lang="fa-IR" sz="2800" b="1" dirty="0" smtClean="0"/>
              <a:t>عقد قرارداد:</a:t>
            </a:r>
            <a:r>
              <a:rPr lang="fa-IR" sz="2800" dirty="0" smtClean="0"/>
              <a:t> سازمان رادر برابر تغییرات حاصله در مقدار یا قیمت مواد اولیه (نهاده ها) یا محصولات (ستاده ها) مصونیت می بخشد.</a:t>
            </a:r>
          </a:p>
          <a:p>
            <a:endParaRPr lang="en-US" sz="2800" dirty="0" smtClean="0">
              <a:cs typeface="Majalla UI"/>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3"/>
          <p:cNvSpPr>
            <a:spLocks noGrp="1" noChangeArrowheads="1"/>
          </p:cNvSpPr>
          <p:nvPr>
            <p:ph idx="1"/>
          </p:nvPr>
        </p:nvSpPr>
        <p:spPr/>
        <p:txBody>
          <a:bodyPr/>
          <a:lstStyle/>
          <a:p>
            <a:r>
              <a:rPr lang="fa-IR" b="1" dirty="0" smtClean="0"/>
              <a:t>جذب عوامل تهدید كننده بقاء سازمان:</a:t>
            </a:r>
            <a:r>
              <a:rPr lang="fa-IR" dirty="0" smtClean="0"/>
              <a:t> سازمانها ممكن است متوسل به دعوت از رقبای خود برای همكاری شوند، یعنی افراد یا سازمانهایی كه در محیط، ثبات آنها را تهدید می كنند ، جذب نمایند.</a:t>
            </a:r>
          </a:p>
          <a:p>
            <a:r>
              <a:rPr lang="fa-IR" dirty="0" smtClean="0"/>
              <a:t>هیئت مدیره تلفیقی (مشترك): وقتی ایجاد می شود كه دو یا چند سازمان یك یا چند مدیر عامل مشترك دارند.</a:t>
            </a:r>
          </a:p>
          <a:p>
            <a:endParaRPr lang="en-US" dirty="0" smtClean="0">
              <a:cs typeface="Majalla UI"/>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3"/>
          <p:cNvSpPr>
            <a:spLocks noGrp="1" noChangeArrowheads="1"/>
          </p:cNvSpPr>
          <p:nvPr>
            <p:ph idx="1"/>
          </p:nvPr>
        </p:nvSpPr>
        <p:spPr/>
        <p:txBody>
          <a:bodyPr/>
          <a:lstStyle/>
          <a:p>
            <a:pPr>
              <a:spcBef>
                <a:spcPct val="50000"/>
              </a:spcBef>
              <a:buFontTx/>
              <a:buNone/>
            </a:pPr>
            <a:r>
              <a:rPr lang="fa-IR" b="1" dirty="0" smtClean="0"/>
              <a:t>نفوذ در دستگاه قانونگذاری:</a:t>
            </a:r>
            <a:r>
              <a:rPr lang="fa-IR" dirty="0" smtClean="0"/>
              <a:t> یك شیوه عمومی  است كه بوسیله سازمانها به منظور كنترل و اداره  محیط خود مورد استفاده  قرار        می گیرد.</a:t>
            </a:r>
          </a:p>
          <a:p>
            <a:endParaRPr lang="en-US" dirty="0" smtClean="0">
              <a:cs typeface="Majalla UI"/>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3"/>
          <p:cNvSpPr>
            <a:spLocks noGrp="1" noChangeArrowheads="1"/>
          </p:cNvSpPr>
          <p:nvPr>
            <p:ph idx="1"/>
          </p:nvPr>
        </p:nvSpPr>
        <p:spPr/>
        <p:txBody>
          <a:bodyPr/>
          <a:lstStyle/>
          <a:p>
            <a:r>
              <a:rPr lang="fa-IR" dirty="0" smtClean="0"/>
              <a:t>استراتژیهای خارجی</a:t>
            </a:r>
          </a:p>
          <a:p>
            <a:r>
              <a:rPr lang="fa-IR" dirty="0" smtClean="0"/>
              <a:t>تبلیغات: سازمانها برای كاهش فشار رقابتی، تثبیت تقاضا برای كالا و خدماتشان وهمینطور  ایجاد وجهه برای خود هزینه های زیادی صرف تبلیغات میكنند. همینطور با تبلیغات پی در پی نسبت به مارك تجاری خود در میان مشتریان، وفاداری ایجاد میكنند. </a:t>
            </a:r>
            <a:endParaRPr lang="en-US" dirty="0" smtClean="0">
              <a:cs typeface="Majalla UI"/>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3"/>
          <p:cNvSpPr>
            <a:spLocks noGrp="1" noChangeArrowheads="1"/>
          </p:cNvSpPr>
          <p:nvPr>
            <p:ph idx="1"/>
          </p:nvPr>
        </p:nvSpPr>
        <p:spPr/>
        <p:txBody>
          <a:bodyPr/>
          <a:lstStyle/>
          <a:p>
            <a:pPr marL="609600" indent="-609600"/>
            <a:r>
              <a:rPr lang="fa-IR" sz="2800" dirty="0" smtClean="0"/>
              <a:t>عقد قرارداد: عقد قرارداد، سازمان را در برابر تغیرات حاصله در مقدار یا قیمت مواد اولیه(نهادهها) یا محصولات (ستادهها) مصونیت می بخشد. (مثل شركتهای هواپیمایی)</a:t>
            </a:r>
          </a:p>
          <a:p>
            <a:pPr marL="609600" indent="-609600"/>
            <a:r>
              <a:rPr lang="fa-IR" sz="2800" dirty="0" smtClean="0"/>
              <a:t>جذب عوامل تهدید كننده بقا سازمان: سازمانها ممكن است متوسل به دعوت از رقبای خود برای همكاری شوند. یعنی افراد یا سازمانهایی كه در محیط، ثبات آنها را تهدید می كنند، جذب نمایند. این امر از طریق انتصابهای انتخابی در هئیت مدیرههای سازمان،  در شركتهای بازرگانی مرسوم است.</a:t>
            </a:r>
            <a:endParaRPr lang="en-US" sz="2800" dirty="0" smtClean="0">
              <a:cs typeface="Majalla UI"/>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3"/>
          <p:cNvSpPr>
            <a:spLocks noGrp="1" noChangeArrowheads="1"/>
          </p:cNvSpPr>
          <p:nvPr>
            <p:ph idx="1"/>
          </p:nvPr>
        </p:nvSpPr>
        <p:spPr/>
        <p:txBody>
          <a:bodyPr/>
          <a:lstStyle/>
          <a:p>
            <a:pPr>
              <a:lnSpc>
                <a:spcPct val="90000"/>
              </a:lnSpc>
            </a:pPr>
            <a:r>
              <a:rPr lang="fa-IR" sz="2800" dirty="0" smtClean="0"/>
              <a:t>هئیت مدیره تلفیقی(مشترك): وقتی ایجاد میشود كه دو یا چند مدیر عامل مشترك دارند، و به عنوان یك استراتژی محیطی برای كاهش عدم اطمینان محیطی بطور وسیع از آن استفاده می كنند.</a:t>
            </a:r>
          </a:p>
          <a:p>
            <a:pPr>
              <a:lnSpc>
                <a:spcPct val="90000"/>
              </a:lnSpc>
            </a:pPr>
            <a:r>
              <a:rPr lang="fa-IR" sz="2800" dirty="0" smtClean="0"/>
              <a:t>چرا هئیت مدیره تلفیقی چنین عمومیت دارد؟ پاسخ كلی این است كه آنها می خواهند سایر رقبا در بازار را دعوت به همكاری كنند. یا اینكه این هئیت مدیرههامیتوانند: (1)هماهنگی افقی را تسهیل كنند (2) هماهنگی عمودی را آسان سازد (3)مجموعهای از انواع تخصصها را فراهم آورد (4)محبوبیت سازمان را افزایش دهند.</a:t>
            </a:r>
            <a:endParaRPr lang="en-US" sz="2800" dirty="0" smtClean="0">
              <a:cs typeface="Majalla UI"/>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3"/>
          <p:cNvSpPr>
            <a:spLocks noGrp="1" noChangeArrowheads="1"/>
          </p:cNvSpPr>
          <p:nvPr>
            <p:ph idx="1"/>
          </p:nvPr>
        </p:nvSpPr>
        <p:spPr/>
        <p:txBody>
          <a:bodyPr/>
          <a:lstStyle/>
          <a:p>
            <a:pPr marL="609600" indent="-609600"/>
            <a:r>
              <a:rPr lang="fa-IR" dirty="0" smtClean="0"/>
              <a:t>ائتلاف: موقعكه یك سازمان با یك یا چند سازمان دیگر به هدف اقدام مشترك، روی به ادغام می آورند، این امر، ائتلاف نامیده میشود. ادغامها نمونهای از آن هستند.</a:t>
            </a:r>
          </a:p>
          <a:p>
            <a:pPr marL="609600" indent="-609600"/>
            <a:r>
              <a:rPr lang="fa-IR" dirty="0" smtClean="0"/>
              <a:t>نفوذ در دستگاه قانونگذاری:  نفوذ در دستگاه قانونگذاری دولت، یك شیوه عمومی است كه بوسیله سازمانها به منظور كنترل و اداره محیط خود، مورد استفاده قرار می گیرد.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p:txBody>
          <a:bodyPr/>
          <a:lstStyle/>
          <a:p>
            <a:r>
              <a:rPr lang="ar-SA" b="1" dirty="0" smtClean="0"/>
              <a:t>دیدگاه چرخه حیات</a:t>
            </a:r>
            <a:endParaRPr lang="en-US" b="1" dirty="0" smtClean="0">
              <a:cs typeface="Majalla UI"/>
            </a:endParaRPr>
          </a:p>
          <a:p>
            <a:r>
              <a:rPr lang="ar-SA" dirty="0" smtClean="0"/>
              <a:t>	سازمانها متولد می شوند و رشد می كنند و سرانجام می میرند. هر روز سازمانهای جدیدی بوجود می آیند، در همین زمان روزانه صدها سازمان دست از فعالیت شسته و هر گز دوباره شروع به فعالیت نمی كنند.</a:t>
            </a:r>
          </a:p>
          <a:p>
            <a:r>
              <a:rPr lang="ar-SA" dirty="0" smtClean="0"/>
              <a:t/>
            </a:r>
            <a:br>
              <a:rPr lang="ar-SA" dirty="0" smtClean="0"/>
            </a:br>
            <a:endParaRPr lang="en-US" dirty="0" smtClean="0">
              <a:cs typeface="Majalla UI"/>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p:txBody>
          <a:bodyPr/>
          <a:lstStyle/>
          <a:p>
            <a:pPr fontAlgn="auto">
              <a:spcAft>
                <a:spcPts val="0"/>
              </a:spcAft>
              <a:defRPr/>
            </a:pPr>
            <a:r>
              <a:rPr lang="fa-IR" dirty="0" smtClean="0"/>
              <a:t>فصل14مدیریت تغییر سازمانی</a:t>
            </a:r>
            <a:r>
              <a:rPr lang="en-US" dirty="0" smtClean="0"/>
              <a:t> </a:t>
            </a:r>
          </a:p>
        </p:txBody>
      </p:sp>
      <p:sp>
        <p:nvSpPr>
          <p:cNvPr id="199683" name="Rectangle 3"/>
          <p:cNvSpPr>
            <a:spLocks noGrp="1" noChangeArrowheads="1"/>
          </p:cNvSpPr>
          <p:nvPr>
            <p:ph type="subTitle" idx="1"/>
          </p:nvPr>
        </p:nvSpPr>
        <p:spPr>
          <a:xfrm>
            <a:off x="533400" y="3228975"/>
            <a:ext cx="7854950" cy="1752600"/>
          </a:xfrm>
        </p:spPr>
        <p:txBody>
          <a:bodyPr/>
          <a:lstStyle/>
          <a:p>
            <a:pPr marR="0"/>
            <a:r>
              <a:rPr lang="fa-IR" sz="2800" b="1" dirty="0" smtClean="0"/>
              <a:t>هدف : آشنایی با مفهوم مدیریت تغییر سازمانی و مدل ها و استراتژی ها و برنامه ها و تاثیر آن بر ابعاد ساختاری</a:t>
            </a:r>
            <a:r>
              <a:rPr lang="fa-IR" sz="2800" dirty="0" smtClean="0"/>
              <a:t> </a:t>
            </a:r>
            <a:endParaRPr lang="en-US" sz="2800" dirty="0" smtClean="0">
              <a:cs typeface="Majalla UI"/>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idx="1"/>
          </p:nvPr>
        </p:nvSpPr>
        <p:spPr/>
        <p:txBody>
          <a:bodyPr/>
          <a:lstStyle/>
          <a:p>
            <a:r>
              <a:rPr lang="fa-IR" b="1" dirty="0" smtClean="0"/>
              <a:t>مدیریت تغییر</a:t>
            </a:r>
            <a:r>
              <a:rPr lang="fa-IR" dirty="0" smtClean="0"/>
              <a:t> بر تغییر ساختاری برنامه ریزی شده تاكید دارد، و هدف تغییر برنامه ریزی شده ، بقا و تداوم فعالیت های سازمان است.</a:t>
            </a:r>
          </a:p>
          <a:p>
            <a:endParaRPr lang="fa-IR" dirty="0" smtClean="0"/>
          </a:p>
          <a:p>
            <a:endParaRPr lang="en-US" dirty="0" smtClean="0">
              <a:cs typeface="Majalla UI"/>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idx="1"/>
          </p:nvPr>
        </p:nvSpPr>
        <p:spPr/>
        <p:txBody>
          <a:bodyPr/>
          <a:lstStyle/>
          <a:p>
            <a:pPr>
              <a:spcBef>
                <a:spcPct val="50000"/>
              </a:spcBef>
              <a:buFontTx/>
              <a:buNone/>
            </a:pPr>
            <a:r>
              <a:rPr lang="fa-IR" dirty="0" smtClean="0"/>
              <a:t>در سطح فردی : هدف مدیران، اثر گذاری بر رفتار كاركنان است. آموزش و جامعه پذیری و انجام مشاوره از جمله این استراتژیها می باشد.</a:t>
            </a:r>
            <a:endParaRPr lang="en-US" dirty="0" smtClean="0">
              <a:cs typeface="Majalla UI"/>
            </a:endParaRPr>
          </a:p>
          <a:p>
            <a:endParaRPr lang="en-US" dirty="0" smtClean="0">
              <a:cs typeface="Majalla UI"/>
            </a:endParaRPr>
          </a:p>
        </p:txBody>
      </p:sp>
      <p:sp>
        <p:nvSpPr>
          <p:cNvPr id="201731" name="Rectangle 3"/>
          <p:cNvSpPr>
            <a:spLocks noChangeArrowheads="1"/>
          </p:cNvSpPr>
          <p:nvPr/>
        </p:nvSpPr>
        <p:spPr bwMode="auto">
          <a:xfrm>
            <a:off x="3352800" y="1295400"/>
            <a:ext cx="5181600" cy="579438"/>
          </a:xfrm>
          <a:prstGeom prst="rect">
            <a:avLst/>
          </a:prstGeom>
          <a:noFill/>
          <a:ln w="9525">
            <a:noFill/>
            <a:miter lim="800000"/>
            <a:headEnd/>
            <a:tailEnd/>
          </a:ln>
        </p:spPr>
        <p:txBody>
          <a:bodyPr>
            <a:spAutoFit/>
          </a:bodyPr>
          <a:lstStyle/>
          <a:p>
            <a:pPr>
              <a:spcBef>
                <a:spcPct val="50000"/>
              </a:spcBef>
            </a:pPr>
            <a:r>
              <a:rPr lang="fa-IR" sz="3200" b="1" dirty="0" smtClean="0"/>
              <a:t>تغییر ساختاری</a:t>
            </a:r>
            <a:r>
              <a:rPr lang="fa-IR" dirty="0" smtClean="0"/>
              <a:t> </a:t>
            </a:r>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idx="1"/>
          </p:nvPr>
        </p:nvSpPr>
        <p:spPr/>
        <p:txBody>
          <a:bodyPr/>
          <a:lstStyle/>
          <a:p>
            <a:pPr>
              <a:spcBef>
                <a:spcPct val="0"/>
              </a:spcBef>
              <a:buFontTx/>
              <a:buNone/>
            </a:pPr>
            <a:r>
              <a:rPr lang="fa-IR" dirty="0" smtClean="0"/>
              <a:t>در سطح گروهی : هدف مدیریت، تغییر در رفتار گروهی است. آموزش حساسیت ، بررسی بازخور و مشاوره فرآیندی از جمله این استراتژیهاست</a:t>
            </a:r>
            <a:endParaRPr lang="en-US" dirty="0" smtClean="0">
              <a:cs typeface="Majalla UI"/>
            </a:endParaRPr>
          </a:p>
          <a:p>
            <a:endParaRPr lang="en-US" dirty="0" smtClean="0">
              <a:cs typeface="Majalla UI"/>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3141663" y="395288"/>
            <a:ext cx="1079500" cy="431800"/>
          </a:xfrm>
          <a:prstGeom prst="rect">
            <a:avLst/>
          </a:prstGeom>
          <a:noFill/>
          <a:ln w="9525">
            <a:solidFill>
              <a:schemeClr val="tx1"/>
            </a:solidFill>
            <a:miter lim="800000"/>
            <a:headEnd/>
            <a:tailEnd/>
          </a:ln>
        </p:spPr>
        <p:txBody>
          <a:bodyPr wrap="none" anchor="ctr"/>
          <a:lstStyle/>
          <a:p>
            <a:endParaRPr lang="fa-IR"/>
          </a:p>
        </p:txBody>
      </p:sp>
      <p:sp>
        <p:nvSpPr>
          <p:cNvPr id="203779" name="Rectangle 3"/>
          <p:cNvSpPr>
            <a:spLocks noChangeArrowheads="1"/>
          </p:cNvSpPr>
          <p:nvPr/>
        </p:nvSpPr>
        <p:spPr bwMode="auto">
          <a:xfrm>
            <a:off x="3141663" y="1116013"/>
            <a:ext cx="1079500" cy="360362"/>
          </a:xfrm>
          <a:prstGeom prst="rect">
            <a:avLst/>
          </a:prstGeom>
          <a:noFill/>
          <a:ln w="9525">
            <a:solidFill>
              <a:schemeClr val="tx1"/>
            </a:solidFill>
            <a:miter lim="800000"/>
            <a:headEnd/>
            <a:tailEnd/>
          </a:ln>
        </p:spPr>
        <p:txBody>
          <a:bodyPr wrap="none" anchor="ctr"/>
          <a:lstStyle/>
          <a:p>
            <a:endParaRPr lang="fa-IR"/>
          </a:p>
        </p:txBody>
      </p:sp>
      <p:sp>
        <p:nvSpPr>
          <p:cNvPr id="203780" name="Rectangle 4"/>
          <p:cNvSpPr>
            <a:spLocks noChangeArrowheads="1"/>
          </p:cNvSpPr>
          <p:nvPr/>
        </p:nvSpPr>
        <p:spPr bwMode="auto">
          <a:xfrm>
            <a:off x="3284538" y="1692275"/>
            <a:ext cx="865187" cy="1079500"/>
          </a:xfrm>
          <a:prstGeom prst="rect">
            <a:avLst/>
          </a:prstGeom>
          <a:noFill/>
          <a:ln w="9525">
            <a:solidFill>
              <a:schemeClr val="tx1"/>
            </a:solidFill>
            <a:miter lim="800000"/>
            <a:headEnd/>
            <a:tailEnd/>
          </a:ln>
        </p:spPr>
        <p:txBody>
          <a:bodyPr wrap="none" anchor="ctr"/>
          <a:lstStyle/>
          <a:p>
            <a:endParaRPr lang="fa-IR"/>
          </a:p>
        </p:txBody>
      </p:sp>
      <p:sp>
        <p:nvSpPr>
          <p:cNvPr id="203781" name="Rectangle 5"/>
          <p:cNvSpPr>
            <a:spLocks noChangeArrowheads="1"/>
          </p:cNvSpPr>
          <p:nvPr/>
        </p:nvSpPr>
        <p:spPr bwMode="auto">
          <a:xfrm>
            <a:off x="1557338" y="2987675"/>
            <a:ext cx="1366837" cy="720725"/>
          </a:xfrm>
          <a:prstGeom prst="rect">
            <a:avLst/>
          </a:prstGeom>
          <a:noFill/>
          <a:ln w="9525">
            <a:solidFill>
              <a:schemeClr val="tx1"/>
            </a:solidFill>
            <a:miter lim="800000"/>
            <a:headEnd/>
            <a:tailEnd/>
          </a:ln>
        </p:spPr>
        <p:txBody>
          <a:bodyPr wrap="none" anchor="ctr"/>
          <a:lstStyle/>
          <a:p>
            <a:endParaRPr lang="fa-IR"/>
          </a:p>
        </p:txBody>
      </p:sp>
      <p:sp>
        <p:nvSpPr>
          <p:cNvPr id="203782" name="Rectangle 6"/>
          <p:cNvSpPr>
            <a:spLocks noChangeArrowheads="1"/>
          </p:cNvSpPr>
          <p:nvPr/>
        </p:nvSpPr>
        <p:spPr bwMode="auto">
          <a:xfrm>
            <a:off x="4437063" y="2987675"/>
            <a:ext cx="1439862" cy="792163"/>
          </a:xfrm>
          <a:prstGeom prst="rect">
            <a:avLst/>
          </a:prstGeom>
          <a:noFill/>
          <a:ln w="9525">
            <a:solidFill>
              <a:schemeClr val="tx1"/>
            </a:solidFill>
            <a:miter lim="800000"/>
            <a:headEnd/>
            <a:tailEnd/>
          </a:ln>
        </p:spPr>
        <p:txBody>
          <a:bodyPr wrap="none" anchor="ctr"/>
          <a:lstStyle/>
          <a:p>
            <a:endParaRPr lang="fa-IR"/>
          </a:p>
        </p:txBody>
      </p:sp>
      <p:sp>
        <p:nvSpPr>
          <p:cNvPr id="203783" name="Rectangle 7"/>
          <p:cNvSpPr>
            <a:spLocks noChangeArrowheads="1"/>
          </p:cNvSpPr>
          <p:nvPr/>
        </p:nvSpPr>
        <p:spPr bwMode="auto">
          <a:xfrm>
            <a:off x="3141663" y="4067175"/>
            <a:ext cx="935037" cy="360363"/>
          </a:xfrm>
          <a:prstGeom prst="rect">
            <a:avLst/>
          </a:prstGeom>
          <a:noFill/>
          <a:ln w="9525">
            <a:solidFill>
              <a:schemeClr val="tx1"/>
            </a:solidFill>
            <a:miter lim="800000"/>
            <a:headEnd/>
            <a:tailEnd/>
          </a:ln>
        </p:spPr>
        <p:txBody>
          <a:bodyPr wrap="none" anchor="ctr"/>
          <a:lstStyle/>
          <a:p>
            <a:endParaRPr lang="fa-IR"/>
          </a:p>
        </p:txBody>
      </p:sp>
      <p:sp>
        <p:nvSpPr>
          <p:cNvPr id="203784" name="Rectangle 8"/>
          <p:cNvSpPr>
            <a:spLocks noChangeArrowheads="1"/>
          </p:cNvSpPr>
          <p:nvPr/>
        </p:nvSpPr>
        <p:spPr bwMode="auto">
          <a:xfrm>
            <a:off x="3141663" y="4643438"/>
            <a:ext cx="935037" cy="358775"/>
          </a:xfrm>
          <a:prstGeom prst="rect">
            <a:avLst/>
          </a:prstGeom>
          <a:noFill/>
          <a:ln w="9525">
            <a:solidFill>
              <a:schemeClr val="tx1"/>
            </a:solidFill>
            <a:miter lim="800000"/>
            <a:headEnd/>
            <a:tailEnd/>
          </a:ln>
        </p:spPr>
        <p:txBody>
          <a:bodyPr wrap="none" anchor="ctr"/>
          <a:lstStyle/>
          <a:p>
            <a:endParaRPr lang="fa-IR"/>
          </a:p>
        </p:txBody>
      </p:sp>
      <p:sp>
        <p:nvSpPr>
          <p:cNvPr id="203785" name="Line 9"/>
          <p:cNvSpPr>
            <a:spLocks noChangeShapeType="1"/>
          </p:cNvSpPr>
          <p:nvPr/>
        </p:nvSpPr>
        <p:spPr bwMode="auto">
          <a:xfrm>
            <a:off x="3716338" y="827088"/>
            <a:ext cx="0" cy="288925"/>
          </a:xfrm>
          <a:prstGeom prst="line">
            <a:avLst/>
          </a:prstGeom>
          <a:noFill/>
          <a:ln w="9525">
            <a:solidFill>
              <a:schemeClr val="tx1"/>
            </a:solidFill>
            <a:round/>
            <a:headEnd/>
            <a:tailEnd type="triangle" w="med" len="med"/>
          </a:ln>
        </p:spPr>
        <p:txBody>
          <a:bodyPr/>
          <a:lstStyle/>
          <a:p>
            <a:endParaRPr lang="en-US"/>
          </a:p>
        </p:txBody>
      </p:sp>
      <p:sp>
        <p:nvSpPr>
          <p:cNvPr id="203786" name="Line 10"/>
          <p:cNvSpPr>
            <a:spLocks noChangeShapeType="1"/>
          </p:cNvSpPr>
          <p:nvPr/>
        </p:nvSpPr>
        <p:spPr bwMode="auto">
          <a:xfrm>
            <a:off x="3716338" y="1476375"/>
            <a:ext cx="0" cy="215900"/>
          </a:xfrm>
          <a:prstGeom prst="line">
            <a:avLst/>
          </a:prstGeom>
          <a:noFill/>
          <a:ln w="9525">
            <a:solidFill>
              <a:schemeClr val="tx1"/>
            </a:solidFill>
            <a:round/>
            <a:headEnd/>
            <a:tailEnd type="triangle" w="med" len="med"/>
          </a:ln>
        </p:spPr>
        <p:txBody>
          <a:bodyPr/>
          <a:lstStyle/>
          <a:p>
            <a:endParaRPr lang="en-US"/>
          </a:p>
        </p:txBody>
      </p:sp>
      <p:sp>
        <p:nvSpPr>
          <p:cNvPr id="203787" name="Line 11"/>
          <p:cNvSpPr>
            <a:spLocks noChangeShapeType="1"/>
          </p:cNvSpPr>
          <p:nvPr/>
        </p:nvSpPr>
        <p:spPr bwMode="auto">
          <a:xfrm flipH="1">
            <a:off x="2205038" y="2843213"/>
            <a:ext cx="2952750" cy="0"/>
          </a:xfrm>
          <a:prstGeom prst="line">
            <a:avLst/>
          </a:prstGeom>
          <a:noFill/>
          <a:ln w="9525">
            <a:solidFill>
              <a:schemeClr val="tx1"/>
            </a:solidFill>
            <a:round/>
            <a:headEnd/>
            <a:tailEnd/>
          </a:ln>
        </p:spPr>
        <p:txBody>
          <a:bodyPr/>
          <a:lstStyle/>
          <a:p>
            <a:endParaRPr lang="en-US"/>
          </a:p>
        </p:txBody>
      </p:sp>
      <p:sp>
        <p:nvSpPr>
          <p:cNvPr id="203788" name="Line 12"/>
          <p:cNvSpPr>
            <a:spLocks noChangeShapeType="1"/>
          </p:cNvSpPr>
          <p:nvPr/>
        </p:nvSpPr>
        <p:spPr bwMode="auto">
          <a:xfrm>
            <a:off x="3716338" y="2771775"/>
            <a:ext cx="0" cy="71438"/>
          </a:xfrm>
          <a:prstGeom prst="line">
            <a:avLst/>
          </a:prstGeom>
          <a:noFill/>
          <a:ln w="9525">
            <a:solidFill>
              <a:schemeClr val="tx1"/>
            </a:solidFill>
            <a:round/>
            <a:headEnd/>
            <a:tailEnd/>
          </a:ln>
        </p:spPr>
        <p:txBody>
          <a:bodyPr/>
          <a:lstStyle/>
          <a:p>
            <a:endParaRPr lang="en-US"/>
          </a:p>
        </p:txBody>
      </p:sp>
      <p:sp>
        <p:nvSpPr>
          <p:cNvPr id="203789" name="Line 13"/>
          <p:cNvSpPr>
            <a:spLocks noChangeShapeType="1"/>
          </p:cNvSpPr>
          <p:nvPr/>
        </p:nvSpPr>
        <p:spPr bwMode="auto">
          <a:xfrm>
            <a:off x="2205038" y="2843213"/>
            <a:ext cx="0" cy="144462"/>
          </a:xfrm>
          <a:prstGeom prst="line">
            <a:avLst/>
          </a:prstGeom>
          <a:noFill/>
          <a:ln w="9525">
            <a:solidFill>
              <a:schemeClr val="tx1"/>
            </a:solidFill>
            <a:round/>
            <a:headEnd/>
            <a:tailEnd type="triangle" w="med" len="med"/>
          </a:ln>
        </p:spPr>
        <p:txBody>
          <a:bodyPr/>
          <a:lstStyle/>
          <a:p>
            <a:endParaRPr lang="en-US"/>
          </a:p>
        </p:txBody>
      </p:sp>
      <p:sp>
        <p:nvSpPr>
          <p:cNvPr id="203790" name="Line 14"/>
          <p:cNvSpPr>
            <a:spLocks noChangeShapeType="1"/>
          </p:cNvSpPr>
          <p:nvPr/>
        </p:nvSpPr>
        <p:spPr bwMode="auto">
          <a:xfrm>
            <a:off x="5157788" y="2843213"/>
            <a:ext cx="0" cy="144462"/>
          </a:xfrm>
          <a:prstGeom prst="line">
            <a:avLst/>
          </a:prstGeom>
          <a:noFill/>
          <a:ln w="9525">
            <a:solidFill>
              <a:schemeClr val="tx1"/>
            </a:solidFill>
            <a:round/>
            <a:headEnd/>
            <a:tailEnd type="triangle" w="med" len="med"/>
          </a:ln>
        </p:spPr>
        <p:txBody>
          <a:bodyPr/>
          <a:lstStyle/>
          <a:p>
            <a:endParaRPr lang="en-US"/>
          </a:p>
        </p:txBody>
      </p:sp>
      <p:sp>
        <p:nvSpPr>
          <p:cNvPr id="203791" name="Line 15"/>
          <p:cNvSpPr>
            <a:spLocks noChangeShapeType="1"/>
          </p:cNvSpPr>
          <p:nvPr/>
        </p:nvSpPr>
        <p:spPr bwMode="auto">
          <a:xfrm flipH="1">
            <a:off x="2205038" y="3924300"/>
            <a:ext cx="3024187" cy="0"/>
          </a:xfrm>
          <a:prstGeom prst="line">
            <a:avLst/>
          </a:prstGeom>
          <a:noFill/>
          <a:ln w="9525">
            <a:solidFill>
              <a:schemeClr val="tx1"/>
            </a:solidFill>
            <a:round/>
            <a:headEnd/>
            <a:tailEnd/>
          </a:ln>
        </p:spPr>
        <p:txBody>
          <a:bodyPr/>
          <a:lstStyle/>
          <a:p>
            <a:endParaRPr lang="en-US"/>
          </a:p>
        </p:txBody>
      </p:sp>
      <p:sp>
        <p:nvSpPr>
          <p:cNvPr id="203792" name="Line 16"/>
          <p:cNvSpPr>
            <a:spLocks noChangeShapeType="1"/>
          </p:cNvSpPr>
          <p:nvPr/>
        </p:nvSpPr>
        <p:spPr bwMode="auto">
          <a:xfrm flipV="1">
            <a:off x="2205038" y="3708400"/>
            <a:ext cx="0" cy="215900"/>
          </a:xfrm>
          <a:prstGeom prst="line">
            <a:avLst/>
          </a:prstGeom>
          <a:noFill/>
          <a:ln w="9525">
            <a:solidFill>
              <a:schemeClr val="tx1"/>
            </a:solidFill>
            <a:round/>
            <a:headEnd/>
            <a:tailEnd/>
          </a:ln>
        </p:spPr>
        <p:txBody>
          <a:bodyPr/>
          <a:lstStyle/>
          <a:p>
            <a:endParaRPr lang="en-US"/>
          </a:p>
        </p:txBody>
      </p:sp>
      <p:sp>
        <p:nvSpPr>
          <p:cNvPr id="203793" name="Line 17"/>
          <p:cNvSpPr>
            <a:spLocks noChangeShapeType="1"/>
          </p:cNvSpPr>
          <p:nvPr/>
        </p:nvSpPr>
        <p:spPr bwMode="auto">
          <a:xfrm>
            <a:off x="5229225" y="3779838"/>
            <a:ext cx="0" cy="144462"/>
          </a:xfrm>
          <a:prstGeom prst="line">
            <a:avLst/>
          </a:prstGeom>
          <a:noFill/>
          <a:ln w="9525">
            <a:solidFill>
              <a:schemeClr val="tx1"/>
            </a:solidFill>
            <a:round/>
            <a:headEnd/>
            <a:tailEnd/>
          </a:ln>
        </p:spPr>
        <p:txBody>
          <a:bodyPr/>
          <a:lstStyle/>
          <a:p>
            <a:endParaRPr lang="en-US"/>
          </a:p>
        </p:txBody>
      </p:sp>
      <p:sp>
        <p:nvSpPr>
          <p:cNvPr id="203794" name="Line 18"/>
          <p:cNvSpPr>
            <a:spLocks noChangeShapeType="1"/>
          </p:cNvSpPr>
          <p:nvPr/>
        </p:nvSpPr>
        <p:spPr bwMode="auto">
          <a:xfrm>
            <a:off x="3644900" y="3924300"/>
            <a:ext cx="0" cy="142875"/>
          </a:xfrm>
          <a:prstGeom prst="line">
            <a:avLst/>
          </a:prstGeom>
          <a:noFill/>
          <a:ln w="9525">
            <a:solidFill>
              <a:schemeClr val="tx1"/>
            </a:solidFill>
            <a:round/>
            <a:headEnd/>
            <a:tailEnd type="triangle" w="med" len="med"/>
          </a:ln>
        </p:spPr>
        <p:txBody>
          <a:bodyPr/>
          <a:lstStyle/>
          <a:p>
            <a:endParaRPr lang="en-US"/>
          </a:p>
        </p:txBody>
      </p:sp>
      <p:sp>
        <p:nvSpPr>
          <p:cNvPr id="203795" name="Line 19"/>
          <p:cNvSpPr>
            <a:spLocks noChangeShapeType="1"/>
          </p:cNvSpPr>
          <p:nvPr/>
        </p:nvSpPr>
        <p:spPr bwMode="auto">
          <a:xfrm>
            <a:off x="3644900" y="4427538"/>
            <a:ext cx="0" cy="215900"/>
          </a:xfrm>
          <a:prstGeom prst="line">
            <a:avLst/>
          </a:prstGeom>
          <a:noFill/>
          <a:ln w="9525">
            <a:solidFill>
              <a:schemeClr val="tx1"/>
            </a:solidFill>
            <a:round/>
            <a:headEnd/>
            <a:tailEnd type="triangle" w="med" len="med"/>
          </a:ln>
        </p:spPr>
        <p:txBody>
          <a:bodyPr/>
          <a:lstStyle/>
          <a:p>
            <a:endParaRPr lang="en-US"/>
          </a:p>
        </p:txBody>
      </p:sp>
      <p:sp>
        <p:nvSpPr>
          <p:cNvPr id="203796" name="Line 20"/>
          <p:cNvSpPr>
            <a:spLocks noChangeShapeType="1"/>
          </p:cNvSpPr>
          <p:nvPr/>
        </p:nvSpPr>
        <p:spPr bwMode="auto">
          <a:xfrm flipH="1">
            <a:off x="1412875" y="4500563"/>
            <a:ext cx="2232025" cy="0"/>
          </a:xfrm>
          <a:prstGeom prst="line">
            <a:avLst/>
          </a:prstGeom>
          <a:noFill/>
          <a:ln w="9525">
            <a:solidFill>
              <a:schemeClr val="tx1"/>
            </a:solidFill>
            <a:prstDash val="dash"/>
            <a:round/>
            <a:headEnd/>
            <a:tailEnd/>
          </a:ln>
        </p:spPr>
        <p:txBody>
          <a:bodyPr/>
          <a:lstStyle/>
          <a:p>
            <a:endParaRPr lang="en-US"/>
          </a:p>
        </p:txBody>
      </p:sp>
      <p:sp>
        <p:nvSpPr>
          <p:cNvPr id="203797" name="Line 21"/>
          <p:cNvSpPr>
            <a:spLocks noChangeShapeType="1"/>
          </p:cNvSpPr>
          <p:nvPr/>
        </p:nvSpPr>
        <p:spPr bwMode="auto">
          <a:xfrm flipV="1">
            <a:off x="1412875" y="539750"/>
            <a:ext cx="0" cy="3960813"/>
          </a:xfrm>
          <a:prstGeom prst="line">
            <a:avLst/>
          </a:prstGeom>
          <a:noFill/>
          <a:ln w="9525">
            <a:solidFill>
              <a:schemeClr val="tx1"/>
            </a:solidFill>
            <a:prstDash val="dash"/>
            <a:round/>
            <a:headEnd/>
            <a:tailEnd/>
          </a:ln>
        </p:spPr>
        <p:txBody>
          <a:bodyPr/>
          <a:lstStyle/>
          <a:p>
            <a:endParaRPr lang="en-US"/>
          </a:p>
        </p:txBody>
      </p:sp>
      <p:sp>
        <p:nvSpPr>
          <p:cNvPr id="203798" name="Line 22"/>
          <p:cNvSpPr>
            <a:spLocks noChangeShapeType="1"/>
          </p:cNvSpPr>
          <p:nvPr/>
        </p:nvSpPr>
        <p:spPr bwMode="auto">
          <a:xfrm>
            <a:off x="1412875" y="539750"/>
            <a:ext cx="1728788" cy="0"/>
          </a:xfrm>
          <a:prstGeom prst="line">
            <a:avLst/>
          </a:prstGeom>
          <a:noFill/>
          <a:ln w="9525">
            <a:solidFill>
              <a:schemeClr val="tx1"/>
            </a:solidFill>
            <a:prstDash val="dash"/>
            <a:round/>
            <a:headEnd/>
            <a:tailEnd type="triangle" w="med" len="med"/>
          </a:ln>
        </p:spPr>
        <p:txBody>
          <a:bodyPr/>
          <a:lstStyle/>
          <a:p>
            <a:endParaRPr lang="en-US"/>
          </a:p>
        </p:txBody>
      </p:sp>
      <p:sp>
        <p:nvSpPr>
          <p:cNvPr id="203799" name="Text Box 23"/>
          <p:cNvSpPr txBox="1">
            <a:spLocks noChangeArrowheads="1"/>
          </p:cNvSpPr>
          <p:nvPr/>
        </p:nvSpPr>
        <p:spPr bwMode="auto">
          <a:xfrm>
            <a:off x="620713" y="1116013"/>
            <a:ext cx="792162" cy="457200"/>
          </a:xfrm>
          <a:prstGeom prst="rect">
            <a:avLst/>
          </a:prstGeom>
          <a:noFill/>
          <a:ln w="9525">
            <a:noFill/>
            <a:miter lim="800000"/>
            <a:headEnd/>
            <a:tailEnd/>
          </a:ln>
        </p:spPr>
        <p:txBody>
          <a:bodyPr>
            <a:spAutoFit/>
          </a:bodyPr>
          <a:lstStyle/>
          <a:p>
            <a:pPr>
              <a:spcBef>
                <a:spcPct val="50000"/>
              </a:spcBef>
            </a:pPr>
            <a:r>
              <a:rPr lang="fa-IR" sz="1200" b="1"/>
              <a:t>شروع كننده</a:t>
            </a:r>
            <a:r>
              <a:rPr lang="fa-IR" sz="1200"/>
              <a:t> </a:t>
            </a:r>
            <a:r>
              <a:rPr lang="fa-IR" sz="1200" b="1"/>
              <a:t>سازمان</a:t>
            </a:r>
            <a:endParaRPr lang="en-US" sz="1200" b="1"/>
          </a:p>
        </p:txBody>
      </p:sp>
      <p:sp>
        <p:nvSpPr>
          <p:cNvPr id="203800" name="Text Box 24"/>
          <p:cNvSpPr txBox="1">
            <a:spLocks noChangeArrowheads="1"/>
          </p:cNvSpPr>
          <p:nvPr/>
        </p:nvSpPr>
        <p:spPr bwMode="auto">
          <a:xfrm>
            <a:off x="836613" y="3203575"/>
            <a:ext cx="433387" cy="274638"/>
          </a:xfrm>
          <a:prstGeom prst="rect">
            <a:avLst/>
          </a:prstGeom>
          <a:noFill/>
          <a:ln w="9525">
            <a:noFill/>
            <a:miter lim="800000"/>
            <a:headEnd/>
            <a:tailEnd/>
          </a:ln>
        </p:spPr>
        <p:txBody>
          <a:bodyPr>
            <a:spAutoFit/>
          </a:bodyPr>
          <a:lstStyle/>
          <a:p>
            <a:pPr>
              <a:spcBef>
                <a:spcPct val="50000"/>
              </a:spcBef>
            </a:pPr>
            <a:r>
              <a:rPr lang="fa-IR" sz="1200" b="1"/>
              <a:t>اجرا</a:t>
            </a:r>
            <a:endParaRPr lang="en-US" sz="1200" b="1"/>
          </a:p>
        </p:txBody>
      </p:sp>
      <p:sp>
        <p:nvSpPr>
          <p:cNvPr id="203801" name="Text Box 25"/>
          <p:cNvSpPr txBox="1">
            <a:spLocks noChangeArrowheads="1"/>
          </p:cNvSpPr>
          <p:nvPr/>
        </p:nvSpPr>
        <p:spPr bwMode="auto">
          <a:xfrm>
            <a:off x="836613" y="4356100"/>
            <a:ext cx="504825" cy="274638"/>
          </a:xfrm>
          <a:prstGeom prst="rect">
            <a:avLst/>
          </a:prstGeom>
          <a:noFill/>
          <a:ln w="9525">
            <a:noFill/>
            <a:miter lim="800000"/>
            <a:headEnd/>
            <a:tailEnd/>
          </a:ln>
        </p:spPr>
        <p:txBody>
          <a:bodyPr>
            <a:spAutoFit/>
          </a:bodyPr>
          <a:lstStyle/>
          <a:p>
            <a:pPr>
              <a:spcBef>
                <a:spcPct val="50000"/>
              </a:spcBef>
            </a:pPr>
            <a:r>
              <a:rPr lang="fa-IR" sz="1200" b="1" dirty="0" smtClean="0"/>
              <a:t>نتایج</a:t>
            </a:r>
            <a:endParaRPr lang="en-US" sz="1200" b="1" dirty="0"/>
          </a:p>
        </p:txBody>
      </p:sp>
      <p:sp>
        <p:nvSpPr>
          <p:cNvPr id="203802" name="Text Box 26"/>
          <p:cNvSpPr txBox="1">
            <a:spLocks noChangeArrowheads="1"/>
          </p:cNvSpPr>
          <p:nvPr/>
        </p:nvSpPr>
        <p:spPr bwMode="auto">
          <a:xfrm>
            <a:off x="2997200" y="4643438"/>
            <a:ext cx="1079500" cy="274637"/>
          </a:xfrm>
          <a:prstGeom prst="rect">
            <a:avLst/>
          </a:prstGeom>
          <a:noFill/>
          <a:ln w="9525">
            <a:noFill/>
            <a:miter lim="800000"/>
            <a:headEnd/>
            <a:tailEnd/>
          </a:ln>
        </p:spPr>
        <p:txBody>
          <a:bodyPr>
            <a:spAutoFit/>
          </a:bodyPr>
          <a:lstStyle/>
          <a:p>
            <a:pPr>
              <a:spcBef>
                <a:spcPct val="50000"/>
              </a:spcBef>
            </a:pPr>
            <a:r>
              <a:rPr lang="fa-IR" sz="1200" dirty="0" smtClean="0">
                <a:cs typeface="Elham" pitchFamily="2" charset="-78"/>
              </a:rPr>
              <a:t>اثربخشی </a:t>
            </a:r>
            <a:r>
              <a:rPr lang="fa-IR" sz="1200" dirty="0">
                <a:cs typeface="Elham" pitchFamily="2" charset="-78"/>
              </a:rPr>
              <a:t>سازمان</a:t>
            </a:r>
            <a:endParaRPr lang="en-US" sz="1200" dirty="0">
              <a:cs typeface="Elham" pitchFamily="2" charset="-78"/>
            </a:endParaRPr>
          </a:p>
        </p:txBody>
      </p:sp>
      <p:sp>
        <p:nvSpPr>
          <p:cNvPr id="203803" name="Text Box 27"/>
          <p:cNvSpPr txBox="1">
            <a:spLocks noChangeArrowheads="1"/>
          </p:cNvSpPr>
          <p:nvPr/>
        </p:nvSpPr>
        <p:spPr bwMode="auto">
          <a:xfrm>
            <a:off x="3141663" y="4067175"/>
            <a:ext cx="935037" cy="274638"/>
          </a:xfrm>
          <a:prstGeom prst="rect">
            <a:avLst/>
          </a:prstGeom>
          <a:noFill/>
          <a:ln w="9525">
            <a:noFill/>
            <a:miter lim="800000"/>
            <a:headEnd/>
            <a:tailEnd/>
          </a:ln>
        </p:spPr>
        <p:txBody>
          <a:bodyPr>
            <a:spAutoFit/>
          </a:bodyPr>
          <a:lstStyle/>
          <a:p>
            <a:pPr algn="ctr">
              <a:spcBef>
                <a:spcPct val="50000"/>
              </a:spcBef>
            </a:pPr>
            <a:r>
              <a:rPr lang="fa-IR" sz="1200" dirty="0" smtClean="0">
                <a:cs typeface="Elham" pitchFamily="2" charset="-78"/>
              </a:rPr>
              <a:t>تغییر</a:t>
            </a:r>
            <a:endParaRPr lang="en-US" sz="1200" dirty="0">
              <a:cs typeface="Elham" pitchFamily="2" charset="-78"/>
            </a:endParaRPr>
          </a:p>
        </p:txBody>
      </p:sp>
      <p:sp>
        <p:nvSpPr>
          <p:cNvPr id="203804" name="Line 28"/>
          <p:cNvSpPr>
            <a:spLocks noChangeShapeType="1"/>
          </p:cNvSpPr>
          <p:nvPr/>
        </p:nvSpPr>
        <p:spPr bwMode="auto">
          <a:xfrm>
            <a:off x="1557338" y="3276600"/>
            <a:ext cx="1366837" cy="0"/>
          </a:xfrm>
          <a:prstGeom prst="line">
            <a:avLst/>
          </a:prstGeom>
          <a:noFill/>
          <a:ln w="9525">
            <a:solidFill>
              <a:schemeClr val="tx1"/>
            </a:solidFill>
            <a:round/>
            <a:headEnd/>
            <a:tailEnd/>
          </a:ln>
        </p:spPr>
        <p:txBody>
          <a:bodyPr/>
          <a:lstStyle/>
          <a:p>
            <a:endParaRPr lang="en-US"/>
          </a:p>
        </p:txBody>
      </p:sp>
      <p:sp>
        <p:nvSpPr>
          <p:cNvPr id="203805" name="Line 29"/>
          <p:cNvSpPr>
            <a:spLocks noChangeShapeType="1"/>
          </p:cNvSpPr>
          <p:nvPr/>
        </p:nvSpPr>
        <p:spPr bwMode="auto">
          <a:xfrm>
            <a:off x="4437063" y="3203575"/>
            <a:ext cx="1439862" cy="0"/>
          </a:xfrm>
          <a:prstGeom prst="line">
            <a:avLst/>
          </a:prstGeom>
          <a:noFill/>
          <a:ln w="9525">
            <a:solidFill>
              <a:schemeClr val="tx1"/>
            </a:solidFill>
            <a:round/>
            <a:headEnd/>
            <a:tailEnd/>
          </a:ln>
        </p:spPr>
        <p:txBody>
          <a:bodyPr/>
          <a:lstStyle/>
          <a:p>
            <a:endParaRPr lang="en-US"/>
          </a:p>
        </p:txBody>
      </p:sp>
      <p:sp>
        <p:nvSpPr>
          <p:cNvPr id="203806" name="Line 30"/>
          <p:cNvSpPr>
            <a:spLocks noChangeShapeType="1"/>
          </p:cNvSpPr>
          <p:nvPr/>
        </p:nvSpPr>
        <p:spPr bwMode="auto">
          <a:xfrm>
            <a:off x="4581525" y="3492500"/>
            <a:ext cx="1079500" cy="0"/>
          </a:xfrm>
          <a:prstGeom prst="line">
            <a:avLst/>
          </a:prstGeom>
          <a:noFill/>
          <a:ln w="9525">
            <a:solidFill>
              <a:schemeClr val="tx1"/>
            </a:solidFill>
            <a:round/>
            <a:headEnd/>
            <a:tailEnd/>
          </a:ln>
        </p:spPr>
        <p:txBody>
          <a:bodyPr/>
          <a:lstStyle/>
          <a:p>
            <a:endParaRPr lang="en-US"/>
          </a:p>
        </p:txBody>
      </p:sp>
      <p:sp>
        <p:nvSpPr>
          <p:cNvPr id="203807" name="Text Box 31"/>
          <p:cNvSpPr txBox="1">
            <a:spLocks noChangeArrowheads="1"/>
          </p:cNvSpPr>
          <p:nvPr/>
        </p:nvSpPr>
        <p:spPr bwMode="auto">
          <a:xfrm>
            <a:off x="3141663" y="395288"/>
            <a:ext cx="1079500" cy="457200"/>
          </a:xfrm>
          <a:prstGeom prst="rect">
            <a:avLst/>
          </a:prstGeom>
          <a:noFill/>
          <a:ln w="9525">
            <a:noFill/>
            <a:miter lim="800000"/>
            <a:headEnd/>
            <a:tailEnd/>
          </a:ln>
        </p:spPr>
        <p:txBody>
          <a:bodyPr>
            <a:spAutoFit/>
          </a:bodyPr>
          <a:lstStyle/>
          <a:p>
            <a:pPr algn="ctr">
              <a:spcBef>
                <a:spcPct val="50000"/>
              </a:spcBef>
            </a:pPr>
            <a:r>
              <a:rPr lang="fa-IR" sz="1200" dirty="0" smtClean="0">
                <a:cs typeface="Elham" pitchFamily="2" charset="-78"/>
              </a:rPr>
              <a:t>نیرو های </a:t>
            </a:r>
            <a:r>
              <a:rPr lang="fa-IR" sz="1200" dirty="0">
                <a:cs typeface="Elham" pitchFamily="2" charset="-78"/>
              </a:rPr>
              <a:t>شروع</a:t>
            </a:r>
            <a:r>
              <a:rPr lang="fa-IR" sz="1200" dirty="0"/>
              <a:t> </a:t>
            </a:r>
            <a:r>
              <a:rPr lang="fa-IR" sz="1200" dirty="0">
                <a:cs typeface="Elham" pitchFamily="2" charset="-78"/>
              </a:rPr>
              <a:t>كننده </a:t>
            </a:r>
            <a:r>
              <a:rPr lang="fa-IR" sz="1200" dirty="0" smtClean="0">
                <a:cs typeface="Elham" pitchFamily="2" charset="-78"/>
              </a:rPr>
              <a:t>تغییر</a:t>
            </a:r>
            <a:endParaRPr lang="en-US" sz="1200" dirty="0">
              <a:cs typeface="Elham" pitchFamily="2" charset="-78"/>
            </a:endParaRPr>
          </a:p>
        </p:txBody>
      </p:sp>
      <p:sp>
        <p:nvSpPr>
          <p:cNvPr id="203808" name="Text Box 32"/>
          <p:cNvSpPr txBox="1">
            <a:spLocks noChangeArrowheads="1"/>
          </p:cNvSpPr>
          <p:nvPr/>
        </p:nvSpPr>
        <p:spPr bwMode="auto">
          <a:xfrm>
            <a:off x="3141663" y="1116013"/>
            <a:ext cx="1079500" cy="274637"/>
          </a:xfrm>
          <a:prstGeom prst="rect">
            <a:avLst/>
          </a:prstGeom>
          <a:noFill/>
          <a:ln w="9525">
            <a:noFill/>
            <a:miter lim="800000"/>
            <a:headEnd/>
            <a:tailEnd/>
          </a:ln>
        </p:spPr>
        <p:txBody>
          <a:bodyPr>
            <a:spAutoFit/>
          </a:bodyPr>
          <a:lstStyle/>
          <a:p>
            <a:pPr algn="ctr">
              <a:spcBef>
                <a:spcPct val="50000"/>
              </a:spcBef>
            </a:pPr>
            <a:r>
              <a:rPr lang="fa-IR" sz="1200" dirty="0">
                <a:cs typeface="Elham" pitchFamily="2" charset="-78"/>
              </a:rPr>
              <a:t>عامل </a:t>
            </a:r>
            <a:r>
              <a:rPr lang="fa-IR" sz="1200" dirty="0" smtClean="0">
                <a:cs typeface="Elham" pitchFamily="2" charset="-78"/>
              </a:rPr>
              <a:t>تغییر</a:t>
            </a:r>
            <a:endParaRPr lang="en-US" sz="1200" dirty="0">
              <a:cs typeface="Elham" pitchFamily="2" charset="-78"/>
            </a:endParaRPr>
          </a:p>
        </p:txBody>
      </p:sp>
      <p:sp>
        <p:nvSpPr>
          <p:cNvPr id="203809" name="Text Box 33"/>
          <p:cNvSpPr txBox="1">
            <a:spLocks noChangeArrowheads="1"/>
          </p:cNvSpPr>
          <p:nvPr/>
        </p:nvSpPr>
        <p:spPr bwMode="auto">
          <a:xfrm>
            <a:off x="3141663" y="1692275"/>
            <a:ext cx="1008062" cy="646331"/>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چه </a:t>
            </a:r>
            <a:r>
              <a:rPr lang="fa-IR" sz="1200" dirty="0" smtClean="0">
                <a:cs typeface="Elham" pitchFamily="2" charset="-78"/>
              </a:rPr>
              <a:t>چیزی باید</a:t>
            </a:r>
            <a:r>
              <a:rPr lang="fa-IR" sz="1200" dirty="0" smtClean="0"/>
              <a:t> </a:t>
            </a:r>
            <a:r>
              <a:rPr lang="fa-IR" sz="1200" dirty="0" smtClean="0">
                <a:cs typeface="Elham" pitchFamily="2" charset="-78"/>
              </a:rPr>
              <a:t>تغییر </a:t>
            </a:r>
            <a:r>
              <a:rPr lang="fa-IR" sz="1200" dirty="0">
                <a:cs typeface="Elham" pitchFamily="2" charset="-78"/>
              </a:rPr>
              <a:t>داده شود؟          </a:t>
            </a:r>
            <a:endParaRPr lang="en-US" sz="1200" dirty="0">
              <a:cs typeface="Elham" pitchFamily="2" charset="-78"/>
            </a:endParaRPr>
          </a:p>
        </p:txBody>
      </p:sp>
      <p:sp>
        <p:nvSpPr>
          <p:cNvPr id="203810" name="Line 34"/>
          <p:cNvSpPr>
            <a:spLocks noChangeShapeType="1"/>
          </p:cNvSpPr>
          <p:nvPr/>
        </p:nvSpPr>
        <p:spPr bwMode="auto">
          <a:xfrm flipV="1">
            <a:off x="3357563" y="2124075"/>
            <a:ext cx="720725" cy="0"/>
          </a:xfrm>
          <a:prstGeom prst="line">
            <a:avLst/>
          </a:prstGeom>
          <a:noFill/>
          <a:ln w="9525">
            <a:solidFill>
              <a:schemeClr val="tx1"/>
            </a:solidFill>
            <a:round/>
            <a:headEnd/>
            <a:tailEnd/>
          </a:ln>
        </p:spPr>
        <p:txBody>
          <a:bodyPr/>
          <a:lstStyle/>
          <a:p>
            <a:endParaRPr lang="en-US"/>
          </a:p>
        </p:txBody>
      </p:sp>
      <p:sp>
        <p:nvSpPr>
          <p:cNvPr id="203811" name="Text Box 35"/>
          <p:cNvSpPr txBox="1">
            <a:spLocks noChangeArrowheads="1"/>
          </p:cNvSpPr>
          <p:nvPr/>
        </p:nvSpPr>
        <p:spPr bwMode="auto">
          <a:xfrm>
            <a:off x="3200400" y="2209800"/>
            <a:ext cx="936625" cy="701675"/>
          </a:xfrm>
          <a:prstGeom prst="rect">
            <a:avLst/>
          </a:prstGeom>
          <a:noFill/>
          <a:ln w="9525">
            <a:noFill/>
            <a:miter lim="800000"/>
            <a:headEnd/>
            <a:tailEnd/>
          </a:ln>
        </p:spPr>
        <p:txBody>
          <a:bodyPr>
            <a:spAutoFit/>
          </a:bodyPr>
          <a:lstStyle/>
          <a:p>
            <a:pPr algn="ctr">
              <a:spcBef>
                <a:spcPct val="50000"/>
              </a:spcBef>
            </a:pPr>
            <a:r>
              <a:rPr lang="fa-IR" sz="1000" b="1" dirty="0"/>
              <a:t>ساختار؟ </a:t>
            </a:r>
            <a:r>
              <a:rPr lang="fa-IR" sz="1000" b="1" dirty="0" smtClean="0"/>
              <a:t>تكنولوژی</a:t>
            </a:r>
            <a:r>
              <a:rPr lang="fa-IR" sz="1000" dirty="0" smtClean="0">
                <a:cs typeface="Elham" pitchFamily="2" charset="-78"/>
              </a:rPr>
              <a:t> </a:t>
            </a:r>
            <a:r>
              <a:rPr lang="fa-IR" sz="1000" b="1" dirty="0" smtClean="0"/>
              <a:t>اثربخشی سازمانی؟</a:t>
            </a:r>
            <a:endParaRPr lang="en-US" sz="1000" b="1" dirty="0"/>
          </a:p>
        </p:txBody>
      </p:sp>
      <p:sp>
        <p:nvSpPr>
          <p:cNvPr id="203812" name="Text Box 36"/>
          <p:cNvSpPr txBox="1">
            <a:spLocks noChangeArrowheads="1"/>
          </p:cNvSpPr>
          <p:nvPr/>
        </p:nvSpPr>
        <p:spPr bwMode="auto">
          <a:xfrm>
            <a:off x="1628775" y="2987675"/>
            <a:ext cx="1223963" cy="274638"/>
          </a:xfrm>
          <a:prstGeom prst="rect">
            <a:avLst/>
          </a:prstGeom>
          <a:noFill/>
          <a:ln w="9525">
            <a:noFill/>
            <a:miter lim="800000"/>
            <a:headEnd/>
            <a:tailEnd/>
          </a:ln>
        </p:spPr>
        <p:txBody>
          <a:bodyPr>
            <a:spAutoFit/>
          </a:bodyPr>
          <a:lstStyle/>
          <a:p>
            <a:pPr algn="ctr">
              <a:spcBef>
                <a:spcPct val="50000"/>
              </a:spcBef>
            </a:pPr>
            <a:r>
              <a:rPr lang="fa-IR" sz="1200" dirty="0" smtClean="0">
                <a:cs typeface="Elham" pitchFamily="2" charset="-78"/>
              </a:rPr>
              <a:t>فرآیند تغییر</a:t>
            </a:r>
            <a:endParaRPr lang="en-US" sz="1200" dirty="0">
              <a:cs typeface="Elham" pitchFamily="2" charset="-78"/>
            </a:endParaRPr>
          </a:p>
        </p:txBody>
      </p:sp>
      <p:sp>
        <p:nvSpPr>
          <p:cNvPr id="203813" name="Text Box 37"/>
          <p:cNvSpPr txBox="1">
            <a:spLocks noChangeArrowheads="1"/>
          </p:cNvSpPr>
          <p:nvPr/>
        </p:nvSpPr>
        <p:spPr bwMode="auto">
          <a:xfrm>
            <a:off x="1484313" y="3276600"/>
            <a:ext cx="1439862" cy="244475"/>
          </a:xfrm>
          <a:prstGeom prst="rect">
            <a:avLst/>
          </a:prstGeom>
          <a:noFill/>
          <a:ln w="9525">
            <a:noFill/>
            <a:miter lim="800000"/>
            <a:headEnd/>
            <a:tailEnd/>
          </a:ln>
        </p:spPr>
        <p:txBody>
          <a:bodyPr>
            <a:spAutoFit/>
          </a:bodyPr>
          <a:lstStyle/>
          <a:p>
            <a:pPr>
              <a:spcBef>
                <a:spcPct val="50000"/>
              </a:spcBef>
            </a:pPr>
            <a:r>
              <a:rPr lang="fa-IR" sz="1000" b="1" dirty="0" smtClean="0"/>
              <a:t>تثبیت        </a:t>
            </a:r>
            <a:r>
              <a:rPr lang="fa-IR" sz="1000" b="1" dirty="0"/>
              <a:t>حركت      خروج</a:t>
            </a:r>
            <a:endParaRPr lang="en-US" sz="1000" b="1" dirty="0"/>
          </a:p>
        </p:txBody>
      </p:sp>
      <p:sp>
        <p:nvSpPr>
          <p:cNvPr id="203814" name="Text Box 38"/>
          <p:cNvSpPr txBox="1">
            <a:spLocks noChangeArrowheads="1"/>
          </p:cNvSpPr>
          <p:nvPr/>
        </p:nvSpPr>
        <p:spPr bwMode="auto">
          <a:xfrm>
            <a:off x="1447800" y="3352800"/>
            <a:ext cx="646113" cy="396875"/>
          </a:xfrm>
          <a:prstGeom prst="rect">
            <a:avLst/>
          </a:prstGeom>
          <a:noFill/>
          <a:ln w="9525">
            <a:noFill/>
            <a:miter lim="800000"/>
            <a:headEnd/>
            <a:tailEnd/>
          </a:ln>
        </p:spPr>
        <p:txBody>
          <a:bodyPr>
            <a:spAutoFit/>
          </a:bodyPr>
          <a:lstStyle/>
          <a:p>
            <a:pPr>
              <a:spcBef>
                <a:spcPct val="50000"/>
              </a:spcBef>
            </a:pPr>
            <a:r>
              <a:rPr lang="fa-IR" sz="1000" b="1"/>
              <a:t>از انجماد</a:t>
            </a:r>
            <a:endParaRPr lang="en-US" sz="1000" b="1"/>
          </a:p>
        </p:txBody>
      </p:sp>
      <p:sp>
        <p:nvSpPr>
          <p:cNvPr id="203815" name="Line 39"/>
          <p:cNvSpPr>
            <a:spLocks noChangeShapeType="1"/>
          </p:cNvSpPr>
          <p:nvPr/>
        </p:nvSpPr>
        <p:spPr bwMode="auto">
          <a:xfrm>
            <a:off x="1905000" y="3505200"/>
            <a:ext cx="144463" cy="0"/>
          </a:xfrm>
          <a:prstGeom prst="line">
            <a:avLst/>
          </a:prstGeom>
          <a:noFill/>
          <a:ln w="9525">
            <a:solidFill>
              <a:schemeClr val="tx1"/>
            </a:solidFill>
            <a:round/>
            <a:headEnd/>
            <a:tailEnd type="triangle" w="med" len="med"/>
          </a:ln>
        </p:spPr>
        <p:txBody>
          <a:bodyPr/>
          <a:lstStyle/>
          <a:p>
            <a:endParaRPr lang="en-US"/>
          </a:p>
        </p:txBody>
      </p:sp>
      <p:sp>
        <p:nvSpPr>
          <p:cNvPr id="203816" name="Line 40"/>
          <p:cNvSpPr>
            <a:spLocks noChangeShapeType="1"/>
          </p:cNvSpPr>
          <p:nvPr/>
        </p:nvSpPr>
        <p:spPr bwMode="auto">
          <a:xfrm>
            <a:off x="2286000" y="3429000"/>
            <a:ext cx="215900" cy="0"/>
          </a:xfrm>
          <a:prstGeom prst="line">
            <a:avLst/>
          </a:prstGeom>
          <a:noFill/>
          <a:ln w="9525">
            <a:solidFill>
              <a:schemeClr val="tx1"/>
            </a:solidFill>
            <a:round/>
            <a:headEnd/>
            <a:tailEnd type="triangle" w="med" len="med"/>
          </a:ln>
        </p:spPr>
        <p:txBody>
          <a:bodyPr/>
          <a:lstStyle/>
          <a:p>
            <a:endParaRPr lang="en-US"/>
          </a:p>
        </p:txBody>
      </p:sp>
      <p:sp>
        <p:nvSpPr>
          <p:cNvPr id="203817" name="Text Box 41"/>
          <p:cNvSpPr txBox="1">
            <a:spLocks noChangeArrowheads="1"/>
          </p:cNvSpPr>
          <p:nvPr/>
        </p:nvSpPr>
        <p:spPr bwMode="auto">
          <a:xfrm>
            <a:off x="4508500" y="2916238"/>
            <a:ext cx="1081088" cy="274637"/>
          </a:xfrm>
          <a:prstGeom prst="rect">
            <a:avLst/>
          </a:prstGeom>
          <a:noFill/>
          <a:ln w="9525">
            <a:noFill/>
            <a:miter lim="800000"/>
            <a:headEnd/>
            <a:tailEnd/>
          </a:ln>
        </p:spPr>
        <p:txBody>
          <a:bodyPr>
            <a:spAutoFit/>
          </a:bodyPr>
          <a:lstStyle/>
          <a:p>
            <a:pPr>
              <a:spcBef>
                <a:spcPct val="50000"/>
              </a:spcBef>
            </a:pPr>
            <a:r>
              <a:rPr lang="fa-IR" sz="1200" dirty="0" smtClean="0">
                <a:cs typeface="Elham" pitchFamily="2" charset="-78"/>
              </a:rPr>
              <a:t>روشهای اجرایی</a:t>
            </a:r>
            <a:endParaRPr lang="en-US" sz="1200" dirty="0">
              <a:cs typeface="Elham" pitchFamily="2" charset="-78"/>
            </a:endParaRPr>
          </a:p>
        </p:txBody>
      </p:sp>
      <p:sp>
        <p:nvSpPr>
          <p:cNvPr id="203818" name="Text Box 42"/>
          <p:cNvSpPr txBox="1">
            <a:spLocks noChangeArrowheads="1"/>
          </p:cNvSpPr>
          <p:nvPr/>
        </p:nvSpPr>
        <p:spPr bwMode="auto">
          <a:xfrm>
            <a:off x="4572000" y="3276600"/>
            <a:ext cx="936625" cy="214313"/>
          </a:xfrm>
          <a:prstGeom prst="rect">
            <a:avLst/>
          </a:prstGeom>
          <a:noFill/>
          <a:ln w="9525">
            <a:noFill/>
            <a:miter lim="800000"/>
            <a:headEnd/>
            <a:tailEnd/>
          </a:ln>
        </p:spPr>
        <p:txBody>
          <a:bodyPr>
            <a:spAutoFit/>
          </a:bodyPr>
          <a:lstStyle/>
          <a:p>
            <a:pPr>
              <a:spcBef>
                <a:spcPct val="50000"/>
              </a:spcBef>
            </a:pPr>
            <a:r>
              <a:rPr lang="fa-IR" sz="800" b="1" dirty="0" smtClean="0"/>
              <a:t>توزیع </a:t>
            </a:r>
            <a:r>
              <a:rPr lang="fa-IR" sz="800" b="1" dirty="0"/>
              <a:t>قدرت</a:t>
            </a:r>
            <a:endParaRPr lang="en-US" sz="800" b="1" dirty="0"/>
          </a:p>
        </p:txBody>
      </p:sp>
      <p:sp>
        <p:nvSpPr>
          <p:cNvPr id="203819" name="Line 43"/>
          <p:cNvSpPr>
            <a:spLocks noChangeShapeType="1"/>
          </p:cNvSpPr>
          <p:nvPr/>
        </p:nvSpPr>
        <p:spPr bwMode="auto">
          <a:xfrm flipV="1">
            <a:off x="4581525" y="3348038"/>
            <a:ext cx="0" cy="144462"/>
          </a:xfrm>
          <a:prstGeom prst="line">
            <a:avLst/>
          </a:prstGeom>
          <a:noFill/>
          <a:ln w="9525">
            <a:solidFill>
              <a:schemeClr val="tx1"/>
            </a:solidFill>
            <a:round/>
            <a:headEnd/>
            <a:tailEnd/>
          </a:ln>
        </p:spPr>
        <p:txBody>
          <a:bodyPr/>
          <a:lstStyle/>
          <a:p>
            <a:endParaRPr lang="en-US"/>
          </a:p>
        </p:txBody>
      </p:sp>
      <p:sp>
        <p:nvSpPr>
          <p:cNvPr id="203820" name="Line 44"/>
          <p:cNvSpPr>
            <a:spLocks noChangeShapeType="1"/>
          </p:cNvSpPr>
          <p:nvPr/>
        </p:nvSpPr>
        <p:spPr bwMode="auto">
          <a:xfrm flipV="1">
            <a:off x="5084763" y="3419475"/>
            <a:ext cx="0" cy="73025"/>
          </a:xfrm>
          <a:prstGeom prst="line">
            <a:avLst/>
          </a:prstGeom>
          <a:noFill/>
          <a:ln w="9525">
            <a:solidFill>
              <a:schemeClr val="tx1"/>
            </a:solidFill>
            <a:round/>
            <a:headEnd/>
            <a:tailEnd/>
          </a:ln>
        </p:spPr>
        <p:txBody>
          <a:bodyPr/>
          <a:lstStyle/>
          <a:p>
            <a:endParaRPr lang="en-US"/>
          </a:p>
        </p:txBody>
      </p:sp>
      <p:sp>
        <p:nvSpPr>
          <p:cNvPr id="203821" name="Line 45"/>
          <p:cNvSpPr>
            <a:spLocks noChangeShapeType="1"/>
          </p:cNvSpPr>
          <p:nvPr/>
        </p:nvSpPr>
        <p:spPr bwMode="auto">
          <a:xfrm flipV="1">
            <a:off x="5661025" y="3348038"/>
            <a:ext cx="0" cy="144462"/>
          </a:xfrm>
          <a:prstGeom prst="line">
            <a:avLst/>
          </a:prstGeom>
          <a:noFill/>
          <a:ln w="9525">
            <a:solidFill>
              <a:schemeClr val="tx1"/>
            </a:solidFill>
            <a:round/>
            <a:headEnd/>
            <a:tailEnd/>
          </a:ln>
        </p:spPr>
        <p:txBody>
          <a:bodyPr/>
          <a:lstStyle/>
          <a:p>
            <a:endParaRPr lang="en-US"/>
          </a:p>
        </p:txBody>
      </p:sp>
      <p:sp>
        <p:nvSpPr>
          <p:cNvPr id="203822" name="Text Box 46"/>
          <p:cNvSpPr txBox="1">
            <a:spLocks noChangeArrowheads="1"/>
          </p:cNvSpPr>
          <p:nvPr/>
        </p:nvSpPr>
        <p:spPr bwMode="auto">
          <a:xfrm>
            <a:off x="4437063" y="3492500"/>
            <a:ext cx="1439862" cy="276999"/>
          </a:xfrm>
          <a:prstGeom prst="rect">
            <a:avLst/>
          </a:prstGeom>
          <a:noFill/>
          <a:ln w="9525">
            <a:noFill/>
            <a:miter lim="800000"/>
            <a:headEnd/>
            <a:tailEnd/>
          </a:ln>
        </p:spPr>
        <p:txBody>
          <a:bodyPr>
            <a:spAutoFit/>
          </a:bodyPr>
          <a:lstStyle/>
          <a:p>
            <a:pPr>
              <a:spcBef>
                <a:spcPct val="50000"/>
              </a:spcBef>
            </a:pPr>
            <a:r>
              <a:rPr lang="fa-IR" sz="800" b="1" dirty="0" smtClean="0"/>
              <a:t>تفویضی    مشاركتی</a:t>
            </a:r>
            <a:r>
              <a:rPr lang="fa-IR" sz="1200" b="1" dirty="0" smtClean="0"/>
              <a:t>    </a:t>
            </a:r>
            <a:r>
              <a:rPr lang="fa-IR" sz="1000" b="1" dirty="0" smtClean="0"/>
              <a:t>فردی</a:t>
            </a:r>
            <a:endParaRPr lang="en-US" sz="1000" b="1" dirty="0"/>
          </a:p>
        </p:txBody>
      </p:sp>
      <p:sp>
        <p:nvSpPr>
          <p:cNvPr id="203823" name="Text Box 47"/>
          <p:cNvSpPr txBox="1">
            <a:spLocks noChangeArrowheads="1"/>
          </p:cNvSpPr>
          <p:nvPr/>
        </p:nvSpPr>
        <p:spPr bwMode="auto">
          <a:xfrm>
            <a:off x="1773238" y="5076825"/>
            <a:ext cx="3240087" cy="274638"/>
          </a:xfrm>
          <a:prstGeom prst="rect">
            <a:avLst/>
          </a:prstGeom>
          <a:noFill/>
          <a:ln w="9525">
            <a:noFill/>
            <a:miter lim="800000"/>
            <a:headEnd/>
            <a:tailEnd/>
          </a:ln>
        </p:spPr>
        <p:txBody>
          <a:bodyPr>
            <a:spAutoFit/>
          </a:bodyPr>
          <a:lstStyle/>
          <a:p>
            <a:pPr>
              <a:spcBef>
                <a:spcPct val="50000"/>
              </a:spcBef>
            </a:pPr>
            <a:r>
              <a:rPr lang="fa-IR" sz="1200" b="1" dirty="0"/>
              <a:t>شكل 1-</a:t>
            </a:r>
            <a:r>
              <a:rPr lang="fa-IR" sz="1200" dirty="0"/>
              <a:t> </a:t>
            </a:r>
            <a:r>
              <a:rPr lang="fa-IR" sz="1200" b="1" dirty="0"/>
              <a:t>14  </a:t>
            </a:r>
            <a:r>
              <a:rPr lang="fa-IR" sz="1200" b="1" dirty="0" smtClean="0"/>
              <a:t>مدلی برای مدیریت تغییر سازمانی</a:t>
            </a:r>
            <a:endParaRPr lang="en-US" sz="1200" b="1"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3"/>
          <p:cNvSpPr>
            <a:spLocks noGrp="1" noChangeArrowheads="1"/>
          </p:cNvSpPr>
          <p:nvPr>
            <p:ph idx="1"/>
          </p:nvPr>
        </p:nvSpPr>
        <p:spPr/>
        <p:txBody>
          <a:bodyPr/>
          <a:lstStyle/>
          <a:p>
            <a:r>
              <a:rPr lang="fa-IR" b="1" dirty="0" smtClean="0"/>
              <a:t>اجرای برنامه های تغییر دو قسمت دارد</a:t>
            </a:r>
            <a:r>
              <a:rPr lang="fa-IR" dirty="0" smtClean="0"/>
              <a:t>: چه باید انجام شود؟ و چگونه باید انجام شود؟ چه باید انجام شود ، مستلزم سه مرحله است: </a:t>
            </a:r>
          </a:p>
          <a:p>
            <a:r>
              <a:rPr lang="fa-IR" b="1" dirty="0" smtClean="0"/>
              <a:t>1-</a:t>
            </a:r>
            <a:r>
              <a:rPr lang="fa-IR" dirty="0" smtClean="0"/>
              <a:t> خروج از انجماد </a:t>
            </a:r>
            <a:r>
              <a:rPr lang="fa-IR" b="1" dirty="0" smtClean="0"/>
              <a:t>2- </a:t>
            </a:r>
            <a:r>
              <a:rPr lang="fa-IR" dirty="0" smtClean="0"/>
              <a:t>حركت به یك حالت جدید </a:t>
            </a:r>
            <a:r>
              <a:rPr lang="fa-IR" b="1" dirty="0" smtClean="0"/>
              <a:t>3-</a:t>
            </a:r>
            <a:r>
              <a:rPr lang="fa-IR" dirty="0" smtClean="0"/>
              <a:t> تثبیت حالت جدید</a:t>
            </a:r>
          </a:p>
          <a:p>
            <a:endParaRPr lang="en-US" dirty="0" smtClean="0">
              <a:cs typeface="Majalla UI"/>
            </a:endParaRP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3"/>
          <p:cNvSpPr>
            <a:spLocks noGrp="1" noChangeArrowheads="1"/>
          </p:cNvSpPr>
          <p:nvPr>
            <p:ph idx="1"/>
          </p:nvPr>
        </p:nvSpPr>
        <p:spPr/>
        <p:txBody>
          <a:bodyPr/>
          <a:lstStyle/>
          <a:p>
            <a:pPr>
              <a:lnSpc>
                <a:spcPct val="90000"/>
              </a:lnSpc>
            </a:pPr>
            <a:r>
              <a:rPr lang="fa-IR" sz="2400" b="1" dirty="0" smtClean="0"/>
              <a:t>عوامل تعیین كننده تغییر :</a:t>
            </a:r>
            <a:r>
              <a:rPr lang="fa-IR" sz="2400" dirty="0" smtClean="0"/>
              <a:t> </a:t>
            </a:r>
          </a:p>
          <a:p>
            <a:pPr>
              <a:lnSpc>
                <a:spcPct val="90000"/>
              </a:lnSpc>
            </a:pPr>
            <a:r>
              <a:rPr lang="fa-IR" sz="2400" b="1" dirty="0" smtClean="0"/>
              <a:t>1-</a:t>
            </a:r>
            <a:r>
              <a:rPr lang="fa-IR" sz="2400" dirty="0" smtClean="0"/>
              <a:t> تغییر در اهداف </a:t>
            </a:r>
            <a:r>
              <a:rPr lang="fa-IR" sz="2400" b="1" dirty="0" smtClean="0"/>
              <a:t>2-</a:t>
            </a:r>
            <a:r>
              <a:rPr lang="fa-IR" sz="2400" dirty="0" smtClean="0"/>
              <a:t> خرید تجهیزات جدید </a:t>
            </a:r>
            <a:r>
              <a:rPr lang="fa-IR" sz="2400" b="1" dirty="0" smtClean="0"/>
              <a:t>3-</a:t>
            </a:r>
            <a:r>
              <a:rPr lang="fa-IR" sz="2400" dirty="0" smtClean="0"/>
              <a:t> كمیابی نیروی كار ( موقعیكه یك مهارت مهم مورد نیاز سازمان كمیاب است، تغییر ساختار مكررا اتفاق می افتد.) </a:t>
            </a:r>
            <a:r>
              <a:rPr lang="fa-IR" sz="2400" b="1" dirty="0" smtClean="0"/>
              <a:t>4-</a:t>
            </a:r>
            <a:r>
              <a:rPr lang="fa-IR" sz="2400" dirty="0" smtClean="0"/>
              <a:t> استقرار یك سیستم پیشرفته پردازش اطلاعات </a:t>
            </a:r>
            <a:r>
              <a:rPr lang="fa-IR" sz="2400" b="1" dirty="0" smtClean="0"/>
              <a:t>5-</a:t>
            </a:r>
            <a:r>
              <a:rPr lang="fa-IR" sz="2400" dirty="0" smtClean="0"/>
              <a:t> مقررات دولتی </a:t>
            </a:r>
            <a:r>
              <a:rPr lang="fa-IR" sz="2400" b="1" dirty="0" smtClean="0"/>
              <a:t>6-</a:t>
            </a:r>
            <a:r>
              <a:rPr lang="fa-IR" sz="2400" dirty="0" smtClean="0"/>
              <a:t> اقتصاد </a:t>
            </a:r>
            <a:r>
              <a:rPr lang="fa-IR" sz="2400" b="1" dirty="0" smtClean="0"/>
              <a:t>7-</a:t>
            </a:r>
            <a:r>
              <a:rPr lang="fa-IR" sz="2400" dirty="0" smtClean="0"/>
              <a:t> اتحادیه گرایی          </a:t>
            </a:r>
            <a:r>
              <a:rPr lang="fa-IR" sz="2400" b="1" dirty="0" smtClean="0"/>
              <a:t>8-</a:t>
            </a:r>
            <a:r>
              <a:rPr lang="fa-IR" sz="2400" dirty="0" smtClean="0"/>
              <a:t> افزایش فشار گروههای حمایت از مصرف كننده  </a:t>
            </a:r>
            <a:r>
              <a:rPr lang="fa-IR" sz="2400" b="1" dirty="0" smtClean="0"/>
              <a:t>9-</a:t>
            </a:r>
            <a:r>
              <a:rPr lang="fa-IR" sz="2400" dirty="0" smtClean="0"/>
              <a:t> ادغام یا تملك  </a:t>
            </a:r>
            <a:r>
              <a:rPr lang="fa-IR" sz="2400" b="1" dirty="0" smtClean="0"/>
              <a:t>10-</a:t>
            </a:r>
            <a:r>
              <a:rPr lang="fa-IR" sz="2400" dirty="0" smtClean="0"/>
              <a:t> تغییرات سریع در قیمت یا در دسترس بودن مواد اولیه               </a:t>
            </a:r>
            <a:r>
              <a:rPr lang="fa-IR" sz="2400" b="1" dirty="0" smtClean="0"/>
              <a:t>11- </a:t>
            </a:r>
            <a:r>
              <a:rPr lang="fa-IR" sz="2400" dirty="0" smtClean="0"/>
              <a:t>اقدامات رقبا  </a:t>
            </a:r>
            <a:r>
              <a:rPr lang="fa-IR" sz="2400" b="1" dirty="0" smtClean="0"/>
              <a:t>12- </a:t>
            </a:r>
            <a:r>
              <a:rPr lang="fa-IR" sz="2400" dirty="0" smtClean="0"/>
              <a:t>كاهش روحیه كاركنان </a:t>
            </a:r>
            <a:r>
              <a:rPr lang="fa-IR" sz="2400" b="1" dirty="0" smtClean="0"/>
              <a:t>13-</a:t>
            </a:r>
            <a:r>
              <a:rPr lang="fa-IR" sz="2400" dirty="0" smtClean="0"/>
              <a:t> افزایش ترك خدمت </a:t>
            </a:r>
            <a:r>
              <a:rPr lang="fa-IR" sz="2400" b="1" dirty="0" smtClean="0"/>
              <a:t>14-</a:t>
            </a:r>
            <a:r>
              <a:rPr lang="fa-IR" sz="2400" dirty="0" smtClean="0"/>
              <a:t> خصومت ناگهانی داخلی یا خارجی </a:t>
            </a:r>
            <a:r>
              <a:rPr lang="fa-IR" sz="2400" b="1" dirty="0" smtClean="0"/>
              <a:t>15-</a:t>
            </a:r>
            <a:r>
              <a:rPr lang="fa-IR" sz="2400" dirty="0" smtClean="0"/>
              <a:t> كمبود نیرو های بلقوه برای پستهای مدیریت اجرائی در درون سازمان </a:t>
            </a:r>
            <a:r>
              <a:rPr lang="fa-IR" sz="2400" b="1" dirty="0" smtClean="0"/>
              <a:t>16-</a:t>
            </a:r>
            <a:r>
              <a:rPr lang="fa-IR" sz="2400" dirty="0" smtClean="0"/>
              <a:t> كاهش شدید در سود.</a:t>
            </a:r>
            <a:endParaRPr lang="en-US" sz="2400" dirty="0" smtClean="0">
              <a:cs typeface="Majalla UI"/>
            </a:endParaRPr>
          </a:p>
          <a:p>
            <a:pPr>
              <a:lnSpc>
                <a:spcPct val="90000"/>
              </a:lnSpc>
            </a:pPr>
            <a:endParaRPr lang="en-US" sz="2400" dirty="0" smtClean="0">
              <a:cs typeface="Majalla UI"/>
            </a:endParaRPr>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3"/>
          <p:cNvSpPr>
            <a:spLocks noGrp="1" noChangeArrowheads="1"/>
          </p:cNvSpPr>
          <p:nvPr>
            <p:ph idx="1"/>
          </p:nvPr>
        </p:nvSpPr>
        <p:spPr/>
        <p:txBody>
          <a:bodyPr/>
          <a:lstStyle/>
          <a:p>
            <a:pPr>
              <a:spcBef>
                <a:spcPct val="50000"/>
              </a:spcBef>
              <a:buFontTx/>
              <a:buNone/>
            </a:pPr>
            <a:r>
              <a:rPr lang="fa-IR" b="1" dirty="0" smtClean="0"/>
              <a:t>چه كسانی تغیر ساختاری را آغاز می كنند؟</a:t>
            </a:r>
            <a:r>
              <a:rPr lang="fa-IR" dirty="0" smtClean="0"/>
              <a:t> عاملان تغییر: افرادی صاحب قدرت بوده كه خواهان ایجاد فشار به صاحبان قدرت سازمان اند و یا اینكه می خواهند خود جانشین آنها شوند. مثل: مدیران ارشد اجرائی ، مدیران واحد های اصلی درون سازمان ، متخصصین داخلی ستاد های درونی سازمان و كاركنان رده پایین قدرتمند و مشاورانی كه از خارج از سازمان می آیند.</a:t>
            </a:r>
            <a:endParaRPr lang="en-US" dirty="0" smtClean="0">
              <a:cs typeface="Majalla UI"/>
            </a:endParaRPr>
          </a:p>
          <a:p>
            <a:endParaRPr lang="en-US" dirty="0" smtClean="0">
              <a:cs typeface="Majalla UI"/>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Line 2"/>
          <p:cNvSpPr>
            <a:spLocks noChangeShapeType="1"/>
          </p:cNvSpPr>
          <p:nvPr/>
        </p:nvSpPr>
        <p:spPr bwMode="auto">
          <a:xfrm flipH="1" flipV="1">
            <a:off x="5094288" y="2433638"/>
            <a:ext cx="503237" cy="215900"/>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75" name="Line 3"/>
          <p:cNvSpPr>
            <a:spLocks noChangeShapeType="1"/>
          </p:cNvSpPr>
          <p:nvPr/>
        </p:nvSpPr>
        <p:spPr bwMode="auto">
          <a:xfrm flipH="1">
            <a:off x="5257800" y="2879725"/>
            <a:ext cx="503238" cy="71438"/>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76" name="Line 4"/>
          <p:cNvSpPr>
            <a:spLocks noChangeShapeType="1"/>
          </p:cNvSpPr>
          <p:nvPr/>
        </p:nvSpPr>
        <p:spPr bwMode="auto">
          <a:xfrm flipH="1">
            <a:off x="5486400" y="3108325"/>
            <a:ext cx="431800" cy="358775"/>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77" name="Text Box 5"/>
          <p:cNvSpPr txBox="1">
            <a:spLocks noChangeArrowheads="1"/>
          </p:cNvSpPr>
          <p:nvPr/>
        </p:nvSpPr>
        <p:spPr bwMode="auto">
          <a:xfrm>
            <a:off x="4086225" y="2289175"/>
            <a:ext cx="1081088" cy="274638"/>
          </a:xfrm>
          <a:prstGeom prst="rect">
            <a:avLst/>
          </a:prstGeom>
          <a:noFill/>
          <a:ln w="9525">
            <a:noFill/>
            <a:miter lim="800000"/>
            <a:headEnd/>
            <a:tailEnd/>
          </a:ln>
        </p:spPr>
        <p:txBody>
          <a:bodyPr>
            <a:spAutoFit/>
          </a:bodyPr>
          <a:lstStyle/>
          <a:p>
            <a:pPr>
              <a:spcBef>
                <a:spcPct val="50000"/>
              </a:spcBef>
            </a:pPr>
            <a:r>
              <a:rPr lang="fa-IR" sz="1200">
                <a:cs typeface="B Zar" pitchFamily="2" charset="-78"/>
              </a:rPr>
              <a:t>ساختار </a:t>
            </a:r>
            <a:endParaRPr lang="en-US" sz="1200">
              <a:cs typeface="B Zar" pitchFamily="2" charset="-78"/>
            </a:endParaRPr>
          </a:p>
        </p:txBody>
      </p:sp>
      <p:sp>
        <p:nvSpPr>
          <p:cNvPr id="207878" name="Text Box 6"/>
          <p:cNvSpPr txBox="1">
            <a:spLocks noChangeArrowheads="1"/>
          </p:cNvSpPr>
          <p:nvPr/>
        </p:nvSpPr>
        <p:spPr bwMode="auto">
          <a:xfrm>
            <a:off x="4191000" y="2879725"/>
            <a:ext cx="1152525" cy="274638"/>
          </a:xfrm>
          <a:prstGeom prst="rect">
            <a:avLst/>
          </a:prstGeom>
          <a:noFill/>
          <a:ln w="9525">
            <a:noFill/>
            <a:miter lim="800000"/>
            <a:headEnd/>
            <a:tailEnd/>
          </a:ln>
        </p:spPr>
        <p:txBody>
          <a:bodyPr>
            <a:spAutoFit/>
          </a:bodyPr>
          <a:lstStyle/>
          <a:p>
            <a:pPr>
              <a:spcBef>
                <a:spcPct val="50000"/>
              </a:spcBef>
            </a:pPr>
            <a:r>
              <a:rPr lang="fa-IR" sz="1200" dirty="0" smtClean="0">
                <a:cs typeface="B Zar" pitchFamily="2" charset="-78"/>
              </a:rPr>
              <a:t>تكنولوژی</a:t>
            </a:r>
            <a:endParaRPr lang="en-US" sz="1200" dirty="0">
              <a:cs typeface="B Zar" pitchFamily="2" charset="-78"/>
            </a:endParaRPr>
          </a:p>
        </p:txBody>
      </p:sp>
      <p:sp>
        <p:nvSpPr>
          <p:cNvPr id="207879" name="Text Box 7"/>
          <p:cNvSpPr txBox="1">
            <a:spLocks noChangeArrowheads="1"/>
          </p:cNvSpPr>
          <p:nvPr/>
        </p:nvSpPr>
        <p:spPr bwMode="auto">
          <a:xfrm>
            <a:off x="4267200" y="3565525"/>
            <a:ext cx="1223963" cy="274638"/>
          </a:xfrm>
          <a:prstGeom prst="rect">
            <a:avLst/>
          </a:prstGeom>
          <a:noFill/>
          <a:ln w="9525">
            <a:noFill/>
            <a:miter lim="800000"/>
            <a:headEnd/>
            <a:tailEnd/>
          </a:ln>
        </p:spPr>
        <p:txBody>
          <a:bodyPr>
            <a:spAutoFit/>
          </a:bodyPr>
          <a:lstStyle/>
          <a:p>
            <a:pPr>
              <a:spcBef>
                <a:spcPct val="50000"/>
              </a:spcBef>
            </a:pPr>
            <a:r>
              <a:rPr lang="fa-IR" sz="1200" dirty="0" smtClean="0">
                <a:cs typeface="B Zar" pitchFamily="2" charset="-78"/>
              </a:rPr>
              <a:t>فرآیندی</a:t>
            </a:r>
            <a:endParaRPr lang="en-US" sz="1200" dirty="0">
              <a:cs typeface="B Zar" pitchFamily="2" charset="-78"/>
            </a:endParaRPr>
          </a:p>
        </p:txBody>
      </p:sp>
      <p:sp>
        <p:nvSpPr>
          <p:cNvPr id="207880" name="Line 8"/>
          <p:cNvSpPr>
            <a:spLocks noChangeShapeType="1"/>
          </p:cNvSpPr>
          <p:nvPr/>
        </p:nvSpPr>
        <p:spPr bwMode="auto">
          <a:xfrm flipH="1">
            <a:off x="4038600" y="2422525"/>
            <a:ext cx="215900" cy="0"/>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81" name="Line 9"/>
          <p:cNvSpPr>
            <a:spLocks noChangeShapeType="1"/>
          </p:cNvSpPr>
          <p:nvPr/>
        </p:nvSpPr>
        <p:spPr bwMode="auto">
          <a:xfrm flipH="1">
            <a:off x="4114800" y="3032125"/>
            <a:ext cx="215900" cy="0"/>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82" name="Line 10"/>
          <p:cNvSpPr>
            <a:spLocks noChangeShapeType="1"/>
          </p:cNvSpPr>
          <p:nvPr/>
        </p:nvSpPr>
        <p:spPr bwMode="auto">
          <a:xfrm flipH="1">
            <a:off x="4800600" y="4022725"/>
            <a:ext cx="152400" cy="304800"/>
          </a:xfrm>
          <a:prstGeom prst="line">
            <a:avLst/>
          </a:prstGeom>
          <a:noFill/>
          <a:ln w="9525">
            <a:solidFill>
              <a:schemeClr val="tx1"/>
            </a:solidFill>
            <a:round/>
            <a:headEnd/>
            <a:tailEnd type="triangle" w="med" len="med"/>
          </a:ln>
        </p:spPr>
        <p:txBody>
          <a:bodyPr/>
          <a:lstStyle/>
          <a:p>
            <a:endParaRPr lang="en-US">
              <a:cs typeface="B Zar" pitchFamily="2" charset="-78"/>
            </a:endParaRPr>
          </a:p>
        </p:txBody>
      </p:sp>
      <p:sp>
        <p:nvSpPr>
          <p:cNvPr id="207883" name="Text Box 11"/>
          <p:cNvSpPr txBox="1">
            <a:spLocks noChangeArrowheads="1"/>
          </p:cNvSpPr>
          <p:nvPr/>
        </p:nvSpPr>
        <p:spPr bwMode="auto">
          <a:xfrm>
            <a:off x="1066800" y="4632325"/>
            <a:ext cx="3744913" cy="244475"/>
          </a:xfrm>
          <a:prstGeom prst="rect">
            <a:avLst/>
          </a:prstGeom>
          <a:noFill/>
          <a:ln w="9525">
            <a:noFill/>
            <a:miter lim="800000"/>
            <a:headEnd/>
            <a:tailEnd/>
          </a:ln>
        </p:spPr>
        <p:txBody>
          <a:bodyPr>
            <a:spAutoFit/>
          </a:bodyPr>
          <a:lstStyle/>
          <a:p>
            <a:pPr>
              <a:spcBef>
                <a:spcPct val="50000"/>
              </a:spcBef>
            </a:pPr>
            <a:r>
              <a:rPr lang="fa-IR" sz="1000" dirty="0" smtClean="0">
                <a:cs typeface="B Zar" pitchFamily="2" charset="-78"/>
              </a:rPr>
              <a:t>فرآیند تصمیم گیری </a:t>
            </a:r>
            <a:r>
              <a:rPr lang="fa-IR" sz="1000" dirty="0">
                <a:cs typeface="B Zar" pitchFamily="2" charset="-78"/>
              </a:rPr>
              <a:t>و الگو </a:t>
            </a:r>
            <a:r>
              <a:rPr lang="fa-IR" sz="1000" dirty="0" smtClean="0">
                <a:cs typeface="B Zar" pitchFamily="2" charset="-78"/>
              </a:rPr>
              <a:t>های ارتباطی.</a:t>
            </a:r>
            <a:endParaRPr lang="en-US" sz="1000" dirty="0">
              <a:cs typeface="B Zar" pitchFamily="2" charset="-78"/>
            </a:endParaRPr>
          </a:p>
        </p:txBody>
      </p:sp>
      <p:sp>
        <p:nvSpPr>
          <p:cNvPr id="207884" name="Rectangle 12"/>
          <p:cNvSpPr>
            <a:spLocks noChangeArrowheads="1"/>
          </p:cNvSpPr>
          <p:nvPr/>
        </p:nvSpPr>
        <p:spPr bwMode="auto">
          <a:xfrm>
            <a:off x="5715000" y="2498725"/>
            <a:ext cx="3352800" cy="369332"/>
          </a:xfrm>
          <a:prstGeom prst="rect">
            <a:avLst/>
          </a:prstGeom>
          <a:noFill/>
          <a:ln w="9525">
            <a:noFill/>
            <a:miter lim="800000"/>
            <a:headEnd/>
            <a:tailEnd/>
          </a:ln>
        </p:spPr>
        <p:txBody>
          <a:bodyPr>
            <a:spAutoFit/>
          </a:bodyPr>
          <a:lstStyle/>
          <a:p>
            <a:pPr>
              <a:spcBef>
                <a:spcPct val="50000"/>
              </a:spcBef>
            </a:pPr>
            <a:r>
              <a:rPr lang="fa-IR" b="1" dirty="0" smtClean="0">
                <a:cs typeface="B Zar" pitchFamily="2" charset="-78"/>
              </a:rPr>
              <a:t>استراتژیهای </a:t>
            </a:r>
            <a:r>
              <a:rPr lang="fa-IR" b="1" dirty="0">
                <a:cs typeface="B Zar" pitchFamily="2" charset="-78"/>
              </a:rPr>
              <a:t>برنامه </a:t>
            </a:r>
            <a:r>
              <a:rPr lang="fa-IR" b="1" dirty="0" smtClean="0">
                <a:cs typeface="B Zar" pitchFamily="2" charset="-78"/>
              </a:rPr>
              <a:t>های</a:t>
            </a:r>
            <a:r>
              <a:rPr lang="fa-IR" dirty="0" smtClean="0">
                <a:cs typeface="B Zar" pitchFamily="2" charset="-78"/>
              </a:rPr>
              <a:t> </a:t>
            </a:r>
            <a:r>
              <a:rPr lang="fa-IR" b="1" dirty="0" smtClean="0">
                <a:cs typeface="B Zar" pitchFamily="2" charset="-78"/>
              </a:rPr>
              <a:t>ایجاد تغییر </a:t>
            </a:r>
            <a:r>
              <a:rPr lang="fa-IR" b="1" dirty="0">
                <a:cs typeface="B Zar" pitchFamily="2" charset="-78"/>
              </a:rPr>
              <a:t>:</a:t>
            </a:r>
            <a:r>
              <a:rPr lang="fa-IR" dirty="0">
                <a:cs typeface="B Zar" pitchFamily="2" charset="-78"/>
              </a:rPr>
              <a:t> </a:t>
            </a:r>
            <a:endParaRPr lang="en-US" dirty="0">
              <a:cs typeface="B Zar" pitchFamily="2" charset="-78"/>
            </a:endParaRPr>
          </a:p>
        </p:txBody>
      </p:sp>
      <p:sp>
        <p:nvSpPr>
          <p:cNvPr id="207885" name="Rectangle 13"/>
          <p:cNvSpPr>
            <a:spLocks noChangeArrowheads="1"/>
          </p:cNvSpPr>
          <p:nvPr/>
        </p:nvSpPr>
        <p:spPr bwMode="auto">
          <a:xfrm>
            <a:off x="152400" y="1965325"/>
            <a:ext cx="3141663" cy="2169825"/>
          </a:xfrm>
          <a:prstGeom prst="rect">
            <a:avLst/>
          </a:prstGeom>
          <a:noFill/>
          <a:ln w="9525">
            <a:noFill/>
            <a:miter lim="800000"/>
            <a:headEnd/>
            <a:tailEnd/>
          </a:ln>
        </p:spPr>
        <p:txBody>
          <a:bodyPr>
            <a:spAutoFit/>
          </a:bodyPr>
          <a:lstStyle/>
          <a:p>
            <a:pPr>
              <a:spcBef>
                <a:spcPct val="50000"/>
              </a:spcBef>
            </a:pPr>
            <a:r>
              <a:rPr lang="fa-IR" dirty="0">
                <a:cs typeface="B Zar" pitchFamily="2" charset="-78"/>
              </a:rPr>
              <a:t>مشتمل بر </a:t>
            </a:r>
            <a:r>
              <a:rPr lang="fa-IR" dirty="0" smtClean="0">
                <a:cs typeface="B Zar" pitchFamily="2" charset="-78"/>
              </a:rPr>
              <a:t>تغییرات </a:t>
            </a:r>
            <a:r>
              <a:rPr lang="fa-IR" dirty="0">
                <a:cs typeface="B Zar" pitchFamily="2" charset="-78"/>
              </a:rPr>
              <a:t>در </a:t>
            </a:r>
            <a:r>
              <a:rPr lang="fa-IR" dirty="0" smtClean="0">
                <a:cs typeface="B Zar" pitchFamily="2" charset="-78"/>
              </a:rPr>
              <a:t>توزیع اختیار</a:t>
            </a:r>
            <a:r>
              <a:rPr lang="fa-IR" dirty="0">
                <a:cs typeface="B Zar" pitchFamily="2" charset="-78"/>
              </a:rPr>
              <a:t>، </a:t>
            </a:r>
            <a:r>
              <a:rPr lang="fa-IR" dirty="0" smtClean="0">
                <a:cs typeface="B Zar" pitchFamily="2" charset="-78"/>
              </a:rPr>
              <a:t>تخصیص </a:t>
            </a:r>
            <a:r>
              <a:rPr lang="fa-IR" dirty="0">
                <a:cs typeface="B Zar" pitchFamily="2" charset="-78"/>
              </a:rPr>
              <a:t>پاداشها ، </a:t>
            </a:r>
            <a:r>
              <a:rPr lang="fa-IR" dirty="0" smtClean="0">
                <a:cs typeface="B Zar" pitchFamily="2" charset="-78"/>
              </a:rPr>
              <a:t>زنجیره </a:t>
            </a:r>
            <a:r>
              <a:rPr lang="fa-IR" dirty="0">
                <a:cs typeface="B Zar" pitchFamily="2" charset="-78"/>
              </a:rPr>
              <a:t>فرمان ،</a:t>
            </a:r>
            <a:r>
              <a:rPr lang="fa-IR" dirty="0" smtClean="0">
                <a:cs typeface="B Zar" pitchFamily="2" charset="-78"/>
              </a:rPr>
              <a:t>میزان رسمیت </a:t>
            </a:r>
            <a:r>
              <a:rPr lang="fa-IR" dirty="0">
                <a:cs typeface="B Zar" pitchFamily="2" charset="-78"/>
              </a:rPr>
              <a:t>،</a:t>
            </a:r>
            <a:r>
              <a:rPr lang="fa-IR" dirty="0" smtClean="0">
                <a:cs typeface="B Zar" pitchFamily="2" charset="-78"/>
              </a:rPr>
              <a:t>افزایش یا </a:t>
            </a:r>
            <a:r>
              <a:rPr lang="fa-IR" dirty="0">
                <a:cs typeface="B Zar" pitchFamily="2" charset="-78"/>
              </a:rPr>
              <a:t>كاهش پستها. </a:t>
            </a:r>
            <a:r>
              <a:rPr lang="fa-IR" dirty="0" smtClean="0">
                <a:cs typeface="B Zar" pitchFamily="2" charset="-78"/>
              </a:rPr>
              <a:t>تغییرات </a:t>
            </a:r>
            <a:r>
              <a:rPr lang="fa-IR" dirty="0">
                <a:cs typeface="B Zar" pitchFamily="2" charset="-78"/>
              </a:rPr>
              <a:t>در </a:t>
            </a:r>
            <a:r>
              <a:rPr lang="fa-IR" dirty="0" smtClean="0">
                <a:cs typeface="B Zar" pitchFamily="2" charset="-78"/>
              </a:rPr>
              <a:t>تجهیزاتی </a:t>
            </a:r>
            <a:r>
              <a:rPr lang="fa-IR" dirty="0">
                <a:cs typeface="B Zar" pitchFamily="2" charset="-78"/>
              </a:rPr>
              <a:t>كه كاركنان به كار </a:t>
            </a:r>
            <a:r>
              <a:rPr lang="fa-IR" dirty="0" smtClean="0">
                <a:cs typeface="B Zar" pitchFamily="2" charset="-78"/>
              </a:rPr>
              <a:t>می </a:t>
            </a:r>
            <a:r>
              <a:rPr lang="fa-IR" dirty="0">
                <a:cs typeface="B Zar" pitchFamily="2" charset="-78"/>
              </a:rPr>
              <a:t>برند، </a:t>
            </a:r>
            <a:r>
              <a:rPr lang="fa-IR" dirty="0" smtClean="0">
                <a:cs typeface="B Zar" pitchFamily="2" charset="-78"/>
              </a:rPr>
              <a:t>وابستگی </a:t>
            </a:r>
            <a:r>
              <a:rPr lang="fa-IR" dirty="0">
                <a:cs typeface="B Zar" pitchFamily="2" charset="-78"/>
              </a:rPr>
              <a:t>متقابل </a:t>
            </a:r>
            <a:r>
              <a:rPr lang="fa-IR" dirty="0" smtClean="0">
                <a:cs typeface="B Zar" pitchFamily="2" charset="-78"/>
              </a:rPr>
              <a:t>فعالیت های كاری بین </a:t>
            </a:r>
            <a:r>
              <a:rPr lang="fa-IR" dirty="0">
                <a:cs typeface="B Zar" pitchFamily="2" charset="-78"/>
              </a:rPr>
              <a:t>كاركنان و </a:t>
            </a:r>
            <a:r>
              <a:rPr lang="fa-IR" dirty="0" smtClean="0">
                <a:cs typeface="B Zar" pitchFamily="2" charset="-78"/>
              </a:rPr>
              <a:t>تغییرات فنی- اجتماعی.</a:t>
            </a:r>
            <a:endParaRPr lang="en-US" dirty="0">
              <a:cs typeface="B Zar" pitchFamily="2" charset="-78"/>
            </a:endParaRPr>
          </a:p>
          <a:p>
            <a:pPr>
              <a:spcBef>
                <a:spcPct val="50000"/>
              </a:spcBef>
            </a:pPr>
            <a:endParaRPr lang="en-US" dirty="0">
              <a:cs typeface="B Zar" pitchFamily="2" charset="-78"/>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3"/>
          <p:cNvSpPr>
            <a:spLocks noGrp="1" noChangeArrowheads="1"/>
          </p:cNvSpPr>
          <p:nvPr>
            <p:ph idx="1"/>
          </p:nvPr>
        </p:nvSpPr>
        <p:spPr/>
        <p:txBody>
          <a:bodyPr/>
          <a:lstStyle/>
          <a:p>
            <a:r>
              <a:rPr lang="fa-IR" b="1" dirty="0" smtClean="0"/>
              <a:t>تاكتیك های برای غلبه بر مقاومت در برابر تغییر :</a:t>
            </a:r>
            <a:r>
              <a:rPr lang="fa-IR" dirty="0" smtClean="0"/>
              <a:t> </a:t>
            </a:r>
          </a:p>
          <a:p>
            <a:r>
              <a:rPr lang="fa-IR" b="1" dirty="0" smtClean="0"/>
              <a:t>1-</a:t>
            </a:r>
            <a:r>
              <a:rPr lang="fa-IR" dirty="0" smtClean="0"/>
              <a:t> آموزش و ارتباطات  </a:t>
            </a:r>
            <a:r>
              <a:rPr lang="fa-IR" b="1" dirty="0" smtClean="0"/>
              <a:t>2-</a:t>
            </a:r>
            <a:r>
              <a:rPr lang="fa-IR" dirty="0" smtClean="0"/>
              <a:t> مشاركت  </a:t>
            </a:r>
            <a:r>
              <a:rPr lang="fa-IR" b="1" dirty="0" smtClean="0"/>
              <a:t>3 -</a:t>
            </a:r>
            <a:r>
              <a:rPr lang="fa-IR" dirty="0" smtClean="0"/>
              <a:t> تسهیل و حمایت  4</a:t>
            </a:r>
            <a:r>
              <a:rPr lang="fa-IR" b="1" dirty="0" smtClean="0"/>
              <a:t>-</a:t>
            </a:r>
            <a:r>
              <a:rPr lang="fa-IR" dirty="0" smtClean="0"/>
              <a:t> مذاكره  </a:t>
            </a:r>
            <a:r>
              <a:rPr lang="fa-IR" b="1" dirty="0" smtClean="0"/>
              <a:t>5-</a:t>
            </a:r>
            <a:r>
              <a:rPr lang="fa-IR" dirty="0" smtClean="0"/>
              <a:t> تدابیر زیركانه و خریدن افراد  </a:t>
            </a:r>
            <a:r>
              <a:rPr lang="fa-IR" b="1" dirty="0" smtClean="0"/>
              <a:t>6-</a:t>
            </a:r>
            <a:r>
              <a:rPr lang="fa-IR" dirty="0" smtClean="0"/>
              <a:t> زور</a:t>
            </a:r>
            <a:endParaRPr lang="en-US" dirty="0" smtClean="0">
              <a:cs typeface="Majalla UI"/>
            </a:endParaRPr>
          </a:p>
          <a:p>
            <a:pPr>
              <a:spcBef>
                <a:spcPct val="50000"/>
              </a:spcBef>
              <a:buFontTx/>
              <a:buNone/>
            </a:pPr>
            <a:r>
              <a:rPr lang="fa-IR" dirty="0" smtClean="0"/>
              <a:t>هدف تثبیت مجدد </a:t>
            </a:r>
            <a:r>
              <a:rPr lang="fa-IR" b="1" dirty="0" smtClean="0"/>
              <a:t>:</a:t>
            </a:r>
            <a:r>
              <a:rPr lang="fa-IR" dirty="0" smtClean="0"/>
              <a:t> تثبیت كردن حالت جدید بوسیله تعادل نیرو های پیش برنده و بازدارنده است.</a:t>
            </a:r>
            <a:endParaRPr lang="en-US" dirty="0" smtClean="0">
              <a:cs typeface="Majalla UI"/>
            </a:endParaRPr>
          </a:p>
          <a:p>
            <a:endParaRPr lang="en-US" dirty="0" smtClean="0">
              <a:cs typeface="Majalla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a-IR" b="1" dirty="0" smtClean="0"/>
              <a:t>اهداف كلی و جایگاه درس :</a:t>
            </a:r>
            <a:r>
              <a:rPr lang="fa-IR" dirty="0" smtClean="0"/>
              <a:t> </a:t>
            </a:r>
            <a:endParaRPr lang="en-US" dirty="0" smtClean="0">
              <a:cs typeface="Traditional Arabic" pitchFamily="18" charset="-78"/>
            </a:endParaRPr>
          </a:p>
        </p:txBody>
      </p:sp>
      <p:sp>
        <p:nvSpPr>
          <p:cNvPr id="7171" name="Rectangle 3"/>
          <p:cNvSpPr>
            <a:spLocks noGrp="1" noChangeArrowheads="1"/>
          </p:cNvSpPr>
          <p:nvPr>
            <p:ph idx="1"/>
          </p:nvPr>
        </p:nvSpPr>
        <p:spPr/>
        <p:txBody>
          <a:bodyPr/>
          <a:lstStyle/>
          <a:p>
            <a:r>
              <a:rPr lang="fa-IR" b="1" dirty="0" smtClean="0"/>
              <a:t>مطالعه ساختار و طراحی كلام از دیدگاه كلان </a:t>
            </a:r>
          </a:p>
          <a:p>
            <a:r>
              <a:rPr lang="fa-IR" b="1" dirty="0" smtClean="0"/>
              <a:t>آشنایی با مفاهیم سازمان و مدیریت به منظور كاربرد بالقوه مسائل و تئوری های سازمان و فرآیندهای مدیریتی شامل برنامه ریزی ، سازماندهی ، هدایت ، هماهنگی و كنترل و نظارت</a:t>
            </a:r>
            <a:r>
              <a:rPr lang="fa-IR" dirty="0" smtClean="0"/>
              <a:t> </a:t>
            </a:r>
            <a:endParaRPr lang="en-US" dirty="0" smtClean="0">
              <a:cs typeface="Majalla U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r>
              <a:rPr lang="ar-SA" b="1" dirty="0" smtClean="0"/>
              <a:t>تعریف چرخه حیات </a:t>
            </a:r>
            <a:endParaRPr lang="ar-SA" dirty="0" smtClean="0"/>
          </a:p>
          <a:p>
            <a:r>
              <a:rPr lang="ar-SA" dirty="0" smtClean="0"/>
              <a:t>	چرخه حیات به یك الگوی تغییر قابل پیش بینی اشاره می كند. ما نیز چنین مطرح كه می كنیم سازمانها دارای چرخه حیات بوده و از طریق گذراندن یك سلسله مراحل و تغیرات متوالی و معین در طی زمان تكامل می یابند.</a:t>
            </a:r>
            <a:endParaRPr lang="en-US" dirty="0" smtClean="0">
              <a:cs typeface="Majalla UI"/>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Line 2"/>
          <p:cNvSpPr>
            <a:spLocks noChangeShapeType="1"/>
          </p:cNvSpPr>
          <p:nvPr/>
        </p:nvSpPr>
        <p:spPr bwMode="auto">
          <a:xfrm flipH="1" flipV="1">
            <a:off x="5661025" y="2700338"/>
            <a:ext cx="431800" cy="647700"/>
          </a:xfrm>
          <a:prstGeom prst="line">
            <a:avLst/>
          </a:prstGeom>
          <a:noFill/>
          <a:ln w="9525">
            <a:solidFill>
              <a:schemeClr val="tx1"/>
            </a:solidFill>
            <a:round/>
            <a:headEnd/>
            <a:tailEnd type="triangle" w="med" len="med"/>
          </a:ln>
        </p:spPr>
        <p:txBody>
          <a:bodyPr/>
          <a:lstStyle/>
          <a:p>
            <a:endParaRPr lang="en-US"/>
          </a:p>
        </p:txBody>
      </p:sp>
      <p:sp>
        <p:nvSpPr>
          <p:cNvPr id="209923" name="Line 3"/>
          <p:cNvSpPr>
            <a:spLocks noChangeShapeType="1"/>
          </p:cNvSpPr>
          <p:nvPr/>
        </p:nvSpPr>
        <p:spPr bwMode="auto">
          <a:xfrm flipH="1">
            <a:off x="5516563" y="3348038"/>
            <a:ext cx="576262" cy="0"/>
          </a:xfrm>
          <a:prstGeom prst="line">
            <a:avLst/>
          </a:prstGeom>
          <a:noFill/>
          <a:ln w="9525">
            <a:solidFill>
              <a:schemeClr val="tx1"/>
            </a:solidFill>
            <a:round/>
            <a:headEnd/>
            <a:tailEnd type="triangle" w="med" len="med"/>
          </a:ln>
        </p:spPr>
        <p:txBody>
          <a:bodyPr/>
          <a:lstStyle/>
          <a:p>
            <a:endParaRPr lang="en-US"/>
          </a:p>
        </p:txBody>
      </p:sp>
      <p:sp>
        <p:nvSpPr>
          <p:cNvPr id="209924" name="Line 4"/>
          <p:cNvSpPr>
            <a:spLocks noChangeShapeType="1"/>
          </p:cNvSpPr>
          <p:nvPr/>
        </p:nvSpPr>
        <p:spPr bwMode="auto">
          <a:xfrm flipH="1">
            <a:off x="5445125" y="3348038"/>
            <a:ext cx="647700" cy="503237"/>
          </a:xfrm>
          <a:prstGeom prst="line">
            <a:avLst/>
          </a:prstGeom>
          <a:noFill/>
          <a:ln w="9525">
            <a:solidFill>
              <a:schemeClr val="tx1"/>
            </a:solidFill>
            <a:round/>
            <a:headEnd/>
            <a:tailEnd type="triangle" w="med" len="med"/>
          </a:ln>
        </p:spPr>
        <p:txBody>
          <a:bodyPr/>
          <a:lstStyle/>
          <a:p>
            <a:endParaRPr lang="en-US"/>
          </a:p>
        </p:txBody>
      </p:sp>
      <p:sp>
        <p:nvSpPr>
          <p:cNvPr id="209925" name="Text Box 5"/>
          <p:cNvSpPr txBox="1">
            <a:spLocks noChangeArrowheads="1"/>
          </p:cNvSpPr>
          <p:nvPr/>
        </p:nvSpPr>
        <p:spPr bwMode="auto">
          <a:xfrm>
            <a:off x="2205038" y="2555875"/>
            <a:ext cx="3457575" cy="304800"/>
          </a:xfrm>
          <a:prstGeom prst="rect">
            <a:avLst/>
          </a:prstGeom>
          <a:noFill/>
          <a:ln w="9525">
            <a:noFill/>
            <a:miter lim="800000"/>
            <a:headEnd/>
            <a:tailEnd/>
          </a:ln>
        </p:spPr>
        <p:txBody>
          <a:bodyPr>
            <a:spAutoFit/>
          </a:bodyPr>
          <a:lstStyle/>
          <a:p>
            <a:pPr>
              <a:spcBef>
                <a:spcPct val="50000"/>
              </a:spcBef>
            </a:pPr>
            <a:r>
              <a:rPr lang="fa-IR" sz="1400" dirty="0">
                <a:cs typeface="Elham" pitchFamily="2" charset="-78"/>
              </a:rPr>
              <a:t>قدرت </a:t>
            </a:r>
            <a:r>
              <a:rPr lang="fa-IR" sz="1400" dirty="0" smtClean="0">
                <a:cs typeface="Elham" pitchFamily="2" charset="-78"/>
              </a:rPr>
              <a:t>فردی</a:t>
            </a:r>
            <a:endParaRPr lang="en-US" sz="1400" dirty="0">
              <a:cs typeface="Elham" pitchFamily="2" charset="-78"/>
            </a:endParaRPr>
          </a:p>
        </p:txBody>
      </p:sp>
      <p:sp>
        <p:nvSpPr>
          <p:cNvPr id="209926" name="Text Box 6"/>
          <p:cNvSpPr txBox="1">
            <a:spLocks noChangeArrowheads="1"/>
          </p:cNvSpPr>
          <p:nvPr/>
        </p:nvSpPr>
        <p:spPr bwMode="auto">
          <a:xfrm>
            <a:off x="4365625" y="3203575"/>
            <a:ext cx="1152525" cy="304800"/>
          </a:xfrm>
          <a:prstGeom prst="rect">
            <a:avLst/>
          </a:prstGeom>
          <a:noFill/>
          <a:ln w="9525">
            <a:noFill/>
            <a:miter lim="800000"/>
            <a:headEnd/>
            <a:tailEnd/>
          </a:ln>
        </p:spPr>
        <p:txBody>
          <a:bodyPr>
            <a:spAutoFit/>
          </a:bodyPr>
          <a:lstStyle/>
          <a:p>
            <a:pPr>
              <a:spcBef>
                <a:spcPct val="50000"/>
              </a:spcBef>
            </a:pPr>
            <a:r>
              <a:rPr lang="fa-IR" sz="1400" dirty="0">
                <a:cs typeface="Elham" pitchFamily="2" charset="-78"/>
              </a:rPr>
              <a:t>قدرت </a:t>
            </a:r>
            <a:r>
              <a:rPr lang="fa-IR" sz="1400" dirty="0" smtClean="0">
                <a:cs typeface="Elham" pitchFamily="2" charset="-78"/>
              </a:rPr>
              <a:t>مشاركتی</a:t>
            </a:r>
            <a:endParaRPr lang="en-US" sz="1400" dirty="0">
              <a:cs typeface="Elham" pitchFamily="2" charset="-78"/>
            </a:endParaRPr>
          </a:p>
        </p:txBody>
      </p:sp>
      <p:sp>
        <p:nvSpPr>
          <p:cNvPr id="209927" name="Text Box 7"/>
          <p:cNvSpPr txBox="1">
            <a:spLocks noChangeArrowheads="1"/>
          </p:cNvSpPr>
          <p:nvPr/>
        </p:nvSpPr>
        <p:spPr bwMode="auto">
          <a:xfrm>
            <a:off x="3933825" y="3708400"/>
            <a:ext cx="1511300" cy="304800"/>
          </a:xfrm>
          <a:prstGeom prst="rect">
            <a:avLst/>
          </a:prstGeom>
          <a:noFill/>
          <a:ln w="9525">
            <a:noFill/>
            <a:miter lim="800000"/>
            <a:headEnd/>
            <a:tailEnd/>
          </a:ln>
        </p:spPr>
        <p:txBody>
          <a:bodyPr>
            <a:spAutoFit/>
          </a:bodyPr>
          <a:lstStyle/>
          <a:p>
            <a:pPr>
              <a:spcBef>
                <a:spcPct val="50000"/>
              </a:spcBef>
            </a:pPr>
            <a:r>
              <a:rPr lang="fa-IR" sz="1400" dirty="0" smtClean="0">
                <a:cs typeface="Elham" pitchFamily="2" charset="-78"/>
              </a:rPr>
              <a:t>تفویض </a:t>
            </a:r>
            <a:r>
              <a:rPr lang="fa-IR" sz="1400" dirty="0">
                <a:cs typeface="Elham" pitchFamily="2" charset="-78"/>
              </a:rPr>
              <a:t>قدرت</a:t>
            </a:r>
            <a:endParaRPr lang="en-US" sz="1400" dirty="0">
              <a:cs typeface="Elham" pitchFamily="2" charset="-78"/>
            </a:endParaRPr>
          </a:p>
        </p:txBody>
      </p:sp>
      <p:sp>
        <p:nvSpPr>
          <p:cNvPr id="209928" name="Line 8"/>
          <p:cNvSpPr>
            <a:spLocks noChangeShapeType="1"/>
          </p:cNvSpPr>
          <p:nvPr/>
        </p:nvSpPr>
        <p:spPr bwMode="auto">
          <a:xfrm flipH="1">
            <a:off x="4365625" y="2700338"/>
            <a:ext cx="503238" cy="0"/>
          </a:xfrm>
          <a:prstGeom prst="line">
            <a:avLst/>
          </a:prstGeom>
          <a:noFill/>
          <a:ln w="9525">
            <a:solidFill>
              <a:schemeClr val="tx1"/>
            </a:solidFill>
            <a:round/>
            <a:headEnd/>
            <a:tailEnd type="triangle" w="med" len="med"/>
          </a:ln>
        </p:spPr>
        <p:txBody>
          <a:bodyPr/>
          <a:lstStyle/>
          <a:p>
            <a:endParaRPr lang="en-US"/>
          </a:p>
        </p:txBody>
      </p:sp>
      <p:sp>
        <p:nvSpPr>
          <p:cNvPr id="209929" name="Line 9"/>
          <p:cNvSpPr>
            <a:spLocks noChangeShapeType="1"/>
          </p:cNvSpPr>
          <p:nvPr/>
        </p:nvSpPr>
        <p:spPr bwMode="auto">
          <a:xfrm flipH="1">
            <a:off x="4292600" y="2700338"/>
            <a:ext cx="576263" cy="287337"/>
          </a:xfrm>
          <a:prstGeom prst="line">
            <a:avLst/>
          </a:prstGeom>
          <a:noFill/>
          <a:ln w="9525">
            <a:solidFill>
              <a:schemeClr val="tx1"/>
            </a:solidFill>
            <a:round/>
            <a:headEnd/>
            <a:tailEnd type="triangle" w="med" len="med"/>
          </a:ln>
        </p:spPr>
        <p:txBody>
          <a:bodyPr/>
          <a:lstStyle/>
          <a:p>
            <a:endParaRPr lang="en-US"/>
          </a:p>
        </p:txBody>
      </p:sp>
      <p:sp>
        <p:nvSpPr>
          <p:cNvPr id="209930" name="Text Box 10"/>
          <p:cNvSpPr txBox="1">
            <a:spLocks noChangeArrowheads="1"/>
          </p:cNvSpPr>
          <p:nvPr/>
        </p:nvSpPr>
        <p:spPr bwMode="auto">
          <a:xfrm>
            <a:off x="2708275" y="2555875"/>
            <a:ext cx="1584325" cy="274638"/>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2- روش </a:t>
            </a:r>
            <a:r>
              <a:rPr lang="fa-IR" sz="1200" dirty="0" smtClean="0">
                <a:cs typeface="Elham" pitchFamily="2" charset="-78"/>
              </a:rPr>
              <a:t>جایگزینی</a:t>
            </a:r>
            <a:endParaRPr lang="en-US" sz="1200" dirty="0">
              <a:cs typeface="Elham" pitchFamily="2" charset="-78"/>
            </a:endParaRPr>
          </a:p>
        </p:txBody>
      </p:sp>
      <p:sp>
        <p:nvSpPr>
          <p:cNvPr id="209931" name="Text Box 11"/>
          <p:cNvSpPr txBox="1">
            <a:spLocks noChangeArrowheads="1"/>
          </p:cNvSpPr>
          <p:nvPr/>
        </p:nvSpPr>
        <p:spPr bwMode="auto">
          <a:xfrm>
            <a:off x="2636838" y="2843213"/>
            <a:ext cx="1655762" cy="274637"/>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3- روش </a:t>
            </a:r>
            <a:r>
              <a:rPr lang="fa-IR" sz="1200" dirty="0" smtClean="0">
                <a:cs typeface="Elham" pitchFamily="2" charset="-78"/>
              </a:rPr>
              <a:t>ساختاری</a:t>
            </a:r>
            <a:endParaRPr lang="en-US" sz="1200" dirty="0">
              <a:cs typeface="Elham" pitchFamily="2" charset="-78"/>
            </a:endParaRPr>
          </a:p>
        </p:txBody>
      </p:sp>
      <p:sp>
        <p:nvSpPr>
          <p:cNvPr id="209932" name="Line 12"/>
          <p:cNvSpPr>
            <a:spLocks noChangeShapeType="1"/>
          </p:cNvSpPr>
          <p:nvPr/>
        </p:nvSpPr>
        <p:spPr bwMode="auto">
          <a:xfrm flipH="1" flipV="1">
            <a:off x="4076700" y="3276600"/>
            <a:ext cx="358775" cy="142875"/>
          </a:xfrm>
          <a:prstGeom prst="line">
            <a:avLst/>
          </a:prstGeom>
          <a:noFill/>
          <a:ln w="9525">
            <a:solidFill>
              <a:schemeClr val="tx1"/>
            </a:solidFill>
            <a:round/>
            <a:headEnd/>
            <a:tailEnd type="triangle" w="med" len="med"/>
          </a:ln>
        </p:spPr>
        <p:txBody>
          <a:bodyPr/>
          <a:lstStyle/>
          <a:p>
            <a:endParaRPr lang="en-US"/>
          </a:p>
        </p:txBody>
      </p:sp>
      <p:sp>
        <p:nvSpPr>
          <p:cNvPr id="209933" name="Line 13"/>
          <p:cNvSpPr>
            <a:spLocks noChangeShapeType="1"/>
          </p:cNvSpPr>
          <p:nvPr/>
        </p:nvSpPr>
        <p:spPr bwMode="auto">
          <a:xfrm flipH="1">
            <a:off x="4076700" y="3419475"/>
            <a:ext cx="360363" cy="144463"/>
          </a:xfrm>
          <a:prstGeom prst="line">
            <a:avLst/>
          </a:prstGeom>
          <a:noFill/>
          <a:ln w="9525">
            <a:solidFill>
              <a:schemeClr val="tx1"/>
            </a:solidFill>
            <a:round/>
            <a:headEnd/>
            <a:tailEnd type="triangle" w="med" len="med"/>
          </a:ln>
        </p:spPr>
        <p:txBody>
          <a:bodyPr/>
          <a:lstStyle/>
          <a:p>
            <a:endParaRPr lang="en-US"/>
          </a:p>
        </p:txBody>
      </p:sp>
      <p:sp>
        <p:nvSpPr>
          <p:cNvPr id="209934" name="Text Box 14"/>
          <p:cNvSpPr txBox="1">
            <a:spLocks noChangeArrowheads="1"/>
          </p:cNvSpPr>
          <p:nvPr/>
        </p:nvSpPr>
        <p:spPr bwMode="auto">
          <a:xfrm>
            <a:off x="2420938" y="3132138"/>
            <a:ext cx="1727200" cy="274637"/>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4- روش </a:t>
            </a:r>
            <a:r>
              <a:rPr lang="fa-IR" sz="1200" dirty="0" smtClean="0">
                <a:cs typeface="Elham" pitchFamily="2" charset="-78"/>
              </a:rPr>
              <a:t>تصمیم گروهی</a:t>
            </a:r>
            <a:endParaRPr lang="en-US" sz="1200" dirty="0">
              <a:cs typeface="Elham" pitchFamily="2" charset="-78"/>
            </a:endParaRPr>
          </a:p>
        </p:txBody>
      </p:sp>
      <p:sp>
        <p:nvSpPr>
          <p:cNvPr id="209935" name="Text Box 15"/>
          <p:cNvSpPr txBox="1">
            <a:spLocks noChangeArrowheads="1"/>
          </p:cNvSpPr>
          <p:nvPr/>
        </p:nvSpPr>
        <p:spPr bwMode="auto">
          <a:xfrm>
            <a:off x="2060575" y="3419475"/>
            <a:ext cx="2087563" cy="274638"/>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5- روش حل مساله بصورت </a:t>
            </a:r>
            <a:r>
              <a:rPr lang="fa-IR" sz="1200" dirty="0" smtClean="0">
                <a:cs typeface="Elham" pitchFamily="2" charset="-78"/>
              </a:rPr>
              <a:t>گروهی</a:t>
            </a:r>
            <a:endParaRPr lang="en-US" sz="1200" dirty="0">
              <a:cs typeface="Elham" pitchFamily="2" charset="-78"/>
            </a:endParaRPr>
          </a:p>
        </p:txBody>
      </p:sp>
      <p:sp>
        <p:nvSpPr>
          <p:cNvPr id="209936" name="Line 16"/>
          <p:cNvSpPr>
            <a:spLocks noChangeShapeType="1"/>
          </p:cNvSpPr>
          <p:nvPr/>
        </p:nvSpPr>
        <p:spPr bwMode="auto">
          <a:xfrm flipH="1">
            <a:off x="4076700" y="3851275"/>
            <a:ext cx="431800" cy="0"/>
          </a:xfrm>
          <a:prstGeom prst="line">
            <a:avLst/>
          </a:prstGeom>
          <a:noFill/>
          <a:ln w="9525">
            <a:solidFill>
              <a:schemeClr val="tx1"/>
            </a:solidFill>
            <a:round/>
            <a:headEnd/>
            <a:tailEnd type="triangle" w="med" len="med"/>
          </a:ln>
        </p:spPr>
        <p:txBody>
          <a:bodyPr/>
          <a:lstStyle/>
          <a:p>
            <a:endParaRPr lang="en-US"/>
          </a:p>
        </p:txBody>
      </p:sp>
      <p:sp>
        <p:nvSpPr>
          <p:cNvPr id="209937" name="Line 17"/>
          <p:cNvSpPr>
            <a:spLocks noChangeShapeType="1"/>
          </p:cNvSpPr>
          <p:nvPr/>
        </p:nvSpPr>
        <p:spPr bwMode="auto">
          <a:xfrm flipH="1">
            <a:off x="4149725" y="3851275"/>
            <a:ext cx="358775" cy="288925"/>
          </a:xfrm>
          <a:prstGeom prst="line">
            <a:avLst/>
          </a:prstGeom>
          <a:noFill/>
          <a:ln w="9525">
            <a:solidFill>
              <a:schemeClr val="tx1"/>
            </a:solidFill>
            <a:round/>
            <a:headEnd/>
            <a:tailEnd type="triangle" w="med" len="med"/>
          </a:ln>
        </p:spPr>
        <p:txBody>
          <a:bodyPr/>
          <a:lstStyle/>
          <a:p>
            <a:endParaRPr lang="en-US"/>
          </a:p>
        </p:txBody>
      </p:sp>
      <p:sp>
        <p:nvSpPr>
          <p:cNvPr id="209938" name="Text Box 18"/>
          <p:cNvSpPr txBox="1">
            <a:spLocks noChangeArrowheads="1"/>
          </p:cNvSpPr>
          <p:nvPr/>
        </p:nvSpPr>
        <p:spPr bwMode="auto">
          <a:xfrm>
            <a:off x="1700213" y="3708400"/>
            <a:ext cx="2376487" cy="274638"/>
          </a:xfrm>
          <a:prstGeom prst="rect">
            <a:avLst/>
          </a:prstGeom>
          <a:noFill/>
          <a:ln w="9525">
            <a:noFill/>
            <a:miter lim="800000"/>
            <a:headEnd/>
            <a:tailEnd/>
          </a:ln>
        </p:spPr>
        <p:txBody>
          <a:bodyPr>
            <a:spAutoFit/>
          </a:bodyPr>
          <a:lstStyle/>
          <a:p>
            <a:pPr>
              <a:spcBef>
                <a:spcPct val="50000"/>
              </a:spcBef>
            </a:pPr>
            <a:r>
              <a:rPr lang="fa-IR" sz="1200" dirty="0">
                <a:cs typeface="Elham" pitchFamily="2" charset="-78"/>
              </a:rPr>
              <a:t>6- روش بحث </a:t>
            </a:r>
            <a:r>
              <a:rPr lang="fa-IR" sz="1200" dirty="0" smtClean="0">
                <a:cs typeface="Elham" pitchFamily="2" charset="-78"/>
              </a:rPr>
              <a:t>پیرامون </a:t>
            </a:r>
            <a:r>
              <a:rPr lang="fa-IR" sz="1200" dirty="0">
                <a:cs typeface="Elham" pitchFamily="2" charset="-78"/>
              </a:rPr>
              <a:t>اطلاعات</a:t>
            </a:r>
            <a:endParaRPr lang="en-US" sz="1200" dirty="0">
              <a:cs typeface="Elham" pitchFamily="2" charset="-78"/>
            </a:endParaRPr>
          </a:p>
        </p:txBody>
      </p:sp>
      <p:sp>
        <p:nvSpPr>
          <p:cNvPr id="209939" name="Rectangle 19"/>
          <p:cNvSpPr>
            <a:spLocks noChangeArrowheads="1"/>
          </p:cNvSpPr>
          <p:nvPr/>
        </p:nvSpPr>
        <p:spPr bwMode="auto">
          <a:xfrm>
            <a:off x="6248400" y="3200400"/>
            <a:ext cx="2057400" cy="366713"/>
          </a:xfrm>
          <a:prstGeom prst="rect">
            <a:avLst/>
          </a:prstGeom>
          <a:noFill/>
          <a:ln w="9525">
            <a:noFill/>
            <a:miter lim="800000"/>
            <a:headEnd/>
            <a:tailEnd/>
          </a:ln>
        </p:spPr>
        <p:txBody>
          <a:bodyPr>
            <a:spAutoFit/>
          </a:bodyPr>
          <a:lstStyle/>
          <a:p>
            <a:pPr>
              <a:spcBef>
                <a:spcPct val="50000"/>
              </a:spcBef>
            </a:pPr>
            <a:r>
              <a:rPr lang="fa-IR" b="1" dirty="0" smtClean="0"/>
              <a:t>توزیع </a:t>
            </a:r>
            <a:r>
              <a:rPr lang="fa-IR" b="1" dirty="0"/>
              <a:t>قدرت</a:t>
            </a:r>
            <a:endParaRPr lang="en-US" b="1" dirty="0"/>
          </a:p>
        </p:txBody>
      </p:sp>
      <p:sp>
        <p:nvSpPr>
          <p:cNvPr id="209940" name="Rectangle 20"/>
          <p:cNvSpPr>
            <a:spLocks noChangeArrowheads="1"/>
          </p:cNvSpPr>
          <p:nvPr/>
        </p:nvSpPr>
        <p:spPr bwMode="auto">
          <a:xfrm rot="10800000" flipV="1">
            <a:off x="0" y="4084638"/>
            <a:ext cx="4191000" cy="457200"/>
          </a:xfrm>
          <a:prstGeom prst="rect">
            <a:avLst/>
          </a:prstGeom>
          <a:noFill/>
          <a:ln w="9525">
            <a:noFill/>
            <a:miter lim="800000"/>
            <a:headEnd/>
            <a:tailEnd/>
          </a:ln>
        </p:spPr>
        <p:txBody>
          <a:bodyPr>
            <a:spAutoFit/>
          </a:bodyPr>
          <a:lstStyle/>
          <a:p>
            <a:r>
              <a:rPr lang="fa-IR" sz="1200" dirty="0"/>
              <a:t>7- روش آموزش </a:t>
            </a:r>
            <a:r>
              <a:rPr lang="fa-IR" sz="1200" dirty="0" smtClean="0"/>
              <a:t>حساسیت</a:t>
            </a:r>
            <a:r>
              <a:rPr lang="fa-IR" sz="1200" dirty="0"/>
              <a:t>: اعضا </a:t>
            </a:r>
            <a:r>
              <a:rPr lang="fa-IR" sz="1200" dirty="0" smtClean="0"/>
              <a:t>برای </a:t>
            </a:r>
            <a:r>
              <a:rPr lang="fa-IR" sz="1200" dirty="0"/>
              <a:t>آگاه شدن </a:t>
            </a:r>
            <a:r>
              <a:rPr lang="fa-IR" sz="1200" dirty="0" smtClean="0"/>
              <a:t>بیشتر </a:t>
            </a:r>
            <a:r>
              <a:rPr lang="fa-IR" sz="1200" dirty="0"/>
              <a:t>نسبت به </a:t>
            </a:r>
            <a:r>
              <a:rPr lang="fa-IR" sz="1200" dirty="0" smtClean="0"/>
              <a:t>فرآیند های فردی </a:t>
            </a:r>
            <a:r>
              <a:rPr lang="fa-IR" sz="1200" dirty="0"/>
              <a:t>و </a:t>
            </a:r>
            <a:r>
              <a:rPr lang="fa-IR" sz="1200" dirty="0" smtClean="0"/>
              <a:t>گروهی </a:t>
            </a:r>
            <a:r>
              <a:rPr lang="fa-IR" sz="1200" dirty="0"/>
              <a:t>آموزش </a:t>
            </a:r>
            <a:r>
              <a:rPr lang="fa-IR" sz="1200" dirty="0" smtClean="0"/>
              <a:t>می بینند</a:t>
            </a:r>
            <a:endParaRPr lang="en-US" sz="1200"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2249144" y="3148013"/>
            <a:ext cx="4270720" cy="523220"/>
          </a:xfrm>
          <a:prstGeom prst="rect">
            <a:avLst/>
          </a:prstGeom>
          <a:noFill/>
          <a:ln w="9525">
            <a:noFill/>
            <a:miter lim="800000"/>
            <a:headEnd/>
            <a:tailEnd/>
          </a:ln>
        </p:spPr>
        <p:txBody>
          <a:bodyPr wrap="none">
            <a:spAutoFit/>
          </a:bodyPr>
          <a:lstStyle/>
          <a:p>
            <a:pPr>
              <a:spcBef>
                <a:spcPct val="50000"/>
              </a:spcBef>
            </a:pPr>
            <a:r>
              <a:rPr lang="fa-IR" sz="2800" b="1" dirty="0" smtClean="0"/>
              <a:t>پیش بینی تغییر </a:t>
            </a:r>
            <a:r>
              <a:rPr lang="fa-IR" sz="2800" b="1" dirty="0"/>
              <a:t>از ابعاد </a:t>
            </a:r>
            <a:r>
              <a:rPr lang="fa-IR" sz="2800" b="1" dirty="0" smtClean="0"/>
              <a:t>ساختاری:</a:t>
            </a:r>
            <a:r>
              <a:rPr lang="fa-IR" dirty="0" smtClean="0"/>
              <a:t> </a:t>
            </a:r>
            <a:endParaRPr lang="en-US" dirty="0"/>
          </a:p>
        </p:txBody>
      </p:sp>
      <p:sp>
        <p:nvSpPr>
          <p:cNvPr id="210947" name="Line 3"/>
          <p:cNvSpPr>
            <a:spLocks noChangeShapeType="1"/>
          </p:cNvSpPr>
          <p:nvPr/>
        </p:nvSpPr>
        <p:spPr bwMode="auto">
          <a:xfrm flipH="1" flipV="1">
            <a:off x="5373688" y="5148263"/>
            <a:ext cx="647700" cy="287337"/>
          </a:xfrm>
          <a:prstGeom prst="line">
            <a:avLst/>
          </a:prstGeom>
          <a:noFill/>
          <a:ln w="9525">
            <a:solidFill>
              <a:schemeClr val="tx1"/>
            </a:solidFill>
            <a:round/>
            <a:headEnd/>
            <a:tailEnd type="triangle" w="med" len="med"/>
          </a:ln>
        </p:spPr>
        <p:txBody>
          <a:bodyPr/>
          <a:lstStyle/>
          <a:p>
            <a:endParaRPr lang="en-US"/>
          </a:p>
        </p:txBody>
      </p:sp>
      <p:sp>
        <p:nvSpPr>
          <p:cNvPr id="210948" name="Line 4"/>
          <p:cNvSpPr>
            <a:spLocks noChangeShapeType="1"/>
          </p:cNvSpPr>
          <p:nvPr/>
        </p:nvSpPr>
        <p:spPr bwMode="auto">
          <a:xfrm flipH="1">
            <a:off x="5300663" y="5435600"/>
            <a:ext cx="720725" cy="73025"/>
          </a:xfrm>
          <a:prstGeom prst="line">
            <a:avLst/>
          </a:prstGeom>
          <a:noFill/>
          <a:ln w="9525">
            <a:solidFill>
              <a:schemeClr val="tx1"/>
            </a:solidFill>
            <a:round/>
            <a:headEnd/>
            <a:tailEnd type="triangle" w="med" len="med"/>
          </a:ln>
        </p:spPr>
        <p:txBody>
          <a:bodyPr/>
          <a:lstStyle/>
          <a:p>
            <a:endParaRPr lang="en-US"/>
          </a:p>
        </p:txBody>
      </p:sp>
      <p:sp>
        <p:nvSpPr>
          <p:cNvPr id="210949" name="Line 5"/>
          <p:cNvSpPr>
            <a:spLocks noChangeShapeType="1"/>
          </p:cNvSpPr>
          <p:nvPr/>
        </p:nvSpPr>
        <p:spPr bwMode="auto">
          <a:xfrm flipH="1">
            <a:off x="5373688" y="5435600"/>
            <a:ext cx="647700" cy="431800"/>
          </a:xfrm>
          <a:prstGeom prst="line">
            <a:avLst/>
          </a:prstGeom>
          <a:noFill/>
          <a:ln w="9525">
            <a:solidFill>
              <a:schemeClr val="tx1"/>
            </a:solidFill>
            <a:round/>
            <a:headEnd/>
            <a:tailEnd type="triangle" w="med" len="med"/>
          </a:ln>
        </p:spPr>
        <p:txBody>
          <a:bodyPr/>
          <a:lstStyle/>
          <a:p>
            <a:endParaRPr lang="en-US"/>
          </a:p>
        </p:txBody>
      </p:sp>
      <p:sp>
        <p:nvSpPr>
          <p:cNvPr id="210950" name="Text Box 6"/>
          <p:cNvSpPr txBox="1">
            <a:spLocks noChangeArrowheads="1"/>
          </p:cNvSpPr>
          <p:nvPr/>
        </p:nvSpPr>
        <p:spPr bwMode="auto">
          <a:xfrm>
            <a:off x="908050" y="4932363"/>
            <a:ext cx="4465638" cy="304800"/>
          </a:xfrm>
          <a:prstGeom prst="rect">
            <a:avLst/>
          </a:prstGeom>
          <a:noFill/>
          <a:ln w="9525">
            <a:noFill/>
            <a:miter lim="800000"/>
            <a:headEnd/>
            <a:tailEnd/>
          </a:ln>
        </p:spPr>
        <p:txBody>
          <a:bodyPr>
            <a:spAutoFit/>
          </a:bodyPr>
          <a:lstStyle/>
          <a:p>
            <a:pPr>
              <a:spcBef>
                <a:spcPct val="50000"/>
              </a:spcBef>
            </a:pPr>
            <a:r>
              <a:rPr lang="fa-IR" sz="1400" dirty="0" smtClean="0">
                <a:cs typeface="Elham" pitchFamily="2" charset="-78"/>
              </a:rPr>
              <a:t>پیچیدگی </a:t>
            </a:r>
            <a:r>
              <a:rPr lang="fa-IR" sz="1400" dirty="0">
                <a:cs typeface="Elham" pitchFamily="2" charset="-78"/>
              </a:rPr>
              <a:t>:</a:t>
            </a:r>
            <a:r>
              <a:rPr lang="fa-IR" sz="1200" dirty="0"/>
              <a:t> هر چه </a:t>
            </a:r>
            <a:r>
              <a:rPr lang="fa-IR" sz="1200" dirty="0" smtClean="0"/>
              <a:t>سازمانی پیچیده </a:t>
            </a:r>
            <a:r>
              <a:rPr lang="fa-IR" sz="1200" dirty="0"/>
              <a:t>تر باشد ، </a:t>
            </a:r>
            <a:r>
              <a:rPr lang="fa-IR" sz="1200" dirty="0" smtClean="0"/>
              <a:t>میزان تغییر </a:t>
            </a:r>
            <a:r>
              <a:rPr lang="fa-IR" sz="1200" dirty="0"/>
              <a:t>برنا مه </a:t>
            </a:r>
            <a:r>
              <a:rPr lang="fa-IR" sz="1200" dirty="0" smtClean="0"/>
              <a:t>ای بیشتر </a:t>
            </a:r>
            <a:r>
              <a:rPr lang="fa-IR" sz="1200" dirty="0"/>
              <a:t>است.</a:t>
            </a:r>
            <a:endParaRPr lang="en-US" sz="1200" dirty="0"/>
          </a:p>
        </p:txBody>
      </p:sp>
      <p:sp>
        <p:nvSpPr>
          <p:cNvPr id="210951" name="Text Box 7"/>
          <p:cNvSpPr txBox="1">
            <a:spLocks noChangeArrowheads="1"/>
          </p:cNvSpPr>
          <p:nvPr/>
        </p:nvSpPr>
        <p:spPr bwMode="auto">
          <a:xfrm>
            <a:off x="1052513" y="5724525"/>
            <a:ext cx="4319587" cy="304800"/>
          </a:xfrm>
          <a:prstGeom prst="rect">
            <a:avLst/>
          </a:prstGeom>
          <a:noFill/>
          <a:ln w="9525">
            <a:noFill/>
            <a:miter lim="800000"/>
            <a:headEnd/>
            <a:tailEnd/>
          </a:ln>
        </p:spPr>
        <p:txBody>
          <a:bodyPr>
            <a:spAutoFit/>
          </a:bodyPr>
          <a:lstStyle/>
          <a:p>
            <a:pPr>
              <a:spcBef>
                <a:spcPct val="50000"/>
              </a:spcBef>
            </a:pPr>
            <a:r>
              <a:rPr lang="fa-IR" sz="1400" dirty="0">
                <a:cs typeface="Elham" pitchFamily="2" charset="-78"/>
              </a:rPr>
              <a:t>تمركز :</a:t>
            </a:r>
            <a:r>
              <a:rPr lang="fa-IR" sz="1200" dirty="0"/>
              <a:t> تمركز با </a:t>
            </a:r>
            <a:r>
              <a:rPr lang="fa-IR" sz="1200" dirty="0" smtClean="0"/>
              <a:t>تغییر </a:t>
            </a:r>
            <a:r>
              <a:rPr lang="fa-IR" sz="1200" dirty="0"/>
              <a:t>برنامه </a:t>
            </a:r>
            <a:r>
              <a:rPr lang="fa-IR" sz="1200" dirty="0" smtClean="0"/>
              <a:t>ای </a:t>
            </a:r>
            <a:r>
              <a:rPr lang="fa-IR" sz="1200" dirty="0"/>
              <a:t>رابطه معكوس دارد.</a:t>
            </a:r>
            <a:endParaRPr lang="en-US" sz="1200" dirty="0"/>
          </a:p>
        </p:txBody>
      </p:sp>
      <p:sp>
        <p:nvSpPr>
          <p:cNvPr id="210952" name="Rectangle 8"/>
          <p:cNvSpPr>
            <a:spLocks noChangeArrowheads="1"/>
          </p:cNvSpPr>
          <p:nvPr/>
        </p:nvSpPr>
        <p:spPr bwMode="auto">
          <a:xfrm>
            <a:off x="-1371600" y="5181600"/>
            <a:ext cx="6629400" cy="366713"/>
          </a:xfrm>
          <a:prstGeom prst="rect">
            <a:avLst/>
          </a:prstGeom>
          <a:noFill/>
          <a:ln w="9525">
            <a:noFill/>
            <a:miter lim="800000"/>
            <a:headEnd/>
            <a:tailEnd/>
          </a:ln>
        </p:spPr>
        <p:txBody>
          <a:bodyPr>
            <a:spAutoFit/>
          </a:bodyPr>
          <a:lstStyle/>
          <a:p>
            <a:pPr>
              <a:spcBef>
                <a:spcPct val="50000"/>
              </a:spcBef>
            </a:pPr>
            <a:r>
              <a:rPr lang="fa-IR" sz="1200" dirty="0" smtClean="0"/>
              <a:t>رسمیت </a:t>
            </a:r>
            <a:r>
              <a:rPr lang="fa-IR" sz="1200" dirty="0"/>
              <a:t>: </a:t>
            </a:r>
            <a:r>
              <a:rPr lang="fa-IR" sz="1200" dirty="0" smtClean="0"/>
              <a:t>رسمیت </a:t>
            </a:r>
            <a:r>
              <a:rPr lang="fa-IR" sz="1200" dirty="0"/>
              <a:t>و </a:t>
            </a:r>
            <a:r>
              <a:rPr lang="fa-IR" sz="1200" dirty="0" smtClean="0"/>
              <a:t>میل </a:t>
            </a:r>
            <a:r>
              <a:rPr lang="fa-IR" sz="1200" dirty="0"/>
              <a:t>به </a:t>
            </a:r>
            <a:r>
              <a:rPr lang="fa-IR" sz="1200" dirty="0" smtClean="0"/>
              <a:t>تغییر </a:t>
            </a:r>
            <a:r>
              <a:rPr lang="fa-IR" sz="1200" dirty="0"/>
              <a:t>بطور معكوس با هم مرتبط </a:t>
            </a:r>
            <a:r>
              <a:rPr lang="fa-IR" sz="1200" dirty="0" smtClean="0"/>
              <a:t>می</a:t>
            </a:r>
            <a:r>
              <a:rPr lang="fa-IR" dirty="0" smtClean="0"/>
              <a:t> </a:t>
            </a:r>
            <a:r>
              <a:rPr lang="fa-IR" sz="1200" dirty="0"/>
              <a:t>شوند.</a:t>
            </a:r>
            <a:endParaRPr lang="en-US" sz="1200" dirty="0"/>
          </a:p>
        </p:txBody>
      </p:sp>
      <p:sp>
        <p:nvSpPr>
          <p:cNvPr id="210953" name="Rectangle 9"/>
          <p:cNvSpPr>
            <a:spLocks noChangeArrowheads="1"/>
          </p:cNvSpPr>
          <p:nvPr/>
        </p:nvSpPr>
        <p:spPr bwMode="auto">
          <a:xfrm>
            <a:off x="6172200" y="5257800"/>
            <a:ext cx="1676400" cy="366713"/>
          </a:xfrm>
          <a:prstGeom prst="rect">
            <a:avLst/>
          </a:prstGeom>
          <a:noFill/>
          <a:ln w="9525">
            <a:noFill/>
            <a:miter lim="800000"/>
            <a:headEnd/>
            <a:tailEnd/>
          </a:ln>
        </p:spPr>
        <p:txBody>
          <a:bodyPr>
            <a:spAutoFit/>
          </a:bodyPr>
          <a:lstStyle/>
          <a:p>
            <a:r>
              <a:rPr lang="fa-IR" b="1" dirty="0" smtClean="0"/>
              <a:t>هیگ </a:t>
            </a:r>
            <a:r>
              <a:rPr lang="fa-IR" b="1" dirty="0"/>
              <a:t>و </a:t>
            </a:r>
            <a:r>
              <a:rPr lang="fa-IR" b="1" dirty="0" smtClean="0"/>
              <a:t>ایكن</a:t>
            </a:r>
            <a:endParaRPr lang="en-US" b="1"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3"/>
          <p:cNvSpPr>
            <a:spLocks noGrp="1" noChangeArrowheads="1"/>
          </p:cNvSpPr>
          <p:nvPr>
            <p:ph idx="1"/>
          </p:nvPr>
        </p:nvSpPr>
        <p:spPr/>
        <p:txBody>
          <a:bodyPr/>
          <a:lstStyle/>
          <a:p>
            <a:pPr>
              <a:lnSpc>
                <a:spcPct val="90000"/>
              </a:lnSpc>
            </a:pPr>
            <a:r>
              <a:rPr lang="fa-IR" sz="2800" b="1" dirty="0" smtClean="0"/>
              <a:t>چرا سازمانها در برابر تغییر مقاومت می كنند؟</a:t>
            </a:r>
          </a:p>
          <a:p>
            <a:pPr>
              <a:lnSpc>
                <a:spcPct val="90000"/>
              </a:lnSpc>
            </a:pPr>
            <a:r>
              <a:rPr lang="fa-IR" sz="2800" b="1" dirty="0" smtClean="0"/>
              <a:t>1-</a:t>
            </a:r>
            <a:r>
              <a:rPr lang="fa-IR" sz="2800" dirty="0" smtClean="0"/>
              <a:t> اینكه اعضا می ترسند آنچه را كه دارند از دست بدهند .</a:t>
            </a:r>
          </a:p>
          <a:p>
            <a:pPr>
              <a:lnSpc>
                <a:spcPct val="90000"/>
              </a:lnSpc>
            </a:pPr>
            <a:r>
              <a:rPr lang="fa-IR" sz="2800" b="1" dirty="0" smtClean="0"/>
              <a:t>2-</a:t>
            </a:r>
            <a:r>
              <a:rPr lang="fa-IR" sz="2800" dirty="0" smtClean="0"/>
              <a:t> بیشتر سازمانها طرح ها ساختاری بوروكراتیك دارند.(ساختارهای چنین سازمانهایی دارای مكانیزم هایی هستند كه در برابر تغییر مقاومت می كنند. )</a:t>
            </a:r>
          </a:p>
          <a:p>
            <a:pPr>
              <a:lnSpc>
                <a:spcPct val="90000"/>
              </a:lnSpc>
            </a:pPr>
            <a:r>
              <a:rPr lang="fa-IR" sz="2800" b="1" dirty="0" smtClean="0"/>
              <a:t>3-</a:t>
            </a:r>
            <a:r>
              <a:rPr lang="fa-IR" sz="2800" dirty="0" smtClean="0"/>
              <a:t>  بسیاری از سازمانها خودشان را در برابر تغییر ایمن سازی می كنند . </a:t>
            </a:r>
          </a:p>
          <a:p>
            <a:pPr>
              <a:lnSpc>
                <a:spcPct val="90000"/>
              </a:lnSpc>
            </a:pPr>
            <a:r>
              <a:rPr lang="fa-IR" sz="2800" b="1" dirty="0" smtClean="0"/>
              <a:t>4-</a:t>
            </a:r>
            <a:r>
              <a:rPr lang="fa-IR" sz="2800" dirty="0" smtClean="0"/>
              <a:t> فرهنگ های سازمانی در برابر تغییر مقاومت می كنند. </a:t>
            </a:r>
          </a:p>
          <a:p>
            <a:pPr>
              <a:lnSpc>
                <a:spcPct val="90000"/>
              </a:lnSpc>
            </a:pPr>
            <a:endParaRPr lang="fa-IR" sz="2800" dirty="0" smtClean="0"/>
          </a:p>
          <a:p>
            <a:pPr>
              <a:lnSpc>
                <a:spcPct val="90000"/>
              </a:lnSpc>
            </a:pPr>
            <a:endParaRPr lang="en-US" sz="2800" dirty="0" smtClean="0">
              <a:cs typeface="Majalla UI"/>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3"/>
          <p:cNvSpPr>
            <a:spLocks noGrp="1" noChangeArrowheads="1"/>
          </p:cNvSpPr>
          <p:nvPr>
            <p:ph idx="1"/>
          </p:nvPr>
        </p:nvSpPr>
        <p:spPr/>
        <p:txBody>
          <a:bodyPr/>
          <a:lstStyle/>
          <a:p>
            <a:r>
              <a:rPr lang="fa-IR" dirty="0" smtClean="0"/>
              <a:t>عامل تغییر استراتژیهای برنامه ایجاد تغییر ساختاری تكنولوژی و سازمان انتخاب می كند.  اجرای تغییر متسلزم خروج از انجامد حركت به سوی وضعیتی جدید و تثبیت تغییر حاصله به منظور دائمی نمودن آن می باشد. و همچنین مستلزم این است كه قدرت چگونه در فرآیند تغییر توزیع شود.</a:t>
            </a:r>
            <a:endParaRPr lang="en-US" dirty="0" smtClean="0">
              <a:cs typeface="Majalla UI"/>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ctrTitle"/>
          </p:nvPr>
        </p:nvSpPr>
        <p:spPr/>
        <p:txBody>
          <a:bodyPr/>
          <a:lstStyle/>
          <a:p>
            <a:pPr fontAlgn="auto">
              <a:spcAft>
                <a:spcPts val="0"/>
              </a:spcAft>
              <a:defRPr/>
            </a:pPr>
            <a:r>
              <a:rPr lang="fa-IR" dirty="0" smtClean="0"/>
              <a:t>فصل پانزدهم: مدیریت تعارض سازمانی</a:t>
            </a:r>
            <a:endParaRPr lang="en-US" dirty="0" smtClean="0"/>
          </a:p>
        </p:txBody>
      </p:sp>
      <p:sp>
        <p:nvSpPr>
          <p:cNvPr id="214019" name="Rectangle 3"/>
          <p:cNvSpPr>
            <a:spLocks noGrp="1" noChangeArrowheads="1"/>
          </p:cNvSpPr>
          <p:nvPr>
            <p:ph type="subTitle" idx="1"/>
          </p:nvPr>
        </p:nvSpPr>
        <p:spPr>
          <a:xfrm>
            <a:off x="533400" y="3228975"/>
            <a:ext cx="7854950" cy="1752600"/>
          </a:xfrm>
        </p:spPr>
        <p:txBody>
          <a:bodyPr/>
          <a:lstStyle/>
          <a:p>
            <a:pPr marR="0"/>
            <a:r>
              <a:rPr lang="fa-IR" sz="2800" b="1" dirty="0" smtClean="0"/>
              <a:t>هدف :‌تعریف تعارض و نظریه های مرتبط و منابع تعارض و فنون رفع تعارضو فنون ایجاد تعارض سازنده</a:t>
            </a:r>
            <a:r>
              <a:rPr lang="fa-IR" sz="2800" dirty="0" smtClean="0"/>
              <a:t> </a:t>
            </a:r>
            <a:endParaRPr lang="en-US" sz="2800" dirty="0" smtClean="0">
              <a:cs typeface="Majalla UI"/>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3"/>
          <p:cNvSpPr>
            <a:spLocks noGrp="1" noChangeArrowheads="1"/>
          </p:cNvSpPr>
          <p:nvPr>
            <p:ph idx="1"/>
          </p:nvPr>
        </p:nvSpPr>
        <p:spPr/>
        <p:txBody>
          <a:bodyPr/>
          <a:lstStyle/>
          <a:p>
            <a:r>
              <a:rPr lang="fa-IR" dirty="0" smtClean="0"/>
              <a:t>تعارض:فرایندی كه براساس آن شخص </a:t>
            </a:r>
            <a:r>
              <a:rPr lang="en-US" dirty="0" smtClean="0">
                <a:cs typeface="Majalla UI"/>
              </a:rPr>
              <a:t>A</a:t>
            </a:r>
            <a:r>
              <a:rPr lang="fa-IR" dirty="0" smtClean="0"/>
              <a:t>عملاً از طریق ایجاد یك سلسله موانع،تلاش می كند تا مانع دستیابی شخص </a:t>
            </a:r>
            <a:r>
              <a:rPr lang="en-US" dirty="0" smtClean="0">
                <a:cs typeface="Majalla UI"/>
              </a:rPr>
              <a:t>B</a:t>
            </a:r>
            <a:r>
              <a:rPr lang="fa-IR" dirty="0" smtClean="0"/>
              <a:t> به اهدافش بشود.</a:t>
            </a:r>
            <a:endParaRPr lang="en-US" dirty="0" smtClean="0">
              <a:cs typeface="Majalla UI"/>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fa-IR" dirty="0" smtClean="0"/>
              <a:t>نظریه های تعارض:</a:t>
            </a:r>
            <a:endParaRPr lang="en-US" dirty="0" smtClean="0">
              <a:cs typeface="Traditional Arabic" pitchFamily="18" charset="-78"/>
            </a:endParaRPr>
          </a:p>
        </p:txBody>
      </p:sp>
      <p:sp>
        <p:nvSpPr>
          <p:cNvPr id="216067" name="Rectangle 3"/>
          <p:cNvSpPr>
            <a:spLocks noGrp="1" noChangeArrowheads="1"/>
          </p:cNvSpPr>
          <p:nvPr>
            <p:ph idx="1"/>
          </p:nvPr>
        </p:nvSpPr>
        <p:spPr/>
        <p:txBody>
          <a:bodyPr/>
          <a:lstStyle/>
          <a:p>
            <a:r>
              <a:rPr lang="fa-IR" b="1" dirty="0" smtClean="0"/>
              <a:t>نظریه سنتی:</a:t>
            </a:r>
            <a:endParaRPr lang="fa-IR" dirty="0" smtClean="0"/>
          </a:p>
          <a:p>
            <a:r>
              <a:rPr lang="fa-IR" dirty="0" smtClean="0"/>
              <a:t>همه تعارضها بد هستند،لاجرم هر نوع تعارضی یك تاثیر منفی روی اثربخشی سازمان دارد.</a:t>
            </a:r>
            <a:endParaRPr lang="en-US" dirty="0" smtClean="0">
              <a:cs typeface="Majalla UI"/>
            </a:endParaRP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3"/>
          <p:cNvSpPr>
            <a:spLocks noGrp="1" noChangeArrowheads="1"/>
          </p:cNvSpPr>
          <p:nvPr>
            <p:ph idx="1"/>
          </p:nvPr>
        </p:nvSpPr>
        <p:spPr/>
        <p:txBody>
          <a:bodyPr/>
          <a:lstStyle/>
          <a:p>
            <a:pPr marL="609600" indent="-609600"/>
            <a:r>
              <a:rPr lang="fa-IR" b="1" dirty="0" smtClean="0"/>
              <a:t>نظریه تعامل گرایان:</a:t>
            </a:r>
            <a:endParaRPr lang="fa-IR" dirty="0" smtClean="0"/>
          </a:p>
          <a:p>
            <a:pPr marL="609600" indent="-609600"/>
            <a:r>
              <a:rPr lang="fa-IR" dirty="0" smtClean="0"/>
              <a:t>تغییر نیاز به محرك دارد و آن محرك همان تعارض است و تعرض موقعیكه منجر به جستجو و دستیابی به روشهای بهتر انجام كارها شود و راضی بودن به وضع موجود را بر هم زند سازنده و مفید است.</a:t>
            </a:r>
            <a:endParaRPr lang="en-US" dirty="0" smtClean="0">
              <a:cs typeface="Majalla UI"/>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fa-IR" sz="4000" dirty="0" smtClean="0"/>
              <a:t>نهادهایی كه ارزشهای ضد تعارض را تقویت می كنند:</a:t>
            </a:r>
            <a:endParaRPr lang="en-US" sz="4000" dirty="0" smtClean="0">
              <a:cs typeface="Traditional Arabic" pitchFamily="18" charset="-78"/>
            </a:endParaRPr>
          </a:p>
        </p:txBody>
      </p:sp>
      <p:sp>
        <p:nvSpPr>
          <p:cNvPr id="218115" name="Rectangle 3"/>
          <p:cNvSpPr>
            <a:spLocks noGrp="1" noChangeArrowheads="1"/>
          </p:cNvSpPr>
          <p:nvPr>
            <p:ph idx="1"/>
          </p:nvPr>
        </p:nvSpPr>
        <p:spPr/>
        <p:txBody>
          <a:bodyPr/>
          <a:lstStyle/>
          <a:p>
            <a:r>
              <a:rPr lang="fa-IR" dirty="0" smtClean="0"/>
              <a:t>خانه</a:t>
            </a:r>
          </a:p>
          <a:p>
            <a:r>
              <a:rPr lang="fa-IR" dirty="0" smtClean="0"/>
              <a:t>مدرسه</a:t>
            </a:r>
          </a:p>
          <a:p>
            <a:r>
              <a:rPr lang="fa-IR" dirty="0" smtClean="0"/>
              <a:t>نهادهای مذهبی</a:t>
            </a:r>
            <a:endParaRPr lang="en-US" dirty="0" smtClean="0">
              <a:cs typeface="Majalla UI"/>
            </a:endParaRP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3"/>
          <p:cNvSpPr>
            <a:spLocks noGrp="1" noChangeArrowheads="1"/>
          </p:cNvSpPr>
          <p:nvPr>
            <p:ph idx="1"/>
          </p:nvPr>
        </p:nvSpPr>
        <p:spPr>
          <a:xfrm>
            <a:off x="457200" y="1524000"/>
            <a:ext cx="8229600" cy="4389437"/>
          </a:xfrm>
        </p:spPr>
        <p:txBody>
          <a:bodyPr/>
          <a:lstStyle/>
          <a:p>
            <a:r>
              <a:rPr lang="fa-IR" sz="2800" b="1" dirty="0" smtClean="0"/>
              <a:t>مهمترین منابع ساختاری تعارض:</a:t>
            </a:r>
          </a:p>
          <a:p>
            <a:r>
              <a:rPr lang="fa-IR" sz="2800" b="1" dirty="0" smtClean="0"/>
              <a:t>وابستگی متقابل وظیفه</a:t>
            </a:r>
            <a:r>
              <a:rPr lang="fa-IR" sz="2800" dirty="0" smtClean="0"/>
              <a:t>:حدودی كه دو واحد سازمان برای انجام وظایف تكراری بطور اثربخش بهم وابسته اند.در صورت عدم وجود سابقه تعارض بین دو واحد،ارتباطات دوستانه بین دو واحد تقویت می شود.</a:t>
            </a:r>
            <a:endParaRPr lang="fa-IR" sz="2800" b="1" dirty="0" smtClean="0"/>
          </a:p>
          <a:p>
            <a:r>
              <a:rPr lang="fa-IR" sz="2800" b="1" dirty="0" smtClean="0"/>
              <a:t>وابستگی یك جانبه</a:t>
            </a:r>
            <a:r>
              <a:rPr lang="fa-IR" sz="2800" dirty="0" smtClean="0"/>
              <a:t>: توازن قدرت تغییر می كند و انتظار ایجاد تعارض زیاد است. مانند روابط بین صف وستاد كه ستاد ملزم به همكاری با صف است ولی بوسیله گروه صف امكان معامله متقابل وجود ندارد.</a:t>
            </a:r>
            <a:endParaRPr lang="en-US" sz="2800" dirty="0" smtClean="0">
              <a:cs typeface="Majalla U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339725"/>
            <a:ext cx="7958138" cy="985838"/>
          </a:xfrm>
        </p:spPr>
        <p:txBody>
          <a:bodyPr/>
          <a:lstStyle/>
          <a:p>
            <a:r>
              <a:rPr lang="ar-SA" b="1" dirty="0" smtClean="0"/>
              <a:t>مراحل چرخه حیات:</a:t>
            </a:r>
            <a:endParaRPr lang="en-US" b="1" dirty="0" smtClean="0">
              <a:cs typeface="Traditional Arabic" pitchFamily="18" charset="-78"/>
            </a:endParaRPr>
          </a:p>
        </p:txBody>
      </p:sp>
      <p:sp>
        <p:nvSpPr>
          <p:cNvPr id="26627" name="Rectangle 3"/>
          <p:cNvSpPr>
            <a:spLocks noGrp="1" noChangeArrowheads="1"/>
          </p:cNvSpPr>
          <p:nvPr>
            <p:ph idx="1"/>
          </p:nvPr>
        </p:nvSpPr>
        <p:spPr>
          <a:xfrm>
            <a:off x="1143000" y="1447800"/>
            <a:ext cx="8229600" cy="3840163"/>
          </a:xfrm>
        </p:spPr>
        <p:txBody>
          <a:bodyPr/>
          <a:lstStyle/>
          <a:p>
            <a:r>
              <a:rPr lang="ar-SA" b="1" u="sng" dirty="0" smtClean="0"/>
              <a:t>1-مرحله كار آفرینی</a:t>
            </a:r>
            <a:endParaRPr lang="en-US" dirty="0" smtClean="0">
              <a:cs typeface="Majalla UI"/>
            </a:endParaRPr>
          </a:p>
        </p:txBody>
      </p:sp>
      <p:sp>
        <p:nvSpPr>
          <p:cNvPr id="26628" name="Rectangle 4"/>
          <p:cNvSpPr>
            <a:spLocks noChangeArrowheads="1"/>
          </p:cNvSpPr>
          <p:nvPr/>
        </p:nvSpPr>
        <p:spPr bwMode="auto">
          <a:xfrm>
            <a:off x="2286000" y="4572000"/>
            <a:ext cx="5943600" cy="519113"/>
          </a:xfrm>
          <a:prstGeom prst="rect">
            <a:avLst/>
          </a:prstGeom>
          <a:noFill/>
          <a:ln w="9525">
            <a:noFill/>
            <a:miter lim="800000"/>
            <a:headEnd/>
            <a:tailEnd/>
          </a:ln>
        </p:spPr>
        <p:txBody>
          <a:bodyPr>
            <a:spAutoFit/>
          </a:bodyPr>
          <a:lstStyle/>
          <a:p>
            <a:r>
              <a:rPr lang="ar-SA" sz="2800" b="1" u="sng" dirty="0"/>
              <a:t>4-مرحله </a:t>
            </a:r>
            <a:r>
              <a:rPr lang="ar-SA" sz="2800" b="1" u="sng" dirty="0" smtClean="0"/>
              <a:t>پیچیده </a:t>
            </a:r>
            <a:r>
              <a:rPr lang="ar-SA" sz="2800" b="1" u="sng" dirty="0"/>
              <a:t>شدن ساختار</a:t>
            </a:r>
            <a:endParaRPr lang="en-US" sz="2800" b="1" u="sng" dirty="0"/>
          </a:p>
        </p:txBody>
      </p:sp>
      <p:sp>
        <p:nvSpPr>
          <p:cNvPr id="26629" name="Rectangle 5"/>
          <p:cNvSpPr>
            <a:spLocks noChangeArrowheads="1"/>
          </p:cNvSpPr>
          <p:nvPr/>
        </p:nvSpPr>
        <p:spPr bwMode="auto">
          <a:xfrm>
            <a:off x="3151188" y="3505200"/>
            <a:ext cx="5154612" cy="579438"/>
          </a:xfrm>
          <a:prstGeom prst="rect">
            <a:avLst/>
          </a:prstGeom>
          <a:noFill/>
          <a:ln w="9525">
            <a:noFill/>
            <a:miter lim="800000"/>
            <a:headEnd/>
            <a:tailEnd/>
          </a:ln>
        </p:spPr>
        <p:txBody>
          <a:bodyPr>
            <a:spAutoFit/>
          </a:bodyPr>
          <a:lstStyle/>
          <a:p>
            <a:r>
              <a:rPr lang="ar-SA" sz="3200" b="1" u="sng" dirty="0"/>
              <a:t>3-مرحله </a:t>
            </a:r>
            <a:r>
              <a:rPr lang="ar-SA" sz="3200" b="1" u="sng" dirty="0" smtClean="0"/>
              <a:t>رسمیت </a:t>
            </a:r>
            <a:r>
              <a:rPr lang="ar-SA" sz="3200" b="1" u="sng" dirty="0"/>
              <a:t>و كنترل</a:t>
            </a:r>
            <a:endParaRPr lang="en-US" sz="3200" b="1" u="sng" dirty="0"/>
          </a:p>
        </p:txBody>
      </p:sp>
      <p:sp>
        <p:nvSpPr>
          <p:cNvPr id="26630" name="Rectangle 6"/>
          <p:cNvSpPr>
            <a:spLocks noChangeArrowheads="1"/>
          </p:cNvSpPr>
          <p:nvPr/>
        </p:nvSpPr>
        <p:spPr bwMode="auto">
          <a:xfrm>
            <a:off x="3505200" y="2362200"/>
            <a:ext cx="5111750" cy="579438"/>
          </a:xfrm>
          <a:prstGeom prst="rect">
            <a:avLst/>
          </a:prstGeom>
          <a:noFill/>
          <a:ln w="9525">
            <a:noFill/>
            <a:miter lim="800000"/>
            <a:headEnd/>
            <a:tailEnd/>
          </a:ln>
        </p:spPr>
        <p:txBody>
          <a:bodyPr>
            <a:spAutoFit/>
          </a:bodyPr>
          <a:lstStyle/>
          <a:p>
            <a:r>
              <a:rPr lang="ar-SA" sz="3200" dirty="0"/>
              <a:t>2-مرحله شكل </a:t>
            </a:r>
            <a:r>
              <a:rPr lang="ar-SA" sz="3200" dirty="0" smtClean="0"/>
              <a:t>گیری اولیه</a:t>
            </a:r>
            <a:endParaRPr lang="en-US" sz="3200" dirty="0"/>
          </a:p>
        </p:txBody>
      </p:sp>
      <p:sp>
        <p:nvSpPr>
          <p:cNvPr id="26631" name="Rectangle 7"/>
          <p:cNvSpPr>
            <a:spLocks noChangeArrowheads="1"/>
          </p:cNvSpPr>
          <p:nvPr/>
        </p:nvSpPr>
        <p:spPr bwMode="auto">
          <a:xfrm rot="10800000" flipV="1">
            <a:off x="4114800" y="5332413"/>
            <a:ext cx="3860800" cy="579437"/>
          </a:xfrm>
          <a:prstGeom prst="rect">
            <a:avLst/>
          </a:prstGeom>
          <a:noFill/>
          <a:ln w="9525">
            <a:noFill/>
            <a:miter lim="800000"/>
            <a:headEnd/>
            <a:tailEnd/>
          </a:ln>
        </p:spPr>
        <p:txBody>
          <a:bodyPr>
            <a:spAutoFit/>
          </a:bodyPr>
          <a:lstStyle/>
          <a:p>
            <a:r>
              <a:rPr lang="fa-IR" sz="3200"/>
              <a:t>5 -افول</a:t>
            </a:r>
            <a:endParaRPr lang="en-US" sz="320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3"/>
          <p:cNvSpPr>
            <a:spLocks noGrp="1" noChangeArrowheads="1"/>
          </p:cNvSpPr>
          <p:nvPr>
            <p:ph idx="1"/>
          </p:nvPr>
        </p:nvSpPr>
        <p:spPr/>
        <p:txBody>
          <a:bodyPr/>
          <a:lstStyle/>
          <a:p>
            <a:pPr marL="609600" indent="-609600"/>
            <a:r>
              <a:rPr lang="fa-IR" b="1" dirty="0" smtClean="0"/>
              <a:t>تفكیك افقی بیش از حد واحدها</a:t>
            </a:r>
            <a:r>
              <a:rPr lang="fa-IR" dirty="0" smtClean="0"/>
              <a:t>:وظایفی كه هر واحد و خرده محیطهایی كه هر كدام با آنها در ارتباطند متفاوت است و منجربه درگیری می شود.</a:t>
            </a:r>
            <a:endParaRPr lang="fa-IR" b="1" dirty="0" smtClean="0"/>
          </a:p>
          <a:p>
            <a:pPr marL="609600" indent="-609600"/>
            <a:r>
              <a:rPr lang="fa-IR" b="1" dirty="0" smtClean="0"/>
              <a:t>رسمیت كم</a:t>
            </a:r>
            <a:r>
              <a:rPr lang="fa-IR" dirty="0" smtClean="0"/>
              <a:t>:عوامل بالقوه برای نزاع مربوط به اختیارات قانونی افراد افزایش می یابد.</a:t>
            </a:r>
            <a:endParaRPr lang="en-US" dirty="0" smtClean="0">
              <a:cs typeface="Majalla UI"/>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3"/>
          <p:cNvSpPr>
            <a:spLocks noGrp="1" noChangeArrowheads="1"/>
          </p:cNvSpPr>
          <p:nvPr>
            <p:ph idx="1"/>
          </p:nvPr>
        </p:nvSpPr>
        <p:spPr/>
        <p:txBody>
          <a:bodyPr/>
          <a:lstStyle/>
          <a:p>
            <a:pPr marL="609600" indent="-609600"/>
            <a:r>
              <a:rPr lang="fa-IR" b="1" dirty="0" smtClean="0"/>
              <a:t>وابستگی به منابع مشترك كمیاب</a:t>
            </a:r>
          </a:p>
          <a:p>
            <a:pPr marL="609600" indent="-609600"/>
            <a:r>
              <a:rPr lang="fa-IR" b="1" dirty="0" smtClean="0"/>
              <a:t>تفاوت در معیارهای ارزشیابی و سیستم پرداخت</a:t>
            </a:r>
          </a:p>
          <a:p>
            <a:pPr marL="609600" indent="-609600"/>
            <a:r>
              <a:rPr lang="fa-IR" b="1" dirty="0" smtClean="0"/>
              <a:t>تصمیم گیری مشاركتی</a:t>
            </a:r>
            <a:r>
              <a:rPr lang="fa-IR" dirty="0" smtClean="0"/>
              <a:t>:اگر در تصمیم گیری افراد تحت تاثیر تصمیمات اتخاذ شده توسط یك فرد خاص قرار گیرند تعارضات تشدید می شود.</a:t>
            </a:r>
            <a:endParaRPr lang="en-US" dirty="0" smtClean="0">
              <a:cs typeface="Majalla UI"/>
            </a:endParaRP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3"/>
          <p:cNvSpPr>
            <a:spLocks noGrp="1" noChangeArrowheads="1"/>
          </p:cNvSpPr>
          <p:nvPr>
            <p:ph idx="1"/>
          </p:nvPr>
        </p:nvSpPr>
        <p:spPr/>
        <p:txBody>
          <a:bodyPr/>
          <a:lstStyle/>
          <a:p>
            <a:pPr marL="609600" indent="-609600"/>
            <a:r>
              <a:rPr lang="fa-IR" b="1" dirty="0" smtClean="0"/>
              <a:t>عدم تجانس اعضا</a:t>
            </a:r>
          </a:p>
          <a:p>
            <a:pPr marL="609600" indent="-609600"/>
            <a:r>
              <a:rPr lang="fa-IR" b="1" dirty="0" smtClean="0"/>
              <a:t>عدم تناسب پست سازمانی با مقام ومنزلت افراد</a:t>
            </a:r>
            <a:endParaRPr lang="fa-IR" dirty="0" smtClean="0"/>
          </a:p>
          <a:p>
            <a:pPr marL="609600" indent="-609600"/>
            <a:r>
              <a:rPr lang="fa-IR" b="1" dirty="0" smtClean="0"/>
              <a:t>نارضایتی از نقش</a:t>
            </a:r>
            <a:endParaRPr lang="fa-IR" dirty="0" smtClean="0"/>
          </a:p>
          <a:p>
            <a:pPr marL="609600" indent="-609600"/>
            <a:r>
              <a:rPr lang="fa-IR" b="1" dirty="0" smtClean="0"/>
              <a:t>تحریف ارتباطات</a:t>
            </a:r>
            <a:r>
              <a:rPr lang="fa-IR" dirty="0" smtClean="0"/>
              <a:t>:(تحریف ارتباطات،مخفی نگه داشتن اطلاعات،اطلاعات ناكافی)</a:t>
            </a:r>
            <a:endParaRPr lang="en-US" dirty="0" smtClean="0">
              <a:cs typeface="Majalla UI"/>
            </a:endParaRP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3"/>
          <p:cNvSpPr>
            <a:spLocks noGrp="1" noChangeArrowheads="1"/>
          </p:cNvSpPr>
          <p:nvPr>
            <p:ph idx="1"/>
          </p:nvPr>
        </p:nvSpPr>
        <p:spPr/>
        <p:txBody>
          <a:bodyPr/>
          <a:lstStyle/>
          <a:p>
            <a:r>
              <a:rPr lang="fa-IR" b="1" dirty="0" smtClean="0"/>
              <a:t>فنون رفع تعارض:</a:t>
            </a:r>
          </a:p>
          <a:p>
            <a:r>
              <a:rPr lang="fa-IR" b="1" dirty="0" smtClean="0"/>
              <a:t>اهداف فراگیر مشترك</a:t>
            </a:r>
            <a:r>
              <a:rPr lang="fa-IR" dirty="0" smtClean="0"/>
              <a:t>:هدف مورد پذیرش دو یا چند واحد كه صرفاً از طریق بكارگیری منابع یك واحد به تنهایی محقق نمی شود.</a:t>
            </a:r>
            <a:endParaRPr lang="fa-IR" b="1" dirty="0" smtClean="0"/>
          </a:p>
          <a:p>
            <a:r>
              <a:rPr lang="fa-IR" b="1" dirty="0" smtClean="0"/>
              <a:t>كاهش وابستگی دوطرفه بین واحدها</a:t>
            </a:r>
            <a:r>
              <a:rPr lang="fa-IR" dirty="0" smtClean="0"/>
              <a:t>:از طریق عوامل ایمن ساز، پستهای ایجاد كننده هماهنگی.</a:t>
            </a:r>
            <a:endParaRPr lang="en-US" dirty="0" smtClean="0">
              <a:cs typeface="Majalla UI"/>
            </a:endParaRP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3"/>
          <p:cNvSpPr>
            <a:spLocks noGrp="1" noChangeArrowheads="1"/>
          </p:cNvSpPr>
          <p:nvPr>
            <p:ph idx="1"/>
          </p:nvPr>
        </p:nvSpPr>
        <p:spPr/>
        <p:txBody>
          <a:bodyPr/>
          <a:lstStyle/>
          <a:p>
            <a:pPr marL="609600" indent="-609600"/>
            <a:r>
              <a:rPr lang="fa-IR" b="1" dirty="0" smtClean="0"/>
              <a:t>توسعه منابع</a:t>
            </a:r>
          </a:p>
          <a:p>
            <a:pPr marL="609600" indent="-609600"/>
            <a:r>
              <a:rPr lang="fa-IR" b="1" dirty="0" smtClean="0"/>
              <a:t>حل مساله بصورت دوطرفه</a:t>
            </a:r>
            <a:r>
              <a:rPr lang="fa-IR" dirty="0" smtClean="0"/>
              <a:t>:معتبرترین روش حل تعارضات گروهها است وزمانی مفید است  كه :</a:t>
            </a:r>
            <a:endParaRPr lang="en-US" dirty="0" smtClean="0">
              <a:cs typeface="Majalla UI"/>
            </a:endParaRP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3"/>
          <p:cNvSpPr>
            <a:spLocks noGrp="1" noChangeArrowheads="1"/>
          </p:cNvSpPr>
          <p:nvPr>
            <p:ph idx="1"/>
          </p:nvPr>
        </p:nvSpPr>
        <p:spPr/>
        <p:txBody>
          <a:bodyPr/>
          <a:lstStyle/>
          <a:p>
            <a:pPr marL="609600" indent="-609600"/>
            <a:r>
              <a:rPr lang="fa-IR" dirty="0" smtClean="0"/>
              <a:t>افزایش روابط متقابل.</a:t>
            </a:r>
          </a:p>
          <a:p>
            <a:pPr marL="609600" indent="-609600"/>
            <a:r>
              <a:rPr lang="fa-IR" dirty="0" smtClean="0"/>
              <a:t>معیارها و سیستمهای پاداش جامع سازمان.</a:t>
            </a:r>
          </a:p>
          <a:p>
            <a:pPr marL="609600" indent="-609600"/>
            <a:r>
              <a:rPr lang="fa-IR" dirty="0" smtClean="0"/>
              <a:t>ادغام واحدهای متعارض.</a:t>
            </a:r>
          </a:p>
          <a:p>
            <a:pPr marL="609600" indent="-609600"/>
            <a:r>
              <a:rPr lang="fa-IR" dirty="0" smtClean="0"/>
              <a:t>فنون ایجاد تعارض سازنده.</a:t>
            </a:r>
            <a:endParaRPr lang="en-US" dirty="0" smtClean="0">
              <a:cs typeface="Majalla UI"/>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3"/>
          <p:cNvSpPr>
            <a:spLocks noGrp="1" noChangeArrowheads="1"/>
          </p:cNvSpPr>
          <p:nvPr>
            <p:ph idx="1"/>
          </p:nvPr>
        </p:nvSpPr>
        <p:spPr/>
        <p:txBody>
          <a:bodyPr/>
          <a:lstStyle/>
          <a:p>
            <a:pPr marL="609600" indent="-609600"/>
            <a:r>
              <a:rPr lang="fa-IR" dirty="0" smtClean="0"/>
              <a:t>ارتباطات .</a:t>
            </a:r>
          </a:p>
          <a:p>
            <a:pPr marL="609600" indent="-609600"/>
            <a:r>
              <a:rPr lang="fa-IR" dirty="0" smtClean="0"/>
              <a:t>عدم تجانس:افزودن افراد با ویژگیهای مثبت متفاوت به آن واحد.</a:t>
            </a:r>
          </a:p>
          <a:p>
            <a:pPr marL="609600" indent="-609600"/>
            <a:r>
              <a:rPr lang="fa-IR" dirty="0" smtClean="0"/>
              <a:t>رقابت:ایجاد موفقیتهای رقابتی بین واحدها.</a:t>
            </a:r>
            <a:endParaRPr lang="en-US" dirty="0" smtClean="0">
              <a:cs typeface="Majalla UI"/>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ctrTitle"/>
          </p:nvPr>
        </p:nvSpPr>
        <p:spPr/>
        <p:txBody>
          <a:bodyPr/>
          <a:lstStyle/>
          <a:p>
            <a:pPr fontAlgn="auto">
              <a:spcAft>
                <a:spcPts val="0"/>
              </a:spcAft>
              <a:defRPr/>
            </a:pPr>
            <a:r>
              <a:rPr lang="fa-IR" dirty="0" smtClean="0"/>
              <a:t>فصل شانزدهم :</a:t>
            </a:r>
            <a:br>
              <a:rPr lang="fa-IR" dirty="0" smtClean="0"/>
            </a:br>
            <a:r>
              <a:rPr lang="fa-IR" dirty="0" smtClean="0"/>
              <a:t> فرهنگ سازمانی</a:t>
            </a:r>
            <a:r>
              <a:rPr lang="en-US" dirty="0" smtClean="0"/>
              <a:t> </a:t>
            </a:r>
          </a:p>
        </p:txBody>
      </p:sp>
      <p:sp>
        <p:nvSpPr>
          <p:cNvPr id="227331" name="Rectangle 3"/>
          <p:cNvSpPr>
            <a:spLocks noGrp="1" noChangeArrowheads="1"/>
          </p:cNvSpPr>
          <p:nvPr>
            <p:ph type="subTitle" idx="1"/>
          </p:nvPr>
        </p:nvSpPr>
        <p:spPr>
          <a:xfrm>
            <a:off x="533400" y="3228975"/>
            <a:ext cx="7854950" cy="1752600"/>
          </a:xfrm>
        </p:spPr>
        <p:txBody>
          <a:bodyPr/>
          <a:lstStyle/>
          <a:p>
            <a:pPr marR="0"/>
            <a:r>
              <a:rPr lang="fa-IR" b="1" dirty="0" smtClean="0"/>
              <a:t>هدف : آشنایی با تعریف فرهنگ سازمانی و رابطه آن با اثربخشی و ایجاد و حفظ و انتقال آن</a:t>
            </a:r>
            <a:r>
              <a:rPr lang="fa-IR" dirty="0" smtClean="0"/>
              <a:t> </a:t>
            </a:r>
            <a:endParaRPr lang="en-US" dirty="0" smtClean="0">
              <a:cs typeface="Majalla UI"/>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3"/>
          <p:cNvSpPr>
            <a:spLocks noGrp="1" noChangeArrowheads="1"/>
          </p:cNvSpPr>
          <p:nvPr>
            <p:ph idx="1"/>
          </p:nvPr>
        </p:nvSpPr>
        <p:spPr/>
        <p:txBody>
          <a:bodyPr/>
          <a:lstStyle/>
          <a:p>
            <a:pPr>
              <a:lnSpc>
                <a:spcPct val="90000"/>
              </a:lnSpc>
            </a:pPr>
            <a:r>
              <a:rPr lang="fa-IR" b="1" i="1" dirty="0" smtClean="0"/>
              <a:t>فرهنگ سازمانی چیست ؟</a:t>
            </a:r>
            <a:endParaRPr lang="fa-IR" dirty="0" smtClean="0"/>
          </a:p>
          <a:p>
            <a:pPr>
              <a:lnSpc>
                <a:spcPct val="90000"/>
              </a:lnSpc>
            </a:pPr>
            <a:r>
              <a:rPr lang="fa-IR" dirty="0" smtClean="0"/>
              <a:t>فرهنگ سازمانی به عنوان « ارزشهای غالب که به وسیله  یک سازمان هدایت می شود » توصیف شده است و یا فلسفه ای که خط مشی سازمان را به سمت کارکنان و مشتریان هدایت می کند و یا « ارزشهایی که به کمک آنها کارها و امور روزمره سازمان انجام می پذیرد» یا « مفروضات و باورهای بنیادی که بین اعضای سازمان مشترک می باشد » </a:t>
            </a:r>
            <a:endParaRPr lang="en-US" dirty="0" smtClean="0">
              <a:cs typeface="Majalla UI"/>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3"/>
          <p:cNvSpPr>
            <a:spLocks noGrp="1" noChangeArrowheads="1"/>
          </p:cNvSpPr>
          <p:nvPr>
            <p:ph idx="1"/>
          </p:nvPr>
        </p:nvSpPr>
        <p:spPr/>
        <p:txBody>
          <a:bodyPr/>
          <a:lstStyle/>
          <a:p>
            <a:r>
              <a:rPr lang="fa-IR" smtClean="0"/>
              <a:t>زمینه اصلی در فرهنگ سازمانی وجود سیستمی از معانی و باورها ، سمبلها ، شعائر، داستانها ، آداب و رسوم وجود دارند که به مرور زمان به وجود آمده اند . </a:t>
            </a:r>
          </a:p>
          <a:p>
            <a:r>
              <a:rPr lang="fa-IR" smtClean="0"/>
              <a:t>موضوعات ده گانه زیر ویژگیهای کلیدی که فرهنگها را ازهم متمایز می سازد ، نشان می دهد . </a:t>
            </a:r>
            <a:endParaRPr lang="en-US" smtClean="0">
              <a:cs typeface="Majalla U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pPr fontAlgn="auto">
              <a:spcAft>
                <a:spcPts val="0"/>
              </a:spcAft>
              <a:defRPr/>
            </a:pPr>
            <a:r>
              <a:rPr lang="ar-SA" dirty="0" smtClean="0"/>
              <a:t>فصل دوم</a:t>
            </a:r>
            <a:br>
              <a:rPr lang="ar-SA" dirty="0" smtClean="0"/>
            </a:br>
            <a:r>
              <a:rPr lang="ar-SA" dirty="0" smtClean="0"/>
              <a:t>اثر بخشی  سازمانی</a:t>
            </a:r>
            <a:r>
              <a:rPr lang="en-US" dirty="0" smtClean="0"/>
              <a:t> </a:t>
            </a:r>
          </a:p>
        </p:txBody>
      </p:sp>
      <p:sp>
        <p:nvSpPr>
          <p:cNvPr id="27651" name="Rectangle 3"/>
          <p:cNvSpPr>
            <a:spLocks noGrp="1" noChangeArrowheads="1"/>
          </p:cNvSpPr>
          <p:nvPr>
            <p:ph type="subTitle" idx="1"/>
          </p:nvPr>
        </p:nvSpPr>
        <p:spPr>
          <a:xfrm>
            <a:off x="533400" y="3228975"/>
            <a:ext cx="7854950" cy="1752600"/>
          </a:xfrm>
        </p:spPr>
        <p:txBody>
          <a:bodyPr/>
          <a:lstStyle/>
          <a:p>
            <a:pPr marR="0"/>
            <a:r>
              <a:rPr lang="fa-IR" b="1" dirty="0" smtClean="0"/>
              <a:t>هدف : تبیین اهمیت, مفروضات و رویكردهای اثربخشی سازمانی</a:t>
            </a:r>
            <a:r>
              <a:rPr lang="fa-IR" dirty="0" smtClean="0"/>
              <a:t> </a:t>
            </a:r>
            <a:endParaRPr lang="en-US" dirty="0" smtClean="0">
              <a:cs typeface="Majalla UI"/>
            </a:endParaRP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3"/>
          <p:cNvSpPr>
            <a:spLocks noGrp="1" noChangeArrowheads="1"/>
          </p:cNvSpPr>
          <p:nvPr>
            <p:ph idx="1"/>
          </p:nvPr>
        </p:nvSpPr>
        <p:spPr/>
        <p:txBody>
          <a:bodyPr/>
          <a:lstStyle/>
          <a:p>
            <a:pPr marL="609600" indent="-609600">
              <a:lnSpc>
                <a:spcPct val="80000"/>
              </a:lnSpc>
            </a:pPr>
            <a:r>
              <a:rPr lang="fa-IR" sz="2800" smtClean="0"/>
              <a:t>نوآوری فردی</a:t>
            </a:r>
          </a:p>
          <a:p>
            <a:pPr marL="609600" indent="-609600">
              <a:lnSpc>
                <a:spcPct val="80000"/>
              </a:lnSpc>
            </a:pPr>
            <a:r>
              <a:rPr lang="fa-IR" sz="2800" smtClean="0"/>
              <a:t>تحمل مخاطره</a:t>
            </a:r>
          </a:p>
          <a:p>
            <a:pPr marL="609600" indent="-609600">
              <a:lnSpc>
                <a:spcPct val="80000"/>
              </a:lnSpc>
            </a:pPr>
            <a:r>
              <a:rPr lang="fa-IR" sz="2800" smtClean="0"/>
              <a:t>جهت دهی</a:t>
            </a:r>
          </a:p>
          <a:p>
            <a:pPr marL="609600" indent="-609600">
              <a:lnSpc>
                <a:spcPct val="80000"/>
              </a:lnSpc>
            </a:pPr>
            <a:r>
              <a:rPr lang="fa-IR" sz="2800" smtClean="0"/>
              <a:t>یکپارچگی</a:t>
            </a:r>
          </a:p>
          <a:p>
            <a:pPr marL="609600" indent="-609600">
              <a:lnSpc>
                <a:spcPct val="80000"/>
              </a:lnSpc>
            </a:pPr>
            <a:r>
              <a:rPr lang="fa-IR" sz="2800" smtClean="0"/>
              <a:t>روابط مدیریت </a:t>
            </a:r>
          </a:p>
          <a:p>
            <a:pPr marL="609600" indent="-609600">
              <a:lnSpc>
                <a:spcPct val="80000"/>
              </a:lnSpc>
            </a:pPr>
            <a:r>
              <a:rPr lang="fa-IR" sz="2800" smtClean="0"/>
              <a:t>کنترل</a:t>
            </a:r>
          </a:p>
          <a:p>
            <a:pPr marL="609600" indent="-609600">
              <a:lnSpc>
                <a:spcPct val="80000"/>
              </a:lnSpc>
            </a:pPr>
            <a:r>
              <a:rPr lang="fa-IR" sz="2800" smtClean="0"/>
              <a:t>هویت</a:t>
            </a:r>
          </a:p>
          <a:p>
            <a:pPr marL="609600" indent="-609600">
              <a:lnSpc>
                <a:spcPct val="80000"/>
              </a:lnSpc>
            </a:pPr>
            <a:r>
              <a:rPr lang="fa-IR" sz="2800" smtClean="0"/>
              <a:t>سیستم پاداش</a:t>
            </a:r>
          </a:p>
          <a:p>
            <a:pPr marL="609600" indent="-609600">
              <a:lnSpc>
                <a:spcPct val="80000"/>
              </a:lnSpc>
            </a:pPr>
            <a:r>
              <a:rPr lang="fa-IR" sz="2800" smtClean="0"/>
              <a:t>تحمل تعارض</a:t>
            </a:r>
          </a:p>
          <a:p>
            <a:pPr marL="609600" indent="-609600">
              <a:lnSpc>
                <a:spcPct val="80000"/>
              </a:lnSpc>
            </a:pPr>
            <a:r>
              <a:rPr lang="fa-IR" sz="2800" smtClean="0"/>
              <a:t>الگوهای ارتباطات</a:t>
            </a:r>
            <a:endParaRPr lang="en-US" sz="2800" smtClean="0">
              <a:cs typeface="Majalla UI"/>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3"/>
          <p:cNvSpPr>
            <a:spLocks noGrp="1" noChangeArrowheads="1"/>
          </p:cNvSpPr>
          <p:nvPr>
            <p:ph idx="1"/>
          </p:nvPr>
        </p:nvSpPr>
        <p:spPr/>
        <p:txBody>
          <a:bodyPr/>
          <a:lstStyle/>
          <a:p>
            <a:r>
              <a:rPr lang="fa-IR" smtClean="0"/>
              <a:t>این ویژگیهای ده گانه هم ابعاد ساختاری و هم ابعاد رفتاری را در بردارد . اینکه فرهنگها دقیقاً تبلور شخصیتها و نگرشهای اعضای خود نیستند بدین معناست که بخشی عظیمی از فرهنگ سازمان می تواند بطور مستقیم به متغیرهای ساختاری مرتبط شود . </a:t>
            </a:r>
            <a:endParaRPr lang="en-US" smtClean="0">
              <a:cs typeface="Majalla UI"/>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3"/>
          <p:cNvSpPr>
            <a:spLocks noGrp="1" noChangeArrowheads="1"/>
          </p:cNvSpPr>
          <p:nvPr>
            <p:ph idx="1"/>
          </p:nvPr>
        </p:nvSpPr>
        <p:spPr/>
        <p:txBody>
          <a:bodyPr/>
          <a:lstStyle/>
          <a:p>
            <a:pPr>
              <a:lnSpc>
                <a:spcPct val="80000"/>
              </a:lnSpc>
            </a:pPr>
            <a:r>
              <a:rPr lang="fa-IR" sz="2800" b="1" dirty="0" smtClean="0"/>
              <a:t>ایجاد ، حفظ و انتقال فرهنگ </a:t>
            </a:r>
            <a:endParaRPr lang="fa-IR" sz="2800" dirty="0" smtClean="0"/>
          </a:p>
          <a:p>
            <a:pPr>
              <a:lnSpc>
                <a:spcPct val="80000"/>
              </a:lnSpc>
            </a:pPr>
            <a:r>
              <a:rPr lang="fa-IR" sz="2800" dirty="0" smtClean="0"/>
              <a:t>فرهنگ یک سازمان بطور آنی و دفعتاً شکل نمی گیرد و وقتی شکل گرفت سریعاً از بین نمی رود . </a:t>
            </a:r>
            <a:endParaRPr lang="fa-IR" sz="2800" b="1" dirty="0" smtClean="0"/>
          </a:p>
          <a:p>
            <a:pPr>
              <a:lnSpc>
                <a:spcPct val="80000"/>
              </a:lnSpc>
            </a:pPr>
            <a:r>
              <a:rPr lang="fa-IR" sz="2800" b="1" dirty="0" smtClean="0"/>
              <a:t>الف) چگونه یک فرهنگ بوجود می آید؟</a:t>
            </a:r>
            <a:endParaRPr lang="fa-IR" sz="2800" dirty="0" smtClean="0"/>
          </a:p>
          <a:p>
            <a:pPr>
              <a:lnSpc>
                <a:spcPct val="80000"/>
              </a:lnSpc>
            </a:pPr>
            <a:r>
              <a:rPr lang="fa-IR" sz="2800" dirty="0" smtClean="0"/>
              <a:t>منبع نمایی فرهنگ یک سازمان همان موسسین و بنیانگذاران سازمان هستند آنها معین می کنند که رسالت یا مأموریت سازمان چه بایستی باشد فرهنگ سازمان نتیجه تعامل بین (1) تعصبات و مفروضات موسسین و (2) آنچه اعضای اولیه در اثر تماس باموسسین یاد گرفته و یاتجربه کسب کرده اند می باشد . </a:t>
            </a:r>
            <a:endParaRPr lang="en-US" sz="2800" dirty="0" smtClean="0">
              <a:cs typeface="Majalla UI"/>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3"/>
          <p:cNvSpPr>
            <a:spLocks noGrp="1" noChangeArrowheads="1"/>
          </p:cNvSpPr>
          <p:nvPr>
            <p:ph idx="1"/>
          </p:nvPr>
        </p:nvSpPr>
        <p:spPr/>
        <p:txBody>
          <a:bodyPr/>
          <a:lstStyle/>
          <a:p>
            <a:r>
              <a:rPr lang="fa-IR" b="1" dirty="0" smtClean="0"/>
              <a:t>ب) صیانت و حفظ یک فرهنگ </a:t>
            </a:r>
            <a:endParaRPr lang="fa-IR" dirty="0" smtClean="0"/>
          </a:p>
          <a:p>
            <a:r>
              <a:rPr lang="fa-IR" dirty="0" smtClean="0"/>
              <a:t>نیروهای سه گانه ای که نقش بسیارمهمی در حفظ یک فرهنگ دارند عبارتند از : شیوه های انتخاب کارکنان سازمان ، اعمال و کردار مدیریت عالی ، نحوه جامعه پذیری سازمان </a:t>
            </a:r>
            <a:endParaRPr lang="en-US" dirty="0" smtClean="0">
              <a:cs typeface="Majalla UI"/>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3"/>
          <p:cNvSpPr>
            <a:spLocks noGrp="1" noChangeArrowheads="1"/>
          </p:cNvSpPr>
          <p:nvPr>
            <p:ph idx="1"/>
          </p:nvPr>
        </p:nvSpPr>
        <p:spPr/>
        <p:txBody>
          <a:bodyPr/>
          <a:lstStyle/>
          <a:p>
            <a:pPr marL="609600" indent="-609600"/>
            <a:r>
              <a:rPr lang="fa-IR" sz="2800" smtClean="0"/>
              <a:t>گزینش : هدف انتخاب ، حصول اطمینان ازمناسب بودن فرد با سازمان بوده ، چه عمداً ، چه سهواً این انتخاب منجر به بکارگیری افرادی خواهد شد که ارزشهای مشترکی داشته یا حداقل از تناسب خوبی با ارزشهای سازمانی برخوردارند بنابراین بر اساس چنین روشی فرایند انتخاب با رد افراد بی اعتنا به ارزشهای اصلی سازمان یا کسانی که باعث از هم گسیختگی فرهنگ سازمان  می شوند ، در حفظ  بقاء  فرهنگ  نقش  ایفا می کنند. </a:t>
            </a:r>
            <a:endParaRPr lang="en-US" sz="2800" smtClean="0">
              <a:cs typeface="Majalla UI"/>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3"/>
          <p:cNvSpPr>
            <a:spLocks noGrp="1" noChangeArrowheads="1"/>
          </p:cNvSpPr>
          <p:nvPr>
            <p:ph idx="1"/>
          </p:nvPr>
        </p:nvSpPr>
        <p:spPr/>
        <p:txBody>
          <a:bodyPr/>
          <a:lstStyle/>
          <a:p>
            <a:pPr marL="609600" indent="-609600"/>
            <a:r>
              <a:rPr lang="fa-IR" smtClean="0"/>
              <a:t>مدیریت عالی : اعمال و کردار مدیریت عالی تأثیری عمده بر فرهنگ سازمان دارد رفتارهایی از قبیل : تنبیه کردن افراد، نوع پوشش لباس ، میزان آزادی به زیردستان ، ارتقاء و پاداش و یاحتی اخراج فردی به علت مخالفت آشکار باموضع سازمان تأثیر زیادی در هنجارهای رفتاری کارکنان داشته وبه مثابه عامل کنترل کننده در سازمان می باشد. </a:t>
            </a:r>
            <a:endParaRPr lang="en-US" smtClean="0">
              <a:cs typeface="Majalla UI"/>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fa-IR" dirty="0" smtClean="0"/>
              <a:t>جامعه پذیری :</a:t>
            </a:r>
            <a:endParaRPr lang="en-US" dirty="0" smtClean="0">
              <a:cs typeface="Traditional Arabic" pitchFamily="18" charset="-78"/>
            </a:endParaRPr>
          </a:p>
        </p:txBody>
      </p:sp>
      <p:sp>
        <p:nvSpPr>
          <p:cNvPr id="236547" name="Rectangle 3"/>
          <p:cNvSpPr>
            <a:spLocks noGrp="1" noChangeArrowheads="1"/>
          </p:cNvSpPr>
          <p:nvPr>
            <p:ph idx="1"/>
          </p:nvPr>
        </p:nvSpPr>
        <p:spPr/>
        <p:txBody>
          <a:bodyPr/>
          <a:lstStyle/>
          <a:p>
            <a:pPr marL="609600" indent="-609600"/>
            <a:r>
              <a:rPr lang="fa-IR" smtClean="0"/>
              <a:t>کارکنان جدید نوعاً یک دوره توجیهی می گذرانند تا بدانند چه چیزهایی یا چه کارهایی بایستی در سازمان انجام شود مدیر یا همکاران نیز آنها را راهنمایی کرده و غالب فکری و کاری آنان را پی ریزی میکند. </a:t>
            </a:r>
          </a:p>
          <a:p>
            <a:pPr marL="609600" indent="-609600"/>
            <a:r>
              <a:rPr lang="fa-IR" smtClean="0"/>
              <a:t>سازمان خواهان این است که برای اینکه کارکنان جدید الورود بتوانند خود را با فرهنگ سازمان وفق دهد به آنان کمک کنند. </a:t>
            </a:r>
            <a:endParaRPr lang="en-US" smtClean="0">
              <a:cs typeface="Majalla UI"/>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3"/>
          <p:cNvSpPr>
            <a:spLocks noGrp="1" noChangeArrowheads="1"/>
          </p:cNvSpPr>
          <p:nvPr>
            <p:ph idx="1"/>
          </p:nvPr>
        </p:nvSpPr>
        <p:spPr/>
        <p:txBody>
          <a:bodyPr/>
          <a:lstStyle/>
          <a:p>
            <a:r>
              <a:rPr lang="fa-IR" smtClean="0"/>
              <a:t>علاوه بر دوره توجیهی رسمی و برنامه آموزشی به منظور انتقال فرهنگ به شکل های دیگر نیز ( از طریق داستانها ، شعائر و آداب و رسوم ) نمادهای فیزیکی و زبان این انتقال فرهنگ امکان پذیر است. </a:t>
            </a:r>
            <a:endParaRPr lang="en-US" smtClean="0">
              <a:cs typeface="Majalla UI"/>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3"/>
          <p:cNvSpPr>
            <a:spLocks noGrp="1" noChangeArrowheads="1"/>
          </p:cNvSpPr>
          <p:nvPr>
            <p:ph idx="1"/>
          </p:nvPr>
        </p:nvSpPr>
        <p:spPr/>
        <p:txBody>
          <a:bodyPr/>
          <a:lstStyle/>
          <a:p>
            <a:r>
              <a:rPr lang="fa-IR" sz="2800" b="1" dirty="0" smtClean="0"/>
              <a:t>بحث کلیدی : آیا فرهنگها قابل مدیریت هستند ؟</a:t>
            </a:r>
            <a:endParaRPr lang="fa-IR" sz="2800" dirty="0" smtClean="0"/>
          </a:p>
          <a:p>
            <a:r>
              <a:rPr lang="fa-IR" sz="2800" dirty="0" smtClean="0"/>
              <a:t>مدیریت کردن فرهنگ ( در فرهنگ سازمانی ) به عنوان پدیده بسیار مهم مورد تأکید قرار گرفته و درخصوص نتایج آن بحث های زیادی صورت گرفته است . وقتی که ازمدیریت فرهنگ بحث به میان می آوریم ، آنراتغییر ( دادن) فرهنگ معنا می کنیم اما همانطور که یکی از صاحب نظران اذعان داشته " مدیریت کردن فرهنگ لزوماً همان تغییر فرهنگ نیست " . </a:t>
            </a:r>
            <a:endParaRPr lang="en-US" sz="2800" dirty="0" smtClean="0">
              <a:cs typeface="Majalla UI"/>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3"/>
          <p:cNvSpPr>
            <a:spLocks noGrp="1" noChangeArrowheads="1"/>
          </p:cNvSpPr>
          <p:nvPr>
            <p:ph idx="1"/>
          </p:nvPr>
        </p:nvSpPr>
        <p:spPr/>
        <p:txBody>
          <a:bodyPr/>
          <a:lstStyle/>
          <a:p>
            <a:r>
              <a:rPr lang="fa-IR" smtClean="0"/>
              <a:t>بنابراین در بعضی مواقع مدیریت یک فرهنگ ممکن است فرهنگ کنونی راتثبیت نماید به همان اندازه که ممکن است آن راتغییر دهد . در این مورد دو نظریه موافق و مخالف وجود دارد که اولی معتقد است با تغییر شرایط باید فرهنگ سازمان نیز تغییر کند و دومی تغییر را در فرهنگ سازمان غیر ممکن میداند و یا حداقل بسیار سخت و زمان بر. </a:t>
            </a:r>
            <a:endParaRPr lang="en-US" smtClean="0">
              <a:cs typeface="Majalla U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r>
              <a:rPr lang="ar-SA" b="1" dirty="0" smtClean="0"/>
              <a:t>اثر بخشی سازمانی </a:t>
            </a:r>
            <a:endParaRPr lang="en-US" b="1" dirty="0" smtClean="0">
              <a:cs typeface="Majalla UI"/>
            </a:endParaRPr>
          </a:p>
          <a:p>
            <a:r>
              <a:rPr lang="ar-SA" dirty="0" smtClean="0"/>
              <a:t>اهمیت اثر بخشی سازمانی این است كه ساختار صحیح ، سازمان را اثر بخش می كند.روشی كه ما به وسیله آن افراد و مشاغل را با هم تركیب كرده و قوانین و روابط حاكم بین آنها را تعریف می كنیم.</a:t>
            </a:r>
            <a:endParaRPr lang="en-US" b="1" dirty="0" smtClean="0">
              <a:cs typeface="Majalla UI"/>
            </a:endParaRPr>
          </a:p>
          <a:p>
            <a:endParaRPr lang="en-US" dirty="0" smtClean="0">
              <a:cs typeface="Majalla UI"/>
            </a:endParaRP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3"/>
          <p:cNvSpPr>
            <a:spLocks noGrp="1" noChangeArrowheads="1"/>
          </p:cNvSpPr>
          <p:nvPr>
            <p:ph idx="1"/>
          </p:nvPr>
        </p:nvSpPr>
        <p:spPr/>
        <p:txBody>
          <a:bodyPr/>
          <a:lstStyle/>
          <a:p>
            <a:r>
              <a:rPr lang="fa-IR" b="1" dirty="0" smtClean="0"/>
              <a:t>درک عوامل وضعی ( موقعیتی)</a:t>
            </a:r>
            <a:endParaRPr lang="fa-IR" dirty="0" smtClean="0"/>
          </a:p>
          <a:p>
            <a:r>
              <a:rPr lang="fa-IR" dirty="0" smtClean="0"/>
              <a:t>آیا شرایطی وجود دارد که تحت آن شرایط فرهنگ بتواند مدیریت شود ؟ در این مورد نظریه پردازان در اهمیت شرایط وضعی زیر اتفاق نظر دارند. </a:t>
            </a:r>
            <a:endParaRPr lang="en-US" dirty="0" smtClean="0">
              <a:cs typeface="Majalla UI"/>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3"/>
          <p:cNvSpPr>
            <a:spLocks noGrp="1" noChangeArrowheads="1"/>
          </p:cNvSpPr>
          <p:nvPr>
            <p:ph idx="1"/>
          </p:nvPr>
        </p:nvSpPr>
        <p:spPr/>
        <p:txBody>
          <a:bodyPr/>
          <a:lstStyle/>
          <a:p>
            <a:pPr marL="609600" indent="-609600"/>
            <a:r>
              <a:rPr lang="fa-IR" smtClean="0"/>
              <a:t>یک بحران مهم : این بحران باید به گونه ای باشد که بصورت ضربه ای وضعیت کنونی را دگرگون کند. البته بحران لازم نیست واقعی باشد تا موثر واقع شود مهم این است که بوسیله اعضاء به عنوان یک واقعیت پذیرفته شود. </a:t>
            </a:r>
            <a:endParaRPr lang="en-US" smtClean="0">
              <a:cs typeface="Majalla UI"/>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3"/>
          <p:cNvSpPr>
            <a:spLocks noGrp="1" noChangeArrowheads="1"/>
          </p:cNvSpPr>
          <p:nvPr>
            <p:ph idx="1"/>
          </p:nvPr>
        </p:nvSpPr>
        <p:spPr/>
        <p:txBody>
          <a:bodyPr/>
          <a:lstStyle/>
          <a:p>
            <a:pPr marL="609600" indent="-609600">
              <a:lnSpc>
                <a:spcPct val="90000"/>
              </a:lnSpc>
            </a:pPr>
            <a:r>
              <a:rPr lang="fa-IR" sz="2800" smtClean="0"/>
              <a:t>جابجایی رهبری: چون مدیرت عالی عامل مهمی در انتقال فرهنگ سازمانی می باشد ، لذا تغییری در پست های کلیدی رهبری سازمان تحمیل ارزشهای جدید را تسهیل می کند و البته رهبران جدید باید قدرت استقرار وضعیت جدید را داشته باشند . جابجایی رهبری همچنین باید هیئت اجرایی سازمان رانیز شامل شود ترجیحاً ابقای مدیران اجرایی قبلی که ارزشهای رهبر جدید را می پذیرند اغلب اثربخش تر از اینست که افرادی را که هیچگونه نفع خاصی در فرهنگ قدیمی نداشته اند از خارج جایگزین آنان کنیم . </a:t>
            </a:r>
            <a:endParaRPr lang="en-US" sz="2800" smtClean="0">
              <a:cs typeface="Majalla UI"/>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3"/>
          <p:cNvSpPr>
            <a:spLocks noGrp="1" noChangeArrowheads="1"/>
          </p:cNvSpPr>
          <p:nvPr>
            <p:ph idx="1"/>
          </p:nvPr>
        </p:nvSpPr>
        <p:spPr/>
        <p:txBody>
          <a:bodyPr/>
          <a:lstStyle/>
          <a:p>
            <a:pPr marL="609600" indent="-609600"/>
            <a:r>
              <a:rPr lang="fa-IR" smtClean="0"/>
              <a:t>مراحل چرخه حیات: تغییر فرهنگی موقعیکه سازمان در حال انتقال از مرحله شکل گیری به مرحله رشد است یا اینکه از مرحله بلوغ به افول در حال درگرگونی و تحول است ساده تر می باشد. </a:t>
            </a:r>
          </a:p>
          <a:p>
            <a:pPr marL="609600" indent="-609600"/>
            <a:r>
              <a:rPr lang="fa-IR" smtClean="0"/>
              <a:t>   بنا به  پیشنهاد  یکی  از صاحبنظران ، کارکنان  تغییر فرهنگی  بیشتری  را می پذیرند اگر:</a:t>
            </a:r>
            <a:endParaRPr lang="en-US" smtClean="0">
              <a:cs typeface="Majalla UI"/>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3"/>
          <p:cNvSpPr>
            <a:spLocks noGrp="1" noChangeArrowheads="1"/>
          </p:cNvSpPr>
          <p:nvPr>
            <p:ph idx="1"/>
          </p:nvPr>
        </p:nvSpPr>
        <p:spPr/>
        <p:txBody>
          <a:bodyPr/>
          <a:lstStyle/>
          <a:p>
            <a:pPr marL="609600" indent="-609600"/>
            <a:r>
              <a:rPr lang="fa-IR" sz="2800" smtClean="0"/>
              <a:t>اسناد موفقیت های قبلی سازمان اندک باشد </a:t>
            </a:r>
          </a:p>
          <a:p>
            <a:pPr marL="609600" indent="-609600"/>
            <a:r>
              <a:rPr lang="fa-IR" sz="2800" smtClean="0"/>
              <a:t>کارکنان عمدتاً ناراضی باشند</a:t>
            </a:r>
          </a:p>
          <a:p>
            <a:pPr marL="609600" indent="-609600"/>
            <a:r>
              <a:rPr lang="fa-IR" sz="2800" smtClean="0"/>
              <a:t>شهرت و وجهه موسسین ( بنیانگذاران) زیر سئوال باشد . </a:t>
            </a:r>
          </a:p>
          <a:p>
            <a:pPr marL="609600" indent="-609600"/>
            <a:r>
              <a:rPr lang="fa-IR" sz="2800" smtClean="0"/>
              <a:t>عمر سازمان : در یک سازمان تازه تأسیس و جوان ارزشهای حاکم نسبت به یک سازمان با عمر 50 ساله بسیار از ثبات کمتری برخوردار هستند لذا می توان انتظار داشت که تغییر زودتر پذیرفته شود. </a:t>
            </a:r>
            <a:endParaRPr lang="en-US" sz="2800" smtClean="0">
              <a:cs typeface="Majalla UI"/>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3"/>
          <p:cNvSpPr>
            <a:spLocks noGrp="1" noChangeArrowheads="1"/>
          </p:cNvSpPr>
          <p:nvPr>
            <p:ph idx="1"/>
          </p:nvPr>
        </p:nvSpPr>
        <p:spPr/>
        <p:txBody>
          <a:bodyPr/>
          <a:lstStyle/>
          <a:p>
            <a:pPr marL="609600" indent="-609600"/>
            <a:r>
              <a:rPr lang="fa-IR" smtClean="0"/>
              <a:t>اندازه سازمان : اجرای یک تغییر فرهنگی در یک سازمان کوچک آسانتر است چرا که کارکنان دراین سازمان  ساده تر تحت  تأثیر مدیریت  قرار می گیرند و الگوها عینی تر می باشند. </a:t>
            </a:r>
          </a:p>
          <a:p>
            <a:pPr marL="609600" indent="-609600"/>
            <a:r>
              <a:rPr lang="fa-IR" smtClean="0"/>
              <a:t>نقاط قوت فرهنگ فعلی : فرهنگهای ضعیف نسبت به فرهنگهای قوی تغییر پذیر تر می باشند . </a:t>
            </a:r>
            <a:endParaRPr lang="en-US" smtClean="0">
              <a:cs typeface="Majalla UI"/>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3"/>
          <p:cNvSpPr>
            <a:spLocks noGrp="1" noChangeArrowheads="1"/>
          </p:cNvSpPr>
          <p:nvPr>
            <p:ph idx="1"/>
          </p:nvPr>
        </p:nvSpPr>
        <p:spPr/>
        <p:txBody>
          <a:bodyPr/>
          <a:lstStyle/>
          <a:p>
            <a:pPr marL="609600" indent="-609600"/>
            <a:r>
              <a:rPr lang="fa-IR" smtClean="0"/>
              <a:t>فقدان خرده فرهنگها : وجود خرده فرهنگهای بیشتر ، مقاومت بیشتر را در برابر تغییر فرهنگ غالب ( اصلی) در پی خواهد داشت این فرضیه به اندازه سازمان ربط دارد . </a:t>
            </a:r>
            <a:endParaRPr lang="en-US" smtClean="0">
              <a:cs typeface="Majalla UI"/>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3"/>
          <p:cNvSpPr>
            <a:spLocks noGrp="1" noChangeArrowheads="1"/>
          </p:cNvSpPr>
          <p:nvPr>
            <p:ph idx="1"/>
          </p:nvPr>
        </p:nvSpPr>
        <p:spPr/>
        <p:txBody>
          <a:bodyPr/>
          <a:lstStyle/>
          <a:p>
            <a:r>
              <a:rPr lang="fa-IR" b="1" dirty="0" smtClean="0"/>
              <a:t>مدیریت تغییر فرهنگی </a:t>
            </a:r>
            <a:endParaRPr lang="fa-IR" dirty="0" smtClean="0"/>
          </a:p>
          <a:p>
            <a:r>
              <a:rPr lang="fa-IR" dirty="0" smtClean="0"/>
              <a:t>اگر شرایط موجود بود چگونه مدیریت تغییر فرهنگی را اعمال کند ؟</a:t>
            </a:r>
          </a:p>
          <a:p>
            <a:r>
              <a:rPr lang="fa-IR" dirty="0" smtClean="0"/>
              <a:t>مرحله حساس خروج از فرهنگ فعلی است. از این رو برای مدیریت کردن فرهنگ ، استراتژی جامع و هماهنگ شده نیاز است . </a:t>
            </a:r>
            <a:endParaRPr lang="en-US" dirty="0" smtClean="0">
              <a:cs typeface="Majalla UI"/>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3"/>
          <p:cNvSpPr>
            <a:spLocks noGrp="1" noChangeArrowheads="1"/>
          </p:cNvSpPr>
          <p:nvPr>
            <p:ph idx="1"/>
          </p:nvPr>
        </p:nvSpPr>
        <p:spPr/>
        <p:txBody>
          <a:bodyPr/>
          <a:lstStyle/>
          <a:p>
            <a:r>
              <a:rPr lang="fa-IR" smtClean="0"/>
              <a:t>الف) تجزیه تحلیل فرهنگی : بهترین نقطه شروع اقدامات لازم برای تغییر فرهنگی تجزیه تحلیل فرهنگی است شامل : بررسی فرهنگ برای ارزیابی فرهنگ فعلی ، مقایسه بین فرهنگهای فعلی در برابر آنچه که مطلوب است وارزیابی شکاف بین آن دو به منظور تعیین آنچه نیاز به تغییر دارد . </a:t>
            </a:r>
            <a:endParaRPr lang="en-US" smtClean="0">
              <a:cs typeface="Majalla UI"/>
            </a:endParaRP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3"/>
          <p:cNvSpPr>
            <a:spLocks noGrp="1" noChangeArrowheads="1"/>
          </p:cNvSpPr>
          <p:nvPr>
            <p:ph idx="1"/>
          </p:nvPr>
        </p:nvSpPr>
        <p:spPr/>
        <p:txBody>
          <a:bodyPr/>
          <a:lstStyle/>
          <a:p>
            <a:pPr>
              <a:lnSpc>
                <a:spcPct val="90000"/>
              </a:lnSpc>
            </a:pPr>
            <a:r>
              <a:rPr lang="fa-IR" smtClean="0"/>
              <a:t>برای بررسی محتوای فرهنگ باید به سه سئوال زیر پاسخ دهیم نخست اینکه پیشینه موسسین آنان چه می باشد ؟ ثانیاً ، سازمان در برابر بحرانهای گذشته و رویدادهای بحرانی چگونه پاسخ داده و چه چیزی از این تجارب آموخته است ؟ ثالثاً ، چه کسانی درون فرهنگ به عنوان افراد کجرو فرهنگی قلمداد شده و سازمان در برابر آنها چگونه پاسخ میدهد ؟ پاسخ به این سه سئوال روشن خواهد کرد که ارزشهای خاص چگونه شکل میگیرند. </a:t>
            </a:r>
            <a:endParaRPr lang="en-US" smtClean="0">
              <a:cs typeface="Majalla U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lstStyle/>
          <a:p>
            <a:r>
              <a:rPr lang="ar-SA" b="1" u="sng" dirty="0" smtClean="0"/>
              <a:t>1-اثر بخشی كلی:</a:t>
            </a:r>
            <a:r>
              <a:rPr lang="ar-SA" dirty="0" smtClean="0"/>
              <a:t>  ارزیابی كلی كه تا حد زیادی از معیارهای متعددی بهره می جوید معمولا از طریق  تركیب نمودن اسناد عملكرد گذشته یا بدست آوردن ارزیابی های كلی و یا اینكه از طریق قضاوتهای اشخاص بصیر و مطلع نسبت به عملكرد سازمان، اندازه گیری می شود.</a:t>
            </a:r>
            <a:endParaRPr lang="en-US" dirty="0" smtClean="0">
              <a:cs typeface="Majalla UI"/>
            </a:endParaRP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3"/>
          <p:cNvSpPr>
            <a:spLocks noGrp="1" noChangeArrowheads="1"/>
          </p:cNvSpPr>
          <p:nvPr>
            <p:ph idx="1"/>
          </p:nvPr>
        </p:nvSpPr>
        <p:spPr/>
        <p:txBody>
          <a:bodyPr/>
          <a:lstStyle/>
          <a:p>
            <a:r>
              <a:rPr lang="fa-IR" sz="2800" smtClean="0"/>
              <a:t>مرحله بعدی در تجزیه و تحلیل این است که ارزشهایی که در فرهنگ جدید باید اشاعه داده شوند تعیین و مشخص شوند.  فرهنگ  جدید  چه  چیزی  را  ترجیح می دهد که در جستجوی آن باشد؟</a:t>
            </a:r>
          </a:p>
          <a:p>
            <a:r>
              <a:rPr lang="fa-IR" sz="2800" smtClean="0"/>
              <a:t>مرحله نهایی ، تعیین ابعاد و ارزشهای فرهنگی نامناسب و غیر ضروری نیازمند تغییرات است بعد از اینکه شکافها تشخیص داده شدند باید توجه اقدامات ویژه ، متمرکز بر اصلاح این اختلافها شود. </a:t>
            </a:r>
            <a:endParaRPr lang="en-US" sz="2800" smtClean="0">
              <a:cs typeface="Majalla UI"/>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3"/>
          <p:cNvSpPr>
            <a:spLocks noGrp="1" noChangeArrowheads="1"/>
          </p:cNvSpPr>
          <p:nvPr>
            <p:ph idx="1"/>
          </p:nvPr>
        </p:nvSpPr>
        <p:spPr/>
        <p:txBody>
          <a:bodyPr/>
          <a:lstStyle/>
          <a:p>
            <a:r>
              <a:rPr lang="fa-IR" smtClean="0"/>
              <a:t>پیشنهادات ویژه : به عنوان ابزاری برای خروج از مرحله انجماد ، در یک فرهنگ منسجم مهم است که روشن شود  بقاء  سازمان مورد تهدید واقع شده است ( یک بحران مهم ) اگر کارکنان ضرورتی برای تغییر نیابند احتمالی وجود ندارد که فرهنگهای قوی نسبت به تلاشهای صورت گرفته برای ایجاد تغییر پاسخ دهند. </a:t>
            </a:r>
            <a:endParaRPr lang="en-US" smtClean="0">
              <a:cs typeface="Majalla UI"/>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ctrTitle"/>
          </p:nvPr>
        </p:nvSpPr>
        <p:spPr/>
        <p:txBody>
          <a:bodyPr/>
          <a:lstStyle/>
          <a:p>
            <a:pPr fontAlgn="auto">
              <a:spcAft>
                <a:spcPts val="0"/>
              </a:spcAft>
              <a:defRPr/>
            </a:pPr>
            <a:r>
              <a:rPr lang="fa-IR" sz="4000" i="1" dirty="0" smtClean="0"/>
              <a:t>فصل 17:</a:t>
            </a:r>
            <a:br>
              <a:rPr lang="fa-IR" sz="4000" i="1" dirty="0" smtClean="0"/>
            </a:br>
            <a:r>
              <a:rPr lang="fa-IR" sz="4000" i="1" dirty="0" smtClean="0"/>
              <a:t>            مدیریت تکامل سازمانی</a:t>
            </a:r>
            <a:endParaRPr lang="en-US" sz="4000" i="1" dirty="0" smtClean="0"/>
          </a:p>
        </p:txBody>
      </p:sp>
      <p:sp>
        <p:nvSpPr>
          <p:cNvPr id="252931" name="Rectangle 3"/>
          <p:cNvSpPr>
            <a:spLocks noGrp="1" noChangeArrowheads="1"/>
          </p:cNvSpPr>
          <p:nvPr>
            <p:ph type="subTitle" idx="1"/>
          </p:nvPr>
        </p:nvSpPr>
        <p:spPr>
          <a:xfrm>
            <a:off x="533400" y="3228975"/>
            <a:ext cx="7854950" cy="1752600"/>
          </a:xfrm>
        </p:spPr>
        <p:txBody>
          <a:bodyPr/>
          <a:lstStyle/>
          <a:p>
            <a:pPr marR="0"/>
            <a:r>
              <a:rPr lang="fa-IR" sz="2800" b="1" dirty="0" smtClean="0"/>
              <a:t>هدف : آشنایی با مدیریت رشد و مدل رشد سازمانی و افول سازمانی و مشكلات آن و ارائه راه حل</a:t>
            </a:r>
            <a:r>
              <a:rPr lang="fa-IR" sz="2800" dirty="0" smtClean="0"/>
              <a:t> </a:t>
            </a:r>
            <a:endParaRPr lang="en-US" sz="2800" dirty="0" smtClean="0">
              <a:cs typeface="Majalla UI"/>
            </a:endParaRP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3"/>
          <p:cNvSpPr>
            <a:spLocks noGrp="1" noChangeArrowheads="1"/>
          </p:cNvSpPr>
          <p:nvPr>
            <p:ph idx="1"/>
          </p:nvPr>
        </p:nvSpPr>
        <p:spPr/>
        <p:txBody>
          <a:bodyPr/>
          <a:lstStyle/>
          <a:p>
            <a:r>
              <a:rPr lang="fa-IR" b="1" dirty="0" smtClean="0"/>
              <a:t>مدیریت رشد ‹‹ ارزشهای اجتماعی به رشد اهمیت می دهند ››</a:t>
            </a:r>
            <a:endParaRPr lang="fa-IR" b="1" i="1" dirty="0" smtClean="0"/>
          </a:p>
          <a:p>
            <a:r>
              <a:rPr lang="fa-IR" b="1" i="1" dirty="0" smtClean="0"/>
              <a:t>معیارهای ارزشی در زمینه رشد بدین شرحند </a:t>
            </a:r>
            <a:endParaRPr lang="en-US" dirty="0" smtClean="0">
              <a:cs typeface="Majalla UI"/>
            </a:endParaRPr>
          </a:p>
          <a:p>
            <a:r>
              <a:rPr lang="fa-IR" b="1" dirty="0" smtClean="0"/>
              <a:t>بزرگتر بهتر است</a:t>
            </a:r>
            <a:r>
              <a:rPr lang="fa-IR" dirty="0" smtClean="0"/>
              <a:t> . هر چه سازمان به مرور زمان وسعت بیشتری پیدا كند تصوربهتری ازآینده خود در اذهان ایجاد می كند .</a:t>
            </a:r>
            <a:endParaRPr lang="en-US" dirty="0" smtClean="0">
              <a:cs typeface="Majalla UI"/>
            </a:endParaRPr>
          </a:p>
          <a:p>
            <a:endParaRPr lang="en-US" dirty="0" smtClean="0">
              <a:cs typeface="Majalla UI"/>
            </a:endParaRP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3"/>
          <p:cNvSpPr>
            <a:spLocks noGrp="1" noChangeArrowheads="1"/>
          </p:cNvSpPr>
          <p:nvPr>
            <p:ph idx="1"/>
          </p:nvPr>
        </p:nvSpPr>
        <p:spPr/>
        <p:txBody>
          <a:bodyPr/>
          <a:lstStyle/>
          <a:p>
            <a:r>
              <a:rPr lang="fa-IR" b="1" dirty="0" smtClean="0"/>
              <a:t>رشد احتمال بقا</a:t>
            </a:r>
            <a:r>
              <a:rPr lang="fa-IR" dirty="0" smtClean="0"/>
              <a:t>ء</a:t>
            </a:r>
            <a:r>
              <a:rPr lang="fa-IR" b="1" dirty="0" smtClean="0"/>
              <a:t> را افزایش می دهد:</a:t>
            </a:r>
            <a:r>
              <a:rPr lang="fa-IR" dirty="0" smtClean="0"/>
              <a:t>رشد سازمان موجب افزایش منابع و تسهیلات بیشتر شده و در نتیجه احتمال بقاء سازمان را افزایش می دهد . </a:t>
            </a:r>
            <a:endParaRPr lang="en-US" dirty="0" smtClean="0">
              <a:cs typeface="Majalla UI"/>
            </a:endParaRPr>
          </a:p>
          <a:p>
            <a:r>
              <a:rPr lang="fa-IR" b="1" dirty="0" smtClean="0"/>
              <a:t>رشد مترادف با اثر بخشی قلمداد می شود .</a:t>
            </a:r>
            <a:endParaRPr lang="en-US" dirty="0" smtClean="0">
              <a:cs typeface="Majalla UI"/>
            </a:endParaRPr>
          </a:p>
          <a:p>
            <a:endParaRPr lang="en-US" dirty="0" smtClean="0">
              <a:cs typeface="Majalla UI"/>
            </a:endParaRP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3"/>
          <p:cNvSpPr>
            <a:spLocks noGrp="1" noChangeArrowheads="1"/>
          </p:cNvSpPr>
          <p:nvPr>
            <p:ph idx="1"/>
          </p:nvPr>
        </p:nvSpPr>
        <p:spPr/>
        <p:txBody>
          <a:bodyPr/>
          <a:lstStyle/>
          <a:p>
            <a:pPr algn="justLow">
              <a:buFont typeface="Symbol" pitchFamily="18" charset="2"/>
              <a:buChar char=""/>
            </a:pPr>
            <a:r>
              <a:rPr lang="fa-IR" b="1" dirty="0" smtClean="0"/>
              <a:t>رشد قدرت است .</a:t>
            </a:r>
            <a:r>
              <a:rPr lang="fa-IR" dirty="0" smtClean="0"/>
              <a:t> رشد سازمان ، شخصیت ، قدرت و امنیت شغلی مدیریت عالی را بالا می برد همچنین سازمان را در محیط ، نسبت به سایرین دارای قدرت بیشتر می نماید . سازمانهای بزرگ نفوذ بیشتری بر عرضه كنند گان مواد اولیه ، اتحادیه ها ، مشتریان عمده ، دولت و غیره دارند . </a:t>
            </a:r>
            <a:endParaRPr lang="en-US" dirty="0" smtClean="0">
              <a:cs typeface="Majalla UI"/>
            </a:endParaRPr>
          </a:p>
          <a:p>
            <a:endParaRPr lang="en-US" dirty="0" smtClean="0">
              <a:cs typeface="Majalla UI"/>
            </a:endParaRP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3"/>
          <p:cNvSpPr>
            <a:spLocks noGrp="1" noChangeArrowheads="1"/>
          </p:cNvSpPr>
          <p:nvPr>
            <p:ph idx="1"/>
          </p:nvPr>
        </p:nvSpPr>
        <p:spPr/>
        <p:txBody>
          <a:bodyPr/>
          <a:lstStyle/>
          <a:p>
            <a:r>
              <a:rPr lang="fa-IR" sz="2800" b="1" dirty="0" smtClean="0"/>
              <a:t>مدلی از رشد سازمانی </a:t>
            </a:r>
            <a:endParaRPr lang="fa-IR" sz="2800" dirty="0" smtClean="0"/>
          </a:p>
          <a:p>
            <a:r>
              <a:rPr lang="fa-IR" sz="2800" dirty="0" smtClean="0"/>
              <a:t>مشهورترین مدل رشد سازمانی در اوائل دهه 1970 بوسیله لاری گرینر ارائه شد وی خطوط صاف در این منحنی را تكامل و خطوط شكسته را بحران (انقلاب) نام نهاد . هر مرحله از تكامل یا رشد ، بحران مخصوص خود را ایجاد می كند . با رفع هر بحران مرحله تكاملی جدیدی آغاز می شود این فرایند تكامل – بحران- تكامل ، مدل پنج مرحله ای شكل زیر را بوجود می آورد . </a:t>
            </a:r>
            <a:endParaRPr lang="en-US" sz="2800" dirty="0" smtClean="0">
              <a:cs typeface="Majalla UI"/>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8050" name="Picture 3" descr="1"/>
          <p:cNvPicPr>
            <a:picLocks noGrp="1" noChangeAspect="1" noChangeArrowheads="1"/>
          </p:cNvPicPr>
          <p:nvPr>
            <p:ph idx="1"/>
          </p:nvPr>
        </p:nvPicPr>
        <p:blipFill>
          <a:blip r:embed="rId2"/>
          <a:srcRect/>
          <a:stretch>
            <a:fillRect/>
          </a:stretch>
        </p:blipFill>
        <p:spPr>
          <a:xfrm>
            <a:off x="1590675" y="1935163"/>
            <a:ext cx="5962650" cy="4389437"/>
          </a:xfrm>
          <a:noFill/>
        </p:spPr>
      </p:pic>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3"/>
          <p:cNvSpPr>
            <a:spLocks noGrp="1" noChangeArrowheads="1"/>
          </p:cNvSpPr>
          <p:nvPr>
            <p:ph idx="1"/>
          </p:nvPr>
        </p:nvSpPr>
        <p:spPr/>
        <p:txBody>
          <a:bodyPr/>
          <a:lstStyle/>
          <a:p>
            <a:r>
              <a:rPr lang="fa-IR" b="1" i="1" dirty="0" smtClean="0"/>
              <a:t>افول سازمانی </a:t>
            </a:r>
            <a:endParaRPr lang="fa-IR" b="1" dirty="0" smtClean="0"/>
          </a:p>
          <a:p>
            <a:r>
              <a:rPr lang="fa-IR" b="1" dirty="0" smtClean="0"/>
              <a:t>پذیرش واقعیت جدید </a:t>
            </a:r>
            <a:endParaRPr lang="fa-IR" dirty="0" smtClean="0"/>
          </a:p>
          <a:p>
            <a:r>
              <a:rPr lang="fa-IR" dirty="0" smtClean="0"/>
              <a:t>علی رغم همه دلایلی كه مدیران برای توجه كردن به شرایط رشد دارند ، افول سازمانی به عنوان یك واقعیت زندگی برای تعداد زیادی از مدیران درآمده است .</a:t>
            </a:r>
            <a:endParaRPr lang="en-US" dirty="0" smtClean="0">
              <a:cs typeface="Majalla UI"/>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3"/>
          <p:cNvSpPr>
            <a:spLocks noGrp="1" noChangeArrowheads="1"/>
          </p:cNvSpPr>
          <p:nvPr>
            <p:ph idx="1"/>
          </p:nvPr>
        </p:nvSpPr>
        <p:spPr/>
        <p:txBody>
          <a:bodyPr/>
          <a:lstStyle/>
          <a:p>
            <a:r>
              <a:rPr lang="fa-IR" b="1" dirty="0" smtClean="0"/>
              <a:t>تعریف و تبیین اصطلاحات :</a:t>
            </a:r>
            <a:r>
              <a:rPr lang="fa-IR" dirty="0" smtClean="0"/>
              <a:t>وقتی از افول سازمانی صحبت می كنیم ، آنرا نوعی كاهش مداوم در تعداد پرسنل یك سازمان معنا می كنیم .'' این اصطلاح مترادف با هر شكلی از كوچك كردن سازمان می باشد و به معنای برخی از نوسانات موقتی در منحنی رشد یك سازمان نیست" . </a:t>
            </a:r>
            <a:endParaRPr lang="en-US" dirty="0" smtClean="0">
              <a:cs typeface="Majalla U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pPr>
              <a:lnSpc>
                <a:spcPct val="90000"/>
              </a:lnSpc>
            </a:pPr>
            <a:r>
              <a:rPr lang="ar-SA" b="1" u="sng" dirty="0" smtClean="0"/>
              <a:t>2-بهره وری:</a:t>
            </a:r>
            <a:r>
              <a:rPr lang="ar-SA" dirty="0" smtClean="0"/>
              <a:t> معمولا به عنوان مقدار یا حجم محصولات و یا خدمات عمده ای كه توسط سازمان ارائه می گردد. می می توان در سه سطح اندازه گیری شود سطح فردی، سطح گروهی و سطح سازمانی .</a:t>
            </a:r>
            <a:endParaRPr lang="ar-SA" b="1" u="sng" dirty="0" smtClean="0"/>
          </a:p>
          <a:p>
            <a:pPr>
              <a:lnSpc>
                <a:spcPct val="90000"/>
              </a:lnSpc>
            </a:pPr>
            <a:r>
              <a:rPr lang="ar-SA" b="1" u="sng" dirty="0" smtClean="0"/>
              <a:t>3-كارآئی:</a:t>
            </a:r>
            <a:r>
              <a:rPr lang="ar-SA" b="1" dirty="0" smtClean="0"/>
              <a:t> </a:t>
            </a:r>
            <a:r>
              <a:rPr lang="ar-SA" dirty="0" smtClean="0"/>
              <a:t>نسبتی است كه مقیاسه ای را بین برخی از جنبه های عملكرد واحد با </a:t>
            </a:r>
            <a:br>
              <a:rPr lang="ar-SA" dirty="0" smtClean="0"/>
            </a:br>
            <a:r>
              <a:rPr lang="ar-SA" dirty="0" smtClean="0"/>
              <a:t>هزینه های متحمل شده جهت تحقق آن نشان می دهد.</a:t>
            </a:r>
            <a:endParaRPr lang="ar-SA" b="1" u="sng" dirty="0" smtClean="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3"/>
          <p:cNvSpPr>
            <a:spLocks noGrp="1" noChangeArrowheads="1"/>
          </p:cNvSpPr>
          <p:nvPr>
            <p:ph idx="1"/>
          </p:nvPr>
        </p:nvSpPr>
        <p:spPr/>
        <p:txBody>
          <a:bodyPr/>
          <a:lstStyle/>
          <a:p>
            <a:r>
              <a:rPr lang="fa-IR" dirty="0" smtClean="0"/>
              <a:t>اصطلاح دیگر كه بطور تنگاتنگ و گاهی بجای افول سازمانی استفاده می شود ، كاهش در تعداد سطوح عمودی سازمان است و به معنی نوعی كوچك كردن سازمان از طریق كم كردن تعداد سطوح عمودی است . این روش تعداد مدیران میانی را كم میكند ، متوسط حیطه كنترل سازمان را وسعت می بخشد و اختیار را به رده های پایین سازمان منتقل می كند.</a:t>
            </a:r>
            <a:endParaRPr lang="en-US" dirty="0" smtClean="0">
              <a:cs typeface="Majalla UI"/>
            </a:endParaRP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3"/>
          <p:cNvSpPr>
            <a:spLocks noGrp="1" noChangeArrowheads="1"/>
          </p:cNvSpPr>
          <p:nvPr>
            <p:ph idx="1"/>
          </p:nvPr>
        </p:nvSpPr>
        <p:spPr/>
        <p:txBody>
          <a:bodyPr/>
          <a:lstStyle/>
          <a:p>
            <a:pPr>
              <a:lnSpc>
                <a:spcPct val="90000"/>
              </a:lnSpc>
            </a:pPr>
            <a:r>
              <a:rPr lang="fa-IR" sz="2400" b="1" dirty="0" smtClean="0"/>
              <a:t>تغییر محیط</a:t>
            </a:r>
            <a:endParaRPr lang="fa-IR" sz="2400" dirty="0" smtClean="0"/>
          </a:p>
          <a:p>
            <a:pPr>
              <a:lnSpc>
                <a:spcPct val="90000"/>
              </a:lnSpc>
            </a:pPr>
            <a:r>
              <a:rPr lang="fa-IR" sz="2400" dirty="0" smtClean="0"/>
              <a:t>با آغاز دهه 1970 میلادی شاهد افزایش چشم گیری درتعداد سازمانهایی كه عملیاتشان به ركود گراییده  ، بوده ایم یكی از دلایل این بود كه بازارها سقوط كردند . علت دیگر این بود كه برخی سازمان ها خصوصاً سازمانهایی كه تك محصولی بودند افول چرخه حیات آن محصول ضربه شدیدی به آنها وارد كرد ،  به عنوان دلیل دیگر می توان به این علت اشاره كرد كه سازمانها با از دست دادن سهم بازار مجبور به كاهش پرسنل و تعداد واحدهای خود شدند . همچنین از دست دادن حمایت مؤدیان مالیاتی ، تغییر در اولویت های دولت نیز میتواند منجر به كوچك شدن سازمان شود. </a:t>
            </a:r>
            <a:endParaRPr lang="en-US" sz="2400" dirty="0" smtClean="0">
              <a:cs typeface="Majalla UI"/>
            </a:endParaRP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3170" name="Picture 3" descr="2"/>
          <p:cNvPicPr>
            <a:picLocks noGrp="1" noChangeAspect="1" noChangeArrowheads="1"/>
          </p:cNvPicPr>
          <p:nvPr>
            <p:ph idx="1"/>
          </p:nvPr>
        </p:nvPicPr>
        <p:blipFill>
          <a:blip r:embed="rId2"/>
          <a:srcRect/>
          <a:stretch>
            <a:fillRect/>
          </a:stretch>
        </p:blipFill>
        <p:spPr>
          <a:xfrm>
            <a:off x="1482725" y="1935163"/>
            <a:ext cx="6178550" cy="4389437"/>
          </a:xfrm>
          <a:noFill/>
        </p:spPr>
      </p:pic>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3"/>
          <p:cNvSpPr>
            <a:spLocks noGrp="1" noChangeArrowheads="1"/>
          </p:cNvSpPr>
          <p:nvPr>
            <p:ph idx="1"/>
          </p:nvPr>
        </p:nvSpPr>
        <p:spPr/>
        <p:txBody>
          <a:bodyPr/>
          <a:lstStyle/>
          <a:p>
            <a:r>
              <a:rPr lang="fa-IR" sz="2800" b="1" dirty="0" smtClean="0"/>
              <a:t>نظریه قدرت – كنترل :</a:t>
            </a:r>
            <a:r>
              <a:rPr lang="fa-IR" sz="2800" dirty="0" smtClean="0"/>
              <a:t> اندازه سازمانی یك عامل كلیدی تعیین كننده ساختار در طی دوره رشد است ، اما در دوره افول ، عامل قدرت – كنترل جایگزین آن می شود. در طی دوره رشد اقدامات گروههای ذینفع برای حفظ و یا افزایش قدرت خود نسبت به مرحله افول تقریباً آشكار نیست . موقعیكه سازمان در حال افول است منابع کمیاب از ارزش زیادی برخوردار می شوند. از اینرو در مرحله افول – ساختار بیشتر منافع صاحبان قدرت را كه بهتر قادرند از یك تنازع سیاسی به سلامت بگذرند منعكس می كنند. </a:t>
            </a:r>
            <a:endParaRPr lang="en-US" sz="2800" dirty="0" smtClean="0">
              <a:cs typeface="Majalla UI"/>
            </a:endParaRP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3"/>
          <p:cNvSpPr>
            <a:spLocks noGrp="1" noChangeArrowheads="1"/>
          </p:cNvSpPr>
          <p:nvPr>
            <p:ph idx="1"/>
          </p:nvPr>
        </p:nvSpPr>
        <p:spPr/>
        <p:txBody>
          <a:bodyPr/>
          <a:lstStyle/>
          <a:p>
            <a:r>
              <a:rPr lang="fa-IR" b="1" dirty="0" smtClean="0"/>
              <a:t>افول مراحلی را طی می كند :</a:t>
            </a:r>
            <a:r>
              <a:rPr lang="fa-IR" dirty="0" smtClean="0"/>
              <a:t> نظر نهایی به این فرض استوار است كه سازمانها غالباً مواجه با نوعی افول مستمر و مرحله به مرحله می باشند. در مرحله نخست كه نوعی شوك یا ضربه است مدیریت واكنشی نشان نمی دهد در مرحله دوم مدیریت در یك حالت دفاعی قرار می گیرد و افول یا نادیده گرفته می شود یا انكار میگردد . </a:t>
            </a:r>
            <a:endParaRPr lang="en-US" dirty="0" smtClean="0">
              <a:cs typeface="Majalla UI"/>
            </a:endParaRP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3"/>
          <p:cNvSpPr>
            <a:spLocks noGrp="1" noChangeArrowheads="1"/>
          </p:cNvSpPr>
          <p:nvPr>
            <p:ph idx="1"/>
          </p:nvPr>
        </p:nvSpPr>
        <p:spPr/>
        <p:txBody>
          <a:bodyPr/>
          <a:lstStyle/>
          <a:p>
            <a:pPr>
              <a:lnSpc>
                <a:spcPct val="90000"/>
              </a:lnSpc>
            </a:pPr>
            <a:r>
              <a:rPr lang="fa-IR" dirty="0" smtClean="0"/>
              <a:t>در مرحله سوم موقعیكه واقعیات افول برملا شد ، مدیریت در برابر آن به عنوان نوعی بحران موقت واكنش نشان می دهد . فقط در مرحله چهارم است كه مدیریت وضعیت جدید را می پذیرد و جرح و تعدیلات لازم صورت می دهد. در مرحله بحران موقت ، می توان پیش بینی كرد كه مدیریت تصمیمات را بصورت متمركز اخذ خواهد كرد و به ساختار ساده متوسل شد . موقعیكه افول بوجود می آید مدیریت خواهان كنترل است</a:t>
            </a:r>
            <a:r>
              <a:rPr lang="en-US" dirty="0" smtClean="0">
                <a:cs typeface="Majalla UI"/>
              </a:rPr>
              <a:t> </a:t>
            </a:r>
            <a:r>
              <a:rPr lang="fa-IR" dirty="0" smtClean="0"/>
              <a:t>.</a:t>
            </a:r>
            <a:endParaRPr lang="en-US" dirty="0" smtClean="0">
              <a:cs typeface="Majalla UI"/>
            </a:endParaRP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3"/>
          <p:cNvSpPr>
            <a:spLocks noGrp="1" noChangeArrowheads="1"/>
          </p:cNvSpPr>
          <p:nvPr>
            <p:ph idx="1"/>
          </p:nvPr>
        </p:nvSpPr>
        <p:spPr/>
        <p:txBody>
          <a:bodyPr/>
          <a:lstStyle/>
          <a:p>
            <a:r>
              <a:rPr lang="fa-IR" b="1" dirty="0" smtClean="0"/>
              <a:t>راه حل چیست ؟</a:t>
            </a:r>
            <a:endParaRPr lang="fa-IR" dirty="0" smtClean="0"/>
          </a:p>
          <a:p>
            <a:r>
              <a:rPr lang="fa-IR" dirty="0" smtClean="0"/>
              <a:t>برای رفع تبعات منفی ناشی ازافول سازمانی انجام برخی كارها نسبت به برخی دیگر بهتر است این كارها عبارتند از : تعیین و تبیین استراتژی سازمان ، افزایش ارتباطات ، تصمیم گیری متمركز ، طراحی مجدد مشاغل ، و توسعه رویكردهای نوآوری برای كوچك شدن سازمان . </a:t>
            </a:r>
            <a:endParaRPr lang="en-US" dirty="0" smtClean="0">
              <a:cs typeface="Majalla UI"/>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3"/>
          <p:cNvSpPr>
            <a:spLocks noGrp="1" noChangeArrowheads="1"/>
          </p:cNvSpPr>
          <p:nvPr>
            <p:ph idx="1"/>
          </p:nvPr>
        </p:nvSpPr>
        <p:spPr/>
        <p:txBody>
          <a:bodyPr/>
          <a:lstStyle/>
          <a:p>
            <a:r>
              <a:rPr lang="fa-IR" dirty="0" smtClean="0"/>
              <a:t>بهترین راه حل برای این رفع ابهام تبیین استراتژی و اهداف سازمان است. كاركنان می خواهند باور كنند كه مدیریت بی تفاوت نبوده و نسبت به كاهش عملیات سازمان ازخود حركتی نشان میدهد . افول سازمان مدیریت را ملزم به برقراری ارتباطات بیشتر با كاركنان می كند . تأكید این ارتباطات از بالا به پایین است .</a:t>
            </a:r>
            <a:r>
              <a:rPr lang="en-US" dirty="0" smtClean="0">
                <a:cs typeface="Majalla UI"/>
              </a:rPr>
              <a:t> </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3"/>
          <p:cNvSpPr>
            <a:spLocks noGrp="1" noChangeArrowheads="1"/>
          </p:cNvSpPr>
          <p:nvPr>
            <p:ph idx="1"/>
          </p:nvPr>
        </p:nvSpPr>
        <p:spPr/>
        <p:txBody>
          <a:bodyPr/>
          <a:lstStyle/>
          <a:p>
            <a:r>
              <a:rPr lang="fa-IR" dirty="0" smtClean="0"/>
              <a:t>خصوصاً توجیه و تشریح معقول بودن تغییراتی كه باید انجام گیرد ، اما ارتباطات پایین به بالا نیز باید مد نظر قرار گیرند تا به كاركنان فرصتی برای رهایی از نگرانی و سرخوردگی ها داده شود و سئوالات آنان نیز پاسخ داده شود . در اوائل مرحله افول مدیریت روی به سمت تمركز در تصمیم گیری می آورد . هدف ، آگاهی افراد از آنچه در حال رخ دادن است ، می باشد . اما آنان لزوماً نقش مهمی در تصمیم گیری ندارند . </a:t>
            </a:r>
            <a:endParaRPr lang="en-US" dirty="0" smtClean="0">
              <a:cs typeface="Majalla UI"/>
            </a:endParaRP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3"/>
          <p:cNvSpPr>
            <a:spLocks noGrp="1" noChangeArrowheads="1"/>
          </p:cNvSpPr>
          <p:nvPr>
            <p:ph idx="1"/>
          </p:nvPr>
        </p:nvSpPr>
        <p:spPr/>
        <p:txBody>
          <a:bodyPr/>
          <a:lstStyle/>
          <a:p>
            <a:r>
              <a:rPr lang="fa-IR" sz="2800" dirty="0" smtClean="0"/>
              <a:t>روی هم رفته ، مشاركت اغلب به عنوان وسیله ای بسیار موثر برای تسهیل تغییر پیشنهاد می شود به علت اینكه افراد نمی توانند در خصوص انتقال یا بركناری خود ، مشاركت كنندگان عقلائی باشند ، لذا در زمان افول سازمانی در تصمیمات راجع به تخصیص منابع كمیاب و بركناری ، مشاركت كاربردی ندارد . پیشنهاد نهایی ما برای مدیریت افول سازمانی ، این است كه مدیر در برخورد با مسائل مربوط به بركناری كاركنان متوسل به شیوه های ابداعی خود شود. </a:t>
            </a:r>
            <a:endParaRPr lang="en-US" sz="2800" dirty="0" smtClean="0">
              <a:cs typeface="Majalla U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a:lnSpc>
                <a:spcPct val="90000"/>
              </a:lnSpc>
            </a:pPr>
            <a:r>
              <a:rPr lang="ar-SA" b="1" u="sng" dirty="0" smtClean="0"/>
              <a:t>-سود:</a:t>
            </a:r>
            <a:r>
              <a:rPr lang="ar-SA" dirty="0" smtClean="0"/>
              <a:t> مبلغ درآمد حاصل از فروش منهای كل هزینه و تعهدات ایجاد شده است. معمولا نرخ برگشت سرمایه و درصد بازدهی فروش كل را می توان معادل سود دانست.</a:t>
            </a:r>
            <a:endParaRPr lang="ar-SA" b="1" u="sng" dirty="0" smtClean="0"/>
          </a:p>
          <a:p>
            <a:pPr>
              <a:lnSpc>
                <a:spcPct val="90000"/>
              </a:lnSpc>
            </a:pPr>
            <a:r>
              <a:rPr lang="ar-SA" b="1" u="sng" dirty="0" smtClean="0"/>
              <a:t>5-كیفیت:</a:t>
            </a:r>
            <a:r>
              <a:rPr lang="ar-SA" dirty="0" smtClean="0"/>
              <a:t> كیفیت محصول یا خدمات عمده ای كه بوسیله سازمان ارائه می شود. ممكن است شكلهای عملیاتی متعددی را به خود بگیرد كه بوسیله نوع محصولات و خدمات ارائه شده توسط سازمان تعیین می شود.</a:t>
            </a:r>
            <a:endParaRPr lang="en-US" dirty="0" smtClean="0">
              <a:cs typeface="Majalla UI"/>
            </a:endParaRP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ctrTitle"/>
          </p:nvPr>
        </p:nvSpPr>
        <p:spPr/>
        <p:txBody>
          <a:bodyPr/>
          <a:lstStyle/>
          <a:p>
            <a:pPr fontAlgn="auto">
              <a:spcAft>
                <a:spcPts val="0"/>
              </a:spcAft>
              <a:defRPr/>
            </a:pPr>
            <a:r>
              <a:rPr lang="fa-IR" dirty="0" smtClean="0"/>
              <a:t>فصل 18 : سازمانها در آینده</a:t>
            </a:r>
            <a:endParaRPr lang="en-US" dirty="0" smtClean="0"/>
          </a:p>
        </p:txBody>
      </p:sp>
      <p:sp>
        <p:nvSpPr>
          <p:cNvPr id="271363" name="Rectangle 3"/>
          <p:cNvSpPr>
            <a:spLocks noGrp="1" noChangeArrowheads="1"/>
          </p:cNvSpPr>
          <p:nvPr>
            <p:ph type="subTitle" idx="1"/>
          </p:nvPr>
        </p:nvSpPr>
        <p:spPr>
          <a:xfrm>
            <a:off x="533400" y="3228975"/>
            <a:ext cx="7854950" cy="1752600"/>
          </a:xfrm>
        </p:spPr>
        <p:txBody>
          <a:bodyPr/>
          <a:lstStyle/>
          <a:p>
            <a:pPr marR="0">
              <a:lnSpc>
                <a:spcPct val="90000"/>
              </a:lnSpc>
            </a:pPr>
            <a:r>
              <a:rPr lang="fa-IR" sz="2800" b="1" dirty="0" smtClean="0"/>
              <a:t>هدف : آشنایی با اشكال نوین سازمانها در آینده از جمله تكنولوژی اطلاعات مدیریت نوآوری و تئوریهای سازمان در عرصه بین المللی</a:t>
            </a:r>
            <a:r>
              <a:rPr lang="fa-IR" sz="2800" dirty="0" smtClean="0"/>
              <a:t> </a:t>
            </a:r>
            <a:endParaRPr lang="en-US" sz="2800" dirty="0" smtClean="0">
              <a:cs typeface="Majalla UI"/>
            </a:endParaRP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normAutofit fontScale="90000"/>
          </a:bodyPr>
          <a:lstStyle/>
          <a:p>
            <a:pPr fontAlgn="auto">
              <a:spcAft>
                <a:spcPts val="0"/>
              </a:spcAft>
              <a:defRPr/>
            </a:pPr>
            <a:r>
              <a:rPr lang="fa-IR" sz="4000" dirty="0" smtClean="0"/>
              <a:t>تکنولوژی اطلاعات :</a:t>
            </a:r>
            <a:br>
              <a:rPr lang="fa-IR" sz="4000" dirty="0" smtClean="0"/>
            </a:br>
            <a:endParaRPr lang="en-US" sz="4000" dirty="0" smtClean="0"/>
          </a:p>
        </p:txBody>
      </p:sp>
      <p:sp>
        <p:nvSpPr>
          <p:cNvPr id="272387" name="Rectangle 3"/>
          <p:cNvSpPr>
            <a:spLocks noGrp="1" noChangeArrowheads="1"/>
          </p:cNvSpPr>
          <p:nvPr>
            <p:ph idx="1"/>
          </p:nvPr>
        </p:nvSpPr>
        <p:spPr/>
        <p:txBody>
          <a:bodyPr/>
          <a:lstStyle/>
          <a:p>
            <a:r>
              <a:rPr lang="fa-IR" smtClean="0"/>
              <a:t>در مرحله اول استفاده از رایانه سیستم های رایانه ای مترکز بودند و بخشهای پر ارزش داده ها ، اطلاعات را برای تدوین جدول برنامه زمانی ، عملیات تولیدی و موجودیها جمع آوری کرده و نهایتاً براساس این اطلاعات ، گزارش های هماهنگی و ماهانه تدوین می کردند. در مرحله دوم که از دهه 1970 آغاز شد ، </a:t>
            </a:r>
            <a:endParaRPr lang="en-US" smtClean="0">
              <a:cs typeface="Majalla UI"/>
            </a:endParaRP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fa-IR" sz="4000" dirty="0" smtClean="0"/>
              <a:t>تمرکز و عدم تمرکز :</a:t>
            </a:r>
            <a:br>
              <a:rPr lang="fa-IR" sz="4000" dirty="0" smtClean="0"/>
            </a:br>
            <a:endParaRPr lang="en-US" sz="4000" dirty="0" smtClean="0">
              <a:cs typeface="Traditional Arabic" pitchFamily="18" charset="-78"/>
            </a:endParaRPr>
          </a:p>
        </p:txBody>
      </p:sp>
      <p:sp>
        <p:nvSpPr>
          <p:cNvPr id="273411" name="Rectangle 3"/>
          <p:cNvSpPr>
            <a:spLocks noGrp="1" noChangeArrowheads="1"/>
          </p:cNvSpPr>
          <p:nvPr>
            <p:ph idx="1"/>
          </p:nvPr>
        </p:nvSpPr>
        <p:spPr/>
        <p:txBody>
          <a:bodyPr/>
          <a:lstStyle/>
          <a:p>
            <a:pPr>
              <a:lnSpc>
                <a:spcPct val="90000"/>
              </a:lnSpc>
            </a:pPr>
            <a:r>
              <a:rPr lang="fa-IR" sz="2800" smtClean="0"/>
              <a:t>تکنولوژی اطلاعات به سازمانها اجازه خواهد داد که ، به طور همزمان تمرکز عدم تمرکز را محقق سازد. اگر چه ممکن است مدیریت خواهان کنترل از طریق تصمیم گیری به صورت متمرکز باشد ، ولی تمرکز خیلی زیاد فرآیند تصمیم گیری را کند نموده و تصمیم گیرندگان را علل باز دارد. دو گانگی بین تمرکز و عدم تمرکز در آینده به مراتب کمتر درزمان حال خواهد شد. زیرا تکنولوژی اطلاعات به سازمانها اجازه خواهد داد که خود اطلاعات را ایجاد و ذخیره کنند و فعالیت های غیر متمرکز را چنان قادر می سازد که گویی آن فعالیت ها متمرکز بوده اند. </a:t>
            </a:r>
            <a:endParaRPr lang="en-US" sz="2800" smtClean="0">
              <a:cs typeface="Majalla UI"/>
            </a:endParaRP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fa-IR" dirty="0" smtClean="0"/>
              <a:t>سازمانهای تخت تر ( مسطح تر )</a:t>
            </a:r>
            <a:endParaRPr lang="en-US" dirty="0" smtClean="0">
              <a:cs typeface="Traditional Arabic" pitchFamily="18" charset="-78"/>
            </a:endParaRPr>
          </a:p>
        </p:txBody>
      </p:sp>
      <p:sp>
        <p:nvSpPr>
          <p:cNvPr id="274435" name="Rectangle 3"/>
          <p:cNvSpPr>
            <a:spLocks noGrp="1" noChangeArrowheads="1"/>
          </p:cNvSpPr>
          <p:nvPr>
            <p:ph idx="1"/>
          </p:nvPr>
        </p:nvSpPr>
        <p:spPr/>
        <p:txBody>
          <a:bodyPr/>
          <a:lstStyle/>
          <a:p>
            <a:endParaRPr lang="fa-IR" sz="2800" smtClean="0"/>
          </a:p>
          <a:p>
            <a:r>
              <a:rPr lang="fa-IR" sz="2800" smtClean="0"/>
              <a:t>سیستم اطلاعاتی ، شکل آینده سازمانها را تغییر خواهند داد. انقلاب اطلاعات نیاز به مدیران میانی و واحدهای ستادی برای جمع آوری تجزیه و تحلیل و تعبیر برای مدیران ارشد اجرایی را کاهش خواهد داد. در خیلی از سازمانهای آینده رایانه قادرند جمع آوری و تجزیه و تحلیل اطلاعات را سریع تر با هزینه کمتر صحت و دقت بیشتر انجام داده و میزان اطلاعاتی بیش از آنچه که پرسنل ستاری می توانند جمع آوری نمایند. </a:t>
            </a:r>
            <a:endParaRPr lang="en-US" sz="2800" smtClean="0">
              <a:cs typeface="Majalla UI"/>
            </a:endParaRP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fa-IR" dirty="0" smtClean="0"/>
              <a:t>کار کرد در منزل</a:t>
            </a:r>
            <a:endParaRPr lang="en-US" dirty="0" smtClean="0">
              <a:cs typeface="Traditional Arabic" pitchFamily="18" charset="-78"/>
            </a:endParaRPr>
          </a:p>
        </p:txBody>
      </p:sp>
      <p:sp>
        <p:nvSpPr>
          <p:cNvPr id="275459" name="Rectangle 3"/>
          <p:cNvSpPr>
            <a:spLocks noGrp="1" noChangeArrowheads="1"/>
          </p:cNvSpPr>
          <p:nvPr>
            <p:ph idx="1"/>
          </p:nvPr>
        </p:nvSpPr>
        <p:spPr/>
        <p:txBody>
          <a:bodyPr/>
          <a:lstStyle/>
          <a:p>
            <a:pPr>
              <a:lnSpc>
                <a:spcPct val="90000"/>
              </a:lnSpc>
            </a:pPr>
            <a:endParaRPr lang="fa-IR" smtClean="0"/>
          </a:p>
          <a:p>
            <a:pPr>
              <a:lnSpc>
                <a:spcPct val="90000"/>
              </a:lnSpc>
            </a:pPr>
            <a:r>
              <a:rPr lang="fa-IR" smtClean="0"/>
              <a:t>تکنولوژی رایانه باعث خواهد شد که دهها میلیون نفر از کارگران و کارمندها مشاغل خود را در منزل انجام دهند در نتیجه این امر مرزهای سازمانها را نامشخص خواهد ساخت. کارکنان قادر خواهند شد به طور فزاینده ای به مدد رایانه ها امور دفتری را در منزل انجام داده و با همکاران و مدیریت از طریق رایانه ارتباط داشته باشند. </a:t>
            </a:r>
            <a:endParaRPr lang="en-US" smtClean="0">
              <a:cs typeface="Majalla U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r>
              <a:rPr lang="ar-SA" b="1" u="sng" dirty="0" smtClean="0"/>
              <a:t>6-حوادث:</a:t>
            </a:r>
            <a:r>
              <a:rPr lang="ar-SA" dirty="0" smtClean="0"/>
              <a:t> میزان سوانحی كه حین كار اتفاق می افتد و اتلاف وقت را موجب می شود.</a:t>
            </a:r>
            <a:endParaRPr lang="ar-SA" b="1" u="sng" dirty="0" smtClean="0"/>
          </a:p>
          <a:p>
            <a:r>
              <a:rPr lang="ar-SA" b="1" u="sng" dirty="0" smtClean="0"/>
              <a:t>7- رشد: </a:t>
            </a:r>
            <a:r>
              <a:rPr lang="ar-SA" dirty="0" smtClean="0"/>
              <a:t>بوسیله افزایش در متغیرهایی نظیر كل نیروی كار،ظرفیت كارخانه، دارایی ها، میزان فروش، سود و سهم بازار و همچنین میزان ابداعات و اختراعات جدید، نشان داده می شود، بر مقایسه وضعیت  فعلی سازمان با وضعیت گذشته آن دلالت می كند.</a:t>
            </a:r>
            <a:endParaRPr lang="en-US" dirty="0" smtClean="0">
              <a:cs typeface="Majalla U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a:lnSpc>
                <a:spcPct val="90000"/>
              </a:lnSpc>
            </a:pPr>
            <a:r>
              <a:rPr lang="ar-SA" b="1" u="sng" dirty="0" smtClean="0"/>
              <a:t>8-میزان غیبت در كار:</a:t>
            </a:r>
            <a:r>
              <a:rPr lang="ar-SA" dirty="0" smtClean="0"/>
              <a:t> تعریف معمولی از غیبت اشاره به غیبت های غیر موجه دارد علاوه بر این تعاریف متعددی از غیبت وجود دارد( نظیر كل زمان غیبت در مقابل میزان حوادث)</a:t>
            </a:r>
            <a:endParaRPr lang="ar-SA" b="1" u="sng" dirty="0" smtClean="0"/>
          </a:p>
          <a:p>
            <a:pPr>
              <a:lnSpc>
                <a:spcPct val="90000"/>
              </a:lnSpc>
            </a:pPr>
            <a:r>
              <a:rPr lang="ar-SA" b="1" u="sng" dirty="0" smtClean="0"/>
              <a:t>9-جابجائی در كار ( ترك خدمت):</a:t>
            </a:r>
            <a:r>
              <a:rPr lang="ar-SA" dirty="0" smtClean="0"/>
              <a:t> میزان خاتمه خدمت ایی كه بصورت داوطبان صورت می گیرد و معمولا از طریق مراجعه به اسناد بایگانی شده قابل تشخیص است.</a:t>
            </a:r>
            <a:endParaRPr lang="en-US" dirty="0" smtClean="0">
              <a:cs typeface="Majalla U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r>
              <a:rPr lang="ar-SA" sz="2800" b="1" u="sng" dirty="0" smtClean="0"/>
              <a:t>10- رضامندی شغلی</a:t>
            </a:r>
            <a:r>
              <a:rPr lang="ar-SA" sz="2800" dirty="0" smtClean="0"/>
              <a:t>: رضامندی شغلی را به طرق مختلفی تعبیر و تعریف نموده اند . اما یك نظریه معتبر آنرا به عنوان رضایت فردی در مقابل آنچه كه از شغل برای او حاصل می شود، تعریف می كند.</a:t>
            </a:r>
            <a:endParaRPr lang="ar-SA" sz="2800" b="1" u="sng" dirty="0" smtClean="0"/>
          </a:p>
          <a:p>
            <a:r>
              <a:rPr lang="ar-SA" sz="2800" b="1" u="sng" dirty="0" smtClean="0"/>
              <a:t>11-انگیزش:</a:t>
            </a:r>
            <a:r>
              <a:rPr lang="ar-SA" sz="2800" dirty="0" smtClean="0"/>
              <a:t> معمولاً به میزان آمادگی فرد برای درگیر شدن در اعمال هدفمند و با فعالیتهای شغلی اطلاق می شود. انگیزش احساس مرتبط با رضامندی حاصل از نتایج كار فرد نیست بكله انگیزش بیشتر به آمادگی یا میل به كاربرای تحقق اهداف شغلی بر می گردد.</a:t>
            </a:r>
            <a:endParaRPr lang="en-US" sz="2800" dirty="0" smtClean="0">
              <a:cs typeface="Majalla U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fontAlgn="auto">
              <a:spcAft>
                <a:spcPts val="0"/>
              </a:spcAft>
              <a:defRPr/>
            </a:pPr>
            <a:r>
              <a:rPr lang="ar-SA" dirty="0" smtClean="0"/>
              <a:t>فصل اول</a:t>
            </a:r>
            <a:br>
              <a:rPr lang="ar-SA" dirty="0" smtClean="0"/>
            </a:br>
            <a:r>
              <a:rPr lang="ar-SA" dirty="0" smtClean="0"/>
              <a:t>كلیات</a:t>
            </a:r>
            <a:endParaRPr lang="en-US" dirty="0" smtClean="0"/>
          </a:p>
        </p:txBody>
      </p:sp>
      <p:sp>
        <p:nvSpPr>
          <p:cNvPr id="8195" name="Rectangle 3"/>
          <p:cNvSpPr>
            <a:spLocks noGrp="1" noChangeArrowheads="1"/>
          </p:cNvSpPr>
          <p:nvPr>
            <p:ph type="subTitle" idx="1"/>
          </p:nvPr>
        </p:nvSpPr>
        <p:spPr>
          <a:xfrm>
            <a:off x="533400" y="3228975"/>
            <a:ext cx="7854950" cy="1752600"/>
          </a:xfrm>
        </p:spPr>
        <p:txBody>
          <a:bodyPr/>
          <a:lstStyle/>
          <a:p>
            <a:pPr marR="0"/>
            <a:r>
              <a:rPr lang="fa-IR" b="1" dirty="0" smtClean="0"/>
              <a:t>هدف : تعریف سازمان ، ساختار ، طراحی سازمان و تئوری های مربوطه</a:t>
            </a:r>
            <a:r>
              <a:rPr lang="fa-IR" dirty="0" smtClean="0"/>
              <a:t> </a:t>
            </a:r>
            <a:endParaRPr lang="en-US" dirty="0" smtClean="0">
              <a:cs typeface="Majalla U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p:txBody>
          <a:bodyPr/>
          <a:lstStyle/>
          <a:p>
            <a:pPr>
              <a:lnSpc>
                <a:spcPct val="90000"/>
              </a:lnSpc>
            </a:pPr>
            <a:r>
              <a:rPr lang="ar-SA" b="1" u="sng" dirty="0" smtClean="0"/>
              <a:t>12-روحیه:</a:t>
            </a:r>
            <a:r>
              <a:rPr lang="ar-SA" dirty="0" smtClean="0"/>
              <a:t> بعنوان پدیده ای گروهی كه متضمن تلاش مضاعف، یكی شدن اهداف فرد و سازمان و ایجاد تعهد و احساس تعلق می باشد، مد نظر قرار گرفته است. روحیه مساله ای گروهی بوده و انگیزش موضوعی، فردی بشمار می آید.</a:t>
            </a:r>
            <a:endParaRPr lang="ar-SA" b="1" u="sng" dirty="0" smtClean="0"/>
          </a:p>
          <a:p>
            <a:pPr>
              <a:lnSpc>
                <a:spcPct val="90000"/>
              </a:lnSpc>
            </a:pPr>
            <a:r>
              <a:rPr lang="ar-SA" b="1" u="sng" dirty="0" smtClean="0"/>
              <a:t>13-كنترل</a:t>
            </a:r>
            <a:r>
              <a:rPr lang="ar-SA" dirty="0" smtClean="0"/>
              <a:t>: میزان توزیع كنترل مدیریت در یك سازمان است كه به مدد آن رفتار اعضا سازمان تحت نفوذ قرار گرفته و جهت داده می شود.</a:t>
            </a:r>
            <a:endParaRPr lang="en-US" dirty="0" smtClean="0">
              <a:cs typeface="Majalla U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lstStyle/>
          <a:p>
            <a:r>
              <a:rPr lang="ar-SA" b="1" u="sng" dirty="0" smtClean="0"/>
              <a:t>14-انسجام/ تعارض:</a:t>
            </a:r>
            <a:r>
              <a:rPr lang="ar-SA" dirty="0" smtClean="0"/>
              <a:t> انسجام به عنوان اینكه، افراد در سازمان همدیگر را دوست داشته با هم خوب كار كنند و ارتباطات همه جانبه و باز با هم داشته باشند و تلاشهای كاری آنها هماهنگ باشد، تعریف می شود و تعارض برخورد فیزیكی، لفظی، هماهنگی ضعیف و ارتباطات غیر اثر بخش تعریف شده است.</a:t>
            </a:r>
            <a:endParaRPr lang="en-US" dirty="0" smtClean="0">
              <a:cs typeface="Majalla U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r>
              <a:rPr lang="ar-SA" b="1" u="sng" dirty="0" smtClean="0"/>
              <a:t>16-برنامه ریزی و هدف گذاری:</a:t>
            </a:r>
            <a:r>
              <a:rPr lang="ar-SA" dirty="0" smtClean="0"/>
              <a:t> به میزانی كه یك سازمان بطور اصولی و منظم گامهایی را كه در آینده باید بردارد، مشخص می سازد و خود را درگیر رفتار هدف گذاری شده می كند، اشاره دارد.</a:t>
            </a:r>
            <a:endParaRPr lang="en-US" dirty="0" smtClean="0">
              <a:cs typeface="Majalla U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p:txBody>
          <a:bodyPr/>
          <a:lstStyle/>
          <a:p>
            <a:r>
              <a:rPr lang="ar-SA" b="1" u="sng" dirty="0" smtClean="0"/>
              <a:t>17-اجماع در هدف:</a:t>
            </a:r>
            <a:r>
              <a:rPr lang="ar-SA" dirty="0" smtClean="0"/>
              <a:t> جدای از تعهد واقعی به اهداف سازمانی، اجماع هدف به میزانی كه همه افراد یك سازمان، هدف واحدی را برای سازمان خود متصورند، بر می گردد.</a:t>
            </a:r>
            <a:endParaRPr lang="ar-SA" b="1" u="sng" dirty="0" smtClean="0"/>
          </a:p>
          <a:p>
            <a:r>
              <a:rPr lang="ar-SA" b="1" u="sng" dirty="0" smtClean="0"/>
              <a:t>18-نهادینه ردن اهداف سازمانی:</a:t>
            </a:r>
            <a:r>
              <a:rPr lang="ar-SA" dirty="0" smtClean="0"/>
              <a:t> بر پذیرش اهداف سازمانی اشاره داشته و بر این باور است كه اهداف سازمانی صحیح اند و درست.</a:t>
            </a:r>
            <a:endParaRPr lang="en-US" dirty="0" smtClean="0">
              <a:cs typeface="Majalla U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p:txBody>
          <a:bodyPr/>
          <a:lstStyle/>
          <a:p>
            <a:r>
              <a:rPr lang="ar-SA" sz="2800" b="1" u="sng" dirty="0" smtClean="0"/>
              <a:t>19-سازگاری نقش و هنجارها</a:t>
            </a:r>
            <a:r>
              <a:rPr lang="ar-SA" sz="2800" dirty="0" smtClean="0"/>
              <a:t>: به حد و حدودی كه اعضا سازمان در خصوص موضوعاتی از قبیل نگرشها ی مساعد سرپرستی ، انتظارات نقش، روحیه و الزامات نقش توافق داشته اشاره می كند.</a:t>
            </a:r>
            <a:endParaRPr lang="ar-SA" sz="2800" b="1" u="sng" dirty="0" smtClean="0"/>
          </a:p>
          <a:p>
            <a:r>
              <a:rPr lang="ar-SA" sz="2800" b="1" u="sng" dirty="0" smtClean="0"/>
              <a:t>20-مهارتهای ارتباطی مدیریتی :</a:t>
            </a:r>
            <a:r>
              <a:rPr lang="ar-SA" sz="2800" dirty="0" smtClean="0"/>
              <a:t>  به سطوح  مهارتهائیكه مدیران در ارتباط با سرپرستان، زیر دستان و همكاران خود در قالب ارائه حمایت های مختلف، یا تسهیل تعاملات سازنده و مفید و ایجاد اشتیاق برای تحقق اهداف و عملكرد عالی بكار می گیرند اشاره دارد.</a:t>
            </a:r>
            <a:endParaRPr lang="en-US" sz="2800" dirty="0" smtClean="0">
              <a:cs typeface="Majalla U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p:txBody>
          <a:bodyPr/>
          <a:lstStyle/>
          <a:p>
            <a:pPr>
              <a:lnSpc>
                <a:spcPct val="90000"/>
              </a:lnSpc>
            </a:pPr>
            <a:r>
              <a:rPr lang="ar-SA" b="1" u="sng" dirty="0" smtClean="0"/>
              <a:t>21-مهارتهای انجام و ظیفه مدیریتی</a:t>
            </a:r>
            <a:r>
              <a:rPr lang="ar-SA" dirty="0" smtClean="0"/>
              <a:t>: به سطوح مهارتهای كلی اشاره دارد كه مدیران سازمان و رهبران گروها برای تحقق وظایف سازمانی لازم دارند و مهارتهائیكه مدیران در هنگام تعامل با اعضاء سازمان بكار می برند در این مقوله قرار نمی گیرد.</a:t>
            </a:r>
            <a:endParaRPr lang="ar-SA" b="1" u="sng" dirty="0" smtClean="0"/>
          </a:p>
          <a:p>
            <a:pPr>
              <a:lnSpc>
                <a:spcPct val="90000"/>
              </a:lnSpc>
            </a:pPr>
            <a:r>
              <a:rPr lang="ar-SA" b="1" u="sng" dirty="0" smtClean="0"/>
              <a:t>22- مدیریت اطلاعات و ارتباطات :</a:t>
            </a:r>
            <a:r>
              <a:rPr lang="ar-SA" dirty="0" smtClean="0"/>
              <a:t> كا آئی، صحت و دقت در تجزیه و تحلیل اطلاعات مهم برای اثر بخشی سازمانی .</a:t>
            </a:r>
            <a:endParaRPr lang="en-US" dirty="0" smtClean="0">
              <a:cs typeface="Majalla U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p:txBody>
          <a:bodyPr/>
          <a:lstStyle/>
          <a:p>
            <a:r>
              <a:rPr lang="ar-SA" b="1" u="sng" dirty="0" smtClean="0"/>
              <a:t>23-آمادگی:</a:t>
            </a:r>
            <a:r>
              <a:rPr lang="ar-SA" dirty="0" smtClean="0"/>
              <a:t> قضاوت كلی در خصوص این احتمال كه سازمان خواهد توانست، برخی از وظایف جدیدی كه از آن خواسته می شود بطور موفقیت آمیز  انجام دهد.</a:t>
            </a:r>
            <a:endParaRPr lang="ar-SA" b="1" u="sng" dirty="0" smtClean="0"/>
          </a:p>
          <a:p>
            <a:r>
              <a:rPr lang="ar-SA" b="1" u="sng" dirty="0" smtClean="0"/>
              <a:t>24- بهره بردای از محیط:</a:t>
            </a:r>
            <a:r>
              <a:rPr lang="ar-SA" dirty="0" smtClean="0"/>
              <a:t> میزان یا حدی كه سازمان بطور موفقیت آمیز با محیط خود در تعامل بوده و منابع با ارزش و كمیاب مورد نیاز خود را بدست می آورد.</a:t>
            </a:r>
            <a:endParaRPr lang="en-US" dirty="0" smtClean="0">
              <a:cs typeface="Majalla U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p:txBody>
          <a:bodyPr/>
          <a:lstStyle/>
          <a:p>
            <a:r>
              <a:rPr lang="ar-SA" sz="2800" b="1" u="sng" dirty="0" smtClean="0"/>
              <a:t>25- ارزیابی بوسیله پدیده های خارجی : </a:t>
            </a:r>
            <a:r>
              <a:rPr lang="ar-SA" sz="2800" dirty="0" smtClean="0"/>
              <a:t>ارزیابی راجع به سازمان یا واحد كه بوسیله افراد و سازمانهای موجود در محیط صورت می گیرد. وفاداری و اعتماد به سازمان، حمایت گروههایی نظیر عرضه كنندگان مواد اولیه، مشتریان، سهامداران، موسسات اجرائی و افرد جامعه تحت  عنوان فوق مطرح می شوند.</a:t>
            </a:r>
            <a:endParaRPr lang="ar-SA" sz="2800" b="1" u="sng" dirty="0" smtClean="0"/>
          </a:p>
          <a:p>
            <a:r>
              <a:rPr lang="ar-SA" sz="2800" b="1" u="sng" dirty="0" smtClean="0"/>
              <a:t>26-ثبات:</a:t>
            </a:r>
            <a:r>
              <a:rPr lang="ar-SA" sz="2800" dirty="0" smtClean="0"/>
              <a:t> حفظ و نگهداری ساختار، بخشهای كاركردی سازمان و منابع مورد نیاز آنها در طی زمان، بویژه در دوره های حساس زمانی .</a:t>
            </a:r>
            <a:endParaRPr lang="en-US" sz="2800" dirty="0" smtClean="0">
              <a:cs typeface="Majalla U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p:txBody>
          <a:bodyPr/>
          <a:lstStyle/>
          <a:p>
            <a:r>
              <a:rPr lang="ar-SA" b="1" u="sng" dirty="0" smtClean="0"/>
              <a:t>27- ارزش منابع انسانی:</a:t>
            </a:r>
            <a:r>
              <a:rPr lang="ar-SA" dirty="0" smtClean="0"/>
              <a:t> نوعی معیار  تركیبی كه به ارزش كلی اعضاء سازمان بر می گردد و در قالب تراز نامه یا حسابداری بیان می شود.</a:t>
            </a:r>
            <a:endParaRPr lang="ar-SA" b="1" u="sng" dirty="0" smtClean="0"/>
          </a:p>
          <a:p>
            <a:r>
              <a:rPr lang="ar-SA" b="1" u="sng" dirty="0" smtClean="0"/>
              <a:t>28-مشاركت و نفوذ مشترك:</a:t>
            </a:r>
            <a:r>
              <a:rPr lang="ar-SA" dirty="0" smtClean="0"/>
              <a:t> میزان یا حدی كه افراد، درون سازمان در اتخاذ تصمیماتی كه مستقیما بر كار و سرنوشت آنها تاثیر می گذارد، مشاركت دارند.</a:t>
            </a:r>
            <a:endParaRPr lang="en-US" dirty="0" smtClean="0">
              <a:cs typeface="Majalla U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p:txBody>
          <a:bodyPr/>
          <a:lstStyle/>
          <a:p>
            <a:r>
              <a:rPr lang="ar-SA" b="1" u="sng" dirty="0" smtClean="0"/>
              <a:t>29-تاكید بر آموزش و توسعه:</a:t>
            </a:r>
            <a:r>
              <a:rPr lang="ar-SA" dirty="0" smtClean="0"/>
              <a:t> میزان تلاش و كوششی كه سازمان جهت بهسازی توسعه منابع انسانی خود بكار می گیرد.</a:t>
            </a:r>
            <a:endParaRPr lang="ar-SA" b="1" u="sng" dirty="0" smtClean="0"/>
          </a:p>
          <a:p>
            <a:r>
              <a:rPr lang="ar-SA" b="1" u="sng" dirty="0" smtClean="0"/>
              <a:t>30- تاكید بر موفقیت:</a:t>
            </a:r>
            <a:r>
              <a:rPr lang="ar-SA" dirty="0" smtClean="0"/>
              <a:t> قیاسی است بین نیاز فردی  برای رسیدن به موفقیت و ارزشی كه سازمان برای تحقق اهداف جدید عمده خود قائل است.</a:t>
            </a:r>
            <a:endParaRPr lang="en-US" dirty="0" smtClean="0">
              <a:cs typeface="Majalla U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p:txBody>
          <a:bodyPr/>
          <a:lstStyle/>
          <a:p>
            <a:r>
              <a:rPr lang="ar-SA" b="1" dirty="0" smtClean="0"/>
              <a:t>برخی تعاریف اساسی</a:t>
            </a:r>
            <a:endParaRPr lang="en-US" b="1" dirty="0" smtClean="0">
              <a:cs typeface="Majalla UI"/>
            </a:endParaRPr>
          </a:p>
          <a:p>
            <a:r>
              <a:rPr lang="ar-SA" dirty="0" smtClean="0"/>
              <a:t>	سازمان پدیده ای اجتماعی به شمار می آید كه به طور آگاهانه هماهنگ شده و دارای حدود و ثغور نسبتا مشخصی بوده و برای تحقیق  هدف یا اهدافی، بر اساس یك سلسله مبانی دائمی فعالیت می كند.</a:t>
            </a:r>
            <a:endParaRPr lang="en-US" dirty="0" smtClean="0">
              <a:cs typeface="Majalla U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p:txBody>
          <a:bodyPr/>
          <a:lstStyle/>
          <a:p>
            <a:r>
              <a:rPr lang="ar-SA" b="1" dirty="0" smtClean="0"/>
              <a:t>رویكرد نیل به هدف</a:t>
            </a:r>
            <a:endParaRPr lang="en-US" b="1" dirty="0" smtClean="0">
              <a:cs typeface="Majalla UI"/>
            </a:endParaRPr>
          </a:p>
          <a:p>
            <a:r>
              <a:rPr lang="ar-SA" dirty="0" smtClean="0"/>
              <a:t>	چنین اظهار می دارد كه اثر بخشی سازمانی باید برحسب میزان تحقق اهداف آن، نه وسایل یا امكانات( فرآیندها) بكار گرفته شده برای دستیابی به اهداف سنجیده شود.  از قبیل: حداكثر نمودن سود، واداری دشمن به تسلیم،برنده شدن.</a:t>
            </a:r>
            <a:endParaRPr lang="en-US" dirty="0" smtClean="0">
              <a:cs typeface="Majalla U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p:txBody>
          <a:bodyPr/>
          <a:lstStyle/>
          <a:p>
            <a:pPr>
              <a:lnSpc>
                <a:spcPct val="90000"/>
              </a:lnSpc>
            </a:pPr>
            <a:r>
              <a:rPr lang="ar-SA" b="1" dirty="0" smtClean="0"/>
              <a:t>رویكرد سیستمی</a:t>
            </a:r>
            <a:endParaRPr lang="ar-SA" dirty="0" smtClean="0"/>
          </a:p>
          <a:p>
            <a:pPr>
              <a:lnSpc>
                <a:spcPct val="90000"/>
              </a:lnSpc>
            </a:pPr>
            <a:r>
              <a:rPr lang="ar-SA" dirty="0" smtClean="0"/>
              <a:t>	سازمانها داده هایی را دریافت كرده و آنها را در فرایند تبدیل وارد نموده و ستاده هایی تولید می كنند. </a:t>
            </a:r>
            <a:endParaRPr lang="ar-SA" b="1" dirty="0" smtClean="0"/>
          </a:p>
          <a:p>
            <a:pPr>
              <a:lnSpc>
                <a:spcPct val="90000"/>
              </a:lnSpc>
            </a:pPr>
            <a:r>
              <a:rPr lang="ar-SA" b="1" dirty="0" smtClean="0"/>
              <a:t>مفروضات رویكرد سیستمی</a:t>
            </a:r>
            <a:endParaRPr lang="en-US" b="1" dirty="0" smtClean="0">
              <a:cs typeface="Majalla UI"/>
            </a:endParaRPr>
          </a:p>
          <a:p>
            <a:pPr>
              <a:lnSpc>
                <a:spcPct val="90000"/>
              </a:lnSpc>
            </a:pPr>
            <a:r>
              <a:rPr lang="ar-SA" dirty="0" smtClean="0"/>
              <a:t>	رویكرد سیستمی نسبت به اثر بخشی چنین اظهار می دارد كه سازمانها متشكل از قستهای فرعی مرتبط بهم هستند. اگر قسمتی از این سیستم ضعیف عمل كند:</a:t>
            </a:r>
            <a:endParaRPr lang="en-US" dirty="0" smtClean="0">
              <a:cs typeface="Majalla U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p:txBody>
          <a:bodyPr/>
          <a:lstStyle/>
          <a:p>
            <a:r>
              <a:rPr lang="ar-SA" dirty="0" smtClean="0"/>
              <a:t>اثر عملكرد ضعیف آن بر عملكرد كل سیستم موثر واقع می شود.</a:t>
            </a:r>
          </a:p>
          <a:p>
            <a:r>
              <a:rPr lang="ar-SA" dirty="0" smtClean="0"/>
              <a:t>اثر بخشی مستلزم آگاهی و تعاملات موثر با عوامل محیطی است.</a:t>
            </a:r>
          </a:p>
          <a:p>
            <a:r>
              <a:rPr lang="ar-SA" dirty="0" smtClean="0"/>
              <a:t>بقاء سازمان مستلزم ذخیره مداوم منابع مورد نیاز است.</a:t>
            </a:r>
            <a:endParaRPr lang="en-US" dirty="0" smtClean="0">
              <a:cs typeface="Majalla U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p:txBody>
          <a:bodyPr/>
          <a:lstStyle/>
          <a:p>
            <a:r>
              <a:rPr lang="ar-SA" b="1" dirty="0" smtClean="0"/>
              <a:t>رویكرد عوامل استراتژیك</a:t>
            </a:r>
            <a:endParaRPr lang="en-US" b="1" dirty="0" smtClean="0">
              <a:cs typeface="Majalla UI"/>
            </a:endParaRPr>
          </a:p>
          <a:p>
            <a:r>
              <a:rPr lang="ar-SA" dirty="0" smtClean="0"/>
              <a:t>	از این دیدگاه سازمانی اثر بخش است كه خواسته های عوامل محیطی خود را كه تداوم حیات  سازمان مستلزم حمایت آنهاست برآورده كند.</a:t>
            </a:r>
            <a:endParaRPr lang="en-US" dirty="0" smtClean="0">
              <a:cs typeface="Majalla U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p:txBody>
          <a:bodyPr/>
          <a:lstStyle/>
          <a:p>
            <a:r>
              <a:rPr lang="ar-SA" b="1" dirty="0" smtClean="0"/>
              <a:t>مفر</a:t>
            </a:r>
            <a:r>
              <a:rPr lang="fa-IR" b="1" dirty="0" smtClean="0"/>
              <a:t>و</a:t>
            </a:r>
            <a:r>
              <a:rPr lang="ar-SA" b="1" dirty="0" smtClean="0"/>
              <a:t>ضات رویكرد عوامل استراتژیك</a:t>
            </a:r>
            <a:endParaRPr lang="en-US" b="1" dirty="0" smtClean="0">
              <a:cs typeface="Majalla UI"/>
            </a:endParaRPr>
          </a:p>
          <a:p>
            <a:r>
              <a:rPr lang="ar-SA" dirty="0" smtClean="0"/>
              <a:t>	عوامل استراتژیك، سازمانها را خیلی متفاوت تر می پندارد. جائی كه صاحبان منافع برای تسلط بر منابع با هم رقابت می كنند، سازمانها، عرصه های سیاسی قلمداد می شوند.</a:t>
            </a:r>
            <a:endParaRPr lang="en-US" dirty="0" smtClean="0">
              <a:cs typeface="Majalla U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2971800" y="0"/>
            <a:ext cx="4947188" cy="677108"/>
          </a:xfrm>
          <a:prstGeom prst="rect">
            <a:avLst/>
          </a:prstGeom>
          <a:noFill/>
          <a:ln w="9525">
            <a:noFill/>
            <a:miter lim="800000"/>
            <a:headEnd/>
            <a:tailEnd/>
          </a:ln>
        </p:spPr>
        <p:txBody>
          <a:bodyPr wrap="none" anchor="ctr">
            <a:spAutoFit/>
          </a:bodyPr>
          <a:lstStyle/>
          <a:p>
            <a:pPr algn="l"/>
            <a:r>
              <a:rPr lang="ar-SA" sz="2000" b="1" dirty="0" smtClean="0">
                <a:ea typeface="Times New Roman" pitchFamily="18" charset="0"/>
                <a:cs typeface="Yagut" pitchFamily="2" charset="-78"/>
              </a:rPr>
              <a:t>مقایسه رویكرد های </a:t>
            </a:r>
            <a:r>
              <a:rPr lang="ar-SA" sz="2000" b="1" dirty="0">
                <a:ea typeface="Times New Roman" pitchFamily="18" charset="0"/>
                <a:cs typeface="Yagut" pitchFamily="2" charset="-78"/>
              </a:rPr>
              <a:t>چهار گانه اثر </a:t>
            </a:r>
            <a:r>
              <a:rPr lang="ar-SA" sz="2000" b="1" dirty="0" smtClean="0">
                <a:ea typeface="Times New Roman" pitchFamily="18" charset="0"/>
                <a:cs typeface="Yagut" pitchFamily="2" charset="-78"/>
              </a:rPr>
              <a:t>بخشی سازمانی</a:t>
            </a:r>
            <a:endParaRPr lang="en-US" sz="2000" dirty="0">
              <a:ea typeface="Times New Roman" pitchFamily="18" charset="0"/>
              <a:cs typeface="Yagut" pitchFamily="2" charset="-78"/>
            </a:endParaRPr>
          </a:p>
          <a:p>
            <a:pPr algn="l" rtl="0" eaLnBrk="0" hangingPunct="0"/>
            <a:endParaRPr lang="en-US" dirty="0">
              <a:ea typeface="Times New Roman" pitchFamily="18" charset="0"/>
              <a:cs typeface="Yagut" pitchFamily="2" charset="-78"/>
            </a:endParaRPr>
          </a:p>
        </p:txBody>
      </p:sp>
      <p:graphicFrame>
        <p:nvGraphicFramePr>
          <p:cNvPr id="67622" name="Group 38"/>
          <p:cNvGraphicFramePr>
            <a:graphicFrameLocks noGrp="1"/>
          </p:cNvGraphicFramePr>
          <p:nvPr/>
        </p:nvGraphicFramePr>
        <p:xfrm>
          <a:off x="762000" y="609600"/>
          <a:ext cx="7924800" cy="5997893"/>
        </p:xfrm>
        <a:graphic>
          <a:graphicData uri="http://schemas.openxmlformats.org/drawingml/2006/table">
            <a:tbl>
              <a:tblPr rtl="1"/>
              <a:tblGrid>
                <a:gridCol w="5141912"/>
                <a:gridCol w="1643063"/>
                <a:gridCol w="1139825"/>
              </a:tblGrid>
              <a:tr h="17002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رویكرد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تعریف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چه موقع مفید است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41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نیل به هدف </a:t>
                      </a: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سیستمی</a:t>
                      </a:r>
                      <a:endParaRPr kumimoji="0" lang="ar-SA"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یك سازمان به اندازه ای اثر بخش است كه اهداف از پیش تعیین شده را محقق می سازد منابع لازم را كسب می كند.</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 وقتی این رویكرد ترجیح داده می شود كه اهداف روشن، دارای زمان معین و سنجش پذیرند.</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8276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عوامل استراتژیك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خواسته های همه عوامل كلیدی تا حدودی برآورده كند.</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پیوند روشنی بین داده ها و ستاده وجود دارد. عوامل كلیدی تاثیر زیادی روی سازمان داشته و سازمان بیاد خواسته های آنها را جامعه عمل بپوشاند</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41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 ارزشهای رقابتی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تاكید سازمان در حوزه های چهارگانه اصلی با علائق عوامل كلیدی متناسب است </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Times New Roman" pitchFamily="18" charset="0"/>
                          <a:ea typeface="Times New Roman" pitchFamily="18" charset="0"/>
                          <a:cs typeface="Yagut" pitchFamily="2" charset="-78"/>
                        </a:rPr>
                        <a:t>آنچه باید سازمان تاكید كند مبهم بوده و تغییر در معیار ها در طی زمان به نفع سازمان است.</a:t>
                      </a: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Yagut"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1225" name="Rectangle 25"/>
          <p:cNvSpPr>
            <a:spLocks noChangeArrowheads="1"/>
          </p:cNvSpPr>
          <p:nvPr/>
        </p:nvSpPr>
        <p:spPr bwMode="auto">
          <a:xfrm>
            <a:off x="0" y="7361238"/>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pPr fontAlgn="auto">
              <a:spcAft>
                <a:spcPts val="0"/>
              </a:spcAft>
              <a:defRPr/>
            </a:pPr>
            <a:r>
              <a:rPr lang="ar-SA" dirty="0" smtClean="0"/>
              <a:t>فصل سوم </a:t>
            </a:r>
            <a:br>
              <a:rPr lang="ar-SA" dirty="0" smtClean="0"/>
            </a:br>
            <a:r>
              <a:rPr lang="ar-SA" dirty="0" smtClean="0"/>
              <a:t>ابعاد ساختار سازمانی </a:t>
            </a:r>
            <a:endParaRPr lang="en-US" dirty="0" smtClean="0"/>
          </a:p>
        </p:txBody>
      </p:sp>
      <p:sp>
        <p:nvSpPr>
          <p:cNvPr id="52227" name="Rectangle 3"/>
          <p:cNvSpPr>
            <a:spLocks noGrp="1" noChangeArrowheads="1"/>
          </p:cNvSpPr>
          <p:nvPr>
            <p:ph type="subTitle" idx="1"/>
          </p:nvPr>
        </p:nvSpPr>
        <p:spPr>
          <a:xfrm>
            <a:off x="533400" y="3228975"/>
            <a:ext cx="7854950" cy="1752600"/>
          </a:xfrm>
        </p:spPr>
        <p:txBody>
          <a:bodyPr/>
          <a:lstStyle/>
          <a:p>
            <a:pPr marR="0"/>
            <a:r>
              <a:rPr lang="fa-IR" b="1" dirty="0" smtClean="0"/>
              <a:t>هدف : آشنایی با ابعاد ساختار سازمانی و ارتباط آن با یكدیگر</a:t>
            </a:r>
            <a:r>
              <a:rPr lang="fa-IR" dirty="0" smtClean="0"/>
              <a:t> </a:t>
            </a:r>
            <a:endParaRPr lang="en-US" dirty="0" smtClean="0">
              <a:cs typeface="Majalla UI"/>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p:txBody>
          <a:bodyPr/>
          <a:lstStyle/>
          <a:p>
            <a:r>
              <a:rPr lang="ar-SA" b="1" dirty="0" smtClean="0"/>
              <a:t>ابعاد ساختار سازمانی </a:t>
            </a:r>
            <a:endParaRPr lang="en-US" b="1" dirty="0" smtClean="0">
              <a:cs typeface="Majalla UI"/>
            </a:endParaRPr>
          </a:p>
          <a:p>
            <a:r>
              <a:rPr lang="ar-SA" dirty="0" smtClean="0"/>
              <a:t>اجزاء سه گانه ای كه برای ایجاد ساختار سازمانی بكار می گیریم، پیچیدگی، رسمیت و تمركز هستند.  دوازده متغیر برای تعریف ابعاد ساختاری:</a:t>
            </a:r>
            <a:endParaRPr lang="en-US" dirty="0" smtClean="0">
              <a:cs typeface="Majalla UI"/>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p:txBody>
          <a:bodyPr/>
          <a:lstStyle/>
          <a:p>
            <a:r>
              <a:rPr lang="ar-SA" u="sng" dirty="0" smtClean="0"/>
              <a:t>اجزاء اداری:</a:t>
            </a:r>
            <a:r>
              <a:rPr lang="ar-SA" dirty="0" smtClean="0"/>
              <a:t> تعدا سرپرستان،مدیران صنفی و پرسنل ستادی نسبت به كل تعداد كاركنان سازمان .</a:t>
            </a:r>
            <a:endParaRPr lang="ar-SA" u="sng" dirty="0" smtClean="0"/>
          </a:p>
          <a:p>
            <a:r>
              <a:rPr lang="ar-SA" u="sng" dirty="0" smtClean="0"/>
              <a:t>استقلال( خودگردانی):</a:t>
            </a:r>
            <a:r>
              <a:rPr lang="ar-SA" dirty="0" smtClean="0"/>
              <a:t> حدی كه مدیریت عالی باید تصمیات ویژه را به بالاترین سطح اختیار ارجاع دهد.</a:t>
            </a:r>
            <a:endParaRPr lang="en-US" dirty="0" smtClean="0">
              <a:cs typeface="Majalla U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p:txBody>
          <a:bodyPr/>
          <a:lstStyle/>
          <a:p>
            <a:r>
              <a:rPr lang="ar-SA" u="sng" dirty="0" smtClean="0"/>
              <a:t>تمركز:</a:t>
            </a:r>
            <a:r>
              <a:rPr lang="ar-SA" dirty="0" smtClean="0"/>
              <a:t> نسبت مشاغلی كه متصدیان آنها در تصمیم گیری مشاركت نموده و تعداد حوزه های كه اینان در آن مشاركت می كنند.</a:t>
            </a:r>
            <a:endParaRPr lang="ar-SA" u="sng" dirty="0" smtClean="0"/>
          </a:p>
          <a:p>
            <a:r>
              <a:rPr lang="ar-SA" u="sng" dirty="0" smtClean="0"/>
              <a:t>پیچیدگی</a:t>
            </a:r>
            <a:r>
              <a:rPr lang="ar-SA" dirty="0" smtClean="0"/>
              <a:t>: به تعداد متخصصین و فعالیتهای حرفه ای و همچنین طول دوره آموزش حرفه ای كاركنان اشاره دارد.</a:t>
            </a:r>
            <a:endParaRPr lang="en-US" dirty="0" smtClean="0">
              <a:cs typeface="Majalla U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p:txBody>
          <a:bodyPr/>
          <a:lstStyle/>
          <a:p>
            <a:r>
              <a:rPr lang="ar-SA" sz="2800" b="1" dirty="0" smtClean="0"/>
              <a:t>ساختار سازمان چیست؟</a:t>
            </a:r>
            <a:endParaRPr lang="en-US" sz="2800" b="1" dirty="0" smtClean="0">
              <a:cs typeface="Majalla UI"/>
            </a:endParaRPr>
          </a:p>
          <a:p>
            <a:r>
              <a:rPr lang="ar-SA" sz="2800" dirty="0" smtClean="0"/>
              <a:t>	ما ساختار را به عنوان یكی از اجزاء سازمان كه از عنصر پیچیدگی، رسمیت و تمركز تشكیل شده، تعریف می كنیم.</a:t>
            </a:r>
          </a:p>
          <a:p>
            <a:r>
              <a:rPr lang="ar-SA" sz="2800" dirty="0" smtClean="0"/>
              <a:t>	پیچیدگی، حدود تفكیك درون سازمان را نشان می دهد. همچنین میزان تخصص گرائی، تقسیم كار و تعدا سطوح در سلسله مراتب سازمان را اشاره می كند. و حد و حدودی كه واحد های سازمانی از لحاظ جغرافیایی پراكنده شده اند  را نیز تصریح می كند.</a:t>
            </a:r>
            <a:endParaRPr lang="en-US" sz="2800" dirty="0" smtClean="0">
              <a:cs typeface="Majalla UI"/>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p:txBody>
          <a:bodyPr/>
          <a:lstStyle/>
          <a:p>
            <a:r>
              <a:rPr lang="ar-SA" u="sng" dirty="0" smtClean="0"/>
              <a:t>تفویض اختیار: </a:t>
            </a:r>
            <a:r>
              <a:rPr lang="ar-SA" dirty="0" smtClean="0"/>
              <a:t>نسبت تعداد تصمیماتی كه بوسیله مدیریت عالی گرفته می شود به تصمیماتی كه بوسیله مدیران اجرائی اتخاذ می گردد.</a:t>
            </a:r>
            <a:endParaRPr lang="ar-SA" u="sng" dirty="0" smtClean="0"/>
          </a:p>
          <a:p>
            <a:r>
              <a:rPr lang="ar-SA" u="sng" dirty="0" smtClean="0"/>
              <a:t>تفكیك:</a:t>
            </a:r>
            <a:r>
              <a:rPr lang="ar-SA" dirty="0" smtClean="0"/>
              <a:t> تعداد وظایف ویژه ای كه در سازمان مشخص شده است.</a:t>
            </a:r>
            <a:endParaRPr lang="en-US" dirty="0" smtClean="0">
              <a:cs typeface="Majalla UI"/>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p:txBody>
          <a:bodyPr/>
          <a:lstStyle/>
          <a:p>
            <a:r>
              <a:rPr lang="en-US" dirty="0" smtClean="0">
                <a:cs typeface="Majalla UI"/>
              </a:rPr>
              <a:t> </a:t>
            </a:r>
            <a:r>
              <a:rPr lang="ar-SA" u="sng" dirty="0" smtClean="0"/>
              <a:t>رسمیت:</a:t>
            </a:r>
            <a:r>
              <a:rPr lang="ar-SA" dirty="0" smtClean="0"/>
              <a:t> حدی كه نقش كاركنان با توسل به اسناد و مدارك رسمی تعریف می شود.</a:t>
            </a:r>
            <a:endParaRPr lang="ar-SA" u="sng" dirty="0" smtClean="0"/>
          </a:p>
          <a:p>
            <a:r>
              <a:rPr lang="ar-SA" u="sng" dirty="0" smtClean="0"/>
              <a:t>تركیب:</a:t>
            </a:r>
            <a:r>
              <a:rPr lang="ar-SA" dirty="0" smtClean="0"/>
              <a:t> كیفیت همكاری میان دوایر و در درون آنها كه برای وحدت بخشیدن به فعالیتها ضروری است.</a:t>
            </a:r>
            <a:endParaRPr lang="en-US" dirty="0" smtClean="0">
              <a:cs typeface="Majalla UI"/>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p:txBody>
          <a:bodyPr/>
          <a:lstStyle/>
          <a:p>
            <a:r>
              <a:rPr lang="en-US" dirty="0" smtClean="0">
                <a:cs typeface="Majalla UI"/>
              </a:rPr>
              <a:t> </a:t>
            </a:r>
            <a:r>
              <a:rPr lang="ar-SA" u="sng" dirty="0" smtClean="0"/>
              <a:t>حرفه گرائی:</a:t>
            </a:r>
            <a:r>
              <a:rPr lang="ar-SA" dirty="0" smtClean="0"/>
              <a:t> حدی كه كاركنان یك سازمان حرفه ای را به عنوان یك مرجع می پذیرند، اعتقاد به ارائه خدمات به عموم و اعتقاد به خود كنترلبی و تمركز در یك حوزه كاری و استقلال و آزادی عمل در كار.</a:t>
            </a:r>
            <a:endParaRPr lang="en-US" dirty="0" smtClean="0">
              <a:cs typeface="Majalla U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p:txBody>
          <a:bodyPr/>
          <a:lstStyle/>
          <a:p>
            <a:r>
              <a:rPr lang="en-US" dirty="0" smtClean="0">
                <a:cs typeface="Majalla UI"/>
              </a:rPr>
              <a:t> </a:t>
            </a:r>
            <a:r>
              <a:rPr lang="ar-SA" u="sng" dirty="0" smtClean="0"/>
              <a:t>حیطه كنترل:</a:t>
            </a:r>
            <a:r>
              <a:rPr lang="ar-SA" dirty="0" smtClean="0"/>
              <a:t> تعداد زیر دستانی كه یك مدیر می تواند و باید آنها را سرپرستی كند.</a:t>
            </a:r>
          </a:p>
          <a:p>
            <a:r>
              <a:rPr lang="ar-SA" dirty="0" smtClean="0"/>
              <a:t>تخ</a:t>
            </a:r>
            <a:r>
              <a:rPr lang="ar-SA" u="sng" dirty="0" smtClean="0"/>
              <a:t>صص گراوی: </a:t>
            </a:r>
            <a:r>
              <a:rPr lang="ar-SA" dirty="0" smtClean="0"/>
              <a:t>میزان تخصص های دقیقی كه در شرح شغل ها برای وظایف مختلف قید گردیده است.</a:t>
            </a:r>
            <a:endParaRPr lang="en-US" dirty="0" smtClean="0">
              <a:cs typeface="Majalla UI"/>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p:txBody>
          <a:bodyPr/>
          <a:lstStyle/>
          <a:p>
            <a:r>
              <a:rPr lang="ar-SA" u="sng" dirty="0" smtClean="0"/>
              <a:t>استاندارد كردن:</a:t>
            </a:r>
            <a:r>
              <a:rPr lang="ar-SA" dirty="0" smtClean="0"/>
              <a:t> حدی كه تغییر در وظایف با توجه به قوانین و مقررات قابل تحمل است.</a:t>
            </a:r>
          </a:p>
          <a:p>
            <a:r>
              <a:rPr lang="ar-SA" dirty="0" smtClean="0"/>
              <a:t>حیطه عمودی: تعداد سطوح در سلسله مراتب اختیار از مدیریت عالی به زیر دستان سطوح پائین سازمان.</a:t>
            </a:r>
            <a:endParaRPr lang="en-US" dirty="0" smtClean="0">
              <a:cs typeface="Majalla UI"/>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idx="1"/>
          </p:nvPr>
        </p:nvSpPr>
        <p:spPr/>
        <p:txBody>
          <a:bodyPr/>
          <a:lstStyle/>
          <a:p>
            <a:pPr>
              <a:lnSpc>
                <a:spcPct val="90000"/>
              </a:lnSpc>
            </a:pPr>
            <a:r>
              <a:rPr lang="ar-SA" b="1" dirty="0" smtClean="0"/>
              <a:t>تعریف پیچیدگی</a:t>
            </a:r>
            <a:endParaRPr lang="ar-SA" dirty="0" smtClean="0"/>
          </a:p>
          <a:p>
            <a:pPr>
              <a:lnSpc>
                <a:spcPct val="90000"/>
              </a:lnSpc>
            </a:pPr>
            <a:r>
              <a:rPr lang="ar-SA" dirty="0" smtClean="0"/>
              <a:t>	پیچیدگی به میزان تفكیكی كه در سازمان وجود دارد اشاره می كند. تفكیك افقی، یمزان یا حد تفكیك افقی بین واحد ها را نشان می دهد. تفكیك عمودی به عمق یا ارتفاع سلسله مراتب سازمانی نظر دارد. تفكیك بر اساس مناطق جغرافائی به میزان پراكندگی واحدها و امكانات و نیروهای انسانی از لحاظ جغرافیائی اشاره دارد.</a:t>
            </a:r>
            <a:endParaRPr lang="en-US" dirty="0" smtClean="0">
              <a:cs typeface="Majalla UI"/>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p:txBody>
          <a:bodyPr/>
          <a:lstStyle/>
          <a:p>
            <a:r>
              <a:rPr lang="ar-SA" b="1" dirty="0" smtClean="0"/>
              <a:t>تخصص گرائی :</a:t>
            </a:r>
            <a:r>
              <a:rPr lang="ar-SA" dirty="0" smtClean="0"/>
              <a:t> به گروهبندی دقیق وظایفی كه به وسیله یك فرد انجام می شود، بر می گردد. تخصص گرائی به دو شیوه صورت می گیرد. مشهورترین شكل آن از طریق تخصص گرائی وظیفه ای تحقق می یابد كه در آن مشاغل به وظایف ساده و تكراری تقسیم بندی می شوند.</a:t>
            </a:r>
            <a:endParaRPr lang="en-US" dirty="0" smtClean="0">
              <a:cs typeface="Majalla UI"/>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idx="1"/>
          </p:nvPr>
        </p:nvSpPr>
        <p:spPr/>
        <p:txBody>
          <a:bodyPr/>
          <a:lstStyle/>
          <a:p>
            <a:r>
              <a:rPr lang="ar-SA" b="1" dirty="0" smtClean="0"/>
              <a:t>تخصص گرائی اجتماعی:</a:t>
            </a:r>
            <a:endParaRPr lang="ar-SA" dirty="0" smtClean="0"/>
          </a:p>
          <a:p>
            <a:r>
              <a:rPr lang="ar-SA" dirty="0" smtClean="0"/>
              <a:t>	با بكار گیری افراد حرفه ای كه صاحب مهارتند ولی نمی توانند به سهولت آنها را بكار ببرند صورت می گیرد.</a:t>
            </a:r>
            <a:endParaRPr lang="en-US" dirty="0" smtClean="0">
              <a:cs typeface="Majalla UI"/>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idx="1"/>
          </p:nvPr>
        </p:nvSpPr>
        <p:spPr/>
        <p:txBody>
          <a:bodyPr/>
          <a:lstStyle/>
          <a:p>
            <a:pPr>
              <a:lnSpc>
                <a:spcPct val="90000"/>
              </a:lnSpc>
            </a:pPr>
            <a:r>
              <a:rPr lang="ar-SA" b="1" dirty="0" smtClean="0"/>
              <a:t>تفكیك عمودی: </a:t>
            </a:r>
            <a:endParaRPr lang="ar-SA" dirty="0" smtClean="0"/>
          </a:p>
          <a:p>
            <a:pPr>
              <a:lnSpc>
                <a:spcPct val="90000"/>
              </a:lnSpc>
            </a:pPr>
            <a:r>
              <a:rPr lang="ar-SA" dirty="0" smtClean="0"/>
              <a:t>به عمق یا ارتفاع ساختار سازمان اشاره دارد. با افزایش سطوح سلسله مراتب سازمانی، تفكیك عمودی سازمان افزایش یافته و پیچیدگی سازمانی بیشتر می شود.</a:t>
            </a:r>
          </a:p>
          <a:p>
            <a:pPr>
              <a:lnSpc>
                <a:spcPct val="90000"/>
              </a:lnSpc>
            </a:pPr>
            <a:r>
              <a:rPr lang="ar-SA" dirty="0" smtClean="0"/>
              <a:t>تفكیك بر اساس مناطق جغرافیایی است كه میزان پراكندگی ادارت، كارخانجات و افراد سازمان بر اساس مناطق جغرافیایی را نشان می دهد.</a:t>
            </a:r>
            <a:endParaRPr lang="en-US" dirty="0" smtClean="0">
              <a:cs typeface="Majalla UI"/>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idx="1"/>
          </p:nvPr>
        </p:nvSpPr>
        <p:spPr/>
        <p:txBody>
          <a:bodyPr/>
          <a:lstStyle/>
          <a:p>
            <a:r>
              <a:rPr lang="ar-SA" b="1" dirty="0" smtClean="0"/>
              <a:t>تعریف رسمیت:</a:t>
            </a:r>
            <a:endParaRPr lang="ar-SA" dirty="0" smtClean="0"/>
          </a:p>
          <a:p>
            <a:r>
              <a:rPr lang="ar-SA" dirty="0" smtClean="0"/>
              <a:t>	رسمیت به میزان یا حدی كه مشاغل سازمانی استاندارد شده اند اشاره می كند. اگر شغلی از میزان رسمیت بالائی برخوردار بوده متصدی آن برای انجام دادن فعالیتهای مربوط به آن شغل و اینكه چه موقعی انجام شود و چگونه باید انجام گردد از حداقل آزادی عمل برخوردار می باشد.</a:t>
            </a:r>
            <a:endParaRPr lang="en-US" dirty="0" smtClean="0">
              <a:cs typeface="Majalla U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p:txBody>
          <a:bodyPr/>
          <a:lstStyle/>
          <a:p>
            <a:r>
              <a:rPr lang="ar-SA" b="1" dirty="0" smtClean="0"/>
              <a:t>طراحی سازمانی چیست؟</a:t>
            </a:r>
            <a:endParaRPr lang="en-US" b="1" dirty="0" smtClean="0">
              <a:cs typeface="Majalla UI"/>
            </a:endParaRPr>
          </a:p>
          <a:p>
            <a:r>
              <a:rPr lang="ar-SA" dirty="0" smtClean="0"/>
              <a:t>	اصطلاح سوم ما ( طراحی سازمان) بر جنبه مدیریت تئوری سازمان تاكید دارد. طراحی سازمان به نحوه ساخت و تغییر ساختار، برای تحقق اهداف سازمانی اشاره می كند.</a:t>
            </a:r>
          </a:p>
          <a:p>
            <a:r>
              <a:rPr lang="ar-SA" dirty="0" smtClean="0"/>
              <a:t>	در ساختن یك ساختار، آنچه مورد استفاده قرار می گیرد نقشه یا سند مشابه ای است كه نمودار سازمانی نام دارد.</a:t>
            </a:r>
            <a:endParaRPr lang="en-US" dirty="0" smtClean="0">
              <a:cs typeface="Majalla UI"/>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p:txBody>
          <a:bodyPr/>
          <a:lstStyle/>
          <a:p>
            <a:r>
              <a:rPr lang="ar-SA" sz="2800" dirty="0" smtClean="0"/>
              <a:t>موضوع ما تعیین این مطلب است كه رسمیت می تواند واضح و صریح و یا مبهم و تلویحی باشد كه دومی هم اسناد مكتوب و هم ادراك كاركنان از میزان رسمی بودن را در بردارد.</a:t>
            </a:r>
          </a:p>
          <a:p>
            <a:r>
              <a:rPr lang="ar-SA" sz="2800" dirty="0" smtClean="0"/>
              <a:t>دامنه رسمیت: شناخت این موضوع مهم است كه میزان رسمیت بین سازمانها نسبت به هم  متفاوت بوده و همچنین در درون سازمانها نیز این تفاوت به درجات مختلفی وجود دارد. در برخی مشاغل كه  آزادی عمل زیاد مورد نیاز است از میزان رسمیت كاسته می شود.</a:t>
            </a:r>
            <a:endParaRPr lang="en-US" sz="2800" dirty="0" smtClean="0">
              <a:cs typeface="Majalla UI"/>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p:txBody>
          <a:bodyPr/>
          <a:lstStyle/>
          <a:p>
            <a:r>
              <a:rPr lang="ar-SA" b="1" dirty="0" smtClean="0"/>
              <a:t>چرا رسمیت مهم است؟</a:t>
            </a:r>
            <a:endParaRPr lang="en-US" b="1" dirty="0" smtClean="0">
              <a:cs typeface="Majalla UI"/>
            </a:endParaRPr>
          </a:p>
          <a:p>
            <a:r>
              <a:rPr lang="ar-SA" dirty="0" smtClean="0"/>
              <a:t>	به علت مزیتهایی كه از استاندارد كردن رفتار كاركنان نصیب سازمانها می شود رسمیت را بكار می گیرند. استاندارد نمودن رفتار تغییرپذیری را كاهش می دهد. همچنین باعث افزایش هماهنگی در كار می شود.</a:t>
            </a:r>
            <a:endParaRPr lang="en-US" dirty="0" smtClean="0">
              <a:cs typeface="Majalla UI"/>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p:txBody>
          <a:bodyPr/>
          <a:lstStyle/>
          <a:p>
            <a:r>
              <a:rPr lang="ar-SA" b="1" dirty="0" smtClean="0"/>
              <a:t>رسمی سازی درون سازمانی یا برون سازمانی </a:t>
            </a:r>
            <a:endParaRPr lang="en-US" b="1" dirty="0" smtClean="0">
              <a:cs typeface="Majalla UI"/>
            </a:endParaRPr>
          </a:p>
          <a:p>
            <a:r>
              <a:rPr lang="ar-SA" b="1" dirty="0" smtClean="0"/>
              <a:t>جامعه پذیری:</a:t>
            </a:r>
            <a:r>
              <a:rPr lang="ar-SA" dirty="0" smtClean="0"/>
              <a:t> به یك نوع فرایند انطباق اشاره می كند كه از طریق آن افراد، ارزشها، هنجارها و الگوهای رفتاری مورد انتظار شغل و سازمان را یاد می گیرند.</a:t>
            </a:r>
            <a:endParaRPr lang="en-US" dirty="0" smtClean="0">
              <a:cs typeface="Majalla UI"/>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idx="1"/>
          </p:nvPr>
        </p:nvSpPr>
        <p:spPr/>
        <p:txBody>
          <a:bodyPr/>
          <a:lstStyle/>
          <a:p>
            <a:r>
              <a:rPr lang="ar-SA" b="1" dirty="0" smtClean="0"/>
              <a:t>فنون رسمی سازی</a:t>
            </a:r>
            <a:endParaRPr lang="en-US" b="1" dirty="0" smtClean="0">
              <a:cs typeface="Majalla UI"/>
            </a:endParaRPr>
          </a:p>
          <a:p>
            <a:r>
              <a:rPr lang="ar-SA" dirty="0" smtClean="0"/>
              <a:t>	مدیران فنونی در اختیار دارند كه به كمك آن می توانند كاركنان خود را استاندارد كنند. در این بخش مهمترین فنون رسمی سازی را مورد بررسی قرار می دهیم.</a:t>
            </a:r>
            <a:endParaRPr lang="en-US" dirty="0" smtClean="0">
              <a:cs typeface="Majalla UI"/>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idx="1"/>
          </p:nvPr>
        </p:nvSpPr>
        <p:spPr/>
        <p:txBody>
          <a:bodyPr/>
          <a:lstStyle/>
          <a:p>
            <a:r>
              <a:rPr lang="ar-SA" dirty="0" smtClean="0"/>
              <a:t>گزینش</a:t>
            </a:r>
          </a:p>
          <a:p>
            <a:r>
              <a:rPr lang="ar-SA" dirty="0" smtClean="0"/>
              <a:t>الزامات نقش</a:t>
            </a:r>
          </a:p>
          <a:p>
            <a:r>
              <a:rPr lang="ar-SA" dirty="0" smtClean="0"/>
              <a:t>قوانین ، رویه ها، خط مشی ها</a:t>
            </a:r>
          </a:p>
          <a:p>
            <a:r>
              <a:rPr lang="ar-SA" dirty="0" smtClean="0"/>
              <a:t>رویه ها</a:t>
            </a:r>
          </a:p>
          <a:p>
            <a:r>
              <a:rPr lang="ar-SA" dirty="0" smtClean="0"/>
              <a:t>خط مشی ها</a:t>
            </a:r>
          </a:p>
          <a:p>
            <a:r>
              <a:rPr lang="ar-SA" dirty="0" smtClean="0"/>
              <a:t>آموزش</a:t>
            </a:r>
          </a:p>
          <a:p>
            <a:r>
              <a:rPr lang="ar-SA" dirty="0" smtClean="0"/>
              <a:t>شعائر</a:t>
            </a:r>
            <a:endParaRPr lang="en-US" dirty="0" smtClean="0">
              <a:cs typeface="Majalla UI"/>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idx="1"/>
          </p:nvPr>
        </p:nvSpPr>
        <p:spPr/>
        <p:txBody>
          <a:bodyPr/>
          <a:lstStyle/>
          <a:p>
            <a:r>
              <a:rPr lang="ar-SA" b="1" dirty="0" smtClean="0"/>
              <a:t>روابط بین رسمیت و پیچیدگی</a:t>
            </a:r>
            <a:endParaRPr lang="en-US" b="1" dirty="0" smtClean="0">
              <a:cs typeface="Majalla UI"/>
            </a:endParaRPr>
          </a:p>
          <a:p>
            <a:r>
              <a:rPr lang="ar-SA" dirty="0" smtClean="0"/>
              <a:t>	در جاهایی كه كاركنان وظایف دقیق، تخصصی شده تكراری و محدود انجام می دهند . روال كاری آنها گرایش به استاندارد شدن و قوانین و مقرار متعددی بر رفتار آنها حكمفرماست.</a:t>
            </a:r>
            <a:endParaRPr lang="en-US" dirty="0" smtClean="0">
              <a:cs typeface="Majalla UI"/>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457200" y="1143000"/>
            <a:ext cx="8229600" cy="4389437"/>
          </a:xfrm>
        </p:spPr>
        <p:txBody>
          <a:bodyPr/>
          <a:lstStyle/>
          <a:p>
            <a:r>
              <a:rPr lang="ar-SA" sz="2800" b="1" dirty="0" smtClean="0"/>
              <a:t>تمركز</a:t>
            </a:r>
            <a:endParaRPr lang="en-US" sz="2800" b="1" dirty="0" smtClean="0">
              <a:cs typeface="Majalla UI"/>
            </a:endParaRPr>
          </a:p>
          <a:p>
            <a:r>
              <a:rPr lang="ar-SA" sz="2800" dirty="0" smtClean="0"/>
              <a:t>تمركز به میزانی كه تصمیم گیری در یك نقطه واحد در سازمان متمركز شده اشاره دارد .</a:t>
            </a:r>
          </a:p>
          <a:p>
            <a:r>
              <a:rPr lang="ar-SA" sz="2800" dirty="0" smtClean="0"/>
              <a:t>1-آیا ما صرفا اختیار رسمی را مد نظر قرار می دهیم؟</a:t>
            </a:r>
          </a:p>
          <a:p>
            <a:r>
              <a:rPr lang="ar-SA" sz="2800" dirty="0" smtClean="0"/>
              <a:t>2-آیا خط مشی ها عدم تمركز را محدود می كنند؟ بسیاری از سازمانها، تصمیم گیری  را به رده های پاین سازمان واگذار نموده ولی از طریق تدوین خط مشی ها، تصمیم گیرندگان را با یك سلسله محدودیت مواجه می نمایند.</a:t>
            </a:r>
            <a:endParaRPr lang="en-US" sz="2800" dirty="0" smtClean="0">
              <a:cs typeface="Majalla UI"/>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p:txBody>
          <a:bodyPr/>
          <a:lstStyle/>
          <a:p>
            <a:r>
              <a:rPr lang="ar-SA" dirty="0" smtClean="0"/>
              <a:t> </a:t>
            </a:r>
            <a:r>
              <a:rPr lang="ar-SA" b="1" dirty="0" smtClean="0"/>
              <a:t>تمركز و پیچیدگی</a:t>
            </a:r>
            <a:endParaRPr lang="en-US" b="1" dirty="0" smtClean="0">
              <a:cs typeface="Majalla UI"/>
            </a:endParaRPr>
          </a:p>
          <a:p>
            <a:r>
              <a:rPr lang="ar-SA" dirty="0" smtClean="0"/>
              <a:t>	مدارك و شواهد دلالت بر یك رابطه معكوسی بین تمركز و پیچیدگی دارد. عدم تمركز با پیچیدگی سطح بالا مرتبط می شود. كاركنانی كه آموزشهای حرفه ای بیشتری گذرانیده اند باید در تصمیم گیری های بیشتری مشاركت داده شوند.</a:t>
            </a:r>
            <a:endParaRPr lang="en-US" dirty="0" smtClean="0">
              <a:cs typeface="Majalla UI"/>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idx="1"/>
          </p:nvPr>
        </p:nvSpPr>
        <p:spPr/>
        <p:txBody>
          <a:bodyPr/>
          <a:lstStyle/>
          <a:p>
            <a:r>
              <a:rPr lang="ar-SA" dirty="0" smtClean="0"/>
              <a:t> </a:t>
            </a:r>
            <a:r>
              <a:rPr lang="ar-SA" b="1" dirty="0" smtClean="0"/>
              <a:t>تمزكز و رسمیت </a:t>
            </a:r>
            <a:endParaRPr lang="en-US" b="1" dirty="0" smtClean="0">
              <a:cs typeface="Majalla UI"/>
            </a:endParaRPr>
          </a:p>
          <a:p>
            <a:r>
              <a:rPr lang="ar-SA" dirty="0" smtClean="0"/>
              <a:t>	رابطه تمركز و رسمی بودن به همان اندازه كه رابطه تمركز و پیچیدگی روشن و واضح بود، مبهم و نامعلوم است.</a:t>
            </a:r>
          </a:p>
          <a:p>
            <a:r>
              <a:rPr lang="ar-SA" dirty="0" smtClean="0"/>
              <a:t/>
            </a:r>
            <a:br>
              <a:rPr lang="ar-SA" dirty="0" smtClean="0"/>
            </a:br>
            <a:endParaRPr lang="en-US" dirty="0" smtClean="0">
              <a:cs typeface="Majalla UI"/>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pPr fontAlgn="auto">
              <a:spcAft>
                <a:spcPts val="0"/>
              </a:spcAft>
              <a:defRPr/>
            </a:pPr>
            <a:r>
              <a:rPr lang="ar-SA" dirty="0" smtClean="0"/>
              <a:t>فصل چهارم</a:t>
            </a:r>
            <a:br>
              <a:rPr lang="ar-SA" dirty="0" smtClean="0"/>
            </a:br>
            <a:r>
              <a:rPr lang="ar-SA" dirty="0" smtClean="0"/>
              <a:t>استراتژی</a:t>
            </a:r>
            <a:endParaRPr lang="en-US" dirty="0" smtClean="0"/>
          </a:p>
        </p:txBody>
      </p:sp>
      <p:sp>
        <p:nvSpPr>
          <p:cNvPr id="75779" name="Rectangle 3"/>
          <p:cNvSpPr>
            <a:spLocks noGrp="1" noChangeArrowheads="1"/>
          </p:cNvSpPr>
          <p:nvPr>
            <p:ph type="subTitle" idx="1"/>
          </p:nvPr>
        </p:nvSpPr>
        <p:spPr>
          <a:xfrm>
            <a:off x="533400" y="3228975"/>
            <a:ext cx="7854950" cy="1752600"/>
          </a:xfrm>
        </p:spPr>
        <p:txBody>
          <a:bodyPr/>
          <a:lstStyle/>
          <a:p>
            <a:pPr marR="0"/>
            <a:r>
              <a:rPr lang="fa-IR" b="1" dirty="0" smtClean="0"/>
              <a:t>هدف:تشریح استراتژی ساختار و انواع آن و نظریه های مربوطه</a:t>
            </a:r>
            <a:r>
              <a:rPr lang="fa-IR" dirty="0" smtClean="0"/>
              <a:t> </a:t>
            </a:r>
            <a:endParaRPr lang="en-US" dirty="0" smtClean="0">
              <a:cs typeface="Majalla U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p:txBody>
          <a:bodyPr/>
          <a:lstStyle/>
          <a:p>
            <a:r>
              <a:rPr lang="ar-SA" b="1" dirty="0" smtClean="0"/>
              <a:t>تئوری سازمان چیست؟</a:t>
            </a:r>
            <a:endParaRPr lang="en-US" b="1" dirty="0" smtClean="0">
              <a:cs typeface="Majalla UI"/>
            </a:endParaRPr>
          </a:p>
          <a:p>
            <a:r>
              <a:rPr lang="ar-SA" dirty="0" smtClean="0"/>
              <a:t>	با توجه به تعاریف قبلی ذكر شده، تعریف تئوری سازمان، بنظر مشكل نمی آید، تئوری سازمان رشته ای است كه ساختار و طراحی سازمان را مورد مطالعه قرار می دهد . تئوری سازمان به هر دو جنبه تشریحی و تجویزی این رشته می پردازد.</a:t>
            </a:r>
            <a:endParaRPr lang="en-US" dirty="0" smtClean="0">
              <a:cs typeface="Majalla UI"/>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idx="1"/>
          </p:nvPr>
        </p:nvSpPr>
        <p:spPr/>
        <p:txBody>
          <a:bodyPr/>
          <a:lstStyle/>
          <a:p>
            <a:r>
              <a:rPr lang="ar-SA" b="1" dirty="0" smtClean="0"/>
              <a:t>استراتژی</a:t>
            </a:r>
            <a:endParaRPr lang="en-US" b="1" dirty="0" smtClean="0">
              <a:cs typeface="Majalla UI"/>
            </a:endParaRPr>
          </a:p>
          <a:p>
            <a:r>
              <a:rPr lang="ar-SA" dirty="0" smtClean="0"/>
              <a:t>	استراتژی می توانست تنها متغیری باشد كه به عنوان عامل تعیین كننده ساختار مد نظر قرار می گرفت.</a:t>
            </a:r>
          </a:p>
          <a:p>
            <a:r>
              <a:rPr lang="ar-SA" dirty="0" smtClean="0"/>
              <a:t> نخستین بار پذیرش اهداف و استراتژی به عنوان عوامل تعیین كننده ساختار سازمانی در مفروضات اقتصاد كلاسیك  مطرح می گردید این مفروضات عبارت بودند از:</a:t>
            </a:r>
            <a:endParaRPr lang="en-US" dirty="0" smtClean="0">
              <a:cs typeface="Majalla UI"/>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idx="1"/>
          </p:nvPr>
        </p:nvSpPr>
        <p:spPr/>
        <p:txBody>
          <a:bodyPr/>
          <a:lstStyle/>
          <a:p>
            <a:r>
              <a:rPr lang="ar-SA" dirty="0" smtClean="0"/>
              <a:t>1-سازمان هدف یا اهدافی دارد كه در جهت تحقق آنها گام بر می دارد.</a:t>
            </a:r>
          </a:p>
          <a:p>
            <a:r>
              <a:rPr lang="ar-SA" dirty="0" smtClean="0"/>
              <a:t>2-سازمان در جهت تحقق اهدافش روش عقلانی در پیش می گیرد.</a:t>
            </a:r>
          </a:p>
          <a:p>
            <a:r>
              <a:rPr lang="ar-SA" dirty="0" smtClean="0"/>
              <a:t>3-فلسفه وجودی سازمان تبدیل نهاده های اقتصادی به ستاده هاست.</a:t>
            </a:r>
            <a:endParaRPr lang="en-US" dirty="0" smtClean="0">
              <a:cs typeface="Majalla UI"/>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idx="1"/>
          </p:nvPr>
        </p:nvSpPr>
        <p:spPr/>
        <p:txBody>
          <a:bodyPr/>
          <a:lstStyle/>
          <a:p>
            <a:r>
              <a:rPr lang="ar-SA" sz="2800" dirty="0" smtClean="0"/>
              <a:t>4-محیطی كه سازمان در آن مشغول به فعالیت می باشد ضرورتی غیر قابل تغییر است.</a:t>
            </a:r>
          </a:p>
          <a:p>
            <a:r>
              <a:rPr lang="ar-SA" sz="2800" dirty="0" smtClean="0"/>
              <a:t>همانگونه كه پیتر دراكر گفته، ساختار وسیله ای است كه برای حصول اهداف بلند مدت و كوتاه مدت سازمان.  از این رو هر نوع بحث و بررسی پیرامون ساختار باید با اهداف و استراتژی آغاز گردد. ساختار به عنوان وسیله  ای مطرح شده كه به كمك آن نهاده ها به ستاده ها تبدیل می شوند.</a:t>
            </a:r>
            <a:endParaRPr lang="en-US" sz="2800" dirty="0" smtClean="0">
              <a:cs typeface="Majalla UI"/>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p:txBody>
          <a:bodyPr/>
          <a:lstStyle/>
          <a:p>
            <a:r>
              <a:rPr lang="ar-SA" b="1" dirty="0" smtClean="0"/>
              <a:t>استراتژی چیست؟</a:t>
            </a:r>
            <a:endParaRPr lang="en-US" b="1" dirty="0" smtClean="0">
              <a:cs typeface="Majalla UI"/>
            </a:endParaRPr>
          </a:p>
          <a:p>
            <a:r>
              <a:rPr lang="ar-SA" dirty="0" smtClean="0"/>
              <a:t>	استراتژی می تواند به عنوان فرآیند تعیین اهداف بنیادی بلند مدت،  اتخاذ شیوه كار و تخصیص منابع لازم برای تحقق این اهداف تعریف شود.</a:t>
            </a:r>
          </a:p>
          <a:p>
            <a:r>
              <a:rPr lang="ar-SA" dirty="0" smtClean="0"/>
              <a:t>در حقیقت این تعریف دو نظریه را در مورد استراتژی مطرح و لزوم توجه گسترده به آندو را نشان می دهد.</a:t>
            </a:r>
            <a:r>
              <a:rPr lang="en-US" dirty="0" smtClean="0">
                <a:cs typeface="Majalla UI"/>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5638800" y="3733800"/>
            <a:ext cx="1676400" cy="1066800"/>
          </a:xfrm>
          <a:prstGeom prst="rect">
            <a:avLst/>
          </a:prstGeom>
          <a:solidFill>
            <a:srgbClr val="FFFFFF"/>
          </a:solidFill>
          <a:ln w="9525">
            <a:solidFill>
              <a:srgbClr val="000000"/>
            </a:solidFill>
            <a:miter lim="800000"/>
            <a:headEnd/>
            <a:tailEnd/>
          </a:ln>
        </p:spPr>
        <p:txBody>
          <a:bodyPr/>
          <a:lstStyle/>
          <a:p>
            <a:endParaRPr lang="ar-SA" sz="2000">
              <a:ea typeface="Times New Roman" pitchFamily="18" charset="0"/>
              <a:cs typeface="Titr" pitchFamily="2" charset="-78"/>
            </a:endParaRPr>
          </a:p>
          <a:p>
            <a:pPr eaLnBrk="0" hangingPunct="0"/>
            <a:r>
              <a:rPr lang="ar-SA" sz="2000">
                <a:ea typeface="Times New Roman" pitchFamily="18" charset="0"/>
                <a:cs typeface="Titr" pitchFamily="2" charset="-78"/>
              </a:rPr>
              <a:t>   ساختار </a:t>
            </a:r>
          </a:p>
        </p:txBody>
      </p:sp>
      <p:sp>
        <p:nvSpPr>
          <p:cNvPr id="80899" name="Oval 3"/>
          <p:cNvSpPr>
            <a:spLocks noChangeArrowheads="1"/>
          </p:cNvSpPr>
          <p:nvPr/>
        </p:nvSpPr>
        <p:spPr bwMode="auto">
          <a:xfrm>
            <a:off x="3657600" y="3657600"/>
            <a:ext cx="1431925" cy="1063625"/>
          </a:xfrm>
          <a:prstGeom prst="ellipse">
            <a:avLst/>
          </a:prstGeom>
          <a:solidFill>
            <a:srgbClr val="FFFFFF"/>
          </a:solidFill>
          <a:ln w="9525">
            <a:solidFill>
              <a:srgbClr val="000000"/>
            </a:solidFill>
            <a:round/>
            <a:headEnd/>
            <a:tailEnd/>
          </a:ln>
        </p:spPr>
        <p:txBody>
          <a:bodyPr/>
          <a:lstStyle/>
          <a:p>
            <a:r>
              <a:rPr lang="ar-SA" sz="2000" dirty="0" smtClean="0">
                <a:ea typeface="Times New Roman" pitchFamily="18" charset="0"/>
                <a:cs typeface="Titr" pitchFamily="2" charset="-78"/>
              </a:rPr>
              <a:t>استراتژی </a:t>
            </a:r>
            <a:endParaRPr lang="ar-SA" sz="2000" dirty="0">
              <a:ea typeface="Times New Roman" pitchFamily="18" charset="0"/>
              <a:cs typeface="Titr" pitchFamily="2" charset="-78"/>
            </a:endParaRPr>
          </a:p>
        </p:txBody>
      </p:sp>
      <p:sp>
        <p:nvSpPr>
          <p:cNvPr id="80900" name="Text Box 4"/>
          <p:cNvSpPr txBox="1">
            <a:spLocks noChangeArrowheads="1"/>
          </p:cNvSpPr>
          <p:nvPr/>
        </p:nvSpPr>
        <p:spPr bwMode="auto">
          <a:xfrm>
            <a:off x="533400" y="3657600"/>
            <a:ext cx="2590800" cy="1127125"/>
          </a:xfrm>
          <a:prstGeom prst="rect">
            <a:avLst/>
          </a:prstGeom>
          <a:solidFill>
            <a:srgbClr val="FFFFFF"/>
          </a:solidFill>
          <a:ln w="9525">
            <a:solidFill>
              <a:srgbClr val="000000"/>
            </a:solidFill>
            <a:miter lim="800000"/>
            <a:headEnd/>
            <a:tailEnd/>
          </a:ln>
        </p:spPr>
        <p:txBody>
          <a:bodyPr/>
          <a:lstStyle/>
          <a:p>
            <a:endParaRPr lang="ar-SA" sz="2000" dirty="0">
              <a:ea typeface="Times New Roman" pitchFamily="18" charset="0"/>
              <a:cs typeface="Titr" pitchFamily="2" charset="-78"/>
            </a:endParaRPr>
          </a:p>
          <a:p>
            <a:pPr algn="ctr" eaLnBrk="0" hangingPunct="0"/>
            <a:r>
              <a:rPr lang="ar-SA" sz="2000" dirty="0">
                <a:ea typeface="Times New Roman" pitchFamily="18" charset="0"/>
                <a:cs typeface="Titr" pitchFamily="2" charset="-78"/>
              </a:rPr>
              <a:t>عوامل </a:t>
            </a:r>
            <a:r>
              <a:rPr lang="ar-SA" sz="2000" dirty="0" smtClean="0">
                <a:ea typeface="Times New Roman" pitchFamily="18" charset="0"/>
                <a:cs typeface="Titr" pitchFamily="2" charset="-78"/>
              </a:rPr>
              <a:t>محیطی </a:t>
            </a:r>
            <a:r>
              <a:rPr lang="ar-SA" sz="2000" dirty="0">
                <a:ea typeface="Times New Roman" pitchFamily="18" charset="0"/>
                <a:cs typeface="Titr" pitchFamily="2" charset="-78"/>
              </a:rPr>
              <a:t>و </a:t>
            </a:r>
            <a:r>
              <a:rPr lang="ar-SA" sz="2000" dirty="0" smtClean="0">
                <a:ea typeface="Times New Roman" pitchFamily="18" charset="0"/>
                <a:cs typeface="Titr" pitchFamily="2" charset="-78"/>
              </a:rPr>
              <a:t>ظرفیت های سازمانی</a:t>
            </a:r>
            <a:endParaRPr lang="ar-SA" sz="2000" dirty="0">
              <a:ea typeface="Times New Roman" pitchFamily="18" charset="0"/>
              <a:cs typeface="Titr" pitchFamily="2" charset="-78"/>
            </a:endParaRPr>
          </a:p>
        </p:txBody>
      </p:sp>
      <p:sp>
        <p:nvSpPr>
          <p:cNvPr id="80901" name="Line 5"/>
          <p:cNvSpPr>
            <a:spLocks noChangeShapeType="1"/>
          </p:cNvSpPr>
          <p:nvPr/>
        </p:nvSpPr>
        <p:spPr bwMode="auto">
          <a:xfrm>
            <a:off x="3124200" y="4191000"/>
            <a:ext cx="533400" cy="0"/>
          </a:xfrm>
          <a:prstGeom prst="line">
            <a:avLst/>
          </a:prstGeom>
          <a:noFill/>
          <a:ln w="9525">
            <a:solidFill>
              <a:srgbClr val="000000"/>
            </a:solidFill>
            <a:round/>
            <a:headEnd/>
            <a:tailEnd type="triangle" w="med" len="med"/>
          </a:ln>
        </p:spPr>
        <p:txBody>
          <a:bodyPr/>
          <a:lstStyle/>
          <a:p>
            <a:endParaRPr lang="en-US"/>
          </a:p>
        </p:txBody>
      </p:sp>
      <p:sp>
        <p:nvSpPr>
          <p:cNvPr id="80902" name="Line 6"/>
          <p:cNvSpPr>
            <a:spLocks noChangeShapeType="1"/>
          </p:cNvSpPr>
          <p:nvPr/>
        </p:nvSpPr>
        <p:spPr bwMode="auto">
          <a:xfrm>
            <a:off x="5105400" y="4191000"/>
            <a:ext cx="595313" cy="0"/>
          </a:xfrm>
          <a:prstGeom prst="line">
            <a:avLst/>
          </a:prstGeom>
          <a:noFill/>
          <a:ln w="9525">
            <a:solidFill>
              <a:srgbClr val="000000"/>
            </a:solidFill>
            <a:round/>
            <a:headEnd/>
            <a:tailEnd type="triangle" w="med" len="med"/>
          </a:ln>
        </p:spPr>
        <p:txBody>
          <a:bodyPr/>
          <a:lstStyle/>
          <a:p>
            <a:endParaRPr lang="en-US"/>
          </a:p>
        </p:txBody>
      </p:sp>
      <p:sp>
        <p:nvSpPr>
          <p:cNvPr id="80903" name="Rectangle 7"/>
          <p:cNvSpPr>
            <a:spLocks noChangeArrowheads="1"/>
          </p:cNvSpPr>
          <p:nvPr/>
        </p:nvSpPr>
        <p:spPr bwMode="auto">
          <a:xfrm>
            <a:off x="168275" y="2867025"/>
            <a:ext cx="233363" cy="701675"/>
          </a:xfrm>
          <a:prstGeom prst="rect">
            <a:avLst/>
          </a:prstGeom>
          <a:noFill/>
          <a:ln w="9525">
            <a:noFill/>
            <a:miter lim="800000"/>
            <a:headEnd/>
            <a:tailEnd/>
          </a:ln>
        </p:spPr>
        <p:txBody>
          <a:bodyPr wrap="none" anchor="ctr">
            <a:spAutoFit/>
          </a:bodyPr>
          <a:lstStyle/>
          <a:p>
            <a:pPr algn="l"/>
            <a:r>
              <a:rPr lang="ar-SA" sz="2000">
                <a:ea typeface="Times New Roman" pitchFamily="18" charset="0"/>
                <a:cs typeface="Yagut" pitchFamily="2" charset="-78"/>
              </a:rPr>
              <a:t>.</a:t>
            </a:r>
            <a:endParaRPr lang="en-US" sz="2000">
              <a:ea typeface="Times New Roman" pitchFamily="18" charset="0"/>
              <a:cs typeface="Yagut" pitchFamily="2" charset="-78"/>
            </a:endParaRPr>
          </a:p>
          <a:p>
            <a:pPr algn="l" rtl="0" eaLnBrk="0" hangingPunct="0"/>
            <a:endParaRPr lang="en-US" sz="2000">
              <a:ea typeface="Times New Roman" pitchFamily="18" charset="0"/>
              <a:cs typeface="Yagut" pitchFamily="2" charset="-78"/>
            </a:endParaRPr>
          </a:p>
        </p:txBody>
      </p:sp>
      <p:sp>
        <p:nvSpPr>
          <p:cNvPr id="80904" name="Rectangle 8"/>
          <p:cNvSpPr>
            <a:spLocks noChangeArrowheads="1"/>
          </p:cNvSpPr>
          <p:nvPr/>
        </p:nvSpPr>
        <p:spPr bwMode="auto">
          <a:xfrm>
            <a:off x="9128125" y="3446463"/>
            <a:ext cx="184150" cy="701675"/>
          </a:xfrm>
          <a:prstGeom prst="rect">
            <a:avLst/>
          </a:prstGeom>
          <a:noFill/>
          <a:ln w="9525">
            <a:noFill/>
            <a:miter lim="800000"/>
            <a:headEnd/>
            <a:tailEnd/>
          </a:ln>
        </p:spPr>
        <p:txBody>
          <a:bodyPr wrap="none" anchor="ctr">
            <a:spAutoFit/>
          </a:bodyPr>
          <a:lstStyle/>
          <a:p>
            <a:r>
              <a:rPr lang="ar-SA" sz="2000">
                <a:latin typeface="Times New Roman" pitchFamily="18" charset="0"/>
                <a:ea typeface="Times New Roman" pitchFamily="18" charset="0"/>
                <a:cs typeface="Yagut" pitchFamily="2" charset="-78"/>
              </a:rPr>
              <a:t/>
            </a:r>
            <a:br>
              <a:rPr lang="ar-SA" sz="2000">
                <a:latin typeface="Times New Roman" pitchFamily="18" charset="0"/>
                <a:ea typeface="Times New Roman" pitchFamily="18" charset="0"/>
                <a:cs typeface="Yagut" pitchFamily="2" charset="-78"/>
              </a:rPr>
            </a:br>
            <a:endParaRPr lang="ar-SA" sz="2000">
              <a:ea typeface="Times New Roman" pitchFamily="18" charset="0"/>
              <a:cs typeface="Yagut" pitchFamily="2" charset="-78"/>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idx="1"/>
          </p:nvPr>
        </p:nvSpPr>
        <p:spPr/>
        <p:txBody>
          <a:bodyPr/>
          <a:lstStyle/>
          <a:p>
            <a:r>
              <a:rPr lang="ar-SA" b="1" dirty="0" smtClean="0"/>
              <a:t>انواع چهار گانه سازمانهای استراتژیك:</a:t>
            </a:r>
            <a:endParaRPr lang="ar-SA" dirty="0" smtClean="0"/>
          </a:p>
          <a:p>
            <a:r>
              <a:rPr lang="ar-SA" dirty="0" smtClean="0"/>
              <a:t>مایلز و اسنو سازمانها را بر اساس انواع چهار گانه سازمانهای استراتژیك به شرح ذیل طبقه بندی نمودند: تدافعی- اینده نگر- تحلیلگر </a:t>
            </a:r>
            <a:r>
              <a:rPr lang="en-US" dirty="0" smtClean="0">
                <a:cs typeface="Majalla UI"/>
              </a:rPr>
              <a:t>–</a:t>
            </a:r>
            <a:r>
              <a:rPr lang="ar-SA" dirty="0" smtClean="0"/>
              <a:t> انفعالی  روی شركتهای تجاری متمركز است ولی طبقه بندی آنها در سازمانهای غیر انتفاعی نیز به احتمال زیادبخوبی بكار می آید.</a:t>
            </a:r>
            <a:endParaRPr lang="en-US" dirty="0" smtClean="0">
              <a:cs typeface="Majalla UI"/>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p:txBody>
          <a:bodyPr/>
          <a:lstStyle/>
          <a:p>
            <a:pPr fontAlgn="auto">
              <a:spcAft>
                <a:spcPts val="0"/>
              </a:spcAft>
              <a:defRPr/>
            </a:pPr>
            <a:r>
              <a:rPr lang="ar-SA" dirty="0" smtClean="0"/>
              <a:t>فصل پنجم</a:t>
            </a:r>
            <a:r>
              <a:rPr lang="en-US" dirty="0" smtClean="0"/>
              <a:t> </a:t>
            </a:r>
            <a:r>
              <a:rPr lang="ar-SA" dirty="0" smtClean="0"/>
              <a:t>اندازه سازمان</a:t>
            </a:r>
            <a:r>
              <a:rPr lang="en-US" dirty="0" smtClean="0"/>
              <a:t> </a:t>
            </a:r>
          </a:p>
        </p:txBody>
      </p:sp>
      <p:sp>
        <p:nvSpPr>
          <p:cNvPr id="82947" name="Rectangle 3"/>
          <p:cNvSpPr>
            <a:spLocks noGrp="1" noChangeArrowheads="1"/>
          </p:cNvSpPr>
          <p:nvPr>
            <p:ph type="subTitle" idx="1"/>
          </p:nvPr>
        </p:nvSpPr>
        <p:spPr>
          <a:xfrm>
            <a:off x="533400" y="3228975"/>
            <a:ext cx="7854950" cy="1752600"/>
          </a:xfrm>
        </p:spPr>
        <p:txBody>
          <a:bodyPr/>
          <a:lstStyle/>
          <a:p>
            <a:pPr marR="0"/>
            <a:r>
              <a:rPr lang="fa-IR" b="1" dirty="0" smtClean="0"/>
              <a:t>هدف :تعریف اندازه سازمان و رابطه آن با ابعاد ساختار</a:t>
            </a:r>
            <a:r>
              <a:rPr lang="fa-IR" dirty="0" smtClean="0"/>
              <a:t> </a:t>
            </a:r>
            <a:endParaRPr lang="en-US" dirty="0" smtClean="0">
              <a:cs typeface="Majalla UI"/>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idx="1"/>
          </p:nvPr>
        </p:nvSpPr>
        <p:spPr>
          <a:xfrm>
            <a:off x="609600" y="990600"/>
            <a:ext cx="8229600" cy="4389437"/>
          </a:xfrm>
        </p:spPr>
        <p:txBody>
          <a:bodyPr/>
          <a:lstStyle/>
          <a:p>
            <a:r>
              <a:rPr lang="ar-SA" sz="2800" b="1" dirty="0" smtClean="0"/>
              <a:t>تعریف اندازه سازمان :</a:t>
            </a:r>
            <a:endParaRPr lang="ar-SA" sz="2800" dirty="0" smtClean="0"/>
          </a:p>
          <a:p>
            <a:r>
              <a:rPr lang="ar-SA" sz="2800" dirty="0" smtClean="0"/>
              <a:t>درمورد اینكه چگونه اندازه سازمان تعیین وتعریف می شود بین محققین توافق های زیادی صورت گرفته است.در هشتاد درصد تحقیقات انجام شده از اندازه سازمان بعنوان یك متغیر كه در واقع تعداد كل كاركنان یك سازمان را شامل می شود استفاده شده است.این موضوع با این فرضیه سازگاری دارد كه چون افراد و تعاملات آنهاست كه بایدساختار بندی شود لذا تعداد كل كاركنان است كه دقیقاٌ به ساختار سازمانی مربوط می گردد.نه هرنوع معیار دیگر.</a:t>
            </a:r>
            <a:endParaRPr lang="en-US" sz="2800" dirty="0" smtClean="0">
              <a:cs typeface="Majalla UI"/>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idx="1"/>
          </p:nvPr>
        </p:nvSpPr>
        <p:spPr/>
        <p:txBody>
          <a:bodyPr/>
          <a:lstStyle/>
          <a:p>
            <a:pPr>
              <a:lnSpc>
                <a:spcPct val="80000"/>
              </a:lnSpc>
            </a:pPr>
            <a:r>
              <a:rPr lang="ar-SA" sz="2800" b="1" dirty="0" smtClean="0"/>
              <a:t>نتیجه گیری: </a:t>
            </a:r>
            <a:endParaRPr lang="ar-SA" sz="2800" dirty="0" smtClean="0"/>
          </a:p>
          <a:p>
            <a:pPr>
              <a:lnSpc>
                <a:spcPct val="80000"/>
              </a:lnSpc>
            </a:pPr>
            <a:r>
              <a:rPr lang="ar-SA" sz="2800" dirty="0" smtClean="0"/>
              <a:t>اندازه سازمان ساختار همه سازمانها را تعیین نمی كند،اما عملاٌ در پیش بینی برخی ابعاد ساختار مهم وموثر است.</a:t>
            </a:r>
            <a:endParaRPr lang="ar-SA" sz="2800" b="1" dirty="0" smtClean="0"/>
          </a:p>
          <a:p>
            <a:pPr>
              <a:lnSpc>
                <a:spcPct val="80000"/>
              </a:lnSpc>
            </a:pPr>
            <a:r>
              <a:rPr lang="ar-SA" sz="2800" b="1" dirty="0" smtClean="0"/>
              <a:t>اندازه وپیچیدگی :</a:t>
            </a:r>
            <a:endParaRPr lang="ar-SA" sz="2800" dirty="0" smtClean="0"/>
          </a:p>
          <a:p>
            <a:pPr>
              <a:lnSpc>
                <a:spcPct val="80000"/>
              </a:lnSpc>
            </a:pPr>
            <a:r>
              <a:rPr lang="ar-SA" sz="2800" dirty="0" smtClean="0"/>
              <a:t>در موسسات بازرگانی كه مدیران در آن از آزادی عمل برخوردار بوده ومی توانند نظر خود را اعمال نمایند ممكن است ساختار سازمانی اندازه سازمان را تعیین كند.براساس خاصیت تعیین كننده بودن استراتژی اگر مدیران آزادی عمل داشته باشندممكن است به موازات افزایش فعالیتها وتعداد كاركنانشان ،ساختار سازمان ی خود را پیچیده تر سازند.</a:t>
            </a:r>
            <a:endParaRPr lang="en-US" sz="2800" dirty="0" smtClean="0">
              <a:cs typeface="Majalla UI"/>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idx="1"/>
          </p:nvPr>
        </p:nvSpPr>
        <p:spPr>
          <a:xfrm>
            <a:off x="457200" y="990600"/>
            <a:ext cx="8229600" cy="4389437"/>
          </a:xfrm>
        </p:spPr>
        <p:txBody>
          <a:bodyPr/>
          <a:lstStyle/>
          <a:p>
            <a:r>
              <a:rPr lang="ar-SA" sz="2800" b="1" dirty="0" smtClean="0"/>
              <a:t>اندازه ورسمیت:</a:t>
            </a:r>
            <a:endParaRPr lang="ar-SA" sz="2800" dirty="0" smtClean="0"/>
          </a:p>
          <a:p>
            <a:r>
              <a:rPr lang="ar-SA" sz="2800" dirty="0" smtClean="0"/>
              <a:t>بین افزایش در اندازه سازمان ومیزان رسمی بودن سازمان یا رابطه منطقی وجود دارد .معمولاٌ مدیریت می خواهد رفتار كاركنانش را كنترل و نظارت نماید.</a:t>
            </a:r>
          </a:p>
          <a:p>
            <a:r>
              <a:rPr lang="ar-SA" sz="2800" dirty="0" smtClean="0"/>
              <a:t>نظارت مستقیم </a:t>
            </a:r>
          </a:p>
          <a:p>
            <a:r>
              <a:rPr lang="ar-SA" sz="2800" dirty="0" smtClean="0"/>
              <a:t>نظارت ازطریق مقررات رسمی.</a:t>
            </a:r>
          </a:p>
          <a:p>
            <a:r>
              <a:rPr lang="ar-SA" sz="2800" dirty="0" smtClean="0"/>
              <a:t>چون این دو عامل نمی توانند جانشین هم باشند با افزایش یكی ، دیگری كاهش می یابد.</a:t>
            </a:r>
            <a:endParaRPr lang="en-US" sz="2800" dirty="0" smtClean="0">
              <a:cs typeface="Majalla U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r>
              <a:rPr lang="ar-SA" b="1" dirty="0" smtClean="0"/>
              <a:t>مقایسه تئوری سازمان و تئوری رفتاری سازمان </a:t>
            </a:r>
            <a:endParaRPr lang="en-US" b="1" dirty="0" smtClean="0">
              <a:cs typeface="Majalla UI"/>
            </a:endParaRPr>
          </a:p>
          <a:p>
            <a:r>
              <a:rPr lang="ar-SA" dirty="0" smtClean="0"/>
              <a:t>	رفتار سازمانی ، دیدگاهی خرد نسبت به مسائل داشته و بر افراد و گروهای كوچك تاكید دارد. بر رفتار درون سازمانها، عملكرد افراد، كاركنان و متغیر های نگرشی نظیر بهره وری كاركنان، غیبت در كار، جابجائی در كار و رضامندی شغلی بیشتر، متمركز است.</a:t>
            </a:r>
            <a:endParaRPr lang="en-US" dirty="0" smtClean="0">
              <a:cs typeface="Majalla UI"/>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idx="1"/>
          </p:nvPr>
        </p:nvSpPr>
        <p:spPr/>
        <p:txBody>
          <a:bodyPr/>
          <a:lstStyle/>
          <a:p>
            <a:pPr>
              <a:lnSpc>
                <a:spcPct val="90000"/>
              </a:lnSpc>
            </a:pPr>
            <a:r>
              <a:rPr lang="ar-SA" sz="2400" b="1" dirty="0" smtClean="0"/>
              <a:t>اندازه وتمركز:</a:t>
            </a:r>
            <a:endParaRPr lang="ar-SA" sz="2400" dirty="0" smtClean="0"/>
          </a:p>
          <a:p>
            <a:pPr>
              <a:lnSpc>
                <a:spcPct val="90000"/>
              </a:lnSpc>
            </a:pPr>
            <a:r>
              <a:rPr lang="ar-SA" sz="2400" dirty="0" smtClean="0"/>
              <a:t>هر عقل سلیمی می پذیرد كه كنترل سازمانهای بزرگ بوسیله یك فرد غیر ممكن است زیرا درون این سازمانها فعالیت ووظایفی صورت می گیرند كه یك فرد یا مجموعه ای از افراد بتنهایی قادر به اداره آن نمی باشند.از این رو تفویض اجتناب ناپذیر است.افزایش در اندازه سازمان منجر به عدم تمركز می شود، اما عدم تمركز با افزایش رسمی سازی همراه می باشد ویك شرط مهم برای تحقق این امر می باشدیعنی افزایش در اندازه منتج به عدم تمركز می شود و این وقتی است كه موسسه بوسیله مدیرمالك اداره می شودكه حاضر است اثر بخشی را از دست داده ولی عدم تمركز در تصمیم گیری را بكار نبندد.</a:t>
            </a:r>
            <a:endParaRPr lang="en-US" sz="2400" dirty="0" smtClean="0">
              <a:cs typeface="Majalla UI"/>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idx="1"/>
          </p:nvPr>
        </p:nvSpPr>
        <p:spPr/>
        <p:txBody>
          <a:bodyPr/>
          <a:lstStyle/>
          <a:p>
            <a:r>
              <a:rPr lang="ar-SA" b="1" dirty="0" smtClean="0"/>
              <a:t>موضوعات ویژه در ارتباط با اندازه سازمان</a:t>
            </a:r>
            <a:r>
              <a:rPr lang="ar-SA" dirty="0" smtClean="0"/>
              <a:t>.</a:t>
            </a:r>
            <a:endParaRPr lang="ar-SA" b="1" dirty="0" smtClean="0"/>
          </a:p>
          <a:p>
            <a:r>
              <a:rPr lang="ar-SA" b="1" dirty="0" smtClean="0"/>
              <a:t>بحث درمورد نسبت كاركنان اداری:</a:t>
            </a:r>
          </a:p>
          <a:p>
            <a:r>
              <a:rPr lang="ar-SA" b="1" dirty="0" smtClean="0"/>
              <a:t>- نظریه پاركینسون- اد می گوید:</a:t>
            </a:r>
            <a:r>
              <a:rPr lang="ar-SA" dirty="0" smtClean="0"/>
              <a:t> بین تعداد كارمندان رسمی در یك سازمان و حجم كاری كه باید توسط آنان انجام شود، ابداٌ رابطه ای وجود ندارد.</a:t>
            </a:r>
            <a:r>
              <a:rPr lang="en-US" dirty="0" smtClean="0">
                <a:cs typeface="Majalla UI"/>
              </a:rPr>
              <a: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idx="1"/>
          </p:nvPr>
        </p:nvSpPr>
        <p:spPr/>
        <p:txBody>
          <a:bodyPr/>
          <a:lstStyle/>
          <a:p>
            <a:r>
              <a:rPr lang="ar-SA" sz="2800" b="1" dirty="0" smtClean="0"/>
              <a:t>- همبستگی مثبت:</a:t>
            </a:r>
            <a:r>
              <a:rPr lang="ar-SA" sz="2800" dirty="0" smtClean="0"/>
              <a:t>در فرضیه پاركینسون یك همبستگی مثبتی می تواندبین اندازه و نسبت اعضاء اداری سازمان وجود داشته باشد، چون نسبت اعضاءاداری وستادیها مسئولیت هماهنگی درون سازمان را بعهده داشته واز طرفی به موازات افزایش تعداد كاركنانی كه در تحقق اهداف سازمان مستقیماٌ نقش دارندامر هماهنگی مشكل می گرددلذا می توان انتظار داشت كه همراه با افزایش در اندازه های سازمان به منظور هماهنگی بیشتر ،نسبت اعضاءاداری بطور بی رویه افزایش یابد.</a:t>
            </a:r>
            <a:endParaRPr lang="en-US" sz="2800" dirty="0" smtClean="0">
              <a:cs typeface="Majalla UI"/>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idx="1"/>
          </p:nvPr>
        </p:nvSpPr>
        <p:spPr/>
        <p:txBody>
          <a:bodyPr/>
          <a:lstStyle/>
          <a:p>
            <a:r>
              <a:rPr lang="ar-SA" b="1" dirty="0" smtClean="0"/>
              <a:t>- همبستگی منفی:</a:t>
            </a:r>
            <a:r>
              <a:rPr lang="ar-SA" dirty="0" smtClean="0"/>
              <a:t>تجربیات زیادی وجود دارد مبنی بر اینكه به موازات افزایش اندازه سازمان نسبت اعضاء اداری آن كاهش می یابدواین نتیجه گیری از صرفه جوئیهای ناشی از مقیاس نشات می گیردبا گسترش سازمان نیاز به مدیران وافراد ستادی بیشتری جهت تسهیل هماهنگی نمود پیدا می كند.</a:t>
            </a:r>
            <a:endParaRPr lang="en-US" dirty="0" smtClean="0">
              <a:cs typeface="Majalla UI"/>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idx="1"/>
          </p:nvPr>
        </p:nvSpPr>
        <p:spPr/>
        <p:txBody>
          <a:bodyPr/>
          <a:lstStyle/>
          <a:p>
            <a:r>
              <a:rPr lang="ar-SA" dirty="0" smtClean="0"/>
              <a:t>- بحث غیرخطی بودن رابطه نسبت اعضاؤاداری واندازه سازمان: مدارك وشواهد زیادی وجود دارد مبنی بر اینكه روابط بین اندازه سازمان و نسبت اعضاء اداری آن ، یك رابطه خطی نیست.این رابطه در مورد سازمانها ی كوچك وبزرگ نسبن به سازمانهای متوسط بیشتر صادق است.</a:t>
            </a:r>
            <a:endParaRPr lang="en-US" dirty="0" smtClean="0">
              <a:cs typeface="Majalla UI"/>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idx="1"/>
          </p:nvPr>
        </p:nvSpPr>
        <p:spPr/>
        <p:txBody>
          <a:bodyPr/>
          <a:lstStyle/>
          <a:p>
            <a:r>
              <a:rPr lang="ar-SA" b="1" dirty="0" smtClean="0"/>
              <a:t>نتیجه گیری :</a:t>
            </a:r>
            <a:endParaRPr lang="ar-SA" dirty="0" smtClean="0"/>
          </a:p>
          <a:p>
            <a:r>
              <a:rPr lang="ar-SA" dirty="0" smtClean="0"/>
              <a:t>تلاش جهت استخراج نتایج عملی از تحقیقات صورت گرفته در خصوص نسبت اعضاء اداری احتمالاٌ امكانپذیر نیست چون هنوز الگوهای پایداری ارائه نشده است.علت این موضوع هم رد شدن تحقیقات انجام شده توسط دیگران یا تناقض های موجود می باشد</a:t>
            </a:r>
            <a:endParaRPr lang="en-US" dirty="0" smtClean="0">
              <a:cs typeface="Majalla UI"/>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idx="1"/>
          </p:nvPr>
        </p:nvSpPr>
        <p:spPr/>
        <p:txBody>
          <a:bodyPr/>
          <a:lstStyle/>
          <a:p>
            <a:r>
              <a:rPr lang="ar-SA" sz="2800" b="1" dirty="0" smtClean="0"/>
              <a:t>تئوری سازمان و</a:t>
            </a:r>
            <a:r>
              <a:rPr lang="en-US" sz="2800" b="1" dirty="0" smtClean="0"/>
              <a:t> </a:t>
            </a:r>
            <a:r>
              <a:rPr lang="ar-SA" sz="2800" b="1" dirty="0" smtClean="0"/>
              <a:t>موسسات بازرگانی كوچك</a:t>
            </a:r>
            <a:endParaRPr lang="en-US" sz="2800" b="1" dirty="0" smtClean="0">
              <a:cs typeface="Majalla UI"/>
            </a:endParaRPr>
          </a:p>
          <a:p>
            <a:r>
              <a:rPr lang="ar-SA" sz="2800" b="1" dirty="0" smtClean="0"/>
              <a:t>موضوعاتی كه در سازمانهای كوچك اهمیت كمتری دارند</a:t>
            </a:r>
            <a:r>
              <a:rPr lang="ar-SA" sz="2800" dirty="0" smtClean="0"/>
              <a:t>:چون دامنه تغییر درسازمانهای كوچك بطور كلی محدود استلذا متغیرهای ساختاری برای اینگونه سازمانها اهمیت كمتری دارد.</a:t>
            </a:r>
          </a:p>
          <a:p>
            <a:r>
              <a:rPr lang="ar-SA" sz="2800" dirty="0" smtClean="0"/>
              <a:t>سازمانهای كوچك تمایل دارند كه از حداقل میزان تفكیك افقی وعمودی و میزان كمی از پراكندگی جغرافیایی برخوردار باشند.</a:t>
            </a:r>
            <a:endParaRPr lang="en-US" sz="2800" dirty="0" smtClean="0">
              <a:cs typeface="Majalla UI"/>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idx="1"/>
          </p:nvPr>
        </p:nvSpPr>
        <p:spPr/>
        <p:txBody>
          <a:bodyPr/>
          <a:lstStyle/>
          <a:p>
            <a:pPr>
              <a:lnSpc>
                <a:spcPct val="90000"/>
              </a:lnSpc>
            </a:pPr>
            <a:r>
              <a:rPr lang="ar-SA" dirty="0" smtClean="0"/>
              <a:t>بیشتر آنها از طریق رسمی سازی كم ودرجه تمركز بالا شناخته می شوندوتصمیم گیری متمركز است.</a:t>
            </a:r>
          </a:p>
          <a:p>
            <a:pPr>
              <a:lnSpc>
                <a:spcPct val="90000"/>
              </a:lnSpc>
            </a:pPr>
            <a:r>
              <a:rPr lang="ar-SA" dirty="0" smtClean="0"/>
              <a:t>تخصص گرایی درون این سازمانهاكم است و لذا هنگام نیاز به متخصص از بیرون سازمان تامین می كنند.</a:t>
            </a:r>
          </a:p>
          <a:p>
            <a:pPr>
              <a:lnSpc>
                <a:spcPct val="90000"/>
              </a:lnSpc>
            </a:pPr>
            <a:r>
              <a:rPr lang="ar-SA" dirty="0" smtClean="0"/>
              <a:t>میزان رسمیت در سازمانهای كوچك كمتر است.ومدبران خودشان كار كنترل را انجام می دهند.</a:t>
            </a:r>
            <a:endParaRPr lang="en-US" dirty="0" smtClean="0">
              <a:cs typeface="Majalla UI"/>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idx="1"/>
          </p:nvPr>
        </p:nvSpPr>
        <p:spPr/>
        <p:txBody>
          <a:bodyPr/>
          <a:lstStyle/>
          <a:p>
            <a:r>
              <a:rPr lang="ar-SA" dirty="0" smtClean="0"/>
              <a:t>نتیجه گیری اینكه سازمانهای كوچك با سازمانهای بزرگ متفاوت هستند زیرا آنها تاكیدات و اولویتهای مختلفی دارند. </a:t>
            </a:r>
            <a:endParaRPr lang="en-US" dirty="0" smtClean="0">
              <a:cs typeface="Majalla UI"/>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p:txBody>
          <a:bodyPr/>
          <a:lstStyle/>
          <a:p>
            <a:pPr fontAlgn="auto">
              <a:spcAft>
                <a:spcPts val="0"/>
              </a:spcAft>
              <a:defRPr/>
            </a:pPr>
            <a:r>
              <a:rPr lang="fa-IR" dirty="0" smtClean="0"/>
              <a:t>فصل 6تکنولوژی</a:t>
            </a:r>
            <a:endParaRPr lang="en-US" dirty="0" smtClean="0"/>
          </a:p>
        </p:txBody>
      </p:sp>
      <p:sp>
        <p:nvSpPr>
          <p:cNvPr id="96259" name="Rectangle 3"/>
          <p:cNvSpPr>
            <a:spLocks noGrp="1" noChangeArrowheads="1"/>
          </p:cNvSpPr>
          <p:nvPr>
            <p:ph type="subTitle" idx="1"/>
          </p:nvPr>
        </p:nvSpPr>
        <p:spPr>
          <a:xfrm>
            <a:off x="533400" y="3228975"/>
            <a:ext cx="7854950" cy="1752600"/>
          </a:xfrm>
        </p:spPr>
        <p:txBody>
          <a:bodyPr/>
          <a:lstStyle/>
          <a:p>
            <a:pPr marR="0"/>
            <a:r>
              <a:rPr lang="fa-IR" b="1" dirty="0" smtClean="0"/>
              <a:t>هدف : تعریف تكنولوزی و پژوهش های پیشین ، نظریه ها و رابطه تكنولوژی با ساختار</a:t>
            </a:r>
            <a:r>
              <a:rPr lang="fa-IR" dirty="0" smtClean="0"/>
              <a:t> </a:t>
            </a:r>
            <a:endParaRPr lang="en-US" dirty="0" smtClean="0">
              <a:cs typeface="Majalla U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609600" y="990600"/>
            <a:ext cx="8229600" cy="4389437"/>
          </a:xfrm>
        </p:spPr>
        <p:txBody>
          <a:bodyPr/>
          <a:lstStyle/>
          <a:p>
            <a:r>
              <a:rPr lang="ar-SA" sz="2800" dirty="0" smtClean="0"/>
              <a:t> </a:t>
            </a:r>
            <a:r>
              <a:rPr lang="ar-SA" sz="2800" b="1" dirty="0" smtClean="0"/>
              <a:t>چرا تئوری سازمان را مطالعه می كنید؟</a:t>
            </a:r>
            <a:endParaRPr lang="en-US" sz="2800" b="1" dirty="0" smtClean="0">
              <a:cs typeface="Majalla UI"/>
            </a:endParaRPr>
          </a:p>
          <a:p>
            <a:r>
              <a:rPr lang="ar-SA" sz="2800" dirty="0" smtClean="0"/>
              <a:t>	سازمانها، شكلهای مهم موسساتی هستند كه در جامعه ما وجود دارند. پدیده ای را كه با زندگیمان گره خورده.</a:t>
            </a:r>
          </a:p>
          <a:p>
            <a:r>
              <a:rPr lang="ar-SA" sz="2800" dirty="0" smtClean="0"/>
              <a:t>	مهمترین دلیل برای مطالعه تئوری سازمان این است كه شما می خواهید در آینده مدیر شوید ، لذا گذراندن دوره ای در این زمینه ضروری است.</a:t>
            </a:r>
          </a:p>
          <a:p>
            <a:r>
              <a:rPr lang="ar-SA" sz="2800" dirty="0" smtClean="0"/>
              <a:t>	دلیل شما برای تئوری مطالعه سازمان، كسب رتبه ای با دریافت گواهینامه  ای باشد.</a:t>
            </a:r>
            <a:endParaRPr lang="en-US" sz="2800" dirty="0" smtClean="0">
              <a:cs typeface="Majalla UI"/>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idx="1"/>
          </p:nvPr>
        </p:nvSpPr>
        <p:spPr/>
        <p:txBody>
          <a:bodyPr/>
          <a:lstStyle/>
          <a:p>
            <a:r>
              <a:rPr lang="ar-SA" dirty="0" smtClean="0"/>
              <a:t>تعریف تكنولوژی از دیدگاه وودوارد :</a:t>
            </a:r>
          </a:p>
          <a:p>
            <a:r>
              <a:rPr lang="ar-SA" dirty="0" smtClean="0"/>
              <a:t>تكنولوژی به اطلاعات , تجهیزات , فنون و فرایند های لازم برای تبدیل نهاده ها  به ستاده ها اطلاق می شود .</a:t>
            </a:r>
            <a:endParaRPr lang="en-US" dirty="0" smtClean="0">
              <a:cs typeface="Majalla UI"/>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idx="1"/>
          </p:nvPr>
        </p:nvSpPr>
        <p:spPr>
          <a:xfrm>
            <a:off x="533400" y="1219200"/>
            <a:ext cx="8229600" cy="4389437"/>
          </a:xfrm>
        </p:spPr>
        <p:txBody>
          <a:bodyPr/>
          <a:lstStyle/>
          <a:p>
            <a:r>
              <a:rPr lang="ar-SA" sz="2800" dirty="0" smtClean="0"/>
              <a:t>طبقه بندی تكنولوژی از نظر وودوارد :</a:t>
            </a:r>
          </a:p>
          <a:p>
            <a:r>
              <a:rPr lang="ar-SA" sz="2800" dirty="0" smtClean="0"/>
              <a:t>فنون عملیاتی مورد استفاده در فعالیت جریان كار , یا مشخصه های اولیه مورد استفاده در جریان كار .</a:t>
            </a:r>
          </a:p>
          <a:p>
            <a:r>
              <a:rPr lang="ar-SA" sz="2800" dirty="0" smtClean="0"/>
              <a:t>  پیچیدگی مختلف در سیستم عملی مورد استفاده در جریان كار .</a:t>
            </a:r>
          </a:p>
          <a:p>
            <a:r>
              <a:rPr lang="ar-SA" sz="2800" dirty="0" smtClean="0"/>
              <a:t>میزان پیوستگی یا پیوستگی در عملیات .</a:t>
            </a:r>
          </a:p>
          <a:p>
            <a:r>
              <a:rPr lang="ar-SA" sz="2800" dirty="0" smtClean="0"/>
              <a:t>میزان خودكاری در جریان كار .</a:t>
            </a:r>
          </a:p>
          <a:p>
            <a:r>
              <a:rPr lang="ar-SA" sz="2800" dirty="0" smtClean="0"/>
              <a:t>میزان وابستگی متقابل در بین سیستم های كاری </a:t>
            </a:r>
            <a:endParaRPr lang="en-US" sz="2800" dirty="0" smtClean="0">
              <a:cs typeface="Majalla UI"/>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idx="1"/>
          </p:nvPr>
        </p:nvSpPr>
        <p:spPr/>
        <p:txBody>
          <a:bodyPr/>
          <a:lstStyle/>
          <a:p>
            <a:r>
              <a:rPr lang="ar-SA" dirty="0" smtClean="0"/>
              <a:t>پژوهش وودوارد :</a:t>
            </a:r>
          </a:p>
          <a:p>
            <a:r>
              <a:rPr lang="ar-SA" dirty="0" smtClean="0"/>
              <a:t>نخستین بار تحقیق درباره تكنولوژی به عننوان یكی از غامل تعیین كننده ساختار سازمانی در اواسط دهه 1960 بوسیله جان وودوارد صورت گرفت .</a:t>
            </a:r>
            <a:endParaRPr lang="en-US" dirty="0" smtClean="0">
              <a:cs typeface="Majalla UI"/>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idx="1"/>
          </p:nvPr>
        </p:nvSpPr>
        <p:spPr/>
        <p:txBody>
          <a:bodyPr/>
          <a:lstStyle/>
          <a:p>
            <a:r>
              <a:rPr lang="ar-SA" dirty="0" smtClean="0"/>
              <a:t>نتیجه گیری : </a:t>
            </a:r>
            <a:endParaRPr lang="ar-SA" b="1" dirty="0" smtClean="0"/>
          </a:p>
          <a:p>
            <a:r>
              <a:rPr lang="ar-SA" b="1" dirty="0" smtClean="0"/>
              <a:t>وودوارد از پژوهش فوق دریافت كه :</a:t>
            </a:r>
            <a:endParaRPr lang="ar-SA" dirty="0" smtClean="0"/>
          </a:p>
          <a:p>
            <a:r>
              <a:rPr lang="ar-SA" dirty="0" smtClean="0"/>
              <a:t>روابط مشخصی بین تكنولوژی و ساختار این نوع شركت ها وجود دارد .</a:t>
            </a:r>
          </a:p>
          <a:p>
            <a:r>
              <a:rPr lang="ar-SA" dirty="0" smtClean="0"/>
              <a:t>اثربخشی سازمان ها  به تناسب صحیح تكنولوژی و ساختار سازمان ارتباط پیدا می كند .</a:t>
            </a:r>
            <a:endParaRPr lang="en-US" dirty="0" smtClean="0">
              <a:cs typeface="Majalla UI"/>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idx="1"/>
          </p:nvPr>
        </p:nvSpPr>
        <p:spPr/>
        <p:txBody>
          <a:bodyPr/>
          <a:lstStyle/>
          <a:p>
            <a:pPr marL="609600" indent="-609600">
              <a:lnSpc>
                <a:spcPct val="80000"/>
              </a:lnSpc>
            </a:pPr>
            <a:r>
              <a:rPr lang="ar-SA" sz="2800" dirty="0" smtClean="0"/>
              <a:t>او دریافت كه اعضا  اداری شركت ها همراه با تغییر در نوع تكنولوژی تغییر می یابند . پیچیدگی سازمان وقتی افزایش یابد به موازات آن كاركنان ستاد پشتیبانی و اعضای اداری آن نیز به تناسب افزایش می یابد و نتیجه گرفت كه تكنولوژی برای هر شركتی اثربخش است اگر متناسب با ساختار شركت باشد.</a:t>
            </a:r>
          </a:p>
          <a:p>
            <a:pPr marL="609600" indent="-609600">
              <a:lnSpc>
                <a:spcPct val="80000"/>
              </a:lnSpc>
            </a:pPr>
            <a:r>
              <a:rPr lang="ar-SA" sz="2800" dirty="0" smtClean="0"/>
              <a:t>وی نوعی ارتباط بین تكنولوژی ـ ساختار و اثربخشی را اثبات كرد.</a:t>
            </a:r>
          </a:p>
          <a:p>
            <a:pPr marL="609600" indent="-609600">
              <a:lnSpc>
                <a:spcPct val="80000"/>
              </a:lnSpc>
            </a:pPr>
            <a:r>
              <a:rPr lang="ar-SA" sz="2800" dirty="0" smtClean="0"/>
              <a:t>تحقیقات وی خط پایانی بود به نظریات كلاسیك ها كه اصول سازمان و مدیریت را جهانشمول  </a:t>
            </a:r>
            <a:br>
              <a:rPr lang="ar-SA" sz="2800" dirty="0" smtClean="0"/>
            </a:br>
            <a:r>
              <a:rPr lang="ar-SA" sz="2800" dirty="0" smtClean="0"/>
              <a:t>می دانستند.</a:t>
            </a:r>
            <a:endParaRPr lang="en-US" sz="2800" dirty="0" smtClean="0">
              <a:cs typeface="Majalla UI"/>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idx="1"/>
          </p:nvPr>
        </p:nvSpPr>
        <p:spPr/>
        <p:txBody>
          <a:bodyPr/>
          <a:lstStyle/>
          <a:p>
            <a:r>
              <a:rPr lang="ar-SA" dirty="0" smtClean="0"/>
              <a:t>تكنولوژی مبتنی بر دانش :</a:t>
            </a:r>
          </a:p>
          <a:p>
            <a:r>
              <a:rPr lang="ar-SA" dirty="0" smtClean="0"/>
              <a:t>یكی از انتقاداتی كه به وودوارد  وارد است این است كه اساس تحقیق او درباره تكنولوژی تولید است در حالی كه كمتر از نیمی از سازمان ها تولیدی هستند لذا باید تعریفی از تكنولوژی بعمل آید كه برای تمامی سازمان ها بكار رود چارلزپرو راهكاری در این زمینه پیشنهاد كرده است .</a:t>
            </a:r>
            <a:endParaRPr lang="en-US" dirty="0" smtClean="0">
              <a:cs typeface="Majalla UI"/>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p:txBody>
          <a:bodyPr/>
          <a:lstStyle/>
          <a:p>
            <a:r>
              <a:rPr lang="ar-SA" sz="2800" b="1" dirty="0" smtClean="0"/>
              <a:t>دو بعد اساسی تكنولوژی مبتنی بر دانش :</a:t>
            </a:r>
            <a:endParaRPr lang="ar-SA" sz="2800" dirty="0" smtClean="0"/>
          </a:p>
          <a:p>
            <a:r>
              <a:rPr lang="ar-SA" sz="2800" dirty="0" smtClean="0"/>
              <a:t>الف ) تغییر پذیری وظیفه : تعداد استثنائاتی كه فرد در كارش با آن مواجه است مورد توجه قرار می دهد . مثلاً شغلی بسیار تكراری و روزمره باشد استثنائات كمتری دارد . مثل افرادی كه فعالیت خط تولید را انجام می دهند در مقابل اگر شغلی تنوع كاری زیاد داشته باشد , استثنائات بیشتری هم دارد . مثل پست های مدیریتی سطح بالا و مشاغل مشاوره ای</a:t>
            </a:r>
            <a:endParaRPr lang="en-US" sz="2800" dirty="0" smtClean="0">
              <a:cs typeface="Majalla UI"/>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p:txBody>
          <a:bodyPr/>
          <a:lstStyle/>
          <a:p>
            <a:r>
              <a:rPr lang="ar-SA" dirty="0" smtClean="0"/>
              <a:t>ب) تحلیل پذیری مسئله : نوع رویه های جستجو برای یافتن روشهای موفق به منظور پاسخ های مناسب به استثنائات را ارزیابی می كند این رویه جستجو بطور واضح و روشن ـ تشریح شده باشند یك شخص برای یافتن راه حل یا از تجربیات قبلی و یا قضاوت و تعقل منطقی و تحلیلی خود را مورد استفاده قرار دهد</a:t>
            </a:r>
            <a:r>
              <a:rPr lang="en-US" dirty="0" smtClean="0">
                <a:cs typeface="Majalla UI"/>
              </a:rPr>
              <a:t>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p:txBody>
          <a:bodyPr/>
          <a:lstStyle/>
          <a:p>
            <a:pPr>
              <a:lnSpc>
                <a:spcPct val="90000"/>
              </a:lnSpc>
            </a:pPr>
            <a:r>
              <a:rPr lang="ar-SA" b="1" dirty="0" smtClean="0"/>
              <a:t>تكنولوژی چهارگانه ای كه پرو طراحی كرد (طبقه بندی تكنولوژی از دیدگاه پرو :</a:t>
            </a:r>
            <a:endParaRPr lang="ar-SA" dirty="0" smtClean="0"/>
          </a:p>
          <a:p>
            <a:pPr>
              <a:lnSpc>
                <a:spcPct val="90000"/>
              </a:lnSpc>
            </a:pPr>
            <a:r>
              <a:rPr lang="ar-SA" dirty="0" smtClean="0"/>
              <a:t>1ـ تكنولوژی های تكرار</a:t>
            </a:r>
          </a:p>
          <a:p>
            <a:pPr>
              <a:lnSpc>
                <a:spcPct val="90000"/>
              </a:lnSpc>
            </a:pPr>
            <a:r>
              <a:rPr lang="ar-SA" dirty="0" smtClean="0"/>
              <a:t>استثنائات كمی داشتند و تجزیه و تحلیل مسائل در آن بسادگی امكان پذیر است فرایندهای تولید انبوه مورد استفاده در ساخت فولاد ـ اتومبیل و با پالایش نفت و شغل تحویلدار بانك مثال دیگری از این نوع تكنولوژی است .</a:t>
            </a:r>
            <a:endParaRPr lang="en-US" dirty="0" smtClean="0">
              <a:cs typeface="Majalla UI"/>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idx="1"/>
          </p:nvPr>
        </p:nvSpPr>
        <p:spPr/>
        <p:txBody>
          <a:bodyPr/>
          <a:lstStyle/>
          <a:p>
            <a:r>
              <a:rPr lang="ar-SA" sz="2800" dirty="0" smtClean="0"/>
              <a:t>2ـ تكنولوژی مهندسی </a:t>
            </a:r>
          </a:p>
          <a:p>
            <a:r>
              <a:rPr lang="ar-SA" sz="2800" dirty="0" smtClean="0"/>
              <a:t> از استثنائات متعددی برخوردار است ولی می توانند بشكل عقلایی و اصولی و نظامند بكار گرفته شوند فعالیتهای حسابداران مالیاتی و ساخت واحدهای اداری از جمله این تكنولوژی محسوب می شوند . </a:t>
            </a:r>
          </a:p>
          <a:p>
            <a:r>
              <a:rPr lang="ar-SA" sz="2800" dirty="0" smtClean="0"/>
              <a:t>3ـ تكنولوژی های هنری و صنعتگرانه</a:t>
            </a:r>
          </a:p>
          <a:p>
            <a:r>
              <a:rPr lang="ar-SA" sz="2800" dirty="0" smtClean="0"/>
              <a:t>با مسائل نسبتاً مشكل مواجه بوده ولی از مجموعه محدودی استثنائات برخوردار است . مشاغلی مانند كفاشی ـ تعمیركاری ـ هنرپیشگی از این جمله اند . </a:t>
            </a:r>
            <a:endParaRPr lang="en-US" sz="2800" dirty="0" smtClean="0">
              <a:cs typeface="Majalla UI"/>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DataKala_ROSHAN_1</Template>
  <TotalTime>168</TotalTime>
  <Words>12770</Words>
  <Application>Microsoft Office PowerPoint</Application>
  <PresentationFormat>On-screen Show (4:3)</PresentationFormat>
  <Paragraphs>775</Paragraphs>
  <Slides>264</Slides>
  <Notes>0</Notes>
  <HiddenSlides>0</HiddenSlides>
  <MMClips>0</MMClips>
  <ScaleCrop>false</ScaleCrop>
  <HeadingPairs>
    <vt:vector size="4" baseType="variant">
      <vt:variant>
        <vt:lpstr>Theme</vt:lpstr>
      </vt:variant>
      <vt:variant>
        <vt:i4>1</vt:i4>
      </vt:variant>
      <vt:variant>
        <vt:lpstr>Slide Titles</vt:lpstr>
      </vt:variant>
      <vt:variant>
        <vt:i4>264</vt:i4>
      </vt:variant>
    </vt:vector>
  </HeadingPairs>
  <TitlesOfParts>
    <vt:vector size="265" baseType="lpstr">
      <vt:lpstr>Flow</vt:lpstr>
      <vt:lpstr>نام درس : تئوری های مدیریت  پیشرفته </vt:lpstr>
      <vt:lpstr>اهداف كلی و جایگاه درس : </vt:lpstr>
      <vt:lpstr>فصل اول كلیات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مراحل چرخه حیات:</vt:lpstr>
      <vt:lpstr>فصل دوم اثر بخشی  سازمانی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سوم  ابعاد ساختار سازمانی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چهارم استراتژی</vt:lpstr>
      <vt:lpstr>PowerPoint Presentation</vt:lpstr>
      <vt:lpstr>PowerPoint Presentation</vt:lpstr>
      <vt:lpstr>PowerPoint Presentation</vt:lpstr>
      <vt:lpstr>PowerPoint Presentation</vt:lpstr>
      <vt:lpstr>PowerPoint Presentation</vt:lpstr>
      <vt:lpstr>PowerPoint Presentation</vt:lpstr>
      <vt:lpstr>فصل پنجم اندازه سازمان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6تکنولوژی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فصل هفتم: محیط ENVIROMENT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هشتم : قدرت وكنترل</vt:lpstr>
      <vt:lpstr>نظریه طرفداران دیدگاه قدرت – كنترل :</vt:lpstr>
      <vt:lpstr>PowerPoint Presentation</vt:lpstr>
      <vt:lpstr>فصل9 انواع ساختارهای سازمانی </vt:lpstr>
      <vt:lpstr>PowerPoint Presentation</vt:lpstr>
      <vt:lpstr>PowerPoint Presentation</vt:lpstr>
      <vt:lpstr>ساختار ساده:</vt:lpstr>
      <vt:lpstr>بورکراسی ماشینی : </vt:lpstr>
      <vt:lpstr>بوروکراسی حرفه ای :</vt:lpstr>
      <vt:lpstr>فصل 10 دیوانسالاری (بوروکراسی):</vt:lpstr>
      <vt:lpstr>بوروکراسی وبر: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فصل11 ادهوکراسی( ویژه کار- موقت)</vt:lpstr>
      <vt:lpstr>PowerPoint Presentation</vt:lpstr>
      <vt:lpstr>PowerPoint Presentation</vt:lpstr>
      <vt:lpstr>تئوری z:  </vt:lpstr>
      <vt:lpstr>PowerPoint Presentation</vt:lpstr>
      <vt:lpstr>PowerPoint Presentation</vt:lpstr>
      <vt:lpstr>PowerPoint Presentation</vt:lpstr>
      <vt:lpstr>ساختار موازی ( جانبی ) </vt:lpstr>
      <vt:lpstr>گروههای کار تخصصی ( گروه عملیاتی) : </vt:lpstr>
      <vt:lpstr>ساختار کمیته ای ( گروه کاری )</vt:lpstr>
      <vt:lpstr>ساختار گروههای آموزشی :</vt:lpstr>
      <vt:lpstr>فصل دوازدهم : مدیریت تكنولوژی و طراحی شغل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خلاصه :</vt:lpstr>
      <vt:lpstr>PowerPoint Presentation</vt:lpstr>
      <vt:lpstr>PowerPoint Presentation</vt:lpstr>
      <vt:lpstr>PowerPoint Presentation</vt:lpstr>
      <vt:lpstr>PowerPoint Presentation</vt:lpstr>
      <vt:lpstr>فصل سیزدهم مدیریت محیط</vt:lpstr>
      <vt:lpstr>طبقه بندی استراتژیها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فصل14مدیریت تغییر سازمانی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پانزدهم: مدیریت تعارض سازمانی</vt:lpstr>
      <vt:lpstr>PowerPoint Presentation</vt:lpstr>
      <vt:lpstr>نظریه های تعارض:</vt:lpstr>
      <vt:lpstr>PowerPoint Presentation</vt:lpstr>
      <vt:lpstr>نهادهایی كه ارزشهای ضد تعارض را تقویت می كنند: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شانزدهم :  فرهنگ سازمانی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جامعه پذیری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17:             مدیریت تکامل سازمانی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18 : سازمانها در آینده</vt:lpstr>
      <vt:lpstr>تکنولوژی اطلاعات : </vt:lpstr>
      <vt:lpstr>تمرکز و عدم تمرکز : </vt:lpstr>
      <vt:lpstr>سازمانهای تخت تر ( مسطح تر )</vt:lpstr>
      <vt:lpstr>کار کرد در منزل</vt:lpstr>
    </vt:vector>
  </TitlesOfParts>
  <Company>Ghaemonline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 كليات ( نگرش كلي</dc:title>
  <dc:creator>Reza</dc:creator>
  <cp:lastModifiedBy>Ayoob</cp:lastModifiedBy>
  <cp:revision>43</cp:revision>
  <dcterms:created xsi:type="dcterms:W3CDTF">2007-02-23T07:03:20Z</dcterms:created>
  <dcterms:modified xsi:type="dcterms:W3CDTF">2012-12-01T18:02:02Z</dcterms:modified>
</cp:coreProperties>
</file>