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80" r:id="rId1"/>
  </p:sldMasterIdLst>
  <p:notesMasterIdLst>
    <p:notesMasterId r:id="rId25"/>
  </p:notesMasterIdLst>
  <p:handoutMasterIdLst>
    <p:handoutMasterId r:id="rId26"/>
  </p:handoutMasterIdLst>
  <p:sldIdLst>
    <p:sldId id="372" r:id="rId2"/>
    <p:sldId id="373" r:id="rId3"/>
    <p:sldId id="374" r:id="rId4"/>
    <p:sldId id="375" r:id="rId5"/>
    <p:sldId id="376" r:id="rId6"/>
    <p:sldId id="326" r:id="rId7"/>
    <p:sldId id="352" r:id="rId8"/>
    <p:sldId id="339" r:id="rId9"/>
    <p:sldId id="367" r:id="rId10"/>
    <p:sldId id="378" r:id="rId11"/>
    <p:sldId id="356" r:id="rId12"/>
    <p:sldId id="291" r:id="rId13"/>
    <p:sldId id="368" r:id="rId14"/>
    <p:sldId id="348" r:id="rId15"/>
    <p:sldId id="369" r:id="rId16"/>
    <p:sldId id="370" r:id="rId17"/>
    <p:sldId id="371" r:id="rId18"/>
    <p:sldId id="359" r:id="rId19"/>
    <p:sldId id="360" r:id="rId20"/>
    <p:sldId id="361" r:id="rId21"/>
    <p:sldId id="362" r:id="rId22"/>
    <p:sldId id="377" r:id="rId23"/>
    <p:sldId id="285" r:id="rId24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Ackvzb1tWQSGep9ACAbj9g==" hashData="8q/FOO4zqF16sNHhevafZafBOS3LIPGY/QYOsJzD3PywOt1zLZin9gLrNm+Rk4VJpNkMkS0DxzmVcWajfWie+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1B2"/>
    <a:srgbClr val="D2AEB8"/>
    <a:srgbClr val="F28EAB"/>
    <a:srgbClr val="E41C55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r>
              <a:rPr lang="fa-IR" smtClean="0"/>
              <a:t>تهیه و تنظیم : مجید قادری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4A477F9-B1CC-4E0E-84C8-3F0A2449B96D}" type="datetimeFigureOut">
              <a:rPr lang="fa-IR" smtClean="0"/>
              <a:t>15/03/1440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FA58250-89A2-4930-AE6E-64146D51A8B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7305039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r>
              <a:rPr lang="fa-IR" smtClean="0"/>
              <a:t>تهیه و تنظیم : مجید قادری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E8851E1-F182-4C79-89FC-280B5E714068}" type="datetimeFigureOut">
              <a:rPr lang="fa-IR" smtClean="0"/>
              <a:t>15/03/1440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BA7669E-A36E-4DA9-8B4E-6E8A3B740B5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3726262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A7669E-A36E-4DA9-8B4E-6E8A3B740B54}" type="slidenum">
              <a:rPr lang="fa-IR" smtClean="0">
                <a:solidFill>
                  <a:prstClr val="black"/>
                </a:solidFill>
              </a:rPr>
              <a:pPr/>
              <a:t>1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742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7669E-A36E-4DA9-8B4E-6E8A3B740B54}" type="slidenum">
              <a:rPr lang="fa-IR" smtClean="0"/>
              <a:t>10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6765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7669E-A36E-4DA9-8B4E-6E8A3B740B54}" type="slidenum">
              <a:rPr lang="fa-IR" smtClean="0"/>
              <a:t>11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71253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7669E-A36E-4DA9-8B4E-6E8A3B740B54}" type="slidenum">
              <a:rPr lang="fa-IR" smtClean="0"/>
              <a:t>22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89603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7669E-A36E-4DA9-8B4E-6E8A3B740B54}" type="slidenum">
              <a:rPr lang="fa-IR" smtClean="0"/>
              <a:t>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50776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A7669E-A36E-4DA9-8B4E-6E8A3B740B54}" type="slidenum">
              <a:rPr lang="fa-IR" smtClean="0"/>
              <a:t>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75329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A7669E-A36E-4DA9-8B4E-6E8A3B740B54}" type="slidenum">
              <a:rPr lang="fa-IR" smtClean="0"/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35680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A7669E-A36E-4DA9-8B4E-6E8A3B740B54}" type="slidenum">
              <a:rPr lang="fa-IR" smtClean="0"/>
              <a:t>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8638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7669E-A36E-4DA9-8B4E-6E8A3B740B54}" type="slidenum">
              <a:rPr lang="fa-IR" smtClean="0"/>
              <a:t>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71253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7669E-A36E-4DA9-8B4E-6E8A3B740B54}" type="slidenum">
              <a:rPr lang="fa-IR" smtClean="0"/>
              <a:t>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71253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7669E-A36E-4DA9-8B4E-6E8A3B740B54}" type="slidenum">
              <a:rPr lang="fa-IR" smtClean="0"/>
              <a:t>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71253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7669E-A36E-4DA9-8B4E-6E8A3B740B54}" type="slidenum">
              <a:rPr lang="fa-IR" smtClean="0"/>
              <a:t>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9791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89B53-4E10-4037-9D72-25A4ADF6359E}" type="datetime8">
              <a:rPr lang="fa-IR" smtClean="0"/>
              <a:t>23 اکتبر 18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تهیه و تنظیم : مجید قادری ( دبیر ناحیه 2 بندرعباس )</a:t>
            </a:r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F006C-1671-46C9-908E-419CD3D513FF}" type="datetime8">
              <a:rPr lang="fa-IR" smtClean="0"/>
              <a:t>23 اکتبر 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تهیه و تنظیم : مجید قادری ( دبیر ناحیه 2 بندرعباس )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983A-8968-4964-9B39-99EA48278DAC}" type="datetime8">
              <a:rPr lang="fa-IR" smtClean="0"/>
              <a:t>23 اکتبر 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تهیه و تنظیم : مجید قادری ( دبیر ناحیه 2 بندرعباس )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CD598-27FF-4134-9A12-E8C5D8A5C011}" type="datetime8">
              <a:rPr lang="fa-IR" smtClean="0"/>
              <a:t>23 اکتبر 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تهیه و تنظیم : مجید قادری ( دبیر ناحیه 2 بندرعباس )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938B5-A939-4073-BA67-D3061E90D7F9}" type="datetime8">
              <a:rPr lang="fa-IR" smtClean="0"/>
              <a:t>23 اکتبر 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تهیه و تنظیم : مجید قادری ( دبیر ناحیه 2 بندرعباس )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703A3-419D-4B81-9070-4BD44BEA4259}" type="datetime8">
              <a:rPr lang="fa-IR" smtClean="0"/>
              <a:t>23 اکتبر 18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تهیه و تنظیم : مجید قادری ( دبیر ناحیه 2 بندرعباس )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5886-D16B-4138-90A3-C19AE7E7E4CF}" type="datetime8">
              <a:rPr lang="fa-IR" smtClean="0"/>
              <a:t>23 اکتبر 18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تهیه و تنظیم : مجید قادری ( دبیر ناحیه 2 بندرعباس )</a:t>
            </a: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1C929-411A-499F-A075-D425C0B7C1A3}" type="datetime8">
              <a:rPr lang="fa-IR" smtClean="0"/>
              <a:t>23 اکتبر 18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تهیه و تنظیم : مجید قادری ( دبیر ناحیه 2 بندرعباس )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36F4-93BC-450C-A29C-C0842BA5F508}" type="datetime8">
              <a:rPr lang="fa-IR" smtClean="0"/>
              <a:t>23 اکتبر 18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تهیه و تنظیم : مجید قادری ( دبیر ناحیه 2 بندرعباس )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6C79-469B-4B7A-9328-CCA38DBAB0E6}" type="datetime8">
              <a:rPr lang="fa-IR" smtClean="0"/>
              <a:t>23 اکتبر 18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تهیه و تنظیم : مجید قادری ( دبیر ناحیه 2 بندرعباس )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BBE6-0C5A-4325-A746-385798CEC5FE}" type="datetime8">
              <a:rPr lang="fa-IR" smtClean="0"/>
              <a:t>23 اکتبر 18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تهیه و تنظیم : مجید قادری ( دبیر ناحیه 2 بندرعباس )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073E467-DB0F-4003-8EC4-4998974257DE}" type="slidenum">
              <a:rPr lang="fa-IR" smtClean="0"/>
              <a:t>‹#›</a:t>
            </a:fld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765BCD6-E0E1-437F-B44E-13700B0E6828}" type="datetime8">
              <a:rPr lang="fa-IR" smtClean="0"/>
              <a:t>23 اکتبر 18</a:t>
            </a:fld>
            <a:endParaRPr lang="fa-I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fa-IR" smtClean="0"/>
              <a:t>تهیه و تنظیم : مجید قادری ( دبیر ناحیه 2 بندرعباس )</a:t>
            </a:r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73E467-DB0F-4003-8EC4-4998974257DE}" type="slidenum">
              <a:rPr lang="fa-IR" smtClean="0"/>
              <a:t>‹#›</a:t>
            </a:fld>
            <a:endParaRPr lang="fa-I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dt="0"/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4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microsoft.com/office/2007/relationships/hdphoto" Target="../media/hdphoto27.wdp"/><Relationship Id="rId18" Type="http://schemas.openxmlformats.org/officeDocument/2006/relationships/image" Target="../media/image950.png"/><Relationship Id="rId26" Type="http://schemas.openxmlformats.org/officeDocument/2006/relationships/image" Target="../media/image106.png"/><Relationship Id="rId3" Type="http://schemas.openxmlformats.org/officeDocument/2006/relationships/image" Target="../media/image4.png"/><Relationship Id="rId21" Type="http://schemas.openxmlformats.org/officeDocument/2006/relationships/image" Target="../media/image980.png"/><Relationship Id="rId7" Type="http://schemas.microsoft.com/office/2007/relationships/hdphoto" Target="../media/hdphoto24.wdp"/><Relationship Id="rId12" Type="http://schemas.openxmlformats.org/officeDocument/2006/relationships/image" Target="../media/image99.png"/><Relationship Id="rId17" Type="http://schemas.openxmlformats.org/officeDocument/2006/relationships/image" Target="../media/image940.png"/><Relationship Id="rId25" Type="http://schemas.openxmlformats.org/officeDocument/2006/relationships/image" Target="../media/image105.png"/><Relationship Id="rId2" Type="http://schemas.openxmlformats.org/officeDocument/2006/relationships/notesSlide" Target="../notesSlides/notesSlide11.xml"/><Relationship Id="rId20" Type="http://schemas.openxmlformats.org/officeDocument/2006/relationships/image" Target="../media/image102.png"/><Relationship Id="rId29" Type="http://schemas.openxmlformats.org/officeDocument/2006/relationships/image" Target="../media/image106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6.png"/><Relationship Id="rId11" Type="http://schemas.microsoft.com/office/2007/relationships/hdphoto" Target="../media/hdphoto26.wdp"/><Relationship Id="rId24" Type="http://schemas.openxmlformats.org/officeDocument/2006/relationships/image" Target="../media/image1011.png"/><Relationship Id="rId5" Type="http://schemas.microsoft.com/office/2007/relationships/hdphoto" Target="../media/hdphoto23.wdp"/><Relationship Id="rId23" Type="http://schemas.openxmlformats.org/officeDocument/2006/relationships/image" Target="../media/image104.png"/><Relationship Id="rId28" Type="http://schemas.openxmlformats.org/officeDocument/2006/relationships/image" Target="../media/image1050.png"/><Relationship Id="rId10" Type="http://schemas.openxmlformats.org/officeDocument/2006/relationships/image" Target="../media/image98.png"/><Relationship Id="rId19" Type="http://schemas.openxmlformats.org/officeDocument/2006/relationships/image" Target="../media/image101.png"/><Relationship Id="rId31" Type="http://schemas.openxmlformats.org/officeDocument/2006/relationships/image" Target="../media/image108.png"/><Relationship Id="rId4" Type="http://schemas.openxmlformats.org/officeDocument/2006/relationships/image" Target="../media/image95.png"/><Relationship Id="rId9" Type="http://schemas.microsoft.com/office/2007/relationships/hdphoto" Target="../media/hdphoto25.wdp"/><Relationship Id="rId14" Type="http://schemas.openxmlformats.org/officeDocument/2006/relationships/image" Target="../media/image100.png"/><Relationship Id="rId22" Type="http://schemas.openxmlformats.org/officeDocument/2006/relationships/image" Target="../media/image103.png"/><Relationship Id="rId27" Type="http://schemas.openxmlformats.org/officeDocument/2006/relationships/image" Target="../media/image1040.png"/><Relationship Id="rId30" Type="http://schemas.openxmlformats.org/officeDocument/2006/relationships/image" Target="../media/image10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5.png"/><Relationship Id="rId18" Type="http://schemas.openxmlformats.org/officeDocument/2006/relationships/image" Target="../media/image120.png"/><Relationship Id="rId3" Type="http://schemas.openxmlformats.org/officeDocument/2006/relationships/image" Target="../media/image920.png"/><Relationship Id="rId7" Type="http://schemas.microsoft.com/office/2007/relationships/hdphoto" Target="../media/hdphoto29.wdp"/><Relationship Id="rId12" Type="http://schemas.openxmlformats.org/officeDocument/2006/relationships/image" Target="../media/image114.png"/><Relationship Id="rId17" Type="http://schemas.openxmlformats.org/officeDocument/2006/relationships/image" Target="../media/image119.png"/><Relationship Id="rId2" Type="http://schemas.openxmlformats.org/officeDocument/2006/relationships/image" Target="../media/image4.png"/><Relationship Id="rId16" Type="http://schemas.openxmlformats.org/officeDocument/2006/relationships/image" Target="../media/image1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0.png"/><Relationship Id="rId11" Type="http://schemas.microsoft.com/office/2007/relationships/hdphoto" Target="../media/hdphoto30.wdp"/><Relationship Id="rId5" Type="http://schemas.microsoft.com/office/2007/relationships/hdphoto" Target="../media/hdphoto28.wdp"/><Relationship Id="rId15" Type="http://schemas.openxmlformats.org/officeDocument/2006/relationships/image" Target="../media/image117.png"/><Relationship Id="rId10" Type="http://schemas.openxmlformats.org/officeDocument/2006/relationships/image" Target="../media/image113.png"/><Relationship Id="rId19" Type="http://schemas.openxmlformats.org/officeDocument/2006/relationships/image" Target="../media/image121.png"/><Relationship Id="rId4" Type="http://schemas.openxmlformats.org/officeDocument/2006/relationships/image" Target="../media/image109.png"/><Relationship Id="rId9" Type="http://schemas.openxmlformats.org/officeDocument/2006/relationships/image" Target="../media/image112.png"/><Relationship Id="rId14" Type="http://schemas.openxmlformats.org/officeDocument/2006/relationships/image" Target="../media/image1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9.png"/><Relationship Id="rId3" Type="http://schemas.microsoft.com/office/2007/relationships/hdphoto" Target="../media/hdphoto31.wdp"/><Relationship Id="rId7" Type="http://schemas.openxmlformats.org/officeDocument/2006/relationships/image" Target="../media/image123.png"/><Relationship Id="rId12" Type="http://schemas.openxmlformats.org/officeDocument/2006/relationships/image" Target="../media/image128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8.wdp"/><Relationship Id="rId11" Type="http://schemas.openxmlformats.org/officeDocument/2006/relationships/image" Target="../media/image127.png"/><Relationship Id="rId5" Type="http://schemas.openxmlformats.org/officeDocument/2006/relationships/image" Target="../media/image109.png"/><Relationship Id="rId10" Type="http://schemas.openxmlformats.org/officeDocument/2006/relationships/image" Target="../media/image126.png"/><Relationship Id="rId4" Type="http://schemas.openxmlformats.org/officeDocument/2006/relationships/image" Target="../media/image4.png"/><Relationship Id="rId9" Type="http://schemas.openxmlformats.org/officeDocument/2006/relationships/image" Target="../media/image125.png"/><Relationship Id="rId14" Type="http://schemas.openxmlformats.org/officeDocument/2006/relationships/image" Target="../media/image130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4.wdp"/><Relationship Id="rId13" Type="http://schemas.openxmlformats.org/officeDocument/2006/relationships/image" Target="../media/image134.png"/><Relationship Id="rId18" Type="http://schemas.openxmlformats.org/officeDocument/2006/relationships/image" Target="../media/image143.png"/><Relationship Id="rId3" Type="http://schemas.openxmlformats.org/officeDocument/2006/relationships/image" Target="../media/image131.png"/><Relationship Id="rId21" Type="http://schemas.openxmlformats.org/officeDocument/2006/relationships/image" Target="../media/image146.png"/><Relationship Id="rId7" Type="http://schemas.openxmlformats.org/officeDocument/2006/relationships/image" Target="../media/image133.png"/><Relationship Id="rId12" Type="http://schemas.openxmlformats.org/officeDocument/2006/relationships/image" Target="../media/image137.png"/><Relationship Id="rId17" Type="http://schemas.openxmlformats.org/officeDocument/2006/relationships/image" Target="../media/image139.png"/><Relationship Id="rId2" Type="http://schemas.openxmlformats.org/officeDocument/2006/relationships/image" Target="../media/image4.png"/><Relationship Id="rId16" Type="http://schemas.openxmlformats.org/officeDocument/2006/relationships/image" Target="../media/image138.png"/><Relationship Id="rId20" Type="http://schemas.openxmlformats.org/officeDocument/2006/relationships/image" Target="../media/image142.png"/><Relationship Id="rId1" Type="http://schemas.openxmlformats.org/officeDocument/2006/relationships/slideLayout" Target="../slideLayouts/slideLayout5.xml"/><Relationship Id="rId6" Type="http://schemas.microsoft.com/office/2007/relationships/hdphoto" Target="../media/hdphoto33.wdp"/><Relationship Id="rId11" Type="http://schemas.openxmlformats.org/officeDocument/2006/relationships/image" Target="../media/image136.png"/><Relationship Id="rId5" Type="http://schemas.openxmlformats.org/officeDocument/2006/relationships/image" Target="../media/image132.png"/><Relationship Id="rId15" Type="http://schemas.openxmlformats.org/officeDocument/2006/relationships/image" Target="../media/image140.png"/><Relationship Id="rId19" Type="http://schemas.openxmlformats.org/officeDocument/2006/relationships/image" Target="../media/image141.png"/><Relationship Id="rId4" Type="http://schemas.microsoft.com/office/2007/relationships/hdphoto" Target="../media/hdphoto32.wdp"/><Relationship Id="rId14" Type="http://schemas.openxmlformats.org/officeDocument/2006/relationships/image" Target="../media/image1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13" Type="http://schemas.openxmlformats.org/officeDocument/2006/relationships/image" Target="../media/image150.png"/><Relationship Id="rId18" Type="http://schemas.openxmlformats.org/officeDocument/2006/relationships/image" Target="../media/image153.png"/><Relationship Id="rId3" Type="http://schemas.openxmlformats.org/officeDocument/2006/relationships/image" Target="../media/image131.png"/><Relationship Id="rId7" Type="http://schemas.openxmlformats.org/officeDocument/2006/relationships/image" Target="../media/image147.png"/><Relationship Id="rId12" Type="http://schemas.openxmlformats.org/officeDocument/2006/relationships/image" Target="../media/image149.png"/><Relationship Id="rId17" Type="http://schemas.openxmlformats.org/officeDocument/2006/relationships/image" Target="../media/image157.png"/><Relationship Id="rId2" Type="http://schemas.openxmlformats.org/officeDocument/2006/relationships/image" Target="../media/image4.png"/><Relationship Id="rId16" Type="http://schemas.openxmlformats.org/officeDocument/2006/relationships/image" Target="../media/image156.png"/><Relationship Id="rId1" Type="http://schemas.openxmlformats.org/officeDocument/2006/relationships/slideLayout" Target="../slideLayouts/slideLayout5.xml"/><Relationship Id="rId11" Type="http://schemas.openxmlformats.org/officeDocument/2006/relationships/image" Target="../media/image151.png"/><Relationship Id="rId15" Type="http://schemas.openxmlformats.org/officeDocument/2006/relationships/image" Target="../media/image152.png"/><Relationship Id="rId10" Type="http://schemas.openxmlformats.org/officeDocument/2006/relationships/image" Target="../media/image145.png"/><Relationship Id="rId4" Type="http://schemas.openxmlformats.org/officeDocument/2006/relationships/image" Target="../media/image133.png"/><Relationship Id="rId9" Type="http://schemas.openxmlformats.org/officeDocument/2006/relationships/image" Target="../media/image144.png"/><Relationship Id="rId14" Type="http://schemas.openxmlformats.org/officeDocument/2006/relationships/image" Target="../media/image15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162.png"/><Relationship Id="rId18" Type="http://schemas.openxmlformats.org/officeDocument/2006/relationships/image" Target="../media/image165.png"/><Relationship Id="rId3" Type="http://schemas.openxmlformats.org/officeDocument/2006/relationships/image" Target="../media/image131.png"/><Relationship Id="rId7" Type="http://schemas.openxmlformats.org/officeDocument/2006/relationships/image" Target="../media/image159.png"/><Relationship Id="rId12" Type="http://schemas.openxmlformats.org/officeDocument/2006/relationships/image" Target="../media/image161.png"/><Relationship Id="rId17" Type="http://schemas.openxmlformats.org/officeDocument/2006/relationships/image" Target="../media/image169.png"/><Relationship Id="rId2" Type="http://schemas.openxmlformats.org/officeDocument/2006/relationships/image" Target="../media/image4.png"/><Relationship Id="rId16" Type="http://schemas.openxmlformats.org/officeDocument/2006/relationships/image" Target="../media/image168.png"/><Relationship Id="rId20" Type="http://schemas.openxmlformats.org/officeDocument/2006/relationships/image" Target="../media/image171.png"/><Relationship Id="rId1" Type="http://schemas.openxmlformats.org/officeDocument/2006/relationships/slideLayout" Target="../slideLayouts/slideLayout5.xml"/><Relationship Id="rId11" Type="http://schemas.openxmlformats.org/officeDocument/2006/relationships/image" Target="../media/image163.png"/><Relationship Id="rId15" Type="http://schemas.openxmlformats.org/officeDocument/2006/relationships/image" Target="../media/image164.png"/><Relationship Id="rId10" Type="http://schemas.openxmlformats.org/officeDocument/2006/relationships/image" Target="../media/image158.png"/><Relationship Id="rId19" Type="http://schemas.microsoft.com/office/2007/relationships/hdphoto" Target="../media/hdphoto35.wdp"/><Relationship Id="rId4" Type="http://schemas.openxmlformats.org/officeDocument/2006/relationships/image" Target="../media/image133.png"/><Relationship Id="rId9" Type="http://schemas.openxmlformats.org/officeDocument/2006/relationships/image" Target="../media/image155.png"/><Relationship Id="rId14" Type="http://schemas.openxmlformats.org/officeDocument/2006/relationships/image" Target="../media/image16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13" Type="http://schemas.openxmlformats.org/officeDocument/2006/relationships/image" Target="../media/image175.png"/><Relationship Id="rId18" Type="http://schemas.openxmlformats.org/officeDocument/2006/relationships/image" Target="../media/image183.png"/><Relationship Id="rId3" Type="http://schemas.openxmlformats.org/officeDocument/2006/relationships/image" Target="../media/image131.png"/><Relationship Id="rId7" Type="http://schemas.openxmlformats.org/officeDocument/2006/relationships/image" Target="../media/image172.png"/><Relationship Id="rId12" Type="http://schemas.openxmlformats.org/officeDocument/2006/relationships/image" Target="../media/image174.png"/><Relationship Id="rId17" Type="http://schemas.openxmlformats.org/officeDocument/2006/relationships/image" Target="../media/image182.png"/><Relationship Id="rId2" Type="http://schemas.openxmlformats.org/officeDocument/2006/relationships/image" Target="../media/image4.png"/><Relationship Id="rId16" Type="http://schemas.openxmlformats.org/officeDocument/2006/relationships/image" Target="../media/image181.png"/><Relationship Id="rId20" Type="http://schemas.microsoft.com/office/2007/relationships/hdphoto" Target="../media/hdphoto36.wdp"/><Relationship Id="rId1" Type="http://schemas.openxmlformats.org/officeDocument/2006/relationships/slideLayout" Target="../slideLayouts/slideLayout5.xml"/><Relationship Id="rId11" Type="http://schemas.openxmlformats.org/officeDocument/2006/relationships/image" Target="../media/image176.png"/><Relationship Id="rId15" Type="http://schemas.openxmlformats.org/officeDocument/2006/relationships/image" Target="../media/image177.png"/><Relationship Id="rId10" Type="http://schemas.openxmlformats.org/officeDocument/2006/relationships/image" Target="../media/image170.png"/><Relationship Id="rId19" Type="http://schemas.openxmlformats.org/officeDocument/2006/relationships/image" Target="../media/image178.png"/><Relationship Id="rId4" Type="http://schemas.openxmlformats.org/officeDocument/2006/relationships/image" Target="../media/image133.png"/><Relationship Id="rId9" Type="http://schemas.openxmlformats.org/officeDocument/2006/relationships/image" Target="../media/image167.png"/><Relationship Id="rId14" Type="http://schemas.openxmlformats.org/officeDocument/2006/relationships/image" Target="../media/image17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13" Type="http://schemas.openxmlformats.org/officeDocument/2006/relationships/image" Target="../media/image192.png"/><Relationship Id="rId3" Type="http://schemas.openxmlformats.org/officeDocument/2006/relationships/image" Target="../media/image180.png"/><Relationship Id="rId7" Type="http://schemas.openxmlformats.org/officeDocument/2006/relationships/image" Target="../media/image186.png"/><Relationship Id="rId12" Type="http://schemas.openxmlformats.org/officeDocument/2006/relationships/image" Target="../media/image191.png"/><Relationship Id="rId17" Type="http://schemas.openxmlformats.org/officeDocument/2006/relationships/image" Target="../media/image196.png"/><Relationship Id="rId2" Type="http://schemas.openxmlformats.org/officeDocument/2006/relationships/image" Target="../media/image4.png"/><Relationship Id="rId16" Type="http://schemas.openxmlformats.org/officeDocument/2006/relationships/image" Target="../media/image19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5.png"/><Relationship Id="rId11" Type="http://schemas.openxmlformats.org/officeDocument/2006/relationships/image" Target="../media/image190.png"/><Relationship Id="rId5" Type="http://schemas.openxmlformats.org/officeDocument/2006/relationships/image" Target="../media/image184.png"/><Relationship Id="rId15" Type="http://schemas.openxmlformats.org/officeDocument/2006/relationships/image" Target="../media/image194.png"/><Relationship Id="rId10" Type="http://schemas.openxmlformats.org/officeDocument/2006/relationships/image" Target="../media/image189.png"/><Relationship Id="rId4" Type="http://schemas.microsoft.com/office/2007/relationships/hdphoto" Target="../media/hdphoto37.wdp"/><Relationship Id="rId9" Type="http://schemas.openxmlformats.org/officeDocument/2006/relationships/image" Target="../media/image188.png"/><Relationship Id="rId14" Type="http://schemas.openxmlformats.org/officeDocument/2006/relationships/image" Target="../media/image19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13" Type="http://schemas.openxmlformats.org/officeDocument/2006/relationships/image" Target="../media/image205.png"/><Relationship Id="rId18" Type="http://schemas.openxmlformats.org/officeDocument/2006/relationships/image" Target="../media/image210.png"/><Relationship Id="rId3" Type="http://schemas.openxmlformats.org/officeDocument/2006/relationships/image" Target="../media/image197.png"/><Relationship Id="rId21" Type="http://schemas.openxmlformats.org/officeDocument/2006/relationships/image" Target="../media/image213.png"/><Relationship Id="rId7" Type="http://schemas.openxmlformats.org/officeDocument/2006/relationships/image" Target="../media/image199.png"/><Relationship Id="rId12" Type="http://schemas.openxmlformats.org/officeDocument/2006/relationships/image" Target="../media/image204.png"/><Relationship Id="rId17" Type="http://schemas.openxmlformats.org/officeDocument/2006/relationships/image" Target="../media/image209.png"/><Relationship Id="rId2" Type="http://schemas.openxmlformats.org/officeDocument/2006/relationships/image" Target="../media/image4.png"/><Relationship Id="rId16" Type="http://schemas.openxmlformats.org/officeDocument/2006/relationships/image" Target="../media/image208.png"/><Relationship Id="rId20" Type="http://schemas.openxmlformats.org/officeDocument/2006/relationships/image" Target="../media/image212.png"/><Relationship Id="rId1" Type="http://schemas.openxmlformats.org/officeDocument/2006/relationships/slideLayout" Target="../slideLayouts/slideLayout5.xml"/><Relationship Id="rId6" Type="http://schemas.microsoft.com/office/2007/relationships/hdphoto" Target="../media/hdphoto39.wdp"/><Relationship Id="rId11" Type="http://schemas.openxmlformats.org/officeDocument/2006/relationships/image" Target="../media/image203.png"/><Relationship Id="rId5" Type="http://schemas.openxmlformats.org/officeDocument/2006/relationships/image" Target="../media/image198.png"/><Relationship Id="rId15" Type="http://schemas.openxmlformats.org/officeDocument/2006/relationships/image" Target="../media/image207.png"/><Relationship Id="rId10" Type="http://schemas.openxmlformats.org/officeDocument/2006/relationships/image" Target="../media/image202.png"/><Relationship Id="rId19" Type="http://schemas.openxmlformats.org/officeDocument/2006/relationships/image" Target="../media/image211.png"/><Relationship Id="rId4" Type="http://schemas.microsoft.com/office/2007/relationships/hdphoto" Target="../media/hdphoto38.wdp"/><Relationship Id="rId9" Type="http://schemas.openxmlformats.org/officeDocument/2006/relationships/image" Target="../media/image201.png"/><Relationship Id="rId14" Type="http://schemas.openxmlformats.org/officeDocument/2006/relationships/image" Target="../media/image20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.png"/><Relationship Id="rId13" Type="http://schemas.openxmlformats.org/officeDocument/2006/relationships/image" Target="../media/image222.png"/><Relationship Id="rId18" Type="http://schemas.openxmlformats.org/officeDocument/2006/relationships/image" Target="../media/image227.png"/><Relationship Id="rId3" Type="http://schemas.openxmlformats.org/officeDocument/2006/relationships/image" Target="../media/image214.png"/><Relationship Id="rId7" Type="http://schemas.openxmlformats.org/officeDocument/2006/relationships/image" Target="../media/image216.png"/><Relationship Id="rId12" Type="http://schemas.openxmlformats.org/officeDocument/2006/relationships/image" Target="../media/image221.png"/><Relationship Id="rId17" Type="http://schemas.openxmlformats.org/officeDocument/2006/relationships/image" Target="../media/image226.png"/><Relationship Id="rId2" Type="http://schemas.openxmlformats.org/officeDocument/2006/relationships/image" Target="../media/image4.png"/><Relationship Id="rId16" Type="http://schemas.openxmlformats.org/officeDocument/2006/relationships/image" Target="../media/image225.png"/><Relationship Id="rId1" Type="http://schemas.openxmlformats.org/officeDocument/2006/relationships/slideLayout" Target="../slideLayouts/slideLayout5.xml"/><Relationship Id="rId6" Type="http://schemas.microsoft.com/office/2007/relationships/hdphoto" Target="../media/hdphoto41.wdp"/><Relationship Id="rId11" Type="http://schemas.openxmlformats.org/officeDocument/2006/relationships/image" Target="../media/image220.png"/><Relationship Id="rId5" Type="http://schemas.openxmlformats.org/officeDocument/2006/relationships/image" Target="../media/image215.png"/><Relationship Id="rId15" Type="http://schemas.openxmlformats.org/officeDocument/2006/relationships/image" Target="../media/image224.png"/><Relationship Id="rId10" Type="http://schemas.openxmlformats.org/officeDocument/2006/relationships/image" Target="../media/image219.png"/><Relationship Id="rId19" Type="http://schemas.openxmlformats.org/officeDocument/2006/relationships/image" Target="../media/image228.png"/><Relationship Id="rId4" Type="http://schemas.microsoft.com/office/2007/relationships/hdphoto" Target="../media/hdphoto40.wdp"/><Relationship Id="rId9" Type="http://schemas.openxmlformats.org/officeDocument/2006/relationships/image" Target="../media/image218.png"/><Relationship Id="rId14" Type="http://schemas.openxmlformats.org/officeDocument/2006/relationships/image" Target="../media/image2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png"/><Relationship Id="rId13" Type="http://schemas.openxmlformats.org/officeDocument/2006/relationships/image" Target="../media/image239.png"/><Relationship Id="rId18" Type="http://schemas.openxmlformats.org/officeDocument/2006/relationships/image" Target="../media/image244.png"/><Relationship Id="rId3" Type="http://schemas.openxmlformats.org/officeDocument/2006/relationships/image" Target="../media/image229.png"/><Relationship Id="rId21" Type="http://schemas.openxmlformats.org/officeDocument/2006/relationships/image" Target="../media/image247.png"/><Relationship Id="rId7" Type="http://schemas.openxmlformats.org/officeDocument/2006/relationships/image" Target="../media/image233.png"/><Relationship Id="rId12" Type="http://schemas.openxmlformats.org/officeDocument/2006/relationships/image" Target="../media/image238.png"/><Relationship Id="rId17" Type="http://schemas.openxmlformats.org/officeDocument/2006/relationships/image" Target="../media/image243.png"/><Relationship Id="rId2" Type="http://schemas.openxmlformats.org/officeDocument/2006/relationships/image" Target="../media/image4.png"/><Relationship Id="rId16" Type="http://schemas.openxmlformats.org/officeDocument/2006/relationships/image" Target="../media/image242.png"/><Relationship Id="rId20" Type="http://schemas.openxmlformats.org/officeDocument/2006/relationships/image" Target="../media/image2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2.png"/><Relationship Id="rId11" Type="http://schemas.openxmlformats.org/officeDocument/2006/relationships/image" Target="../media/image237.png"/><Relationship Id="rId5" Type="http://schemas.openxmlformats.org/officeDocument/2006/relationships/image" Target="../media/image231.png"/><Relationship Id="rId15" Type="http://schemas.openxmlformats.org/officeDocument/2006/relationships/image" Target="../media/image241.png"/><Relationship Id="rId10" Type="http://schemas.openxmlformats.org/officeDocument/2006/relationships/image" Target="../media/image236.png"/><Relationship Id="rId19" Type="http://schemas.openxmlformats.org/officeDocument/2006/relationships/image" Target="../media/image245.png"/><Relationship Id="rId4" Type="http://schemas.openxmlformats.org/officeDocument/2006/relationships/image" Target="../media/image230.png"/><Relationship Id="rId9" Type="http://schemas.openxmlformats.org/officeDocument/2006/relationships/image" Target="../media/image235.png"/><Relationship Id="rId14" Type="http://schemas.openxmlformats.org/officeDocument/2006/relationships/image" Target="../media/image2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110.png"/><Relationship Id="rId18" Type="http://schemas.openxmlformats.org/officeDocument/2006/relationships/image" Target="../media/image1610.png"/><Relationship Id="rId3" Type="http://schemas.openxmlformats.org/officeDocument/2006/relationships/image" Target="../media/image4.png"/><Relationship Id="rId7" Type="http://schemas.openxmlformats.org/officeDocument/2006/relationships/image" Target="../media/image710.png"/><Relationship Id="rId12" Type="http://schemas.openxmlformats.org/officeDocument/2006/relationships/image" Target="../media/image1010.png"/><Relationship Id="rId17" Type="http://schemas.openxmlformats.org/officeDocument/2006/relationships/image" Target="../media/image151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4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10.png"/><Relationship Id="rId11" Type="http://schemas.microsoft.com/office/2007/relationships/hdphoto" Target="../media/hdphoto4.wdp"/><Relationship Id="rId15" Type="http://schemas.openxmlformats.org/officeDocument/2006/relationships/image" Target="../media/image1310.png"/><Relationship Id="rId10" Type="http://schemas.openxmlformats.org/officeDocument/2006/relationships/image" Target="../media/image21.png"/><Relationship Id="rId19" Type="http://schemas.openxmlformats.org/officeDocument/2006/relationships/image" Target="../media/image1710.png"/><Relationship Id="rId9" Type="http://schemas.microsoft.com/office/2007/relationships/hdphoto" Target="../media/hdphoto3.wdp"/><Relationship Id="rId14" Type="http://schemas.openxmlformats.org/officeDocument/2006/relationships/image" Target="../media/image1210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0.png"/><Relationship Id="rId39" Type="http://schemas.openxmlformats.org/officeDocument/2006/relationships/image" Target="../media/image52.png"/><Relationship Id="rId21" Type="http://schemas.openxmlformats.org/officeDocument/2006/relationships/image" Target="../media/image35.png"/><Relationship Id="rId34" Type="http://schemas.openxmlformats.org/officeDocument/2006/relationships/image" Target="../media/image47.png"/><Relationship Id="rId7" Type="http://schemas.microsoft.com/office/2007/relationships/hdphoto" Target="../media/hdphoto6.wdp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39.png"/><Relationship Id="rId33" Type="http://schemas.openxmlformats.org/officeDocument/2006/relationships/image" Target="../media/image46.png"/><Relationship Id="rId38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1.png"/><Relationship Id="rId20" Type="http://schemas.microsoft.com/office/2007/relationships/hdphoto" Target="../media/hdphoto8.wdp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24" Type="http://schemas.openxmlformats.org/officeDocument/2006/relationships/image" Target="../media/image38.png"/><Relationship Id="rId32" Type="http://schemas.microsoft.com/office/2007/relationships/hdphoto" Target="../media/hdphoto9.wdp"/><Relationship Id="rId37" Type="http://schemas.openxmlformats.org/officeDocument/2006/relationships/image" Target="../media/image50.png"/><Relationship Id="rId5" Type="http://schemas.microsoft.com/office/2007/relationships/hdphoto" Target="../media/hdphoto5.wdp"/><Relationship Id="rId15" Type="http://schemas.openxmlformats.org/officeDocument/2006/relationships/image" Target="../media/image30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36" Type="http://schemas.openxmlformats.org/officeDocument/2006/relationships/image" Target="../media/image49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31" Type="http://schemas.openxmlformats.org/officeDocument/2006/relationships/image" Target="../media/image45.png"/><Relationship Id="rId4" Type="http://schemas.openxmlformats.org/officeDocument/2006/relationships/image" Target="../media/image22.png"/><Relationship Id="rId9" Type="http://schemas.microsoft.com/office/2007/relationships/hdphoto" Target="../media/hdphoto7.wdp"/><Relationship Id="rId14" Type="http://schemas.openxmlformats.org/officeDocument/2006/relationships/image" Target="../media/image29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4.png"/><Relationship Id="rId35" Type="http://schemas.openxmlformats.org/officeDocument/2006/relationships/image" Target="../media/image48.png"/><Relationship Id="rId8" Type="http://schemas.openxmlformats.org/officeDocument/2006/relationships/image" Target="../media/image24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0.png"/><Relationship Id="rId18" Type="http://schemas.openxmlformats.org/officeDocument/2006/relationships/image" Target="../media/image56.png"/><Relationship Id="rId26" Type="http://schemas.openxmlformats.org/officeDocument/2006/relationships/image" Target="../media/image59.png"/><Relationship Id="rId39" Type="http://schemas.openxmlformats.org/officeDocument/2006/relationships/image" Target="../media/image66.png"/><Relationship Id="rId21" Type="http://schemas.openxmlformats.org/officeDocument/2006/relationships/image" Target="../media/image550.png"/><Relationship Id="rId34" Type="http://schemas.openxmlformats.org/officeDocument/2006/relationships/image" Target="../media/image63.png"/><Relationship Id="rId42" Type="http://schemas.openxmlformats.org/officeDocument/2006/relationships/image" Target="../media/image69.png"/><Relationship Id="rId47" Type="http://schemas.openxmlformats.org/officeDocument/2006/relationships/image" Target="../media/image74.png"/><Relationship Id="rId50" Type="http://schemas.openxmlformats.org/officeDocument/2006/relationships/image" Target="../media/image77.png"/><Relationship Id="rId7" Type="http://schemas.microsoft.com/office/2007/relationships/hdphoto" Target="../media/hdphoto11.wdp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10.png"/><Relationship Id="rId29" Type="http://schemas.microsoft.com/office/2007/relationships/hdphoto" Target="../media/hdphoto16.wdp"/><Relationship Id="rId24" Type="http://schemas.openxmlformats.org/officeDocument/2006/relationships/image" Target="../media/image58.png"/><Relationship Id="rId32" Type="http://schemas.openxmlformats.org/officeDocument/2006/relationships/image" Target="../media/image62.png"/><Relationship Id="rId37" Type="http://schemas.microsoft.com/office/2007/relationships/hdphoto" Target="../media/hdphoto20.wdp"/><Relationship Id="rId40" Type="http://schemas.openxmlformats.org/officeDocument/2006/relationships/image" Target="../media/image67.png"/><Relationship Id="rId45" Type="http://schemas.openxmlformats.org/officeDocument/2006/relationships/image" Target="../media/image72.png"/><Relationship Id="rId53" Type="http://schemas.openxmlformats.org/officeDocument/2006/relationships/image" Target="../media/image79.png"/><Relationship Id="rId5" Type="http://schemas.microsoft.com/office/2007/relationships/hdphoto" Target="../media/hdphoto10.wdp"/><Relationship Id="rId15" Type="http://schemas.openxmlformats.org/officeDocument/2006/relationships/image" Target="../media/image500.png"/><Relationship Id="rId23" Type="http://schemas.openxmlformats.org/officeDocument/2006/relationships/image" Target="../media/image57.png"/><Relationship Id="rId28" Type="http://schemas.openxmlformats.org/officeDocument/2006/relationships/image" Target="../media/image60.png"/><Relationship Id="rId36" Type="http://schemas.openxmlformats.org/officeDocument/2006/relationships/image" Target="../media/image64.png"/><Relationship Id="rId49" Type="http://schemas.openxmlformats.org/officeDocument/2006/relationships/image" Target="../media/image76.png"/><Relationship Id="rId19" Type="http://schemas.microsoft.com/office/2007/relationships/hdphoto" Target="../media/hdphoto13.wdp"/><Relationship Id="rId31" Type="http://schemas.microsoft.com/office/2007/relationships/hdphoto" Target="../media/hdphoto17.wdp"/><Relationship Id="rId44" Type="http://schemas.openxmlformats.org/officeDocument/2006/relationships/image" Target="../media/image71.png"/><Relationship Id="rId52" Type="http://schemas.openxmlformats.org/officeDocument/2006/relationships/image" Target="../media/image78.png"/><Relationship Id="rId4" Type="http://schemas.openxmlformats.org/officeDocument/2006/relationships/image" Target="../media/image53.png"/><Relationship Id="rId9" Type="http://schemas.microsoft.com/office/2007/relationships/hdphoto" Target="../media/hdphoto12.wdp"/><Relationship Id="rId14" Type="http://schemas.openxmlformats.org/officeDocument/2006/relationships/image" Target="../media/image521.png"/><Relationship Id="rId22" Type="http://schemas.openxmlformats.org/officeDocument/2006/relationships/image" Target="../media/image560.png"/><Relationship Id="rId27" Type="http://schemas.microsoft.com/office/2007/relationships/hdphoto" Target="../media/hdphoto15.wdp"/><Relationship Id="rId30" Type="http://schemas.openxmlformats.org/officeDocument/2006/relationships/image" Target="../media/image61.png"/><Relationship Id="rId35" Type="http://schemas.microsoft.com/office/2007/relationships/hdphoto" Target="../media/hdphoto19.wdp"/><Relationship Id="rId43" Type="http://schemas.openxmlformats.org/officeDocument/2006/relationships/image" Target="../media/image70.png"/><Relationship Id="rId48" Type="http://schemas.openxmlformats.org/officeDocument/2006/relationships/image" Target="../media/image75.png"/><Relationship Id="rId8" Type="http://schemas.openxmlformats.org/officeDocument/2006/relationships/image" Target="../media/image55.png"/><Relationship Id="rId51" Type="http://schemas.microsoft.com/office/2007/relationships/hdphoto" Target="../media/hdphoto21.wdp"/><Relationship Id="rId3" Type="http://schemas.openxmlformats.org/officeDocument/2006/relationships/image" Target="../media/image4.png"/><Relationship Id="rId12" Type="http://schemas.openxmlformats.org/officeDocument/2006/relationships/image" Target="../media/image470.png"/><Relationship Id="rId17" Type="http://schemas.openxmlformats.org/officeDocument/2006/relationships/image" Target="../media/image520.png"/><Relationship Id="rId25" Type="http://schemas.microsoft.com/office/2007/relationships/hdphoto" Target="../media/hdphoto14.wdp"/><Relationship Id="rId33" Type="http://schemas.microsoft.com/office/2007/relationships/hdphoto" Target="../media/hdphoto18.wdp"/><Relationship Id="rId38" Type="http://schemas.openxmlformats.org/officeDocument/2006/relationships/image" Target="../media/image65.png"/><Relationship Id="rId46" Type="http://schemas.openxmlformats.org/officeDocument/2006/relationships/image" Target="../media/image73.png"/><Relationship Id="rId20" Type="http://schemas.openxmlformats.org/officeDocument/2006/relationships/image" Target="../media/image540.png"/><Relationship Id="rId41" Type="http://schemas.openxmlformats.org/officeDocument/2006/relationships/image" Target="../media/image6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2.png"/><Relationship Id="rId18" Type="http://schemas.openxmlformats.org/officeDocument/2006/relationships/image" Target="../media/image87.png"/><Relationship Id="rId3" Type="http://schemas.openxmlformats.org/officeDocument/2006/relationships/image" Target="../media/image4.png"/><Relationship Id="rId7" Type="http://schemas.microsoft.com/office/2007/relationships/hdphoto" Target="../media/hdphoto11.wdp"/><Relationship Id="rId17" Type="http://schemas.openxmlformats.org/officeDocument/2006/relationships/image" Target="../media/image86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8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4.png"/><Relationship Id="rId5" Type="http://schemas.microsoft.com/office/2007/relationships/hdphoto" Target="../media/hdphoto10.wdp"/><Relationship Id="rId15" Type="http://schemas.openxmlformats.org/officeDocument/2006/relationships/image" Target="../media/image84.png"/><Relationship Id="rId10" Type="http://schemas.microsoft.com/office/2007/relationships/hdphoto" Target="../media/hdphoto22.wdp"/><Relationship Id="rId4" Type="http://schemas.openxmlformats.org/officeDocument/2006/relationships/image" Target="../media/image53.png"/><Relationship Id="rId9" Type="http://schemas.openxmlformats.org/officeDocument/2006/relationships/image" Target="../media/image81.png"/><Relationship Id="rId14" Type="http://schemas.openxmlformats.org/officeDocument/2006/relationships/image" Target="../media/image8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40880" y="6353357"/>
            <a:ext cx="203717" cy="365125"/>
          </a:xfrm>
        </p:spPr>
        <p:txBody>
          <a:bodyPr/>
          <a:lstStyle/>
          <a:p>
            <a:fld id="{B073E467-DB0F-4003-8EC4-4998974257DE}" type="slidenum">
              <a:rPr lang="fa-IR" smtClean="0">
                <a:solidFill>
                  <a:srgbClr val="04617B">
                    <a:shade val="90000"/>
                  </a:srgbClr>
                </a:solidFill>
                <a:cs typeface="B Koodak" pitchFamily="2" charset="-78"/>
              </a:rPr>
              <a:pPr/>
              <a:t>1</a:t>
            </a:fld>
            <a:endParaRPr lang="fa-IR">
              <a:solidFill>
                <a:srgbClr val="04617B">
                  <a:shade val="90000"/>
                </a:srgbClr>
              </a:solidFill>
              <a:cs typeface="B Koodak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87797" y="3026255"/>
            <a:ext cx="1157688" cy="58477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b="1" dirty="0" smtClean="0">
                <a:ln w="12700">
                  <a:solidFill>
                    <a:srgbClr val="04617B">
                      <a:satMod val="155000"/>
                    </a:srgbClr>
                  </a:solidFill>
                  <a:prstDash val="solid"/>
                </a:ln>
                <a:solidFill>
                  <a:srgbClr val="DBF5F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فصل 2</a:t>
            </a:r>
            <a:endParaRPr lang="fa-IR" sz="3200" b="1" dirty="0">
              <a:ln w="12700">
                <a:solidFill>
                  <a:srgbClr val="04617B">
                    <a:satMod val="155000"/>
                  </a:srgbClr>
                </a:solidFill>
                <a:prstDash val="solid"/>
              </a:ln>
              <a:solidFill>
                <a:srgbClr val="DBF5F9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7" name="Oval 6"/>
          <p:cNvSpPr/>
          <p:nvPr/>
        </p:nvSpPr>
        <p:spPr>
          <a:xfrm>
            <a:off x="5631747" y="3756342"/>
            <a:ext cx="2692882" cy="1889696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52719" y="4050492"/>
            <a:ext cx="102784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  <a:t>درس 3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31747" y="4668214"/>
            <a:ext cx="2669790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itchFamily="2" charset="-78"/>
              </a:rPr>
              <a:t>تشابه مثلث ها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306900" y="3156177"/>
            <a:ext cx="3022605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8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DBF5F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حل تمرین ریاضی (2)</a:t>
            </a:r>
            <a:r>
              <a:rPr lang="fa-IR" sz="28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DBF5F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fa-IR" sz="28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DBF5F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   </a:t>
            </a:r>
            <a:r>
              <a:rPr lang="fa-IR" sz="2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DBF5F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پایه یازدهم </a:t>
            </a:r>
            <a:r>
              <a:rPr lang="fa-IR" sz="1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DBF5F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علوم </a:t>
            </a:r>
            <a:r>
              <a:rPr lang="fa-IR" sz="1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DBF5F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تجربی </a:t>
            </a:r>
            <a:endParaRPr lang="en-US" sz="16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DBF5F9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05" y="1196752"/>
            <a:ext cx="1283752" cy="1242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61250" y="5039439"/>
            <a:ext cx="4739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تهیه و تنظیم : مجید قادری </a:t>
            </a:r>
            <a:r>
              <a:rPr lang="fa-IR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- </a:t>
            </a:r>
            <a:r>
              <a:rPr lang="fa-IR" sz="16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دبیر </a:t>
            </a:r>
            <a:r>
              <a:rPr lang="fa-IR" sz="16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ناحیه 2 </a:t>
            </a:r>
            <a:r>
              <a:rPr lang="fa-IR" sz="16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بندرعباس</a:t>
            </a:r>
          </a:p>
          <a:p>
            <a:pPr algn="ctr">
              <a:lnSpc>
                <a:spcPct val="150000"/>
              </a:lnSpc>
            </a:pPr>
            <a:r>
              <a:rPr lang="fa-IR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شماره تماس: 09177635165</a:t>
            </a:r>
            <a:endParaRPr lang="fa-IR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1421" y="786343"/>
            <a:ext cx="5352752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01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7452"/>
    </mc:Choice>
    <mc:Fallback xmlns="">
      <p:transition advTm="174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/>
      <p:bldP spid="16" grpId="0"/>
      <p:bldP spid="25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>
                <a:cs typeface="B Koodak" pitchFamily="2" charset="-78"/>
              </a:rPr>
              <a:t>10</a:t>
            </a:fld>
            <a:endParaRPr lang="fa-IR">
              <a:cs typeface="B Koodak" pitchFamily="2" charset="-78"/>
            </a:endParaRPr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51" y="83139"/>
            <a:ext cx="25415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 rot="20820168">
            <a:off x="867176" y="856138"/>
            <a:ext cx="1502334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2800" cap="all" dirty="0" smtClean="0">
                <a:ln w="3175" cmpd="sng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جمع بندی</a:t>
            </a:r>
            <a:endParaRPr lang="fa-IR" sz="2800" cap="all" spc="0" dirty="0">
              <a:ln w="3175" cmpd="sng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cs typeface="B Titr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44863" y="2397896"/>
            <a:ext cx="414193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000" dirty="0" smtClean="0">
                <a:solidFill>
                  <a:srgbClr val="002060"/>
                </a:solidFill>
                <a:cs typeface="B Koodak" pitchFamily="2" charset="-78"/>
              </a:rPr>
              <a:t>در شکل مقابل روابط طولی زیر برقرار است:</a:t>
            </a:r>
            <a:endParaRPr lang="fa-IR" sz="2000" dirty="0"/>
          </a:p>
        </p:txBody>
      </p:sp>
      <p:sp>
        <p:nvSpPr>
          <p:cNvPr id="22" name="Rectangle 21"/>
          <p:cNvSpPr/>
          <p:nvPr/>
        </p:nvSpPr>
        <p:spPr>
          <a:xfrm>
            <a:off x="2843808" y="1328986"/>
            <a:ext cx="5633273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2800" cap="all" dirty="0" smtClean="0">
                <a:ln w="15875" cmpd="sng"/>
                <a:pattFill prst="pct75">
                  <a:fgClr>
                    <a:srgbClr val="C00000"/>
                  </a:fgClr>
                  <a:bgClr>
                    <a:schemeClr val="bg1"/>
                  </a:bgClr>
                </a:patt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روابط مهم و </a:t>
            </a:r>
            <a:r>
              <a:rPr lang="fa-IR" sz="2800" cap="all" dirty="0">
                <a:ln w="15875" cmpd="sng"/>
                <a:pattFill prst="pct75">
                  <a:fgClr>
                    <a:srgbClr val="C00000"/>
                  </a:fgClr>
                  <a:bgClr>
                    <a:schemeClr val="bg1"/>
                  </a:bgClr>
                </a:patt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کاربردی درمثلث قائم الزاویه   </a:t>
            </a:r>
            <a:endParaRPr lang="fa-IR" sz="2800" cap="all" spc="0" dirty="0">
              <a:ln w="15875" cmpd="sng"/>
              <a:pattFill prst="pct75">
                <a:fgClr>
                  <a:srgbClr val="C00000"/>
                </a:fgClr>
                <a:bgClr>
                  <a:schemeClr val="bg1"/>
                </a:bgClr>
              </a:pattFill>
              <a:effectLst>
                <a:reflection blurRad="12700" stA="50000" endPos="50000" dist="5000" dir="5400000" sy="-100000" rotWithShape="0"/>
              </a:effectLst>
              <a:cs typeface="B Titr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538" y="2205609"/>
            <a:ext cx="2809875" cy="1533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068413" y="5311234"/>
                <a:ext cx="2034043" cy="31085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𝐴𝐻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a-IR" sz="16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</m:sup>
                      </m:sSup>
                      <m:r>
                        <a:rPr lang="fa-IR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𝐻𝐶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𝐻𝐵</m:t>
                      </m:r>
                    </m:oMath>
                  </m:oMathPara>
                </a14:m>
                <a:endParaRPr lang="fa-IR" sz="2000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413" y="5311234"/>
                <a:ext cx="2034043" cy="310854"/>
              </a:xfrm>
              <a:prstGeom prst="rect">
                <a:avLst/>
              </a:prstGeom>
              <a:blipFill rotWithShape="0">
                <a:blip r:embed="rId5"/>
                <a:stretch>
                  <a:fillRect t="-1176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045804" y="4346221"/>
                <a:ext cx="2056652" cy="31085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a-IR" sz="16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</m:sup>
                      </m:sSup>
                      <m:r>
                        <a:rPr lang="fa-IR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𝐶𝐻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𝐶𝐵</m:t>
                      </m:r>
                    </m:oMath>
                  </m:oMathPara>
                </a14:m>
                <a:endParaRPr lang="fa-IR" sz="2000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804" y="4346221"/>
                <a:ext cx="2056652" cy="310854"/>
              </a:xfrm>
              <a:prstGeom prst="rect">
                <a:avLst/>
              </a:prstGeom>
              <a:blipFill rotWithShape="0">
                <a:blip r:embed="rId6"/>
                <a:stretch>
                  <a:fillRect t="-1372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962358" y="4840662"/>
                <a:ext cx="2223543" cy="31085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a-IR" sz="16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</m:sup>
                      </m:sSup>
                      <m:r>
                        <a:rPr lang="fa-IR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𝐵𝐻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𝐵𝐶</m:t>
                      </m:r>
                    </m:oMath>
                  </m:oMathPara>
                </a14:m>
                <a:endParaRPr lang="fa-IR" sz="2000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358" y="4840662"/>
                <a:ext cx="2223543" cy="310854"/>
              </a:xfrm>
              <a:prstGeom prst="rect">
                <a:avLst/>
              </a:prstGeom>
              <a:blipFill rotWithShape="0">
                <a:blip r:embed="rId7"/>
                <a:stretch>
                  <a:fillRect t="-1372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015461" y="5805675"/>
                <a:ext cx="2609545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𝐴𝐶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𝐴𝐻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𝐵𝐶</m:t>
                      </m:r>
                    </m:oMath>
                  </m:oMathPara>
                </a14:m>
                <a:endParaRPr lang="fa-IR" sz="2000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461" y="5805675"/>
                <a:ext cx="2609545" cy="307777"/>
              </a:xfrm>
              <a:prstGeom prst="rect">
                <a:avLst/>
              </a:prstGeom>
              <a:blipFill rotWithShape="0">
                <a:blip r:embed="rId8"/>
                <a:stretch>
                  <a:fillRect t="-1961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145452" y="3882805"/>
                <a:ext cx="2118258" cy="31085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fa-IR" sz="16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B Koodak" panose="00000700000000000000" pitchFamily="2" charset="-78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a-IR" sz="16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a-IR" sz="16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a-IR" sz="2000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452" y="3882805"/>
                <a:ext cx="2118258" cy="310854"/>
              </a:xfrm>
              <a:prstGeom prst="rect">
                <a:avLst/>
              </a:prstGeom>
              <a:blipFill rotWithShape="0">
                <a:blip r:embed="rId9"/>
                <a:stretch>
                  <a:fillRect l="-1149" t="-1372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173142" y="3480903"/>
                <a:ext cx="2118258" cy="31085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fa-IR" sz="16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B Koodak" panose="00000700000000000000" pitchFamily="2" charset="-78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𝐴𝐻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a-IR" sz="16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𝐵𝐻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a-IR" sz="16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a-IR" sz="2000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142" y="3480903"/>
                <a:ext cx="2118258" cy="310854"/>
              </a:xfrm>
              <a:prstGeom prst="rect">
                <a:avLst/>
              </a:prstGeom>
              <a:blipFill rotWithShape="0">
                <a:blip r:embed="rId10"/>
                <a:stretch>
                  <a:fillRect l="-2594" t="-13725" r="-115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371702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/>
      <p:bldP spid="22" grpId="0"/>
      <p:bldP spid="25" grpId="0"/>
      <p:bldP spid="26" grpId="0"/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>
                <a:cs typeface="B Koodak" pitchFamily="2" charset="-78"/>
              </a:rPr>
              <a:t>11</a:t>
            </a:fld>
            <a:endParaRPr lang="fa-IR">
              <a:cs typeface="B Koodak" pitchFamily="2" charset="-78"/>
            </a:endParaRPr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51" y="83139"/>
            <a:ext cx="25415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1523" y="1602155"/>
            <a:ext cx="7300400" cy="4065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742" y="2031639"/>
            <a:ext cx="2781300" cy="1419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70572" y="2106725"/>
            <a:ext cx="4131631" cy="51334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79628" y="3534212"/>
            <a:ext cx="5122575" cy="49757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83968" y="5055823"/>
            <a:ext cx="4134351" cy="471535"/>
          </a:xfrm>
          <a:prstGeom prst="rect">
            <a:avLst/>
          </a:prstGeom>
          <a:ln>
            <a:solidFill>
              <a:srgbClr val="00206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379628" y="2843373"/>
                <a:ext cx="133144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a-IR" sz="1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</m:sup>
                      </m:sSup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628" y="2843373"/>
                <a:ext cx="1331445" cy="276999"/>
              </a:xfrm>
              <a:prstGeom prst="rect">
                <a:avLst/>
              </a:prstGeom>
              <a:blipFill rotWithShape="0">
                <a:blip r:embed="rId14"/>
                <a:stretch>
                  <a:fillRect t="-1304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711073" y="2878429"/>
                <a:ext cx="146326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25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7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073" y="2878429"/>
                <a:ext cx="1463266" cy="276999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131220" y="2746053"/>
                <a:ext cx="1407120" cy="50802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Koodak" panose="00000700000000000000" pitchFamily="2" charset="-78"/>
                            </a:rPr>
                            <m:t>25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Koodak" panose="00000700000000000000" pitchFamily="2" charset="-78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1220" y="2746053"/>
                <a:ext cx="1407120" cy="508024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95530" y="4114065"/>
                <a:ext cx="182415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a-IR" sz="1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</m:sup>
                      </m:sSup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530" y="4114065"/>
                <a:ext cx="1824153" cy="276999"/>
              </a:xfrm>
              <a:prstGeom prst="rect">
                <a:avLst/>
              </a:prstGeom>
              <a:blipFill rotWithShape="0">
                <a:blip r:embed="rId19"/>
                <a:stretch>
                  <a:fillRect t="-13333" b="-2444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330114" y="4137010"/>
                <a:ext cx="206629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⟹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a-IR" sz="1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</m:sup>
                      </m:sSup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3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8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=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24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114" y="4137010"/>
                <a:ext cx="2066295" cy="276999"/>
              </a:xfrm>
              <a:prstGeom prst="rect">
                <a:avLst/>
              </a:prstGeom>
              <a:blipFill rotWithShape="0">
                <a:blip r:embed="rId20"/>
                <a:stretch>
                  <a:fillRect t="-13333" r="-59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396409" y="4137010"/>
                <a:ext cx="1344584" cy="29360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Koodak" panose="00000700000000000000" pitchFamily="2" charset="-78"/>
                            </a:rPr>
                            <m:t>24</m:t>
                          </m:r>
                        </m:e>
                      </m:rad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409" y="4137010"/>
                <a:ext cx="1344584" cy="293607"/>
              </a:xfrm>
              <a:prstGeom prst="rect">
                <a:avLst/>
              </a:prstGeom>
              <a:blipFill rotWithShape="0">
                <a:blip r:embed="rId21"/>
                <a:stretch>
                  <a:fillRect r="-905" b="-125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32229" y="4531021"/>
                <a:ext cx="182415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a-IR" sz="1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</m:sup>
                      </m:sSup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229" y="4531021"/>
                <a:ext cx="1824153" cy="276999"/>
              </a:xfrm>
              <a:prstGeom prst="rect">
                <a:avLst/>
              </a:prstGeom>
              <a:blipFill rotWithShape="0">
                <a:blip r:embed="rId22"/>
                <a:stretch>
                  <a:fillRect t="-13043" b="-21739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366813" y="4553966"/>
                <a:ext cx="206629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⟹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a-IR" sz="1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</m:sup>
                      </m:sSup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5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8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=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40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813" y="4553966"/>
                <a:ext cx="2066295" cy="276999"/>
              </a:xfrm>
              <a:prstGeom prst="rect">
                <a:avLst/>
              </a:prstGeom>
              <a:blipFill rotWithShape="0">
                <a:blip r:embed="rId23"/>
                <a:stretch>
                  <a:fillRect t="-1333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370572" y="4545278"/>
                <a:ext cx="1407120" cy="29294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Koodak" panose="00000700000000000000" pitchFamily="2" charset="-78"/>
                            </a:rPr>
                            <m:t>40</m:t>
                          </m:r>
                        </m:e>
                      </m:rad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572" y="4545278"/>
                <a:ext cx="1407120" cy="292943"/>
              </a:xfrm>
              <a:prstGeom prst="rect">
                <a:avLst/>
              </a:prstGeom>
              <a:blipFill rotWithShape="0">
                <a:blip r:embed="rId2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53137" y="5673794"/>
                <a:ext cx="211825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a-IR" sz="1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a-IR" sz="1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a-IR" sz="1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a-IR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37" y="5673794"/>
                <a:ext cx="2118258" cy="276999"/>
              </a:xfrm>
              <a:prstGeom prst="rect">
                <a:avLst/>
              </a:prstGeom>
              <a:blipFill rotWithShape="0">
                <a:blip r:embed="rId25"/>
                <a:stretch>
                  <a:fillRect t="-1333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230801" y="5693148"/>
                <a:ext cx="405379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⟹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𝐵𝐶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a-IR" sz="1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a-IR" sz="1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a-IR" sz="1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64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36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100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801" y="5693148"/>
                <a:ext cx="4053798" cy="276999"/>
              </a:xfrm>
              <a:prstGeom prst="rect">
                <a:avLst/>
              </a:prstGeom>
              <a:blipFill rotWithShape="0">
                <a:blip r:embed="rId26"/>
                <a:stretch>
                  <a:fillRect t="-13333" b="-2222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821957" y="5711166"/>
                <a:ext cx="2641335" cy="28918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𝐵𝐶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Koodak" panose="00000700000000000000" pitchFamily="2" charset="-78"/>
                            </a:rPr>
                            <m:t>100</m:t>
                          </m:r>
                        </m:e>
                      </m:ra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10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957" y="5711166"/>
                <a:ext cx="2641335" cy="289182"/>
              </a:xfrm>
              <a:prstGeom prst="rect">
                <a:avLst/>
              </a:prstGeom>
              <a:blipFill rotWithShape="0">
                <a:blip r:embed="rId27"/>
                <a:stretch>
                  <a:fillRect t="-2128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29845" y="6138643"/>
                <a:ext cx="231898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𝐴𝐶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𝐴𝐻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𝐵𝐶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45" y="6138643"/>
                <a:ext cx="2318984" cy="276999"/>
              </a:xfrm>
              <a:prstGeom prst="rect">
                <a:avLst/>
              </a:prstGeom>
              <a:blipFill rotWithShape="0">
                <a:blip r:embed="rId28"/>
                <a:stretch>
                  <a:fillRect t="-666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697983" y="3242874"/>
                <a:ext cx="2487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983" y="3242874"/>
                <a:ext cx="248786" cy="369332"/>
              </a:xfrm>
              <a:prstGeom prst="rect">
                <a:avLst/>
              </a:prstGeom>
              <a:blipFill rotWithShape="0">
                <a:blip r:embed="rId29"/>
                <a:stretch>
                  <a:fillRect r="-400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419683" y="6101416"/>
                <a:ext cx="1796681" cy="4189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⟹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 8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6</m:t>
                      </m:r>
                      <m:r>
                        <a:rPr lang="fa-IR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=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10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h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683" y="6101416"/>
                <a:ext cx="1796681" cy="418961"/>
              </a:xfrm>
              <a:prstGeom prst="rect">
                <a:avLst/>
              </a:prstGeom>
              <a:blipFill rotWithShape="0">
                <a:blip r:embed="rId30"/>
                <a:stretch>
                  <a:fillRect b="-23188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186785" y="6054415"/>
                <a:ext cx="2059285" cy="51296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Koodak" panose="00000700000000000000" pitchFamily="2" charset="-78"/>
                            </a:rPr>
                            <m:t>48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Koodak" panose="00000700000000000000" pitchFamily="2" charset="-78"/>
                            </a:rPr>
                            <m:t>10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a-IR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4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/</m:t>
                      </m:r>
                      <m:r>
                        <m:rPr>
                          <m:nor/>
                        </m:rPr>
                        <a:rPr lang="fa-IR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8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6785" y="6054415"/>
                <a:ext cx="2059285" cy="512961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1389337" y="879383"/>
            <a:ext cx="3258313" cy="369332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کار در کلاس صفحه 45 کتاب درسی</a:t>
            </a:r>
            <a:endParaRPr lang="fa-I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339159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/>
      <p:bldP spid="14" grpId="0"/>
      <p:bldP spid="23" grpId="0"/>
      <p:bldP spid="24" grpId="0"/>
      <p:bldP spid="16" grpId="0"/>
      <p:bldP spid="26" grpId="0"/>
      <p:bldP spid="27" grpId="0"/>
      <p:bldP spid="28" grpId="0"/>
      <p:bldP spid="17" grpId="0"/>
      <p:bldP spid="25" grpId="0"/>
      <p:bldP spid="29" grpId="0"/>
      <p:bldP spid="33" grpId="0"/>
      <p:bldP spid="30" grpId="0"/>
      <p:bldP spid="31" grpId="0"/>
      <p:bldP spid="37" grpId="0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>
                <a:cs typeface="B Koodak" pitchFamily="2" charset="-78"/>
              </a:rPr>
              <a:t>12</a:t>
            </a:fld>
            <a:endParaRPr lang="fa-IR" dirty="0">
              <a:cs typeface="B Koodak" pitchFamily="2" charset="-78"/>
            </a:endParaRPr>
          </a:p>
        </p:txBody>
      </p:sp>
      <p:sp>
        <p:nvSpPr>
          <p:cNvPr id="11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51" y="83139"/>
            <a:ext cx="25415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10721" y="2359081"/>
                <a:ext cx="2127200" cy="52597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𝑐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=</m:t>
                      </m:r>
                      <m:r>
                        <m:rPr>
                          <m:nor/>
                        </m:rPr>
                        <a:rPr lang="fa-IR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2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721" y="2359081"/>
                <a:ext cx="2127200" cy="52597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5736" y="1504704"/>
            <a:ext cx="6143625" cy="438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01538" y="2160579"/>
            <a:ext cx="3324225" cy="1552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27611" y="3110417"/>
                <a:ext cx="3349773" cy="31265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180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fa-IR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B Koodak" panose="00000700000000000000" pitchFamily="2" charset="-78"/>
                                </a:rPr>
                                <m:t>60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fa-IR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B Koodak" panose="00000700000000000000" pitchFamily="2" charset="-78"/>
                                </a:rPr>
                                <m:t>20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100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611" y="3110417"/>
                <a:ext cx="3349773" cy="312650"/>
              </a:xfrm>
              <a:prstGeom prst="rect">
                <a:avLst/>
              </a:prstGeom>
              <a:blipFill rotWithShape="0">
                <a:blip r:embed="rId8"/>
                <a:stretch>
                  <a:fillRect b="-5769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77625" y="5700403"/>
                <a:ext cx="1266771" cy="51655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3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</m:den>
                      </m:f>
                      <m:r>
                        <a:rPr lang="fa-IR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a-I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/</m:t>
                          </m:r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625" y="5700403"/>
                <a:ext cx="1266771" cy="51655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0138" y="3947209"/>
            <a:ext cx="3095625" cy="16287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644236" y="4690873"/>
                <a:ext cx="2377846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△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𝐴𝐵𝐶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△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𝐶𝐷𝐸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236" y="4690873"/>
                <a:ext cx="2377846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487615" y="5100428"/>
                <a:ext cx="1035811" cy="26398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fa-IR" sz="16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B Koodak" panose="00000700000000000000" pitchFamily="2" charset="-78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fa-IR" sz="16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B Koodak" panose="00000700000000000000" pitchFamily="2" charset="-78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fa-IR" sz="1600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615" y="5100428"/>
                <a:ext cx="1035811" cy="263983"/>
              </a:xfrm>
              <a:prstGeom prst="rect">
                <a:avLst/>
              </a:prstGeom>
              <a:blipFill rotWithShape="0">
                <a:blip r:embed="rId13"/>
                <a:stretch>
                  <a:fillRect t="-27907" r="-44706" b="-1395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228129" y="5060205"/>
            <a:ext cx="13291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a-IR" dirty="0" smtClean="0">
                <a:solidFill>
                  <a:srgbClr val="C00000"/>
                </a:solidFill>
                <a:cs typeface="B Koodak" pitchFamily="2" charset="-78"/>
              </a:rPr>
              <a:t>متقابل به راس</a:t>
            </a:r>
            <a:endParaRPr lang="fa-IR" dirty="0">
              <a:solidFill>
                <a:srgbClr val="C00000"/>
              </a:solidFill>
              <a:cs typeface="B Koodak" pitchFamily="2" charset="-78"/>
            </a:endParaRPr>
          </a:p>
        </p:txBody>
      </p:sp>
      <p:sp>
        <p:nvSpPr>
          <p:cNvPr id="27" name="Right Brace 26"/>
          <p:cNvSpPr/>
          <p:nvPr/>
        </p:nvSpPr>
        <p:spPr>
          <a:xfrm>
            <a:off x="2509089" y="4430668"/>
            <a:ext cx="185643" cy="966701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 sz="140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218984" y="4321541"/>
                <a:ext cx="2487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984" y="4321541"/>
                <a:ext cx="248786" cy="369332"/>
              </a:xfrm>
              <a:prstGeom prst="rect">
                <a:avLst/>
              </a:prstGeom>
              <a:blipFill rotWithShape="0">
                <a:blip r:embed="rId14"/>
                <a:stretch>
                  <a:fillRect r="-29268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685681" y="5224479"/>
                <a:ext cx="2487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𝐵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5681" y="5224479"/>
                <a:ext cx="248786" cy="369332"/>
              </a:xfrm>
              <a:prstGeom prst="rect">
                <a:avLst/>
              </a:prstGeom>
              <a:blipFill rotWithShape="0">
                <a:blip r:embed="rId15"/>
                <a:stretch>
                  <a:fillRect r="-29268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8070979" y="5233375"/>
                <a:ext cx="2487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𝐸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0979" y="5233375"/>
                <a:ext cx="248786" cy="369332"/>
              </a:xfrm>
              <a:prstGeom prst="rect">
                <a:avLst/>
              </a:prstGeom>
              <a:blipFill rotWithShape="0">
                <a:blip r:embed="rId16"/>
                <a:stretch>
                  <a:fillRect r="-26829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7234226" y="3713154"/>
                <a:ext cx="2487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𝐷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4226" y="3713154"/>
                <a:ext cx="248786" cy="369332"/>
              </a:xfrm>
              <a:prstGeom prst="rect">
                <a:avLst/>
              </a:prstGeom>
              <a:blipFill rotWithShape="0">
                <a:blip r:embed="rId17"/>
                <a:stretch>
                  <a:fillRect r="-3170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75353" y="4430650"/>
                <a:ext cx="1563836" cy="5203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𝐸𝐶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𝐷𝐶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353" y="4430650"/>
                <a:ext cx="1563836" cy="520399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270044" y="5774013"/>
                <a:ext cx="121623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5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044" y="5774013"/>
                <a:ext cx="1216230" cy="3693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1400811" y="876039"/>
            <a:ext cx="2676258" cy="369332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تمرین 1 صفحه 45 کتاب درسی</a:t>
            </a:r>
            <a:endParaRPr lang="fa-I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6210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24" grpId="0"/>
      <p:bldP spid="25" grpId="0"/>
      <p:bldP spid="26" grpId="0"/>
      <p:bldP spid="27" grpId="0" animBg="1"/>
      <p:bldP spid="19" grpId="0"/>
      <p:bldP spid="20" grpId="0"/>
      <p:bldP spid="21" grpId="0"/>
      <p:bldP spid="22" grpId="0"/>
      <p:bldP spid="23" grpId="0"/>
      <p:bldP spid="34" grpId="0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6866" y="1982553"/>
            <a:ext cx="4295775" cy="30099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>
                <a:cs typeface="B Koodak" pitchFamily="2" charset="-78"/>
              </a:rPr>
              <a:t>13</a:t>
            </a:fld>
            <a:endParaRPr lang="fa-IR" dirty="0">
              <a:cs typeface="B Koodak" pitchFamily="2" charset="-78"/>
            </a:endParaRPr>
          </a:p>
        </p:txBody>
      </p:sp>
      <p:sp>
        <p:nvSpPr>
          <p:cNvPr id="11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51" y="83139"/>
            <a:ext cx="25415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8016" y="1420578"/>
            <a:ext cx="6143625" cy="438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66635" y="5146780"/>
                <a:ext cx="2142933" cy="71622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12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4</m:t>
                          </m:r>
                        </m:den>
                      </m:f>
                      <m:r>
                        <a:rPr lang="fa-IR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a-I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16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fa-IR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a-I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f>
                            <m:fPr>
                              <m:ctrlPr>
                                <a:rPr lang="fa-IR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B Koodak" panose="00000700000000000000" pitchFamily="2" charset="-78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fa-IR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B Koodak" panose="00000700000000000000" pitchFamily="2" charset="-78"/>
                                </a:rPr>
                                <m:t>20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fa-IR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B Koodak" panose="00000700000000000000" pitchFamily="2" charset="-78"/>
                                </a:rPr>
                                <m:t>3</m:t>
                              </m:r>
                            </m:den>
                          </m:f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 </m:t>
                      </m:r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⟹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35" y="5146780"/>
                <a:ext cx="2142933" cy="71622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782742" y="3250591"/>
                <a:ext cx="2377846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△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𝐴𝐵𝐶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△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𝐶𝐷𝐸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742" y="3250591"/>
                <a:ext cx="2377846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626121" y="3660146"/>
                <a:ext cx="1035811" cy="25859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fa-IR" sz="1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B Koodak" panose="00000700000000000000" pitchFamily="2" charset="-78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fa-IR" sz="14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B Koodak" panose="00000700000000000000" pitchFamily="2" charset="-78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fa-IR" sz="1600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121" y="3660146"/>
                <a:ext cx="1035811" cy="258597"/>
              </a:xfrm>
              <a:prstGeom prst="rect">
                <a:avLst/>
              </a:prstGeom>
              <a:blipFill rotWithShape="0">
                <a:blip r:embed="rId9"/>
                <a:stretch>
                  <a:fillRect t="-25581" r="-42941" b="-9302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366635" y="3619923"/>
            <a:ext cx="13291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a-IR" dirty="0" smtClean="0">
                <a:solidFill>
                  <a:srgbClr val="C00000"/>
                </a:solidFill>
                <a:cs typeface="B Koodak" pitchFamily="2" charset="-78"/>
              </a:rPr>
              <a:t>متقابل به راس</a:t>
            </a:r>
            <a:endParaRPr lang="fa-IR" dirty="0">
              <a:solidFill>
                <a:srgbClr val="C00000"/>
              </a:solidFill>
              <a:cs typeface="B Koodak" pitchFamily="2" charset="-78"/>
            </a:endParaRPr>
          </a:p>
        </p:txBody>
      </p:sp>
      <p:sp>
        <p:nvSpPr>
          <p:cNvPr id="27" name="Right Brace 26"/>
          <p:cNvSpPr/>
          <p:nvPr/>
        </p:nvSpPr>
        <p:spPr>
          <a:xfrm>
            <a:off x="2647595" y="2990386"/>
            <a:ext cx="185643" cy="966701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 sz="140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971665" y="4726832"/>
                <a:ext cx="1899852" cy="6009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16</m:t>
                          </m:r>
                          <m: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Koodak" panose="00000700000000000000" pitchFamily="2" charset="-78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12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16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665" y="4726832"/>
                <a:ext cx="1899852" cy="60099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961681" y="3033791"/>
                <a:ext cx="1779825" cy="377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fa-IR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fa-I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fa-IR">
                              <a:solidFill>
                                <a:srgbClr val="C00000"/>
                              </a:solidFill>
                              <a:latin typeface="Cambria Math"/>
                              <a:cs typeface="B Koodak" pitchFamily="2" charset="-78"/>
                            </a:rPr>
                            <m:t>90</m:t>
                          </m:r>
                        </m:e>
                        <m:sup>
                          <m:r>
                            <a:rPr lang="fa-IR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681" y="3033791"/>
                <a:ext cx="1779825" cy="37734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ight Brace 30"/>
          <p:cNvSpPr/>
          <p:nvPr/>
        </p:nvSpPr>
        <p:spPr>
          <a:xfrm flipH="1">
            <a:off x="2480975" y="4760173"/>
            <a:ext cx="179285" cy="1316984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 sz="140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660260" y="4723652"/>
                <a:ext cx="1492545" cy="6031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12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4</m:t>
                          </m:r>
                        </m:den>
                      </m:f>
                      <m:r>
                        <a:rPr lang="fa-IR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a-I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16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260" y="4723652"/>
                <a:ext cx="1492545" cy="60311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619139" y="5472286"/>
                <a:ext cx="1564553" cy="8061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12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4</m:t>
                          </m:r>
                        </m:den>
                      </m:f>
                      <m:r>
                        <a:rPr lang="fa-IR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a-I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f>
                            <m:fPr>
                              <m:ctrlPr>
                                <a:rPr lang="fa-IR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B Koodak" panose="00000700000000000000" pitchFamily="2" charset="-78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fa-IR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B Koodak" panose="00000700000000000000" pitchFamily="2" charset="-78"/>
                                </a:rPr>
                                <m:t>20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fa-IR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B Koodak" panose="00000700000000000000" pitchFamily="2" charset="-78"/>
                                </a:rPr>
                                <m:t>3</m:t>
                              </m:r>
                            </m:den>
                          </m:f>
                        </m:den>
                      </m:f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⟹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9139" y="5472286"/>
                <a:ext cx="1564553" cy="80618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771515" y="5294818"/>
                <a:ext cx="2495877" cy="79271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𝑦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12</m:t>
                          </m:r>
                          <m: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Koodak" panose="00000700000000000000" pitchFamily="2" charset="-78"/>
                            </a:rPr>
                            <m:t>×</m:t>
                          </m:r>
                          <m:f>
                            <m:fPr>
                              <m:ctrlPr>
                                <a:rPr lang="fa-IR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B Koodak" panose="00000700000000000000" pitchFamily="2" charset="-78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fa-IR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B Koodak" panose="00000700000000000000" pitchFamily="2" charset="-78"/>
                                </a:rPr>
                                <m:t>20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fa-IR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B Koodak" panose="00000700000000000000" pitchFamily="2" charset="-78"/>
                                </a:rPr>
                                <m:t>3</m:t>
                              </m:r>
                            </m:den>
                          </m:f>
                        </m:num>
                        <m:den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4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20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515" y="5294818"/>
                <a:ext cx="2495877" cy="792718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1400811" y="876039"/>
            <a:ext cx="2676258" cy="369332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تمرین 1 صفحه 45 کتاب درسی</a:t>
            </a:r>
            <a:endParaRPr lang="fa-I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3605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  <p:bldP spid="25" grpId="0"/>
      <p:bldP spid="26" grpId="0"/>
      <p:bldP spid="27" grpId="0" animBg="1"/>
      <p:bldP spid="34" grpId="0"/>
      <p:bldP spid="28" grpId="0"/>
      <p:bldP spid="31" grpId="0" animBg="1"/>
      <p:bldP spid="12" grpId="0"/>
      <p:bldP spid="14" grpId="0"/>
      <p:bldP spid="36" grpId="0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>
                <a:cs typeface="B Koodak" pitchFamily="2" charset="-78"/>
              </a:rPr>
              <a:t>14</a:t>
            </a:fld>
            <a:endParaRPr lang="fa-IR" dirty="0">
              <a:cs typeface="B Koodak" pitchFamily="2" charset="-78"/>
            </a:endParaRPr>
          </a:p>
        </p:txBody>
      </p:sp>
      <p:sp>
        <p:nvSpPr>
          <p:cNvPr id="11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51" y="83139"/>
            <a:ext cx="25415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75701" y="1623498"/>
            <a:ext cx="7181850" cy="5143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48050" y="2233820"/>
            <a:ext cx="4857750" cy="4381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1525" y="2299512"/>
            <a:ext cx="2676525" cy="1866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660419" y="3671271"/>
                <a:ext cx="2487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9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419" y="3671271"/>
                <a:ext cx="248786" cy="369332"/>
              </a:xfrm>
              <a:prstGeom prst="rect">
                <a:avLst/>
              </a:prstGeom>
              <a:blipFill rotWithShape="0">
                <a:blip r:embed="rId11"/>
                <a:stretch>
                  <a:fillRect r="-19512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771800" y="3353436"/>
                <a:ext cx="2487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1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3353436"/>
                <a:ext cx="248786" cy="369332"/>
              </a:xfrm>
              <a:prstGeom prst="rect">
                <a:avLst/>
              </a:prstGeom>
              <a:blipFill rotWithShape="0">
                <a:blip r:embed="rId12"/>
                <a:stretch>
                  <a:fillRect r="-1707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945332" y="4328076"/>
                <a:ext cx="169515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𝐴𝐻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a-IR" sz="1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</m:sup>
                      </m:sSup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𝐻𝐶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𝐻𝐵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332" y="4328076"/>
                <a:ext cx="1695152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2518" t="-13333" r="-2878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657872" y="4315136"/>
                <a:ext cx="217772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⟹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𝐴𝐻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a-IR" sz="1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</m:sup>
                      </m:sSup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a-IR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9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1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=</m:t>
                      </m:r>
                      <m:r>
                        <m:rPr>
                          <m:nor/>
                        </m:rPr>
                        <a:rPr lang="fa-IR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9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872" y="4315136"/>
                <a:ext cx="2177724" cy="276999"/>
              </a:xfrm>
              <a:prstGeom prst="rect">
                <a:avLst/>
              </a:prstGeom>
              <a:blipFill rotWithShape="0">
                <a:blip r:embed="rId1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636775" y="4330205"/>
                <a:ext cx="2177724" cy="29213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𝐴𝐻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fa-IR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9</m:t>
                          </m:r>
                        </m:e>
                      </m:rad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=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3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6775" y="4330205"/>
                <a:ext cx="2177724" cy="292131"/>
              </a:xfrm>
              <a:prstGeom prst="rect">
                <a:avLst/>
              </a:prstGeom>
              <a:blipFill rotWithShape="0">
                <a:blip r:embed="rId15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881413" y="4962757"/>
                <a:ext cx="169515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a-IR" sz="1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</m:sup>
                      </m:sSup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𝐵𝐻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𝐵𝐶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413" y="4962757"/>
                <a:ext cx="1695152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2158" t="-13043" r="-1439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593953" y="4949817"/>
                <a:ext cx="244368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⟹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a-IR" sz="1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</m:sup>
                      </m:sSup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a-IR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9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10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=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90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953" y="4949817"/>
                <a:ext cx="2443684" cy="276999"/>
              </a:xfrm>
              <a:prstGeom prst="rect">
                <a:avLst/>
              </a:prstGeom>
              <a:blipFill rotWithShape="0">
                <a:blip r:embed="rId17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037637" y="4964886"/>
                <a:ext cx="2177724" cy="29213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90</m:t>
                          </m:r>
                        </m:e>
                      </m:rad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=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3</m:t>
                      </m:r>
                      <m:rad>
                        <m:radPr>
                          <m:degHide m:val="on"/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10</m:t>
                          </m:r>
                        </m:e>
                      </m:rad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7637" y="4964886"/>
                <a:ext cx="2177724" cy="292131"/>
              </a:xfrm>
              <a:prstGeom prst="rect">
                <a:avLst/>
              </a:prstGeom>
              <a:blipFill rotWithShape="0">
                <a:blip r:embed="rId18"/>
                <a:stretch>
                  <a:fillRect l="-2235" r="-3073" b="-125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854649" y="5597438"/>
                <a:ext cx="169515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a-IR" sz="1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</m:sup>
                      </m:sSup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𝐶𝐻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𝐵𝐶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649" y="5597438"/>
                <a:ext cx="1695152" cy="276999"/>
              </a:xfrm>
              <a:prstGeom prst="rect">
                <a:avLst/>
              </a:prstGeom>
              <a:blipFill rotWithShape="0">
                <a:blip r:embed="rId19"/>
                <a:stretch>
                  <a:fillRect l="-1079" t="-13043" r="-1079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567189" y="5584498"/>
                <a:ext cx="244368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⟹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a-IR" sz="1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</m:sup>
                      </m:sSup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1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10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=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10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7189" y="5584498"/>
                <a:ext cx="2443684" cy="276999"/>
              </a:xfrm>
              <a:prstGeom prst="rect">
                <a:avLst/>
              </a:prstGeom>
              <a:blipFill rotWithShape="0">
                <a:blip r:embed="rId20"/>
                <a:stretch>
                  <a:fillRect b="-1087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930079" y="5618640"/>
                <a:ext cx="1570630" cy="28918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𝐴𝐶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10</m:t>
                          </m:r>
                        </m:e>
                      </m:rad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079" y="5618640"/>
                <a:ext cx="1570630" cy="289182"/>
              </a:xfrm>
              <a:prstGeom prst="rect">
                <a:avLst/>
              </a:prstGeom>
              <a:blipFill rotWithShape="0">
                <a:blip r:embed="rId21"/>
                <a:stretch>
                  <a:fillRect b="-10638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433671" y="873385"/>
            <a:ext cx="2676258" cy="369332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تمرین 2 صفحه 45 کتاب درسی</a:t>
            </a:r>
            <a:endParaRPr lang="fa-I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6862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9" grpId="0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>
                <a:cs typeface="B Koodak" pitchFamily="2" charset="-78"/>
              </a:rPr>
              <a:t>15</a:t>
            </a:fld>
            <a:endParaRPr lang="fa-IR" dirty="0">
              <a:cs typeface="B Koodak" pitchFamily="2" charset="-78"/>
            </a:endParaRPr>
          </a:p>
        </p:txBody>
      </p:sp>
      <p:sp>
        <p:nvSpPr>
          <p:cNvPr id="11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51" y="83139"/>
            <a:ext cx="25415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701" y="1623498"/>
            <a:ext cx="7181850" cy="5143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5" y="2299512"/>
            <a:ext cx="2676525" cy="1866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728989" y="3442406"/>
                <a:ext cx="2487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2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8989" y="3442406"/>
                <a:ext cx="248786" cy="369332"/>
              </a:xfrm>
              <a:prstGeom prst="rect">
                <a:avLst/>
              </a:prstGeom>
              <a:blipFill rotWithShape="0">
                <a:blip r:embed="rId7"/>
                <a:stretch>
                  <a:fillRect r="-225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671641" y="2622392"/>
                <a:ext cx="2487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5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641" y="2622392"/>
                <a:ext cx="248786" cy="369332"/>
              </a:xfrm>
              <a:prstGeom prst="rect">
                <a:avLst/>
              </a:prstGeom>
              <a:blipFill rotWithShape="0">
                <a:blip r:embed="rId8"/>
                <a:stretch>
                  <a:fillRect r="-19512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93006" y="5060281"/>
                <a:ext cx="169515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𝐴𝐻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a-IR" sz="1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</m:sup>
                      </m:sSup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𝐻𝐶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𝐻𝐵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006" y="5060281"/>
                <a:ext cx="1695152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2878" t="-13043" r="-2518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705545" y="5047341"/>
                <a:ext cx="269949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⟹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𝐴𝐻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a-IR" sz="1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</m:sup>
                      </m:sSup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2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10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/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5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=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21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545" y="5047341"/>
                <a:ext cx="2699491" cy="276999"/>
              </a:xfrm>
              <a:prstGeom prst="rect">
                <a:avLst/>
              </a:prstGeom>
              <a:blipFill rotWithShape="0"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054422" y="5086555"/>
                <a:ext cx="2177724" cy="29213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𝐴𝐻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21</m:t>
                          </m:r>
                        </m:e>
                      </m:rad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422" y="5086555"/>
                <a:ext cx="2177724" cy="292131"/>
              </a:xfrm>
              <a:prstGeom prst="rect">
                <a:avLst/>
              </a:prstGeom>
              <a:blipFill rotWithShape="0">
                <a:blip r:embed="rId11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60696" y="5715444"/>
                <a:ext cx="169515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a-IR" sz="1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</m:sup>
                      </m:sSup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𝐵𝐻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𝐵𝐶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96" y="5715444"/>
                <a:ext cx="1695152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1799" t="-13333" r="-1799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373236" y="5702504"/>
                <a:ext cx="346761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⟹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a-IR" sz="1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</m:sup>
                      </m:sSup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12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/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5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10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/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5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=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131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/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25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3236" y="5702504"/>
                <a:ext cx="3467614" cy="276999"/>
              </a:xfrm>
              <a:prstGeom prst="rect">
                <a:avLst/>
              </a:prstGeom>
              <a:blipFill rotWithShape="0">
                <a:blip r:embed="rId13"/>
                <a:stretch>
                  <a:fillRect b="-1087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695832" y="5658558"/>
                <a:ext cx="2957403" cy="50462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131</m:t>
                          </m:r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/</m:t>
                          </m:r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25</m:t>
                          </m:r>
                        </m:e>
                      </m:rad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21</m:t>
                          </m:r>
                        </m:e>
                      </m:rad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832" y="5658558"/>
                <a:ext cx="2957403" cy="50462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346575" y="4446153"/>
                <a:ext cx="169515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a-IR" sz="1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</m:sup>
                      </m:sSup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𝐶𝐻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𝐵𝐶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575" y="4446153"/>
                <a:ext cx="1695152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1439" t="-13043" r="-719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059115" y="4446153"/>
                <a:ext cx="206958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25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2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𝐵𝐶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115" y="4446153"/>
                <a:ext cx="2069586" cy="276999"/>
              </a:xfrm>
              <a:prstGeom prst="rect">
                <a:avLst/>
              </a:prstGeom>
              <a:blipFill rotWithShape="0">
                <a:blip r:embed="rId16"/>
                <a:stretch>
                  <a:fillRect b="-1087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047795" y="4472612"/>
                <a:ext cx="157063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𝐵𝐶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12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/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5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795" y="4472612"/>
                <a:ext cx="1570630" cy="276999"/>
              </a:xfrm>
              <a:prstGeom prst="rect">
                <a:avLst/>
              </a:prstGeom>
              <a:blipFill rotWithShape="0">
                <a:blip r:embed="rId1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739160" y="2417589"/>
            <a:ext cx="4543425" cy="37147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400811" y="876039"/>
            <a:ext cx="2676258" cy="369332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تمرین 2 صفحه 45 کتاب درسی</a:t>
            </a:r>
            <a:endParaRPr lang="fa-I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9524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9" grpId="0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>
                <a:cs typeface="B Koodak" pitchFamily="2" charset="-78"/>
              </a:rPr>
              <a:t>16</a:t>
            </a:fld>
            <a:endParaRPr lang="fa-IR" dirty="0">
              <a:cs typeface="B Koodak" pitchFamily="2" charset="-78"/>
            </a:endParaRPr>
          </a:p>
        </p:txBody>
      </p:sp>
      <p:sp>
        <p:nvSpPr>
          <p:cNvPr id="11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51" y="83139"/>
            <a:ext cx="25415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701" y="1623498"/>
            <a:ext cx="7181850" cy="5143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5" y="2299512"/>
            <a:ext cx="2676525" cy="1866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351308" y="2906232"/>
                <a:ext cx="2487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8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308" y="2906232"/>
                <a:ext cx="248786" cy="369332"/>
              </a:xfrm>
              <a:prstGeom prst="rect">
                <a:avLst/>
              </a:prstGeom>
              <a:blipFill rotWithShape="0">
                <a:blip r:embed="rId7"/>
                <a:stretch>
                  <a:fillRect r="-200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671641" y="2622392"/>
                <a:ext cx="2487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6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641" y="2622392"/>
                <a:ext cx="248786" cy="369332"/>
              </a:xfrm>
              <a:prstGeom prst="rect">
                <a:avLst/>
              </a:prstGeom>
              <a:blipFill rotWithShape="0">
                <a:blip r:embed="rId8"/>
                <a:stretch>
                  <a:fillRect r="-19512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752898" y="4149151"/>
                <a:ext cx="169515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a-IR" sz="1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</m:sup>
                      </m:sSup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8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a-IR" sz="1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6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a-IR" sz="1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a-IR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898" y="4149151"/>
                <a:ext cx="1695152" cy="276999"/>
              </a:xfrm>
              <a:prstGeom prst="rect">
                <a:avLst/>
              </a:prstGeom>
              <a:blipFill rotWithShape="0">
                <a:blip r:embed="rId9"/>
                <a:stretch>
                  <a:fillRect t="-13333" b="-2222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386233" y="4125306"/>
                <a:ext cx="269949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⟹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a-IR" sz="1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</m:sup>
                      </m:sSup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64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36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=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100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233" y="4125306"/>
                <a:ext cx="2699491" cy="276999"/>
              </a:xfrm>
              <a:prstGeom prst="rect">
                <a:avLst/>
              </a:prstGeom>
              <a:blipFill rotWithShape="0">
                <a:blip r:embed="rId10"/>
                <a:stretch>
                  <a:fillRect b="-15556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033963" y="4149151"/>
                <a:ext cx="2177724" cy="29213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𝐵𝐶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100</m:t>
                          </m:r>
                        </m:e>
                      </m:rad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10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963" y="4149151"/>
                <a:ext cx="2177724" cy="292131"/>
              </a:xfrm>
              <a:prstGeom prst="rect">
                <a:avLst/>
              </a:prstGeom>
              <a:blipFill rotWithShape="0">
                <a:blip r:embed="rId11"/>
                <a:stretch>
                  <a:fillRect r="-560" b="-833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655753" y="5918878"/>
                <a:ext cx="169515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𝐴𝐻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a-IR" sz="1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</m:sup>
                      </m:sSup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𝐵𝐻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𝐵𝐶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753" y="5918878"/>
                <a:ext cx="1695152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2518" t="-13333" r="-1799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350905" y="5895381"/>
                <a:ext cx="322888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⟹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𝐴𝐻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a-IR" sz="1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</m:sup>
                      </m:sSup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6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/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4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3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/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6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=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23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/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04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0905" y="5895381"/>
                <a:ext cx="3228881" cy="276999"/>
              </a:xfrm>
              <a:prstGeom prst="rect">
                <a:avLst/>
              </a:prstGeom>
              <a:blipFill rotWithShape="0">
                <a:blip r:embed="rId13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433591" y="5885262"/>
                <a:ext cx="2605776" cy="29418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𝐴𝐻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23</m:t>
                          </m:r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/</m:t>
                          </m:r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04</m:t>
                          </m:r>
                        </m:e>
                      </m:rad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=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4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/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8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3591" y="5885262"/>
                <a:ext cx="2605776" cy="294183"/>
              </a:xfrm>
              <a:prstGeom prst="rect">
                <a:avLst/>
              </a:prstGeom>
              <a:blipFill rotWithShape="0">
                <a:blip r:embed="rId14"/>
                <a:stretch>
                  <a:fillRect b="-1020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762289" y="4735465"/>
                <a:ext cx="169515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a-IR" sz="1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</m:sup>
                      </m:sSup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𝐶𝐻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𝐵𝐶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289" y="4735465"/>
                <a:ext cx="1695152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1079" t="-13333" r="-1079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474829" y="4735465"/>
                <a:ext cx="206958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36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10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𝐶𝐻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829" y="4735465"/>
                <a:ext cx="2069586" cy="276999"/>
              </a:xfrm>
              <a:prstGeom prst="rect">
                <a:avLst/>
              </a:prstGeom>
              <a:blipFill rotWithShape="0">
                <a:blip r:embed="rId16"/>
                <a:stretch>
                  <a:fillRect b="-15556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463509" y="4761924"/>
                <a:ext cx="157063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𝐶𝐻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3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/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6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509" y="4761924"/>
                <a:ext cx="1570630" cy="276999"/>
              </a:xfrm>
              <a:prstGeom prst="rect">
                <a:avLst/>
              </a:prstGeom>
              <a:blipFill rotWithShape="0">
                <a:blip r:embed="rId17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24375" y="2308277"/>
            <a:ext cx="3781425" cy="438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624976" y="5315423"/>
                <a:ext cx="238241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𝐵𝐻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10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−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3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/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6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=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6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/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4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976" y="5315423"/>
                <a:ext cx="2382417" cy="276999"/>
              </a:xfrm>
              <a:prstGeom prst="rect">
                <a:avLst/>
              </a:prstGeom>
              <a:blipFill rotWithShape="0">
                <a:blip r:embed="rId20"/>
                <a:stretch>
                  <a:fillRect b="-15556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400811" y="876039"/>
            <a:ext cx="2676258" cy="369332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تمرین 2 صفحه 45 کتاب درسی</a:t>
            </a:r>
            <a:endParaRPr lang="fa-I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1657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9" grpId="0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>
                <a:cs typeface="B Koodak" pitchFamily="2" charset="-78"/>
              </a:rPr>
              <a:t>17</a:t>
            </a:fld>
            <a:endParaRPr lang="fa-IR" dirty="0">
              <a:cs typeface="B Koodak" pitchFamily="2" charset="-78"/>
            </a:endParaRPr>
          </a:p>
        </p:txBody>
      </p:sp>
      <p:sp>
        <p:nvSpPr>
          <p:cNvPr id="11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51" y="83139"/>
            <a:ext cx="25415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701" y="1623498"/>
            <a:ext cx="7181850" cy="5143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376" y="2298738"/>
            <a:ext cx="2676525" cy="1866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285406" y="2892424"/>
                <a:ext cx="2487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12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406" y="2892424"/>
                <a:ext cx="248786" cy="369332"/>
              </a:xfrm>
              <a:prstGeom prst="rect">
                <a:avLst/>
              </a:prstGeom>
              <a:blipFill rotWithShape="0">
                <a:blip r:embed="rId7"/>
                <a:stretch>
                  <a:fillRect r="-70732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109787" y="2863630"/>
                <a:ext cx="2487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6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787" y="2863630"/>
                <a:ext cx="248786" cy="369332"/>
              </a:xfrm>
              <a:prstGeom prst="rect">
                <a:avLst/>
              </a:prstGeom>
              <a:blipFill rotWithShape="0">
                <a:blip r:embed="rId8"/>
                <a:stretch>
                  <a:fillRect r="-19512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691081" y="4149526"/>
                <a:ext cx="1695152" cy="27783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𝐵𝐻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a-IR" sz="1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</m:sup>
                      </m:sSup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12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a-IR" sz="1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6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a-IR" sz="1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a-IR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081" y="4149526"/>
                <a:ext cx="1695152" cy="277833"/>
              </a:xfrm>
              <a:prstGeom prst="rect">
                <a:avLst/>
              </a:prstGeom>
              <a:blipFill rotWithShape="0">
                <a:blip r:embed="rId9"/>
                <a:stretch>
                  <a:fillRect l="-1439" t="-11111" b="-444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386233" y="4125306"/>
                <a:ext cx="269949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⟹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𝐵𝐻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a-IR" sz="1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</m:sup>
                      </m:sSup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144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36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=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108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233" y="4125306"/>
                <a:ext cx="2699491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677" r="-1580" b="-15556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033962" y="4149151"/>
                <a:ext cx="2666469" cy="28918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𝐵𝐻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108</m:t>
                          </m:r>
                        </m:e>
                      </m:rad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6</m:t>
                      </m:r>
                      <m:rad>
                        <m:radPr>
                          <m:degHide m:val="on"/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962" y="4149151"/>
                <a:ext cx="2666469" cy="289182"/>
              </a:xfrm>
              <a:prstGeom prst="rect">
                <a:avLst/>
              </a:prstGeom>
              <a:blipFill rotWithShape="0">
                <a:blip r:embed="rId11"/>
                <a:stretch>
                  <a:fillRect b="-17021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534192" y="5896449"/>
                <a:ext cx="169515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a-IR" sz="1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</m:sup>
                      </m:sSup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𝐻𝐶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192" y="5896449"/>
                <a:ext cx="1695152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1439" t="-13043" r="-719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315296" y="5896449"/>
                <a:ext cx="2758106" cy="28943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⟹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a-IR" sz="1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</m:sup>
                      </m:sSup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8</m:t>
                      </m:r>
                      <m:rad>
                        <m:radPr>
                          <m:degHide m:val="on"/>
                          <m:ctrlPr>
                            <a:rPr lang="fa-I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fa-IR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3</m:t>
                          </m:r>
                        </m:e>
                      </m:ra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fa-I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fa-IR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3</m:t>
                          </m:r>
                        </m:e>
                      </m:rad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=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48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296" y="5896449"/>
                <a:ext cx="2758106" cy="289438"/>
              </a:xfrm>
              <a:prstGeom prst="rect">
                <a:avLst/>
              </a:prstGeom>
              <a:blipFill rotWithShape="0">
                <a:blip r:embed="rId13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956962" y="5915075"/>
                <a:ext cx="2605776" cy="29360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𝐴𝐶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48</m:t>
                          </m:r>
                        </m:e>
                      </m:rad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=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4</m:t>
                      </m:r>
                      <m:rad>
                        <m:radPr>
                          <m:degHide m:val="on"/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962" y="5915075"/>
                <a:ext cx="2605776" cy="293607"/>
              </a:xfrm>
              <a:prstGeom prst="rect">
                <a:avLst/>
              </a:prstGeom>
              <a:blipFill rotWithShape="0">
                <a:blip r:embed="rId1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592520" y="4729026"/>
                <a:ext cx="169515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a-IR" sz="1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</m:sup>
                      </m:sSup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𝐵𝐻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𝐵𝐶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520" y="4729026"/>
                <a:ext cx="1695152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1799" t="-13333" r="-1799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305060" y="4729026"/>
                <a:ext cx="2069586" cy="28943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144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a-IR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6</m:t>
                      </m:r>
                      <m:rad>
                        <m:radPr>
                          <m:degHide m:val="on"/>
                          <m:ctrlPr>
                            <a:rPr lang="fa-I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fa-IR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3</m:t>
                          </m:r>
                        </m:e>
                      </m:ra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𝐵𝐶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060" y="4729026"/>
                <a:ext cx="2069586" cy="289438"/>
              </a:xfrm>
              <a:prstGeom prst="rect">
                <a:avLst/>
              </a:prstGeom>
              <a:blipFill rotWithShape="0">
                <a:blip r:embed="rId16"/>
                <a:stretch>
                  <a:fillRect l="-2059" r="-2647" b="-17021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376258" y="4563596"/>
                <a:ext cx="3283794" cy="6202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𝐵𝐶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144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6</m:t>
                          </m:r>
                          <m:rad>
                            <m:radPr>
                              <m:degHide m:val="on"/>
                              <m:ctrlPr>
                                <a:rPr lang="fa-IR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B Koodak" panose="00000700000000000000" pitchFamily="2" charset="-78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nor/>
                                </m:rPr>
                                <a:rPr lang="fa-IR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B Koodak" panose="00000700000000000000" pitchFamily="2" charset="-78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144 </m:t>
                          </m:r>
                          <m:rad>
                            <m:radPr>
                              <m:degHide m:val="on"/>
                              <m:ctrlPr>
                                <a:rPr lang="fa-IR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B Koodak" panose="00000700000000000000" pitchFamily="2" charset="-78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nor/>
                                </m:rPr>
                                <a:rPr lang="fa-IR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B Koodak" panose="00000700000000000000" pitchFamily="2" charset="-78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6</m:t>
                          </m:r>
                          <m: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Koodak" panose="00000700000000000000" pitchFamily="2" charset="-78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3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8</m:t>
                      </m:r>
                      <m:rad>
                        <m:radPr>
                          <m:degHide m:val="on"/>
                          <m:ctrlPr>
                            <a:rPr lang="fa-I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fa-IR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258" y="4563596"/>
                <a:ext cx="3283794" cy="620298"/>
              </a:xfrm>
              <a:prstGeom prst="rect">
                <a:avLst/>
              </a:prstGeom>
              <a:blipFill rotWithShape="0">
                <a:blip r:embed="rId17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448813" y="5289546"/>
                <a:ext cx="2739759" cy="28943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𝐻𝐶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a-IR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8</m:t>
                      </m:r>
                      <m:rad>
                        <m:radPr>
                          <m:degHide m:val="on"/>
                          <m:ctrlPr>
                            <a:rPr lang="fa-I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fa-IR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3</m:t>
                          </m:r>
                        </m:e>
                      </m:rad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−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6</m:t>
                      </m:r>
                      <m:rad>
                        <m:radPr>
                          <m:degHide m:val="on"/>
                          <m:ctrlPr>
                            <a:rPr lang="fa-I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fa-IR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3</m:t>
                          </m:r>
                        </m:e>
                      </m:rad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=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fa-I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fa-IR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813" y="5289546"/>
                <a:ext cx="2739759" cy="289438"/>
              </a:xfrm>
              <a:prstGeom prst="rect">
                <a:avLst/>
              </a:prstGeom>
              <a:blipFill rotWithShape="0">
                <a:blip r:embed="rId18"/>
                <a:stretch>
                  <a:fillRect b="-17021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70041" y="2333739"/>
            <a:ext cx="4705350" cy="36195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400811" y="876039"/>
            <a:ext cx="2676258" cy="369332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تمرین 2 صفحه 45 کتاب درسی</a:t>
            </a:r>
            <a:endParaRPr lang="fa-I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2887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9" grpId="0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32998" y="6367047"/>
            <a:ext cx="762000" cy="365125"/>
          </a:xfrm>
        </p:spPr>
        <p:txBody>
          <a:bodyPr/>
          <a:lstStyle/>
          <a:p>
            <a:fld id="{B073E467-DB0F-4003-8EC4-4998974257DE}" type="slidenum">
              <a:rPr lang="fa-IR" smtClean="0">
                <a:cs typeface="B Koodak" pitchFamily="2" charset="-78"/>
              </a:rPr>
              <a:t>18</a:t>
            </a:fld>
            <a:endParaRPr lang="fa-IR" dirty="0">
              <a:cs typeface="B Koodak" pitchFamily="2" charset="-78"/>
            </a:endParaRPr>
          </a:p>
        </p:txBody>
      </p:sp>
      <p:sp>
        <p:nvSpPr>
          <p:cNvPr id="11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51" y="83139"/>
            <a:ext cx="25415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576" y="2276692"/>
            <a:ext cx="2495550" cy="1504950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flipV="1">
            <a:off x="1043608" y="2481561"/>
            <a:ext cx="1944216" cy="118209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050171" y="2481561"/>
            <a:ext cx="531513" cy="830061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560790" y="3203622"/>
            <a:ext cx="108000" cy="108000"/>
          </a:xfrm>
          <a:prstGeom prst="rect">
            <a:avLst/>
          </a:prstGeom>
          <a:solidFill>
            <a:schemeClr val="bg1"/>
          </a:solidFill>
          <a:ln w="15875"/>
          <a:scene3d>
            <a:camera prst="orthographicFront">
              <a:rot lat="0" lon="0" rev="198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2174492" y="2875278"/>
                <a:ext cx="32785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a-IR" sz="1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11</m:t>
                      </m:r>
                    </m:oMath>
                  </m:oMathPara>
                </a14:m>
                <a:endParaRPr lang="fa-IR" sz="14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492" y="2875278"/>
                <a:ext cx="327854" cy="307777"/>
              </a:xfrm>
              <a:prstGeom prst="rect">
                <a:avLst/>
              </a:prstGeom>
              <a:blipFill rotWithShape="0">
                <a:blip r:embed="rId5"/>
                <a:stretch>
                  <a:fillRect r="-566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540314" y="3238230"/>
                <a:ext cx="2487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314" y="3238230"/>
                <a:ext cx="248786" cy="369332"/>
              </a:xfrm>
              <a:prstGeom prst="rect">
                <a:avLst/>
              </a:prstGeom>
              <a:blipFill rotWithShape="0">
                <a:blip r:embed="rId6"/>
                <a:stretch>
                  <a:fillRect r="-400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882484" y="3941992"/>
                <a:ext cx="1992396" cy="27783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𝐴𝐻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a-IR" sz="1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</m:sup>
                      </m:sSup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12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a-IR" sz="1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11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a-IR" sz="1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a-IR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484" y="3941992"/>
                <a:ext cx="1992396" cy="277833"/>
              </a:xfrm>
              <a:prstGeom prst="rect">
                <a:avLst/>
              </a:prstGeom>
              <a:blipFill rotWithShape="0">
                <a:blip r:embed="rId7"/>
                <a:stretch>
                  <a:fillRect t="-11111" b="-2222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874880" y="3917772"/>
                <a:ext cx="269949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⟹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𝐴𝐻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a-IR" sz="1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</m:sup>
                      </m:sSup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144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121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=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23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880" y="3917772"/>
                <a:ext cx="2699491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679" r="-1584" b="-1333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506747" y="3926968"/>
                <a:ext cx="1689970" cy="28880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𝐴𝐻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23</m:t>
                          </m:r>
                        </m:e>
                      </m:rad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747" y="3926968"/>
                <a:ext cx="1689970" cy="288807"/>
              </a:xfrm>
              <a:prstGeom prst="rect">
                <a:avLst/>
              </a:prstGeom>
              <a:blipFill rotWithShape="0">
                <a:blip r:embed="rId9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932829" y="4565950"/>
                <a:ext cx="169515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a-IR" sz="1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</m:sup>
                      </m:sSup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𝐵𝐻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𝐵𝐷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829" y="4565950"/>
                <a:ext cx="1695152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2158" t="-13333" r="-2158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645369" y="4565950"/>
                <a:ext cx="206958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144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11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𝐵𝐷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5369" y="4565950"/>
                <a:ext cx="2069586" cy="276999"/>
              </a:xfrm>
              <a:prstGeom prst="rect">
                <a:avLst/>
              </a:prstGeom>
              <a:blipFill rotWithShape="0"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660205" y="4444378"/>
                <a:ext cx="1570630" cy="52014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𝐵𝐷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144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205" y="4444378"/>
                <a:ext cx="1570630" cy="52014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731407" y="5083554"/>
                <a:ext cx="3642636" cy="51296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𝐷𝐻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𝐵𝐷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𝐵𝐻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144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11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fa-IR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11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a-I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07" y="5083554"/>
                <a:ext cx="3642636" cy="51296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817131" y="5886041"/>
                <a:ext cx="169515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𝐴𝐷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a-IR" sz="1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</m:sup>
                      </m:sSup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𝐷𝐻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𝐷𝐵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131" y="5886041"/>
                <a:ext cx="1695152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2878" t="-13333" r="-2878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2538668" y="5806919"/>
                <a:ext cx="3228881" cy="51090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⟹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𝐴𝐷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a-IR" sz="1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</m:sup>
                      </m:sSup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a-I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11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fa-I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144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11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=</m:t>
                      </m:r>
                      <m:f>
                        <m:fPr>
                          <m:ctrlPr>
                            <a:rPr lang="fa-I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23</m:t>
                          </m:r>
                          <m: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Koodak" panose="00000700000000000000" pitchFamily="2" charset="-78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144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121</m:t>
                          </m:r>
                        </m:den>
                      </m:f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8668" y="5806919"/>
                <a:ext cx="3228881" cy="510909"/>
              </a:xfrm>
              <a:prstGeom prst="rect">
                <a:avLst/>
              </a:prstGeom>
              <a:blipFill rotWithShape="0">
                <a:blip r:embed="rId15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610622" y="5630458"/>
                <a:ext cx="3384376" cy="81836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𝐴𝐷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fa-IR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fa-IR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B Koodak" panose="00000700000000000000" pitchFamily="2" charset="-78"/>
                                </a:rPr>
                                <m:t>23</m:t>
                              </m:r>
                              <m:r>
                                <a:rPr lang="fa-IR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B Koodak" panose="00000700000000000000" pitchFamily="2" charset="-78"/>
                                </a:rPr>
                                <m:t>×</m:t>
                              </m:r>
                              <m:r>
                                <m:rPr>
                                  <m:nor/>
                                </m:rPr>
                                <a:rPr lang="fa-IR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B Koodak" panose="00000700000000000000" pitchFamily="2" charset="-78"/>
                                </a:rPr>
                                <m:t>144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fa-IR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B Koodak" panose="00000700000000000000" pitchFamily="2" charset="-78"/>
                                </a:rPr>
                                <m:t>121</m:t>
                              </m:r>
                            </m:den>
                          </m:f>
                        </m:e>
                      </m:rad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=</m:t>
                      </m:r>
                      <m:f>
                        <m:fPr>
                          <m:ctrlPr>
                            <a:rPr lang="fa-I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12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11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23</m:t>
                          </m:r>
                        </m:e>
                      </m:rad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622" y="5630458"/>
                <a:ext cx="3384376" cy="818366"/>
              </a:xfrm>
              <a:prstGeom prst="rect">
                <a:avLst/>
              </a:prstGeom>
              <a:blipFill rotWithShape="0">
                <a:blip r:embed="rId16"/>
                <a:stretch>
                  <a:fillRect b="-746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1400811" y="876039"/>
            <a:ext cx="2676258" cy="369332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تمرین 3 صفحه 45 کتاب درسی</a:t>
            </a:r>
            <a:endParaRPr lang="fa-I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5054" y="1296170"/>
            <a:ext cx="83343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21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8" grpId="0"/>
      <p:bldP spid="36" grpId="0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99623" y="6316294"/>
            <a:ext cx="762000" cy="365125"/>
          </a:xfrm>
        </p:spPr>
        <p:txBody>
          <a:bodyPr/>
          <a:lstStyle/>
          <a:p>
            <a:fld id="{B073E467-DB0F-4003-8EC4-4998974257DE}" type="slidenum">
              <a:rPr lang="fa-IR" smtClean="0">
                <a:cs typeface="B Koodak" pitchFamily="2" charset="-78"/>
              </a:rPr>
              <a:t>19</a:t>
            </a:fld>
            <a:endParaRPr lang="fa-IR" dirty="0">
              <a:cs typeface="B Koodak" pitchFamily="2" charset="-78"/>
            </a:endParaRPr>
          </a:p>
        </p:txBody>
      </p:sp>
      <p:sp>
        <p:nvSpPr>
          <p:cNvPr id="11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51" y="83139"/>
            <a:ext cx="25415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486" y="2410605"/>
            <a:ext cx="4667250" cy="1714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520" y="1501590"/>
            <a:ext cx="8704396" cy="1041301"/>
          </a:xfrm>
          <a:prstGeom prst="rect">
            <a:avLst/>
          </a:prstGeom>
        </p:spPr>
      </p:pic>
      <p:sp>
        <p:nvSpPr>
          <p:cNvPr id="6" name="Right Triangle 5"/>
          <p:cNvSpPr/>
          <p:nvPr/>
        </p:nvSpPr>
        <p:spPr>
          <a:xfrm flipH="1">
            <a:off x="932517" y="4354111"/>
            <a:ext cx="3119771" cy="792088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8" name="Straight Connector 7"/>
          <p:cNvCxnSpPr/>
          <p:nvPr/>
        </p:nvCxnSpPr>
        <p:spPr>
          <a:xfrm>
            <a:off x="1796614" y="4930175"/>
            <a:ext cx="0" cy="2160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978292" y="5063804"/>
            <a:ext cx="72000" cy="72000"/>
          </a:xfrm>
          <a:prstGeom prst="rect">
            <a:avLst/>
          </a:prstGeom>
          <a:solidFill>
            <a:schemeClr val="bg1"/>
          </a:solidFill>
          <a:ln w="15875"/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226411" y="5078693"/>
                <a:ext cx="32785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a-IR" sz="1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5</m:t>
                      </m:r>
                    </m:oMath>
                  </m:oMathPara>
                </a14:m>
                <a:endParaRPr lang="fa-IR" sz="1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411" y="5078693"/>
                <a:ext cx="327854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42043" y="4930175"/>
                <a:ext cx="2487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43" y="4930175"/>
                <a:ext cx="248786" cy="369332"/>
              </a:xfrm>
              <a:prstGeom prst="rect">
                <a:avLst/>
              </a:prstGeom>
              <a:blipFill rotWithShape="0">
                <a:blip r:embed="rId8"/>
                <a:stretch>
                  <a:fillRect r="-29268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666797" y="5113423"/>
                <a:ext cx="2487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797" y="5113423"/>
                <a:ext cx="248786" cy="369332"/>
              </a:xfrm>
              <a:prstGeom prst="rect">
                <a:avLst/>
              </a:prstGeom>
              <a:blipFill rotWithShape="0">
                <a:blip r:embed="rId9"/>
                <a:stretch>
                  <a:fillRect r="-3170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666797" y="4575358"/>
                <a:ext cx="2487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797" y="4575358"/>
                <a:ext cx="248786" cy="369332"/>
              </a:xfrm>
              <a:prstGeom prst="rect">
                <a:avLst/>
              </a:prstGeom>
              <a:blipFill rotWithShape="0">
                <a:blip r:embed="rId10"/>
                <a:stretch>
                  <a:fillRect r="-26829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010358" y="5078693"/>
                <a:ext cx="2487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358" y="5078693"/>
                <a:ext cx="248786" cy="369332"/>
              </a:xfrm>
              <a:prstGeom prst="rect">
                <a:avLst/>
              </a:prstGeom>
              <a:blipFill rotWithShape="0">
                <a:blip r:embed="rId11"/>
                <a:stretch>
                  <a:fillRect r="-3170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014292" y="4048146"/>
                <a:ext cx="2487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4292" y="4048146"/>
                <a:ext cx="248786" cy="369332"/>
              </a:xfrm>
              <a:prstGeom prst="rect">
                <a:avLst/>
              </a:prstGeom>
              <a:blipFill rotWithShape="0">
                <a:blip r:embed="rId12"/>
                <a:stretch>
                  <a:fillRect r="-300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1719190" y="5063804"/>
            <a:ext cx="72000" cy="72000"/>
          </a:xfrm>
          <a:prstGeom prst="rect">
            <a:avLst/>
          </a:prstGeom>
          <a:solidFill>
            <a:schemeClr val="bg1"/>
          </a:solidFill>
          <a:ln w="15875"/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725920" y="4875314"/>
                <a:ext cx="32785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a-IR" sz="1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1</m:t>
                      </m:r>
                    </m:oMath>
                  </m:oMathPara>
                </a14:m>
                <a:endParaRPr lang="fa-IR" sz="14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920" y="4875314"/>
                <a:ext cx="327854" cy="30777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035695" y="4596266"/>
                <a:ext cx="32785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a-IR" sz="1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60</m:t>
                      </m:r>
                    </m:oMath>
                  </m:oMathPara>
                </a14:m>
                <a:endParaRPr lang="fa-IR" sz="14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695" y="4596266"/>
                <a:ext cx="327854" cy="307777"/>
              </a:xfrm>
              <a:prstGeom prst="rect">
                <a:avLst/>
              </a:prstGeom>
              <a:blipFill rotWithShape="0">
                <a:blip r:embed="rId14"/>
                <a:stretch>
                  <a:fillRect r="-5556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783280" y="5078693"/>
                <a:ext cx="2487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280" y="5078693"/>
                <a:ext cx="248786" cy="369332"/>
              </a:xfrm>
              <a:prstGeom prst="rect">
                <a:avLst/>
              </a:prstGeom>
              <a:blipFill rotWithShape="0">
                <a:blip r:embed="rId15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673921" y="4651852"/>
                <a:ext cx="2377846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△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𝐴𝐵𝐶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△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𝐴𝐷𝐸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921" y="4651852"/>
                <a:ext cx="2377846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469888" y="4970210"/>
                <a:ext cx="1035811" cy="28642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fa-IR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9888" y="4970210"/>
                <a:ext cx="1035811" cy="286425"/>
              </a:xfrm>
              <a:prstGeom prst="rect">
                <a:avLst/>
              </a:prstGeom>
              <a:blipFill rotWithShape="0">
                <a:blip r:embed="rId17"/>
                <a:stretch>
                  <a:fillRect t="-36170" r="-7059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4845691" y="4930175"/>
            <a:ext cx="851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a-IR" dirty="0" smtClean="0">
                <a:solidFill>
                  <a:srgbClr val="C00000"/>
                </a:solidFill>
                <a:cs typeface="B Koodak" pitchFamily="2" charset="-78"/>
              </a:rPr>
              <a:t>مشترک</a:t>
            </a:r>
            <a:endParaRPr lang="fa-IR" dirty="0">
              <a:solidFill>
                <a:srgbClr val="C00000"/>
              </a:solidFill>
              <a:cs typeface="B Koodak" pitchFamily="2" charset="-78"/>
            </a:endParaRPr>
          </a:p>
        </p:txBody>
      </p:sp>
      <p:sp>
        <p:nvSpPr>
          <p:cNvPr id="34" name="Right Brace 33"/>
          <p:cNvSpPr/>
          <p:nvPr/>
        </p:nvSpPr>
        <p:spPr>
          <a:xfrm>
            <a:off x="6573450" y="4354111"/>
            <a:ext cx="185643" cy="966701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 sz="140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981229" y="4406641"/>
                <a:ext cx="1779825" cy="377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fa-IR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fa-I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fa-IR">
                              <a:solidFill>
                                <a:srgbClr val="C00000"/>
                              </a:solidFill>
                              <a:latin typeface="Cambria Math"/>
                              <a:cs typeface="B Koodak" pitchFamily="2" charset="-78"/>
                            </a:rPr>
                            <m:t>90</m:t>
                          </m:r>
                        </m:e>
                        <m:sup>
                          <m:r>
                            <a:rPr lang="fa-IR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229" y="4406641"/>
                <a:ext cx="1779825" cy="377347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363549" y="5631664"/>
                <a:ext cx="2448272" cy="52924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60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1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𝐴𝐷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5</m:t>
                          </m:r>
                        </m:den>
                      </m:f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549" y="5631664"/>
                <a:ext cx="2448272" cy="529247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994052" y="5737796"/>
                <a:ext cx="1737829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𝐴𝐷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300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052" y="5737796"/>
                <a:ext cx="1737829" cy="36933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6666271" y="2193871"/>
            <a:ext cx="1830651" cy="3490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242072" y="2565777"/>
                <a:ext cx="2487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𝐴𝐷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2072" y="2565777"/>
                <a:ext cx="248786" cy="369332"/>
              </a:xfrm>
              <a:prstGeom prst="rect">
                <a:avLst/>
              </a:prstGeom>
              <a:blipFill rotWithShape="0">
                <a:blip r:embed="rId21"/>
                <a:stretch>
                  <a:fillRect r="-9268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1400811" y="876039"/>
            <a:ext cx="2676258" cy="369332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تمرین 4 صفحه 45 کتاب درسی</a:t>
            </a:r>
            <a:endParaRPr lang="fa-I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6886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7" grpId="0"/>
      <p:bldP spid="28" grpId="0"/>
      <p:bldP spid="29" grpId="0"/>
      <p:bldP spid="30" grpId="0"/>
      <p:bldP spid="31" grpId="0"/>
      <p:bldP spid="32" grpId="0"/>
      <p:bldP spid="34" grpId="0" animBg="1"/>
      <p:bldP spid="36" grpId="0"/>
      <p:bldP spid="37" grpId="0"/>
      <p:bldP spid="40" grpId="0"/>
      <p:bldP spid="9" grpId="0" animBg="1"/>
      <p:bldP spid="10" grpId="0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534172" y="1255595"/>
            <a:ext cx="868236" cy="124697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1669993" y="1255595"/>
            <a:ext cx="4630618" cy="124697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>
                <a:cs typeface="B Koodak" pitchFamily="2" charset="-78"/>
              </a:rPr>
              <a:t>2</a:t>
            </a:fld>
            <a:endParaRPr lang="fa-IR">
              <a:cs typeface="B Koodak" pitchFamily="2" charset="-78"/>
            </a:endParaRPr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19923" y="1637104"/>
            <a:ext cx="9188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B Titr" pitchFamily="2" charset="-78"/>
              </a:rPr>
              <a:t>درس 3</a:t>
            </a:r>
            <a:endParaRPr lang="en-US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cs typeface="B Titr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10225" y="1565710"/>
            <a:ext cx="4248472" cy="5232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28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cs typeface="B Koodak" pitchFamily="2" charset="-78"/>
              </a:rPr>
              <a:t>تشابه مثلث ها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83432" y="4413476"/>
            <a:ext cx="564528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a-IR" dirty="0">
                <a:solidFill>
                  <a:srgbClr val="002060"/>
                </a:solidFill>
                <a:cs typeface="B Koodak" pitchFamily="2" charset="-78"/>
              </a:rPr>
              <a:t>درک قضیه اساسی تشابه مثلث ها و توانایی کاربرد آن در حل مسائل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402408" y="3276412"/>
            <a:ext cx="1018228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2800" cap="all" dirty="0" smtClean="0">
                <a:ln w="15875" cmpd="sng"/>
                <a:pattFill prst="pct75">
                  <a:fgClr>
                    <a:srgbClr val="C00000"/>
                  </a:fgClr>
                  <a:bgClr>
                    <a:schemeClr val="bg1"/>
                  </a:bgClr>
                </a:patt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اهداف</a:t>
            </a:r>
            <a:endParaRPr lang="fa-IR" sz="2800" cap="all" spc="0" dirty="0">
              <a:ln w="15875" cmpd="sng"/>
              <a:pattFill prst="pct75">
                <a:fgClr>
                  <a:srgbClr val="C00000"/>
                </a:fgClr>
                <a:bgClr>
                  <a:schemeClr val="bg1"/>
                </a:bgClr>
              </a:pattFill>
              <a:effectLst>
                <a:reflection blurRad="12700" stA="50000" endPos="50000" dist="5000" dir="5400000" sy="-100000" rotWithShape="0"/>
              </a:effectLst>
              <a:cs typeface="B Titr" pitchFamily="2" charset="-78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51" y="83139"/>
            <a:ext cx="25415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669993" y="5445224"/>
            <a:ext cx="545872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a-IR" dirty="0" smtClean="0">
                <a:solidFill>
                  <a:srgbClr val="002060"/>
                </a:solidFill>
                <a:cs typeface="B Koodak" pitchFamily="2" charset="-78"/>
              </a:rPr>
              <a:t>آشنایی با روابط </a:t>
            </a:r>
            <a:r>
              <a:rPr lang="fa-IR" dirty="0">
                <a:solidFill>
                  <a:srgbClr val="002060"/>
                </a:solidFill>
                <a:cs typeface="B Koodak" pitchFamily="2" charset="-78"/>
              </a:rPr>
              <a:t>طولی </a:t>
            </a:r>
            <a:r>
              <a:rPr lang="fa-IR" dirty="0" smtClean="0">
                <a:solidFill>
                  <a:srgbClr val="002060"/>
                </a:solidFill>
                <a:cs typeface="B Koodak" pitchFamily="2" charset="-78"/>
              </a:rPr>
              <a:t> </a:t>
            </a:r>
            <a:r>
              <a:rPr lang="fa-IR" dirty="0">
                <a:solidFill>
                  <a:srgbClr val="002060"/>
                </a:solidFill>
                <a:cs typeface="B Koodak" pitchFamily="2" charset="-78"/>
              </a:rPr>
              <a:t>و </a:t>
            </a:r>
            <a:r>
              <a:rPr lang="fa-IR" dirty="0" smtClean="0">
                <a:solidFill>
                  <a:srgbClr val="002060"/>
                </a:solidFill>
                <a:cs typeface="B Koodak" pitchFamily="2" charset="-78"/>
              </a:rPr>
              <a:t>به کارگیری آنها </a:t>
            </a:r>
            <a:r>
              <a:rPr lang="fa-IR" dirty="0">
                <a:solidFill>
                  <a:srgbClr val="002060"/>
                </a:solidFill>
                <a:cs typeface="B Koodak" pitchFamily="2" charset="-78"/>
              </a:rPr>
              <a:t>را در حل </a:t>
            </a:r>
            <a:r>
              <a:rPr lang="fa-IR" dirty="0" smtClean="0">
                <a:solidFill>
                  <a:srgbClr val="002060"/>
                </a:solidFill>
                <a:cs typeface="B Koodak" pitchFamily="2" charset="-78"/>
              </a:rPr>
              <a:t>مسائل </a:t>
            </a:r>
            <a:endParaRPr lang="fa-IR" dirty="0">
              <a:solidFill>
                <a:srgbClr val="002060"/>
              </a:solidFill>
              <a:cs typeface="B Koodak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7836" y="4928444"/>
            <a:ext cx="649631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a-IR" dirty="0" smtClean="0">
                <a:solidFill>
                  <a:srgbClr val="002060"/>
                </a:solidFill>
                <a:cs typeface="B Koodak" pitchFamily="2" charset="-78"/>
              </a:rPr>
              <a:t>آشنایی با حالت </a:t>
            </a:r>
            <a:r>
              <a:rPr lang="fa-IR" dirty="0">
                <a:solidFill>
                  <a:srgbClr val="002060"/>
                </a:solidFill>
                <a:cs typeface="B Koodak" pitchFamily="2" charset="-78"/>
              </a:rPr>
              <a:t>های تشابه دو مثلث </a:t>
            </a:r>
            <a:r>
              <a:rPr lang="fa-IR" dirty="0" smtClean="0">
                <a:solidFill>
                  <a:srgbClr val="002060"/>
                </a:solidFill>
                <a:cs typeface="B Koodak" pitchFamily="2" charset="-78"/>
              </a:rPr>
              <a:t> و کاربردآنها </a:t>
            </a:r>
            <a:r>
              <a:rPr lang="fa-IR" dirty="0">
                <a:solidFill>
                  <a:srgbClr val="002060"/>
                </a:solidFill>
                <a:cs typeface="B Koodak" pitchFamily="2" charset="-78"/>
              </a:rPr>
              <a:t>در حل مسائل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83431" y="3923088"/>
            <a:ext cx="564528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a-IR" dirty="0" smtClean="0">
                <a:solidFill>
                  <a:srgbClr val="002060"/>
                </a:solidFill>
                <a:cs typeface="B Koodak" pitchFamily="2" charset="-78"/>
              </a:rPr>
              <a:t>یادآوری مفهوم تشابه در مثلث ها</a:t>
            </a:r>
            <a:endParaRPr lang="fa-IR" dirty="0">
              <a:solidFill>
                <a:srgbClr val="002060"/>
              </a:solidFill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5501998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  <p:bldP spid="9" grpId="0"/>
      <p:bldP spid="10" grpId="0"/>
      <p:bldP spid="20" grpId="0"/>
      <p:bldP spid="17" grpId="0"/>
      <p:bldP spid="23" grpId="0"/>
      <p:bldP spid="15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30372" y="6309320"/>
            <a:ext cx="762000" cy="365125"/>
          </a:xfrm>
        </p:spPr>
        <p:txBody>
          <a:bodyPr/>
          <a:lstStyle/>
          <a:p>
            <a:fld id="{B073E467-DB0F-4003-8EC4-4998974257DE}" type="slidenum">
              <a:rPr lang="fa-IR" smtClean="0">
                <a:cs typeface="B Koodak" pitchFamily="2" charset="-78"/>
              </a:rPr>
              <a:t>20</a:t>
            </a:fld>
            <a:endParaRPr lang="fa-IR" dirty="0">
              <a:cs typeface="B Koodak" pitchFamily="2" charset="-78"/>
            </a:endParaRPr>
          </a:p>
        </p:txBody>
      </p:sp>
      <p:sp>
        <p:nvSpPr>
          <p:cNvPr id="11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51" y="83139"/>
            <a:ext cx="25415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548" y="1405434"/>
            <a:ext cx="8423028" cy="4684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51954" y="1799086"/>
            <a:ext cx="3781425" cy="2962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463550" y="2327165"/>
                <a:ext cx="2377846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△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𝐴𝐵𝐶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△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𝐶𝐷𝐸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550" y="2327165"/>
                <a:ext cx="2377846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306929" y="2736720"/>
                <a:ext cx="1035811" cy="26398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fa-IR" sz="1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B Koodak" panose="00000700000000000000" pitchFamily="2" charset="-78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fa-IR" sz="14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B Koodak" panose="00000700000000000000" pitchFamily="2" charset="-78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fa-IR" sz="1600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929" y="2736720"/>
                <a:ext cx="1035811" cy="263983"/>
              </a:xfrm>
              <a:prstGeom prst="rect">
                <a:avLst/>
              </a:prstGeom>
              <a:blipFill rotWithShape="0">
                <a:blip r:embed="rId8"/>
                <a:stretch>
                  <a:fillRect t="-27907" r="-43529" b="-697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47443" y="2696497"/>
            <a:ext cx="13291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a-IR" dirty="0" smtClean="0">
                <a:solidFill>
                  <a:srgbClr val="C00000"/>
                </a:solidFill>
                <a:cs typeface="B Koodak" pitchFamily="2" charset="-78"/>
              </a:rPr>
              <a:t>متقابل به راس</a:t>
            </a:r>
            <a:endParaRPr lang="fa-IR" dirty="0">
              <a:solidFill>
                <a:srgbClr val="C00000"/>
              </a:solidFill>
              <a:cs typeface="B Koodak" pitchFamily="2" charset="-78"/>
            </a:endParaRPr>
          </a:p>
        </p:txBody>
      </p:sp>
      <p:sp>
        <p:nvSpPr>
          <p:cNvPr id="25" name="Right Brace 24"/>
          <p:cNvSpPr/>
          <p:nvPr/>
        </p:nvSpPr>
        <p:spPr>
          <a:xfrm>
            <a:off x="2328403" y="2066960"/>
            <a:ext cx="185643" cy="966701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 sz="140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60559" y="2172963"/>
                <a:ext cx="1779825" cy="377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fa-IR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fa-I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fa-IR">
                              <a:solidFill>
                                <a:srgbClr val="C00000"/>
                              </a:solidFill>
                              <a:latin typeface="Cambria Math"/>
                              <a:cs typeface="B Koodak" pitchFamily="2" charset="-78"/>
                            </a:rPr>
                            <m:t>90</m:t>
                          </m:r>
                        </m:e>
                        <m:sup>
                          <m:r>
                            <a:rPr lang="fa-IR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559" y="2172963"/>
                <a:ext cx="1779825" cy="37734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692527" y="2390204"/>
                <a:ext cx="22794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a-IR" sz="12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1</m:t>
                      </m:r>
                    </m:oMath>
                  </m:oMathPara>
                </a14:m>
                <a:endParaRPr lang="fa-IR" sz="1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527" y="2390204"/>
                <a:ext cx="227948" cy="27699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6213975" y="2575516"/>
                <a:ext cx="22794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a-IR" sz="1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2</m:t>
                      </m:r>
                    </m:oMath>
                  </m:oMathPara>
                </a14:m>
                <a:endParaRPr lang="fa-IR" sz="1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3975" y="2575516"/>
                <a:ext cx="227948" cy="27699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05341" y="4184809"/>
                <a:ext cx="2123387" cy="50840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𝐴𝐵𝐶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𝐵𝐶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41" y="4184809"/>
                <a:ext cx="2123387" cy="50840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27875" y="3676400"/>
                <a:ext cx="2123387" cy="50840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𝐶𝐷𝐸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𝐶𝐷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𝐷𝐸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75" y="3676400"/>
                <a:ext cx="2123387" cy="508409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483625" y="3707035"/>
                <a:ext cx="2300384" cy="90108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a-IR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𝐶𝐷𝐸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a-IR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𝐴𝐵𝐶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fa-IR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B Koodak" panose="00000700000000000000" pitchFamily="2" charset="-78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fa-IR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B Koodak" panose="00000700000000000000" pitchFamily="2" charset="-78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𝐶𝐷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𝐷𝐸</m:t>
                          </m:r>
                        </m:num>
                        <m:den>
                          <m:f>
                            <m:f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fa-IR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B Koodak" panose="00000700000000000000" pitchFamily="2" charset="-78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fa-IR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B Koodak" panose="00000700000000000000" pitchFamily="2" charset="-78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𝐴𝐵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625" y="3707035"/>
                <a:ext cx="2300384" cy="90108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ight Brace 31"/>
          <p:cNvSpPr/>
          <p:nvPr/>
        </p:nvSpPr>
        <p:spPr>
          <a:xfrm>
            <a:off x="2191745" y="3750692"/>
            <a:ext cx="214112" cy="813768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 sz="140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764376" y="3875676"/>
                <a:ext cx="2651201" cy="5203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𝐷𝐸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𝐴𝐵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𝐶𝐷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a-IR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3</m:t>
                      </m:r>
                      <m:r>
                        <a:rPr lang="fa-IR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×</m:t>
                      </m:r>
                      <m:r>
                        <m:rPr>
                          <m:nor/>
                        </m:rPr>
                        <a:rPr lang="fa-IR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3</m:t>
                      </m:r>
                      <m:r>
                        <a:rPr lang="fa-IR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=</m:t>
                      </m:r>
                      <m:r>
                        <m:rPr>
                          <m:nor/>
                        </m:rPr>
                        <a:rPr lang="fa-IR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9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376" y="3875676"/>
                <a:ext cx="2651201" cy="520399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391647" y="2911105"/>
                <a:ext cx="3471222" cy="52924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𝐷𝐸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𝐴𝐵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𝐶𝐷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𝐶𝐸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15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3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647" y="2911105"/>
                <a:ext cx="3471222" cy="52924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18103" y="5161974"/>
                <a:ext cx="2767534" cy="56752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a-IR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𝐶𝐷𝐸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a-IR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𝐴𝐵𝐶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𝐶𝐷</m:t>
                          </m:r>
                          <m: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𝐷𝐸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𝐸𝐶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𝐶𝐵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𝐵𝐴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𝐴𝐶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03" y="5161974"/>
                <a:ext cx="2767534" cy="567528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399243" y="5126648"/>
                <a:ext cx="2358857" cy="6173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𝐶𝐵</m:t>
                          </m:r>
                          <m:r>
                            <a:rPr lang="fa-I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fa-IR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𝐵𝐴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fa-IR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𝐴𝐶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𝐶𝐵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𝐵𝐴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𝐴𝐶</m:t>
                          </m:r>
                        </m:den>
                      </m:f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243" y="5126648"/>
                <a:ext cx="2358857" cy="617348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5482068" y="5090966"/>
                <a:ext cx="2874432" cy="669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𝐶𝐵</m:t>
                          </m:r>
                          <m:r>
                            <a:rPr lang="fa-I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𝐵𝐴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𝐴𝐶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𝐶𝐵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𝐵𝐴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𝐴𝐶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a-IR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3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068" y="5090966"/>
                <a:ext cx="2874432" cy="669094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c 6"/>
          <p:cNvSpPr/>
          <p:nvPr/>
        </p:nvSpPr>
        <p:spPr>
          <a:xfrm rot="2064143">
            <a:off x="6069747" y="2582202"/>
            <a:ext cx="197197" cy="228591"/>
          </a:xfrm>
          <a:prstGeom prst="arc">
            <a:avLst>
              <a:gd name="adj1" fmla="val 17216071"/>
              <a:gd name="adj2" fmla="val 1535534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7" name="Arc 36"/>
          <p:cNvSpPr/>
          <p:nvPr/>
        </p:nvSpPr>
        <p:spPr>
          <a:xfrm rot="11944138">
            <a:off x="5897982" y="2444912"/>
            <a:ext cx="197197" cy="248067"/>
          </a:xfrm>
          <a:prstGeom prst="arc">
            <a:avLst>
              <a:gd name="adj1" fmla="val 17232500"/>
              <a:gd name="adj2" fmla="val 1974132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>
              <a:solidFill>
                <a:srgbClr val="C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00811" y="876039"/>
            <a:ext cx="2676258" cy="369332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تمرین 5 صفحه 45 کتاب درسی</a:t>
            </a:r>
            <a:endParaRPr lang="fa-I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8390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 animBg="1"/>
      <p:bldP spid="26" grpId="0"/>
      <p:bldP spid="6" grpId="0"/>
      <p:bldP spid="28" grpId="0"/>
      <p:bldP spid="29" grpId="0"/>
      <p:bldP spid="30" grpId="0"/>
      <p:bldP spid="31" grpId="0"/>
      <p:bldP spid="32" grpId="0" animBg="1"/>
      <p:bldP spid="34" grpId="0"/>
      <p:bldP spid="36" grpId="0"/>
      <p:bldP spid="27" grpId="0"/>
      <p:bldP spid="2" grpId="0"/>
      <p:bldP spid="38" grpId="0"/>
      <p:bldP spid="7" grpId="0" animBg="1"/>
      <p:bldP spid="37" grpId="0" animBg="1"/>
      <p:bldP spid="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>
                <a:cs typeface="B Koodak" pitchFamily="2" charset="-78"/>
              </a:rPr>
              <a:t>21</a:t>
            </a:fld>
            <a:endParaRPr lang="fa-IR" dirty="0">
              <a:cs typeface="B Koodak" pitchFamily="2" charset="-78"/>
            </a:endParaRPr>
          </a:p>
        </p:txBody>
      </p:sp>
      <p:sp>
        <p:nvSpPr>
          <p:cNvPr id="11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51" y="83139"/>
            <a:ext cx="25415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11" y="1389479"/>
            <a:ext cx="8523984" cy="7569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598" y="2241229"/>
            <a:ext cx="3814277" cy="4238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1232" y="3642990"/>
            <a:ext cx="2522057" cy="5755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9401" y="4287813"/>
            <a:ext cx="3563888" cy="5883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2563" y="5183242"/>
            <a:ext cx="4591537" cy="3923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025" y="1971004"/>
            <a:ext cx="3929210" cy="125020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1008089" y="2706694"/>
            <a:ext cx="195089" cy="351843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203178" y="2701654"/>
            <a:ext cx="72000" cy="72000"/>
          </a:xfrm>
          <a:prstGeom prst="rect">
            <a:avLst/>
          </a:prstGeom>
          <a:noFill/>
          <a:ln w="15875"/>
          <a:scene3d>
            <a:camera prst="orthographicFront">
              <a:rot lat="0" lon="0" rev="3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2736281" y="2513144"/>
            <a:ext cx="269170" cy="545393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005451" y="2513144"/>
            <a:ext cx="72000" cy="72000"/>
          </a:xfrm>
          <a:prstGeom prst="rect">
            <a:avLst/>
          </a:prstGeom>
          <a:noFill/>
          <a:ln w="15875"/>
          <a:scene3d>
            <a:camera prst="orthographicFront">
              <a:rot lat="0" lon="0" rev="3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967484" y="2162399"/>
                <a:ext cx="23436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fa-IR" sz="1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484" y="2162399"/>
                <a:ext cx="234360" cy="307777"/>
              </a:xfrm>
              <a:prstGeom prst="rect">
                <a:avLst/>
              </a:prstGeom>
              <a:blipFill rotWithShape="0">
                <a:blip r:embed="rId9"/>
                <a:stretch>
                  <a:fillRect r="-2105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154642" y="2343273"/>
                <a:ext cx="23436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fa-IR" sz="14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642" y="2343273"/>
                <a:ext cx="234360" cy="307777"/>
              </a:xfrm>
              <a:prstGeom prst="rect">
                <a:avLst/>
              </a:prstGeom>
              <a:blipFill rotWithShape="0">
                <a:blip r:embed="rId10"/>
                <a:stretch>
                  <a:fillRect r="-2820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263905" y="2854286"/>
                <a:ext cx="2545037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△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𝐻𝐵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~△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905" y="2854286"/>
                <a:ext cx="2545037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852866" y="3175750"/>
                <a:ext cx="1035811" cy="28687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fa-IR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2866" y="3175750"/>
                <a:ext cx="1035811" cy="286873"/>
              </a:xfrm>
              <a:prstGeom prst="rect">
                <a:avLst/>
              </a:prstGeom>
              <a:blipFill rotWithShape="0">
                <a:blip r:embed="rId12"/>
                <a:stretch>
                  <a:fillRect t="-29787" r="-52941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ight Brace 27"/>
          <p:cNvSpPr/>
          <p:nvPr/>
        </p:nvSpPr>
        <p:spPr>
          <a:xfrm>
            <a:off x="6130541" y="2673034"/>
            <a:ext cx="205251" cy="737025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 sz="140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550890" y="2699235"/>
                <a:ext cx="1779825" cy="379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fa-IR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fa-I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fa-IR">
                              <a:solidFill>
                                <a:srgbClr val="C00000"/>
                              </a:solidFill>
                              <a:latin typeface="Cambria Math"/>
                              <a:cs typeface="B Koodak" pitchFamily="2" charset="-78"/>
                            </a:rPr>
                            <m:t>90</m:t>
                          </m:r>
                        </m:e>
                        <m:sup>
                          <m:r>
                            <a:rPr lang="fa-IR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890" y="2699235"/>
                <a:ext cx="1779825" cy="37920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557180" y="3623606"/>
                <a:ext cx="4279672" cy="610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𝐵𝐶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𝐴𝐵</m:t>
                          </m:r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𝐴𝐻</m:t>
                          </m:r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180" y="3623606"/>
                <a:ext cx="4279672" cy="61093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9567" y="4494970"/>
                <a:ext cx="2766548" cy="90108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a-IR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𝐴𝐵𝐶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a-IR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fa-IR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B Koodak" panose="00000700000000000000" pitchFamily="2" charset="-78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fa-IR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B Koodak" panose="00000700000000000000" pitchFamily="2" charset="-78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𝐴𝐻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𝐵𝐶</m:t>
                          </m:r>
                        </m:num>
                        <m:den>
                          <m:f>
                            <m:f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fa-IR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B Koodak" panose="00000700000000000000" pitchFamily="2" charset="-78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fa-IR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B Koodak" panose="00000700000000000000" pitchFamily="2" charset="-78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fa-IR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B Koodak" panose="00000700000000000000" pitchFamily="2" charset="-78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B Koodak" panose="00000700000000000000" pitchFamily="2" charset="-78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B Koodak" panose="00000700000000000000" pitchFamily="2" charset="-78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fa-IR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B Koodak" panose="00000700000000000000" pitchFamily="2" charset="-78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B Koodak" panose="00000700000000000000" pitchFamily="2" charset="-78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B Koodak" panose="00000700000000000000" pitchFamily="2" charset="-78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a-IR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67" y="4494970"/>
                <a:ext cx="2766548" cy="901081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071117" y="4815055"/>
                <a:ext cx="186798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𝐾</m:t>
                      </m:r>
                      <m:r>
                        <a:rPr lang="fa-IR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×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𝐾</m:t>
                      </m:r>
                      <m:r>
                        <a:rPr lang="fa-IR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=</m:t>
                      </m:r>
                      <m:sSup>
                        <m:sSup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𝐾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a-IR" sz="1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a-IR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117" y="4815055"/>
                <a:ext cx="1867981" cy="276999"/>
              </a:xfrm>
              <a:prstGeom prst="rect">
                <a:avLst/>
              </a:prstGeom>
              <a:blipFill rotWithShape="0">
                <a:blip r:embed="rId16"/>
                <a:stretch>
                  <a:fillRect t="-1333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472469" y="4619616"/>
                <a:ext cx="2078421" cy="610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𝐴𝐻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469" y="4619616"/>
                <a:ext cx="2078421" cy="610936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472841" y="5656479"/>
                <a:ext cx="2403183" cy="6173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𝐶𝐵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𝐵𝐴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841" y="5656479"/>
                <a:ext cx="2403183" cy="617348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3677269" y="5636872"/>
                <a:ext cx="2794939" cy="6333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fa-I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fa-I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7269" y="5636872"/>
                <a:ext cx="2794939" cy="633379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12344" y="5656479"/>
                <a:ext cx="1315825" cy="6610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a-IR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𝐴𝐵𝐶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a-IR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44" y="5656479"/>
                <a:ext cx="1315825" cy="661078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273330" y="5808785"/>
                <a:ext cx="2487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𝐾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3330" y="5808785"/>
                <a:ext cx="248786" cy="369332"/>
              </a:xfrm>
              <a:prstGeom prst="rect">
                <a:avLst/>
              </a:prstGeom>
              <a:blipFill rotWithShape="0">
                <a:blip r:embed="rId21"/>
                <a:stretch>
                  <a:fillRect r="-3658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1932845" y="773158"/>
            <a:ext cx="2676258" cy="369332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تمرین 6 صفحه 45 کتاب درسی</a:t>
            </a:r>
            <a:endParaRPr lang="fa-I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2784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18" grpId="0"/>
      <p:bldP spid="24" grpId="0"/>
      <p:bldP spid="25" grpId="0"/>
      <p:bldP spid="26" grpId="0"/>
      <p:bldP spid="28" grpId="0" animBg="1"/>
      <p:bldP spid="29" grpId="0"/>
      <p:bldP spid="21" grpId="0"/>
      <p:bldP spid="34" grpId="0"/>
      <p:bldP spid="37" grpId="0"/>
      <p:bldP spid="3" grpId="0"/>
      <p:bldP spid="14" grpId="0"/>
      <p:bldP spid="30" grpId="0"/>
      <p:bldP spid="15" grpId="0"/>
      <p:bldP spid="16" grpId="0"/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07020" y="6275247"/>
            <a:ext cx="762000" cy="365125"/>
          </a:xfrm>
        </p:spPr>
        <p:txBody>
          <a:bodyPr/>
          <a:lstStyle/>
          <a:p>
            <a:fld id="{B073E467-DB0F-4003-8EC4-4998974257DE}" type="slidenum">
              <a:rPr lang="fa-IR" smtClean="0">
                <a:cs typeface="B Koodak" pitchFamily="2" charset="-78"/>
              </a:rPr>
              <a:t>22</a:t>
            </a:fld>
            <a:endParaRPr lang="fa-IR">
              <a:cs typeface="B Koodak" pitchFamily="2" charset="-78"/>
            </a:endParaRPr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51" y="83139"/>
            <a:ext cx="25415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24470" y="1723291"/>
            <a:ext cx="5287025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fa-IR" sz="2000" dirty="0" smtClean="0">
                <a:solidFill>
                  <a:srgbClr val="002060"/>
                </a:solidFill>
                <a:cs typeface="B Koodak" pitchFamily="2" charset="-78"/>
              </a:rPr>
              <a:t>نسبت اضلاع متناظر دو مثلث متشابه را نسبت تشابه می نامند.</a:t>
            </a:r>
            <a:endParaRPr lang="fa-IR" sz="2000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54959" y="2513706"/>
            <a:ext cx="74330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000" dirty="0" smtClean="0">
                <a:solidFill>
                  <a:srgbClr val="002060"/>
                </a:solidFill>
                <a:cs typeface="B Koodak" pitchFamily="2" charset="-78"/>
              </a:rPr>
              <a:t>1) در دو مثلث متشابه؛ نسبت </a:t>
            </a:r>
            <a:r>
              <a:rPr lang="fa-IR" sz="2000" u="sng" dirty="0" smtClean="0">
                <a:solidFill>
                  <a:srgbClr val="002060"/>
                </a:solidFill>
                <a:cs typeface="B Koodak" pitchFamily="2" charset="-78"/>
              </a:rPr>
              <a:t>ارتفاع</a:t>
            </a:r>
            <a:r>
              <a:rPr lang="fa-IR" sz="2000" dirty="0" smtClean="0">
                <a:solidFill>
                  <a:srgbClr val="002060"/>
                </a:solidFill>
                <a:cs typeface="B Koodak" pitchFamily="2" charset="-78"/>
              </a:rPr>
              <a:t> های متناظر با نسبت تشابه دو مثلث برابر است.</a:t>
            </a:r>
            <a:endParaRPr lang="fa-IR" sz="2000" dirty="0"/>
          </a:p>
        </p:txBody>
      </p:sp>
      <p:sp>
        <p:nvSpPr>
          <p:cNvPr id="11" name="TextBox 10"/>
          <p:cNvSpPr txBox="1"/>
          <p:nvPr/>
        </p:nvSpPr>
        <p:spPr>
          <a:xfrm rot="21031407">
            <a:off x="1209111" y="874239"/>
            <a:ext cx="1306732" cy="369332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نکته تکمیلی</a:t>
            </a:r>
            <a:endParaRPr lang="fa-I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54958" y="3128811"/>
            <a:ext cx="74330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000" dirty="0" smtClean="0">
                <a:solidFill>
                  <a:srgbClr val="002060"/>
                </a:solidFill>
                <a:cs typeface="B Koodak" pitchFamily="2" charset="-78"/>
              </a:rPr>
              <a:t>2) در دو مثلث متشابه؛ نسبت </a:t>
            </a:r>
            <a:r>
              <a:rPr lang="fa-IR" sz="2000" u="sng" dirty="0" smtClean="0">
                <a:solidFill>
                  <a:srgbClr val="002060"/>
                </a:solidFill>
                <a:cs typeface="B Koodak" pitchFamily="2" charset="-78"/>
              </a:rPr>
              <a:t>نیمساز</a:t>
            </a:r>
            <a:r>
              <a:rPr lang="fa-IR" sz="2000" dirty="0" smtClean="0">
                <a:solidFill>
                  <a:srgbClr val="002060"/>
                </a:solidFill>
                <a:cs typeface="B Koodak" pitchFamily="2" charset="-78"/>
              </a:rPr>
              <a:t>های متناظر با نسبت تشابه دو مثلث برابر است.</a:t>
            </a:r>
            <a:endParaRPr lang="fa-IR" sz="2000" dirty="0"/>
          </a:p>
        </p:txBody>
      </p:sp>
      <p:sp>
        <p:nvSpPr>
          <p:cNvPr id="13" name="Rectangle 12"/>
          <p:cNvSpPr/>
          <p:nvPr/>
        </p:nvSpPr>
        <p:spPr>
          <a:xfrm>
            <a:off x="1054958" y="3708388"/>
            <a:ext cx="7433061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000" dirty="0" smtClean="0">
                <a:solidFill>
                  <a:srgbClr val="002060"/>
                </a:solidFill>
                <a:cs typeface="B Koodak" pitchFamily="2" charset="-78"/>
              </a:rPr>
              <a:t>3) در دو مثلث متشابه؛ نسبت </a:t>
            </a:r>
            <a:r>
              <a:rPr lang="fa-IR" sz="2000" u="sng" dirty="0" smtClean="0">
                <a:solidFill>
                  <a:srgbClr val="002060"/>
                </a:solidFill>
                <a:cs typeface="B Koodak" pitchFamily="2" charset="-78"/>
              </a:rPr>
              <a:t>میانه</a:t>
            </a:r>
            <a:r>
              <a:rPr lang="fa-IR" sz="2000" dirty="0" smtClean="0">
                <a:solidFill>
                  <a:srgbClr val="002060"/>
                </a:solidFill>
                <a:cs typeface="B Koodak" pitchFamily="2" charset="-78"/>
              </a:rPr>
              <a:t> های متناظر با نسبت تشابه دو مثلث برابر است.</a:t>
            </a:r>
            <a:endParaRPr lang="fa-IR" sz="2000" dirty="0"/>
          </a:p>
        </p:txBody>
      </p:sp>
      <p:sp>
        <p:nvSpPr>
          <p:cNvPr id="14" name="Rectangle 13"/>
          <p:cNvSpPr/>
          <p:nvPr/>
        </p:nvSpPr>
        <p:spPr>
          <a:xfrm>
            <a:off x="1035734" y="4273169"/>
            <a:ext cx="74330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000" dirty="0" smtClean="0">
                <a:solidFill>
                  <a:srgbClr val="002060"/>
                </a:solidFill>
                <a:cs typeface="B Koodak" pitchFamily="2" charset="-78"/>
              </a:rPr>
              <a:t>4) در دو مثلث متشابه؛ نسبت </a:t>
            </a:r>
            <a:r>
              <a:rPr lang="fa-IR" sz="2000" u="sng" dirty="0" smtClean="0">
                <a:solidFill>
                  <a:srgbClr val="002060"/>
                </a:solidFill>
                <a:cs typeface="B Koodak" pitchFamily="2" charset="-78"/>
              </a:rPr>
              <a:t>محیط</a:t>
            </a:r>
            <a:r>
              <a:rPr lang="fa-IR" sz="2000" dirty="0" smtClean="0">
                <a:solidFill>
                  <a:srgbClr val="002060"/>
                </a:solidFill>
                <a:cs typeface="B Koodak" pitchFamily="2" charset="-78"/>
              </a:rPr>
              <a:t> دو مثلث با نسبت تشابه دو مثلث برابر است.</a:t>
            </a:r>
            <a:endParaRPr lang="fa-IR" sz="2000" dirty="0"/>
          </a:p>
        </p:txBody>
      </p:sp>
      <p:sp>
        <p:nvSpPr>
          <p:cNvPr id="16" name="Rectangle 15"/>
          <p:cNvSpPr/>
          <p:nvPr/>
        </p:nvSpPr>
        <p:spPr>
          <a:xfrm>
            <a:off x="415379" y="4814274"/>
            <a:ext cx="80726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000" dirty="0" smtClean="0">
                <a:solidFill>
                  <a:srgbClr val="002060"/>
                </a:solidFill>
                <a:cs typeface="B Koodak" pitchFamily="2" charset="-78"/>
              </a:rPr>
              <a:t>5) در دو مثلث متشابه؛ نسبت </a:t>
            </a:r>
            <a:r>
              <a:rPr lang="fa-IR" sz="2000" u="sng" dirty="0" smtClean="0">
                <a:solidFill>
                  <a:srgbClr val="002060"/>
                </a:solidFill>
                <a:cs typeface="B Koodak" pitchFamily="2" charset="-78"/>
              </a:rPr>
              <a:t>مساحت</a:t>
            </a:r>
            <a:r>
              <a:rPr lang="fa-IR" sz="2000" dirty="0" smtClean="0">
                <a:solidFill>
                  <a:srgbClr val="002060"/>
                </a:solidFill>
                <a:cs typeface="B Koodak" pitchFamily="2" charset="-78"/>
              </a:rPr>
              <a:t> دو مثلث با مجذورنسبت تشابه دو مثلث برابر است.</a:t>
            </a:r>
            <a:endParaRPr lang="fa-IR" sz="2000" dirty="0"/>
          </a:p>
        </p:txBody>
      </p:sp>
    </p:spTree>
    <p:extLst>
      <p:ext uri="{BB962C8B-B14F-4D97-AF65-F5344CB8AC3E}">
        <p14:creationId xmlns:p14="http://schemas.microsoft.com/office/powerpoint/2010/main" val="247932420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1" grpId="0" animBg="1"/>
      <p:bldP spid="12" grpId="0"/>
      <p:bldP spid="13" grpId="0"/>
      <p:bldP spid="14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>
                <a:cs typeface="B Koodak" pitchFamily="2" charset="-78"/>
              </a:rPr>
              <a:t>23</a:t>
            </a:fld>
            <a:endParaRPr lang="fa-IR">
              <a:cs typeface="B Koodak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19647" y="1268760"/>
            <a:ext cx="492474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پایان درس سوم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531" y="3356992"/>
            <a:ext cx="2828181" cy="273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2531" y="2860287"/>
            <a:ext cx="267893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شماره تماس: 09177635165</a:t>
            </a:r>
            <a:endParaRPr lang="fa-IR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076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>
                <a:cs typeface="B Koodak" panose="00000700000000000000" pitchFamily="2" charset="-78"/>
              </a:rPr>
              <a:t>3</a:t>
            </a:fld>
            <a:endParaRPr lang="fa-IR">
              <a:cs typeface="B Koodak" panose="00000700000000000000" pitchFamily="2" charset="-78"/>
            </a:endParaRPr>
          </a:p>
        </p:txBody>
      </p:sp>
      <p:sp>
        <p:nvSpPr>
          <p:cNvPr id="5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07528" y="1460779"/>
            <a:ext cx="1370888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2800" cap="all" dirty="0" smtClean="0">
                <a:ln w="3175" cmpd="sng"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یاد آوری</a:t>
            </a:r>
            <a:endParaRPr lang="fa-IR" sz="2800" cap="all" spc="0" dirty="0">
              <a:ln w="3175" cmpd="sng">
                <a:solidFill>
                  <a:schemeClr val="bg1">
                    <a:lumMod val="75000"/>
                  </a:schemeClr>
                </a:solidFill>
              </a:ln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cs typeface="B Titr" pitchFamily="2" charset="-78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3276"/>
            <a:ext cx="25415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 rot="21031407">
            <a:off x="991045" y="1058857"/>
            <a:ext cx="2078861" cy="369332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صفحه 42 کتاب درسی</a:t>
            </a:r>
            <a:endParaRPr lang="fa-I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2858" y="2060070"/>
            <a:ext cx="82490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000" dirty="0">
                <a:solidFill>
                  <a:srgbClr val="002060"/>
                </a:solidFill>
                <a:cs typeface="B Koodak" pitchFamily="2" charset="-78"/>
              </a:rPr>
              <a:t>در </a:t>
            </a:r>
            <a:r>
              <a:rPr lang="fa-IR" sz="2000" dirty="0" smtClean="0">
                <a:solidFill>
                  <a:srgbClr val="002060"/>
                </a:solidFill>
                <a:cs typeface="B Koodak" pitchFamily="2" charset="-78"/>
              </a:rPr>
              <a:t>پایة </a:t>
            </a:r>
            <a:r>
              <a:rPr lang="fa-IR" sz="2000" dirty="0">
                <a:solidFill>
                  <a:srgbClr val="002060"/>
                </a:solidFill>
                <a:cs typeface="B Koodak" pitchFamily="2" charset="-78"/>
              </a:rPr>
              <a:t>نهم با این مفهوم آشنا شدید و </a:t>
            </a:r>
            <a:r>
              <a:rPr lang="fa-IR" sz="2000" dirty="0" smtClean="0">
                <a:solidFill>
                  <a:srgbClr val="002060"/>
                </a:solidFill>
                <a:cs typeface="B Koodak" pitchFamily="2" charset="-78"/>
              </a:rPr>
              <a:t>دیدید که </a:t>
            </a:r>
            <a:r>
              <a:rPr lang="fa-IR" sz="2000" dirty="0">
                <a:solidFill>
                  <a:srgbClr val="002060"/>
                </a:solidFill>
                <a:cs typeface="B Koodak" pitchFamily="2" charset="-78"/>
              </a:rPr>
              <a:t>دو مثلث با هم متشابه اند، هرگاه زوایای نظیر در آنها برابر و نسبت اضلاع متناظر نیز با هم </a:t>
            </a:r>
            <a:r>
              <a:rPr lang="fa-IR" sz="2000" dirty="0" smtClean="0">
                <a:solidFill>
                  <a:srgbClr val="002060"/>
                </a:solidFill>
                <a:cs typeface="B Koodak" pitchFamily="2" charset="-78"/>
              </a:rPr>
              <a:t>برابر باشند.</a:t>
            </a:r>
            <a:endParaRPr lang="fa-IR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3239" y="2711879"/>
            <a:ext cx="3295650" cy="1628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0157" y="4492796"/>
            <a:ext cx="7228259" cy="67958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75990" y="5557662"/>
            <a:ext cx="7478330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fa-IR" sz="2000" dirty="0">
                <a:solidFill>
                  <a:srgbClr val="002060"/>
                </a:solidFill>
                <a:cs typeface="B Koodak" pitchFamily="2" charset="-78"/>
              </a:rPr>
              <a:t>هرگاه دو زاویه از مثلثی، با دو زاویه از مثلثی دیگر برابر باشند، آن دو مثلث، متشابه اند.</a:t>
            </a:r>
            <a:endParaRPr lang="fa-IR" sz="2000" dirty="0"/>
          </a:p>
        </p:txBody>
      </p:sp>
    </p:spTree>
    <p:extLst>
      <p:ext uri="{BB962C8B-B14F-4D97-AF65-F5344CB8AC3E}">
        <p14:creationId xmlns:p14="http://schemas.microsoft.com/office/powerpoint/2010/main" val="120198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>
                <a:cs typeface="B Koodak" panose="00000700000000000000" pitchFamily="2" charset="-78"/>
              </a:rPr>
              <a:t>4</a:t>
            </a:fld>
            <a:endParaRPr lang="fa-IR">
              <a:cs typeface="B Koodak" panose="00000700000000000000" pitchFamily="2" charset="-78"/>
            </a:endParaRPr>
          </a:p>
        </p:txBody>
      </p:sp>
      <p:sp>
        <p:nvSpPr>
          <p:cNvPr id="5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3276"/>
            <a:ext cx="25415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 rot="21031407">
            <a:off x="848170" y="946848"/>
            <a:ext cx="2078861" cy="369332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صفحه 42 کتاب درسی</a:t>
            </a:r>
            <a:endParaRPr lang="fa-I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0619" y="1781272"/>
            <a:ext cx="82490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000" dirty="0">
                <a:solidFill>
                  <a:srgbClr val="002060"/>
                </a:solidFill>
                <a:cs typeface="B Koodak" pitchFamily="2" charset="-78"/>
              </a:rPr>
              <a:t>اگر خطی موازی یکی از اضلاع مثلث دو </a:t>
            </a:r>
            <a:r>
              <a:rPr lang="fa-IR" sz="2000" dirty="0" smtClean="0">
                <a:solidFill>
                  <a:srgbClr val="002060"/>
                </a:solidFill>
                <a:cs typeface="B Koodak" pitchFamily="2" charset="-78"/>
              </a:rPr>
              <a:t>ضلع دیگر </a:t>
            </a:r>
            <a:r>
              <a:rPr lang="fa-IR" sz="2000" dirty="0">
                <a:solidFill>
                  <a:srgbClr val="002060"/>
                </a:solidFill>
                <a:cs typeface="B Koodak" pitchFamily="2" charset="-78"/>
              </a:rPr>
              <a:t>را قطع کند در این صورت مثلث کوچکی</a:t>
            </a:r>
          </a:p>
          <a:p>
            <a:pPr>
              <a:lnSpc>
                <a:spcPct val="150000"/>
              </a:lnSpc>
            </a:pPr>
            <a:r>
              <a:rPr lang="fa-IR" sz="2000" dirty="0">
                <a:solidFill>
                  <a:srgbClr val="002060"/>
                </a:solidFill>
                <a:cs typeface="B Koodak" pitchFamily="2" charset="-78"/>
              </a:rPr>
              <a:t>که به وجود می آید با مثلث بزرگ اولیه </a:t>
            </a:r>
            <a:r>
              <a:rPr lang="fa-IR" sz="2000" dirty="0" smtClean="0">
                <a:solidFill>
                  <a:srgbClr val="002060"/>
                </a:solidFill>
                <a:cs typeface="B Koodak" pitchFamily="2" charset="-78"/>
              </a:rPr>
              <a:t>متشابه است</a:t>
            </a:r>
            <a:r>
              <a:rPr lang="fa-IR" sz="2000" dirty="0">
                <a:solidFill>
                  <a:srgbClr val="002060"/>
                </a:solidFill>
                <a:cs typeface="B Koodak" pitchFamily="2" charset="-78"/>
              </a:rPr>
              <a:t>.</a:t>
            </a:r>
            <a:endParaRPr lang="fa-IR" sz="2000" dirty="0"/>
          </a:p>
        </p:txBody>
      </p:sp>
      <p:sp>
        <p:nvSpPr>
          <p:cNvPr id="12" name="Rectangle 11"/>
          <p:cNvSpPr/>
          <p:nvPr/>
        </p:nvSpPr>
        <p:spPr>
          <a:xfrm>
            <a:off x="7693935" y="3166002"/>
            <a:ext cx="646332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a-IR" sz="2000" dirty="0" smtClean="0">
                <a:solidFill>
                  <a:srgbClr val="002060"/>
                </a:solidFill>
                <a:cs typeface="B Koodak" pitchFamily="2" charset="-78"/>
              </a:rPr>
              <a:t>اثبات</a:t>
            </a:r>
            <a:endParaRPr lang="fa-IR" sz="2000" dirty="0"/>
          </a:p>
        </p:txBody>
      </p:sp>
      <p:sp>
        <p:nvSpPr>
          <p:cNvPr id="11" name="Rectangle 10"/>
          <p:cNvSpPr/>
          <p:nvPr/>
        </p:nvSpPr>
        <p:spPr>
          <a:xfrm>
            <a:off x="4864286" y="1144234"/>
            <a:ext cx="3482043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2800" cap="all" dirty="0">
                <a:ln w="15875" cmpd="sng"/>
                <a:pattFill prst="pct75">
                  <a:fgClr>
                    <a:srgbClr val="C00000"/>
                  </a:fgClr>
                  <a:bgClr>
                    <a:schemeClr val="bg1"/>
                  </a:bgClr>
                </a:patt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قضیۀ اساسی تشابه مثلث ها</a:t>
            </a:r>
            <a:endParaRPr lang="fa-IR" sz="2800" cap="all" spc="0" dirty="0">
              <a:ln w="15875" cmpd="sng"/>
              <a:pattFill prst="pct75">
                <a:fgClr>
                  <a:srgbClr val="C00000"/>
                </a:fgClr>
                <a:bgClr>
                  <a:schemeClr val="bg1"/>
                </a:bgClr>
              </a:pattFill>
              <a:effectLst>
                <a:reflection blurRad="12700" stA="50000" endPos="50000" dist="5000" dir="5400000" sy="-100000" rotWithShape="0"/>
              </a:effectLst>
              <a:cs typeface="B Titr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E2F4FD"/>
              </a:clrFrom>
              <a:clrTo>
                <a:srgbClr val="E2F4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1239" y="2620677"/>
            <a:ext cx="2752725" cy="2133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018989" y="3575487"/>
                <a:ext cx="1407120" cy="28642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acc>
                        <m:accPr>
                          <m:chr m:val="̂"/>
                          <m:ctrlPr>
                            <a:rPr lang="fa-IR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fa-I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fa-I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</m:oMath>
                  </m:oMathPara>
                </a14:m>
                <a:endParaRPr lang="fa-IR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989" y="3575487"/>
                <a:ext cx="1407120" cy="286425"/>
              </a:xfrm>
              <a:prstGeom prst="rect">
                <a:avLst/>
              </a:prstGeom>
              <a:blipFill rotWithShape="0">
                <a:blip r:embed="rId5"/>
                <a:stretch>
                  <a:fillRect t="-25532" r="-3896" b="-8511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24521" y="3181391"/>
                <a:ext cx="1407120" cy="28443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acc>
                        <m:accPr>
                          <m:chr m:val="̂"/>
                          <m:ctrlPr>
                            <a:rPr lang="fa-IR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fa-I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fa-I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fa-IR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521" y="3181391"/>
                <a:ext cx="1407120" cy="284437"/>
              </a:xfrm>
              <a:prstGeom prst="rect">
                <a:avLst/>
              </a:prstGeom>
              <a:blipFill rotWithShape="0">
                <a:blip r:embed="rId6"/>
                <a:stretch>
                  <a:fillRect t="-17021" r="-8225" b="-8511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36072" y="3172763"/>
                <a:ext cx="641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𝐷𝐸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𝐵𝐶</m:t>
                      </m:r>
                    </m:oMath>
                  </m:oMathPara>
                </a14:m>
                <a:endParaRPr lang="fa-IR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6072" y="3172763"/>
                <a:ext cx="64120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140000" r="-1400000" b="-17391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068806" y="3138943"/>
                <a:ext cx="11398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a-IR" dirty="0" smtClean="0">
                    <a:solidFill>
                      <a:srgbClr val="7030A0"/>
                    </a:solidFill>
                    <a:cs typeface="B Koodak" pitchFamily="2" charset="-78"/>
                  </a:rPr>
                  <a:t>و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 Koodak" pitchFamily="2" charset="-78"/>
                      </a:rPr>
                      <m:t>𝐴𝐵</m:t>
                    </m:r>
                  </m:oMath>
                </a14:m>
                <a:r>
                  <a:rPr lang="fa-IR" dirty="0" smtClean="0">
                    <a:solidFill>
                      <a:srgbClr val="7030A0"/>
                    </a:solidFill>
                    <a:cs typeface="B Koodak" pitchFamily="2" charset="-78"/>
                  </a:rPr>
                  <a:t> مورب</a:t>
                </a:r>
                <a:endParaRPr lang="fa-IR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806" y="3138943"/>
                <a:ext cx="1139864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3209" t="-4918" r="-4813" b="-29508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091397" y="3502811"/>
                <a:ext cx="11293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a-IR" dirty="0" smtClean="0">
                    <a:solidFill>
                      <a:srgbClr val="7030A0"/>
                    </a:solidFill>
                    <a:cs typeface="B Koodak" pitchFamily="2" charset="-78"/>
                  </a:rPr>
                  <a:t>و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 Koodak" pitchFamily="2" charset="-78"/>
                      </a:rPr>
                      <m:t>𝐴𝐶</m:t>
                    </m:r>
                  </m:oMath>
                </a14:m>
                <a:r>
                  <a:rPr lang="fa-IR" dirty="0" smtClean="0">
                    <a:solidFill>
                      <a:srgbClr val="7030A0"/>
                    </a:solidFill>
                    <a:cs typeface="B Koodak" pitchFamily="2" charset="-78"/>
                  </a:rPr>
                  <a:t> مورب</a:t>
                </a:r>
                <a:endParaRPr lang="fa-IR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397" y="3502811"/>
                <a:ext cx="1129348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3784" t="-5000" r="-4865" b="-3166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272424" y="3562244"/>
                <a:ext cx="641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𝐷𝐸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𝐵𝐶</m:t>
                      </m:r>
                    </m:oMath>
                  </m:oMathPara>
                </a14:m>
                <a:endParaRPr lang="fa-IR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424" y="3562244"/>
                <a:ext cx="64120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140000" r="-1400000" b="-17391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226850" y="4261166"/>
                <a:ext cx="32351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𝐷𝐸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𝐵𝐶</m:t>
                    </m:r>
                    <m:r>
                      <a:rPr lang="fa-IR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 smtClean="0">
                    <a:solidFill>
                      <a:srgbClr val="7030A0"/>
                    </a:solidFill>
                    <a:cs typeface="B Koodak" pitchFamily="2" charset="-78"/>
                  </a:rPr>
                  <a:t> پس بنابر قضیة تالس داریم:</a:t>
                </a:r>
                <a:endParaRPr lang="fa-IR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850" y="4261166"/>
                <a:ext cx="3235116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565" t="-3279" b="-29508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580255" y="4711137"/>
                <a:ext cx="1551136" cy="5203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𝐴𝐷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𝐴𝐸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𝐷𝐸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0255" y="4711137"/>
                <a:ext cx="1551136" cy="52039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5763958" y="5425836"/>
            <a:ext cx="2446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solidFill>
                  <a:srgbClr val="7030A0"/>
                </a:solidFill>
                <a:cs typeface="B Koodak" pitchFamily="2" charset="-78"/>
              </a:rPr>
              <a:t>پس بنابر تعریف تشابه داریم:</a:t>
            </a:r>
            <a:endParaRPr lang="fa-IR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068806" y="5450128"/>
                <a:ext cx="169515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𝐴𝐷𝐸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~ ∆ 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𝐴𝐵𝐶</m:t>
                      </m:r>
                    </m:oMath>
                  </m:oMathPara>
                </a14:m>
                <a:endParaRPr lang="fa-IR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806" y="5450128"/>
                <a:ext cx="1695152" cy="276999"/>
              </a:xfrm>
              <a:prstGeom prst="rect">
                <a:avLst/>
              </a:prstGeom>
              <a:blipFill rotWithShape="0">
                <a:blip r:embed="rId1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223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 animBg="1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>
                <a:cs typeface="B Koodak" panose="00000700000000000000" pitchFamily="2" charset="-78"/>
              </a:rPr>
              <a:t>5</a:t>
            </a:fld>
            <a:endParaRPr lang="fa-IR">
              <a:cs typeface="B Koodak" panose="00000700000000000000" pitchFamily="2" charset="-78"/>
            </a:endParaRPr>
          </a:p>
        </p:txBody>
      </p:sp>
      <p:sp>
        <p:nvSpPr>
          <p:cNvPr id="5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3276"/>
            <a:ext cx="25415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 rot="21031407">
            <a:off x="848170" y="946848"/>
            <a:ext cx="2078861" cy="369332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صفحه 43 کتاب درسی</a:t>
            </a:r>
            <a:endParaRPr lang="fa-I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95736" y="1521496"/>
            <a:ext cx="646012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000" dirty="0">
                <a:solidFill>
                  <a:srgbClr val="002060"/>
                </a:solidFill>
                <a:cs typeface="B Koodak" pitchFamily="2" charset="-78"/>
              </a:rPr>
              <a:t>با استفاده از </a:t>
            </a:r>
            <a:r>
              <a:rPr lang="fa-IR" sz="2000" dirty="0" smtClean="0">
                <a:solidFill>
                  <a:srgbClr val="002060"/>
                </a:solidFill>
                <a:cs typeface="B Koodak" pitchFamily="2" charset="-78"/>
              </a:rPr>
              <a:t>قضیة </a:t>
            </a:r>
            <a:r>
              <a:rPr lang="fa-IR" sz="2000" dirty="0">
                <a:solidFill>
                  <a:srgbClr val="002060"/>
                </a:solidFill>
                <a:cs typeface="B Koodak" pitchFamily="2" charset="-78"/>
              </a:rPr>
              <a:t>اساسی تشابه مثلث ها می توان سه </a:t>
            </a:r>
            <a:r>
              <a:rPr lang="fa-IR" sz="2000" dirty="0" smtClean="0">
                <a:solidFill>
                  <a:srgbClr val="002060"/>
                </a:solidFill>
                <a:cs typeface="B Koodak" pitchFamily="2" charset="-78"/>
              </a:rPr>
              <a:t>قضیة زیر را بیان کرد.</a:t>
            </a:r>
            <a:endParaRPr lang="fa-IR" sz="2000" dirty="0"/>
          </a:p>
        </p:txBody>
      </p:sp>
      <p:sp>
        <p:nvSpPr>
          <p:cNvPr id="11" name="Rectangle 10"/>
          <p:cNvSpPr/>
          <p:nvPr/>
        </p:nvSpPr>
        <p:spPr>
          <a:xfrm>
            <a:off x="5045553" y="997541"/>
            <a:ext cx="3482043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2800" cap="all" dirty="0">
                <a:ln w="15875" cmpd="sng"/>
                <a:pattFill prst="pct75">
                  <a:fgClr>
                    <a:srgbClr val="C00000"/>
                  </a:fgClr>
                  <a:bgClr>
                    <a:schemeClr val="bg1"/>
                  </a:bgClr>
                </a:patt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حالت های تشابه دو مثلث </a:t>
            </a:r>
            <a:endParaRPr lang="fa-IR" sz="2800" cap="all" spc="0" dirty="0">
              <a:ln w="15875" cmpd="sng"/>
              <a:pattFill prst="pct75">
                <a:fgClr>
                  <a:srgbClr val="C00000"/>
                </a:fgClr>
                <a:bgClr>
                  <a:schemeClr val="bg1"/>
                </a:bgClr>
              </a:pattFill>
              <a:effectLst>
                <a:reflection blurRad="12700" stA="50000" endPos="50000" dist="5000" dir="5400000" sy="-100000" rotWithShape="0"/>
              </a:effectLst>
              <a:cs typeface="B Titr" pitchFamily="2" charset="-78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7728" y="2112194"/>
            <a:ext cx="3295650" cy="1628775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650407" y="2391845"/>
            <a:ext cx="50363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000" dirty="0">
                <a:solidFill>
                  <a:srgbClr val="002060"/>
                </a:solidFill>
                <a:cs typeface="B Koodak" pitchFamily="2" charset="-78"/>
              </a:rPr>
              <a:t>قضیه 1: هرگاه دو زاویه از مثلثی با دو زاویه از مثلث دیگر برابر باشند، دو </a:t>
            </a:r>
            <a:r>
              <a:rPr lang="fa-IR" sz="2000" dirty="0" smtClean="0">
                <a:solidFill>
                  <a:srgbClr val="002060"/>
                </a:solidFill>
                <a:cs typeface="B Koodak" pitchFamily="2" charset="-78"/>
              </a:rPr>
              <a:t>مثلث متشابه </a:t>
            </a:r>
            <a:r>
              <a:rPr lang="fa-IR" sz="2000" dirty="0">
                <a:solidFill>
                  <a:srgbClr val="002060"/>
                </a:solidFill>
                <a:cs typeface="B Koodak" pitchFamily="2" charset="-78"/>
              </a:rPr>
              <a:t>اند.</a:t>
            </a:r>
            <a:endParaRPr lang="fa-IR" sz="2000" dirty="0"/>
          </a:p>
        </p:txBody>
      </p:sp>
      <p:sp>
        <p:nvSpPr>
          <p:cNvPr id="25" name="Rectangle 24"/>
          <p:cNvSpPr/>
          <p:nvPr/>
        </p:nvSpPr>
        <p:spPr>
          <a:xfrm>
            <a:off x="75650" y="3860535"/>
            <a:ext cx="86941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000" dirty="0">
                <a:solidFill>
                  <a:srgbClr val="002060"/>
                </a:solidFill>
                <a:cs typeface="B Koodak" pitchFamily="2" charset="-78"/>
              </a:rPr>
              <a:t>قضیه 2: هرگاه اندازه های دو ضلع از مثلثی با اندازه های دو ضلع از مثلث </a:t>
            </a:r>
            <a:r>
              <a:rPr lang="fa-IR" sz="2000" dirty="0" smtClean="0">
                <a:solidFill>
                  <a:srgbClr val="002060"/>
                </a:solidFill>
                <a:cs typeface="B Koodak" pitchFamily="2" charset="-78"/>
              </a:rPr>
              <a:t>دیگرمتناسب </a:t>
            </a:r>
            <a:r>
              <a:rPr lang="fa-IR" sz="2000" dirty="0">
                <a:solidFill>
                  <a:srgbClr val="002060"/>
                </a:solidFill>
                <a:cs typeface="B Koodak" pitchFamily="2" charset="-78"/>
              </a:rPr>
              <a:t>باشند و </a:t>
            </a:r>
            <a:r>
              <a:rPr lang="fa-IR" sz="2000" dirty="0" smtClean="0">
                <a:solidFill>
                  <a:srgbClr val="002060"/>
                </a:solidFill>
                <a:cs typeface="B Koodak" pitchFamily="2" charset="-78"/>
              </a:rPr>
              <a:t>زاویة </a:t>
            </a:r>
            <a:r>
              <a:rPr lang="fa-IR" sz="2000" dirty="0">
                <a:solidFill>
                  <a:srgbClr val="002060"/>
                </a:solidFill>
                <a:cs typeface="B Koodak" pitchFamily="2" charset="-78"/>
              </a:rPr>
              <a:t>بین آنها برابر باشند، دو مثلث متشابه اند.</a:t>
            </a:r>
            <a:endParaRPr lang="fa-IR" sz="2000" dirty="0"/>
          </a:p>
        </p:txBody>
      </p:sp>
      <p:sp>
        <p:nvSpPr>
          <p:cNvPr id="26" name="Rectangle 25"/>
          <p:cNvSpPr/>
          <p:nvPr/>
        </p:nvSpPr>
        <p:spPr>
          <a:xfrm>
            <a:off x="251520" y="5238716"/>
            <a:ext cx="85182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2000" dirty="0">
                <a:solidFill>
                  <a:srgbClr val="002060"/>
                </a:solidFill>
                <a:cs typeface="B Koodak" pitchFamily="2" charset="-78"/>
              </a:rPr>
              <a:t>قضیه 3: هرگاه اندازه های سه ضلع از مثلثی با اندازه های سه ضلع از مثلث </a:t>
            </a:r>
            <a:r>
              <a:rPr lang="fa-IR" sz="2000" dirty="0" smtClean="0">
                <a:solidFill>
                  <a:srgbClr val="002060"/>
                </a:solidFill>
                <a:cs typeface="B Koodak" pitchFamily="2" charset="-78"/>
              </a:rPr>
              <a:t>دیگر متناسب </a:t>
            </a:r>
            <a:r>
              <a:rPr lang="fa-IR" sz="2000" dirty="0">
                <a:solidFill>
                  <a:srgbClr val="002060"/>
                </a:solidFill>
                <a:cs typeface="B Koodak" pitchFamily="2" charset="-78"/>
              </a:rPr>
              <a:t>باشند، دو مثلث متشابه اند.</a:t>
            </a:r>
            <a:endParaRPr lang="fa-IR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1834" y="3425185"/>
            <a:ext cx="2746430" cy="3847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5616" y="4600256"/>
            <a:ext cx="3000244" cy="5017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5616" y="5942222"/>
            <a:ext cx="3009228" cy="44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6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>
                <a:cs typeface="B Koodak" pitchFamily="2" charset="-78"/>
              </a:rPr>
              <a:t>6</a:t>
            </a:fld>
            <a:endParaRPr lang="fa-IR">
              <a:cs typeface="B Koodak" pitchFamily="2" charset="-78"/>
            </a:endParaRPr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51" y="83139"/>
            <a:ext cx="25415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1691680" y="2924944"/>
            <a:ext cx="1047042" cy="1304925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440167" y="3879709"/>
            <a:ext cx="1315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 smtClean="0">
                <a:solidFill>
                  <a:srgbClr val="C00000"/>
                </a:solidFill>
                <a:cs typeface="B Koodak" pitchFamily="2" charset="-78"/>
              </a:rPr>
              <a:t>EC</a:t>
            </a:r>
            <a:r>
              <a:rPr lang="fa-IR" dirty="0" smtClean="0">
                <a:solidFill>
                  <a:srgbClr val="C00000"/>
                </a:solidFill>
                <a:cs typeface="B Koodak" pitchFamily="2" charset="-78"/>
              </a:rPr>
              <a:t>  مورب  و</a:t>
            </a:r>
            <a:endParaRPr lang="fa-IR" dirty="0">
              <a:solidFill>
                <a:srgbClr val="C00000"/>
              </a:solidFill>
              <a:cs typeface="B Koodak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05081" y="3858999"/>
                <a:ext cx="136957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𝐵𝐶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𝐸𝐷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81" y="3858999"/>
                <a:ext cx="1369570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399802" y="3924022"/>
                <a:ext cx="2130866" cy="63658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𝐴𝐷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𝐴𝐸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𝐸𝐷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802" y="3924022"/>
                <a:ext cx="2130866" cy="63658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8555" y="1680524"/>
            <a:ext cx="3943350" cy="876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422" y="1382321"/>
            <a:ext cx="3876675" cy="2219325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457276" y="4279020"/>
            <a:ext cx="1315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 smtClean="0">
                <a:solidFill>
                  <a:srgbClr val="C00000"/>
                </a:solidFill>
                <a:cs typeface="B Koodak" pitchFamily="2" charset="-78"/>
              </a:rPr>
              <a:t>BD</a:t>
            </a:r>
            <a:r>
              <a:rPr lang="fa-IR" dirty="0" smtClean="0">
                <a:solidFill>
                  <a:srgbClr val="C00000"/>
                </a:solidFill>
                <a:cs typeface="B Koodak" pitchFamily="2" charset="-78"/>
              </a:rPr>
              <a:t>  مورب  و</a:t>
            </a:r>
            <a:endParaRPr lang="fa-IR" dirty="0">
              <a:solidFill>
                <a:srgbClr val="C00000"/>
              </a:solidFill>
              <a:cs typeface="B Koodak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29129" y="4230936"/>
                <a:ext cx="136957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𝐵𝐶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𝐸𝐷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29" y="4230936"/>
                <a:ext cx="1369570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695465" y="4294459"/>
                <a:ext cx="1094685" cy="28443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acc>
                        <m:accPr>
                          <m:chr m:val="̂"/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465" y="4294459"/>
                <a:ext cx="1094685" cy="284437"/>
              </a:xfrm>
              <a:prstGeom prst="rect">
                <a:avLst/>
              </a:prstGeom>
              <a:blipFill rotWithShape="0">
                <a:blip r:embed="rId13"/>
                <a:stretch>
                  <a:fillRect t="-14894" r="-33333" b="-10638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683001" y="3913362"/>
                <a:ext cx="1094685" cy="28642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acc>
                        <m:accPr>
                          <m:chr m:val="̂"/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001" y="3913362"/>
                <a:ext cx="1094685" cy="286425"/>
              </a:xfrm>
              <a:prstGeom prst="rect">
                <a:avLst/>
              </a:prstGeom>
              <a:blipFill rotWithShape="0">
                <a:blip r:embed="rId14"/>
                <a:stretch>
                  <a:fillRect t="-25532" r="-24444" b="-8511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976235" y="3925700"/>
                <a:ext cx="232756" cy="519116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vertJc m:val="bot"/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زز</m:t>
                          </m:r>
                          <m: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     </m:t>
                          </m:r>
                        </m:e>
                      </m:groupChr>
                    </m:oMath>
                  </m:oMathPara>
                </a14:m>
                <a:endParaRPr lang="fa-IR" dirty="0">
                  <a:solidFill>
                    <a:srgbClr val="C00000"/>
                  </a:solidFill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235" y="3925700"/>
                <a:ext cx="232756" cy="519116"/>
              </a:xfrm>
              <a:prstGeom prst="rect">
                <a:avLst/>
              </a:prstGeom>
              <a:blipFill rotWithShape="0">
                <a:blip r:embed="rId15"/>
                <a:stretch>
                  <a:fillRect r="-15789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533835" y="4015121"/>
                <a:ext cx="1980164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△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𝐴𝐵𝐶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△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𝐴𝐸𝐷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835" y="4015121"/>
                <a:ext cx="1980164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ight Brace 42"/>
          <p:cNvSpPr/>
          <p:nvPr/>
        </p:nvSpPr>
        <p:spPr>
          <a:xfrm>
            <a:off x="3680984" y="3831710"/>
            <a:ext cx="261716" cy="832789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078125" y="5276554"/>
                <a:ext cx="2130866" cy="63658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/>
                              <a:cs typeface="B Koodak" pitchFamily="2" charset="-78"/>
                            </a:rPr>
                            <m:t>22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/>
                              <a:cs typeface="B Koodak" pitchFamily="2" charset="-78"/>
                            </a:rPr>
                            <m:t>33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/>
                              <a:cs typeface="B Koodak" pitchFamily="2" charset="-78"/>
                            </a:rPr>
                            <m:t>18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𝐸𝐷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/>
                              <a:cs typeface="B Koodak" pitchFamily="2" charset="-78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125" y="5276554"/>
                <a:ext cx="2130866" cy="63658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660087" y="4948723"/>
                <a:ext cx="2147636" cy="50975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/>
                              <a:cs typeface="B Koodak" pitchFamily="2" charset="-78"/>
                            </a:rPr>
                            <m:t>33</m:t>
                          </m:r>
                          <m: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Koodak" pitchFamily="2" charset="-78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/>
                              <a:cs typeface="B Koodak" pitchFamily="2" charset="-78"/>
                            </a:rPr>
                            <m:t>18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/>
                              <a:cs typeface="B Koodak" pitchFamily="2" charset="-78"/>
                            </a:rPr>
                            <m:t>22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/>
                          <a:cs typeface="B Koodak" pitchFamily="2" charset="-78"/>
                        </a:rPr>
                        <m:t>27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087" y="4948723"/>
                <a:ext cx="2147636" cy="50975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660087" y="5620995"/>
                <a:ext cx="2147636" cy="50975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/>
                              <a:cs typeface="B Koodak" pitchFamily="2" charset="-78"/>
                            </a:rPr>
                            <m:t>22</m:t>
                          </m:r>
                          <m: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Koodak" pitchFamily="2" charset="-78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/>
                              <a:cs typeface="B Koodak" pitchFamily="2" charset="-78"/>
                            </a:rPr>
                            <m:t>21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/>
                              <a:cs typeface="B Koodak" pitchFamily="2" charset="-78"/>
                            </a:rPr>
                            <m:t>33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/>
                          <a:cs typeface="B Koodak" pitchFamily="2" charset="-78"/>
                        </a:rPr>
                        <m:t>14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087" y="5620995"/>
                <a:ext cx="2147636" cy="50975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ight Brace 46"/>
          <p:cNvSpPr/>
          <p:nvPr/>
        </p:nvSpPr>
        <p:spPr>
          <a:xfrm flipH="1">
            <a:off x="4290523" y="4950402"/>
            <a:ext cx="288032" cy="1288887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30476" y="896649"/>
            <a:ext cx="3224127" cy="369332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کار در کلاس 1 صفحه 43 کتاب درسی</a:t>
            </a:r>
            <a:endParaRPr lang="fa-I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4905465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3" grpId="0"/>
      <p:bldP spid="33" grpId="0"/>
      <p:bldP spid="35" grpId="0"/>
      <p:bldP spid="36" grpId="0"/>
      <p:bldP spid="13" grpId="0"/>
      <p:bldP spid="37" grpId="0"/>
      <p:bldP spid="41" grpId="0"/>
      <p:bldP spid="42" grpId="0"/>
      <p:bldP spid="43" grpId="0" animBg="1"/>
      <p:bldP spid="44" grpId="0"/>
      <p:bldP spid="18" grpId="0"/>
      <p:bldP spid="46" grpId="0"/>
      <p:bldP spid="47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07020" y="6275247"/>
            <a:ext cx="762000" cy="365125"/>
          </a:xfrm>
        </p:spPr>
        <p:txBody>
          <a:bodyPr/>
          <a:lstStyle/>
          <a:p>
            <a:fld id="{B073E467-DB0F-4003-8EC4-4998974257DE}" type="slidenum">
              <a:rPr lang="fa-IR" smtClean="0">
                <a:cs typeface="B Koodak" pitchFamily="2" charset="-78"/>
              </a:rPr>
              <a:t>7</a:t>
            </a:fld>
            <a:endParaRPr lang="fa-IR">
              <a:cs typeface="B Koodak" pitchFamily="2" charset="-78"/>
            </a:endParaRPr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51" y="83139"/>
            <a:ext cx="25415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04554" y="1142974"/>
            <a:ext cx="5705701" cy="6536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9955" y="806887"/>
            <a:ext cx="2396040" cy="12765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7815" y="1874578"/>
            <a:ext cx="2978890" cy="268173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214304" y="2176133"/>
            <a:ext cx="1907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i="1" dirty="0" smtClean="0">
                <a:solidFill>
                  <a:srgbClr val="C00000"/>
                </a:solidFill>
                <a:cs typeface="B Koodak" pitchFamily="2" charset="-78"/>
              </a:rPr>
              <a:t>M</a:t>
            </a:r>
            <a:r>
              <a:rPr lang="fa-IR" sz="1400" i="1" dirty="0" smtClean="0">
                <a:solidFill>
                  <a:srgbClr val="C00000"/>
                </a:solidFill>
                <a:cs typeface="B Koodak" pitchFamily="2" charset="-78"/>
              </a:rPr>
              <a:t> </a:t>
            </a:r>
            <a:r>
              <a:rPr lang="fa-IR" sz="1400" dirty="0" smtClean="0">
                <a:solidFill>
                  <a:srgbClr val="C00000"/>
                </a:solidFill>
                <a:cs typeface="B Koodak" pitchFamily="2" charset="-78"/>
              </a:rPr>
              <a:t>وسط پاره خط </a:t>
            </a:r>
            <a:r>
              <a:rPr lang="en-US" sz="1400" i="1" dirty="0" smtClean="0">
                <a:solidFill>
                  <a:srgbClr val="C00000"/>
                </a:solidFill>
                <a:latin typeface="Cambria" panose="02040503050406030204" pitchFamily="18" charset="0"/>
                <a:cs typeface="B Koodak" pitchFamily="2" charset="-78"/>
              </a:rPr>
              <a:t>AB</a:t>
            </a:r>
            <a:r>
              <a:rPr lang="fa-IR" sz="1400" i="1" dirty="0" smtClean="0">
                <a:solidFill>
                  <a:srgbClr val="C00000"/>
                </a:solidFill>
                <a:latin typeface="Cambria" panose="02040503050406030204" pitchFamily="18" charset="0"/>
                <a:cs typeface="B Koodak" pitchFamily="2" charset="-78"/>
              </a:rPr>
              <a:t> </a:t>
            </a:r>
            <a:endParaRPr lang="fa-IR" sz="1400" dirty="0">
              <a:solidFill>
                <a:srgbClr val="C00000"/>
              </a:solidFill>
              <a:latin typeface="Cambria" panose="02040503050406030204" pitchFamily="18" charset="0"/>
              <a:cs typeface="B Koodak" pitchFamily="2" charset="-7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76354" y="2532829"/>
            <a:ext cx="1907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i="1" dirty="0" smtClean="0">
                <a:solidFill>
                  <a:srgbClr val="C00000"/>
                </a:solidFill>
                <a:cs typeface="B Koodak" pitchFamily="2" charset="-78"/>
              </a:rPr>
              <a:t>N</a:t>
            </a:r>
            <a:r>
              <a:rPr lang="fa-IR" sz="1400" i="1" dirty="0" smtClean="0">
                <a:solidFill>
                  <a:srgbClr val="C00000"/>
                </a:solidFill>
                <a:cs typeface="B Koodak" pitchFamily="2" charset="-78"/>
              </a:rPr>
              <a:t> </a:t>
            </a:r>
            <a:r>
              <a:rPr lang="fa-IR" sz="1400" dirty="0" smtClean="0">
                <a:solidFill>
                  <a:srgbClr val="C00000"/>
                </a:solidFill>
                <a:cs typeface="B Koodak" pitchFamily="2" charset="-78"/>
              </a:rPr>
              <a:t>وسط پاره خط </a:t>
            </a:r>
            <a:r>
              <a:rPr lang="en-US" sz="1400" i="1" dirty="0">
                <a:solidFill>
                  <a:srgbClr val="C00000"/>
                </a:solidFill>
                <a:latin typeface="Cambria" panose="02040503050406030204" pitchFamily="18" charset="0"/>
                <a:cs typeface="B Koodak" pitchFamily="2" charset="-78"/>
              </a:rPr>
              <a:t>AC</a:t>
            </a:r>
            <a:endParaRPr lang="fa-IR" sz="1400" i="1" dirty="0">
              <a:solidFill>
                <a:srgbClr val="C00000"/>
              </a:solidFill>
              <a:latin typeface="Cambria" panose="02040503050406030204" pitchFamily="18" charset="0"/>
              <a:cs typeface="B Koodak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3111491" y="2224250"/>
                <a:ext cx="1756370" cy="49705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fa-I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fa-IR" sz="1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𝐴𝑀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𝑀𝐵</m:t>
                          </m:r>
                        </m:den>
                      </m:f>
                      <m:r>
                        <a:rPr lang="fa-IR" sz="1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𝐴𝑁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𝑁𝐶</m:t>
                          </m:r>
                        </m:den>
                      </m:f>
                      <m:r>
                        <a:rPr lang="fa-I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a-IR" sz="1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1</m:t>
                      </m:r>
                    </m:oMath>
                  </m:oMathPara>
                </a14:m>
                <a:endParaRPr lang="fa-IR" sz="1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491" y="2224250"/>
                <a:ext cx="1756370" cy="497059"/>
              </a:xfrm>
              <a:prstGeom prst="rect">
                <a:avLst/>
              </a:prstGeom>
              <a:blipFill rotWithShape="0">
                <a:blip r:embed="rId10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4627281" y="2254406"/>
                <a:ext cx="1332857" cy="42627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vertJc m:val="bot"/>
                          <m:ctrlPr>
                            <a:rPr lang="fa-IR" sz="1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groupChrPr>
                        <m:e>
                          <m:r>
                            <m:rPr>
                              <m:nor/>
                              <m:brk m:alnAt="2"/>
                            </m:rPr>
                            <a:rPr lang="fa-IR" sz="1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B Koodak" panose="00000700000000000000" pitchFamily="2" charset="-7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a-IR" sz="1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B Koodak" panose="00000700000000000000" pitchFamily="2" charset="-78"/>
                            </a:rPr>
                            <m:t>عکس قضیه تالس</m:t>
                          </m:r>
                        </m:e>
                      </m:groupChr>
                    </m:oMath>
                  </m:oMathPara>
                </a14:m>
                <a:endParaRPr lang="fa-IR" sz="1400" dirty="0">
                  <a:solidFill>
                    <a:srgbClr val="C00000"/>
                  </a:solidFill>
                  <a:cs typeface="B Koodak" pitchFamily="2" charset="-78"/>
                </a:endParaRP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281" y="2254406"/>
                <a:ext cx="1332857" cy="42627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5732177" y="2332818"/>
                <a:ext cx="104495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𝑀𝑁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𝐵𝐶</m:t>
                      </m:r>
                    </m:oMath>
                  </m:oMathPara>
                </a14:m>
                <a:endParaRPr lang="fa-IR" sz="1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177" y="2332818"/>
                <a:ext cx="1044950" cy="30777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ight Brace 33"/>
          <p:cNvSpPr/>
          <p:nvPr/>
        </p:nvSpPr>
        <p:spPr>
          <a:xfrm>
            <a:off x="3040207" y="2155364"/>
            <a:ext cx="197727" cy="693634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 sz="1400">
              <a:solidFill>
                <a:srgbClr val="C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76354" y="2946173"/>
            <a:ext cx="1907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i="1" dirty="0" smtClean="0">
                <a:solidFill>
                  <a:srgbClr val="C00000"/>
                </a:solidFill>
                <a:cs typeface="B Koodak" pitchFamily="2" charset="-78"/>
              </a:rPr>
              <a:t>P</a:t>
            </a:r>
            <a:r>
              <a:rPr lang="fa-IR" sz="1400" i="1" dirty="0" smtClean="0">
                <a:solidFill>
                  <a:srgbClr val="C00000"/>
                </a:solidFill>
                <a:cs typeface="B Koodak" pitchFamily="2" charset="-78"/>
              </a:rPr>
              <a:t> </a:t>
            </a:r>
            <a:r>
              <a:rPr lang="fa-IR" sz="1400" dirty="0" smtClean="0">
                <a:solidFill>
                  <a:srgbClr val="C00000"/>
                </a:solidFill>
                <a:cs typeface="B Koodak" pitchFamily="2" charset="-78"/>
              </a:rPr>
              <a:t>وسط پاره خط </a:t>
            </a:r>
            <a:r>
              <a:rPr lang="en-US" sz="1400" i="1" dirty="0">
                <a:solidFill>
                  <a:srgbClr val="C00000"/>
                </a:solidFill>
                <a:latin typeface="Cambria" panose="02040503050406030204" pitchFamily="18" charset="0"/>
                <a:cs typeface="B Koodak" pitchFamily="2" charset="-78"/>
              </a:rPr>
              <a:t>BC</a:t>
            </a:r>
            <a:endParaRPr lang="fa-IR" sz="1400" i="1" dirty="0">
              <a:solidFill>
                <a:srgbClr val="C00000"/>
              </a:solidFill>
              <a:latin typeface="Cambria" panose="02040503050406030204" pitchFamily="18" charset="0"/>
              <a:cs typeface="B Koodak" pitchFamily="2" charset="-7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76353" y="3315505"/>
            <a:ext cx="1907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i="1" dirty="0" smtClean="0">
                <a:solidFill>
                  <a:srgbClr val="C00000"/>
                </a:solidFill>
                <a:cs typeface="B Koodak" pitchFamily="2" charset="-78"/>
              </a:rPr>
              <a:t>N</a:t>
            </a:r>
            <a:r>
              <a:rPr lang="fa-IR" sz="1400" i="1" dirty="0" smtClean="0">
                <a:solidFill>
                  <a:srgbClr val="C00000"/>
                </a:solidFill>
                <a:cs typeface="B Koodak" pitchFamily="2" charset="-78"/>
              </a:rPr>
              <a:t> </a:t>
            </a:r>
            <a:r>
              <a:rPr lang="fa-IR" sz="1400" dirty="0" smtClean="0">
                <a:solidFill>
                  <a:srgbClr val="C00000"/>
                </a:solidFill>
                <a:cs typeface="B Koodak" pitchFamily="2" charset="-78"/>
              </a:rPr>
              <a:t>وسط پاره خط </a:t>
            </a:r>
            <a:r>
              <a:rPr lang="en-US" sz="1400" i="1" dirty="0">
                <a:solidFill>
                  <a:srgbClr val="C00000"/>
                </a:solidFill>
                <a:latin typeface="Cambria" panose="02040503050406030204" pitchFamily="18" charset="0"/>
                <a:cs typeface="B Koodak" pitchFamily="2" charset="-78"/>
              </a:rPr>
              <a:t>AC</a:t>
            </a:r>
            <a:endParaRPr lang="fa-IR" sz="1400" i="1" dirty="0">
              <a:solidFill>
                <a:srgbClr val="C00000"/>
              </a:solidFill>
              <a:latin typeface="Cambria" panose="02040503050406030204" pitchFamily="18" charset="0"/>
              <a:cs typeface="B Koodak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3174711" y="3020498"/>
                <a:ext cx="1629929" cy="49705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fa-I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fa-IR" sz="1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𝐶𝑃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𝑃𝐵</m:t>
                          </m:r>
                        </m:den>
                      </m:f>
                      <m:r>
                        <a:rPr lang="fa-IR" sz="1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𝑁𝐴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𝐶𝑁</m:t>
                          </m:r>
                        </m:den>
                      </m:f>
                      <m:r>
                        <a:rPr lang="fa-I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a-IR" sz="1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1</m:t>
                      </m:r>
                    </m:oMath>
                  </m:oMathPara>
                </a14:m>
                <a:endParaRPr lang="fa-IR" sz="1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711" y="3020498"/>
                <a:ext cx="1629929" cy="497059"/>
              </a:xfrm>
              <a:prstGeom prst="rect">
                <a:avLst/>
              </a:prstGeom>
              <a:blipFill rotWithShape="0">
                <a:blip r:embed="rId13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4538430" y="3074141"/>
                <a:ext cx="1510558" cy="42627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vertJc m:val="bot"/>
                          <m:ctrlPr>
                            <a:rPr lang="fa-IR" sz="1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groupChrPr>
                        <m:e>
                          <m:r>
                            <m:rPr>
                              <m:nor/>
                              <m:brk m:alnAt="2"/>
                            </m:rPr>
                            <a:rPr lang="fa-IR" sz="1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B Koodak" panose="00000700000000000000" pitchFamily="2" charset="-7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a-IR" sz="1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B Koodak" panose="00000700000000000000" pitchFamily="2" charset="-78"/>
                            </a:rPr>
                            <m:t>عکس قضیه تالس</m:t>
                          </m:r>
                        </m:e>
                      </m:groupChr>
                    </m:oMath>
                  </m:oMathPara>
                </a14:m>
                <a:endParaRPr lang="fa-IR" sz="1400" dirty="0">
                  <a:solidFill>
                    <a:srgbClr val="C00000"/>
                  </a:solidFill>
                  <a:cs typeface="B Koodak" pitchFamily="2" charset="-78"/>
                </a:endParaRP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8430" y="3074141"/>
                <a:ext cx="1510558" cy="42627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5769748" y="3150929"/>
                <a:ext cx="924608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𝑁𝑃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𝐴𝐵</m:t>
                      </m:r>
                    </m:oMath>
                  </m:oMathPara>
                </a14:m>
                <a:endParaRPr lang="fa-IR" sz="1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748" y="3150929"/>
                <a:ext cx="924608" cy="30777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ight Brace 39"/>
          <p:cNvSpPr/>
          <p:nvPr/>
        </p:nvSpPr>
        <p:spPr>
          <a:xfrm>
            <a:off x="3040206" y="2938040"/>
            <a:ext cx="197727" cy="693634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 sz="1400">
              <a:solidFill>
                <a:srgbClr val="C0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76353" y="3744679"/>
            <a:ext cx="1907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i="1" dirty="0" smtClean="0">
                <a:solidFill>
                  <a:srgbClr val="C00000"/>
                </a:solidFill>
                <a:cs typeface="B Koodak" pitchFamily="2" charset="-78"/>
              </a:rPr>
              <a:t>M</a:t>
            </a:r>
            <a:r>
              <a:rPr lang="fa-IR" sz="1400" i="1" dirty="0" smtClean="0">
                <a:solidFill>
                  <a:srgbClr val="C00000"/>
                </a:solidFill>
                <a:cs typeface="B Koodak" pitchFamily="2" charset="-78"/>
              </a:rPr>
              <a:t> </a:t>
            </a:r>
            <a:r>
              <a:rPr lang="fa-IR" sz="1400" dirty="0" smtClean="0">
                <a:solidFill>
                  <a:srgbClr val="C00000"/>
                </a:solidFill>
                <a:cs typeface="B Koodak" pitchFamily="2" charset="-78"/>
              </a:rPr>
              <a:t>وسط پاره خط </a:t>
            </a:r>
            <a:r>
              <a:rPr lang="en-US" sz="1400" i="1" dirty="0">
                <a:solidFill>
                  <a:srgbClr val="C00000"/>
                </a:solidFill>
                <a:latin typeface="Cambria" panose="02040503050406030204" pitchFamily="18" charset="0"/>
                <a:cs typeface="B Koodak" pitchFamily="2" charset="-78"/>
              </a:rPr>
              <a:t>AB</a:t>
            </a:r>
            <a:r>
              <a:rPr lang="fa-IR" sz="1400" i="1" dirty="0" smtClean="0">
                <a:solidFill>
                  <a:srgbClr val="C00000"/>
                </a:solidFill>
                <a:cs typeface="B Koodak" pitchFamily="2" charset="-78"/>
              </a:rPr>
              <a:t> </a:t>
            </a:r>
            <a:endParaRPr lang="fa-IR" sz="1400" dirty="0">
              <a:solidFill>
                <a:srgbClr val="C00000"/>
              </a:solidFill>
              <a:cs typeface="B Koodak" pitchFamily="2" charset="-78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76352" y="4114011"/>
            <a:ext cx="1907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i="1" dirty="0" smtClean="0">
                <a:solidFill>
                  <a:srgbClr val="C00000"/>
                </a:solidFill>
                <a:cs typeface="B Koodak" pitchFamily="2" charset="-78"/>
              </a:rPr>
              <a:t>P</a:t>
            </a:r>
            <a:r>
              <a:rPr lang="fa-IR" sz="1400" i="1" dirty="0" smtClean="0">
                <a:solidFill>
                  <a:srgbClr val="C00000"/>
                </a:solidFill>
                <a:cs typeface="B Koodak" pitchFamily="2" charset="-78"/>
              </a:rPr>
              <a:t> </a:t>
            </a:r>
            <a:r>
              <a:rPr lang="fa-IR" sz="1400" dirty="0" smtClean="0">
                <a:solidFill>
                  <a:srgbClr val="C00000"/>
                </a:solidFill>
                <a:cs typeface="B Koodak" pitchFamily="2" charset="-78"/>
              </a:rPr>
              <a:t>وسط پاره خط </a:t>
            </a:r>
            <a:r>
              <a:rPr lang="en-US" sz="1400" i="1" dirty="0">
                <a:solidFill>
                  <a:srgbClr val="C00000"/>
                </a:solidFill>
                <a:latin typeface="Cambria" panose="02040503050406030204" pitchFamily="18" charset="0"/>
                <a:cs typeface="B Koodak" pitchFamily="2" charset="-78"/>
              </a:rPr>
              <a:t>BC</a:t>
            </a:r>
            <a:endParaRPr lang="fa-IR" sz="1400" i="1" dirty="0">
              <a:solidFill>
                <a:srgbClr val="C00000"/>
              </a:solidFill>
              <a:latin typeface="Cambria" panose="02040503050406030204" pitchFamily="18" charset="0"/>
              <a:cs typeface="B Koodak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3150393" y="3808762"/>
                <a:ext cx="1756368" cy="49564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fa-I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fa-IR" sz="1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𝑀𝐴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𝐵𝑀</m:t>
                          </m:r>
                        </m:den>
                      </m:f>
                      <m:r>
                        <a:rPr lang="fa-IR" sz="1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𝑃𝐶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𝐵𝑃</m:t>
                          </m:r>
                        </m:den>
                      </m:f>
                      <m:r>
                        <a:rPr lang="fa-I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a-IR" sz="1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1</m:t>
                      </m:r>
                    </m:oMath>
                  </m:oMathPara>
                </a14:m>
                <a:endParaRPr lang="fa-IR" sz="1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393" y="3808762"/>
                <a:ext cx="1756368" cy="495649"/>
              </a:xfrm>
              <a:prstGeom prst="rect">
                <a:avLst/>
              </a:prstGeom>
              <a:blipFill rotWithShape="0">
                <a:blip r:embed="rId16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4657937" y="3867633"/>
                <a:ext cx="1332856" cy="42627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vertJc m:val="bot"/>
                          <m:ctrlPr>
                            <a:rPr lang="fa-IR" sz="1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groupChrPr>
                        <m:e>
                          <m:r>
                            <m:rPr>
                              <m:nor/>
                              <m:brk m:alnAt="2"/>
                            </m:rPr>
                            <a:rPr lang="fa-IR" sz="1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B Koodak" panose="00000700000000000000" pitchFamily="2" charset="-7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a-IR" sz="1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B Koodak" panose="00000700000000000000" pitchFamily="2" charset="-78"/>
                            </a:rPr>
                            <m:t>عکس قضیه تالس</m:t>
                          </m:r>
                        </m:e>
                      </m:groupChr>
                    </m:oMath>
                  </m:oMathPara>
                </a14:m>
                <a:endParaRPr lang="fa-IR" sz="1400" dirty="0">
                  <a:solidFill>
                    <a:srgbClr val="C00000"/>
                  </a:solidFill>
                  <a:cs typeface="B Koodak" pitchFamily="2" charset="-78"/>
                </a:endParaRPr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937" y="3867633"/>
                <a:ext cx="1332856" cy="426271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5752754" y="3968192"/>
                <a:ext cx="1003795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𝑀𝑃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𝐴𝐶</m:t>
                      </m:r>
                    </m:oMath>
                  </m:oMathPara>
                </a14:m>
                <a:endParaRPr lang="fa-IR" sz="1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754" y="3968192"/>
                <a:ext cx="1003795" cy="307777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ight Brace 45"/>
          <p:cNvSpPr/>
          <p:nvPr/>
        </p:nvSpPr>
        <p:spPr>
          <a:xfrm>
            <a:off x="3040205" y="3736546"/>
            <a:ext cx="197727" cy="693634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 sz="1400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7471" y="4358822"/>
            <a:ext cx="3302880" cy="355373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1031024" y="4639633"/>
            <a:ext cx="10573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i="1" dirty="0">
                <a:solidFill>
                  <a:srgbClr val="C00000"/>
                </a:solidFill>
                <a:latin typeface="Cambria" panose="02040503050406030204" pitchFamily="18" charset="0"/>
                <a:cs typeface="B Koodak" pitchFamily="2" charset="-78"/>
              </a:rPr>
              <a:t>MP</a:t>
            </a:r>
            <a:r>
              <a:rPr lang="fa-IR" sz="1400" i="1" dirty="0" smtClean="0">
                <a:solidFill>
                  <a:srgbClr val="C00000"/>
                </a:solidFill>
                <a:cs typeface="B Koodak" pitchFamily="2" charset="-78"/>
              </a:rPr>
              <a:t> </a:t>
            </a:r>
            <a:r>
              <a:rPr lang="fa-IR" sz="1400" dirty="0" smtClean="0">
                <a:solidFill>
                  <a:srgbClr val="C00000"/>
                </a:solidFill>
                <a:cs typeface="B Koodak" pitchFamily="2" charset="-78"/>
              </a:rPr>
              <a:t>مورب  و</a:t>
            </a:r>
            <a:endParaRPr lang="fa-IR" sz="1400" dirty="0">
              <a:solidFill>
                <a:srgbClr val="C00000"/>
              </a:solidFill>
              <a:cs typeface="B Koodak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/>
              <p:cNvSpPr txBox="1"/>
              <p:nvPr/>
            </p:nvSpPr>
            <p:spPr>
              <a:xfrm>
                <a:off x="202487" y="4596098"/>
                <a:ext cx="965666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𝑀𝑁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𝐵𝐶</m:t>
                      </m:r>
                    </m:oMath>
                  </m:oMathPara>
                </a14:m>
                <a:endParaRPr lang="fa-IR" sz="1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487" y="4596098"/>
                <a:ext cx="965666" cy="307777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/>
          <p:cNvSpPr/>
          <p:nvPr/>
        </p:nvSpPr>
        <p:spPr>
          <a:xfrm>
            <a:off x="999296" y="5370604"/>
            <a:ext cx="10745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i="1" dirty="0">
                <a:solidFill>
                  <a:srgbClr val="C00000"/>
                </a:solidFill>
                <a:latin typeface="Cambria" panose="02040503050406030204" pitchFamily="18" charset="0"/>
                <a:cs typeface="B Koodak" pitchFamily="2" charset="-78"/>
              </a:rPr>
              <a:t>NP</a:t>
            </a:r>
            <a:r>
              <a:rPr lang="fa-IR" sz="1400" i="1" dirty="0" smtClean="0">
                <a:solidFill>
                  <a:srgbClr val="C00000"/>
                </a:solidFill>
                <a:cs typeface="B Koodak" pitchFamily="2" charset="-78"/>
              </a:rPr>
              <a:t> </a:t>
            </a:r>
            <a:r>
              <a:rPr lang="fa-IR" sz="1400" dirty="0" smtClean="0">
                <a:solidFill>
                  <a:srgbClr val="C00000"/>
                </a:solidFill>
                <a:cs typeface="B Koodak" pitchFamily="2" charset="-78"/>
              </a:rPr>
              <a:t>مورب  و</a:t>
            </a:r>
            <a:endParaRPr lang="fa-IR" sz="1400" dirty="0">
              <a:solidFill>
                <a:srgbClr val="C00000"/>
              </a:solidFill>
              <a:cs typeface="B Koodak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/>
              <p:cNvSpPr txBox="1"/>
              <p:nvPr/>
            </p:nvSpPr>
            <p:spPr>
              <a:xfrm>
                <a:off x="40006" y="5346636"/>
                <a:ext cx="136957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𝑀𝑁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𝐵𝐶</m:t>
                      </m:r>
                    </m:oMath>
                  </m:oMathPara>
                </a14:m>
                <a:endParaRPr lang="fa-IR" sz="1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6" y="5346636"/>
                <a:ext cx="1369570" cy="307777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/>
              <p:cNvSpPr txBox="1"/>
              <p:nvPr/>
            </p:nvSpPr>
            <p:spPr>
              <a:xfrm>
                <a:off x="5048619" y="5086028"/>
                <a:ext cx="643642" cy="42434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vertJc m:val="bot"/>
                          <m:ctrlPr>
                            <a:rPr lang="fa-IR" sz="1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fa-IR" sz="1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a-IR" sz="1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fa-IR" sz="1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زز</m:t>
                          </m:r>
                          <m:r>
                            <a:rPr lang="fa-IR" sz="1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     </m:t>
                          </m:r>
                        </m:e>
                      </m:groupChr>
                    </m:oMath>
                  </m:oMathPara>
                </a14:m>
                <a:endParaRPr lang="fa-IR" sz="1400" dirty="0">
                  <a:solidFill>
                    <a:srgbClr val="C00000"/>
                  </a:solidFill>
                  <a:cs typeface="B Koodak" pitchFamily="2" charset="-78"/>
                </a:endParaRPr>
              </a:p>
            </p:txBody>
          </p:sp>
        </mc:Choice>
        <mc:Fallback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619" y="5086028"/>
                <a:ext cx="643642" cy="424347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/>
              <p:cNvSpPr txBox="1"/>
              <p:nvPr/>
            </p:nvSpPr>
            <p:spPr>
              <a:xfrm>
                <a:off x="5580087" y="5148602"/>
                <a:ext cx="164117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140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△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𝐴𝐵𝐶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△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𝑀𝑁𝑃</m:t>
                      </m:r>
                    </m:oMath>
                  </m:oMathPara>
                </a14:m>
                <a:endParaRPr lang="fa-IR" sz="1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087" y="5148602"/>
                <a:ext cx="1641170" cy="307777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ight Brace 55"/>
          <p:cNvSpPr/>
          <p:nvPr/>
        </p:nvSpPr>
        <p:spPr>
          <a:xfrm>
            <a:off x="3077999" y="4653634"/>
            <a:ext cx="237083" cy="563068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 sz="140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088420" y="4674260"/>
                <a:ext cx="1035811" cy="22961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fa-IR" sz="1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B Koodak" panose="00000700000000000000" pitchFamily="2" charset="-78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fa-IR" sz="1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B Koodak" panose="00000700000000000000" pitchFamily="2" charset="-78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fa-IR" sz="1400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420" y="4674260"/>
                <a:ext cx="1035811" cy="229615"/>
              </a:xfrm>
              <a:prstGeom prst="rect">
                <a:avLst/>
              </a:prstGeom>
              <a:blipFill rotWithShape="0">
                <a:blip r:embed="rId25"/>
                <a:stretch>
                  <a:fillRect l="-3529" t="-32432" r="-51765" b="-1351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/>
              <p:cNvSpPr txBox="1"/>
              <p:nvPr/>
            </p:nvSpPr>
            <p:spPr>
              <a:xfrm>
                <a:off x="2088420" y="5437500"/>
                <a:ext cx="1035811" cy="22961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fa-IR" sz="1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B Koodak" panose="00000700000000000000" pitchFamily="2" charset="-78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fa-IR" sz="1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B Koodak" panose="00000700000000000000" pitchFamily="2" charset="-78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fa-IR" sz="1400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420" y="5437500"/>
                <a:ext cx="1035811" cy="229615"/>
              </a:xfrm>
              <a:prstGeom prst="rect">
                <a:avLst/>
              </a:prstGeom>
              <a:blipFill rotWithShape="0">
                <a:blip r:embed="rId26"/>
                <a:stretch>
                  <a:fillRect l="-2353" t="-34211" r="-50588" b="-789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 58"/>
          <p:cNvSpPr/>
          <p:nvPr/>
        </p:nvSpPr>
        <p:spPr>
          <a:xfrm>
            <a:off x="129585" y="4983376"/>
            <a:ext cx="1944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i="1" dirty="0">
                <a:solidFill>
                  <a:srgbClr val="C00000"/>
                </a:solidFill>
                <a:latin typeface="Cambria" panose="02040503050406030204" pitchFamily="18" charset="0"/>
                <a:cs typeface="B Koodak" pitchFamily="2" charset="-78"/>
              </a:rPr>
              <a:t>MNPC</a:t>
            </a:r>
            <a:r>
              <a:rPr lang="fa-IR" sz="1400" i="1" dirty="0" smtClean="0">
                <a:solidFill>
                  <a:srgbClr val="C00000"/>
                </a:solidFill>
                <a:cs typeface="B Koodak" pitchFamily="2" charset="-78"/>
              </a:rPr>
              <a:t> </a:t>
            </a:r>
            <a:r>
              <a:rPr lang="fa-IR" sz="1400" dirty="0" smtClean="0">
                <a:solidFill>
                  <a:srgbClr val="C00000"/>
                </a:solidFill>
                <a:cs typeface="B Koodak" pitchFamily="2" charset="-78"/>
              </a:rPr>
              <a:t>متوازی الاضلاع است </a:t>
            </a:r>
            <a:endParaRPr lang="fa-IR" sz="1400" dirty="0">
              <a:solidFill>
                <a:srgbClr val="C00000"/>
              </a:solidFill>
              <a:cs typeface="B Koodak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/>
              <p:cNvSpPr txBox="1"/>
              <p:nvPr/>
            </p:nvSpPr>
            <p:spPr>
              <a:xfrm>
                <a:off x="2054130" y="5013655"/>
                <a:ext cx="1035811" cy="22948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fa-IR" sz="1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B Koodak" panose="00000700000000000000" pitchFamily="2" charset="-78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</m:oMath>
                  </m:oMathPara>
                </a14:m>
                <a:endParaRPr lang="fa-IR" sz="1400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130" y="5013655"/>
                <a:ext cx="1035811" cy="229486"/>
              </a:xfrm>
              <a:prstGeom prst="rect">
                <a:avLst/>
              </a:prstGeom>
              <a:blipFill rotWithShape="0">
                <a:blip r:embed="rId27"/>
                <a:stretch>
                  <a:fillRect t="-28947" r="-12941" b="-13158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ctangle 60"/>
          <p:cNvSpPr/>
          <p:nvPr/>
        </p:nvSpPr>
        <p:spPr>
          <a:xfrm>
            <a:off x="129585" y="5735659"/>
            <a:ext cx="1944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i="1" dirty="0">
                <a:solidFill>
                  <a:srgbClr val="C00000"/>
                </a:solidFill>
                <a:latin typeface="Cambria" panose="02040503050406030204" pitchFamily="18" charset="0"/>
                <a:cs typeface="B Koodak" pitchFamily="2" charset="-78"/>
              </a:rPr>
              <a:t>MNPB</a:t>
            </a:r>
            <a:r>
              <a:rPr lang="fa-IR" sz="1400" i="1" dirty="0" smtClean="0">
                <a:solidFill>
                  <a:srgbClr val="C00000"/>
                </a:solidFill>
                <a:cs typeface="B Koodak" pitchFamily="2" charset="-78"/>
              </a:rPr>
              <a:t> </a:t>
            </a:r>
            <a:r>
              <a:rPr lang="fa-IR" sz="1400" dirty="0" smtClean="0">
                <a:solidFill>
                  <a:srgbClr val="C00000"/>
                </a:solidFill>
                <a:cs typeface="B Koodak" pitchFamily="2" charset="-78"/>
              </a:rPr>
              <a:t>متوازی الاضلاع است </a:t>
            </a:r>
            <a:endParaRPr lang="fa-IR" sz="1400" dirty="0">
              <a:solidFill>
                <a:srgbClr val="C00000"/>
              </a:solidFill>
              <a:cs typeface="B Koodak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/>
              <p:cNvSpPr txBox="1"/>
              <p:nvPr/>
            </p:nvSpPr>
            <p:spPr>
              <a:xfrm>
                <a:off x="2054130" y="5765938"/>
                <a:ext cx="1035811" cy="22801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fa-IR" sz="1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B Koodak" panose="00000700000000000000" pitchFamily="2" charset="-78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fa-IR" sz="1400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130" y="5765938"/>
                <a:ext cx="1035811" cy="228011"/>
              </a:xfrm>
              <a:prstGeom prst="rect">
                <a:avLst/>
              </a:prstGeom>
              <a:blipFill rotWithShape="0">
                <a:blip r:embed="rId28"/>
                <a:stretch>
                  <a:fillRect t="-35135" r="-18235" b="-10811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/>
              <p:cNvSpPr txBox="1"/>
              <p:nvPr/>
            </p:nvSpPr>
            <p:spPr>
              <a:xfrm>
                <a:off x="3337308" y="4848966"/>
                <a:ext cx="1511130" cy="23128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fa-IR" sz="1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B Koodak" panose="00000700000000000000" pitchFamily="2" charset="-78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fa-IR" sz="1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B Koodak" panose="00000700000000000000" pitchFamily="2" charset="-78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</m:oMath>
                  </m:oMathPara>
                </a14:m>
                <a:endParaRPr lang="fa-IR" sz="1400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308" y="4848966"/>
                <a:ext cx="1511130" cy="231282"/>
              </a:xfrm>
              <a:prstGeom prst="rect">
                <a:avLst/>
              </a:prstGeom>
              <a:blipFill rotWithShape="0">
                <a:blip r:embed="rId29"/>
                <a:stretch>
                  <a:fillRect t="-28947" r="-8468" b="-13158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ight Brace 63"/>
          <p:cNvSpPr/>
          <p:nvPr/>
        </p:nvSpPr>
        <p:spPr>
          <a:xfrm>
            <a:off x="3089453" y="5405478"/>
            <a:ext cx="237083" cy="563068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 sz="140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/>
              <p:cNvSpPr txBox="1"/>
              <p:nvPr/>
            </p:nvSpPr>
            <p:spPr>
              <a:xfrm>
                <a:off x="3348762" y="5600810"/>
                <a:ext cx="1511130" cy="23128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fa-IR" sz="1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B Koodak" panose="00000700000000000000" pitchFamily="2" charset="-78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fa-IR" sz="1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B Koodak" panose="00000700000000000000" pitchFamily="2" charset="-78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  <m:r>
                        <a:rPr lang="en-US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fa-IR" sz="1400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762" y="5600810"/>
                <a:ext cx="1511130" cy="231282"/>
              </a:xfrm>
              <a:prstGeom prst="rect">
                <a:avLst/>
              </a:prstGeom>
              <a:blipFill rotWithShape="0">
                <a:blip r:embed="rId30"/>
                <a:stretch>
                  <a:fillRect t="-34211" r="-11694" b="-789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ight Brace 65"/>
          <p:cNvSpPr/>
          <p:nvPr/>
        </p:nvSpPr>
        <p:spPr>
          <a:xfrm>
            <a:off x="4821083" y="4789763"/>
            <a:ext cx="198294" cy="1113745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 sz="1400">
              <a:solidFill>
                <a:srgbClr val="C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9215" y="4760539"/>
            <a:ext cx="3361136" cy="2718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/>
              <p:cNvSpPr txBox="1"/>
              <p:nvPr/>
            </p:nvSpPr>
            <p:spPr>
              <a:xfrm>
                <a:off x="1845554" y="2151245"/>
                <a:ext cx="1433531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𝐴𝑀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𝑀𝐵</m:t>
                      </m:r>
                    </m:oMath>
                  </m:oMathPara>
                </a14:m>
                <a:endParaRPr lang="fa-IR" sz="1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554" y="2151245"/>
                <a:ext cx="1433531" cy="307777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/>
              <p:cNvSpPr txBox="1"/>
              <p:nvPr/>
            </p:nvSpPr>
            <p:spPr>
              <a:xfrm>
                <a:off x="1901344" y="2518797"/>
                <a:ext cx="1297486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𝐴𝑁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𝑁𝐶</m:t>
                      </m:r>
                    </m:oMath>
                  </m:oMathPara>
                </a14:m>
                <a:endParaRPr lang="fa-IR" sz="1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344" y="2518797"/>
                <a:ext cx="1297486" cy="307777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/>
              <p:cNvSpPr txBox="1"/>
              <p:nvPr/>
            </p:nvSpPr>
            <p:spPr>
              <a:xfrm>
                <a:off x="1801668" y="2939074"/>
                <a:ext cx="1433531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𝐶𝑃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𝑃𝐵</m:t>
                      </m:r>
                    </m:oMath>
                  </m:oMathPara>
                </a14:m>
                <a:endParaRPr lang="fa-IR" sz="1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668" y="2939074"/>
                <a:ext cx="1433531" cy="307777"/>
              </a:xfrm>
              <a:prstGeom prst="rect">
                <a:avLst/>
              </a:prstGeom>
              <a:blipFill rotWithShape="0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/>
              <p:cNvSpPr txBox="1"/>
              <p:nvPr/>
            </p:nvSpPr>
            <p:spPr>
              <a:xfrm>
                <a:off x="1857458" y="3306626"/>
                <a:ext cx="1297486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𝐶𝑁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𝑁𝐴</m:t>
                      </m:r>
                    </m:oMath>
                  </m:oMathPara>
                </a14:m>
                <a:endParaRPr lang="fa-IR" sz="1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458" y="3306626"/>
                <a:ext cx="1297486" cy="307777"/>
              </a:xfrm>
              <a:prstGeom prst="rect">
                <a:avLst/>
              </a:prstGeom>
              <a:blipFill rotWithShape="0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/>
              <p:cNvSpPr txBox="1"/>
              <p:nvPr/>
            </p:nvSpPr>
            <p:spPr>
              <a:xfrm>
                <a:off x="1821435" y="3738382"/>
                <a:ext cx="1433531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𝐵𝑀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𝑀𝐴</m:t>
                      </m:r>
                    </m:oMath>
                  </m:oMathPara>
                </a14:m>
                <a:endParaRPr lang="fa-IR" sz="1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435" y="3738382"/>
                <a:ext cx="1433531" cy="307777"/>
              </a:xfrm>
              <a:prstGeom prst="rect">
                <a:avLst/>
              </a:prstGeom>
              <a:blipFill rotWithShape="0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/>
              <p:cNvSpPr txBox="1"/>
              <p:nvPr/>
            </p:nvSpPr>
            <p:spPr>
              <a:xfrm>
                <a:off x="1877225" y="4105934"/>
                <a:ext cx="1297486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𝐵𝑃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𝑃𝐶</m:t>
                      </m:r>
                    </m:oMath>
                  </m:oMathPara>
                </a14:m>
                <a:endParaRPr lang="fa-IR" sz="1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225" y="4105934"/>
                <a:ext cx="1297486" cy="307777"/>
              </a:xfrm>
              <a:prstGeom prst="rect">
                <a:avLst/>
              </a:prstGeom>
              <a:blipFill rotWithShape="0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/>
          <p:cNvSpPr txBox="1"/>
          <p:nvPr/>
        </p:nvSpPr>
        <p:spPr>
          <a:xfrm>
            <a:off x="1493998" y="674446"/>
            <a:ext cx="3190910" cy="338554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1">
            <a:spAutoFit/>
          </a:bodyPr>
          <a:lstStyle/>
          <a:p>
            <a:pPr algn="ctr"/>
            <a:r>
              <a:rPr lang="fa-I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کار در کلاس </a:t>
            </a:r>
            <a:r>
              <a:rPr lang="fa-I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2 و 3 </a:t>
            </a:r>
            <a:r>
              <a:rPr lang="fa-I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صفحه 43 کتاب درسی</a:t>
            </a:r>
            <a:endParaRPr lang="fa-IR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405464" y="6041618"/>
            <a:ext cx="8210550" cy="695325"/>
          </a:xfrm>
          <a:prstGeom prst="rect">
            <a:avLst/>
          </a:prstGeom>
        </p:spPr>
      </p:pic>
      <p:sp>
        <p:nvSpPr>
          <p:cNvPr id="71" name="Rectangle 70"/>
          <p:cNvSpPr/>
          <p:nvPr/>
        </p:nvSpPr>
        <p:spPr>
          <a:xfrm>
            <a:off x="3466554" y="6443147"/>
            <a:ext cx="35173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600" dirty="0" smtClean="0">
                <a:solidFill>
                  <a:srgbClr val="C00000"/>
                </a:solidFill>
                <a:cs typeface="B Koodak" pitchFamily="2" charset="-78"/>
              </a:rPr>
              <a:t>متشابه اند زیرا هر دو با یک مثلث متشابه هستند .</a:t>
            </a:r>
            <a:endParaRPr lang="fa-IR" sz="1600" dirty="0"/>
          </a:p>
        </p:txBody>
      </p:sp>
    </p:spTree>
    <p:extLst>
      <p:ext uri="{BB962C8B-B14F-4D97-AF65-F5344CB8AC3E}">
        <p14:creationId xmlns:p14="http://schemas.microsoft.com/office/powerpoint/2010/main" val="189481903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1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1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1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1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1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4" dur="1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4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9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1" dur="1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 animBg="1"/>
      <p:bldP spid="35" grpId="0"/>
      <p:bldP spid="36" grpId="0"/>
      <p:bldP spid="37" grpId="0"/>
      <p:bldP spid="38" grpId="0"/>
      <p:bldP spid="39" grpId="0"/>
      <p:bldP spid="40" grpId="0" animBg="1"/>
      <p:bldP spid="41" grpId="0"/>
      <p:bldP spid="42" grpId="0"/>
      <p:bldP spid="43" grpId="0"/>
      <p:bldP spid="44" grpId="0"/>
      <p:bldP spid="45" grpId="0"/>
      <p:bldP spid="46" grpId="0" animBg="1"/>
      <p:bldP spid="47" grpId="0"/>
      <p:bldP spid="48" grpId="0"/>
      <p:bldP spid="50" grpId="0"/>
      <p:bldP spid="51" grpId="0"/>
      <p:bldP spid="54" grpId="0"/>
      <p:bldP spid="55" grpId="0"/>
      <p:bldP spid="56" grpId="0" animBg="1"/>
      <p:bldP spid="8" grpId="0"/>
      <p:bldP spid="57" grpId="0"/>
      <p:bldP spid="59" grpId="0"/>
      <p:bldP spid="60" grpId="0"/>
      <p:bldP spid="61" grpId="0"/>
      <p:bldP spid="62" grpId="0"/>
      <p:bldP spid="63" grpId="0"/>
      <p:bldP spid="64" grpId="0" animBg="1"/>
      <p:bldP spid="65" grpId="0"/>
      <p:bldP spid="66" grpId="0" animBg="1"/>
      <p:bldP spid="49" grpId="0"/>
      <p:bldP spid="52" grpId="0"/>
      <p:bldP spid="53" grpId="0"/>
      <p:bldP spid="58" grpId="0"/>
      <p:bldP spid="67" grpId="0"/>
      <p:bldP spid="68" grpId="0"/>
      <p:bldP spid="69" grpId="0" animBg="1"/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>
                <a:cs typeface="B Koodak" pitchFamily="2" charset="-78"/>
              </a:rPr>
              <a:t>8</a:t>
            </a:fld>
            <a:endParaRPr lang="fa-IR">
              <a:cs typeface="B Koodak" pitchFamily="2" charset="-78"/>
            </a:endParaRPr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51" y="83139"/>
            <a:ext cx="25415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5274" y="1437859"/>
            <a:ext cx="5930002" cy="3348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4583" y="1221446"/>
            <a:ext cx="2360851" cy="12898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4836" y="2366276"/>
            <a:ext cx="6740528" cy="4240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267744" y="1911421"/>
                <a:ext cx="23436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a-IR" sz="1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1</m:t>
                      </m:r>
                    </m:oMath>
                  </m:oMathPara>
                </a14:m>
                <a:endParaRPr lang="fa-IR" sz="1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1911421"/>
                <a:ext cx="234360" cy="307777"/>
              </a:xfrm>
              <a:prstGeom prst="rect">
                <a:avLst/>
              </a:prstGeom>
              <a:blipFill rotWithShape="0">
                <a:blip r:embed="rId12"/>
                <a:stretch>
                  <a:fillRect r="-789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030476" y="1915156"/>
                <a:ext cx="23436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a-IR" sz="1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2</m:t>
                      </m:r>
                    </m:oMath>
                  </m:oMathPara>
                </a14:m>
                <a:endParaRPr lang="fa-IR" sz="1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476" y="1915156"/>
                <a:ext cx="234360" cy="307777"/>
              </a:xfrm>
              <a:prstGeom prst="rect">
                <a:avLst/>
              </a:prstGeom>
              <a:blipFill rotWithShape="0">
                <a:blip r:embed="rId13"/>
                <a:stretch>
                  <a:fillRect r="-5128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23800" y="2900749"/>
                <a:ext cx="1247234" cy="3186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fa-IR" sz="12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B Koodak" panose="00000700000000000000" pitchFamily="2" charset="-78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fa-IR" sz="1400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fa-IR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fa-IR" sz="1400">
                              <a:solidFill>
                                <a:srgbClr val="C00000"/>
                              </a:solidFill>
                              <a:latin typeface="Cambria Math"/>
                              <a:cs typeface="B Koodak" pitchFamily="2" charset="-78"/>
                            </a:rPr>
                            <m:t>90</m:t>
                          </m:r>
                        </m:e>
                        <m:sup>
                          <m:r>
                            <a:rPr lang="fa-IR" sz="14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fa-IR" sz="1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00" y="2900749"/>
                <a:ext cx="1247234" cy="318677"/>
              </a:xfrm>
              <a:prstGeom prst="rect">
                <a:avLst/>
              </a:prstGeom>
              <a:blipFill rotWithShape="0">
                <a:blip r:embed="rId14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78218" y="2694589"/>
                <a:ext cx="775165" cy="22275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fa-IR" sz="1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</m:oMath>
                  </m:oMathPara>
                </a14:m>
                <a:endParaRPr lang="fa-IR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218" y="2694589"/>
                <a:ext cx="775165" cy="222753"/>
              </a:xfrm>
              <a:prstGeom prst="rect">
                <a:avLst/>
              </a:prstGeom>
              <a:blipFill rotWithShape="0">
                <a:blip r:embed="rId15"/>
                <a:stretch>
                  <a:fillRect t="-10811" r="-6299" b="-8108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609691" y="2688575"/>
                <a:ext cx="547982" cy="42434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vertJc m:val="bot"/>
                          <m:ctrlPr>
                            <a:rPr lang="fa-IR" sz="1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fa-IR" sz="1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a-IR" sz="1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fa-IR" sz="1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زز</m:t>
                          </m:r>
                          <m:r>
                            <a:rPr lang="fa-IR" sz="1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     </m:t>
                          </m:r>
                        </m:e>
                      </m:groupChr>
                    </m:oMath>
                  </m:oMathPara>
                </a14:m>
                <a:endParaRPr lang="fa-IR" sz="1400" dirty="0">
                  <a:solidFill>
                    <a:srgbClr val="C00000"/>
                  </a:solidFill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691" y="2688575"/>
                <a:ext cx="547982" cy="42434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030476" y="2765145"/>
                <a:ext cx="1441968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140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△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𝐴𝐵𝐶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△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𝐴𝐻𝐶</m:t>
                      </m:r>
                    </m:oMath>
                  </m:oMathPara>
                </a14:m>
                <a:endParaRPr lang="fa-IR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476" y="2765145"/>
                <a:ext cx="1441968" cy="307777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ight Brace 54"/>
          <p:cNvSpPr/>
          <p:nvPr/>
        </p:nvSpPr>
        <p:spPr>
          <a:xfrm>
            <a:off x="1370647" y="2677540"/>
            <a:ext cx="237154" cy="506484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 sz="1400">
              <a:solidFill>
                <a:srgbClr val="C0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1459" y="3222963"/>
            <a:ext cx="6740528" cy="4240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284650" y="3773347"/>
                <a:ext cx="1247234" cy="3186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fa-IR" sz="12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B Koodak" panose="00000700000000000000" pitchFamily="2" charset="-78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fa-IR" sz="1400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fa-IR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fa-IR" sz="1400">
                              <a:solidFill>
                                <a:srgbClr val="C00000"/>
                              </a:solidFill>
                              <a:latin typeface="Cambria Math"/>
                              <a:cs typeface="B Koodak" pitchFamily="2" charset="-78"/>
                            </a:rPr>
                            <m:t>90</m:t>
                          </m:r>
                        </m:e>
                        <m:sup>
                          <m:r>
                            <a:rPr lang="fa-IR" sz="14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fa-IR" sz="1400" dirty="0"/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650" y="3773347"/>
                <a:ext cx="1247234" cy="318677"/>
              </a:xfrm>
              <a:prstGeom prst="rect">
                <a:avLst/>
              </a:prstGeom>
              <a:blipFill rotWithShape="0">
                <a:blip r:embed="rId20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39068" y="3567187"/>
                <a:ext cx="775165" cy="22275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fa-IR" sz="1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fa-IR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68" y="3567187"/>
                <a:ext cx="775165" cy="222753"/>
              </a:xfrm>
              <a:prstGeom prst="rect">
                <a:avLst/>
              </a:prstGeom>
              <a:blipFill rotWithShape="0">
                <a:blip r:embed="rId21"/>
                <a:stretch>
                  <a:fillRect t="-21622" r="-14844" b="-540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570541" y="3561173"/>
                <a:ext cx="547982" cy="42434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vertJc m:val="bot"/>
                          <m:ctrlPr>
                            <a:rPr lang="fa-IR" sz="1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fa-IR" sz="1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a-IR" sz="1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fa-IR" sz="1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زز</m:t>
                          </m:r>
                          <m:r>
                            <a:rPr lang="fa-IR" sz="1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     </m:t>
                          </m:r>
                        </m:e>
                      </m:groupChr>
                    </m:oMath>
                  </m:oMathPara>
                </a14:m>
                <a:endParaRPr lang="fa-IR" sz="1400" dirty="0">
                  <a:solidFill>
                    <a:srgbClr val="C00000"/>
                  </a:solidFill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541" y="3561173"/>
                <a:ext cx="547982" cy="424347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991326" y="3637743"/>
                <a:ext cx="1441968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140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△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𝐴𝐵𝐶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△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𝐴𝐻𝐵</m:t>
                      </m:r>
                    </m:oMath>
                  </m:oMathPara>
                </a14:m>
                <a:endParaRPr lang="fa-IR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326" y="3637743"/>
                <a:ext cx="1441968" cy="307777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ight Brace 59"/>
          <p:cNvSpPr/>
          <p:nvPr/>
        </p:nvSpPr>
        <p:spPr>
          <a:xfrm>
            <a:off x="1331497" y="3550138"/>
            <a:ext cx="237154" cy="506484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 sz="1400">
              <a:solidFill>
                <a:srgbClr val="C00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39759" y="3828288"/>
            <a:ext cx="4552228" cy="31446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492218" y="3800853"/>
            <a:ext cx="986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solidFill>
                  <a:srgbClr val="C00000"/>
                </a:solidFill>
                <a:cs typeface="B Koodak" pitchFamily="2" charset="-78"/>
              </a:rPr>
              <a:t>متشابه اند </a:t>
            </a:r>
            <a:endParaRPr lang="fa-IR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6663" y="4166771"/>
            <a:ext cx="2940959" cy="5105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0476" y="4661742"/>
            <a:ext cx="3061390" cy="542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1694" y="5259192"/>
            <a:ext cx="2992090" cy="41817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4411" y="4216178"/>
            <a:ext cx="352545" cy="3438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9674" y="4726517"/>
            <a:ext cx="302020" cy="31712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83772" y="5283445"/>
            <a:ext cx="269283" cy="28383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4951229" y="5348054"/>
                <a:ext cx="169515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sz="1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𝐴𝐻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a-IR" sz="12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</m:sup>
                      </m:sSup>
                      <m:r>
                        <a:rPr lang="fa-IR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𝐻𝐶</m:t>
                      </m:r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𝐻𝐵</m:t>
                      </m:r>
                    </m:oMath>
                  </m:oMathPara>
                </a14:m>
                <a:endParaRPr lang="fa-IR" sz="1600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229" y="5348054"/>
                <a:ext cx="1695152" cy="246221"/>
              </a:xfrm>
              <a:prstGeom prst="rect">
                <a:avLst/>
              </a:prstGeom>
              <a:blipFill rotWithShape="0">
                <a:blip r:embed="rId38"/>
                <a:stretch>
                  <a:fillRect t="-9756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/>
              <p:cNvSpPr txBox="1"/>
              <p:nvPr/>
            </p:nvSpPr>
            <p:spPr>
              <a:xfrm>
                <a:off x="4963621" y="4294508"/>
                <a:ext cx="169515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sz="1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a-IR" sz="12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</m:sup>
                      </m:sSup>
                      <m:r>
                        <a:rPr lang="fa-IR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𝐻𝐶</m:t>
                      </m:r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𝐵𝐶</m:t>
                      </m:r>
                    </m:oMath>
                  </m:oMathPara>
                </a14:m>
                <a:endParaRPr lang="fa-IR" sz="1600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621" y="4294508"/>
                <a:ext cx="1695152" cy="246221"/>
              </a:xfrm>
              <a:prstGeom prst="rect">
                <a:avLst/>
              </a:prstGeom>
              <a:blipFill rotWithShape="0">
                <a:blip r:embed="rId39"/>
                <a:stretch>
                  <a:fillRect t="-9756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Box 69"/>
              <p:cNvSpPr txBox="1"/>
              <p:nvPr/>
            </p:nvSpPr>
            <p:spPr>
              <a:xfrm>
                <a:off x="4951229" y="4826109"/>
                <a:ext cx="169515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sz="1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a-IR" sz="12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</m:sup>
                      </m:sSup>
                      <m:r>
                        <a:rPr lang="fa-IR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𝐻𝐵</m:t>
                      </m:r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𝐵𝐶</m:t>
                      </m:r>
                    </m:oMath>
                  </m:oMathPara>
                </a14:m>
                <a:endParaRPr lang="fa-IR" sz="1600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229" y="4826109"/>
                <a:ext cx="1695152" cy="246221"/>
              </a:xfrm>
              <a:prstGeom prst="rect">
                <a:avLst/>
              </a:prstGeom>
              <a:blipFill rotWithShape="0">
                <a:blip r:embed="rId40"/>
                <a:stretch>
                  <a:fillRect t="-125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3412513" y="4431084"/>
                <a:ext cx="419195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</m:oMath>
                  </m:oMathPara>
                </a14:m>
                <a:endParaRPr lang="fa-IR" sz="16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513" y="4431084"/>
                <a:ext cx="419195" cy="246221"/>
              </a:xfrm>
              <a:prstGeom prst="rect">
                <a:avLst/>
              </a:prstGeom>
              <a:blipFill rotWithShape="0">
                <a:blip r:embed="rId41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71"/>
              <p:cNvSpPr txBox="1"/>
              <p:nvPr/>
            </p:nvSpPr>
            <p:spPr>
              <a:xfrm>
                <a:off x="3935791" y="4448831"/>
                <a:ext cx="364380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</m:oMath>
                  </m:oMathPara>
                </a14:m>
                <a:endParaRPr lang="fa-IR" sz="16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791" y="4448831"/>
                <a:ext cx="364380" cy="246221"/>
              </a:xfrm>
              <a:prstGeom prst="rect">
                <a:avLst/>
              </a:prstGeom>
              <a:blipFill rotWithShape="0">
                <a:blip r:embed="rId42"/>
                <a:stretch>
                  <a:fillRect l="-6780" r="-3390" b="-75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/>
              <p:cNvSpPr txBox="1"/>
              <p:nvPr/>
            </p:nvSpPr>
            <p:spPr>
              <a:xfrm>
                <a:off x="4405979" y="4456852"/>
                <a:ext cx="419195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𝐴𝐶</m:t>
                      </m:r>
                    </m:oMath>
                  </m:oMathPara>
                </a14:m>
                <a:endParaRPr lang="fa-IR" sz="16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979" y="4456852"/>
                <a:ext cx="419195" cy="246221"/>
              </a:xfrm>
              <a:prstGeom prst="rect">
                <a:avLst/>
              </a:prstGeom>
              <a:blipFill rotWithShape="0">
                <a:blip r:embed="rId43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/>
              <p:cNvSpPr txBox="1"/>
              <p:nvPr/>
            </p:nvSpPr>
            <p:spPr>
              <a:xfrm>
                <a:off x="3442249" y="4962685"/>
                <a:ext cx="419195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𝐴𝐶</m:t>
                      </m:r>
                    </m:oMath>
                  </m:oMathPara>
                </a14:m>
                <a:endParaRPr lang="fa-IR" sz="16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249" y="4962685"/>
                <a:ext cx="419195" cy="246221"/>
              </a:xfrm>
              <a:prstGeom prst="rect">
                <a:avLst/>
              </a:prstGeom>
              <a:blipFill rotWithShape="0">
                <a:blip r:embed="rId4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Box 77"/>
              <p:cNvSpPr txBox="1"/>
              <p:nvPr/>
            </p:nvSpPr>
            <p:spPr>
              <a:xfrm>
                <a:off x="3935791" y="4968912"/>
                <a:ext cx="419195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</m:oMath>
                  </m:oMathPara>
                </a14:m>
                <a:endParaRPr lang="fa-IR" sz="16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791" y="4968912"/>
                <a:ext cx="419195" cy="246221"/>
              </a:xfrm>
              <a:prstGeom prst="rect">
                <a:avLst/>
              </a:prstGeom>
              <a:blipFill rotWithShape="0">
                <a:blip r:embed="rId45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/>
              <p:cNvSpPr txBox="1"/>
              <p:nvPr/>
            </p:nvSpPr>
            <p:spPr>
              <a:xfrm>
                <a:off x="4435571" y="4950559"/>
                <a:ext cx="419195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</m:oMath>
                  </m:oMathPara>
                </a14:m>
                <a:endParaRPr lang="fa-IR" sz="16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5571" y="4950559"/>
                <a:ext cx="419195" cy="246221"/>
              </a:xfrm>
              <a:prstGeom prst="rect">
                <a:avLst/>
              </a:prstGeom>
              <a:blipFill rotWithShape="0">
                <a:blip r:embed="rId4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1" name="TextBox 80"/>
              <p:cNvSpPr txBox="1"/>
              <p:nvPr/>
            </p:nvSpPr>
            <p:spPr>
              <a:xfrm>
                <a:off x="3401122" y="5484630"/>
                <a:ext cx="419195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𝐻𝐵</m:t>
                      </m:r>
                    </m:oMath>
                  </m:oMathPara>
                </a14:m>
                <a:endParaRPr lang="fa-IR" sz="16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122" y="5484630"/>
                <a:ext cx="419195" cy="246221"/>
              </a:xfrm>
              <a:prstGeom prst="rect">
                <a:avLst/>
              </a:prstGeom>
              <a:blipFill rotWithShape="0">
                <a:blip r:embed="rId47"/>
                <a:stretch>
                  <a:fillRect l="-1449" b="-75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/>
              <p:cNvSpPr txBox="1"/>
              <p:nvPr/>
            </p:nvSpPr>
            <p:spPr>
              <a:xfrm>
                <a:off x="3923755" y="5499215"/>
                <a:ext cx="419195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</m:oMath>
                  </m:oMathPara>
                </a14:m>
                <a:endParaRPr lang="fa-IR" sz="16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755" y="5499215"/>
                <a:ext cx="419195" cy="246221"/>
              </a:xfrm>
              <a:prstGeom prst="rect">
                <a:avLst/>
              </a:prstGeom>
              <a:blipFill rotWithShape="0">
                <a:blip r:embed="rId4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TextBox 84"/>
              <p:cNvSpPr txBox="1"/>
              <p:nvPr/>
            </p:nvSpPr>
            <p:spPr>
              <a:xfrm>
                <a:off x="4435571" y="5484630"/>
                <a:ext cx="389602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𝐴𝐻</m:t>
                      </m:r>
                    </m:oMath>
                  </m:oMathPara>
                </a14:m>
                <a:endParaRPr lang="fa-IR" sz="16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5571" y="5484630"/>
                <a:ext cx="389602" cy="246221"/>
              </a:xfrm>
              <a:prstGeom prst="rect">
                <a:avLst/>
              </a:prstGeom>
              <a:blipFill rotWithShape="0">
                <a:blip r:embed="rId49"/>
                <a:stretch>
                  <a:fillRect l="-4688" r="-1563" b="-75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>
            <a:picLocks noChangeAspect="1"/>
          </p:cNvPicPr>
          <p:nvPr/>
        </p:nvPicPr>
        <p:blipFill>
          <a:blip r:embed="rId50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9952" y="5764718"/>
            <a:ext cx="4811288" cy="3500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307370" y="6081928"/>
                <a:ext cx="209202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sz="1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a-IR" sz="12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</m:sup>
                      </m:sSup>
                      <m:r>
                        <a:rPr lang="fa-IR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a-I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a-IR" sz="12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</m:sup>
                      </m:sSup>
                      <m:r>
                        <a:rPr lang="fa-IR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fa-I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a-IR" sz="12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</m:sup>
                      </m:sSup>
                      <m:r>
                        <a:rPr lang="fa-IR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a-IR" sz="16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70" y="6081928"/>
                <a:ext cx="2092026" cy="338554"/>
              </a:xfrm>
              <a:prstGeom prst="rect">
                <a:avLst/>
              </a:prstGeom>
              <a:blipFill rotWithShape="0">
                <a:blip r:embed="rId5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2220135" y="6089577"/>
                <a:ext cx="463145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𝐻𝐶</m:t>
                      </m:r>
                      <m:r>
                        <a:rPr lang="en-U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𝐵𝐶</m:t>
                      </m:r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𝐻𝐵</m:t>
                      </m:r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𝐵𝐶</m:t>
                      </m:r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𝐵𝐶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𝐻𝐶</m:t>
                          </m:r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𝐻𝐵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𝐵𝐶</m:t>
                      </m:r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𝐵𝐶</m:t>
                      </m:r>
                    </m:oMath>
                  </m:oMathPara>
                </a14:m>
                <a:endParaRPr lang="fa-IR" sz="16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135" y="6089577"/>
                <a:ext cx="4631450" cy="338554"/>
              </a:xfrm>
              <a:prstGeom prst="rect">
                <a:avLst/>
              </a:prstGeom>
              <a:blipFill rotWithShape="0"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5103809" y="870019"/>
            <a:ext cx="3224127" cy="369332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فعالیت  صفحه 44 کتاب درسی</a:t>
            </a:r>
            <a:endParaRPr lang="fa-I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1154304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51" grpId="0"/>
      <p:bldP spid="52" grpId="0"/>
      <p:bldP spid="54" grpId="0"/>
      <p:bldP spid="55" grpId="0" animBg="1"/>
      <p:bldP spid="56" grpId="0"/>
      <p:bldP spid="57" grpId="0"/>
      <p:bldP spid="58" grpId="0"/>
      <p:bldP spid="59" grpId="0"/>
      <p:bldP spid="60" grpId="0" animBg="1"/>
      <p:bldP spid="19" grpId="0"/>
      <p:bldP spid="69" grpId="0"/>
      <p:bldP spid="70" grpId="0"/>
      <p:bldP spid="30" grpId="0" animBg="1"/>
      <p:bldP spid="72" grpId="0" animBg="1"/>
      <p:bldP spid="75" grpId="0" animBg="1"/>
      <p:bldP spid="77" grpId="0" animBg="1"/>
      <p:bldP spid="78" grpId="0" animBg="1"/>
      <p:bldP spid="79" grpId="0" animBg="1"/>
      <p:bldP spid="81" grpId="0" animBg="1"/>
      <p:bldP spid="84" grpId="0" animBg="1"/>
      <p:bldP spid="85" grpId="0" animBg="1"/>
      <p:bldP spid="32" grpId="0"/>
      <p:bldP spid="37" grpId="0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>
                <a:cs typeface="B Koodak" pitchFamily="2" charset="-78"/>
              </a:rPr>
              <a:t>9</a:t>
            </a:fld>
            <a:endParaRPr lang="fa-IR">
              <a:cs typeface="B Koodak" pitchFamily="2" charset="-78"/>
            </a:endParaRPr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51" y="83139"/>
            <a:ext cx="25415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90434" y="1484881"/>
            <a:ext cx="7355889" cy="4153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223" y="1955571"/>
            <a:ext cx="2360851" cy="12898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4428" y="3300804"/>
            <a:ext cx="6022567" cy="3645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11960" y="3891679"/>
            <a:ext cx="2362200" cy="60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3045" y="4557494"/>
                <a:ext cx="2123387" cy="50840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𝐴𝐵𝐶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𝐴𝐻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𝐵𝐶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045" y="4557494"/>
                <a:ext cx="2123387" cy="508409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25961" y="5265050"/>
                <a:ext cx="2123387" cy="50840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𝐴𝐵𝐶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𝐴𝐶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61" y="5265050"/>
                <a:ext cx="2123387" cy="508409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742973" y="4952443"/>
                <a:ext cx="3313469" cy="52828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𝐴𝐶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𝐴𝐻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𝐵𝐶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2973" y="4952443"/>
                <a:ext cx="3313469" cy="528286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ight Brace 60"/>
          <p:cNvSpPr/>
          <p:nvPr/>
        </p:nvSpPr>
        <p:spPr>
          <a:xfrm>
            <a:off x="2616432" y="4659714"/>
            <a:ext cx="198294" cy="1113745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 sz="140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908106" y="5088277"/>
                <a:ext cx="260954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𝐴𝐶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𝐴𝐻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𝐵𝐶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106" y="5088277"/>
                <a:ext cx="2609545" cy="276999"/>
              </a:xfrm>
              <a:prstGeom prst="rect">
                <a:avLst/>
              </a:prstGeom>
              <a:blipFill rotWithShape="0">
                <a:blip r:embed="rId16"/>
                <a:stretch>
                  <a:fillRect t="-666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809744" y="3981035"/>
                <a:ext cx="482336" cy="430887"/>
              </a:xfrm>
              <a:prstGeom prst="rect">
                <a:avLst/>
              </a:prstGeom>
              <a:solidFill>
                <a:srgbClr val="EFF1B2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𝐴𝐶</m:t>
                      </m:r>
                    </m:oMath>
                  </m:oMathPara>
                </a14:m>
                <a:endParaRPr lang="fa-IR" sz="22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744" y="3981035"/>
                <a:ext cx="482336" cy="430887"/>
              </a:xfrm>
              <a:prstGeom prst="rect">
                <a:avLst/>
              </a:prstGeom>
              <a:blipFill rotWithShape="0">
                <a:blip r:embed="rId17"/>
                <a:stretch>
                  <a:fillRect l="-1266" r="-1012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976392" y="3981035"/>
                <a:ext cx="597768" cy="430887"/>
              </a:xfrm>
              <a:prstGeom prst="rect">
                <a:avLst/>
              </a:prstGeom>
              <a:solidFill>
                <a:srgbClr val="EFF1B2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2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fa-IR" sz="22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392" y="3981035"/>
                <a:ext cx="597768" cy="430887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225622" y="774486"/>
            <a:ext cx="3224127" cy="369332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فعالیت  صفحه 44 کتاب درسی</a:t>
            </a:r>
            <a:endParaRPr lang="fa-I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760400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0" grpId="0"/>
      <p:bldP spid="53" grpId="0"/>
      <p:bldP spid="61" grpId="0" animBg="1"/>
      <p:bldP spid="17" grpId="0"/>
      <p:bldP spid="10" grpId="0" animBg="1"/>
      <p:bldP spid="19" grpId="0" animBg="1"/>
      <p:bldP spid="2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5536</TotalTime>
  <Words>1310</Words>
  <Application>Microsoft Office PowerPoint</Application>
  <PresentationFormat>On-screen Show (4:3)</PresentationFormat>
  <Paragraphs>345</Paragraphs>
  <Slides>23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B Koodak</vt:lpstr>
      <vt:lpstr>B Titr</vt:lpstr>
      <vt:lpstr>Calibri</vt:lpstr>
      <vt:lpstr>Cambria</vt:lpstr>
      <vt:lpstr>Cambria Math</vt:lpstr>
      <vt:lpstr>Constantia</vt:lpstr>
      <vt:lpstr>Majalla UI</vt:lpstr>
      <vt:lpstr>Wingdings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Chavosh.PC</dc:creator>
  <cp:lastModifiedBy>Chavosh.PC</cp:lastModifiedBy>
  <cp:revision>704</cp:revision>
  <dcterms:created xsi:type="dcterms:W3CDTF">2016-11-08T08:32:53Z</dcterms:created>
  <dcterms:modified xsi:type="dcterms:W3CDTF">2018-11-23T08:31:28Z</dcterms:modified>
  <cp:contentStatus/>
</cp:coreProperties>
</file>