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4"/>
  </p:notesMasterIdLst>
  <p:handoutMasterIdLst>
    <p:handoutMasterId r:id="rId75"/>
  </p:handoutMasterIdLst>
  <p:sldIdLst>
    <p:sldId id="256" r:id="rId2"/>
    <p:sldId id="316" r:id="rId3"/>
    <p:sldId id="258" r:id="rId4"/>
    <p:sldId id="259" r:id="rId5"/>
    <p:sldId id="337" r:id="rId6"/>
    <p:sldId id="345" r:id="rId7"/>
    <p:sldId id="346" r:id="rId8"/>
    <p:sldId id="355" r:id="rId9"/>
    <p:sldId id="339" r:id="rId10"/>
    <p:sldId id="347" r:id="rId11"/>
    <p:sldId id="260" r:id="rId12"/>
    <p:sldId id="338" r:id="rId13"/>
    <p:sldId id="340" r:id="rId14"/>
    <p:sldId id="341" r:id="rId15"/>
    <p:sldId id="343" r:id="rId16"/>
    <p:sldId id="365" r:id="rId17"/>
    <p:sldId id="344" r:id="rId18"/>
    <p:sldId id="293" r:id="rId19"/>
    <p:sldId id="292" r:id="rId20"/>
    <p:sldId id="290" r:id="rId21"/>
    <p:sldId id="289" r:id="rId22"/>
    <p:sldId id="288" r:id="rId23"/>
    <p:sldId id="315" r:id="rId24"/>
    <p:sldId id="314" r:id="rId25"/>
    <p:sldId id="313" r:id="rId26"/>
    <p:sldId id="312" r:id="rId27"/>
    <p:sldId id="311" r:id="rId28"/>
    <p:sldId id="310" r:id="rId29"/>
    <p:sldId id="309" r:id="rId30"/>
    <p:sldId id="308" r:id="rId31"/>
    <p:sldId id="307" r:id="rId32"/>
    <p:sldId id="306" r:id="rId33"/>
    <p:sldId id="305" r:id="rId34"/>
    <p:sldId id="304" r:id="rId35"/>
    <p:sldId id="348" r:id="rId36"/>
    <p:sldId id="303" r:id="rId37"/>
    <p:sldId id="302" r:id="rId38"/>
    <p:sldId id="301" r:id="rId39"/>
    <p:sldId id="300" r:id="rId40"/>
    <p:sldId id="287" r:id="rId41"/>
    <p:sldId id="349" r:id="rId42"/>
    <p:sldId id="286" r:id="rId43"/>
    <p:sldId id="285" r:id="rId44"/>
    <p:sldId id="284" r:id="rId45"/>
    <p:sldId id="317" r:id="rId46"/>
    <p:sldId id="318" r:id="rId47"/>
    <p:sldId id="326" r:id="rId48"/>
    <p:sldId id="325" r:id="rId49"/>
    <p:sldId id="324" r:id="rId50"/>
    <p:sldId id="323" r:id="rId51"/>
    <p:sldId id="322" r:id="rId52"/>
    <p:sldId id="321" r:id="rId53"/>
    <p:sldId id="320" r:id="rId54"/>
    <p:sldId id="319" r:id="rId55"/>
    <p:sldId id="331" r:id="rId56"/>
    <p:sldId id="334" r:id="rId57"/>
    <p:sldId id="333" r:id="rId58"/>
    <p:sldId id="332" r:id="rId59"/>
    <p:sldId id="335" r:id="rId60"/>
    <p:sldId id="350" r:id="rId61"/>
    <p:sldId id="351" r:id="rId62"/>
    <p:sldId id="352" r:id="rId63"/>
    <p:sldId id="353" r:id="rId64"/>
    <p:sldId id="354" r:id="rId65"/>
    <p:sldId id="357" r:id="rId66"/>
    <p:sldId id="358" r:id="rId67"/>
    <p:sldId id="359" r:id="rId68"/>
    <p:sldId id="361" r:id="rId69"/>
    <p:sldId id="362" r:id="rId70"/>
    <p:sldId id="363" r:id="rId71"/>
    <p:sldId id="364" r:id="rId72"/>
    <p:sldId id="336" r:id="rId73"/>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200" kern="1200">
        <a:solidFill>
          <a:schemeClr val="tx1"/>
        </a:solidFill>
        <a:latin typeface="Times New Roman" panose="02020603050405020304" pitchFamily="18" charset="0"/>
        <a:ea typeface="+mn-ea"/>
        <a:cs typeface="+mn-cs"/>
      </a:defRPr>
    </a:lvl5pPr>
    <a:lvl6pPr marL="2286000" algn="l" defTabSz="914400" rtl="0" eaLnBrk="1" latinLnBrk="0" hangingPunct="1">
      <a:defRPr sz="3200" kern="1200">
        <a:solidFill>
          <a:schemeClr val="tx1"/>
        </a:solidFill>
        <a:latin typeface="Times New Roman" panose="02020603050405020304" pitchFamily="18" charset="0"/>
        <a:ea typeface="+mn-ea"/>
        <a:cs typeface="+mn-cs"/>
      </a:defRPr>
    </a:lvl6pPr>
    <a:lvl7pPr marL="2743200" algn="l" defTabSz="914400" rtl="0" eaLnBrk="1" latinLnBrk="0" hangingPunct="1">
      <a:defRPr sz="3200" kern="1200">
        <a:solidFill>
          <a:schemeClr val="tx1"/>
        </a:solidFill>
        <a:latin typeface="Times New Roman" panose="02020603050405020304" pitchFamily="18" charset="0"/>
        <a:ea typeface="+mn-ea"/>
        <a:cs typeface="+mn-cs"/>
      </a:defRPr>
    </a:lvl7pPr>
    <a:lvl8pPr marL="3200400" algn="l" defTabSz="914400" rtl="0" eaLnBrk="1" latinLnBrk="0" hangingPunct="1">
      <a:defRPr sz="3200" kern="1200">
        <a:solidFill>
          <a:schemeClr val="tx1"/>
        </a:solidFill>
        <a:latin typeface="Times New Roman" panose="02020603050405020304" pitchFamily="18" charset="0"/>
        <a:ea typeface="+mn-ea"/>
        <a:cs typeface="+mn-cs"/>
      </a:defRPr>
    </a:lvl8pPr>
    <a:lvl9pPr marL="3657600" algn="l" defTabSz="914400" rtl="0" eaLnBrk="1" latinLnBrk="0" hangingPunct="1">
      <a:defRPr sz="3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CC00"/>
    <a:srgbClr val="FF6699"/>
    <a:srgbClr val="FF3300"/>
    <a:srgbClr val="FFFF00"/>
    <a:srgbClr val="19F0F5"/>
    <a:srgbClr val="000099"/>
    <a:srgbClr val="0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83" autoAdjust="0"/>
  </p:normalViewPr>
  <p:slideViewPr>
    <p:cSldViewPr>
      <p:cViewPr varScale="1">
        <p:scale>
          <a:sx n="65" d="100"/>
          <a:sy n="65" d="100"/>
        </p:scale>
        <p:origin x="151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416"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152840-5834-4F83-AAC2-7302722F78F3}" type="doc">
      <dgm:prSet loTypeId="urn:microsoft.com/office/officeart/2005/8/layout/cycle1" loCatId="cycle" qsTypeId="urn:microsoft.com/office/officeart/2005/8/quickstyle/simple1" qsCatId="simple" csTypeId="urn:microsoft.com/office/officeart/2005/8/colors/accent1_2" csCatId="accent1"/>
      <dgm:spPr/>
    </dgm:pt>
    <dgm:pt modelId="{08D24942-E85B-4777-AD08-4BFF09E3FFD1}">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dirty="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rPr>
            <a:t>مشتريان راضي                                </a:t>
          </a:r>
          <a:endParaRPr kumimoji="0" lang="en-US" altLang="fa-IR" b="1" i="0" u="none" strike="noStrike" cap="none" normalizeH="0" baseline="0" dirty="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endParaRPr>
        </a:p>
      </dgm:t>
    </dgm:pt>
    <dgm:pt modelId="{87AB5BF0-20C1-43B9-BEB3-F1C0F93ACCE9}" type="parTrans" cxnId="{D3A090AF-7EE9-4211-A151-D8005F1F79F9}">
      <dgm:prSet/>
      <dgm:spPr/>
      <dgm:t>
        <a:bodyPr/>
        <a:lstStyle/>
        <a:p>
          <a:endParaRPr lang="en-US"/>
        </a:p>
      </dgm:t>
    </dgm:pt>
    <dgm:pt modelId="{0B91A80C-7F92-4AB2-B665-70059EBEF66B}" type="sibTrans" cxnId="{D3A090AF-7EE9-4211-A151-D8005F1F79F9}">
      <dgm:prSet/>
      <dgm:spPr/>
      <dgm:t>
        <a:bodyPr/>
        <a:lstStyle/>
        <a:p>
          <a:endParaRPr lang="en-US">
            <a:cs typeface="B Nazanin" panose="00000400000000000000" pitchFamily="2" charset="-78"/>
          </a:endParaRPr>
        </a:p>
      </dgm:t>
    </dgm:pt>
    <dgm:pt modelId="{68F350A1-29E2-4822-B55B-21C98B2C30A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rPr>
            <a:t>كاهش</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rPr>
            <a:t> ترك</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rPr>
            <a:t>مشتريان</a:t>
          </a:r>
          <a:endParaRPr kumimoji="0" lang="en-US" altLang="fa-IR"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endParaRPr>
        </a:p>
      </dgm:t>
    </dgm:pt>
    <dgm:pt modelId="{2E3CB478-938A-4D3F-A47E-B3126A5919A4}" type="parTrans" cxnId="{138083DF-B9A6-4333-AC22-6499DC425F79}">
      <dgm:prSet/>
      <dgm:spPr/>
      <dgm:t>
        <a:bodyPr/>
        <a:lstStyle/>
        <a:p>
          <a:endParaRPr lang="en-US"/>
        </a:p>
      </dgm:t>
    </dgm:pt>
    <dgm:pt modelId="{6F150E45-9BCD-4FEF-9DFE-C3507CCFFD39}" type="sibTrans" cxnId="{138083DF-B9A6-4333-AC22-6499DC425F79}">
      <dgm:prSet/>
      <dgm:spPr/>
      <dgm:t>
        <a:bodyPr/>
        <a:lstStyle/>
        <a:p>
          <a:endParaRPr lang="en-US">
            <a:cs typeface="B Nazanin" panose="00000400000000000000" pitchFamily="2" charset="-78"/>
          </a:endParaRPr>
        </a:p>
      </dgm:t>
    </dgm:pt>
    <dgm:pt modelId="{81DDF206-3507-4CB1-A027-B602EABE5466}">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rPr>
            <a:t>حاشيه سود بالاتر</a:t>
          </a:r>
          <a:endParaRPr kumimoji="0" lang="en-US" altLang="fa-IR"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altLang="fa-IR" b="1" i="0" u="none" strike="noStrike" cap="none" normalizeH="0" baseline="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endParaRPr>
        </a:p>
      </dgm:t>
    </dgm:pt>
    <dgm:pt modelId="{C79BB512-AC82-47CC-B59D-419163B24610}" type="parTrans" cxnId="{EF817BA4-033C-4F66-9BCB-C8F63DC5798B}">
      <dgm:prSet/>
      <dgm:spPr/>
      <dgm:t>
        <a:bodyPr/>
        <a:lstStyle/>
        <a:p>
          <a:endParaRPr lang="en-US"/>
        </a:p>
      </dgm:t>
    </dgm:pt>
    <dgm:pt modelId="{66DC1365-AA1C-4682-92DC-9B9D01285E88}" type="sibTrans" cxnId="{EF817BA4-033C-4F66-9BCB-C8F63DC5798B}">
      <dgm:prSet/>
      <dgm:spPr/>
      <dgm:t>
        <a:bodyPr/>
        <a:lstStyle/>
        <a:p>
          <a:endParaRPr lang="en-US">
            <a:cs typeface="B Nazanin" panose="00000400000000000000" pitchFamily="2" charset="-78"/>
          </a:endParaRPr>
        </a:p>
      </dgm:t>
    </dgm:pt>
    <dgm:pt modelId="{E703AA5A-37EC-4EFD-8D4E-9F22E398B11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rPr>
            <a:t>بهبود رضايتمندي كاركنان</a:t>
          </a:r>
          <a:endParaRPr kumimoji="0" lang="en-US" altLang="fa-IR" b="0" i="0" u="none" strike="noStrike" cap="none" normalizeH="0" baseline="0" smtClean="0">
            <a:ln>
              <a:noFill/>
            </a:ln>
            <a:solidFill>
              <a:schemeClr val="tx1"/>
            </a:solidFill>
            <a:effectLst/>
            <a:latin typeface="Times New Roman" panose="02020603050405020304" pitchFamily="18" charset="0"/>
            <a:cs typeface="B Nazanin" panose="00000400000000000000" pitchFamily="2" charset="-78"/>
          </a:endParaRPr>
        </a:p>
      </dgm:t>
    </dgm:pt>
    <dgm:pt modelId="{3B3C5969-C919-4D76-A061-618632176B15}" type="parTrans" cxnId="{4C5C0436-7E0B-4DC7-A201-EDA4CD0826D8}">
      <dgm:prSet/>
      <dgm:spPr/>
      <dgm:t>
        <a:bodyPr/>
        <a:lstStyle/>
        <a:p>
          <a:endParaRPr lang="en-US"/>
        </a:p>
      </dgm:t>
    </dgm:pt>
    <dgm:pt modelId="{2D91F520-F05A-4D7B-AE7E-33A7D1CDB33A}" type="sibTrans" cxnId="{4C5C0436-7E0B-4DC7-A201-EDA4CD0826D8}">
      <dgm:prSet/>
      <dgm:spPr/>
      <dgm:t>
        <a:bodyPr/>
        <a:lstStyle/>
        <a:p>
          <a:endParaRPr lang="en-US">
            <a:cs typeface="B Nazanin" panose="00000400000000000000" pitchFamily="2" charset="-78"/>
          </a:endParaRPr>
        </a:p>
      </dgm:t>
    </dgm:pt>
    <dgm:pt modelId="{B45C041D-90FD-48EA-AFA0-A9AA0E8EF4B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b="0" i="0" u="none" strike="noStrike" cap="none" normalizeH="0" baseline="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rPr>
            <a:t>كاهش خروج كاركنان</a:t>
          </a:r>
          <a:endParaRPr kumimoji="0" lang="en-US" altLang="fa-IR" b="1" i="0" u="none" strike="noStrike" cap="none" normalizeH="0" baseline="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endParaRPr>
        </a:p>
      </dgm:t>
    </dgm:pt>
    <dgm:pt modelId="{AA9D6338-8B0A-462F-8DD8-7192A23B1438}" type="parTrans" cxnId="{057D5211-048F-4B98-A887-E9793FB63716}">
      <dgm:prSet/>
      <dgm:spPr/>
      <dgm:t>
        <a:bodyPr/>
        <a:lstStyle/>
        <a:p>
          <a:endParaRPr lang="en-US"/>
        </a:p>
      </dgm:t>
    </dgm:pt>
    <dgm:pt modelId="{558C75A1-685A-4D49-B10C-EE38B80E6B2E}" type="sibTrans" cxnId="{057D5211-048F-4B98-A887-E9793FB63716}">
      <dgm:prSet/>
      <dgm:spPr/>
      <dgm:t>
        <a:bodyPr/>
        <a:lstStyle/>
        <a:p>
          <a:endParaRPr lang="en-US">
            <a:cs typeface="B Nazanin" panose="00000400000000000000" pitchFamily="2" charset="-78"/>
          </a:endParaRPr>
        </a:p>
      </dgm:t>
    </dgm:pt>
    <dgm:pt modelId="{26088AAE-7F4E-47DF-9B8E-817DF787B478}" type="pres">
      <dgm:prSet presAssocID="{67152840-5834-4F83-AAC2-7302722F78F3}" presName="cycle" presStyleCnt="0">
        <dgm:presLayoutVars>
          <dgm:dir/>
          <dgm:resizeHandles val="exact"/>
        </dgm:presLayoutVars>
      </dgm:prSet>
      <dgm:spPr/>
    </dgm:pt>
    <dgm:pt modelId="{AF958D0D-E1F2-432C-BCA7-60048DB0FDC0}" type="pres">
      <dgm:prSet presAssocID="{08D24942-E85B-4777-AD08-4BFF09E3FFD1}" presName="dummy" presStyleCnt="0"/>
      <dgm:spPr/>
    </dgm:pt>
    <dgm:pt modelId="{186B7528-62C6-4C8B-BB54-089B352088BF}" type="pres">
      <dgm:prSet presAssocID="{08D24942-E85B-4777-AD08-4BFF09E3FFD1}" presName="node" presStyleLbl="revTx" presStyleIdx="0" presStyleCnt="5">
        <dgm:presLayoutVars>
          <dgm:bulletEnabled val="1"/>
        </dgm:presLayoutVars>
      </dgm:prSet>
      <dgm:spPr/>
      <dgm:t>
        <a:bodyPr/>
        <a:lstStyle/>
        <a:p>
          <a:endParaRPr lang="en-AU"/>
        </a:p>
      </dgm:t>
    </dgm:pt>
    <dgm:pt modelId="{B71CABEA-E74A-4B8D-88D6-E47CCC43CA47}" type="pres">
      <dgm:prSet presAssocID="{0B91A80C-7F92-4AB2-B665-70059EBEF66B}" presName="sibTrans" presStyleLbl="node1" presStyleIdx="0" presStyleCnt="5"/>
      <dgm:spPr/>
      <dgm:t>
        <a:bodyPr/>
        <a:lstStyle/>
        <a:p>
          <a:endParaRPr lang="en-US"/>
        </a:p>
      </dgm:t>
    </dgm:pt>
    <dgm:pt modelId="{08001C74-8ED1-40E3-A067-F2B98674A6A6}" type="pres">
      <dgm:prSet presAssocID="{68F350A1-29E2-4822-B55B-21C98B2C30AB}" presName="dummy" presStyleCnt="0"/>
      <dgm:spPr/>
    </dgm:pt>
    <dgm:pt modelId="{59CA3CB1-A4A0-48E9-83DA-4DA2821D8527}" type="pres">
      <dgm:prSet presAssocID="{68F350A1-29E2-4822-B55B-21C98B2C30AB}" presName="node" presStyleLbl="revTx" presStyleIdx="1" presStyleCnt="5">
        <dgm:presLayoutVars>
          <dgm:bulletEnabled val="1"/>
        </dgm:presLayoutVars>
      </dgm:prSet>
      <dgm:spPr/>
      <dgm:t>
        <a:bodyPr/>
        <a:lstStyle/>
        <a:p>
          <a:endParaRPr lang="en-AU"/>
        </a:p>
      </dgm:t>
    </dgm:pt>
    <dgm:pt modelId="{34DE93E0-6BF9-4B7C-87D5-186E1E3AD7BA}" type="pres">
      <dgm:prSet presAssocID="{6F150E45-9BCD-4FEF-9DFE-C3507CCFFD39}" presName="sibTrans" presStyleLbl="node1" presStyleIdx="1" presStyleCnt="5"/>
      <dgm:spPr/>
      <dgm:t>
        <a:bodyPr/>
        <a:lstStyle/>
        <a:p>
          <a:endParaRPr lang="en-US"/>
        </a:p>
      </dgm:t>
    </dgm:pt>
    <dgm:pt modelId="{58E2B531-F5BC-4B57-B775-B94DDA4BB4D7}" type="pres">
      <dgm:prSet presAssocID="{81DDF206-3507-4CB1-A027-B602EABE5466}" presName="dummy" presStyleCnt="0"/>
      <dgm:spPr/>
    </dgm:pt>
    <dgm:pt modelId="{29CE3ADF-E888-4BF7-9259-209D2D00CC70}" type="pres">
      <dgm:prSet presAssocID="{81DDF206-3507-4CB1-A027-B602EABE5466}" presName="node" presStyleLbl="revTx" presStyleIdx="2" presStyleCnt="5">
        <dgm:presLayoutVars>
          <dgm:bulletEnabled val="1"/>
        </dgm:presLayoutVars>
      </dgm:prSet>
      <dgm:spPr/>
      <dgm:t>
        <a:bodyPr/>
        <a:lstStyle/>
        <a:p>
          <a:endParaRPr lang="en-AU"/>
        </a:p>
      </dgm:t>
    </dgm:pt>
    <dgm:pt modelId="{F28BC4C2-43D6-4DD7-9907-94AE69DC46FE}" type="pres">
      <dgm:prSet presAssocID="{66DC1365-AA1C-4682-92DC-9B9D01285E88}" presName="sibTrans" presStyleLbl="node1" presStyleIdx="2" presStyleCnt="5"/>
      <dgm:spPr/>
      <dgm:t>
        <a:bodyPr/>
        <a:lstStyle/>
        <a:p>
          <a:endParaRPr lang="en-US"/>
        </a:p>
      </dgm:t>
    </dgm:pt>
    <dgm:pt modelId="{2325FA82-DBCC-4EB7-AED3-948D287AEA84}" type="pres">
      <dgm:prSet presAssocID="{E703AA5A-37EC-4EFD-8D4E-9F22E398B11E}" presName="dummy" presStyleCnt="0"/>
      <dgm:spPr/>
    </dgm:pt>
    <dgm:pt modelId="{A99A62C5-1A7B-426D-B6E6-89263FE1B8E7}" type="pres">
      <dgm:prSet presAssocID="{E703AA5A-37EC-4EFD-8D4E-9F22E398B11E}" presName="node" presStyleLbl="revTx" presStyleIdx="3" presStyleCnt="5">
        <dgm:presLayoutVars>
          <dgm:bulletEnabled val="1"/>
        </dgm:presLayoutVars>
      </dgm:prSet>
      <dgm:spPr/>
      <dgm:t>
        <a:bodyPr/>
        <a:lstStyle/>
        <a:p>
          <a:endParaRPr lang="en-AU"/>
        </a:p>
      </dgm:t>
    </dgm:pt>
    <dgm:pt modelId="{AF1AC5F9-22DE-4C18-A1E1-B205F27C9CF4}" type="pres">
      <dgm:prSet presAssocID="{2D91F520-F05A-4D7B-AE7E-33A7D1CDB33A}" presName="sibTrans" presStyleLbl="node1" presStyleIdx="3" presStyleCnt="5"/>
      <dgm:spPr/>
      <dgm:t>
        <a:bodyPr/>
        <a:lstStyle/>
        <a:p>
          <a:endParaRPr lang="en-US"/>
        </a:p>
      </dgm:t>
    </dgm:pt>
    <dgm:pt modelId="{4E0ACE69-F0C9-4039-AF97-5E5056F5905B}" type="pres">
      <dgm:prSet presAssocID="{B45C041D-90FD-48EA-AFA0-A9AA0E8EF4B7}" presName="dummy" presStyleCnt="0"/>
      <dgm:spPr/>
    </dgm:pt>
    <dgm:pt modelId="{B703FD50-F840-4CCC-9084-E7E6C9CBB072}" type="pres">
      <dgm:prSet presAssocID="{B45C041D-90FD-48EA-AFA0-A9AA0E8EF4B7}" presName="node" presStyleLbl="revTx" presStyleIdx="4" presStyleCnt="5">
        <dgm:presLayoutVars>
          <dgm:bulletEnabled val="1"/>
        </dgm:presLayoutVars>
      </dgm:prSet>
      <dgm:spPr/>
      <dgm:t>
        <a:bodyPr/>
        <a:lstStyle/>
        <a:p>
          <a:endParaRPr lang="en-AU"/>
        </a:p>
      </dgm:t>
    </dgm:pt>
    <dgm:pt modelId="{3A1F302A-AEDD-433D-BE1F-6C97179F410D}" type="pres">
      <dgm:prSet presAssocID="{558C75A1-685A-4D49-B10C-EE38B80E6B2E}" presName="sibTrans" presStyleLbl="node1" presStyleIdx="4" presStyleCnt="5"/>
      <dgm:spPr/>
      <dgm:t>
        <a:bodyPr/>
        <a:lstStyle/>
        <a:p>
          <a:endParaRPr lang="en-US"/>
        </a:p>
      </dgm:t>
    </dgm:pt>
  </dgm:ptLst>
  <dgm:cxnLst>
    <dgm:cxn modelId="{D3A090AF-7EE9-4211-A151-D8005F1F79F9}" srcId="{67152840-5834-4F83-AAC2-7302722F78F3}" destId="{08D24942-E85B-4777-AD08-4BFF09E3FFD1}" srcOrd="0" destOrd="0" parTransId="{87AB5BF0-20C1-43B9-BEB3-F1C0F93ACCE9}" sibTransId="{0B91A80C-7F92-4AB2-B665-70059EBEF66B}"/>
    <dgm:cxn modelId="{97F2C724-6B46-45DE-8226-EEFA8FA0DFCD}" type="presOf" srcId="{66DC1365-AA1C-4682-92DC-9B9D01285E88}" destId="{F28BC4C2-43D6-4DD7-9907-94AE69DC46FE}" srcOrd="0" destOrd="0" presId="urn:microsoft.com/office/officeart/2005/8/layout/cycle1"/>
    <dgm:cxn modelId="{47EC75CF-6DF2-4053-8BBA-096270CCE873}" type="presOf" srcId="{558C75A1-685A-4D49-B10C-EE38B80E6B2E}" destId="{3A1F302A-AEDD-433D-BE1F-6C97179F410D}" srcOrd="0" destOrd="0" presId="urn:microsoft.com/office/officeart/2005/8/layout/cycle1"/>
    <dgm:cxn modelId="{1DEE9109-2697-4939-BE2A-EA0FA442E16B}" type="presOf" srcId="{2D91F520-F05A-4D7B-AE7E-33A7D1CDB33A}" destId="{AF1AC5F9-22DE-4C18-A1E1-B205F27C9CF4}" srcOrd="0" destOrd="0" presId="urn:microsoft.com/office/officeart/2005/8/layout/cycle1"/>
    <dgm:cxn modelId="{B85E7B95-90D6-46BE-8638-F78AAD181991}" type="presOf" srcId="{6F150E45-9BCD-4FEF-9DFE-C3507CCFFD39}" destId="{34DE93E0-6BF9-4B7C-87D5-186E1E3AD7BA}" srcOrd="0" destOrd="0" presId="urn:microsoft.com/office/officeart/2005/8/layout/cycle1"/>
    <dgm:cxn modelId="{34575DB4-FA93-4DAE-9ED5-AC436FBCE724}" type="presOf" srcId="{68F350A1-29E2-4822-B55B-21C98B2C30AB}" destId="{59CA3CB1-A4A0-48E9-83DA-4DA2821D8527}" srcOrd="0" destOrd="0" presId="urn:microsoft.com/office/officeart/2005/8/layout/cycle1"/>
    <dgm:cxn modelId="{057D5211-048F-4B98-A887-E9793FB63716}" srcId="{67152840-5834-4F83-AAC2-7302722F78F3}" destId="{B45C041D-90FD-48EA-AFA0-A9AA0E8EF4B7}" srcOrd="4" destOrd="0" parTransId="{AA9D6338-8B0A-462F-8DD8-7192A23B1438}" sibTransId="{558C75A1-685A-4D49-B10C-EE38B80E6B2E}"/>
    <dgm:cxn modelId="{EBC3855C-E5D8-4CAA-B8AC-A42D336CA16D}" type="presOf" srcId="{08D24942-E85B-4777-AD08-4BFF09E3FFD1}" destId="{186B7528-62C6-4C8B-BB54-089B352088BF}" srcOrd="0" destOrd="0" presId="urn:microsoft.com/office/officeart/2005/8/layout/cycle1"/>
    <dgm:cxn modelId="{536427BC-97D7-4E44-9AC8-C891AD04CC58}" type="presOf" srcId="{E703AA5A-37EC-4EFD-8D4E-9F22E398B11E}" destId="{A99A62C5-1A7B-426D-B6E6-89263FE1B8E7}" srcOrd="0" destOrd="0" presId="urn:microsoft.com/office/officeart/2005/8/layout/cycle1"/>
    <dgm:cxn modelId="{138083DF-B9A6-4333-AC22-6499DC425F79}" srcId="{67152840-5834-4F83-AAC2-7302722F78F3}" destId="{68F350A1-29E2-4822-B55B-21C98B2C30AB}" srcOrd="1" destOrd="0" parTransId="{2E3CB478-938A-4D3F-A47E-B3126A5919A4}" sibTransId="{6F150E45-9BCD-4FEF-9DFE-C3507CCFFD39}"/>
    <dgm:cxn modelId="{4C5C0436-7E0B-4DC7-A201-EDA4CD0826D8}" srcId="{67152840-5834-4F83-AAC2-7302722F78F3}" destId="{E703AA5A-37EC-4EFD-8D4E-9F22E398B11E}" srcOrd="3" destOrd="0" parTransId="{3B3C5969-C919-4D76-A061-618632176B15}" sibTransId="{2D91F520-F05A-4D7B-AE7E-33A7D1CDB33A}"/>
    <dgm:cxn modelId="{EF817BA4-033C-4F66-9BCB-C8F63DC5798B}" srcId="{67152840-5834-4F83-AAC2-7302722F78F3}" destId="{81DDF206-3507-4CB1-A027-B602EABE5466}" srcOrd="2" destOrd="0" parTransId="{C79BB512-AC82-47CC-B59D-419163B24610}" sibTransId="{66DC1365-AA1C-4682-92DC-9B9D01285E88}"/>
    <dgm:cxn modelId="{2766EC12-866D-4FF2-9C43-A9A347931C68}" type="presOf" srcId="{81DDF206-3507-4CB1-A027-B602EABE5466}" destId="{29CE3ADF-E888-4BF7-9259-209D2D00CC70}" srcOrd="0" destOrd="0" presId="urn:microsoft.com/office/officeart/2005/8/layout/cycle1"/>
    <dgm:cxn modelId="{EC308A43-456A-48CE-92BA-59F02552BA41}" type="presOf" srcId="{0B91A80C-7F92-4AB2-B665-70059EBEF66B}" destId="{B71CABEA-E74A-4B8D-88D6-E47CCC43CA47}" srcOrd="0" destOrd="0" presId="urn:microsoft.com/office/officeart/2005/8/layout/cycle1"/>
    <dgm:cxn modelId="{2E613D2F-28D5-4EE0-8D71-B62E081F4A87}" type="presOf" srcId="{67152840-5834-4F83-AAC2-7302722F78F3}" destId="{26088AAE-7F4E-47DF-9B8E-817DF787B478}" srcOrd="0" destOrd="0" presId="urn:microsoft.com/office/officeart/2005/8/layout/cycle1"/>
    <dgm:cxn modelId="{755BC258-F0BD-4164-8C9D-EDFC72A8395E}" type="presOf" srcId="{B45C041D-90FD-48EA-AFA0-A9AA0E8EF4B7}" destId="{B703FD50-F840-4CCC-9084-E7E6C9CBB072}" srcOrd="0" destOrd="0" presId="urn:microsoft.com/office/officeart/2005/8/layout/cycle1"/>
    <dgm:cxn modelId="{C18D69FF-F80D-4A48-8EB7-25B044298625}" type="presParOf" srcId="{26088AAE-7F4E-47DF-9B8E-817DF787B478}" destId="{AF958D0D-E1F2-432C-BCA7-60048DB0FDC0}" srcOrd="0" destOrd="0" presId="urn:microsoft.com/office/officeart/2005/8/layout/cycle1"/>
    <dgm:cxn modelId="{90B0019A-3511-4D05-91C0-7B8CC5DB67E5}" type="presParOf" srcId="{26088AAE-7F4E-47DF-9B8E-817DF787B478}" destId="{186B7528-62C6-4C8B-BB54-089B352088BF}" srcOrd="1" destOrd="0" presId="urn:microsoft.com/office/officeart/2005/8/layout/cycle1"/>
    <dgm:cxn modelId="{CE822C52-AEFD-4B32-A2C0-5267660348F7}" type="presParOf" srcId="{26088AAE-7F4E-47DF-9B8E-817DF787B478}" destId="{B71CABEA-E74A-4B8D-88D6-E47CCC43CA47}" srcOrd="2" destOrd="0" presId="urn:microsoft.com/office/officeart/2005/8/layout/cycle1"/>
    <dgm:cxn modelId="{5A6C5821-964B-464A-9258-C8D02FBC9114}" type="presParOf" srcId="{26088AAE-7F4E-47DF-9B8E-817DF787B478}" destId="{08001C74-8ED1-40E3-A067-F2B98674A6A6}" srcOrd="3" destOrd="0" presId="urn:microsoft.com/office/officeart/2005/8/layout/cycle1"/>
    <dgm:cxn modelId="{1EBC2900-EDDA-4870-8369-6649A5EFD969}" type="presParOf" srcId="{26088AAE-7F4E-47DF-9B8E-817DF787B478}" destId="{59CA3CB1-A4A0-48E9-83DA-4DA2821D8527}" srcOrd="4" destOrd="0" presId="urn:microsoft.com/office/officeart/2005/8/layout/cycle1"/>
    <dgm:cxn modelId="{68631BD6-A398-44FA-B3E3-B8927C5058B0}" type="presParOf" srcId="{26088AAE-7F4E-47DF-9B8E-817DF787B478}" destId="{34DE93E0-6BF9-4B7C-87D5-186E1E3AD7BA}" srcOrd="5" destOrd="0" presId="urn:microsoft.com/office/officeart/2005/8/layout/cycle1"/>
    <dgm:cxn modelId="{8B6F6638-96C3-4243-8AE7-C7716E814138}" type="presParOf" srcId="{26088AAE-7F4E-47DF-9B8E-817DF787B478}" destId="{58E2B531-F5BC-4B57-B775-B94DDA4BB4D7}" srcOrd="6" destOrd="0" presId="urn:microsoft.com/office/officeart/2005/8/layout/cycle1"/>
    <dgm:cxn modelId="{2E511DC6-7F5A-4711-B423-F7C59FFC8382}" type="presParOf" srcId="{26088AAE-7F4E-47DF-9B8E-817DF787B478}" destId="{29CE3ADF-E888-4BF7-9259-209D2D00CC70}" srcOrd="7" destOrd="0" presId="urn:microsoft.com/office/officeart/2005/8/layout/cycle1"/>
    <dgm:cxn modelId="{8FD21A37-C517-4E52-A37C-92757CAB5415}" type="presParOf" srcId="{26088AAE-7F4E-47DF-9B8E-817DF787B478}" destId="{F28BC4C2-43D6-4DD7-9907-94AE69DC46FE}" srcOrd="8" destOrd="0" presId="urn:microsoft.com/office/officeart/2005/8/layout/cycle1"/>
    <dgm:cxn modelId="{4BA4DF22-B523-4CB6-B935-9130D1256A40}" type="presParOf" srcId="{26088AAE-7F4E-47DF-9B8E-817DF787B478}" destId="{2325FA82-DBCC-4EB7-AED3-948D287AEA84}" srcOrd="9" destOrd="0" presId="urn:microsoft.com/office/officeart/2005/8/layout/cycle1"/>
    <dgm:cxn modelId="{07EA1036-CEFF-49B1-A03B-62AC4D6D303B}" type="presParOf" srcId="{26088AAE-7F4E-47DF-9B8E-817DF787B478}" destId="{A99A62C5-1A7B-426D-B6E6-89263FE1B8E7}" srcOrd="10" destOrd="0" presId="urn:microsoft.com/office/officeart/2005/8/layout/cycle1"/>
    <dgm:cxn modelId="{D8495DFE-FBD3-4F48-9882-C06E40B6BC51}" type="presParOf" srcId="{26088AAE-7F4E-47DF-9B8E-817DF787B478}" destId="{AF1AC5F9-22DE-4C18-A1E1-B205F27C9CF4}" srcOrd="11" destOrd="0" presId="urn:microsoft.com/office/officeart/2005/8/layout/cycle1"/>
    <dgm:cxn modelId="{AD193C9D-DA99-455E-96CB-6E5BB7967BBE}" type="presParOf" srcId="{26088AAE-7F4E-47DF-9B8E-817DF787B478}" destId="{4E0ACE69-F0C9-4039-AF97-5E5056F5905B}" srcOrd="12" destOrd="0" presId="urn:microsoft.com/office/officeart/2005/8/layout/cycle1"/>
    <dgm:cxn modelId="{AA83FF47-FD60-43BE-9AC8-36F98ED66C34}" type="presParOf" srcId="{26088AAE-7F4E-47DF-9B8E-817DF787B478}" destId="{B703FD50-F840-4CCC-9084-E7E6C9CBB072}" srcOrd="13" destOrd="0" presId="urn:microsoft.com/office/officeart/2005/8/layout/cycle1"/>
    <dgm:cxn modelId="{B950B622-0EA9-4283-8311-D439832D4BC4}" type="presParOf" srcId="{26088AAE-7F4E-47DF-9B8E-817DF787B478}" destId="{3A1F302A-AEDD-433D-BE1F-6C97179F410D}"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6B7528-62C6-4C8B-BB54-089B352088BF}">
      <dsp:nvSpPr>
        <dsp:cNvPr id="0" name=""/>
        <dsp:cNvSpPr/>
      </dsp:nvSpPr>
      <dsp:spPr>
        <a:xfrm>
          <a:off x="3394064" y="32106"/>
          <a:ext cx="1112172" cy="111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dirty="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rPr>
            <a:t>مشتريان راضي                                </a:t>
          </a:r>
          <a:endParaRPr kumimoji="0" lang="en-US" altLang="fa-IR" sz="1800" b="1" i="0" u="none" strike="noStrike" kern="1200" cap="none" normalizeH="0" baseline="0" dirty="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endParaRPr>
        </a:p>
      </dsp:txBody>
      <dsp:txXfrm>
        <a:off x="3394064" y="32106"/>
        <a:ext cx="1112172" cy="1112172"/>
      </dsp:txXfrm>
    </dsp:sp>
    <dsp:sp modelId="{B71CABEA-E74A-4B8D-88D6-E47CCC43CA47}">
      <dsp:nvSpPr>
        <dsp:cNvPr id="0" name=""/>
        <dsp:cNvSpPr/>
      </dsp:nvSpPr>
      <dsp:spPr>
        <a:xfrm>
          <a:off x="774346" y="-487"/>
          <a:ext cx="4174245" cy="4174245"/>
        </a:xfrm>
        <a:prstGeom prst="circularArrow">
          <a:avLst>
            <a:gd name="adj1" fmla="val 5196"/>
            <a:gd name="adj2" fmla="val 335575"/>
            <a:gd name="adj3" fmla="val 21294619"/>
            <a:gd name="adj4" fmla="val 19765032"/>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CA3CB1-A4A0-48E9-83DA-4DA2821D8527}">
      <dsp:nvSpPr>
        <dsp:cNvPr id="0" name=""/>
        <dsp:cNvSpPr/>
      </dsp:nvSpPr>
      <dsp:spPr>
        <a:xfrm>
          <a:off x="4066907" y="2102902"/>
          <a:ext cx="1112172" cy="111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rPr>
            <a:t>كاهش</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rPr>
            <a:t> ترك</a:t>
          </a:r>
        </a:p>
        <a:p>
          <a:pPr marL="0" marR="0" lvl="0" indent="0" algn="ctr" defTabSz="914400" rtl="0"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rPr>
            <a:t>مشتريان</a:t>
          </a:r>
          <a:endParaRPr kumimoji="0" lang="en-US" altLang="fa-IR"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endParaRPr>
        </a:p>
      </dsp:txBody>
      <dsp:txXfrm>
        <a:off x="4066907" y="2102902"/>
        <a:ext cx="1112172" cy="1112172"/>
      </dsp:txXfrm>
    </dsp:sp>
    <dsp:sp modelId="{34DE93E0-6BF9-4B7C-87D5-186E1E3AD7BA}">
      <dsp:nvSpPr>
        <dsp:cNvPr id="0" name=""/>
        <dsp:cNvSpPr/>
      </dsp:nvSpPr>
      <dsp:spPr>
        <a:xfrm>
          <a:off x="774346" y="-487"/>
          <a:ext cx="4174245" cy="4174245"/>
        </a:xfrm>
        <a:prstGeom prst="circularArrow">
          <a:avLst>
            <a:gd name="adj1" fmla="val 5196"/>
            <a:gd name="adj2" fmla="val 335575"/>
            <a:gd name="adj3" fmla="val 4016126"/>
            <a:gd name="adj4" fmla="val 2252122"/>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CE3ADF-E888-4BF7-9259-209D2D00CC70}">
      <dsp:nvSpPr>
        <dsp:cNvPr id="0" name=""/>
        <dsp:cNvSpPr/>
      </dsp:nvSpPr>
      <dsp:spPr>
        <a:xfrm>
          <a:off x="2305382" y="3382725"/>
          <a:ext cx="1112172" cy="111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rPr>
            <a:t>حاشيه سود بالاتر</a:t>
          </a:r>
          <a:endParaRPr kumimoji="0" lang="en-US" altLang="fa-IR"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altLang="fa-IR" sz="1800" b="1" i="0" u="none" strike="noStrike" kern="1200" cap="none" normalizeH="0" baseline="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endParaRPr>
        </a:p>
      </dsp:txBody>
      <dsp:txXfrm>
        <a:off x="2305382" y="3382725"/>
        <a:ext cx="1112172" cy="1112172"/>
      </dsp:txXfrm>
    </dsp:sp>
    <dsp:sp modelId="{F28BC4C2-43D6-4DD7-9907-94AE69DC46FE}">
      <dsp:nvSpPr>
        <dsp:cNvPr id="0" name=""/>
        <dsp:cNvSpPr/>
      </dsp:nvSpPr>
      <dsp:spPr>
        <a:xfrm>
          <a:off x="774346" y="-487"/>
          <a:ext cx="4174245" cy="4174245"/>
        </a:xfrm>
        <a:prstGeom prst="circularArrow">
          <a:avLst>
            <a:gd name="adj1" fmla="val 5196"/>
            <a:gd name="adj2" fmla="val 335575"/>
            <a:gd name="adj3" fmla="val 8212303"/>
            <a:gd name="adj4" fmla="val 6448299"/>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9A62C5-1A7B-426D-B6E6-89263FE1B8E7}">
      <dsp:nvSpPr>
        <dsp:cNvPr id="0" name=""/>
        <dsp:cNvSpPr/>
      </dsp:nvSpPr>
      <dsp:spPr>
        <a:xfrm>
          <a:off x="543858" y="2102902"/>
          <a:ext cx="1112172" cy="111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rPr>
            <a:t>بهبود رضايتمندي كاركنان</a:t>
          </a:r>
          <a:endParaRPr kumimoji="0" lang="en-US" altLang="fa-IR" sz="1800" b="0" i="0" u="none" strike="noStrike" kern="1200" cap="none" normalizeH="0" baseline="0" smtClean="0">
            <a:ln>
              <a:noFill/>
            </a:ln>
            <a:solidFill>
              <a:schemeClr val="tx1"/>
            </a:solidFill>
            <a:effectLst/>
            <a:latin typeface="Times New Roman" panose="02020603050405020304" pitchFamily="18" charset="0"/>
            <a:cs typeface="B Nazanin" panose="00000400000000000000" pitchFamily="2" charset="-78"/>
          </a:endParaRPr>
        </a:p>
      </dsp:txBody>
      <dsp:txXfrm>
        <a:off x="543858" y="2102902"/>
        <a:ext cx="1112172" cy="1112172"/>
      </dsp:txXfrm>
    </dsp:sp>
    <dsp:sp modelId="{AF1AC5F9-22DE-4C18-A1E1-B205F27C9CF4}">
      <dsp:nvSpPr>
        <dsp:cNvPr id="0" name=""/>
        <dsp:cNvSpPr/>
      </dsp:nvSpPr>
      <dsp:spPr>
        <a:xfrm>
          <a:off x="774346" y="-487"/>
          <a:ext cx="4174245" cy="4174245"/>
        </a:xfrm>
        <a:prstGeom prst="circularArrow">
          <a:avLst>
            <a:gd name="adj1" fmla="val 5196"/>
            <a:gd name="adj2" fmla="val 335575"/>
            <a:gd name="adj3" fmla="val 12299393"/>
            <a:gd name="adj4" fmla="val 10769806"/>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03FD50-F840-4CCC-9084-E7E6C9CBB072}">
      <dsp:nvSpPr>
        <dsp:cNvPr id="0" name=""/>
        <dsp:cNvSpPr/>
      </dsp:nvSpPr>
      <dsp:spPr>
        <a:xfrm>
          <a:off x="1216700" y="32106"/>
          <a:ext cx="1112172" cy="1112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zh-CN" sz="1800" b="0" i="0" u="none" strike="noStrike" kern="1200" cap="none" normalizeH="0" baseline="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rPr>
            <a:t>كاهش خروج كاركنان</a:t>
          </a:r>
          <a:endParaRPr kumimoji="0" lang="en-US" altLang="fa-IR" sz="1800" b="1" i="0" u="none" strike="noStrike" kern="1200" cap="none" normalizeH="0" baseline="0" smtClean="0">
            <a:ln>
              <a:noFill/>
            </a:ln>
            <a:solidFill>
              <a:schemeClr val="tx1"/>
            </a:solidFill>
            <a:effectLst/>
            <a:latin typeface="Times New Roman" panose="02020603050405020304" pitchFamily="18" charset="0"/>
            <a:ea typeface="SimSun" panose="02010600030101010101" pitchFamily="2" charset="-122"/>
            <a:cs typeface="B Nazanin" panose="00000400000000000000" pitchFamily="2" charset="-78"/>
          </a:endParaRPr>
        </a:p>
      </dsp:txBody>
      <dsp:txXfrm>
        <a:off x="1216700" y="32106"/>
        <a:ext cx="1112172" cy="1112172"/>
      </dsp:txXfrm>
    </dsp:sp>
    <dsp:sp modelId="{3A1F302A-AEDD-433D-BE1F-6C97179F410D}">
      <dsp:nvSpPr>
        <dsp:cNvPr id="0" name=""/>
        <dsp:cNvSpPr/>
      </dsp:nvSpPr>
      <dsp:spPr>
        <a:xfrm>
          <a:off x="774346" y="-487"/>
          <a:ext cx="4174245" cy="4174245"/>
        </a:xfrm>
        <a:prstGeom prst="circularArrow">
          <a:avLst>
            <a:gd name="adj1" fmla="val 5196"/>
            <a:gd name="adj2" fmla="val 335575"/>
            <a:gd name="adj3" fmla="val 16867110"/>
            <a:gd name="adj4" fmla="val 15197315"/>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529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530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530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270D3F-A4AD-42FB-B1F7-38182527A7BF}" type="slidenum">
              <a:rPr lang="en-US"/>
              <a:pPr>
                <a:defRPr/>
              </a:pPr>
              <a:t>‹#›</a:t>
            </a:fld>
            <a:endParaRPr lang="en-US"/>
          </a:p>
        </p:txBody>
      </p:sp>
    </p:spTree>
    <p:extLst>
      <p:ext uri="{BB962C8B-B14F-4D97-AF65-F5344CB8AC3E}">
        <p14:creationId xmlns:p14="http://schemas.microsoft.com/office/powerpoint/2010/main" val="2587010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76D3BB6-9C72-4746-B498-82E75312E2E3}" type="slidenum">
              <a:rPr lang="en-US"/>
              <a:pPr>
                <a:defRPr/>
              </a:pPr>
              <a:t>‹#›</a:t>
            </a:fld>
            <a:endParaRPr lang="en-US"/>
          </a:p>
        </p:txBody>
      </p:sp>
    </p:spTree>
    <p:extLst>
      <p:ext uri="{BB962C8B-B14F-4D97-AF65-F5344CB8AC3E}">
        <p14:creationId xmlns:p14="http://schemas.microsoft.com/office/powerpoint/2010/main" val="37276515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B9A965B4-89A6-4AC2-8FB8-81FB750599EC}" type="slidenum">
              <a:rPr lang="en-US" altLang="fa-IR" sz="1200" smtClean="0"/>
              <a:pPr/>
              <a:t>1</a:t>
            </a:fld>
            <a:endParaRPr lang="en-US" altLang="fa-IR" sz="1200"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fa-I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B1DAD365-8B9A-4D06-8873-59D7423A954D}" type="slidenum">
              <a:rPr lang="en-US" altLang="fa-IR" sz="1200" smtClean="0"/>
              <a:pPr/>
              <a:t>10</a:t>
            </a:fld>
            <a:endParaRPr lang="en-US" altLang="fa-IR" sz="1200"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C1DF6402-411A-4525-872B-71EA89A4840E}" type="slidenum">
              <a:rPr lang="en-US" altLang="fa-IR" sz="1200" smtClean="0"/>
              <a:pPr/>
              <a:t>11</a:t>
            </a:fld>
            <a:endParaRPr lang="en-US" altLang="fa-IR"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51934C33-1534-4A30-8124-80E692E54EF4}" type="slidenum">
              <a:rPr lang="en-US" altLang="fa-IR" sz="1200" smtClean="0"/>
              <a:pPr/>
              <a:t>12</a:t>
            </a:fld>
            <a:endParaRPr lang="en-US" altLang="fa-IR"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CB0564E-93C1-4D23-9C2A-05C0BEBC2A23}" type="slidenum">
              <a:rPr lang="en-US" altLang="fa-IR" sz="1200" smtClean="0"/>
              <a:pPr/>
              <a:t>13</a:t>
            </a:fld>
            <a:endParaRPr lang="en-US" altLang="fa-IR" sz="120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754543A9-2494-48DB-9AB6-5F637A9ADDB3}" type="slidenum">
              <a:rPr lang="en-US" altLang="fa-IR" sz="1200" smtClean="0"/>
              <a:pPr/>
              <a:t>14</a:t>
            </a:fld>
            <a:endParaRPr lang="en-US" altLang="fa-IR" sz="120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1847BEA9-9624-4772-92C3-297251BC02F7}" type="slidenum">
              <a:rPr lang="en-US" altLang="fa-IR" sz="1200" smtClean="0"/>
              <a:pPr/>
              <a:t>15</a:t>
            </a:fld>
            <a:endParaRPr lang="en-US" altLang="fa-IR"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2CAB997A-AC8E-444C-9FCD-F577D8771D98}" type="slidenum">
              <a:rPr lang="en-US" altLang="fa-IR" sz="1200" smtClean="0"/>
              <a:pPr/>
              <a:t>16</a:t>
            </a:fld>
            <a:endParaRPr lang="en-US" altLang="fa-IR" sz="120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32DB5EAF-486B-49CB-B74A-340A853AA3DD}" type="slidenum">
              <a:rPr lang="en-US" altLang="fa-IR" sz="1200" smtClean="0"/>
              <a:pPr/>
              <a:t>17</a:t>
            </a:fld>
            <a:endParaRPr lang="en-US" altLang="fa-IR"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at the least, strives to assure customer retention and a secure customer base to combat competitor activities.  CRM’s goal is to create order winners, not order qualifiers.  That is, CRM aims to push your business ahead of the game.  It achieves this through proper technological alignment with the customers and the environment.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DFBF302A-245A-4A2D-8BA4-A56328D6AE25}" type="slidenum">
              <a:rPr lang="en-US" altLang="fa-IR" sz="1200" smtClean="0"/>
              <a:pPr/>
              <a:t>18</a:t>
            </a:fld>
            <a:endParaRPr lang="en-US" altLang="fa-IR"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8D03328D-BE16-47B5-BC6E-CC7924272872}" type="slidenum">
              <a:rPr lang="en-US" altLang="fa-IR" sz="1200" smtClean="0"/>
              <a:pPr/>
              <a:t>19</a:t>
            </a:fld>
            <a:endParaRPr lang="en-US" altLang="fa-IR"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9B5101E0-D99C-486C-84FD-E4F973103590}" type="slidenum">
              <a:rPr lang="en-US" altLang="fa-IR" sz="1200" smtClean="0"/>
              <a:pPr/>
              <a:t>2</a:t>
            </a:fld>
            <a:endParaRPr lang="en-US" altLang="fa-IR" sz="1200"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fa-I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5FD864ED-85E5-4437-A96C-5D3DD430EC2E}" type="slidenum">
              <a:rPr lang="en-US" altLang="fa-IR" sz="1200" smtClean="0"/>
              <a:pPr/>
              <a:t>20</a:t>
            </a:fld>
            <a:endParaRPr lang="en-US" altLang="fa-IR"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BD0F2F5E-28DB-4597-BFBB-CA8635479F7D}" type="slidenum">
              <a:rPr lang="en-US" altLang="fa-IR" sz="1200" smtClean="0"/>
              <a:pPr/>
              <a:t>21</a:t>
            </a:fld>
            <a:endParaRPr lang="en-US" altLang="fa-IR"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59C97004-3AB3-4297-8A1D-3B81C5A4AB19}" type="slidenum">
              <a:rPr lang="en-US" altLang="fa-IR" sz="1200" smtClean="0"/>
              <a:pPr/>
              <a:t>22</a:t>
            </a:fld>
            <a:endParaRPr lang="en-US" altLang="fa-IR"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D036B7B6-EF82-40BB-9DC9-209CAF026E7A}" type="slidenum">
              <a:rPr lang="en-US" altLang="fa-IR" sz="1200" smtClean="0"/>
              <a:pPr/>
              <a:t>23</a:t>
            </a:fld>
            <a:endParaRPr lang="en-US" altLang="fa-IR" sz="1200"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156BF356-DC8E-473F-AE72-2B3BDE4F45B7}" type="slidenum">
              <a:rPr lang="en-US" altLang="fa-IR" sz="1200" smtClean="0"/>
              <a:pPr/>
              <a:t>24</a:t>
            </a:fld>
            <a:endParaRPr lang="en-US" altLang="fa-IR" sz="1200"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23F7D687-0FE3-4E6D-85B2-F036B3FEEF09}" type="slidenum">
              <a:rPr lang="en-US" altLang="fa-IR" sz="1200" smtClean="0"/>
              <a:pPr/>
              <a:t>25</a:t>
            </a:fld>
            <a:endParaRPr lang="en-US" altLang="fa-IR" sz="1200"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B0E6FF45-1F95-409D-A2D2-1DC8DB9CFFAC}" type="slidenum">
              <a:rPr lang="en-US" altLang="fa-IR" sz="1200" smtClean="0"/>
              <a:pPr/>
              <a:t>26</a:t>
            </a:fld>
            <a:endParaRPr lang="en-US" altLang="fa-IR" sz="120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96DB173F-D257-43AE-BEA8-E6AC4A9FCD9C}" type="slidenum">
              <a:rPr lang="en-US" altLang="fa-IR" sz="1200" smtClean="0"/>
              <a:pPr/>
              <a:t>27</a:t>
            </a:fld>
            <a:endParaRPr lang="en-US" altLang="fa-IR" sz="120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BD1DB21-5D64-4CA9-A56D-0D178AADF724}" type="slidenum">
              <a:rPr lang="en-US" altLang="fa-IR" sz="1200" smtClean="0"/>
              <a:pPr/>
              <a:t>28</a:t>
            </a:fld>
            <a:endParaRPr lang="en-US" altLang="fa-IR" sz="120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C2692A39-30B0-4379-9BFF-DD410923A209}" type="slidenum">
              <a:rPr lang="en-US" altLang="fa-IR" sz="1200" smtClean="0"/>
              <a:pPr/>
              <a:t>29</a:t>
            </a:fld>
            <a:endParaRPr lang="en-US" altLang="fa-IR" sz="120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6C5A001E-8FFE-4940-ADB2-A724337418A9}" type="slidenum">
              <a:rPr lang="en-US" altLang="fa-IR" sz="1200" smtClean="0"/>
              <a:pPr/>
              <a:t>3</a:t>
            </a:fld>
            <a:endParaRPr lang="en-US" altLang="fa-IR" sz="1200"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a-IR" altLang="fa-I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84C3E9D6-1456-468C-A7C1-79E57D61C782}" type="slidenum">
              <a:rPr lang="en-US" altLang="fa-IR" sz="1200" smtClean="0"/>
              <a:pPr/>
              <a:t>30</a:t>
            </a:fld>
            <a:endParaRPr lang="en-US" altLang="fa-IR" sz="1200"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C55F0E6-0B94-479C-90B1-7D08451FB3A0}" type="slidenum">
              <a:rPr lang="en-US" altLang="fa-IR" sz="1200" smtClean="0"/>
              <a:pPr/>
              <a:t>31</a:t>
            </a:fld>
            <a:endParaRPr lang="en-US" altLang="fa-IR" sz="12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2C247C54-4584-41F8-9E0B-1A5F7B912C2D}" type="slidenum">
              <a:rPr lang="en-US" altLang="fa-IR" sz="1200" smtClean="0"/>
              <a:pPr/>
              <a:t>32</a:t>
            </a:fld>
            <a:endParaRPr lang="en-US" altLang="fa-IR" sz="12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074EDCCF-AA32-47B0-8522-C80EE6A0FE88}" type="slidenum">
              <a:rPr lang="en-US" altLang="fa-IR" sz="1200" smtClean="0"/>
              <a:pPr/>
              <a:t>33</a:t>
            </a:fld>
            <a:endParaRPr lang="en-US" altLang="fa-IR" sz="1200"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8F2D71D2-7141-47FA-B4F7-AF217C989417}" type="slidenum">
              <a:rPr lang="en-US" altLang="fa-IR" sz="1200" smtClean="0"/>
              <a:pPr/>
              <a:t>34</a:t>
            </a:fld>
            <a:endParaRPr lang="en-US" altLang="fa-IR" sz="1200"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9E0A5572-B079-4A3C-82BF-3BA3B064D2DA}" type="slidenum">
              <a:rPr lang="en-US" altLang="fa-IR" sz="1200" smtClean="0"/>
              <a:pPr/>
              <a:t>35</a:t>
            </a:fld>
            <a:endParaRPr lang="en-US" altLang="fa-IR" sz="120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600ED525-F400-4324-8A21-77350B9F0B07}" type="slidenum">
              <a:rPr lang="en-US" altLang="fa-IR" sz="1200" smtClean="0"/>
              <a:pPr/>
              <a:t>36</a:t>
            </a:fld>
            <a:endParaRPr lang="en-US" altLang="fa-IR" sz="1200"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E5CF45A9-8410-4BF1-8855-C95F69BC1DD9}" type="slidenum">
              <a:rPr lang="en-US" altLang="fa-IR" sz="1200" smtClean="0"/>
              <a:pPr/>
              <a:t>37</a:t>
            </a:fld>
            <a:endParaRPr lang="en-US" altLang="fa-IR" sz="1200"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7697ACC4-9000-4B35-B995-11DB89F156AF}" type="slidenum">
              <a:rPr lang="en-US" altLang="fa-IR" sz="1200" smtClean="0"/>
              <a:pPr/>
              <a:t>38</a:t>
            </a:fld>
            <a:endParaRPr lang="en-US" altLang="fa-IR" sz="1200"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163A1345-06BB-4196-96EA-FD2412F015FC}" type="slidenum">
              <a:rPr lang="en-US" altLang="fa-IR" sz="1200" smtClean="0"/>
              <a:pPr/>
              <a:t>39</a:t>
            </a:fld>
            <a:endParaRPr lang="en-US" altLang="fa-IR" sz="1200"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B67785A5-52F1-4834-A705-AF02D5DA7E77}" type="slidenum">
              <a:rPr lang="en-US" altLang="fa-IR" sz="1200" smtClean="0"/>
              <a:pPr/>
              <a:t>4</a:t>
            </a:fld>
            <a:endParaRPr lang="en-US" altLang="fa-IR" sz="120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is basically strategic customer relationship management through an enterprise-wide, integrative software package.  It is a seamless software implementation which creates Front and Back office integration.  It provides interface integration on many levels, such as product and service data, order management, and customer service.</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2D3760F8-B5F8-42F0-9C12-54EF446DCA95}" type="slidenum">
              <a:rPr lang="en-US" altLang="fa-IR" sz="1200" smtClean="0"/>
              <a:pPr/>
              <a:t>40</a:t>
            </a:fld>
            <a:endParaRPr lang="en-US" altLang="fa-IR" sz="1200"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D5E22A5-2269-4A01-8F6C-869262C06974}" type="slidenum">
              <a:rPr lang="en-US" altLang="fa-IR" sz="1200" smtClean="0"/>
              <a:pPr/>
              <a:t>41</a:t>
            </a:fld>
            <a:endParaRPr lang="en-US" altLang="fa-IR" sz="1200"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E803DFAD-AEB0-46B9-AFA7-9E2DAE066F51}" type="slidenum">
              <a:rPr lang="en-US" altLang="fa-IR" sz="1200" smtClean="0"/>
              <a:pPr/>
              <a:t>42</a:t>
            </a:fld>
            <a:endParaRPr lang="en-US" altLang="fa-IR" sz="1200"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3D997857-62A2-423C-839A-F34F2211313C}" type="slidenum">
              <a:rPr lang="en-US" altLang="fa-IR" sz="1200" smtClean="0"/>
              <a:pPr/>
              <a:t>43</a:t>
            </a:fld>
            <a:endParaRPr lang="en-US" altLang="fa-IR" sz="1200"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3DB02D22-C500-49EF-B73B-93473CF04E72}" type="slidenum">
              <a:rPr lang="en-US" altLang="fa-IR" sz="1200" smtClean="0"/>
              <a:pPr/>
              <a:t>44</a:t>
            </a:fld>
            <a:endParaRPr lang="en-US" altLang="fa-IR" sz="1200"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EF230486-3FEE-4C68-978A-653FC0C6EC4C}" type="slidenum">
              <a:rPr lang="en-US" altLang="fa-IR" sz="1200" smtClean="0"/>
              <a:pPr/>
              <a:t>45</a:t>
            </a:fld>
            <a:endParaRPr lang="en-US" altLang="fa-IR" sz="1200"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26F5202A-6D39-4852-BBE3-54DDC5A724BE}" type="slidenum">
              <a:rPr lang="en-US" altLang="fa-IR" sz="1200" smtClean="0"/>
              <a:pPr/>
              <a:t>46</a:t>
            </a:fld>
            <a:endParaRPr lang="en-US" altLang="fa-IR" sz="1200"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C712CF5D-6061-4F5A-8150-02D45647CC86}" type="slidenum">
              <a:rPr lang="en-US" altLang="fa-IR" sz="1200" smtClean="0"/>
              <a:pPr/>
              <a:t>47</a:t>
            </a:fld>
            <a:endParaRPr lang="en-US" altLang="fa-IR" sz="1200"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9680A74A-97DC-480E-9E06-469B35D5E32F}" type="slidenum">
              <a:rPr lang="en-US" altLang="fa-IR" sz="1200" smtClean="0"/>
              <a:pPr/>
              <a:t>48</a:t>
            </a:fld>
            <a:endParaRPr lang="en-US" altLang="fa-IR" sz="1200" smtClean="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78FF38B1-515C-4838-A75B-E174901B018B}" type="slidenum">
              <a:rPr lang="en-US" altLang="fa-IR" sz="1200" smtClean="0"/>
              <a:pPr/>
              <a:t>49</a:t>
            </a:fld>
            <a:endParaRPr lang="en-US" altLang="fa-IR" sz="1200" smtClean="0"/>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CBFDACFB-9585-4372-B900-DF016ACE1F48}" type="slidenum">
              <a:rPr lang="en-US" altLang="fa-IR" sz="1200" smtClean="0"/>
              <a:pPr/>
              <a:t>5</a:t>
            </a:fld>
            <a:endParaRPr lang="en-US" altLang="fa-IR" sz="1200"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is basically strategic customer relationship management through an enterprise-wide, integrative software package.  It is a seamless software implementation which creates Front and Back office integration.  It provides interface integration on many levels, such as product and service data, order management, and customer service.</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35DAACD8-A450-4A87-B504-62825C9A096D}" type="slidenum">
              <a:rPr lang="en-US" altLang="fa-IR" sz="1200" smtClean="0"/>
              <a:pPr/>
              <a:t>50</a:t>
            </a:fld>
            <a:endParaRPr lang="en-US" altLang="fa-IR" sz="1200"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8E54904-8239-46B4-9523-904642C30302}" type="slidenum">
              <a:rPr lang="en-US" altLang="fa-IR" sz="1200" smtClean="0"/>
              <a:pPr/>
              <a:t>51</a:t>
            </a:fld>
            <a:endParaRPr lang="en-US" altLang="fa-IR" sz="1200"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C4CEED49-AB10-4979-B252-CAACD965252D}" type="slidenum">
              <a:rPr lang="en-US" altLang="fa-IR" sz="1200" smtClean="0"/>
              <a:pPr/>
              <a:t>52</a:t>
            </a:fld>
            <a:endParaRPr lang="en-US" altLang="fa-IR" sz="1200" smtClean="0"/>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4FCD5998-799E-4CF2-8F9A-4C2454C7A815}" type="slidenum">
              <a:rPr lang="en-US" altLang="fa-IR" sz="1200" smtClean="0"/>
              <a:pPr/>
              <a:t>53</a:t>
            </a:fld>
            <a:endParaRPr lang="en-US" altLang="fa-IR" sz="1200"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A7462A1A-2E24-4FBD-A437-C98BB82B44FD}" type="slidenum">
              <a:rPr lang="en-US" altLang="fa-IR" sz="1200" smtClean="0"/>
              <a:pPr/>
              <a:t>54</a:t>
            </a:fld>
            <a:endParaRPr lang="en-US" altLang="fa-IR" sz="1200"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6AD2B921-69AA-44AF-A0E6-402E19082DAA}" type="slidenum">
              <a:rPr lang="en-US" altLang="fa-IR" sz="1200" smtClean="0"/>
              <a:pPr/>
              <a:t>55</a:t>
            </a:fld>
            <a:endParaRPr lang="en-US" altLang="fa-IR" sz="1200"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C0ADE455-A0A7-4BB0-ACA1-C6CE087883FD}" type="slidenum">
              <a:rPr lang="en-US" altLang="fa-IR" sz="1200" smtClean="0"/>
              <a:pPr/>
              <a:t>56</a:t>
            </a:fld>
            <a:endParaRPr lang="en-US" altLang="fa-IR" sz="1200"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29C938D-8087-4F74-9D2A-A2BA1D93E7FB}" type="slidenum">
              <a:rPr lang="en-US" altLang="fa-IR" sz="1200" smtClean="0"/>
              <a:pPr/>
              <a:t>57</a:t>
            </a:fld>
            <a:endParaRPr lang="en-US" altLang="fa-IR" sz="1200"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4C3C67E0-4EE6-4F26-BC0D-7B16DEDA9084}" type="slidenum">
              <a:rPr lang="en-US" altLang="fa-IR" sz="1200" smtClean="0"/>
              <a:pPr/>
              <a:t>58</a:t>
            </a:fld>
            <a:endParaRPr lang="en-US" altLang="fa-IR" sz="1200"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A50CC85C-E79A-4B6E-B7F2-584E7084553E}" type="slidenum">
              <a:rPr lang="en-US" altLang="fa-IR" sz="1200" smtClean="0"/>
              <a:pPr/>
              <a:t>59</a:t>
            </a:fld>
            <a:endParaRPr lang="en-US" altLang="fa-IR" sz="1200"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D06C2233-FA0E-4CC4-93D4-BF58C08A67C7}" type="slidenum">
              <a:rPr lang="en-US" altLang="fa-IR" sz="1200" smtClean="0"/>
              <a:pPr/>
              <a:t>6</a:t>
            </a:fld>
            <a:endParaRPr lang="en-US" altLang="fa-IR" sz="120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is basically strategic customer relationship management through an enterprise-wide, integrative software package.  It is a seamless software implementation which creates Front and Back office integration.  It provides interface integration on many levels, such as product and service data, order management, and customer service.</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1F41CA5B-DB50-4270-A4B1-C6F2F4BB09BA}" type="slidenum">
              <a:rPr lang="en-US" altLang="fa-IR" sz="1200" smtClean="0"/>
              <a:pPr/>
              <a:t>60</a:t>
            </a:fld>
            <a:endParaRPr lang="en-US" altLang="fa-IR" sz="1200"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8E11F4E2-2083-4523-9338-6FA501283EAF}" type="slidenum">
              <a:rPr lang="en-US" altLang="fa-IR" sz="1200" smtClean="0"/>
              <a:pPr/>
              <a:t>61</a:t>
            </a:fld>
            <a:endParaRPr lang="en-US" altLang="fa-IR" sz="1200"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D42F61BB-5CDD-4145-823F-93B23FE257B2}" type="slidenum">
              <a:rPr lang="en-US" altLang="fa-IR" sz="1200" smtClean="0"/>
              <a:pPr/>
              <a:t>62</a:t>
            </a:fld>
            <a:endParaRPr lang="en-US" altLang="fa-IR" sz="1200"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B8E6BB65-0108-4E0A-A780-809C7486227A}" type="slidenum">
              <a:rPr lang="en-US" altLang="fa-IR" sz="1200" smtClean="0"/>
              <a:pPr/>
              <a:t>63</a:t>
            </a:fld>
            <a:endParaRPr lang="en-US" altLang="fa-IR" sz="1200"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D48A7E5-5E36-4E08-BDB2-C285D28F3610}" type="slidenum">
              <a:rPr lang="en-US" altLang="fa-IR" sz="1200" smtClean="0"/>
              <a:pPr/>
              <a:t>64</a:t>
            </a:fld>
            <a:endParaRPr lang="en-US" altLang="fa-IR" sz="1200"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A2A27CDB-AD1C-4B61-98DF-B007AC777742}" type="slidenum">
              <a:rPr lang="en-US" altLang="fa-IR" sz="1200" smtClean="0"/>
              <a:pPr/>
              <a:t>65</a:t>
            </a:fld>
            <a:endParaRPr lang="en-US" altLang="fa-IR" sz="1200"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C5DA82E-1B2F-4C98-9C60-F8F94AB3AB99}" type="slidenum">
              <a:rPr lang="en-US" altLang="fa-IR" sz="1200" smtClean="0"/>
              <a:pPr/>
              <a:t>66</a:t>
            </a:fld>
            <a:endParaRPr lang="en-US" altLang="fa-IR" sz="1200"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53F6F938-D5E4-456D-BB60-AB28588D5CD1}" type="slidenum">
              <a:rPr lang="en-US" altLang="fa-IR" sz="1200" smtClean="0"/>
              <a:pPr/>
              <a:t>67</a:t>
            </a:fld>
            <a:endParaRPr lang="en-US" altLang="fa-IR" sz="1200"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797D1BA-AF12-412D-B127-4D8213128D6B}" type="slidenum">
              <a:rPr lang="en-US" altLang="fa-IR" sz="1200" smtClean="0"/>
              <a:pPr/>
              <a:t>68</a:t>
            </a:fld>
            <a:endParaRPr lang="en-US" altLang="fa-IR" sz="1200"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3108EB00-4C69-44F4-A586-1C01BB7752C9}" type="slidenum">
              <a:rPr lang="en-US" altLang="fa-IR" sz="1200" smtClean="0"/>
              <a:pPr/>
              <a:t>69</a:t>
            </a:fld>
            <a:endParaRPr lang="en-US" altLang="fa-IR" sz="1200" smtClean="0"/>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EBF53228-E74D-45EB-81E0-E62EF8E01E90}" type="slidenum">
              <a:rPr lang="en-US" altLang="fa-IR" sz="1200" smtClean="0"/>
              <a:pPr/>
              <a:t>7</a:t>
            </a:fld>
            <a:endParaRPr lang="en-US" altLang="fa-IR" sz="120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2C44AE98-E421-45C7-A1C4-873A3EA7EC9F}" type="slidenum">
              <a:rPr lang="en-US" altLang="fa-IR" sz="1200" smtClean="0"/>
              <a:pPr/>
              <a:t>70</a:t>
            </a:fld>
            <a:endParaRPr lang="en-US" altLang="fa-IR" sz="1200"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62D04DCB-AF53-48FD-A550-61EED29092DE}" type="slidenum">
              <a:rPr lang="en-US" altLang="fa-IR" sz="1200" smtClean="0"/>
              <a:pPr/>
              <a:t>71</a:t>
            </a:fld>
            <a:endParaRPr lang="en-US" altLang="fa-IR" sz="1200"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772EBB37-0524-4DF1-9501-706AB9C3CFA8}" type="slidenum">
              <a:rPr lang="en-US" altLang="fa-IR" sz="1200" smtClean="0"/>
              <a:pPr/>
              <a:t>72</a:t>
            </a:fld>
            <a:endParaRPr lang="en-US" altLang="fa-IR" sz="1200"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An organization needs to decide what aspects of CRM will allign best with it’s competitive strategy.</a:t>
            </a:r>
          </a:p>
          <a:p>
            <a:pPr eaLnBrk="1" hangingPunct="1"/>
            <a:endParaRPr lang="en-US" altLang="fa-IR" smtClean="0"/>
          </a:p>
          <a:p>
            <a:pPr eaLnBrk="1" hangingPunct="1"/>
            <a:r>
              <a:rPr lang="en-US" altLang="fa-IR" smtClean="0"/>
              <a:t>CRM can be summarized into five basic strategies: Marketing Automation, Sales Automation, Service and Service Fulfillment, Customer Self-Service, and eCommerce.  Chances are a company will not able able to afford to implement each of these strategies trough CRM, but should at least strive to address each one in some way.</a:t>
            </a:r>
          </a:p>
          <a:p>
            <a:pPr eaLnBrk="1" hangingPunct="1"/>
            <a:endParaRPr lang="en-US" altLang="fa-IR" smtClean="0"/>
          </a:p>
          <a:p>
            <a:pPr eaLnBrk="1" hangingPunct="1"/>
            <a:endParaRPr lang="en-US" altLang="fa-I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42D100D6-AA90-4645-A333-5299F9E118E3}" type="slidenum">
              <a:rPr lang="en-US" altLang="fa-IR" sz="1200" smtClean="0"/>
              <a:pPr/>
              <a:t>8</a:t>
            </a:fld>
            <a:endParaRPr lang="en-US" altLang="fa-IR" sz="120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is basically strategic customer relationship management through an enterprise-wide, integrative software package.  It is a seamless software implementation which creates Front and Back office integration.  It provides interface integration on many levels, such as product and service data, order management, and customer service.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fld id="{F6779DCB-623B-40E2-8F60-BCCC2A25526F}" type="slidenum">
              <a:rPr lang="en-US" altLang="fa-IR" sz="1200" smtClean="0"/>
              <a:pPr/>
              <a:t>9</a:t>
            </a:fld>
            <a:endParaRPr lang="en-US" altLang="fa-IR" sz="120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fa-IR" smtClean="0"/>
              <a:t>CRM is basically strategic customer relationship management through an enterprise-wide, integrative software package.  It is a seamless software implementation which creates Front and Back office integration.  It provides interface integration on many levels, such as product and service data, order management, and customer service.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57200" y="2362200"/>
            <a:ext cx="8153400" cy="1600200"/>
            <a:chOff x="288" y="1488"/>
            <a:chExt cx="5136" cy="1008"/>
          </a:xfrm>
        </p:grpSpPr>
        <p:sp>
          <p:nvSpPr>
            <p:cNvPr id="5" name="Arc 3"/>
            <p:cNvSpPr>
              <a:spLocks/>
            </p:cNvSpPr>
            <p:nvPr/>
          </p:nvSpPr>
          <p:spPr bwMode="invGray">
            <a:xfrm>
              <a:off x="3595" y="1488"/>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fa-IR"/>
            </a:p>
          </p:txBody>
        </p:sp>
        <p:sp>
          <p:nvSpPr>
            <p:cNvPr id="6" name="Arc 4"/>
            <p:cNvSpPr>
              <a:spLocks/>
            </p:cNvSpPr>
            <p:nvPr/>
          </p:nvSpPr>
          <p:spPr bwMode="invGray">
            <a:xfrm>
              <a:off x="3548" y="1593"/>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fa-IR"/>
            </a:p>
          </p:txBody>
        </p:sp>
        <p:sp>
          <p:nvSpPr>
            <p:cNvPr id="7" name="Arc 5"/>
            <p:cNvSpPr>
              <a:spLocks/>
            </p:cNvSpPr>
            <p:nvPr/>
          </p:nvSpPr>
          <p:spPr bwMode="invGray">
            <a:xfrm>
              <a:off x="3521" y="1732"/>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fa-IR"/>
            </a:p>
          </p:txBody>
        </p:sp>
        <p:sp>
          <p:nvSpPr>
            <p:cNvPr id="8"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pPr>
                <a:defRPr/>
              </a:pPr>
              <a:endParaRPr lang="fa-IR" smtClean="0"/>
            </a:p>
          </p:txBody>
        </p:sp>
      </p:grpSp>
      <p:sp>
        <p:nvSpPr>
          <p:cNvPr id="6151"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6152"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a:lvl1pPr>
          </a:lstStyle>
          <a:p>
            <a:pPr>
              <a:defRPr/>
            </a:pPr>
            <a:endParaRPr lang="en-US"/>
          </a:p>
        </p:txBody>
      </p:sp>
      <p:sp>
        <p:nvSpPr>
          <p:cNvPr id="10" name="Rectangle 10"/>
          <p:cNvSpPr>
            <a:spLocks noGrp="1" noChangeArrowheads="1"/>
          </p:cNvSpPr>
          <p:nvPr>
            <p:ph type="ftr" sz="quarter" idx="11"/>
          </p:nvPr>
        </p:nvSpPr>
        <p:spPr/>
        <p:txBody>
          <a:bodyPr/>
          <a:lstStyle>
            <a:lvl1pPr>
              <a:defRPr/>
            </a:lvl1pPr>
          </a:lstStyle>
          <a:p>
            <a:pPr>
              <a:defRPr/>
            </a:pPr>
            <a:endParaRPr lang="en-US"/>
          </a:p>
        </p:txBody>
      </p:sp>
      <p:sp>
        <p:nvSpPr>
          <p:cNvPr id="11" name="Rectangle 11"/>
          <p:cNvSpPr>
            <a:spLocks noGrp="1" noChangeArrowheads="1"/>
          </p:cNvSpPr>
          <p:nvPr>
            <p:ph type="sldNum" sz="quarter" idx="12"/>
          </p:nvPr>
        </p:nvSpPr>
        <p:spPr/>
        <p:txBody>
          <a:bodyPr/>
          <a:lstStyle>
            <a:lvl1pPr>
              <a:defRPr/>
            </a:lvl1pPr>
          </a:lstStyle>
          <a:p>
            <a:pPr>
              <a:defRPr/>
            </a:pPr>
            <a:fld id="{CEC55AFD-428C-456C-B1AC-99902E314A48}" type="slidenum">
              <a:rPr lang="en-US"/>
              <a:pPr>
                <a:defRPr/>
              </a:pPr>
              <a:t>‹#›</a:t>
            </a:fld>
            <a:endParaRPr lang="en-US"/>
          </a:p>
        </p:txBody>
      </p:sp>
      <p:sp>
        <p:nvSpPr>
          <p:cNvPr id="12" name="Rectangle 49"/>
          <p:cNvSpPr>
            <a:spLocks noChangeArrowheads="1"/>
          </p:cNvSpPr>
          <p:nvPr userDrawn="1"/>
        </p:nvSpPr>
        <p:spPr bwMode="auto">
          <a:xfrm>
            <a:off x="-201613" y="-76200"/>
            <a:ext cx="53578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defRPr>
                <a:solidFill>
                  <a:schemeClr val="tx1"/>
                </a:solidFill>
                <a:latin typeface="Verdana" panose="020B0604030504040204" pitchFamily="34" charset="0"/>
                <a:cs typeface="B Nazanin" panose="00000400000000000000" pitchFamily="2" charset="-78"/>
              </a:defRPr>
            </a:lvl1pPr>
            <a:lvl2pPr marL="742950" indent="-285750" algn="r" rtl="1">
              <a:defRPr>
                <a:solidFill>
                  <a:schemeClr val="tx1"/>
                </a:solidFill>
                <a:latin typeface="Verdana" panose="020B0604030504040204" pitchFamily="34" charset="0"/>
                <a:cs typeface="B Nazanin" panose="00000400000000000000" pitchFamily="2" charset="-78"/>
              </a:defRPr>
            </a:lvl2pPr>
            <a:lvl3pPr marL="1143000" indent="-228600" algn="r" rtl="1">
              <a:defRPr>
                <a:solidFill>
                  <a:schemeClr val="tx1"/>
                </a:solidFill>
                <a:latin typeface="Verdana" panose="020B0604030504040204" pitchFamily="34" charset="0"/>
                <a:cs typeface="B Nazanin" panose="00000400000000000000" pitchFamily="2" charset="-78"/>
              </a:defRPr>
            </a:lvl3pPr>
            <a:lvl4pPr marL="1600200" indent="-228600" algn="r" rtl="1">
              <a:defRPr>
                <a:solidFill>
                  <a:schemeClr val="tx1"/>
                </a:solidFill>
                <a:latin typeface="Verdana" panose="020B0604030504040204" pitchFamily="34" charset="0"/>
                <a:cs typeface="B Nazanin" panose="00000400000000000000" pitchFamily="2" charset="-78"/>
              </a:defRPr>
            </a:lvl4pPr>
            <a:lvl5pPr marL="2057400" indent="-228600" algn="r" rtl="1">
              <a:defRPr>
                <a:solidFill>
                  <a:schemeClr val="tx1"/>
                </a:solidFill>
                <a:latin typeface="Verdana" panose="020B0604030504040204" pitchFamily="34" charset="0"/>
                <a:cs typeface="B Nazanin" panose="00000400000000000000" pitchFamily="2" charset="-78"/>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9pPr>
          </a:lstStyle>
          <a:p>
            <a:pPr algn="ctr" rtl="0" eaLnBrk="1" hangingPunct="1"/>
            <a:r>
              <a:rPr lang="en-US" altLang="fa-IR" sz="2400" b="1" dirty="0">
                <a:solidFill>
                  <a:srgbClr val="FF0000"/>
                </a:solidFill>
                <a:latin typeface="Tahoma" panose="020B0604030504040204" pitchFamily="34" charset="0"/>
                <a:cs typeface="B Titr" panose="00000700000000000000" pitchFamily="2" charset="-78"/>
              </a:rPr>
              <a:t>@</a:t>
            </a:r>
            <a:r>
              <a:rPr lang="en-US" altLang="fa-IR" sz="2400" b="1" dirty="0" err="1">
                <a:solidFill>
                  <a:srgbClr val="FF0000"/>
                </a:solidFill>
                <a:latin typeface="Tahoma" panose="020B0604030504040204" pitchFamily="34" charset="0"/>
                <a:cs typeface="B Titr" panose="00000700000000000000" pitchFamily="2" charset="-78"/>
              </a:rPr>
              <a:t>PptBank</a:t>
            </a:r>
            <a:r>
              <a:rPr lang="en-US" altLang="fa-IR" sz="2400" b="1" dirty="0">
                <a:solidFill>
                  <a:srgbClr val="FF0000"/>
                </a:solidFill>
                <a:latin typeface="Tahoma" panose="020B0604030504040204" pitchFamily="34" charset="0"/>
                <a:cs typeface="B Titr" panose="00000700000000000000" pitchFamily="2" charset="-78"/>
              </a:rPr>
              <a:t> </a:t>
            </a:r>
            <a:r>
              <a:rPr lang="fa-IR" altLang="fa-IR" sz="2400" b="1" dirty="0">
                <a:solidFill>
                  <a:srgbClr val="FF0000"/>
                </a:solidFill>
                <a:latin typeface="Tahoma" panose="020B0604030504040204" pitchFamily="34" charset="0"/>
                <a:cs typeface="B Titr" panose="00000700000000000000" pitchFamily="2" charset="-78"/>
              </a:rPr>
              <a:t> کانال تلگرامی بانک پاور پوینت</a:t>
            </a:r>
            <a:endParaRPr lang="en-US" altLang="fa-IR" sz="2400" b="1" dirty="0">
              <a:solidFill>
                <a:srgbClr val="FF0000"/>
              </a:solidFill>
              <a:latin typeface="Tahoma" panose="020B0604030504040204" pitchFamily="34" charset="0"/>
              <a:cs typeface="B Titr" panose="00000700000000000000" pitchFamily="2" charset="-78"/>
            </a:endParaRPr>
          </a:p>
        </p:txBody>
      </p:sp>
    </p:spTree>
    <p:extLst>
      <p:ext uri="{BB962C8B-B14F-4D97-AF65-F5344CB8AC3E}">
        <p14:creationId xmlns:p14="http://schemas.microsoft.com/office/powerpoint/2010/main" val="396543286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184469BC-1D7A-454C-B589-06151376476D}" type="slidenum">
              <a:rPr lang="en-US"/>
              <a:pPr>
                <a:defRPr/>
              </a:pPr>
              <a:t>‹#›</a:t>
            </a:fld>
            <a:endParaRPr lang="en-US"/>
          </a:p>
        </p:txBody>
      </p:sp>
    </p:spTree>
    <p:extLst>
      <p:ext uri="{BB962C8B-B14F-4D97-AF65-F5344CB8AC3E}">
        <p14:creationId xmlns:p14="http://schemas.microsoft.com/office/powerpoint/2010/main" val="55688710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E5884495-62A8-4025-91F1-ECC96A342F7E}" type="slidenum">
              <a:rPr lang="en-US"/>
              <a:pPr>
                <a:defRPr/>
              </a:pPr>
              <a:t>‹#›</a:t>
            </a:fld>
            <a:endParaRPr lang="en-US"/>
          </a:p>
        </p:txBody>
      </p:sp>
    </p:spTree>
    <p:extLst>
      <p:ext uri="{BB962C8B-B14F-4D97-AF65-F5344CB8AC3E}">
        <p14:creationId xmlns:p14="http://schemas.microsoft.com/office/powerpoint/2010/main" val="30026117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30129D63-3F50-4984-A689-57CE9B272D6A}" type="slidenum">
              <a:rPr lang="en-US"/>
              <a:pPr>
                <a:defRPr/>
              </a:pPr>
              <a:t>‹#›</a:t>
            </a:fld>
            <a:endParaRPr lang="en-US"/>
          </a:p>
        </p:txBody>
      </p:sp>
    </p:spTree>
    <p:extLst>
      <p:ext uri="{BB962C8B-B14F-4D97-AF65-F5344CB8AC3E}">
        <p14:creationId xmlns:p14="http://schemas.microsoft.com/office/powerpoint/2010/main" val="42638449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BA9D8FF-BBD7-43C1-A967-70D3A4A764D9}" type="slidenum">
              <a:rPr lang="en-US"/>
              <a:pPr>
                <a:defRPr/>
              </a:pPr>
              <a:t>‹#›</a:t>
            </a:fld>
            <a:endParaRPr lang="en-US"/>
          </a:p>
        </p:txBody>
      </p:sp>
    </p:spTree>
    <p:extLst>
      <p:ext uri="{BB962C8B-B14F-4D97-AF65-F5344CB8AC3E}">
        <p14:creationId xmlns:p14="http://schemas.microsoft.com/office/powerpoint/2010/main" val="18910893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13B62E16-3334-492E-9814-9911BB9A2756}" type="slidenum">
              <a:rPr lang="en-US"/>
              <a:pPr>
                <a:defRPr/>
              </a:pPr>
              <a:t>‹#›</a:t>
            </a:fld>
            <a:endParaRPr lang="en-US"/>
          </a:p>
        </p:txBody>
      </p:sp>
    </p:spTree>
    <p:extLst>
      <p:ext uri="{BB962C8B-B14F-4D97-AF65-F5344CB8AC3E}">
        <p14:creationId xmlns:p14="http://schemas.microsoft.com/office/powerpoint/2010/main" val="382468374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67EFE0D0-2FCB-43AE-B516-07E6115E8351}" type="slidenum">
              <a:rPr lang="en-US"/>
              <a:pPr>
                <a:defRPr/>
              </a:pPr>
              <a:t>‹#›</a:t>
            </a:fld>
            <a:endParaRPr lang="en-US"/>
          </a:p>
        </p:txBody>
      </p:sp>
    </p:spTree>
    <p:extLst>
      <p:ext uri="{BB962C8B-B14F-4D97-AF65-F5344CB8AC3E}">
        <p14:creationId xmlns:p14="http://schemas.microsoft.com/office/powerpoint/2010/main" val="242321993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3636EB2A-D14C-4FC6-B287-F809C930B1FF}" type="slidenum">
              <a:rPr lang="en-US"/>
              <a:pPr>
                <a:defRPr/>
              </a:pPr>
              <a:t>‹#›</a:t>
            </a:fld>
            <a:endParaRPr lang="en-US"/>
          </a:p>
        </p:txBody>
      </p:sp>
    </p:spTree>
    <p:extLst>
      <p:ext uri="{BB962C8B-B14F-4D97-AF65-F5344CB8AC3E}">
        <p14:creationId xmlns:p14="http://schemas.microsoft.com/office/powerpoint/2010/main" val="126354190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6F5BA613-9F1B-41F1-A982-637D6C8D47DB}" type="slidenum">
              <a:rPr lang="en-US"/>
              <a:pPr>
                <a:defRPr/>
              </a:pPr>
              <a:t>‹#›</a:t>
            </a:fld>
            <a:endParaRPr lang="en-US"/>
          </a:p>
        </p:txBody>
      </p:sp>
    </p:spTree>
    <p:extLst>
      <p:ext uri="{BB962C8B-B14F-4D97-AF65-F5344CB8AC3E}">
        <p14:creationId xmlns:p14="http://schemas.microsoft.com/office/powerpoint/2010/main" val="238625263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BB45F41B-CDBF-469F-AC6F-C05420527AE9}" type="slidenum">
              <a:rPr lang="en-US"/>
              <a:pPr>
                <a:defRPr/>
              </a:pPr>
              <a:t>‹#›</a:t>
            </a:fld>
            <a:endParaRPr lang="en-US"/>
          </a:p>
        </p:txBody>
      </p:sp>
    </p:spTree>
    <p:extLst>
      <p:ext uri="{BB962C8B-B14F-4D97-AF65-F5344CB8AC3E}">
        <p14:creationId xmlns:p14="http://schemas.microsoft.com/office/powerpoint/2010/main" val="26685250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87DE068F-841C-48C9-9C72-FB66FAA66339}" type="slidenum">
              <a:rPr lang="en-US"/>
              <a:pPr>
                <a:defRPr/>
              </a:pPr>
              <a:t>‹#›</a:t>
            </a:fld>
            <a:endParaRPr lang="en-US"/>
          </a:p>
        </p:txBody>
      </p:sp>
    </p:spTree>
    <p:extLst>
      <p:ext uri="{BB962C8B-B14F-4D97-AF65-F5344CB8AC3E}">
        <p14:creationId xmlns:p14="http://schemas.microsoft.com/office/powerpoint/2010/main" val="330094306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457200" y="990600"/>
            <a:ext cx="8153400" cy="1600200"/>
            <a:chOff x="288" y="624"/>
            <a:chExt cx="5136" cy="1008"/>
          </a:xfrm>
        </p:grpSpPr>
        <p:sp>
          <p:nvSpPr>
            <p:cNvPr id="2056" name="Arc 3"/>
            <p:cNvSpPr>
              <a:spLocks/>
            </p:cNvSpPr>
            <p:nvPr/>
          </p:nvSpPr>
          <p:spPr bwMode="invGray">
            <a:xfrm>
              <a:off x="3595" y="624"/>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fa-IR"/>
            </a:p>
          </p:txBody>
        </p:sp>
        <p:sp>
          <p:nvSpPr>
            <p:cNvPr id="2057" name="Arc 4"/>
            <p:cNvSpPr>
              <a:spLocks/>
            </p:cNvSpPr>
            <p:nvPr/>
          </p:nvSpPr>
          <p:spPr bwMode="invGray">
            <a:xfrm>
              <a:off x="3548" y="729"/>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fa-IR"/>
            </a:p>
          </p:txBody>
        </p:sp>
        <p:sp>
          <p:nvSpPr>
            <p:cNvPr id="2058" name="Arc 5"/>
            <p:cNvSpPr>
              <a:spLocks/>
            </p:cNvSpPr>
            <p:nvPr/>
          </p:nvSpPr>
          <p:spPr bwMode="invGray">
            <a:xfrm>
              <a:off x="3521" y="868"/>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fa-IR"/>
            </a:p>
          </p:txBody>
        </p:sp>
        <p:sp>
          <p:nvSpPr>
            <p:cNvPr id="2059"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3200">
                  <a:solidFill>
                    <a:schemeClr val="tx1"/>
                  </a:solidFill>
                  <a:latin typeface="Times New Roman" panose="02020603050405020304" pitchFamily="18" charset="0"/>
                </a:defRPr>
              </a:lvl1pPr>
              <a:lvl2pPr marL="742950" indent="-285750">
                <a:defRPr sz="3200">
                  <a:solidFill>
                    <a:schemeClr val="tx1"/>
                  </a:solidFill>
                  <a:latin typeface="Times New Roman" panose="02020603050405020304" pitchFamily="18" charset="0"/>
                </a:defRPr>
              </a:lvl2pPr>
              <a:lvl3pPr marL="1143000" indent="-228600">
                <a:defRPr sz="3200">
                  <a:solidFill>
                    <a:schemeClr val="tx1"/>
                  </a:solidFill>
                  <a:latin typeface="Times New Roman" panose="02020603050405020304" pitchFamily="18" charset="0"/>
                </a:defRPr>
              </a:lvl3pPr>
              <a:lvl4pPr marL="1600200" indent="-228600">
                <a:defRPr sz="3200">
                  <a:solidFill>
                    <a:schemeClr val="tx1"/>
                  </a:solidFill>
                  <a:latin typeface="Times New Roman" panose="02020603050405020304" pitchFamily="18" charset="0"/>
                </a:defRPr>
              </a:lvl4pPr>
              <a:lvl5pPr marL="2057400" indent="-228600">
                <a:defRPr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sz="3200">
                  <a:solidFill>
                    <a:schemeClr val="tx1"/>
                  </a:solidFill>
                  <a:latin typeface="Times New Roman" panose="02020603050405020304" pitchFamily="18" charset="0"/>
                </a:defRPr>
              </a:lvl9pPr>
            </a:lstStyle>
            <a:p>
              <a:pPr>
                <a:defRPr/>
              </a:pPr>
              <a:endParaRPr lang="fa-IR" smtClean="0"/>
            </a:p>
          </p:txBody>
        </p:sp>
      </p:grpSp>
      <p:sp>
        <p:nvSpPr>
          <p:cNvPr id="2051" name="Rectangle 7"/>
          <p:cNvSpPr>
            <a:spLocks noGrp="1" noChangeArrowheads="1"/>
          </p:cNvSpPr>
          <p:nvPr>
            <p:ph type="title"/>
          </p:nvPr>
        </p:nvSpPr>
        <p:spPr bwMode="auto">
          <a:xfrm>
            <a:off x="6858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altLang="fa-IR" smtClean="0"/>
              <a:t>Click to edit Master title style</a:t>
            </a:r>
          </a:p>
        </p:txBody>
      </p:sp>
      <p:sp>
        <p:nvSpPr>
          <p:cNvPr id="2052" name="Rectangle 8"/>
          <p:cNvSpPr>
            <a:spLocks noGrp="1" noChangeArrowheads="1"/>
          </p:cNvSpPr>
          <p:nvPr>
            <p:ph type="body" idx="1"/>
          </p:nvPr>
        </p:nvSpPr>
        <p:spPr bwMode="auto">
          <a:xfrm>
            <a:off x="685800" y="2057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fa-IR" smtClean="0"/>
              <a:t>Click to edit Master text styles</a:t>
            </a:r>
          </a:p>
          <a:p>
            <a:pPr lvl="1"/>
            <a:r>
              <a:rPr lang="en-US" altLang="fa-IR" smtClean="0"/>
              <a:t>Second level</a:t>
            </a:r>
          </a:p>
          <a:p>
            <a:pPr lvl="2"/>
            <a:r>
              <a:rPr lang="en-US" altLang="fa-IR" smtClean="0"/>
              <a:t>Third level</a:t>
            </a:r>
          </a:p>
          <a:p>
            <a:pPr lvl="3"/>
            <a:r>
              <a:rPr lang="en-US" altLang="fa-IR" smtClean="0"/>
              <a:t>Fourth level</a:t>
            </a:r>
          </a:p>
          <a:p>
            <a:pPr lvl="4"/>
            <a:r>
              <a:rPr lang="en-US" altLang="fa-IR" smtClean="0"/>
              <a:t>Fifth level</a:t>
            </a:r>
          </a:p>
        </p:txBody>
      </p:sp>
      <p:sp>
        <p:nvSpPr>
          <p:cNvPr id="5129"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Arial" pitchFamily="34" charset="0"/>
              </a:defRPr>
            </a:lvl1pPr>
          </a:lstStyle>
          <a:p>
            <a:pPr>
              <a:defRPr/>
            </a:pPr>
            <a:endParaRPr lang="en-US"/>
          </a:p>
        </p:txBody>
      </p:sp>
      <p:sp>
        <p:nvSpPr>
          <p:cNvPr id="5130"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Arial" pitchFamily="34" charset="0"/>
              </a:defRPr>
            </a:lvl1pPr>
          </a:lstStyle>
          <a:p>
            <a:pPr>
              <a:defRPr/>
            </a:pPr>
            <a:endParaRPr lang="en-US"/>
          </a:p>
        </p:txBody>
      </p:sp>
      <p:sp>
        <p:nvSpPr>
          <p:cNvPr id="5131"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Arial" panose="020B0604020202020204" pitchFamily="34" charset="0"/>
              </a:defRPr>
            </a:lvl1pPr>
          </a:lstStyle>
          <a:p>
            <a:pPr>
              <a:defRPr/>
            </a:pPr>
            <a:fld id="{7A489B8F-F863-4816-98A7-3073A657A7BA}" type="slidenum">
              <a:rPr lang="en-US"/>
              <a:pPr>
                <a:defRPr/>
              </a:pPr>
              <a:t>‹#›</a:t>
            </a:fld>
            <a:endParaRPr lang="en-US"/>
          </a:p>
        </p:txBody>
      </p:sp>
      <p:sp>
        <p:nvSpPr>
          <p:cNvPr id="12" name="Rectangle 49"/>
          <p:cNvSpPr>
            <a:spLocks noChangeArrowheads="1"/>
          </p:cNvSpPr>
          <p:nvPr userDrawn="1"/>
        </p:nvSpPr>
        <p:spPr bwMode="auto">
          <a:xfrm>
            <a:off x="-201613" y="-76200"/>
            <a:ext cx="53578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defRPr>
                <a:solidFill>
                  <a:schemeClr val="tx1"/>
                </a:solidFill>
                <a:latin typeface="Verdana" panose="020B0604030504040204" pitchFamily="34" charset="0"/>
                <a:cs typeface="B Nazanin" panose="00000400000000000000" pitchFamily="2" charset="-78"/>
              </a:defRPr>
            </a:lvl1pPr>
            <a:lvl2pPr marL="742950" indent="-285750" algn="r" rtl="1">
              <a:defRPr>
                <a:solidFill>
                  <a:schemeClr val="tx1"/>
                </a:solidFill>
                <a:latin typeface="Verdana" panose="020B0604030504040204" pitchFamily="34" charset="0"/>
                <a:cs typeface="B Nazanin" panose="00000400000000000000" pitchFamily="2" charset="-78"/>
              </a:defRPr>
            </a:lvl2pPr>
            <a:lvl3pPr marL="1143000" indent="-228600" algn="r" rtl="1">
              <a:defRPr>
                <a:solidFill>
                  <a:schemeClr val="tx1"/>
                </a:solidFill>
                <a:latin typeface="Verdana" panose="020B0604030504040204" pitchFamily="34" charset="0"/>
                <a:cs typeface="B Nazanin" panose="00000400000000000000" pitchFamily="2" charset="-78"/>
              </a:defRPr>
            </a:lvl3pPr>
            <a:lvl4pPr marL="1600200" indent="-228600" algn="r" rtl="1">
              <a:defRPr>
                <a:solidFill>
                  <a:schemeClr val="tx1"/>
                </a:solidFill>
                <a:latin typeface="Verdana" panose="020B0604030504040204" pitchFamily="34" charset="0"/>
                <a:cs typeface="B Nazanin" panose="00000400000000000000" pitchFamily="2" charset="-78"/>
              </a:defRPr>
            </a:lvl4pPr>
            <a:lvl5pPr marL="2057400" indent="-228600" algn="r" rtl="1">
              <a:defRPr>
                <a:solidFill>
                  <a:schemeClr val="tx1"/>
                </a:solidFill>
                <a:latin typeface="Verdana" panose="020B0604030504040204" pitchFamily="34" charset="0"/>
                <a:cs typeface="B Nazanin" panose="00000400000000000000" pitchFamily="2" charset="-78"/>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B Nazanin" panose="00000400000000000000" pitchFamily="2" charset="-78"/>
              </a:defRPr>
            </a:lvl9pPr>
          </a:lstStyle>
          <a:p>
            <a:pPr algn="ctr" rtl="0" eaLnBrk="1" hangingPunct="1"/>
            <a:r>
              <a:rPr lang="en-US" altLang="fa-IR" sz="2400" b="1" dirty="0">
                <a:solidFill>
                  <a:srgbClr val="FF0000"/>
                </a:solidFill>
                <a:latin typeface="Tahoma" panose="020B0604030504040204" pitchFamily="34" charset="0"/>
                <a:cs typeface="B Titr" panose="00000700000000000000" pitchFamily="2" charset="-78"/>
              </a:rPr>
              <a:t>@</a:t>
            </a:r>
            <a:r>
              <a:rPr lang="en-US" altLang="fa-IR" sz="2400" b="1" dirty="0" err="1">
                <a:solidFill>
                  <a:srgbClr val="FF0000"/>
                </a:solidFill>
                <a:latin typeface="Tahoma" panose="020B0604030504040204" pitchFamily="34" charset="0"/>
                <a:cs typeface="B Titr" panose="00000700000000000000" pitchFamily="2" charset="-78"/>
              </a:rPr>
              <a:t>PptBank</a:t>
            </a:r>
            <a:r>
              <a:rPr lang="en-US" altLang="fa-IR" sz="2400" b="1" dirty="0">
                <a:solidFill>
                  <a:srgbClr val="FF0000"/>
                </a:solidFill>
                <a:latin typeface="Tahoma" panose="020B0604030504040204" pitchFamily="34" charset="0"/>
                <a:cs typeface="B Titr" panose="00000700000000000000" pitchFamily="2" charset="-78"/>
              </a:rPr>
              <a:t> </a:t>
            </a:r>
            <a:r>
              <a:rPr lang="fa-IR" altLang="fa-IR" sz="2400" b="1" dirty="0">
                <a:solidFill>
                  <a:srgbClr val="FF0000"/>
                </a:solidFill>
                <a:latin typeface="Tahoma" panose="020B0604030504040204" pitchFamily="34" charset="0"/>
                <a:cs typeface="B Titr" panose="00000700000000000000" pitchFamily="2" charset="-78"/>
              </a:rPr>
              <a:t> کانال تلگرامی بانک پاور پوینت</a:t>
            </a:r>
            <a:endParaRPr lang="en-US" altLang="fa-IR" sz="2400" b="1" dirty="0">
              <a:solidFill>
                <a:srgbClr val="FF0000"/>
              </a:solidFill>
              <a:latin typeface="Tahoma" panose="020B0604030504040204" pitchFamily="34" charset="0"/>
              <a:cs typeface="B Titr" panose="00000700000000000000" pitchFamily="2" charset="-78"/>
            </a:endParaRPr>
          </a:p>
        </p:txBody>
      </p:sp>
    </p:spTree>
  </p:cSld>
  <p:clrMap bg1="dk2" tx1="lt1" bg2="dk1" tx2="lt2" accent1="accent1" accent2="accent2" accent3="accent3" accent4="accent4" accent5="accent5" accent6="accent6" hlink="hlink" folHlink="folHlink"/>
  <p:sldLayoutIdLst>
    <p:sldLayoutId id="2147483792"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timing>
    <p:tnLst>
      <p:par>
        <p:cTn id="1" dur="indefinite" restart="never" nodeType="tmRoot"/>
      </p:par>
    </p:tnLst>
  </p:timing>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itchFamily="18" charset="0"/>
        </a:defRPr>
      </a:lvl2pPr>
      <a:lvl3pPr algn="r" rtl="0" eaLnBrk="0" fontAlgn="base" hangingPunct="0">
        <a:spcBef>
          <a:spcPct val="0"/>
        </a:spcBef>
        <a:spcAft>
          <a:spcPct val="0"/>
        </a:spcAft>
        <a:defRPr sz="4400" i="1">
          <a:solidFill>
            <a:schemeClr val="tx2"/>
          </a:solidFill>
          <a:latin typeface="Times New Roman" pitchFamily="18" charset="0"/>
        </a:defRPr>
      </a:lvl3pPr>
      <a:lvl4pPr algn="r" rtl="0" eaLnBrk="0" fontAlgn="base" hangingPunct="0">
        <a:spcBef>
          <a:spcPct val="0"/>
        </a:spcBef>
        <a:spcAft>
          <a:spcPct val="0"/>
        </a:spcAft>
        <a:defRPr sz="4400" i="1">
          <a:solidFill>
            <a:schemeClr val="tx2"/>
          </a:solidFill>
          <a:latin typeface="Times New Roman" pitchFamily="18" charset="0"/>
        </a:defRPr>
      </a:lvl4pPr>
      <a:lvl5pPr algn="r" rtl="0" eaLnBrk="0" fontAlgn="base" hangingPunct="0">
        <a:spcBef>
          <a:spcPct val="0"/>
        </a:spcBef>
        <a:spcAft>
          <a:spcPct val="0"/>
        </a:spcAft>
        <a:defRPr sz="4400" i="1">
          <a:solidFill>
            <a:schemeClr val="tx2"/>
          </a:solidFill>
          <a:latin typeface="Times New Roman" pitchFamily="18" charset="0"/>
        </a:defRPr>
      </a:lvl5pPr>
      <a:lvl6pPr marL="457200" algn="r" rtl="0" eaLnBrk="0" fontAlgn="base" hangingPunct="0">
        <a:spcBef>
          <a:spcPct val="0"/>
        </a:spcBef>
        <a:spcAft>
          <a:spcPct val="0"/>
        </a:spcAft>
        <a:defRPr sz="4400" i="1">
          <a:solidFill>
            <a:schemeClr val="tx2"/>
          </a:solidFill>
          <a:latin typeface="Times New Roman" pitchFamily="18" charset="0"/>
        </a:defRPr>
      </a:lvl6pPr>
      <a:lvl7pPr marL="914400" algn="r" rtl="0" eaLnBrk="0" fontAlgn="base" hangingPunct="0">
        <a:spcBef>
          <a:spcPct val="0"/>
        </a:spcBef>
        <a:spcAft>
          <a:spcPct val="0"/>
        </a:spcAft>
        <a:defRPr sz="4400" i="1">
          <a:solidFill>
            <a:schemeClr val="tx2"/>
          </a:solidFill>
          <a:latin typeface="Times New Roman" pitchFamily="18" charset="0"/>
        </a:defRPr>
      </a:lvl7pPr>
      <a:lvl8pPr marL="1371600" algn="r" rtl="0" eaLnBrk="0" fontAlgn="base" hangingPunct="0">
        <a:spcBef>
          <a:spcPct val="0"/>
        </a:spcBef>
        <a:spcAft>
          <a:spcPct val="0"/>
        </a:spcAft>
        <a:defRPr sz="4400" i="1">
          <a:solidFill>
            <a:schemeClr val="tx2"/>
          </a:solidFill>
          <a:latin typeface="Times New Roman" pitchFamily="18" charset="0"/>
        </a:defRPr>
      </a:lvl8pPr>
      <a:lvl9pPr marL="1828800" algn="r" rtl="0" eaLnBrk="0" fontAlgn="base" hangingPunct="0">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914400" y="1143000"/>
            <a:ext cx="6781800" cy="475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6000" b="1" i="1" dirty="0">
                <a:solidFill>
                  <a:srgbClr val="378537"/>
                </a:solidFill>
                <a:cs typeface="Zar" pitchFamily="2" charset="0"/>
              </a:rPr>
              <a:t>بسم الله الرحمن </a:t>
            </a:r>
            <a:r>
              <a:rPr lang="fa-IR" altLang="fa-IR" sz="6000" b="1" i="1" dirty="0" smtClean="0">
                <a:solidFill>
                  <a:srgbClr val="378537"/>
                </a:solidFill>
                <a:cs typeface="Zar" pitchFamily="2" charset="0"/>
              </a:rPr>
              <a:t>الرحيم</a:t>
            </a:r>
          </a:p>
          <a:p>
            <a:pPr algn="r">
              <a:spcBef>
                <a:spcPct val="0"/>
              </a:spcBef>
              <a:buClrTx/>
              <a:buFontTx/>
              <a:buNone/>
            </a:pPr>
            <a:r>
              <a:rPr lang="fa-IR" altLang="fa-IR" sz="6000" b="1" i="1" dirty="0" smtClean="0">
                <a:solidFill>
                  <a:srgbClr val="378537"/>
                </a:solidFill>
                <a:cs typeface="Zar" pitchFamily="2" charset="0"/>
              </a:rPr>
              <a:t>تهیه کننده:سیدعلی </a:t>
            </a:r>
            <a:r>
              <a:rPr lang="fa-IR" altLang="fa-IR" sz="6000" b="1" i="1" dirty="0" smtClean="0">
                <a:solidFill>
                  <a:srgbClr val="378537"/>
                </a:solidFill>
                <a:cs typeface="Zar" pitchFamily="2" charset="0"/>
              </a:rPr>
              <a:t>اکبری</a:t>
            </a:r>
            <a:endParaRPr lang="en-US" altLang="fa-IR" sz="6000" b="1" i="1" dirty="0" smtClean="0">
              <a:solidFill>
                <a:srgbClr val="378537"/>
              </a:solidFill>
              <a:cs typeface="Zar" pitchFamily="2" charset="0"/>
            </a:endParaRPr>
          </a:p>
          <a:p>
            <a:pPr algn="r">
              <a:spcBef>
                <a:spcPct val="0"/>
              </a:spcBef>
              <a:buClrTx/>
              <a:buFontTx/>
              <a:buNone/>
            </a:pPr>
            <a:r>
              <a:rPr lang="en-US" altLang="fa-IR" sz="6000" b="1" i="1" dirty="0">
                <a:solidFill>
                  <a:srgbClr val="378537"/>
                </a:solidFill>
                <a:cs typeface="Zar" pitchFamily="2" charset="0"/>
              </a:rPr>
              <a:t>http://</a:t>
            </a:r>
            <a:r>
              <a:rPr lang="en-US" altLang="fa-IR" sz="6000" b="1" i="1" dirty="0" smtClean="0">
                <a:solidFill>
                  <a:srgbClr val="378537"/>
                </a:solidFill>
                <a:cs typeface="Zar" pitchFamily="2" charset="0"/>
              </a:rPr>
              <a:t>cm100.blog.ir</a:t>
            </a:r>
            <a:endParaRPr lang="en-US" altLang="fa-IR" sz="6000" b="1" i="1" dirty="0">
              <a:solidFill>
                <a:srgbClr val="378537"/>
              </a:solidFill>
              <a:cs typeface="Zar" pitchFamily="2" charset="0"/>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blinds(horizontal)">
                                      <p:cBhvr>
                                        <p:cTn id="7" dur="500"/>
                                        <p:tgtEl>
                                          <p:spTgt spid="2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2053"/>
                                        </p:tgtEl>
                                      </p:cBhvr>
                                    </p:animEffect>
                                    <p:set>
                                      <p:cBhvr>
                                        <p:cTn id="12" dur="1" fill="hold">
                                          <p:stCondLst>
                                            <p:cond delay="499"/>
                                          </p:stCondLst>
                                        </p:cTn>
                                        <p:tgtEl>
                                          <p:spTgt spid="20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2053" grpId="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902" name="Rectangle 6"/>
          <p:cNvSpPr>
            <a:spLocks noChangeArrowheads="1"/>
          </p:cNvSpPr>
          <p:nvPr/>
        </p:nvSpPr>
        <p:spPr bwMode="auto">
          <a:xfrm>
            <a:off x="685800" y="533400"/>
            <a:ext cx="7942263" cy="99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a:spcBef>
                <a:spcPct val="0"/>
              </a:spcBef>
              <a:buClrTx/>
              <a:buFontTx/>
              <a:buNone/>
            </a:pPr>
            <a:r>
              <a:rPr lang="fa-IR" altLang="fa-IR" sz="4400" b="1" i="1">
                <a:solidFill>
                  <a:schemeClr val="tx2"/>
                </a:solidFill>
                <a:cs typeface="Zar" pitchFamily="2" charset="0"/>
              </a:rPr>
              <a:t>مزاياي</a:t>
            </a:r>
            <a:r>
              <a:rPr lang="ar-SA" altLang="fa-IR" sz="4400" b="1" i="1">
                <a:solidFill>
                  <a:schemeClr val="tx2"/>
                </a:solidFill>
                <a:cs typeface="Zar" pitchFamily="2" charset="0"/>
              </a:rPr>
              <a:t> اجراي «مديريت ارتباط با مشتري»</a:t>
            </a:r>
            <a:endParaRPr lang="en-US" altLang="fa-IR" sz="4400" b="1" i="1">
              <a:solidFill>
                <a:schemeClr val="tx2"/>
              </a:solidFill>
              <a:cs typeface="Zar" pitchFamily="2" charset="0"/>
            </a:endParaRPr>
          </a:p>
        </p:txBody>
      </p:sp>
      <p:sp>
        <p:nvSpPr>
          <p:cNvPr id="13315" name="Rectangle 7"/>
          <p:cNvSpPr>
            <a:spLocks noGrp="1" noChangeArrowheads="1"/>
          </p:cNvSpPr>
          <p:nvPr>
            <p:ph type="body" idx="1"/>
          </p:nvPr>
        </p:nvSpPr>
        <p:spPr>
          <a:xfrm>
            <a:off x="4572000" y="2819400"/>
            <a:ext cx="3979863" cy="2752725"/>
          </a:xfrm>
          <a:noFill/>
        </p:spPr>
        <p:txBody>
          <a:bodyPr/>
          <a:lstStyle/>
          <a:p>
            <a:pPr algn="r" rtl="1"/>
            <a:r>
              <a:rPr lang="ar-SA" altLang="fa-IR" smtClean="0">
                <a:cs typeface="B Zar" panose="00000400000000000000" pitchFamily="2" charset="-78"/>
              </a:rPr>
              <a:t>حفظ وفاداري مشتري</a:t>
            </a:r>
          </a:p>
          <a:p>
            <a:pPr algn="r" rtl="1"/>
            <a:r>
              <a:rPr lang="ar-SA" altLang="fa-IR" smtClean="0">
                <a:cs typeface="B Zar" panose="00000400000000000000" pitchFamily="2" charset="-78"/>
              </a:rPr>
              <a:t>افزايش مقدار خريد</a:t>
            </a:r>
          </a:p>
          <a:p>
            <a:pPr algn="r" rtl="1"/>
            <a:r>
              <a:rPr lang="ar-SA" altLang="fa-IR" smtClean="0">
                <a:cs typeface="B Zar" panose="00000400000000000000" pitchFamily="2" charset="-78"/>
              </a:rPr>
              <a:t>افزايش سود</a:t>
            </a:r>
          </a:p>
          <a:p>
            <a:pPr algn="r" rtl="1"/>
            <a:r>
              <a:rPr lang="ar-SA" altLang="fa-IR" smtClean="0">
                <a:cs typeface="B Zar" panose="00000400000000000000" pitchFamily="2" charset="-78"/>
              </a:rPr>
              <a:t>ارزيابي مشتريان</a:t>
            </a:r>
            <a:endParaRPr lang="en-US" altLang="fa-IR" smtClean="0">
              <a:cs typeface="B Zar" panose="00000400000000000000" pitchFamily="2" charset="-78"/>
            </a:endParaRPr>
          </a:p>
        </p:txBody>
      </p:sp>
      <p:pic>
        <p:nvPicPr>
          <p:cNvPr id="4" name="Picture 11" descr="j015129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23138" y="5659438"/>
            <a:ext cx="1820862" cy="119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0902"/>
                                        </p:tgtEl>
                                        <p:attrNameLst>
                                          <p:attrName>style.visibility</p:attrName>
                                        </p:attrNameLst>
                                      </p:cBhvr>
                                      <p:to>
                                        <p:strVal val="visible"/>
                                      </p:to>
                                    </p:set>
                                    <p:animEffect transition="in" filter="blinds(horizontal)">
                                      <p:cBhvr>
                                        <p:cTn id="7" dur="500"/>
                                        <p:tgtEl>
                                          <p:spTgt spid="809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wipe(down)">
                                      <p:cBhvr>
                                        <p:cTn id="12" dur="500"/>
                                        <p:tgtEl>
                                          <p:spTgt spid="133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wipe(down)">
                                      <p:cBhvr>
                                        <p:cTn id="17" dur="500"/>
                                        <p:tgtEl>
                                          <p:spTgt spid="1331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wipe(down)">
                                      <p:cBhvr>
                                        <p:cTn id="22" dur="500"/>
                                        <p:tgtEl>
                                          <p:spTgt spid="1331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Effect transition="in" filter="wipe(down)">
                                      <p:cBhvr>
                                        <p:cTn id="27" dur="500"/>
                                        <p:tgtEl>
                                          <p:spTgt spid="13315">
                                            <p:txEl>
                                              <p:pRg st="3" end="3"/>
                                            </p:txEl>
                                          </p:spTgt>
                                        </p:tgtEl>
                                      </p:cBhvr>
                                    </p:animEffect>
                                  </p:childTnLst>
                                </p:cTn>
                              </p:par>
                            </p:childTnLst>
                          </p:cTn>
                        </p:par>
                        <p:par>
                          <p:cTn id="28" fill="hold" nodeType="afterGroup">
                            <p:stCondLst>
                              <p:cond delay="500"/>
                            </p:stCondLst>
                            <p:childTnLst>
                              <p:par>
                                <p:cTn id="29" presetID="4" presetClass="entr" presetSubtype="32"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ox(out)">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2" grpId="0"/>
      <p:bldP spid="13315"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fa-IR" smtClean="0"/>
              <a:t>So, what is CRM!?</a:t>
            </a:r>
          </a:p>
        </p:txBody>
      </p:sp>
      <p:sp>
        <p:nvSpPr>
          <p:cNvPr id="13319"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14340" name="Rectangle 3"/>
          <p:cNvSpPr>
            <a:spLocks noChangeArrowheads="1"/>
          </p:cNvSpPr>
          <p:nvPr/>
        </p:nvSpPr>
        <p:spPr bwMode="auto">
          <a:xfrm>
            <a:off x="762000" y="2133600"/>
            <a:ext cx="79248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a:cs typeface="B Zar" panose="00000400000000000000" pitchFamily="2" charset="-78"/>
              </a:rPr>
              <a:t>هر فعالیت مدیریت ارتباط با مشتری عملیاتی در یکی از  سه فرآیند سازمانی زیر پیاده شده است: </a:t>
            </a:r>
          </a:p>
          <a:p>
            <a:pPr algn="r">
              <a:lnSpc>
                <a:spcPct val="150000"/>
              </a:lnSpc>
              <a:spcBef>
                <a:spcPct val="0"/>
              </a:spcBef>
              <a:buClrTx/>
              <a:buFontTx/>
              <a:buNone/>
            </a:pPr>
            <a:r>
              <a:rPr lang="fa-IR" altLang="fa-IR">
                <a:cs typeface="B Zar" panose="00000400000000000000" pitchFamily="2" charset="-78"/>
              </a:rPr>
              <a:t>  فروش</a:t>
            </a:r>
          </a:p>
          <a:p>
            <a:pPr algn="r">
              <a:lnSpc>
                <a:spcPct val="150000"/>
              </a:lnSpc>
              <a:spcBef>
                <a:spcPct val="0"/>
              </a:spcBef>
              <a:buClrTx/>
              <a:buFontTx/>
              <a:buNone/>
            </a:pPr>
            <a:r>
              <a:rPr lang="fa-IR" altLang="fa-IR">
                <a:cs typeface="B Zar" panose="00000400000000000000" pitchFamily="2" charset="-78"/>
              </a:rPr>
              <a:t>  بازاریابی</a:t>
            </a:r>
          </a:p>
          <a:p>
            <a:pPr algn="r">
              <a:lnSpc>
                <a:spcPct val="150000"/>
              </a:lnSpc>
              <a:spcBef>
                <a:spcPct val="0"/>
              </a:spcBef>
              <a:buClrTx/>
              <a:buFontTx/>
              <a:buNone/>
            </a:pPr>
            <a:r>
              <a:rPr lang="fa-IR" altLang="fa-IR">
                <a:cs typeface="B Zar" panose="00000400000000000000" pitchFamily="2" charset="-78"/>
              </a:rPr>
              <a:t>  خدمات</a:t>
            </a:r>
          </a:p>
        </p:txBody>
      </p:sp>
      <p:pic>
        <p:nvPicPr>
          <p:cNvPr id="5"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linds(horizontal)">
                                      <p:cBhvr>
                                        <p:cTn id="7" dur="500"/>
                                        <p:tgtEl>
                                          <p:spTgt spid="13319"/>
                                        </p:tgtEl>
                                      </p:cBhvr>
                                    </p:animEffect>
                                  </p:childTnLst>
                                </p:cTn>
                              </p:par>
                            </p:childTnLst>
                          </p:cTn>
                        </p:par>
                        <p:par>
                          <p:cTn id="8" fill="hold" nodeType="afterGroup">
                            <p:stCondLst>
                              <p:cond delay="500"/>
                            </p:stCondLst>
                            <p:childTnLst>
                              <p:par>
                                <p:cTn id="9" presetID="4" presetClass="entr" presetSubtype="32"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ox(out)">
                                      <p:cBhvr>
                                        <p:cTn id="11" dur="500"/>
                                        <p:tgtEl>
                                          <p:spTgt spid="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14340"/>
                                        </p:tgtEl>
                                        <p:attrNameLst>
                                          <p:attrName>style.visibility</p:attrName>
                                        </p:attrNameLst>
                                      </p:cBhvr>
                                      <p:to>
                                        <p:strVal val="visible"/>
                                      </p:to>
                                    </p:set>
                                    <p:animEffect transition="in" filter="checkerboard(across)">
                                      <p:cBhvr>
                                        <p:cTn id="16" dur="5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434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fa-IR" smtClean="0"/>
              <a:t>So, what is CRM!?</a:t>
            </a:r>
          </a:p>
        </p:txBody>
      </p:sp>
      <p:sp>
        <p:nvSpPr>
          <p:cNvPr id="13319"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15364" name="Rectangle 3"/>
          <p:cNvSpPr>
            <a:spLocks noChangeArrowheads="1"/>
          </p:cNvSpPr>
          <p:nvPr/>
        </p:nvSpPr>
        <p:spPr bwMode="auto">
          <a:xfrm>
            <a:off x="762000" y="2133600"/>
            <a:ext cx="79248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en-US" altLang="fa-IR">
                <a:cs typeface="B Zar" panose="00000400000000000000" pitchFamily="2" charset="-78"/>
              </a:rPr>
              <a:t>CRM</a:t>
            </a:r>
            <a:r>
              <a:rPr lang="fa-IR" altLang="fa-IR">
                <a:cs typeface="B Zar" panose="00000400000000000000" pitchFamily="2" charset="-78"/>
              </a:rPr>
              <a:t> از سه بخش اصلی تشکیل شده است: </a:t>
            </a:r>
          </a:p>
          <a:p>
            <a:pPr algn="r" rtl="1">
              <a:lnSpc>
                <a:spcPct val="150000"/>
              </a:lnSpc>
              <a:spcBef>
                <a:spcPct val="0"/>
              </a:spcBef>
              <a:buClrTx/>
              <a:buFontTx/>
              <a:buNone/>
            </a:pPr>
            <a:r>
              <a:rPr lang="fa-IR" altLang="fa-IR">
                <a:cs typeface="B Zar" panose="00000400000000000000" pitchFamily="2" charset="-78"/>
              </a:rPr>
              <a:t>       مشتری</a:t>
            </a:r>
          </a:p>
          <a:p>
            <a:pPr algn="r" rtl="1">
              <a:lnSpc>
                <a:spcPct val="150000"/>
              </a:lnSpc>
              <a:spcBef>
                <a:spcPct val="0"/>
              </a:spcBef>
              <a:buClrTx/>
              <a:buFontTx/>
              <a:buNone/>
            </a:pPr>
            <a:r>
              <a:rPr lang="fa-IR" altLang="fa-IR">
                <a:cs typeface="B Zar" panose="00000400000000000000" pitchFamily="2" charset="-78"/>
              </a:rPr>
              <a:t>                روابط </a:t>
            </a:r>
          </a:p>
          <a:p>
            <a:pPr algn="r" rtl="1">
              <a:lnSpc>
                <a:spcPct val="150000"/>
              </a:lnSpc>
              <a:spcBef>
                <a:spcPct val="0"/>
              </a:spcBef>
              <a:buClrTx/>
              <a:buFontTx/>
              <a:buNone/>
            </a:pPr>
            <a:r>
              <a:rPr lang="fa-IR" altLang="fa-IR">
                <a:cs typeface="B Zar" panose="00000400000000000000" pitchFamily="2" charset="-78"/>
              </a:rPr>
              <a:t>                         مدیریت</a:t>
            </a:r>
          </a:p>
        </p:txBody>
      </p:sp>
      <p:pic>
        <p:nvPicPr>
          <p:cNvPr id="5"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linds(horizontal)">
                                      <p:cBhvr>
                                        <p:cTn id="7" dur="500"/>
                                        <p:tgtEl>
                                          <p:spTgt spid="133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diamond(in)">
                                      <p:cBhvr>
                                        <p:cTn id="12" dur="2000"/>
                                        <p:tgtEl>
                                          <p:spTgt spid="15364"/>
                                        </p:tgtEl>
                                      </p:cBhvr>
                                    </p:animEffect>
                                  </p:childTnLst>
                                </p:cTn>
                              </p:par>
                            </p:childTnLst>
                          </p:cTn>
                        </p:par>
                        <p:par>
                          <p:cTn id="13" fill="hold" nodeType="afterGroup">
                            <p:stCondLst>
                              <p:cond delay="2000"/>
                            </p:stCondLst>
                            <p:childTnLst>
                              <p:par>
                                <p:cTn id="14" presetID="4" presetClass="entr" presetSubtype="32"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ox(out)">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536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rtl="1"/>
            <a:r>
              <a:rPr lang="fa-IR" altLang="fa-IR" b="1" dirty="0" smtClean="0">
                <a:cs typeface="B Zar" panose="00000400000000000000" pitchFamily="2" charset="-78"/>
              </a:rPr>
              <a:t>تاریخچه </a:t>
            </a:r>
            <a:r>
              <a:rPr lang="en-US" altLang="fa-IR" b="1" dirty="0" smtClean="0">
                <a:cs typeface="B Zar" panose="00000400000000000000" pitchFamily="2" charset="-78"/>
              </a:rPr>
              <a:t>CRM </a:t>
            </a:r>
            <a:endParaRPr lang="en-US" altLang="fa-IR" dirty="0" smtClean="0">
              <a:cs typeface="B Zar" panose="00000400000000000000" pitchFamily="2" charset="-78"/>
            </a:endParaRPr>
          </a:p>
        </p:txBody>
      </p:sp>
      <p:sp>
        <p:nvSpPr>
          <p:cNvPr id="13319"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16388" name="Rectangle 3"/>
          <p:cNvSpPr>
            <a:spLocks noChangeArrowheads="1"/>
          </p:cNvSpPr>
          <p:nvPr/>
        </p:nvSpPr>
        <p:spPr bwMode="auto">
          <a:xfrm>
            <a:off x="762000" y="2133600"/>
            <a:ext cx="7924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lnSpc>
                <a:spcPct val="150000"/>
              </a:lnSpc>
              <a:spcBef>
                <a:spcPct val="0"/>
              </a:spcBef>
              <a:buClrTx/>
              <a:buFontTx/>
              <a:buNone/>
            </a:pPr>
            <a:r>
              <a:rPr lang="fa-IR" altLang="fa-IR" dirty="0">
                <a:cs typeface="B Nazanin" panose="00000400000000000000" pitchFamily="2" charset="-78"/>
              </a:rPr>
              <a:t>الف) دوره انقلاب صنعتی (</a:t>
            </a:r>
            <a:r>
              <a:rPr lang="fa-IR" altLang="fa-IR" sz="2800" dirty="0">
                <a:cs typeface="B Nazanin" panose="00000400000000000000" pitchFamily="2" charset="-78"/>
              </a:rPr>
              <a:t>تولید</a:t>
            </a:r>
            <a:r>
              <a:rPr lang="fa-IR" altLang="fa-IR" dirty="0">
                <a:cs typeface="B Nazanin" panose="00000400000000000000" pitchFamily="2" charset="-78"/>
              </a:rPr>
              <a:t> دستی تا </a:t>
            </a:r>
            <a:r>
              <a:rPr lang="fa-IR" altLang="fa-IR" sz="2800" dirty="0">
                <a:cs typeface="B Nazanin" panose="00000400000000000000" pitchFamily="2" charset="-78"/>
              </a:rPr>
              <a:t>تولید</a:t>
            </a:r>
            <a:r>
              <a:rPr lang="fa-IR" altLang="fa-IR" dirty="0">
                <a:cs typeface="B Nazanin" panose="00000400000000000000" pitchFamily="2" charset="-78"/>
              </a:rPr>
              <a:t> انبوه) </a:t>
            </a:r>
          </a:p>
          <a:p>
            <a:pPr algn="r" rtl="1">
              <a:lnSpc>
                <a:spcPct val="150000"/>
              </a:lnSpc>
              <a:spcBef>
                <a:spcPct val="0"/>
              </a:spcBef>
              <a:buClrTx/>
              <a:buFontTx/>
              <a:buNone/>
            </a:pPr>
            <a:r>
              <a:rPr lang="fa-IR" altLang="fa-IR" dirty="0">
                <a:cs typeface="B Nazanin" panose="00000400000000000000" pitchFamily="2" charset="-78"/>
              </a:rPr>
              <a:t>ب) دوره انقلاب </a:t>
            </a:r>
            <a:r>
              <a:rPr lang="fa-IR" altLang="fa-IR" sz="3000" dirty="0">
                <a:cs typeface="B Nazanin" panose="00000400000000000000" pitchFamily="2" charset="-78"/>
              </a:rPr>
              <a:t>کیفیت</a:t>
            </a:r>
            <a:r>
              <a:rPr lang="fa-IR" altLang="fa-IR" dirty="0">
                <a:cs typeface="B Nazanin" panose="00000400000000000000" pitchFamily="2" charset="-78"/>
              </a:rPr>
              <a:t> (</a:t>
            </a:r>
            <a:r>
              <a:rPr lang="fa-IR" altLang="fa-IR" sz="2800" dirty="0">
                <a:cs typeface="B Nazanin" panose="00000400000000000000" pitchFamily="2" charset="-78"/>
              </a:rPr>
              <a:t>تولید</a:t>
            </a:r>
            <a:r>
              <a:rPr lang="fa-IR" altLang="fa-IR" dirty="0">
                <a:cs typeface="B Nazanin" panose="00000400000000000000" pitchFamily="2" charset="-78"/>
              </a:rPr>
              <a:t> انبوه تا بهبود مستمر) </a:t>
            </a:r>
          </a:p>
          <a:p>
            <a:pPr algn="r" rtl="1">
              <a:lnSpc>
                <a:spcPct val="150000"/>
              </a:lnSpc>
              <a:spcBef>
                <a:spcPct val="0"/>
              </a:spcBef>
              <a:buClrTx/>
              <a:buFontTx/>
              <a:buNone/>
            </a:pPr>
            <a:r>
              <a:rPr lang="fa-IR" altLang="fa-IR" dirty="0">
                <a:cs typeface="B Nazanin" panose="00000400000000000000" pitchFamily="2" charset="-78"/>
              </a:rPr>
              <a:t>ج) دوره انقلاب مشتری (بهبود مستمر تا سفارشی‌سازی انبوه) </a:t>
            </a:r>
          </a:p>
        </p:txBody>
      </p:sp>
      <p:pic>
        <p:nvPicPr>
          <p:cNvPr id="5"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linds(horizontal)">
                                      <p:cBhvr>
                                        <p:cTn id="7" dur="500"/>
                                        <p:tgtEl>
                                          <p:spTgt spid="133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6388">
                                            <p:txEl>
                                              <p:pRg st="0" end="0"/>
                                            </p:txEl>
                                          </p:spTgt>
                                        </p:tgtEl>
                                        <p:attrNameLst>
                                          <p:attrName>style.visibility</p:attrName>
                                        </p:attrNameLst>
                                      </p:cBhvr>
                                      <p:to>
                                        <p:strVal val="visible"/>
                                      </p:to>
                                    </p:set>
                                    <p:animEffect transition="in" filter="diamond(in)">
                                      <p:cBhvr>
                                        <p:cTn id="17" dur="2000"/>
                                        <p:tgtEl>
                                          <p:spTgt spid="1638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6388">
                                            <p:txEl>
                                              <p:pRg st="1" end="1"/>
                                            </p:txEl>
                                          </p:spTgt>
                                        </p:tgtEl>
                                        <p:attrNameLst>
                                          <p:attrName>style.visibility</p:attrName>
                                        </p:attrNameLst>
                                      </p:cBhvr>
                                      <p:to>
                                        <p:strVal val="visible"/>
                                      </p:to>
                                    </p:set>
                                    <p:animEffect transition="in" filter="diamond(in)">
                                      <p:cBhvr>
                                        <p:cTn id="22" dur="2000"/>
                                        <p:tgtEl>
                                          <p:spTgt spid="16388">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6388">
                                            <p:txEl>
                                              <p:pRg st="2" end="2"/>
                                            </p:txEl>
                                          </p:spTgt>
                                        </p:tgtEl>
                                        <p:attrNameLst>
                                          <p:attrName>style.visibility</p:attrName>
                                        </p:attrNameLst>
                                      </p:cBhvr>
                                      <p:to>
                                        <p:strVal val="visible"/>
                                      </p:to>
                                    </p:set>
                                    <p:animEffect transition="in" filter="diamond(in)">
                                      <p:cBhvr>
                                        <p:cTn id="27" dur="2000"/>
                                        <p:tgtEl>
                                          <p:spTgt spid="163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6388"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rtl="1"/>
            <a:r>
              <a:rPr lang="fa-IR" altLang="fa-IR" b="1" smtClean="0">
                <a:cs typeface="B Zar" panose="00000400000000000000" pitchFamily="2" charset="-78"/>
              </a:rPr>
              <a:t>انواع فناوری </a:t>
            </a:r>
            <a:r>
              <a:rPr lang="en-US" altLang="fa-IR" b="1" smtClean="0">
                <a:cs typeface="B Zar" panose="00000400000000000000" pitchFamily="2" charset="-78"/>
              </a:rPr>
              <a:t>CRM </a:t>
            </a:r>
            <a:endParaRPr lang="en-US" altLang="fa-IR" smtClean="0">
              <a:cs typeface="B Zar" panose="00000400000000000000" pitchFamily="2" charset="-78"/>
            </a:endParaRPr>
          </a:p>
        </p:txBody>
      </p:sp>
      <p:sp>
        <p:nvSpPr>
          <p:cNvPr id="13319"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17412" name="Rectangle 3"/>
          <p:cNvSpPr>
            <a:spLocks noChangeArrowheads="1"/>
          </p:cNvSpPr>
          <p:nvPr/>
        </p:nvSpPr>
        <p:spPr bwMode="auto">
          <a:xfrm>
            <a:off x="762000" y="2133600"/>
            <a:ext cx="7924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lnSpc>
                <a:spcPct val="150000"/>
              </a:lnSpc>
              <a:spcBef>
                <a:spcPct val="0"/>
              </a:spcBef>
              <a:buClrTx/>
              <a:buFontTx/>
              <a:buNone/>
            </a:pPr>
            <a:r>
              <a:rPr lang="en-US" altLang="fa-IR">
                <a:cs typeface="B Zar" panose="00000400000000000000" pitchFamily="2" charset="-78"/>
              </a:rPr>
              <a:t>CRM</a:t>
            </a:r>
            <a:r>
              <a:rPr lang="fa-IR" altLang="fa-IR">
                <a:cs typeface="B Zar" panose="00000400000000000000" pitchFamily="2" charset="-78"/>
              </a:rPr>
              <a:t> عملیاتی(</a:t>
            </a:r>
            <a:r>
              <a:rPr lang="en-US" altLang="fa-IR">
                <a:cs typeface="B Zar" panose="00000400000000000000" pitchFamily="2" charset="-78"/>
              </a:rPr>
              <a:t>Operational</a:t>
            </a:r>
            <a:r>
              <a:rPr lang="fa-IR" altLang="fa-IR">
                <a:cs typeface="B Zar" panose="00000400000000000000" pitchFamily="2" charset="-78"/>
              </a:rPr>
              <a:t>)</a:t>
            </a:r>
            <a:endParaRPr lang="en-US" altLang="fa-IR">
              <a:cs typeface="B Zar" panose="00000400000000000000" pitchFamily="2" charset="-78"/>
            </a:endParaRPr>
          </a:p>
          <a:p>
            <a:pPr algn="r" rtl="1">
              <a:lnSpc>
                <a:spcPct val="150000"/>
              </a:lnSpc>
              <a:spcBef>
                <a:spcPct val="0"/>
              </a:spcBef>
              <a:buClrTx/>
              <a:buFontTx/>
              <a:buNone/>
            </a:pPr>
            <a:r>
              <a:rPr lang="en-US" altLang="fa-IR">
                <a:cs typeface="B Zar" panose="00000400000000000000" pitchFamily="2" charset="-78"/>
              </a:rPr>
              <a:t>CRM</a:t>
            </a:r>
            <a:r>
              <a:rPr lang="fa-IR" altLang="fa-IR">
                <a:cs typeface="B Zar" panose="00000400000000000000" pitchFamily="2" charset="-78"/>
              </a:rPr>
              <a:t> تحلیلی(</a:t>
            </a:r>
            <a:r>
              <a:rPr lang="en-US" altLang="fa-IR">
                <a:cs typeface="B Zar" panose="00000400000000000000" pitchFamily="2" charset="-78"/>
              </a:rPr>
              <a:t>Analytical</a:t>
            </a:r>
            <a:r>
              <a:rPr lang="fa-IR" altLang="fa-IR">
                <a:cs typeface="B Zar" panose="00000400000000000000" pitchFamily="2" charset="-78"/>
              </a:rPr>
              <a:t>)</a:t>
            </a:r>
            <a:endParaRPr lang="en-US" altLang="fa-IR">
              <a:cs typeface="B Zar" panose="00000400000000000000" pitchFamily="2" charset="-78"/>
            </a:endParaRPr>
          </a:p>
          <a:p>
            <a:pPr algn="r" rtl="1">
              <a:lnSpc>
                <a:spcPct val="150000"/>
              </a:lnSpc>
              <a:spcBef>
                <a:spcPct val="0"/>
              </a:spcBef>
              <a:buClrTx/>
              <a:buFontTx/>
              <a:buNone/>
            </a:pPr>
            <a:r>
              <a:rPr lang="en-US" altLang="fa-IR">
                <a:cs typeface="B Zar" panose="00000400000000000000" pitchFamily="2" charset="-78"/>
              </a:rPr>
              <a:t>CRM</a:t>
            </a:r>
            <a:r>
              <a:rPr lang="fa-IR" altLang="fa-IR">
                <a:cs typeface="B Zar" panose="00000400000000000000" pitchFamily="2" charset="-78"/>
              </a:rPr>
              <a:t> تعاملی(</a:t>
            </a:r>
            <a:r>
              <a:rPr lang="en-US" altLang="fa-IR">
                <a:cs typeface="B Zar" panose="00000400000000000000" pitchFamily="2" charset="-78"/>
              </a:rPr>
              <a:t>Collaborative</a:t>
            </a:r>
            <a:r>
              <a:rPr lang="fa-IR" altLang="fa-IR">
                <a:cs typeface="B Zar" panose="00000400000000000000" pitchFamily="2" charset="-78"/>
              </a:rPr>
              <a:t>)</a:t>
            </a:r>
            <a:endParaRPr lang="en-US" altLang="fa-IR">
              <a:cs typeface="B Zar" panose="00000400000000000000" pitchFamily="2" charset="-78"/>
            </a:endParaRPr>
          </a:p>
          <a:p>
            <a:pPr algn="r" rtl="1">
              <a:lnSpc>
                <a:spcPct val="150000"/>
              </a:lnSpc>
              <a:spcBef>
                <a:spcPct val="0"/>
              </a:spcBef>
              <a:buClrTx/>
              <a:buFontTx/>
              <a:buNone/>
            </a:pPr>
            <a:endParaRPr lang="fa-IR" altLang="fa-IR">
              <a:cs typeface="B Zar" panose="00000400000000000000" pitchFamily="2" charset="-78"/>
            </a:endParaRPr>
          </a:p>
        </p:txBody>
      </p:sp>
      <p:pic>
        <p:nvPicPr>
          <p:cNvPr id="5"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linds(horizontal)">
                                      <p:cBhvr>
                                        <p:cTn id="7" dur="500"/>
                                        <p:tgtEl>
                                          <p:spTgt spid="13319"/>
                                        </p:tgtEl>
                                      </p:cBhvr>
                                    </p:animEffect>
                                  </p:childTnLst>
                                </p:cTn>
                              </p:par>
                            </p:childTnLst>
                          </p:cTn>
                        </p:par>
                        <p:par>
                          <p:cTn id="8" fill="hold" nodeType="afterGroup">
                            <p:stCondLst>
                              <p:cond delay="500"/>
                            </p:stCondLst>
                            <p:childTnLst>
                              <p:par>
                                <p:cTn id="9" presetID="4" presetClass="entr" presetSubtype="32"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ox(out)">
                                      <p:cBhvr>
                                        <p:cTn id="11" dur="500"/>
                                        <p:tgtEl>
                                          <p:spTgt spid="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5" presetClass="entr" presetSubtype="0" fill="hold" grpId="0" nodeType="clickEffect">
                                  <p:stCondLst>
                                    <p:cond delay="0"/>
                                  </p:stCondLst>
                                  <p:iterate type="lt">
                                    <p:tmPct val="10000"/>
                                  </p:iterate>
                                  <p:childTnLst>
                                    <p:set>
                                      <p:cBhvr>
                                        <p:cTn id="15" dur="1" fill="hold">
                                          <p:stCondLst>
                                            <p:cond delay="0"/>
                                          </p:stCondLst>
                                        </p:cTn>
                                        <p:tgtEl>
                                          <p:spTgt spid="17412">
                                            <p:txEl>
                                              <p:pRg st="0" end="0"/>
                                            </p:txEl>
                                          </p:spTgt>
                                        </p:tgtEl>
                                        <p:attrNameLst>
                                          <p:attrName>style.visibility</p:attrName>
                                        </p:attrNameLst>
                                      </p:cBhvr>
                                      <p:to>
                                        <p:strVal val="visible"/>
                                      </p:to>
                                    </p:set>
                                    <p:animEffect transition="in" filter="fade">
                                      <p:cBhvr>
                                        <p:cTn id="16" dur="2000"/>
                                        <p:tgtEl>
                                          <p:spTgt spid="17412">
                                            <p:txEl>
                                              <p:pRg st="0" end="0"/>
                                            </p:txEl>
                                          </p:spTgt>
                                        </p:tgtEl>
                                      </p:cBhvr>
                                    </p:animEffect>
                                    <p:anim calcmode="lin" valueType="num">
                                      <p:cBhvr>
                                        <p:cTn id="17" dur="2000" fill="hold"/>
                                        <p:tgtEl>
                                          <p:spTgt spid="17412">
                                            <p:txEl>
                                              <p:pRg st="0" end="0"/>
                                            </p:txEl>
                                          </p:spTgt>
                                        </p:tgtEl>
                                        <p:attrNameLst>
                                          <p:attrName>ppt_w</p:attrName>
                                        </p:attrNameLst>
                                      </p:cBhvr>
                                      <p:tavLst>
                                        <p:tav tm="0" fmla="#ppt_w*sin(2.5*pi*$)">
                                          <p:val>
                                            <p:fltVal val="0"/>
                                          </p:val>
                                        </p:tav>
                                        <p:tav tm="100000">
                                          <p:val>
                                            <p:fltVal val="1"/>
                                          </p:val>
                                        </p:tav>
                                      </p:tavLst>
                                    </p:anim>
                                    <p:anim calcmode="lin" valueType="num">
                                      <p:cBhvr>
                                        <p:cTn id="18" dur="2000" fill="hold"/>
                                        <p:tgtEl>
                                          <p:spTgt spid="1741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5" presetClass="entr" presetSubtype="0" fill="hold" grpId="0" nodeType="clickEffect">
                                  <p:stCondLst>
                                    <p:cond delay="0"/>
                                  </p:stCondLst>
                                  <p:iterate type="lt">
                                    <p:tmPct val="10000"/>
                                  </p:iterate>
                                  <p:childTnLst>
                                    <p:set>
                                      <p:cBhvr>
                                        <p:cTn id="22" dur="1" fill="hold">
                                          <p:stCondLst>
                                            <p:cond delay="0"/>
                                          </p:stCondLst>
                                        </p:cTn>
                                        <p:tgtEl>
                                          <p:spTgt spid="17412">
                                            <p:txEl>
                                              <p:pRg st="1" end="1"/>
                                            </p:txEl>
                                          </p:spTgt>
                                        </p:tgtEl>
                                        <p:attrNameLst>
                                          <p:attrName>style.visibility</p:attrName>
                                        </p:attrNameLst>
                                      </p:cBhvr>
                                      <p:to>
                                        <p:strVal val="visible"/>
                                      </p:to>
                                    </p:set>
                                    <p:animEffect transition="in" filter="fade">
                                      <p:cBhvr>
                                        <p:cTn id="23" dur="2000"/>
                                        <p:tgtEl>
                                          <p:spTgt spid="17412">
                                            <p:txEl>
                                              <p:pRg st="1" end="1"/>
                                            </p:txEl>
                                          </p:spTgt>
                                        </p:tgtEl>
                                      </p:cBhvr>
                                    </p:animEffect>
                                    <p:anim calcmode="lin" valueType="num">
                                      <p:cBhvr>
                                        <p:cTn id="24" dur="2000" fill="hold"/>
                                        <p:tgtEl>
                                          <p:spTgt spid="17412">
                                            <p:txEl>
                                              <p:pRg st="1" end="1"/>
                                            </p:txEl>
                                          </p:spTgt>
                                        </p:tgtEl>
                                        <p:attrNameLst>
                                          <p:attrName>ppt_w</p:attrName>
                                        </p:attrNameLst>
                                      </p:cBhvr>
                                      <p:tavLst>
                                        <p:tav tm="0" fmla="#ppt_w*sin(2.5*pi*$)">
                                          <p:val>
                                            <p:fltVal val="0"/>
                                          </p:val>
                                        </p:tav>
                                        <p:tav tm="100000">
                                          <p:val>
                                            <p:fltVal val="1"/>
                                          </p:val>
                                        </p:tav>
                                      </p:tavLst>
                                    </p:anim>
                                    <p:anim calcmode="lin" valueType="num">
                                      <p:cBhvr>
                                        <p:cTn id="25" dur="2000" fill="hold"/>
                                        <p:tgtEl>
                                          <p:spTgt spid="1741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45" presetClass="entr" presetSubtype="0" fill="hold" grpId="0" nodeType="clickEffect">
                                  <p:stCondLst>
                                    <p:cond delay="0"/>
                                  </p:stCondLst>
                                  <p:iterate type="lt">
                                    <p:tmPct val="10000"/>
                                  </p:iterate>
                                  <p:childTnLst>
                                    <p:set>
                                      <p:cBhvr>
                                        <p:cTn id="29" dur="1" fill="hold">
                                          <p:stCondLst>
                                            <p:cond delay="0"/>
                                          </p:stCondLst>
                                        </p:cTn>
                                        <p:tgtEl>
                                          <p:spTgt spid="17412">
                                            <p:txEl>
                                              <p:pRg st="2" end="2"/>
                                            </p:txEl>
                                          </p:spTgt>
                                        </p:tgtEl>
                                        <p:attrNameLst>
                                          <p:attrName>style.visibility</p:attrName>
                                        </p:attrNameLst>
                                      </p:cBhvr>
                                      <p:to>
                                        <p:strVal val="visible"/>
                                      </p:to>
                                    </p:set>
                                    <p:animEffect transition="in" filter="fade">
                                      <p:cBhvr>
                                        <p:cTn id="30" dur="2000"/>
                                        <p:tgtEl>
                                          <p:spTgt spid="17412">
                                            <p:txEl>
                                              <p:pRg st="2" end="2"/>
                                            </p:txEl>
                                          </p:spTgt>
                                        </p:tgtEl>
                                      </p:cBhvr>
                                    </p:animEffect>
                                    <p:anim calcmode="lin" valueType="num">
                                      <p:cBhvr>
                                        <p:cTn id="31" dur="2000" fill="hold"/>
                                        <p:tgtEl>
                                          <p:spTgt spid="17412">
                                            <p:txEl>
                                              <p:pRg st="2" end="2"/>
                                            </p:txEl>
                                          </p:spTgt>
                                        </p:tgtEl>
                                        <p:attrNameLst>
                                          <p:attrName>ppt_w</p:attrName>
                                        </p:attrNameLst>
                                      </p:cBhvr>
                                      <p:tavLst>
                                        <p:tav tm="0" fmla="#ppt_w*sin(2.5*pi*$)">
                                          <p:val>
                                            <p:fltVal val="0"/>
                                          </p:val>
                                        </p:tav>
                                        <p:tav tm="100000">
                                          <p:val>
                                            <p:fltVal val="1"/>
                                          </p:val>
                                        </p:tav>
                                      </p:tavLst>
                                    </p:anim>
                                    <p:anim calcmode="lin" valueType="num">
                                      <p:cBhvr>
                                        <p:cTn id="32" dur="2000" fill="hold"/>
                                        <p:tgtEl>
                                          <p:spTgt spid="17412">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7412"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533400"/>
            <a:ext cx="7772400" cy="1143000"/>
          </a:xfrm>
        </p:spPr>
        <p:txBody>
          <a:bodyPr/>
          <a:lstStyle/>
          <a:p>
            <a:pPr rtl="1"/>
            <a:r>
              <a:rPr lang="fa-IR" altLang="fa-IR" sz="4000" b="1" smtClean="0">
                <a:cs typeface="B Zar" panose="00000400000000000000" pitchFamily="2" charset="-78"/>
              </a:rPr>
              <a:t>مزایای بکارگیری سیستم‌های مدیریت ارتباط با مشتری </a:t>
            </a:r>
            <a:endParaRPr lang="en-US" altLang="fa-IR" sz="4000" smtClean="0">
              <a:cs typeface="B Zar" panose="00000400000000000000" pitchFamily="2" charset="-78"/>
            </a:endParaRPr>
          </a:p>
        </p:txBody>
      </p:sp>
      <p:sp>
        <p:nvSpPr>
          <p:cNvPr id="13319"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19460" name="Rectangle 3"/>
          <p:cNvSpPr>
            <a:spLocks noChangeArrowheads="1"/>
          </p:cNvSpPr>
          <p:nvPr/>
        </p:nvSpPr>
        <p:spPr bwMode="auto">
          <a:xfrm>
            <a:off x="762000" y="2133600"/>
            <a:ext cx="79248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en-US" altLang="fa-IR" sz="3000">
                <a:cs typeface="B Zar" panose="00000400000000000000" pitchFamily="2" charset="-78"/>
              </a:rPr>
              <a:t>CRM</a:t>
            </a:r>
            <a:r>
              <a:rPr lang="fa-IR" altLang="fa-IR" sz="3000">
                <a:cs typeface="B Zar" panose="00000400000000000000" pitchFamily="2" charset="-78"/>
              </a:rPr>
              <a:t> یک واقعیت ملموس برای سازمان‌های تجاری است و به طور خلاصه مزایای زیر را برای سازمان به دنبال دارد: 1. پاسخگویی سریع به درخواست مشتریان 2. فراهم کردن شرایط مراجعه مجدد مشتری 3. کاهش هزینه‌های تبلیغاتی 4. افزایش فرصت‌های بازاریابی و فروش 5. شناخت عمیق تر مشتری 6. دریافت باز خورد از مشتری و توسعه خدمات و محصولات جاری</a:t>
            </a:r>
            <a:endParaRPr lang="en-US" altLang="fa-IR" sz="300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linds(horizontal)">
                                      <p:cBhvr>
                                        <p:cTn id="7" dur="500"/>
                                        <p:tgtEl>
                                          <p:spTgt spid="133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9458"/>
                                        </p:tgtEl>
                                        <p:attrNameLst>
                                          <p:attrName>style.visibility</p:attrName>
                                        </p:attrNameLst>
                                      </p:cBhvr>
                                      <p:to>
                                        <p:strVal val="visible"/>
                                      </p:to>
                                    </p:set>
                                    <p:animEffect transition="in" filter="diamond(in)">
                                      <p:cBhvr>
                                        <p:cTn id="12" dur="2000"/>
                                        <p:tgtEl>
                                          <p:spTgt spid="194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9460"/>
                                        </p:tgtEl>
                                        <p:attrNameLst>
                                          <p:attrName>style.visibility</p:attrName>
                                        </p:attrNameLst>
                                      </p:cBhvr>
                                      <p:to>
                                        <p:strVal val="visible"/>
                                      </p:to>
                                    </p:set>
                                    <p:animEffect transition="in" filter="diamond(in)">
                                      <p:cBhvr>
                                        <p:cTn id="17" dur="20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3319" grpId="0"/>
      <p:bldP spid="19460"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rtl="1"/>
            <a:r>
              <a:rPr lang="fa-IR" altLang="fa-IR" smtClean="0">
                <a:cs typeface="B Zar" panose="00000400000000000000" pitchFamily="2" charset="-78"/>
              </a:rPr>
              <a:t>مراحل اجرای </a:t>
            </a:r>
            <a:r>
              <a:rPr lang="en-US" altLang="fa-IR" smtClean="0">
                <a:cs typeface="B Zar" panose="00000400000000000000" pitchFamily="2" charset="-78"/>
              </a:rPr>
              <a:t>CRM</a:t>
            </a:r>
          </a:p>
        </p:txBody>
      </p:sp>
      <p:sp>
        <p:nvSpPr>
          <p:cNvPr id="36867"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18436" name="Rectangle 3"/>
          <p:cNvSpPr>
            <a:spLocks noChangeArrowheads="1"/>
          </p:cNvSpPr>
          <p:nvPr/>
        </p:nvSpPr>
        <p:spPr bwMode="auto">
          <a:xfrm>
            <a:off x="762000" y="2133600"/>
            <a:ext cx="80010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a:cs typeface="B Zar" panose="00000400000000000000" pitchFamily="2" charset="-78"/>
              </a:rPr>
              <a:t>طراحی و ایجاد راهبرد</a:t>
            </a:r>
            <a:r>
              <a:rPr lang="en-US" altLang="fa-IR">
                <a:cs typeface="B Zar" panose="00000400000000000000" pitchFamily="2" charset="-78"/>
              </a:rPr>
              <a:t> CRM </a:t>
            </a:r>
            <a:r>
              <a:rPr lang="fa-IR" altLang="fa-IR">
                <a:cs typeface="B Zar" panose="00000400000000000000" pitchFamily="2" charset="-78"/>
              </a:rPr>
              <a:t> </a:t>
            </a:r>
            <a:endParaRPr lang="en-US" altLang="fa-IR">
              <a:cs typeface="B Zar" panose="00000400000000000000" pitchFamily="2" charset="-78"/>
            </a:endParaRPr>
          </a:p>
          <a:p>
            <a:pPr algn="r" rtl="1">
              <a:spcBef>
                <a:spcPct val="0"/>
              </a:spcBef>
              <a:buClrTx/>
              <a:buFontTx/>
              <a:buNone/>
            </a:pPr>
            <a:r>
              <a:rPr lang="fa-IR" altLang="fa-IR">
                <a:cs typeface="B Zar" panose="00000400000000000000" pitchFamily="2" charset="-78"/>
              </a:rPr>
              <a:t>طراحی مجدد فعالیت ها با در نظر گرفتن راهبرد </a:t>
            </a:r>
            <a:r>
              <a:rPr lang="en-US" altLang="fa-IR">
                <a:cs typeface="B Zar" panose="00000400000000000000" pitchFamily="2" charset="-78"/>
              </a:rPr>
              <a:t>CRM</a:t>
            </a:r>
          </a:p>
          <a:p>
            <a:pPr algn="r" rtl="1">
              <a:spcBef>
                <a:spcPct val="0"/>
              </a:spcBef>
              <a:buClrTx/>
              <a:buFontTx/>
              <a:buNone/>
            </a:pPr>
            <a:r>
              <a:rPr lang="fa-IR" altLang="fa-IR">
                <a:cs typeface="B Zar" panose="00000400000000000000" pitchFamily="2" charset="-78"/>
              </a:rPr>
              <a:t>مهندسی مجدد فرایندهای کاری</a:t>
            </a:r>
          </a:p>
          <a:p>
            <a:pPr algn="r" rtl="1">
              <a:spcBef>
                <a:spcPct val="0"/>
              </a:spcBef>
              <a:buClrTx/>
              <a:buFontTx/>
              <a:buNone/>
            </a:pPr>
            <a:r>
              <a:rPr lang="fa-IR" altLang="fa-IR">
                <a:cs typeface="B Zar" panose="00000400000000000000" pitchFamily="2" charset="-78"/>
              </a:rPr>
              <a:t>انتخاب نرم افزارهای مناسب</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checkerboard(across)">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436">
                                            <p:txEl>
                                              <p:pRg st="0" end="0"/>
                                            </p:txEl>
                                          </p:spTgt>
                                        </p:tgtEl>
                                        <p:attrNameLst>
                                          <p:attrName>style.visibility</p:attrName>
                                        </p:attrNameLst>
                                      </p:cBhvr>
                                      <p:to>
                                        <p:strVal val="visible"/>
                                      </p:to>
                                    </p:set>
                                    <p:animEffect transition="in" filter="checkerboard(across)">
                                      <p:cBhvr>
                                        <p:cTn id="12" dur="500"/>
                                        <p:tgtEl>
                                          <p:spTgt spid="1843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8436">
                                            <p:txEl>
                                              <p:pRg st="1" end="1"/>
                                            </p:txEl>
                                          </p:spTgt>
                                        </p:tgtEl>
                                        <p:attrNameLst>
                                          <p:attrName>style.visibility</p:attrName>
                                        </p:attrNameLst>
                                      </p:cBhvr>
                                      <p:to>
                                        <p:strVal val="visible"/>
                                      </p:to>
                                    </p:set>
                                    <p:animEffect transition="in" filter="checkerboard(across)">
                                      <p:cBhvr>
                                        <p:cTn id="17" dur="500"/>
                                        <p:tgtEl>
                                          <p:spTgt spid="18436">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8436">
                                            <p:txEl>
                                              <p:pRg st="2" end="2"/>
                                            </p:txEl>
                                          </p:spTgt>
                                        </p:tgtEl>
                                        <p:attrNameLst>
                                          <p:attrName>style.visibility</p:attrName>
                                        </p:attrNameLst>
                                      </p:cBhvr>
                                      <p:to>
                                        <p:strVal val="visible"/>
                                      </p:to>
                                    </p:set>
                                    <p:animEffect transition="in" filter="checkerboard(across)">
                                      <p:cBhvr>
                                        <p:cTn id="22" dur="500"/>
                                        <p:tgtEl>
                                          <p:spTgt spid="18436">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8436">
                                            <p:txEl>
                                              <p:pRg st="3" end="3"/>
                                            </p:txEl>
                                          </p:spTgt>
                                        </p:tgtEl>
                                        <p:attrNameLst>
                                          <p:attrName>style.visibility</p:attrName>
                                        </p:attrNameLst>
                                      </p:cBhvr>
                                      <p:to>
                                        <p:strVal val="visible"/>
                                      </p:to>
                                    </p:set>
                                    <p:animEffect transition="in" filter="checkerboard(across)">
                                      <p:cBhvr>
                                        <p:cTn id="27" dur="500"/>
                                        <p:tgtEl>
                                          <p:spTgt spid="1843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6"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533400"/>
            <a:ext cx="7772400" cy="1143000"/>
          </a:xfrm>
        </p:spPr>
        <p:txBody>
          <a:bodyPr/>
          <a:lstStyle/>
          <a:p>
            <a:pPr rtl="1"/>
            <a:r>
              <a:rPr lang="fa-IR" altLang="fa-IR" sz="4000" b="1" smtClean="0">
                <a:cs typeface="B Zar" panose="00000400000000000000" pitchFamily="2" charset="-78"/>
              </a:rPr>
              <a:t>دلایل حرکت سازمانها به سوی سرمایه گذاری بر مدیریت ارتباط با مشتری </a:t>
            </a:r>
            <a:endParaRPr lang="en-US" altLang="fa-IR" sz="4000" smtClean="0">
              <a:cs typeface="B Zar" panose="00000400000000000000" pitchFamily="2" charset="-78"/>
            </a:endParaRPr>
          </a:p>
        </p:txBody>
      </p:sp>
      <p:sp>
        <p:nvSpPr>
          <p:cNvPr id="38915" name="Rectangle 7"/>
          <p:cNvSpPr>
            <a:spLocks noChangeArrowheads="1"/>
          </p:cNvSpPr>
          <p:nvPr/>
        </p:nvSpPr>
        <p:spPr bwMode="auto">
          <a:xfrm>
            <a:off x="1447800" y="2057400"/>
            <a:ext cx="7345363"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marL="838200" indent="-8382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i="1">
                <a:solidFill>
                  <a:schemeClr val="tx2"/>
                </a:solidFill>
                <a:cs typeface="Zar" pitchFamily="2" charset="0"/>
              </a:rPr>
              <a:t/>
            </a:r>
            <a:br>
              <a:rPr lang="fa-IR" altLang="fa-IR" i="1">
                <a:solidFill>
                  <a:schemeClr val="tx2"/>
                </a:solidFill>
                <a:cs typeface="Zar" pitchFamily="2" charset="0"/>
              </a:rPr>
            </a:br>
            <a:endParaRPr lang="en-US" altLang="fa-IR" i="1">
              <a:solidFill>
                <a:schemeClr val="tx2"/>
              </a:solidFill>
              <a:cs typeface="Zar" pitchFamily="2" charset="0"/>
            </a:endParaRPr>
          </a:p>
        </p:txBody>
      </p:sp>
      <p:sp>
        <p:nvSpPr>
          <p:cNvPr id="20484" name="Rectangle 3"/>
          <p:cNvSpPr>
            <a:spLocks noChangeArrowheads="1"/>
          </p:cNvSpPr>
          <p:nvPr/>
        </p:nvSpPr>
        <p:spPr bwMode="auto">
          <a:xfrm>
            <a:off x="762000" y="2133600"/>
            <a:ext cx="79248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sz="3000" b="1">
                <a:cs typeface="B Zar" panose="00000400000000000000" pitchFamily="2" charset="-78"/>
              </a:rPr>
              <a:t>1</a:t>
            </a:r>
            <a:r>
              <a:rPr lang="fa-IR" altLang="fa-IR" sz="3000">
                <a:cs typeface="B Zar" panose="00000400000000000000" pitchFamily="2" charset="-78"/>
              </a:rPr>
              <a:t>. استفاده از روابط جاری با مشتری‌های فعلی برای به حداکثر رساندن میزان رشد درآمدها </a:t>
            </a:r>
            <a:r>
              <a:rPr lang="fa-IR" altLang="fa-IR" sz="3000" b="1">
                <a:cs typeface="B Zar" panose="00000400000000000000" pitchFamily="2" charset="-78"/>
              </a:rPr>
              <a:t>2</a:t>
            </a:r>
            <a:r>
              <a:rPr lang="fa-IR" altLang="fa-IR" sz="3000">
                <a:cs typeface="B Zar" panose="00000400000000000000" pitchFamily="2" charset="-78"/>
              </a:rPr>
              <a:t>. مشخص کردن، جذب نمودن و حفظ بهترین مشتری‌ها 3. معرفی و مشخص کردن روال‌ها و فرآیندهای فروشی که بیشتر تکرار می شوند. 4. پاسخگویی به نیازها و رفع تقاضای مشتریان 5. ایجاد و اجرای یک راهبرد فعال بازاریاب که به کاهش هزینه‌ها و شناخت عمیق تر مشتری منجر می شود.</a:t>
            </a:r>
            <a:endParaRPr lang="en-US" altLang="fa-IR" sz="300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wipe(down)">
                                      <p:cBhvr>
                                        <p:cTn id="7" dur="580">
                                          <p:stCondLst>
                                            <p:cond delay="0"/>
                                          </p:stCondLst>
                                        </p:cTn>
                                        <p:tgtEl>
                                          <p:spTgt spid="20482"/>
                                        </p:tgtEl>
                                      </p:cBhvr>
                                    </p:animEffect>
                                    <p:anim calcmode="lin" valueType="num">
                                      <p:cBhvr>
                                        <p:cTn id="8" dur="1822" tmFilter="0,0; 0.14,0.36; 0.43,0.73; 0.71,0.91; 1.0,1.0">
                                          <p:stCondLst>
                                            <p:cond delay="0"/>
                                          </p:stCondLst>
                                        </p:cTn>
                                        <p:tgtEl>
                                          <p:spTgt spid="2048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48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48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48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482"/>
                                        </p:tgtEl>
                                        <p:attrNameLst>
                                          <p:attrName>ppt_y</p:attrName>
                                        </p:attrNameLst>
                                      </p:cBhvr>
                                      <p:tavLst>
                                        <p:tav tm="0" fmla="#ppt_y-sin(pi*$)/81">
                                          <p:val>
                                            <p:fltVal val="0"/>
                                          </p:val>
                                        </p:tav>
                                        <p:tav tm="100000">
                                          <p:val>
                                            <p:fltVal val="1"/>
                                          </p:val>
                                        </p:tav>
                                      </p:tavLst>
                                    </p:anim>
                                    <p:animScale>
                                      <p:cBhvr>
                                        <p:cTn id="13" dur="26">
                                          <p:stCondLst>
                                            <p:cond delay="650"/>
                                          </p:stCondLst>
                                        </p:cTn>
                                        <p:tgtEl>
                                          <p:spTgt spid="20482"/>
                                        </p:tgtEl>
                                      </p:cBhvr>
                                      <p:to x="100000" y="60000"/>
                                    </p:animScale>
                                    <p:animScale>
                                      <p:cBhvr>
                                        <p:cTn id="14" dur="166" decel="50000">
                                          <p:stCondLst>
                                            <p:cond delay="676"/>
                                          </p:stCondLst>
                                        </p:cTn>
                                        <p:tgtEl>
                                          <p:spTgt spid="20482"/>
                                        </p:tgtEl>
                                      </p:cBhvr>
                                      <p:to x="100000" y="100000"/>
                                    </p:animScale>
                                    <p:animScale>
                                      <p:cBhvr>
                                        <p:cTn id="15" dur="26">
                                          <p:stCondLst>
                                            <p:cond delay="1312"/>
                                          </p:stCondLst>
                                        </p:cTn>
                                        <p:tgtEl>
                                          <p:spTgt spid="20482"/>
                                        </p:tgtEl>
                                      </p:cBhvr>
                                      <p:to x="100000" y="80000"/>
                                    </p:animScale>
                                    <p:animScale>
                                      <p:cBhvr>
                                        <p:cTn id="16" dur="166" decel="50000">
                                          <p:stCondLst>
                                            <p:cond delay="1338"/>
                                          </p:stCondLst>
                                        </p:cTn>
                                        <p:tgtEl>
                                          <p:spTgt spid="20482"/>
                                        </p:tgtEl>
                                      </p:cBhvr>
                                      <p:to x="100000" y="100000"/>
                                    </p:animScale>
                                    <p:animScale>
                                      <p:cBhvr>
                                        <p:cTn id="17" dur="26">
                                          <p:stCondLst>
                                            <p:cond delay="1642"/>
                                          </p:stCondLst>
                                        </p:cTn>
                                        <p:tgtEl>
                                          <p:spTgt spid="20482"/>
                                        </p:tgtEl>
                                      </p:cBhvr>
                                      <p:to x="100000" y="90000"/>
                                    </p:animScale>
                                    <p:animScale>
                                      <p:cBhvr>
                                        <p:cTn id="18" dur="166" decel="50000">
                                          <p:stCondLst>
                                            <p:cond delay="1668"/>
                                          </p:stCondLst>
                                        </p:cTn>
                                        <p:tgtEl>
                                          <p:spTgt spid="20482"/>
                                        </p:tgtEl>
                                      </p:cBhvr>
                                      <p:to x="100000" y="100000"/>
                                    </p:animScale>
                                    <p:animScale>
                                      <p:cBhvr>
                                        <p:cTn id="19" dur="26">
                                          <p:stCondLst>
                                            <p:cond delay="1808"/>
                                          </p:stCondLst>
                                        </p:cTn>
                                        <p:tgtEl>
                                          <p:spTgt spid="20482"/>
                                        </p:tgtEl>
                                      </p:cBhvr>
                                      <p:to x="100000" y="95000"/>
                                    </p:animScale>
                                    <p:animScale>
                                      <p:cBhvr>
                                        <p:cTn id="20" dur="166" decel="50000">
                                          <p:stCondLst>
                                            <p:cond delay="1834"/>
                                          </p:stCondLst>
                                        </p:cTn>
                                        <p:tgtEl>
                                          <p:spTgt spid="20482"/>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30" presetClass="entr" presetSubtype="0" fill="hold" grpId="0" nodeType="clickEffect">
                                  <p:stCondLst>
                                    <p:cond delay="0"/>
                                  </p:stCondLst>
                                  <p:childTnLst>
                                    <p:set>
                                      <p:cBhvr>
                                        <p:cTn id="24" dur="1" fill="hold">
                                          <p:stCondLst>
                                            <p:cond delay="0"/>
                                          </p:stCondLst>
                                        </p:cTn>
                                        <p:tgtEl>
                                          <p:spTgt spid="20484"/>
                                        </p:tgtEl>
                                        <p:attrNameLst>
                                          <p:attrName>style.visibility</p:attrName>
                                        </p:attrNameLst>
                                      </p:cBhvr>
                                      <p:to>
                                        <p:strVal val="visible"/>
                                      </p:to>
                                    </p:set>
                                    <p:animEffect transition="in" filter="fade">
                                      <p:cBhvr>
                                        <p:cTn id="25" dur="800" decel="100000"/>
                                        <p:tgtEl>
                                          <p:spTgt spid="20484"/>
                                        </p:tgtEl>
                                      </p:cBhvr>
                                    </p:animEffect>
                                    <p:anim calcmode="lin" valueType="num">
                                      <p:cBhvr>
                                        <p:cTn id="26" dur="800" decel="100000" fill="hold"/>
                                        <p:tgtEl>
                                          <p:spTgt spid="20484"/>
                                        </p:tgtEl>
                                        <p:attrNameLst>
                                          <p:attrName>style.rotation</p:attrName>
                                        </p:attrNameLst>
                                      </p:cBhvr>
                                      <p:tavLst>
                                        <p:tav tm="0">
                                          <p:val>
                                            <p:fltVal val="-90"/>
                                          </p:val>
                                        </p:tav>
                                        <p:tav tm="100000">
                                          <p:val>
                                            <p:fltVal val="0"/>
                                          </p:val>
                                        </p:tav>
                                      </p:tavLst>
                                    </p:anim>
                                    <p:anim calcmode="lin" valueType="num">
                                      <p:cBhvr>
                                        <p:cTn id="27" dur="800" decel="100000" fill="hold"/>
                                        <p:tgtEl>
                                          <p:spTgt spid="20484"/>
                                        </p:tgtEl>
                                        <p:attrNameLst>
                                          <p:attrName>ppt_x</p:attrName>
                                        </p:attrNameLst>
                                      </p:cBhvr>
                                      <p:tavLst>
                                        <p:tav tm="0">
                                          <p:val>
                                            <p:strVal val="#ppt_x+0.4"/>
                                          </p:val>
                                        </p:tav>
                                        <p:tav tm="100000">
                                          <p:val>
                                            <p:strVal val="#ppt_x-0.05"/>
                                          </p:val>
                                        </p:tav>
                                      </p:tavLst>
                                    </p:anim>
                                    <p:anim calcmode="lin" valueType="num">
                                      <p:cBhvr>
                                        <p:cTn id="28" dur="800" decel="100000" fill="hold"/>
                                        <p:tgtEl>
                                          <p:spTgt spid="20484"/>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20484"/>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2048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Grp="1" noChangeArrowheads="1"/>
          </p:cNvSpPr>
          <p:nvPr>
            <p:ph type="body" idx="1"/>
          </p:nvPr>
        </p:nvSpPr>
        <p:spPr>
          <a:xfrm>
            <a:off x="138113" y="2533650"/>
            <a:ext cx="8929687" cy="4248150"/>
          </a:xfrm>
          <a:noFill/>
        </p:spPr>
        <p:txBody>
          <a:bodyPr/>
          <a:lstStyle/>
          <a:p>
            <a:pPr algn="r" rtl="1"/>
            <a:r>
              <a:rPr lang="ar-SA" altLang="fa-IR" sz="3000" smtClean="0">
                <a:cs typeface="B Zar" panose="00000400000000000000" pitchFamily="2" charset="-78"/>
              </a:rPr>
              <a:t>آيا سطح فعلي رضايت مشتريان كافي است؟</a:t>
            </a:r>
          </a:p>
          <a:p>
            <a:pPr algn="r" rtl="1"/>
            <a:r>
              <a:rPr lang="ar-SA" altLang="fa-IR" sz="3000" smtClean="0">
                <a:cs typeface="B Zar" panose="00000400000000000000" pitchFamily="2" charset="-78"/>
              </a:rPr>
              <a:t>آيا استراتژي تمركز بر مشتري به رشد تجارت شما كمك</a:t>
            </a:r>
            <a:r>
              <a:rPr lang="fa-IR" altLang="fa-IR" sz="3000" smtClean="0">
                <a:cs typeface="B Zar" panose="00000400000000000000" pitchFamily="2" charset="-78"/>
              </a:rPr>
              <a:t> </a:t>
            </a:r>
            <a:r>
              <a:rPr lang="ar-SA" altLang="fa-IR" sz="3000" smtClean="0">
                <a:cs typeface="B Zar" panose="00000400000000000000" pitchFamily="2" charset="-78"/>
              </a:rPr>
              <a:t>مي</a:t>
            </a:r>
            <a:r>
              <a:rPr lang="en-US" altLang="fa-IR" sz="3000" smtClean="0">
                <a:cs typeface="B Zar" panose="00000400000000000000" pitchFamily="2" charset="-78"/>
              </a:rPr>
              <a:t>‌</a:t>
            </a:r>
            <a:r>
              <a:rPr lang="ar-SA" altLang="fa-IR" sz="3000" smtClean="0">
                <a:cs typeface="B Zar" panose="00000400000000000000" pitchFamily="2" charset="-78"/>
              </a:rPr>
              <a:t>كند؟ </a:t>
            </a:r>
          </a:p>
          <a:p>
            <a:pPr algn="r" rtl="1"/>
            <a:r>
              <a:rPr lang="ar-SA" altLang="fa-IR" sz="3000" smtClean="0">
                <a:cs typeface="B Zar" panose="00000400000000000000" pitchFamily="2" charset="-78"/>
              </a:rPr>
              <a:t>آيا شناخت كافي از مشتريان خود داريد؟</a:t>
            </a:r>
          </a:p>
          <a:p>
            <a:pPr algn="r" rtl="1"/>
            <a:r>
              <a:rPr lang="ar-SA" altLang="fa-IR" sz="3000" smtClean="0">
                <a:cs typeface="B Zar" panose="00000400000000000000" pitchFamily="2" charset="-78"/>
              </a:rPr>
              <a:t>كجا مي‌توانيد درآمد را به سرعت افزايش دهيد و به يك بازگشت سرمايه و سود مطلوب دست يابيد؟</a:t>
            </a:r>
          </a:p>
          <a:p>
            <a:pPr algn="r" rtl="1"/>
            <a:r>
              <a:rPr lang="ar-SA" altLang="fa-IR" sz="3000" smtClean="0">
                <a:cs typeface="B Zar" panose="00000400000000000000" pitchFamily="2" charset="-78"/>
              </a:rPr>
              <a:t>آيا از اطلاعات موجود دربارة مشتريان برا ي بالابردن سود استفاده مي‌كنيد؟</a:t>
            </a:r>
            <a:endParaRPr lang="en-US" altLang="fa-IR" sz="3000" smtClean="0">
              <a:cs typeface="B Zar" panose="00000400000000000000" pitchFamily="2" charset="-78"/>
            </a:endParaRPr>
          </a:p>
        </p:txBody>
      </p:sp>
      <p:sp>
        <p:nvSpPr>
          <p:cNvPr id="78855" name="Rectangle 7"/>
          <p:cNvSpPr>
            <a:spLocks noChangeArrowheads="1"/>
          </p:cNvSpPr>
          <p:nvPr/>
        </p:nvSpPr>
        <p:spPr bwMode="auto">
          <a:xfrm>
            <a:off x="457200" y="381000"/>
            <a:ext cx="837406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lnSpc>
                <a:spcPct val="110000"/>
              </a:lnSpc>
              <a:buClr>
                <a:schemeClr val="tx1"/>
              </a:buClr>
              <a:buFontTx/>
              <a:buNone/>
            </a:pPr>
            <a:r>
              <a:rPr lang="fa-IR" altLang="fa-IR" sz="4000" b="1">
                <a:solidFill>
                  <a:srgbClr val="FFC000"/>
                </a:solidFill>
                <a:cs typeface="Zar" pitchFamily="2" charset="0"/>
              </a:rPr>
              <a:t>سازمان چه موقع به «مديريت ارتباط با مشتري»نياز پيدا مي‌كند؟</a:t>
            </a:r>
            <a:endParaRPr lang="en-US" altLang="fa-IR" sz="4000" b="1">
              <a:solidFill>
                <a:srgbClr val="FFC000"/>
              </a:solidFill>
              <a:cs typeface="Zar"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5"/>
                                        </p:tgtEl>
                                        <p:attrNameLst>
                                          <p:attrName>style.visibility</p:attrName>
                                        </p:attrNameLst>
                                      </p:cBhvr>
                                      <p:to>
                                        <p:strVal val="visible"/>
                                      </p:to>
                                    </p:set>
                                    <p:anim calcmode="lin" valueType="num">
                                      <p:cBhvr additive="base">
                                        <p:cTn id="7" dur="1000" fill="hold"/>
                                        <p:tgtEl>
                                          <p:spTgt spid="78855"/>
                                        </p:tgtEl>
                                        <p:attrNameLst>
                                          <p:attrName>ppt_x</p:attrName>
                                        </p:attrNameLst>
                                      </p:cBhvr>
                                      <p:tavLst>
                                        <p:tav tm="0">
                                          <p:val>
                                            <p:strVal val="#ppt_x"/>
                                          </p:val>
                                        </p:tav>
                                        <p:tav tm="100000">
                                          <p:val>
                                            <p:strVal val="#ppt_x"/>
                                          </p:val>
                                        </p:tav>
                                      </p:tavLst>
                                    </p:anim>
                                    <p:anim calcmode="lin" valueType="num">
                                      <p:cBhvr additive="base">
                                        <p:cTn id="8" dur="1000" fill="hold"/>
                                        <p:tgtEl>
                                          <p:spTgt spid="7885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1" presetClass="entr" presetSubtype="0" fill="hold" grpId="0" nodeType="clickEffect">
                                  <p:stCondLst>
                                    <p:cond delay="0"/>
                                  </p:stCondLst>
                                  <p:iterate type="lt">
                                    <p:tmPct val="5000"/>
                                  </p:iterate>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10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21506">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21506">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21506">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1" presetClass="entr" presetSubtype="0" fill="hold" grpId="0" nodeType="clickEffect">
                                  <p:stCondLst>
                                    <p:cond delay="0"/>
                                  </p:stCondLst>
                                  <p:iterate type="lt">
                                    <p:tmPct val="5000"/>
                                  </p:iterate>
                                  <p:childTnLst>
                                    <p:set>
                                      <p:cBhvr>
                                        <p:cTn id="20" dur="1" fill="hold">
                                          <p:stCondLst>
                                            <p:cond delay="0"/>
                                          </p:stCondLst>
                                        </p:cTn>
                                        <p:tgtEl>
                                          <p:spTgt spid="21506">
                                            <p:txEl>
                                              <p:pRg st="1" end="1"/>
                                            </p:txEl>
                                          </p:spTgt>
                                        </p:tgtEl>
                                        <p:attrNameLst>
                                          <p:attrName>style.visibility</p:attrName>
                                        </p:attrNameLst>
                                      </p:cBhvr>
                                      <p:to>
                                        <p:strVal val="visible"/>
                                      </p:to>
                                    </p:set>
                                    <p:anim calcmode="lin" valueType="num">
                                      <p:cBhvr>
                                        <p:cTn id="21" dur="10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21506">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21506">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21506">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1" presetClass="entr" presetSubtype="0" fill="hold" grpId="0" nodeType="clickEffect">
                                  <p:stCondLst>
                                    <p:cond delay="0"/>
                                  </p:stCondLst>
                                  <p:iterate type="lt">
                                    <p:tmPct val="5000"/>
                                  </p:iterate>
                                  <p:childTnLst>
                                    <p:set>
                                      <p:cBhvr>
                                        <p:cTn id="28" dur="1" fill="hold">
                                          <p:stCondLst>
                                            <p:cond delay="0"/>
                                          </p:stCondLst>
                                        </p:cTn>
                                        <p:tgtEl>
                                          <p:spTgt spid="21506">
                                            <p:txEl>
                                              <p:pRg st="2" end="2"/>
                                            </p:txEl>
                                          </p:spTgt>
                                        </p:tgtEl>
                                        <p:attrNameLst>
                                          <p:attrName>style.visibility</p:attrName>
                                        </p:attrNameLst>
                                      </p:cBhvr>
                                      <p:to>
                                        <p:strVal val="visible"/>
                                      </p:to>
                                    </p:set>
                                    <p:anim calcmode="lin" valueType="num">
                                      <p:cBhvr>
                                        <p:cTn id="29" dur="10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21506">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21506">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21506">
                                            <p:txEl>
                                              <p:pRg st="2" end="2"/>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1" presetClass="entr" presetSubtype="0" fill="hold" grpId="0" nodeType="clickEffect">
                                  <p:stCondLst>
                                    <p:cond delay="0"/>
                                  </p:stCondLst>
                                  <p:iterate type="lt">
                                    <p:tmPct val="5000"/>
                                  </p:iterate>
                                  <p:childTnLst>
                                    <p:set>
                                      <p:cBhvr>
                                        <p:cTn id="36" dur="1" fill="hold">
                                          <p:stCondLst>
                                            <p:cond delay="0"/>
                                          </p:stCondLst>
                                        </p:cTn>
                                        <p:tgtEl>
                                          <p:spTgt spid="21506">
                                            <p:txEl>
                                              <p:pRg st="3" end="3"/>
                                            </p:txEl>
                                          </p:spTgt>
                                        </p:tgtEl>
                                        <p:attrNameLst>
                                          <p:attrName>style.visibility</p:attrName>
                                        </p:attrNameLst>
                                      </p:cBhvr>
                                      <p:to>
                                        <p:strVal val="visible"/>
                                      </p:to>
                                    </p:set>
                                    <p:anim calcmode="lin" valueType="num">
                                      <p:cBhvr>
                                        <p:cTn id="37" dur="10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21506">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21506">
                                            <p:txEl>
                                              <p:pRg st="3" end="3"/>
                                            </p:txEl>
                                          </p:spTgt>
                                        </p:tgtEl>
                                        <p:attrNameLst>
                                          <p:attrName>style.rotation</p:attrName>
                                        </p:attrNameLst>
                                      </p:cBhvr>
                                      <p:tavLst>
                                        <p:tav tm="0">
                                          <p:val>
                                            <p:fltVal val="90"/>
                                          </p:val>
                                        </p:tav>
                                        <p:tav tm="100000">
                                          <p:val>
                                            <p:fltVal val="0"/>
                                          </p:val>
                                        </p:tav>
                                      </p:tavLst>
                                    </p:anim>
                                    <p:animEffect transition="in" filter="fade">
                                      <p:cBhvr>
                                        <p:cTn id="40" dur="1000"/>
                                        <p:tgtEl>
                                          <p:spTgt spid="21506">
                                            <p:txEl>
                                              <p:pRg st="3" end="3"/>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1" presetClass="entr" presetSubtype="0" fill="hold" grpId="0" nodeType="clickEffect">
                                  <p:stCondLst>
                                    <p:cond delay="0"/>
                                  </p:stCondLst>
                                  <p:iterate type="lt">
                                    <p:tmPct val="5000"/>
                                  </p:iterate>
                                  <p:childTnLst>
                                    <p:set>
                                      <p:cBhvr>
                                        <p:cTn id="44" dur="1" fill="hold">
                                          <p:stCondLst>
                                            <p:cond delay="0"/>
                                          </p:stCondLst>
                                        </p:cTn>
                                        <p:tgtEl>
                                          <p:spTgt spid="21506">
                                            <p:txEl>
                                              <p:pRg st="4" end="4"/>
                                            </p:txEl>
                                          </p:spTgt>
                                        </p:tgtEl>
                                        <p:attrNameLst>
                                          <p:attrName>style.visibility</p:attrName>
                                        </p:attrNameLst>
                                      </p:cBhvr>
                                      <p:to>
                                        <p:strVal val="visible"/>
                                      </p:to>
                                    </p:set>
                                    <p:anim calcmode="lin" valueType="num">
                                      <p:cBhvr>
                                        <p:cTn id="45" dur="10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46" dur="1000" fill="hold"/>
                                        <p:tgtEl>
                                          <p:spTgt spid="21506">
                                            <p:txEl>
                                              <p:pRg st="4" end="4"/>
                                            </p:txEl>
                                          </p:spTgt>
                                        </p:tgtEl>
                                        <p:attrNameLst>
                                          <p:attrName>ppt_h</p:attrName>
                                        </p:attrNameLst>
                                      </p:cBhvr>
                                      <p:tavLst>
                                        <p:tav tm="0">
                                          <p:val>
                                            <p:fltVal val="0"/>
                                          </p:val>
                                        </p:tav>
                                        <p:tav tm="100000">
                                          <p:val>
                                            <p:strVal val="#ppt_h"/>
                                          </p:val>
                                        </p:tav>
                                      </p:tavLst>
                                    </p:anim>
                                    <p:anim calcmode="lin" valueType="num">
                                      <p:cBhvr>
                                        <p:cTn id="47" dur="1000" fill="hold"/>
                                        <p:tgtEl>
                                          <p:spTgt spid="21506">
                                            <p:txEl>
                                              <p:pRg st="4" end="4"/>
                                            </p:txEl>
                                          </p:spTgt>
                                        </p:tgtEl>
                                        <p:attrNameLst>
                                          <p:attrName>style.rotation</p:attrName>
                                        </p:attrNameLst>
                                      </p:cBhvr>
                                      <p:tavLst>
                                        <p:tav tm="0">
                                          <p:val>
                                            <p:fltVal val="90"/>
                                          </p:val>
                                        </p:tav>
                                        <p:tav tm="100000">
                                          <p:val>
                                            <p:fltVal val="0"/>
                                          </p:val>
                                        </p:tav>
                                      </p:tavLst>
                                    </p:anim>
                                    <p:animEffect transition="in" filter="fade">
                                      <p:cBhvr>
                                        <p:cTn id="48" dur="1000"/>
                                        <p:tgtEl>
                                          <p:spTgt spid="2150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p:bldP spid="78855"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7"/>
          <p:cNvSpPr>
            <a:spLocks noGrp="1" noChangeArrowheads="1"/>
          </p:cNvSpPr>
          <p:nvPr>
            <p:ph type="title"/>
          </p:nvPr>
        </p:nvSpPr>
        <p:spPr>
          <a:xfrm>
            <a:off x="457200" y="609600"/>
            <a:ext cx="8229600" cy="647700"/>
          </a:xfrm>
          <a:noFill/>
        </p:spPr>
        <p:txBody>
          <a:bodyPr anchor="ctr"/>
          <a:lstStyle/>
          <a:p>
            <a:pPr rtl="1"/>
            <a:r>
              <a:rPr lang="fa-IR" altLang="fa-IR" sz="3800" b="1" smtClean="0">
                <a:cs typeface="B Zar" panose="00000400000000000000" pitchFamily="2" charset="-78"/>
              </a:rPr>
              <a:t>ملاحظاتي دراجراي</a:t>
            </a:r>
            <a:r>
              <a:rPr lang="ar-SA" altLang="fa-IR" sz="3800" b="1" smtClean="0">
                <a:cs typeface="B Zar" panose="00000400000000000000" pitchFamily="2" charset="-78"/>
              </a:rPr>
              <a:t> </a:t>
            </a:r>
            <a:r>
              <a:rPr lang="fa-IR" altLang="fa-IR" sz="3800" b="1" smtClean="0">
                <a:cs typeface="B Zar" panose="00000400000000000000" pitchFamily="2" charset="-78"/>
              </a:rPr>
              <a:t>مديريت ارتباط با مشتري</a:t>
            </a:r>
            <a:endParaRPr lang="en-US" altLang="fa-IR" sz="3800" b="1" smtClean="0">
              <a:cs typeface="B Zar" panose="00000400000000000000" pitchFamily="2" charset="-78"/>
            </a:endParaRPr>
          </a:p>
        </p:txBody>
      </p:sp>
      <p:sp>
        <p:nvSpPr>
          <p:cNvPr id="22531" name="Rectangle 8"/>
          <p:cNvSpPr>
            <a:spLocks noGrp="1" noChangeArrowheads="1"/>
          </p:cNvSpPr>
          <p:nvPr>
            <p:ph type="body" idx="1"/>
          </p:nvPr>
        </p:nvSpPr>
        <p:spPr>
          <a:xfrm>
            <a:off x="685800" y="1905000"/>
            <a:ext cx="8229600" cy="4032250"/>
          </a:xfrm>
          <a:noFill/>
        </p:spPr>
        <p:txBody>
          <a:bodyPr/>
          <a:lstStyle/>
          <a:p>
            <a:pPr algn="r" rtl="1"/>
            <a:r>
              <a:rPr lang="fa-IR" altLang="fa-IR" sz="3000" smtClean="0">
                <a:cs typeface="B Zar" panose="00000400000000000000" pitchFamily="2" charset="-78"/>
              </a:rPr>
              <a:t>نحوه ارتباط با مشتري</a:t>
            </a:r>
          </a:p>
          <a:p>
            <a:pPr algn="r" rtl="1"/>
            <a:r>
              <a:rPr lang="ar-SA" altLang="fa-IR" sz="3000" smtClean="0">
                <a:cs typeface="B Zar" panose="00000400000000000000" pitchFamily="2" charset="-78"/>
              </a:rPr>
              <a:t>ايجاد تسهيلات در ارتباط</a:t>
            </a:r>
            <a:r>
              <a:rPr lang="fa-IR" altLang="fa-IR" sz="3000" smtClean="0">
                <a:cs typeface="B Zar" panose="00000400000000000000" pitchFamily="2" charset="-78"/>
              </a:rPr>
              <a:t> با مشتريان،</a:t>
            </a:r>
            <a:r>
              <a:rPr lang="ar-SA" altLang="fa-IR" sz="3000" smtClean="0">
                <a:cs typeface="B Zar" panose="00000400000000000000" pitchFamily="2" charset="-78"/>
              </a:rPr>
              <a:t> مثل تقبل هزينه هاي ارتباطي، ايجاد خطوط يك طرفه و رايگان</a:t>
            </a:r>
            <a:r>
              <a:rPr lang="fa-IR" altLang="fa-IR" sz="3000" smtClean="0">
                <a:cs typeface="B Zar" panose="00000400000000000000" pitchFamily="2" charset="-78"/>
              </a:rPr>
              <a:t>، </a:t>
            </a:r>
            <a:r>
              <a:rPr lang="ar-SA" altLang="fa-IR" sz="3000" smtClean="0">
                <a:cs typeface="B Zar" panose="00000400000000000000" pitchFamily="2" charset="-78"/>
              </a:rPr>
              <a:t>در برقراري ارتباط با مشتريان قديمي و مجرب</a:t>
            </a:r>
            <a:r>
              <a:rPr lang="fa-IR" altLang="fa-IR" sz="3000" smtClean="0">
                <a:cs typeface="B Zar" panose="00000400000000000000" pitchFamily="2" charset="-78"/>
              </a:rPr>
              <a:t> </a:t>
            </a:r>
          </a:p>
          <a:p>
            <a:pPr algn="r" rtl="1"/>
            <a:r>
              <a:rPr lang="ar-SA" altLang="fa-IR" sz="3000" smtClean="0">
                <a:cs typeface="B Zar" panose="00000400000000000000" pitchFamily="2" charset="-78"/>
              </a:rPr>
              <a:t>تعريف</a:t>
            </a:r>
            <a:r>
              <a:rPr lang="fa-IR" altLang="fa-IR" sz="3000" smtClean="0">
                <a:cs typeface="B Zar" panose="00000400000000000000" pitchFamily="2" charset="-78"/>
              </a:rPr>
              <a:t> </a:t>
            </a:r>
            <a:r>
              <a:rPr lang="ar-SA" altLang="fa-IR" sz="3000" smtClean="0">
                <a:cs typeface="B Zar" panose="00000400000000000000" pitchFamily="2" charset="-78"/>
              </a:rPr>
              <a:t>رابطه </a:t>
            </a:r>
            <a:r>
              <a:rPr lang="fa-IR" altLang="fa-IR" sz="3000" smtClean="0">
                <a:cs typeface="B Zar" panose="00000400000000000000" pitchFamily="2" charset="-78"/>
              </a:rPr>
              <a:t>مديريت ارتباط با مشتري </a:t>
            </a:r>
            <a:r>
              <a:rPr lang="ar-SA" altLang="fa-IR" sz="3000" smtClean="0">
                <a:cs typeface="B Zar" panose="00000400000000000000" pitchFamily="2" charset="-78"/>
              </a:rPr>
              <a:t>با خط مشي شركت</a:t>
            </a:r>
            <a:endParaRPr lang="fa-IR" altLang="fa-IR" sz="3000" smtClean="0">
              <a:cs typeface="B Zar" panose="00000400000000000000" pitchFamily="2" charset="-78"/>
            </a:endParaRPr>
          </a:p>
          <a:p>
            <a:pPr algn="r" rtl="1"/>
            <a:r>
              <a:rPr lang="fa-IR" altLang="fa-IR" sz="3000" smtClean="0">
                <a:cs typeface="B Zar" panose="00000400000000000000" pitchFamily="2" charset="-78"/>
              </a:rPr>
              <a:t> </a:t>
            </a:r>
            <a:r>
              <a:rPr lang="ar-SA" altLang="fa-IR" sz="3000" smtClean="0">
                <a:cs typeface="B Zar" panose="00000400000000000000" pitchFamily="2" charset="-78"/>
              </a:rPr>
              <a:t>اعتقاد و باور مديريت ارشد سازمان و سرمايه گذاري مادي و معنوي</a:t>
            </a:r>
            <a:r>
              <a:rPr lang="fa-IR" altLang="fa-IR" sz="3000" smtClean="0">
                <a:cs typeface="B Zar" panose="00000400000000000000" pitchFamily="2" charset="-78"/>
              </a:rPr>
              <a:t> براي استقرار</a:t>
            </a:r>
            <a:r>
              <a:rPr lang="ar-SA" altLang="fa-IR" sz="3000" smtClean="0">
                <a:cs typeface="B Zar" panose="00000400000000000000" pitchFamily="2" charset="-78"/>
              </a:rPr>
              <a:t> </a:t>
            </a:r>
            <a:r>
              <a:rPr lang="fa-IR" altLang="fa-IR" sz="3000" smtClean="0">
                <a:cs typeface="B Zar" panose="00000400000000000000" pitchFamily="2" charset="-78"/>
              </a:rPr>
              <a:t>مديريت ارتباط با مشتري </a:t>
            </a:r>
          </a:p>
          <a:p>
            <a:pPr algn="r" rtl="1"/>
            <a:r>
              <a:rPr lang="fa-IR" altLang="fa-IR" sz="3000" smtClean="0">
                <a:cs typeface="B Zar" panose="00000400000000000000" pitchFamily="2" charset="-78"/>
              </a:rPr>
              <a:t>آماده سازي برنامه اجراي مديريت ارتباط با مشتري </a:t>
            </a:r>
            <a:endParaRPr lang="en-US" altLang="fa-IR" sz="30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diamond(in)">
                                      <p:cBhvr>
                                        <p:cTn id="7" dur="20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 calcmode="lin" valueType="num">
                                      <p:cBhvr>
                                        <p:cTn id="12" dur="500" fill="hold"/>
                                        <p:tgtEl>
                                          <p:spTgt spid="2253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2531">
                                            <p:txEl>
                                              <p:pRg st="0" end="0"/>
                                            </p:txEl>
                                          </p:spTgt>
                                        </p:tgtEl>
                                        <p:attrNameLst>
                                          <p:attrName>ppt_h</p:attrName>
                                        </p:attrNameLst>
                                      </p:cBhvr>
                                      <p:tavLst>
                                        <p:tav tm="0">
                                          <p:val>
                                            <p:fltVal val="0"/>
                                          </p:val>
                                        </p:tav>
                                        <p:tav tm="100000">
                                          <p:val>
                                            <p:strVal val="#ppt_h"/>
                                          </p:val>
                                        </p:tav>
                                      </p:tavLst>
                                    </p:anim>
                                    <p:anim calcmode="lin" valueType="num">
                                      <p:cBhvr>
                                        <p:cTn id="14" dur="500" fill="hold"/>
                                        <p:tgtEl>
                                          <p:spTgt spid="22531">
                                            <p:txEl>
                                              <p:pRg st="0" end="0"/>
                                            </p:txEl>
                                          </p:spTgt>
                                        </p:tgtEl>
                                        <p:attrNameLst>
                                          <p:attrName>style.rotation</p:attrName>
                                        </p:attrNameLst>
                                      </p:cBhvr>
                                      <p:tavLst>
                                        <p:tav tm="0">
                                          <p:val>
                                            <p:fltVal val="360"/>
                                          </p:val>
                                        </p:tav>
                                        <p:tav tm="100000">
                                          <p:val>
                                            <p:fltVal val="0"/>
                                          </p:val>
                                        </p:tav>
                                      </p:tavLst>
                                    </p:anim>
                                    <p:animEffect transition="in" filter="fade">
                                      <p:cBhvr>
                                        <p:cTn id="15" dur="500"/>
                                        <p:tgtEl>
                                          <p:spTgt spid="22531">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9" presetClass="entr" presetSubtype="0" decel="100000" fill="hold" grpId="0" nodeType="clickEffect">
                                  <p:stCondLst>
                                    <p:cond delay="0"/>
                                  </p:stCondLst>
                                  <p:childTnLst>
                                    <p:set>
                                      <p:cBhvr>
                                        <p:cTn id="19" dur="1" fill="hold">
                                          <p:stCondLst>
                                            <p:cond delay="0"/>
                                          </p:stCondLst>
                                        </p:cTn>
                                        <p:tgtEl>
                                          <p:spTgt spid="22531">
                                            <p:txEl>
                                              <p:pRg st="1" end="1"/>
                                            </p:txEl>
                                          </p:spTgt>
                                        </p:tgtEl>
                                        <p:attrNameLst>
                                          <p:attrName>style.visibility</p:attrName>
                                        </p:attrNameLst>
                                      </p:cBhvr>
                                      <p:to>
                                        <p:strVal val="visible"/>
                                      </p:to>
                                    </p:set>
                                    <p:anim calcmode="lin" valueType="num">
                                      <p:cBhvr>
                                        <p:cTn id="20" dur="500" fill="hold"/>
                                        <p:tgtEl>
                                          <p:spTgt spid="22531">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22531">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22531">
                                            <p:txEl>
                                              <p:pRg st="1" end="1"/>
                                            </p:txEl>
                                          </p:spTgt>
                                        </p:tgtEl>
                                        <p:attrNameLst>
                                          <p:attrName>style.rotation</p:attrName>
                                        </p:attrNameLst>
                                      </p:cBhvr>
                                      <p:tavLst>
                                        <p:tav tm="0">
                                          <p:val>
                                            <p:fltVal val="360"/>
                                          </p:val>
                                        </p:tav>
                                        <p:tav tm="100000">
                                          <p:val>
                                            <p:fltVal val="0"/>
                                          </p:val>
                                        </p:tav>
                                      </p:tavLst>
                                    </p:anim>
                                    <p:animEffect transition="in" filter="fade">
                                      <p:cBhvr>
                                        <p:cTn id="23" dur="500"/>
                                        <p:tgtEl>
                                          <p:spTgt spid="22531">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9" presetClass="entr" presetSubtype="0" decel="100000" fill="hold" grpId="0" nodeType="clickEffect">
                                  <p:stCondLst>
                                    <p:cond delay="0"/>
                                  </p:stCondLst>
                                  <p:childTnLst>
                                    <p:set>
                                      <p:cBhvr>
                                        <p:cTn id="27" dur="1" fill="hold">
                                          <p:stCondLst>
                                            <p:cond delay="0"/>
                                          </p:stCondLst>
                                        </p:cTn>
                                        <p:tgtEl>
                                          <p:spTgt spid="22531">
                                            <p:txEl>
                                              <p:pRg st="2" end="2"/>
                                            </p:txEl>
                                          </p:spTgt>
                                        </p:tgtEl>
                                        <p:attrNameLst>
                                          <p:attrName>style.visibility</p:attrName>
                                        </p:attrNameLst>
                                      </p:cBhvr>
                                      <p:to>
                                        <p:strVal val="visible"/>
                                      </p:to>
                                    </p:set>
                                    <p:anim calcmode="lin" valueType="num">
                                      <p:cBhvr>
                                        <p:cTn id="28" dur="500" fill="hold"/>
                                        <p:tgtEl>
                                          <p:spTgt spid="22531">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2531">
                                            <p:txEl>
                                              <p:pRg st="2" end="2"/>
                                            </p:txEl>
                                          </p:spTgt>
                                        </p:tgtEl>
                                        <p:attrNameLst>
                                          <p:attrName>ppt_h</p:attrName>
                                        </p:attrNameLst>
                                      </p:cBhvr>
                                      <p:tavLst>
                                        <p:tav tm="0">
                                          <p:val>
                                            <p:fltVal val="0"/>
                                          </p:val>
                                        </p:tav>
                                        <p:tav tm="100000">
                                          <p:val>
                                            <p:strVal val="#ppt_h"/>
                                          </p:val>
                                        </p:tav>
                                      </p:tavLst>
                                    </p:anim>
                                    <p:anim calcmode="lin" valueType="num">
                                      <p:cBhvr>
                                        <p:cTn id="30" dur="500" fill="hold"/>
                                        <p:tgtEl>
                                          <p:spTgt spid="22531">
                                            <p:txEl>
                                              <p:pRg st="2" end="2"/>
                                            </p:txEl>
                                          </p:spTgt>
                                        </p:tgtEl>
                                        <p:attrNameLst>
                                          <p:attrName>style.rotation</p:attrName>
                                        </p:attrNameLst>
                                      </p:cBhvr>
                                      <p:tavLst>
                                        <p:tav tm="0">
                                          <p:val>
                                            <p:fltVal val="360"/>
                                          </p:val>
                                        </p:tav>
                                        <p:tav tm="100000">
                                          <p:val>
                                            <p:fltVal val="0"/>
                                          </p:val>
                                        </p:tav>
                                      </p:tavLst>
                                    </p:anim>
                                    <p:animEffect transition="in" filter="fade">
                                      <p:cBhvr>
                                        <p:cTn id="31" dur="500"/>
                                        <p:tgtEl>
                                          <p:spTgt spid="22531">
                                            <p:txEl>
                                              <p:pRg st="2" end="2"/>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9" presetClass="entr" presetSubtype="0" decel="100000" fill="hold" grpId="0" nodeType="clickEffect">
                                  <p:stCondLst>
                                    <p:cond delay="0"/>
                                  </p:stCondLst>
                                  <p:childTnLst>
                                    <p:set>
                                      <p:cBhvr>
                                        <p:cTn id="35" dur="1" fill="hold">
                                          <p:stCondLst>
                                            <p:cond delay="0"/>
                                          </p:stCondLst>
                                        </p:cTn>
                                        <p:tgtEl>
                                          <p:spTgt spid="22531">
                                            <p:txEl>
                                              <p:pRg st="3" end="3"/>
                                            </p:txEl>
                                          </p:spTgt>
                                        </p:tgtEl>
                                        <p:attrNameLst>
                                          <p:attrName>style.visibility</p:attrName>
                                        </p:attrNameLst>
                                      </p:cBhvr>
                                      <p:to>
                                        <p:strVal val="visible"/>
                                      </p:to>
                                    </p:set>
                                    <p:anim calcmode="lin" valueType="num">
                                      <p:cBhvr>
                                        <p:cTn id="36" dur="500" fill="hold"/>
                                        <p:tgtEl>
                                          <p:spTgt spid="22531">
                                            <p:txEl>
                                              <p:pRg st="3" end="3"/>
                                            </p:txEl>
                                          </p:spTgt>
                                        </p:tgtEl>
                                        <p:attrNameLst>
                                          <p:attrName>ppt_w</p:attrName>
                                        </p:attrNameLst>
                                      </p:cBhvr>
                                      <p:tavLst>
                                        <p:tav tm="0">
                                          <p:val>
                                            <p:fltVal val="0"/>
                                          </p:val>
                                        </p:tav>
                                        <p:tav tm="100000">
                                          <p:val>
                                            <p:strVal val="#ppt_w"/>
                                          </p:val>
                                        </p:tav>
                                      </p:tavLst>
                                    </p:anim>
                                    <p:anim calcmode="lin" valueType="num">
                                      <p:cBhvr>
                                        <p:cTn id="37" dur="500" fill="hold"/>
                                        <p:tgtEl>
                                          <p:spTgt spid="22531">
                                            <p:txEl>
                                              <p:pRg st="3" end="3"/>
                                            </p:txEl>
                                          </p:spTgt>
                                        </p:tgtEl>
                                        <p:attrNameLst>
                                          <p:attrName>ppt_h</p:attrName>
                                        </p:attrNameLst>
                                      </p:cBhvr>
                                      <p:tavLst>
                                        <p:tav tm="0">
                                          <p:val>
                                            <p:fltVal val="0"/>
                                          </p:val>
                                        </p:tav>
                                        <p:tav tm="100000">
                                          <p:val>
                                            <p:strVal val="#ppt_h"/>
                                          </p:val>
                                        </p:tav>
                                      </p:tavLst>
                                    </p:anim>
                                    <p:anim calcmode="lin" valueType="num">
                                      <p:cBhvr>
                                        <p:cTn id="38" dur="500" fill="hold"/>
                                        <p:tgtEl>
                                          <p:spTgt spid="22531">
                                            <p:txEl>
                                              <p:pRg st="3" end="3"/>
                                            </p:txEl>
                                          </p:spTgt>
                                        </p:tgtEl>
                                        <p:attrNameLst>
                                          <p:attrName>style.rotation</p:attrName>
                                        </p:attrNameLst>
                                      </p:cBhvr>
                                      <p:tavLst>
                                        <p:tav tm="0">
                                          <p:val>
                                            <p:fltVal val="360"/>
                                          </p:val>
                                        </p:tav>
                                        <p:tav tm="100000">
                                          <p:val>
                                            <p:fltVal val="0"/>
                                          </p:val>
                                        </p:tav>
                                      </p:tavLst>
                                    </p:anim>
                                    <p:animEffect transition="in" filter="fade">
                                      <p:cBhvr>
                                        <p:cTn id="39" dur="500"/>
                                        <p:tgtEl>
                                          <p:spTgt spid="22531">
                                            <p:txEl>
                                              <p:pRg st="3" end="3"/>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9" presetClass="entr" presetSubtype="0" decel="100000" fill="hold" grpId="0" nodeType="clickEffect">
                                  <p:stCondLst>
                                    <p:cond delay="0"/>
                                  </p:stCondLst>
                                  <p:childTnLst>
                                    <p:set>
                                      <p:cBhvr>
                                        <p:cTn id="43" dur="1" fill="hold">
                                          <p:stCondLst>
                                            <p:cond delay="0"/>
                                          </p:stCondLst>
                                        </p:cTn>
                                        <p:tgtEl>
                                          <p:spTgt spid="22531">
                                            <p:txEl>
                                              <p:pRg st="4" end="4"/>
                                            </p:txEl>
                                          </p:spTgt>
                                        </p:tgtEl>
                                        <p:attrNameLst>
                                          <p:attrName>style.visibility</p:attrName>
                                        </p:attrNameLst>
                                      </p:cBhvr>
                                      <p:to>
                                        <p:strVal val="visible"/>
                                      </p:to>
                                    </p:set>
                                    <p:anim calcmode="lin" valueType="num">
                                      <p:cBhvr>
                                        <p:cTn id="44" dur="500" fill="hold"/>
                                        <p:tgtEl>
                                          <p:spTgt spid="22531">
                                            <p:txEl>
                                              <p:pRg st="4" end="4"/>
                                            </p:txEl>
                                          </p:spTgt>
                                        </p:tgtEl>
                                        <p:attrNameLst>
                                          <p:attrName>ppt_w</p:attrName>
                                        </p:attrNameLst>
                                      </p:cBhvr>
                                      <p:tavLst>
                                        <p:tav tm="0">
                                          <p:val>
                                            <p:fltVal val="0"/>
                                          </p:val>
                                        </p:tav>
                                        <p:tav tm="100000">
                                          <p:val>
                                            <p:strVal val="#ppt_w"/>
                                          </p:val>
                                        </p:tav>
                                      </p:tavLst>
                                    </p:anim>
                                    <p:anim calcmode="lin" valueType="num">
                                      <p:cBhvr>
                                        <p:cTn id="45" dur="500" fill="hold"/>
                                        <p:tgtEl>
                                          <p:spTgt spid="22531">
                                            <p:txEl>
                                              <p:pRg st="4" end="4"/>
                                            </p:txEl>
                                          </p:spTgt>
                                        </p:tgtEl>
                                        <p:attrNameLst>
                                          <p:attrName>ppt_h</p:attrName>
                                        </p:attrNameLst>
                                      </p:cBhvr>
                                      <p:tavLst>
                                        <p:tav tm="0">
                                          <p:val>
                                            <p:fltVal val="0"/>
                                          </p:val>
                                        </p:tav>
                                        <p:tav tm="100000">
                                          <p:val>
                                            <p:strVal val="#ppt_h"/>
                                          </p:val>
                                        </p:tav>
                                      </p:tavLst>
                                    </p:anim>
                                    <p:anim calcmode="lin" valueType="num">
                                      <p:cBhvr>
                                        <p:cTn id="46" dur="500" fill="hold"/>
                                        <p:tgtEl>
                                          <p:spTgt spid="22531">
                                            <p:txEl>
                                              <p:pRg st="4" end="4"/>
                                            </p:txEl>
                                          </p:spTgt>
                                        </p:tgtEl>
                                        <p:attrNameLst>
                                          <p:attrName>style.rotation</p:attrName>
                                        </p:attrNameLst>
                                      </p:cBhvr>
                                      <p:tavLst>
                                        <p:tav tm="0">
                                          <p:val>
                                            <p:fltVal val="360"/>
                                          </p:val>
                                        </p:tav>
                                        <p:tav tm="100000">
                                          <p:val>
                                            <p:fltVal val="0"/>
                                          </p:val>
                                        </p:tav>
                                      </p:tavLst>
                                    </p:anim>
                                    <p:animEffect transition="in" filter="fade">
                                      <p:cBhvr>
                                        <p:cTn id="47" dur="5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533400"/>
            <a:ext cx="7772400" cy="2667000"/>
          </a:xfrm>
        </p:spPr>
        <p:txBody>
          <a:bodyPr/>
          <a:lstStyle/>
          <a:p>
            <a:pPr algn="ctr"/>
            <a:r>
              <a:rPr lang="en-US" altLang="fa-IR" sz="8800" smtClean="0"/>
              <a:t/>
            </a:r>
            <a:br>
              <a:rPr lang="en-US" altLang="fa-IR" sz="8800" smtClean="0"/>
            </a:br>
            <a:r>
              <a:rPr lang="fa-IR" altLang="fa-IR" sz="8800" smtClean="0">
                <a:cs typeface="B Elham" panose="00000400000000000000" pitchFamily="2" charset="-78"/>
              </a:rPr>
              <a:t>مدیریت ارتباط با </a:t>
            </a:r>
            <a:r>
              <a:rPr lang="en-US" altLang="fa-IR" sz="8800" smtClean="0">
                <a:cs typeface="B Elham" panose="00000400000000000000" pitchFamily="2" charset="-78"/>
              </a:rPr>
              <a:t>CRM </a:t>
            </a:r>
            <a:r>
              <a:rPr lang="fa-IR" altLang="fa-IR" sz="8800" smtClean="0">
                <a:cs typeface="B Elham" panose="00000400000000000000" pitchFamily="2" charset="-78"/>
              </a:rPr>
              <a:t>مشتری</a:t>
            </a:r>
            <a:endParaRPr lang="en-US" altLang="fa-IR" sz="8800" smtClean="0">
              <a:cs typeface="B Elham" panose="00000400000000000000" pitchFamily="2" charset="-78"/>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7"/>
          <p:cNvSpPr>
            <a:spLocks noGrp="1" noChangeArrowheads="1"/>
          </p:cNvSpPr>
          <p:nvPr>
            <p:ph type="title"/>
          </p:nvPr>
        </p:nvSpPr>
        <p:spPr>
          <a:xfrm>
            <a:off x="228600" y="457200"/>
            <a:ext cx="8534400" cy="647700"/>
          </a:xfrm>
          <a:noFill/>
        </p:spPr>
        <p:txBody>
          <a:bodyPr anchor="ctr"/>
          <a:lstStyle/>
          <a:p>
            <a:pPr algn="ctr" rtl="1">
              <a:lnSpc>
                <a:spcPct val="120000"/>
              </a:lnSpc>
            </a:pPr>
            <a:r>
              <a:rPr lang="ar-SA" altLang="fa-IR" sz="3600" b="1" smtClean="0">
                <a:cs typeface="B Zar" panose="00000400000000000000" pitchFamily="2" charset="-78"/>
              </a:rPr>
              <a:t>مدل مفهومي</a:t>
            </a:r>
            <a:r>
              <a:rPr lang="fa-IR" altLang="fa-IR" sz="3600" b="1" smtClean="0">
                <a:cs typeface="B Zar" panose="00000400000000000000" pitchFamily="2" charset="-78"/>
              </a:rPr>
              <a:t>(</a:t>
            </a:r>
            <a:r>
              <a:rPr lang="en-US" altLang="fa-IR" sz="3600" b="1" smtClean="0">
                <a:cs typeface="B Zar" panose="00000400000000000000" pitchFamily="2" charset="-78"/>
              </a:rPr>
              <a:t>CRM</a:t>
            </a:r>
            <a:r>
              <a:rPr lang="fa-IR" altLang="fa-IR" sz="3600" b="1" smtClean="0">
                <a:cs typeface="B Zar" panose="00000400000000000000" pitchFamily="2" charset="-78"/>
              </a:rPr>
              <a:t>)</a:t>
            </a:r>
            <a:r>
              <a:rPr lang="ar-SA" altLang="fa-IR" sz="3600" b="1" smtClean="0">
                <a:cs typeface="B Zar" panose="00000400000000000000" pitchFamily="2" charset="-78"/>
              </a:rPr>
              <a:t> و اجزاي تشكيل دهنده آن</a:t>
            </a:r>
            <a:endParaRPr lang="en-US" altLang="fa-IR" sz="3600" b="1" smtClean="0">
              <a:cs typeface="B Zar" panose="00000400000000000000" pitchFamily="2" charset="-78"/>
            </a:endParaRPr>
          </a:p>
        </p:txBody>
      </p:sp>
      <p:grpSp>
        <p:nvGrpSpPr>
          <p:cNvPr id="2" name="Group 8"/>
          <p:cNvGrpSpPr>
            <a:grpSpLocks/>
          </p:cNvGrpSpPr>
          <p:nvPr/>
        </p:nvGrpSpPr>
        <p:grpSpPr bwMode="auto">
          <a:xfrm>
            <a:off x="1600200" y="1981200"/>
            <a:ext cx="6264275" cy="4660900"/>
            <a:chOff x="1658" y="1134"/>
            <a:chExt cx="8760" cy="6660"/>
          </a:xfrm>
        </p:grpSpPr>
        <p:sp>
          <p:nvSpPr>
            <p:cNvPr id="45060" name="Rectangle 9"/>
            <p:cNvSpPr>
              <a:spLocks noChangeArrowheads="1"/>
            </p:cNvSpPr>
            <p:nvPr/>
          </p:nvSpPr>
          <p:spPr bwMode="auto">
            <a:xfrm>
              <a:off x="1658" y="1134"/>
              <a:ext cx="8760" cy="6660"/>
            </a:xfrm>
            <a:prstGeom prst="rect">
              <a:avLst/>
            </a:prstGeom>
            <a:solidFill>
              <a:srgbClr val="FF0000"/>
            </a:solidFill>
            <a:ln w="8255" algn="ctr">
              <a:solidFill>
                <a:srgbClr val="000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45061" name="Rectangle 10"/>
            <p:cNvSpPr>
              <a:spLocks noChangeArrowheads="1"/>
            </p:cNvSpPr>
            <p:nvPr/>
          </p:nvSpPr>
          <p:spPr bwMode="auto">
            <a:xfrm>
              <a:off x="1778" y="1314"/>
              <a:ext cx="8520" cy="6300"/>
            </a:xfrm>
            <a:prstGeom prst="rect">
              <a:avLst/>
            </a:prstGeom>
            <a:solidFill>
              <a:srgbClr val="FFFFFF"/>
            </a:solidFill>
            <a:ln w="8255" algn="ctr">
              <a:solidFill>
                <a:srgbClr val="000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45062" name="Oval 11"/>
            <p:cNvSpPr>
              <a:spLocks noChangeArrowheads="1"/>
            </p:cNvSpPr>
            <p:nvPr/>
          </p:nvSpPr>
          <p:spPr bwMode="auto">
            <a:xfrm>
              <a:off x="5139" y="1494"/>
              <a:ext cx="1559" cy="1561"/>
            </a:xfrm>
            <a:prstGeom prst="ellipse">
              <a:avLst/>
            </a:prstGeom>
            <a:solidFill>
              <a:srgbClr val="8DFFFF"/>
            </a:solidFill>
            <a:ln w="20955" algn="ctr">
              <a:solidFill>
                <a:srgbClr val="000000"/>
              </a:solidFill>
              <a:round/>
              <a:headEnd/>
              <a:tailEnd/>
            </a:ln>
          </p:spPr>
          <p:txBody>
            <a:bodyPr lIns="0" r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rgbClr val="FF0F0F"/>
                  </a:solidFill>
                  <a:ea typeface="SimSun" panose="02010600030101010101" pitchFamily="2" charset="-122"/>
                  <a:cs typeface="Zar" pitchFamily="2" charset="0"/>
                </a:rPr>
                <a:t>كاركنان</a:t>
              </a:r>
            </a:p>
            <a:p>
              <a:pPr algn="ctr" rtl="1" eaLnBrk="1" hangingPunct="1">
                <a:spcBef>
                  <a:spcPct val="0"/>
                </a:spcBef>
                <a:buClrTx/>
                <a:buFontTx/>
                <a:buNone/>
              </a:pPr>
              <a:r>
                <a:rPr lang="en-US" altLang="zh-CN" sz="1600" b="1">
                  <a:solidFill>
                    <a:srgbClr val="FF0F0F"/>
                  </a:solidFill>
                  <a:ea typeface="SimSun" panose="02010600030101010101" pitchFamily="2" charset="-122"/>
                  <a:cs typeface="Zar" pitchFamily="2" charset="0"/>
                </a:rPr>
                <a:t>4</a:t>
              </a:r>
              <a:endParaRPr lang="en-US" altLang="fa-IR" sz="1600" b="1">
                <a:solidFill>
                  <a:srgbClr val="FF0F0F"/>
                </a:solidFill>
                <a:latin typeface="Arial" panose="020B0604020202020204" pitchFamily="34" charset="0"/>
                <a:cs typeface="Arial" panose="020B0604020202020204" pitchFamily="34" charset="0"/>
              </a:endParaRPr>
            </a:p>
          </p:txBody>
        </p:sp>
        <p:sp>
          <p:nvSpPr>
            <p:cNvPr id="45063" name="Oval 12"/>
            <p:cNvSpPr>
              <a:spLocks noChangeArrowheads="1"/>
            </p:cNvSpPr>
            <p:nvPr/>
          </p:nvSpPr>
          <p:spPr bwMode="auto">
            <a:xfrm>
              <a:off x="7898" y="3532"/>
              <a:ext cx="1559" cy="1562"/>
            </a:xfrm>
            <a:prstGeom prst="ellipse">
              <a:avLst/>
            </a:prstGeom>
            <a:solidFill>
              <a:srgbClr val="8DFFFF"/>
            </a:solidFill>
            <a:ln w="20955" algn="ctr">
              <a:solidFill>
                <a:srgbClr val="000000"/>
              </a:solidFill>
              <a:round/>
              <a:headEnd/>
              <a:tailEnd/>
            </a:ln>
          </p:spPr>
          <p:txBody>
            <a:bodyPr lIns="0" r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rgbClr val="FF0F0F"/>
                  </a:solidFill>
                  <a:ea typeface="SimSun" panose="02010600030101010101" pitchFamily="2" charset="-122"/>
                  <a:cs typeface="Zar" pitchFamily="2" charset="0"/>
                </a:rPr>
                <a:t>تكنولوژي</a:t>
              </a:r>
            </a:p>
            <a:p>
              <a:pPr algn="ctr" rtl="1" eaLnBrk="1" hangingPunct="1">
                <a:spcBef>
                  <a:spcPct val="0"/>
                </a:spcBef>
                <a:buClrTx/>
                <a:buFontTx/>
                <a:buNone/>
              </a:pPr>
              <a:r>
                <a:rPr lang="en-US" altLang="zh-CN" sz="1600" b="1">
                  <a:solidFill>
                    <a:srgbClr val="FF0F0F"/>
                  </a:solidFill>
                  <a:ea typeface="SimSun" panose="02010600030101010101" pitchFamily="2" charset="-122"/>
                  <a:cs typeface="Zar" pitchFamily="2" charset="0"/>
                </a:rPr>
                <a:t>5</a:t>
              </a:r>
              <a:endParaRPr lang="en-US" altLang="fa-IR" sz="1600" b="1">
                <a:solidFill>
                  <a:srgbClr val="FF0F0F"/>
                </a:solidFill>
                <a:latin typeface="Arial" panose="020B0604020202020204" pitchFamily="34" charset="0"/>
                <a:cs typeface="Arial" panose="020B0604020202020204" pitchFamily="34" charset="0"/>
              </a:endParaRPr>
            </a:p>
          </p:txBody>
        </p:sp>
        <p:sp>
          <p:nvSpPr>
            <p:cNvPr id="45064" name="Oval 13"/>
            <p:cNvSpPr>
              <a:spLocks noChangeArrowheads="1"/>
            </p:cNvSpPr>
            <p:nvPr/>
          </p:nvSpPr>
          <p:spPr bwMode="auto">
            <a:xfrm>
              <a:off x="2499" y="3533"/>
              <a:ext cx="1559" cy="1561"/>
            </a:xfrm>
            <a:prstGeom prst="ellipse">
              <a:avLst/>
            </a:prstGeom>
            <a:solidFill>
              <a:srgbClr val="8DFFFF"/>
            </a:solidFill>
            <a:ln w="20955" algn="ctr">
              <a:solidFill>
                <a:srgbClr val="000000"/>
              </a:solidFill>
              <a:round/>
              <a:headEnd/>
              <a:tailEnd/>
            </a:ln>
          </p:spPr>
          <p:txBody>
            <a:bodyPr lIns="0" r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rgbClr val="FF0F0F"/>
                  </a:solidFill>
                  <a:ea typeface="SimSun" panose="02010600030101010101" pitchFamily="2" charset="-122"/>
                  <a:cs typeface="Zar" pitchFamily="2" charset="0"/>
                </a:rPr>
                <a:t>استراتژي</a:t>
              </a:r>
            </a:p>
            <a:p>
              <a:pPr algn="ctr" rtl="1" eaLnBrk="1" hangingPunct="1">
                <a:spcBef>
                  <a:spcPct val="0"/>
                </a:spcBef>
                <a:buClrTx/>
                <a:buFontTx/>
                <a:buNone/>
              </a:pPr>
              <a:r>
                <a:rPr lang="en-US" altLang="zh-CN" sz="1600" b="1">
                  <a:solidFill>
                    <a:srgbClr val="FF0F0F"/>
                  </a:solidFill>
                  <a:ea typeface="SimSun" panose="02010600030101010101" pitchFamily="2" charset="-122"/>
                  <a:cs typeface="Zar" pitchFamily="2" charset="0"/>
                </a:rPr>
                <a:t>2</a:t>
              </a:r>
              <a:endParaRPr lang="en-US" altLang="fa-IR" sz="1600" b="1">
                <a:solidFill>
                  <a:srgbClr val="FF0F0F"/>
                </a:solidFill>
                <a:latin typeface="Arial" panose="020B0604020202020204" pitchFamily="34" charset="0"/>
                <a:cs typeface="Arial" panose="020B0604020202020204" pitchFamily="34" charset="0"/>
              </a:endParaRPr>
            </a:p>
          </p:txBody>
        </p:sp>
        <p:sp>
          <p:nvSpPr>
            <p:cNvPr id="45065" name="Oval 14"/>
            <p:cNvSpPr>
              <a:spLocks noChangeArrowheads="1"/>
            </p:cNvSpPr>
            <p:nvPr/>
          </p:nvSpPr>
          <p:spPr bwMode="auto">
            <a:xfrm>
              <a:off x="5138" y="3532"/>
              <a:ext cx="1559" cy="1562"/>
            </a:xfrm>
            <a:prstGeom prst="ellipse">
              <a:avLst/>
            </a:prstGeom>
            <a:solidFill>
              <a:srgbClr val="2BD7FF"/>
            </a:solidFill>
            <a:ln w="20955" algn="ctr">
              <a:solidFill>
                <a:srgbClr val="000000"/>
              </a:solidFill>
              <a:round/>
              <a:headEnd/>
              <a:tailEnd/>
            </a:ln>
          </p:spPr>
          <p:txBody>
            <a:bodyPr lIns="0" r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i="1">
                  <a:solidFill>
                    <a:srgbClr val="FF0F0F"/>
                  </a:solidFill>
                  <a:ea typeface="SimSun" panose="02010600030101010101" pitchFamily="2" charset="-122"/>
                  <a:cs typeface="Zar" pitchFamily="2" charset="0"/>
                </a:rPr>
                <a:t>مشتري</a:t>
              </a:r>
            </a:p>
            <a:p>
              <a:pPr algn="ctr" rtl="1" eaLnBrk="1" hangingPunct="1">
                <a:spcBef>
                  <a:spcPct val="0"/>
                </a:spcBef>
                <a:buClrTx/>
                <a:buFontTx/>
                <a:buNone/>
              </a:pPr>
              <a:r>
                <a:rPr lang="en-US" altLang="zh-CN" sz="2000" b="1">
                  <a:solidFill>
                    <a:srgbClr val="FF0F0F"/>
                  </a:solidFill>
                  <a:ea typeface="SimSun" panose="02010600030101010101" pitchFamily="2" charset="-122"/>
                  <a:cs typeface="Zar" pitchFamily="2" charset="0"/>
                </a:rPr>
                <a:t>1</a:t>
              </a:r>
              <a:endParaRPr lang="en-US" altLang="fa-IR" sz="2000" b="1">
                <a:solidFill>
                  <a:srgbClr val="FF0F0F"/>
                </a:solidFill>
                <a:latin typeface="Arial" panose="020B0604020202020204" pitchFamily="34" charset="0"/>
                <a:cs typeface="Arial" panose="020B0604020202020204" pitchFamily="34" charset="0"/>
              </a:endParaRPr>
            </a:p>
          </p:txBody>
        </p:sp>
        <p:sp>
          <p:nvSpPr>
            <p:cNvPr id="45066" name="Oval 15"/>
            <p:cNvSpPr>
              <a:spLocks noChangeArrowheads="1"/>
            </p:cNvSpPr>
            <p:nvPr/>
          </p:nvSpPr>
          <p:spPr bwMode="auto">
            <a:xfrm>
              <a:off x="5138" y="5814"/>
              <a:ext cx="1559" cy="1561"/>
            </a:xfrm>
            <a:prstGeom prst="ellipse">
              <a:avLst/>
            </a:prstGeom>
            <a:solidFill>
              <a:srgbClr val="8DFFFF"/>
            </a:solidFill>
            <a:ln w="20955" algn="ctr">
              <a:solidFill>
                <a:srgbClr val="000000"/>
              </a:solidFill>
              <a:round/>
              <a:headEnd/>
              <a:tailEnd/>
            </a:ln>
          </p:spPr>
          <p:txBody>
            <a:bodyPr lIns="0" r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rgbClr val="FF0F0F"/>
                  </a:solidFill>
                  <a:ea typeface="SimSun" panose="02010600030101010101" pitchFamily="2" charset="-122"/>
                  <a:cs typeface="Zar" pitchFamily="2" charset="0"/>
                </a:rPr>
                <a:t>فرآيند</a:t>
              </a:r>
            </a:p>
            <a:p>
              <a:pPr algn="ctr" rtl="1" eaLnBrk="1" hangingPunct="1">
                <a:spcBef>
                  <a:spcPct val="0"/>
                </a:spcBef>
                <a:buClrTx/>
                <a:buFontTx/>
                <a:buNone/>
              </a:pPr>
              <a:r>
                <a:rPr lang="en-US" altLang="zh-CN" sz="1600" b="1">
                  <a:solidFill>
                    <a:srgbClr val="FF0F0F"/>
                  </a:solidFill>
                  <a:ea typeface="SimSun" panose="02010600030101010101" pitchFamily="2" charset="-122"/>
                  <a:cs typeface="Zar" pitchFamily="2" charset="0"/>
                </a:rPr>
                <a:t>3</a:t>
              </a:r>
              <a:endParaRPr lang="en-US" altLang="fa-IR" sz="1600" b="1">
                <a:solidFill>
                  <a:srgbClr val="FF0F0F"/>
                </a:solidFill>
                <a:latin typeface="Arial" panose="020B0604020202020204" pitchFamily="34" charset="0"/>
                <a:cs typeface="Arial" panose="020B0604020202020204" pitchFamily="34" charset="0"/>
              </a:endParaRPr>
            </a:p>
          </p:txBody>
        </p:sp>
        <p:cxnSp>
          <p:nvCxnSpPr>
            <p:cNvPr id="45067" name="AutoShape 16"/>
            <p:cNvCxnSpPr>
              <a:cxnSpLocks noChangeShapeType="1"/>
              <a:stCxn id="45063" idx="2"/>
              <a:endCxn id="45065" idx="6"/>
            </p:cNvCxnSpPr>
            <p:nvPr/>
          </p:nvCxnSpPr>
          <p:spPr bwMode="auto">
            <a:xfrm flipH="1">
              <a:off x="6713" y="4313"/>
              <a:ext cx="1169" cy="1"/>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68" name="AutoShape 17"/>
            <p:cNvCxnSpPr>
              <a:cxnSpLocks noChangeShapeType="1"/>
              <a:stCxn id="45065" idx="2"/>
              <a:endCxn id="45064" idx="6"/>
            </p:cNvCxnSpPr>
            <p:nvPr/>
          </p:nvCxnSpPr>
          <p:spPr bwMode="auto">
            <a:xfrm flipH="1">
              <a:off x="4074" y="4313"/>
              <a:ext cx="1048" cy="1"/>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69" name="AutoShape 18"/>
            <p:cNvCxnSpPr>
              <a:cxnSpLocks noChangeShapeType="1"/>
              <a:stCxn id="45062" idx="4"/>
              <a:endCxn id="45065" idx="0"/>
            </p:cNvCxnSpPr>
            <p:nvPr/>
          </p:nvCxnSpPr>
          <p:spPr bwMode="auto">
            <a:xfrm flipH="1">
              <a:off x="5918" y="3071"/>
              <a:ext cx="1" cy="445"/>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70" name="AutoShape 19"/>
            <p:cNvCxnSpPr>
              <a:cxnSpLocks noChangeShapeType="1"/>
              <a:stCxn id="45066" idx="0"/>
              <a:endCxn id="45065" idx="4"/>
            </p:cNvCxnSpPr>
            <p:nvPr/>
          </p:nvCxnSpPr>
          <p:spPr bwMode="auto">
            <a:xfrm flipV="1">
              <a:off x="5918" y="5110"/>
              <a:ext cx="1" cy="688"/>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71" name="AutoShape 20"/>
            <p:cNvCxnSpPr>
              <a:cxnSpLocks noChangeShapeType="1"/>
              <a:stCxn id="45064" idx="7"/>
              <a:endCxn id="45062" idx="3"/>
            </p:cNvCxnSpPr>
            <p:nvPr/>
          </p:nvCxnSpPr>
          <p:spPr bwMode="auto">
            <a:xfrm flipV="1">
              <a:off x="3830" y="2842"/>
              <a:ext cx="1537" cy="904"/>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72" name="AutoShape 21"/>
            <p:cNvCxnSpPr>
              <a:cxnSpLocks noChangeShapeType="1"/>
              <a:stCxn id="45064" idx="5"/>
              <a:endCxn id="45066" idx="1"/>
            </p:cNvCxnSpPr>
            <p:nvPr/>
          </p:nvCxnSpPr>
          <p:spPr bwMode="auto">
            <a:xfrm>
              <a:off x="3830" y="4881"/>
              <a:ext cx="1536" cy="1146"/>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73" name="AutoShape 22"/>
            <p:cNvCxnSpPr>
              <a:cxnSpLocks noChangeShapeType="1"/>
              <a:stCxn id="45062" idx="5"/>
              <a:endCxn id="45063" idx="1"/>
            </p:cNvCxnSpPr>
            <p:nvPr/>
          </p:nvCxnSpPr>
          <p:spPr bwMode="auto">
            <a:xfrm>
              <a:off x="6470" y="2842"/>
              <a:ext cx="1656" cy="903"/>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cxnSp>
          <p:nvCxnSpPr>
            <p:cNvPr id="45074" name="AutoShape 23"/>
            <p:cNvCxnSpPr>
              <a:cxnSpLocks noChangeShapeType="1"/>
              <a:stCxn id="45066" idx="7"/>
              <a:endCxn id="45063" idx="3"/>
            </p:cNvCxnSpPr>
            <p:nvPr/>
          </p:nvCxnSpPr>
          <p:spPr bwMode="auto">
            <a:xfrm flipV="1">
              <a:off x="6469" y="4881"/>
              <a:ext cx="1657" cy="1146"/>
            </a:xfrm>
            <a:prstGeom prst="straightConnector1">
              <a:avLst/>
            </a:prstGeom>
            <a:noFill/>
            <a:ln w="20955">
              <a:solidFill>
                <a:srgbClr val="0000C0"/>
              </a:solidFill>
              <a:round/>
              <a:headEnd/>
              <a:tailEnd type="stealth" w="med" len="lg"/>
            </a:ln>
            <a:extLst>
              <a:ext uri="{909E8E84-426E-40DD-AFC4-6F175D3DCCD1}">
                <a14:hiddenFill xmlns:a14="http://schemas.microsoft.com/office/drawing/2010/main">
                  <a:noFill/>
                </a14:hiddenFill>
              </a:ext>
            </a:extLst>
          </p:spPr>
        </p:cxnSp>
        <p:sp>
          <p:nvSpPr>
            <p:cNvPr id="45075" name="Rectangle 24"/>
            <p:cNvSpPr>
              <a:spLocks noChangeArrowheads="1"/>
            </p:cNvSpPr>
            <p:nvPr/>
          </p:nvSpPr>
          <p:spPr bwMode="auto">
            <a:xfrm>
              <a:off x="7298" y="1674"/>
              <a:ext cx="2880" cy="540"/>
            </a:xfrm>
            <a:prstGeom prst="rect">
              <a:avLst/>
            </a:prstGeom>
            <a:solidFill>
              <a:srgbClr val="FFFFFF"/>
            </a:solidFill>
            <a:ln w="8255" algn="ctr">
              <a:solidFill>
                <a:srgbClr val="FFFFFF"/>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800" b="1">
                  <a:ea typeface="SimSun" panose="02010600030101010101" pitchFamily="2" charset="-122"/>
                  <a:cs typeface="Zar" pitchFamily="2" charset="0"/>
                </a:rPr>
                <a:t>رويكرد جديد </a:t>
              </a:r>
              <a:r>
                <a:rPr lang="fa-IR" altLang="fa-IR" sz="1800" b="1">
                  <a:ea typeface="SimSun" panose="02010600030101010101" pitchFamily="2" charset="-122"/>
                  <a:cs typeface="Zar" pitchFamily="2" charset="0"/>
                </a:rPr>
                <a:t>مديريت ارتباط با مشتري</a:t>
              </a:r>
              <a:r>
                <a:rPr lang="fa-IR" altLang="fa-IR" sz="1800" b="1">
                  <a:latin typeface="Arial" panose="020B0604020202020204" pitchFamily="34" charset="0"/>
                  <a:ea typeface="SimSun" panose="02010600030101010101" pitchFamily="2" charset="-122"/>
                  <a:cs typeface="Zar" pitchFamily="2" charset="0"/>
                </a:rPr>
                <a:t> </a:t>
              </a:r>
              <a:endParaRPr lang="en-US" altLang="fa-IR" sz="1800" b="1">
                <a:latin typeface="Arial" panose="020B0604020202020204" pitchFamily="34" charset="0"/>
                <a:ea typeface="SimSun" panose="02010600030101010101" pitchFamily="2" charset="-122"/>
                <a:cs typeface="Zar" pitchFamily="2"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7"/>
          <p:cNvSpPr>
            <a:spLocks noGrp="1" noChangeArrowheads="1"/>
          </p:cNvSpPr>
          <p:nvPr>
            <p:ph type="title"/>
          </p:nvPr>
        </p:nvSpPr>
        <p:spPr>
          <a:xfrm>
            <a:off x="2743200" y="685800"/>
            <a:ext cx="3240088" cy="719138"/>
          </a:xfrm>
          <a:noFill/>
        </p:spPr>
        <p:txBody>
          <a:bodyPr anchor="ctr"/>
          <a:lstStyle/>
          <a:p>
            <a:pPr algn="ctr" rtl="1"/>
            <a:r>
              <a:rPr lang="ar-SA" altLang="fa-IR" b="1" smtClean="0">
                <a:cs typeface="B Zar" panose="00000400000000000000" pitchFamily="2" charset="-78"/>
              </a:rPr>
              <a:t>اجزاي مدل</a:t>
            </a:r>
            <a:endParaRPr lang="en-US" altLang="fa-IR" b="1" smtClean="0">
              <a:cs typeface="B Zar" panose="00000400000000000000" pitchFamily="2" charset="-78"/>
            </a:endParaRPr>
          </a:p>
        </p:txBody>
      </p:sp>
      <p:grpSp>
        <p:nvGrpSpPr>
          <p:cNvPr id="2" name="Group 8"/>
          <p:cNvGrpSpPr>
            <a:grpSpLocks/>
          </p:cNvGrpSpPr>
          <p:nvPr/>
        </p:nvGrpSpPr>
        <p:grpSpPr bwMode="auto">
          <a:xfrm>
            <a:off x="1066800" y="2209800"/>
            <a:ext cx="7200900" cy="4319588"/>
            <a:chOff x="2782" y="3933"/>
            <a:chExt cx="7080" cy="3060"/>
          </a:xfrm>
        </p:grpSpPr>
        <p:sp>
          <p:nvSpPr>
            <p:cNvPr id="47108" name="Rectangle 9"/>
            <p:cNvSpPr>
              <a:spLocks noChangeArrowheads="1"/>
            </p:cNvSpPr>
            <p:nvPr/>
          </p:nvSpPr>
          <p:spPr bwMode="auto">
            <a:xfrm>
              <a:off x="2782" y="3933"/>
              <a:ext cx="7080" cy="3060"/>
            </a:xfrm>
            <a:prstGeom prst="rect">
              <a:avLst/>
            </a:prstGeom>
            <a:solidFill>
              <a:srgbClr val="99CCFF"/>
            </a:solidFill>
            <a:ln w="19050" algn="ctr">
              <a:solidFill>
                <a:srgbClr val="000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47109" name="Rectangle 10"/>
            <p:cNvSpPr>
              <a:spLocks noChangeArrowheads="1"/>
            </p:cNvSpPr>
            <p:nvPr/>
          </p:nvSpPr>
          <p:spPr bwMode="auto">
            <a:xfrm>
              <a:off x="3940" y="4113"/>
              <a:ext cx="4800" cy="2700"/>
            </a:xfrm>
            <a:prstGeom prst="rect">
              <a:avLst/>
            </a:prstGeom>
            <a:solidFill>
              <a:srgbClr val="FFFFFF"/>
            </a:solidFill>
            <a:ln w="19050" algn="ctr">
              <a:solidFill>
                <a:srgbClr val="000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47110" name="Rectangle 11"/>
            <p:cNvSpPr>
              <a:spLocks noChangeArrowheads="1"/>
            </p:cNvSpPr>
            <p:nvPr/>
          </p:nvSpPr>
          <p:spPr bwMode="auto">
            <a:xfrm>
              <a:off x="7060" y="4211"/>
              <a:ext cx="1440" cy="540"/>
            </a:xfrm>
            <a:prstGeom prst="rect">
              <a:avLst/>
            </a:prstGeom>
            <a:solidFill>
              <a:srgbClr val="FFFF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400" b="1">
                  <a:solidFill>
                    <a:srgbClr val="FF0F0F"/>
                  </a:solidFill>
                  <a:ea typeface="SimSun" panose="02010600030101010101" pitchFamily="2" charset="-122"/>
                  <a:cs typeface="Zar" pitchFamily="2" charset="0"/>
                </a:rPr>
                <a:t>استراتژی</a:t>
              </a:r>
              <a:endParaRPr lang="en-US" altLang="fa-IR" sz="2400" b="1">
                <a:solidFill>
                  <a:srgbClr val="FF0F0F"/>
                </a:solidFill>
                <a:latin typeface="Arial" panose="020B0604020202020204" pitchFamily="34" charset="0"/>
                <a:ea typeface="SimSun" panose="02010600030101010101" pitchFamily="2" charset="-122"/>
                <a:cs typeface="Zar" pitchFamily="2" charset="0"/>
              </a:endParaRPr>
            </a:p>
          </p:txBody>
        </p:sp>
        <p:sp>
          <p:nvSpPr>
            <p:cNvPr id="47111" name="Rectangle 12"/>
            <p:cNvSpPr>
              <a:spLocks noChangeArrowheads="1"/>
            </p:cNvSpPr>
            <p:nvPr/>
          </p:nvSpPr>
          <p:spPr bwMode="auto">
            <a:xfrm>
              <a:off x="4060" y="4293"/>
              <a:ext cx="1320" cy="540"/>
            </a:xfrm>
            <a:prstGeom prst="rect">
              <a:avLst/>
            </a:prstGeom>
            <a:solidFill>
              <a:srgbClr val="FFFF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400" b="1">
                  <a:solidFill>
                    <a:srgbClr val="FF0F0F"/>
                  </a:solidFill>
                  <a:ea typeface="SimSun" panose="02010600030101010101" pitchFamily="2" charset="-122"/>
                  <a:cs typeface="Zar" pitchFamily="2" charset="0"/>
                </a:rPr>
                <a:t>کارکنان</a:t>
              </a:r>
              <a:endParaRPr lang="en-US" altLang="fa-IR" sz="2400" b="1">
                <a:solidFill>
                  <a:srgbClr val="FF0F0F"/>
                </a:solidFill>
                <a:latin typeface="Arial" panose="020B0604020202020204" pitchFamily="34" charset="0"/>
                <a:ea typeface="SimSun" panose="02010600030101010101" pitchFamily="2" charset="-122"/>
                <a:cs typeface="Zar" pitchFamily="2" charset="0"/>
              </a:endParaRPr>
            </a:p>
          </p:txBody>
        </p:sp>
        <p:sp>
          <p:nvSpPr>
            <p:cNvPr id="47112" name="Rectangle 13"/>
            <p:cNvSpPr>
              <a:spLocks noChangeArrowheads="1"/>
            </p:cNvSpPr>
            <p:nvPr/>
          </p:nvSpPr>
          <p:spPr bwMode="auto">
            <a:xfrm>
              <a:off x="7180" y="6093"/>
              <a:ext cx="1440" cy="540"/>
            </a:xfrm>
            <a:prstGeom prst="rect">
              <a:avLst/>
            </a:prstGeom>
            <a:solidFill>
              <a:srgbClr val="FFFF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400" b="1">
                  <a:solidFill>
                    <a:srgbClr val="FF0F0F"/>
                  </a:solidFill>
                  <a:ea typeface="SimSun" panose="02010600030101010101" pitchFamily="2" charset="-122"/>
                  <a:cs typeface="Zar" pitchFamily="2" charset="0"/>
                </a:rPr>
                <a:t>تکنولوژی</a:t>
              </a:r>
              <a:endParaRPr lang="en-US" altLang="fa-IR" sz="2400" b="1">
                <a:solidFill>
                  <a:srgbClr val="FF0F0F"/>
                </a:solidFill>
                <a:latin typeface="Arial" panose="020B0604020202020204" pitchFamily="34" charset="0"/>
                <a:ea typeface="SimSun" panose="02010600030101010101" pitchFamily="2" charset="-122"/>
                <a:cs typeface="Zar" pitchFamily="2" charset="0"/>
              </a:endParaRPr>
            </a:p>
          </p:txBody>
        </p:sp>
        <p:sp>
          <p:nvSpPr>
            <p:cNvPr id="47113" name="Rectangle 14"/>
            <p:cNvSpPr>
              <a:spLocks noChangeArrowheads="1"/>
            </p:cNvSpPr>
            <p:nvPr/>
          </p:nvSpPr>
          <p:spPr bwMode="auto">
            <a:xfrm>
              <a:off x="4180" y="6093"/>
              <a:ext cx="1320" cy="540"/>
            </a:xfrm>
            <a:prstGeom prst="rect">
              <a:avLst/>
            </a:prstGeom>
            <a:solidFill>
              <a:srgbClr val="FFFF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400" b="1">
                  <a:solidFill>
                    <a:srgbClr val="FF0F0F"/>
                  </a:solidFill>
                  <a:ea typeface="SimSun" panose="02010600030101010101" pitchFamily="2" charset="-122"/>
                  <a:cs typeface="B Zar" panose="00000400000000000000" pitchFamily="2" charset="-78"/>
                </a:rPr>
                <a:t>فرایند</a:t>
              </a:r>
              <a:endParaRPr lang="en-US" altLang="fa-IR" sz="2400" b="1">
                <a:solidFill>
                  <a:srgbClr val="FF0F0F"/>
                </a:solidFill>
                <a:latin typeface="Arial" panose="020B0604020202020204" pitchFamily="34" charset="0"/>
                <a:ea typeface="SimSun" panose="02010600030101010101" pitchFamily="2" charset="-122"/>
                <a:cs typeface="B Zar" panose="00000400000000000000" pitchFamily="2" charset="-78"/>
              </a:endParaRPr>
            </a:p>
          </p:txBody>
        </p:sp>
        <p:sp>
          <p:nvSpPr>
            <p:cNvPr id="47114" name="Rectangle 15"/>
            <p:cNvSpPr>
              <a:spLocks noChangeArrowheads="1"/>
            </p:cNvSpPr>
            <p:nvPr/>
          </p:nvSpPr>
          <p:spPr bwMode="auto">
            <a:xfrm>
              <a:off x="8860" y="5013"/>
              <a:ext cx="960" cy="1080"/>
            </a:xfrm>
            <a:prstGeom prst="rect">
              <a:avLst/>
            </a:prstGeom>
            <a:solidFill>
              <a:srgbClr val="99CC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200" b="1">
                  <a:solidFill>
                    <a:srgbClr val="FF0F0F"/>
                  </a:solidFill>
                  <a:ea typeface="SimSun" panose="02010600030101010101" pitchFamily="2" charset="-122"/>
                  <a:cs typeface="B Zar" panose="00000400000000000000" pitchFamily="2" charset="-78"/>
                </a:rPr>
                <a:t>رضایت</a:t>
              </a:r>
              <a:r>
                <a:rPr lang="en-US" altLang="zh-CN" sz="2200">
                  <a:solidFill>
                    <a:srgbClr val="FF0F0F"/>
                  </a:solidFill>
                  <a:ea typeface="SimSun" panose="02010600030101010101" pitchFamily="2" charset="-122"/>
                  <a:cs typeface="B Zar" panose="00000400000000000000" pitchFamily="2" charset="-78"/>
                </a:rPr>
                <a:t> </a:t>
              </a:r>
              <a:endParaRPr lang="en-US" altLang="zh-CN" sz="2200" b="1">
                <a:solidFill>
                  <a:srgbClr val="FF0F0F"/>
                </a:solidFill>
                <a:ea typeface="SimSun" panose="02010600030101010101" pitchFamily="2" charset="-122"/>
                <a:cs typeface="B Zar" panose="00000400000000000000" pitchFamily="2" charset="-78"/>
              </a:endParaRPr>
            </a:p>
            <a:p>
              <a:pPr algn="ctr" eaLnBrk="1" hangingPunct="1">
                <a:spcBef>
                  <a:spcPct val="0"/>
                </a:spcBef>
                <a:buClrTx/>
                <a:buFontTx/>
                <a:buNone/>
              </a:pPr>
              <a:r>
                <a:rPr lang="ar-SA" altLang="zh-CN" sz="2200" b="1">
                  <a:solidFill>
                    <a:srgbClr val="FF0F0F"/>
                  </a:solidFill>
                  <a:ea typeface="SimSun" panose="02010600030101010101" pitchFamily="2" charset="-122"/>
                  <a:cs typeface="B Zar" panose="00000400000000000000" pitchFamily="2" charset="-78"/>
                </a:rPr>
                <a:t>مشتری</a:t>
              </a:r>
              <a:endParaRPr lang="en-US" altLang="fa-IR" sz="2200" b="1">
                <a:solidFill>
                  <a:srgbClr val="FF0F0F"/>
                </a:solidFill>
                <a:latin typeface="Arial" panose="020B0604020202020204" pitchFamily="34" charset="0"/>
                <a:cs typeface="Arial" panose="020B0604020202020204" pitchFamily="34" charset="0"/>
              </a:endParaRPr>
            </a:p>
          </p:txBody>
        </p:sp>
        <p:sp>
          <p:nvSpPr>
            <p:cNvPr id="47115" name="Rectangle 16"/>
            <p:cNvSpPr>
              <a:spLocks noChangeArrowheads="1"/>
            </p:cNvSpPr>
            <p:nvPr/>
          </p:nvSpPr>
          <p:spPr bwMode="auto">
            <a:xfrm>
              <a:off x="2980" y="5013"/>
              <a:ext cx="840" cy="1080"/>
            </a:xfrm>
            <a:prstGeom prst="rect">
              <a:avLst/>
            </a:prstGeom>
            <a:solidFill>
              <a:srgbClr val="99CC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200" b="1">
                  <a:solidFill>
                    <a:srgbClr val="FF0F0F"/>
                  </a:solidFill>
                  <a:ea typeface="SimSun" panose="02010600030101010101" pitchFamily="2" charset="-122"/>
                  <a:cs typeface="B Zar" panose="00000400000000000000" pitchFamily="2" charset="-78"/>
                </a:rPr>
                <a:t>رفتار</a:t>
              </a:r>
              <a:endParaRPr lang="en-US" altLang="zh-CN" sz="2200" b="1">
                <a:solidFill>
                  <a:srgbClr val="FF0F0F"/>
                </a:solidFill>
                <a:ea typeface="SimSun" panose="02010600030101010101" pitchFamily="2" charset="-122"/>
                <a:cs typeface="B Zar" panose="00000400000000000000" pitchFamily="2" charset="-78"/>
              </a:endParaRPr>
            </a:p>
            <a:p>
              <a:pPr algn="ctr" eaLnBrk="1" hangingPunct="1">
                <a:spcBef>
                  <a:spcPct val="0"/>
                </a:spcBef>
                <a:buClrTx/>
                <a:buFontTx/>
                <a:buNone/>
              </a:pPr>
              <a:r>
                <a:rPr lang="ar-SA" altLang="zh-CN" sz="2200" b="1">
                  <a:solidFill>
                    <a:srgbClr val="FF0F0F"/>
                  </a:solidFill>
                  <a:ea typeface="SimSun" panose="02010600030101010101" pitchFamily="2" charset="-122"/>
                  <a:cs typeface="B Zar" panose="00000400000000000000" pitchFamily="2" charset="-78"/>
                </a:rPr>
                <a:t>مشتری</a:t>
              </a:r>
              <a:endParaRPr lang="en-US" altLang="fa-IR" sz="2200" b="1">
                <a:solidFill>
                  <a:srgbClr val="FF0F0F"/>
                </a:solidFill>
                <a:latin typeface="Arial" panose="020B0604020202020204" pitchFamily="34" charset="0"/>
                <a:cs typeface="Arial" panose="020B0604020202020204" pitchFamily="34" charset="0"/>
              </a:endParaRPr>
            </a:p>
          </p:txBody>
        </p:sp>
        <p:cxnSp>
          <p:nvCxnSpPr>
            <p:cNvPr id="47116" name="AutoShape 17"/>
            <p:cNvCxnSpPr>
              <a:cxnSpLocks noChangeShapeType="1"/>
              <a:stCxn id="47109" idx="0"/>
              <a:endCxn id="47109" idx="2"/>
            </p:cNvCxnSpPr>
            <p:nvPr/>
          </p:nvCxnSpPr>
          <p:spPr bwMode="auto">
            <a:xfrm>
              <a:off x="6340" y="4113"/>
              <a:ext cx="1" cy="2700"/>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47117" name="AutoShape 18"/>
            <p:cNvCxnSpPr>
              <a:cxnSpLocks noChangeShapeType="1"/>
              <a:stCxn id="47109" idx="1"/>
              <a:endCxn id="47109" idx="3"/>
            </p:cNvCxnSpPr>
            <p:nvPr/>
          </p:nvCxnSpPr>
          <p:spPr bwMode="auto">
            <a:xfrm>
              <a:off x="3940" y="5463"/>
              <a:ext cx="4800" cy="1"/>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cxnSp>
        <p:sp>
          <p:nvSpPr>
            <p:cNvPr id="47118" name="Oval 19"/>
            <p:cNvSpPr>
              <a:spLocks noChangeArrowheads="1"/>
            </p:cNvSpPr>
            <p:nvPr/>
          </p:nvSpPr>
          <p:spPr bwMode="auto">
            <a:xfrm>
              <a:off x="4780" y="4915"/>
              <a:ext cx="3120" cy="1080"/>
            </a:xfrm>
            <a:prstGeom prst="ellipse">
              <a:avLst/>
            </a:prstGeom>
            <a:solidFill>
              <a:srgbClr val="66FF33"/>
            </a:solidFill>
            <a:ln w="19050" algn="ctr">
              <a:solidFill>
                <a:srgbClr val="000000"/>
              </a:solidFill>
              <a:round/>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zh-CN" sz="2400" b="1">
                  <a:solidFill>
                    <a:srgbClr val="FF0F0F"/>
                  </a:solidFill>
                  <a:ea typeface="SimSun" panose="02010600030101010101" pitchFamily="2" charset="-122"/>
                  <a:cs typeface="B Zar" panose="00000400000000000000" pitchFamily="2" charset="-78"/>
                </a:rPr>
                <a:t>مدیریت ارتباط با مشتری</a:t>
              </a:r>
              <a:endParaRPr lang="en-US" altLang="fa-IR" sz="1800" b="1">
                <a:solidFill>
                  <a:srgbClr val="FF0F0F"/>
                </a:solidFill>
                <a:latin typeface="Arial" panose="020B0604020202020204" pitchFamily="34" charset="0"/>
                <a:ea typeface="SimSun" panose="02010600030101010101" pitchFamily="2" charset="-122"/>
                <a:cs typeface="B Zar" panose="00000400000000000000" pitchFamily="2" charset="-78"/>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7"/>
          <p:cNvSpPr>
            <a:spLocks noGrp="1" noChangeArrowheads="1"/>
          </p:cNvSpPr>
          <p:nvPr>
            <p:ph type="title"/>
          </p:nvPr>
        </p:nvSpPr>
        <p:spPr>
          <a:xfrm>
            <a:off x="304800" y="533400"/>
            <a:ext cx="8229600" cy="1143000"/>
          </a:xfrm>
          <a:noFill/>
        </p:spPr>
        <p:txBody>
          <a:bodyPr anchor="ctr"/>
          <a:lstStyle/>
          <a:p>
            <a:pPr algn="ctr"/>
            <a:r>
              <a:rPr lang="ar-SA" altLang="fa-IR" b="1" smtClean="0">
                <a:cs typeface="Times New Roman" panose="02020603050405020304" pitchFamily="18" charset="0"/>
              </a:rPr>
              <a:t>اجزاي مدل</a:t>
            </a:r>
            <a:endParaRPr lang="en-US" altLang="fa-IR" b="1" smtClean="0">
              <a:cs typeface="Times New Roman" panose="02020603050405020304" pitchFamily="18" charset="0"/>
            </a:endParaRPr>
          </a:p>
        </p:txBody>
      </p:sp>
      <p:graphicFrame>
        <p:nvGraphicFramePr>
          <p:cNvPr id="68635" name="Group 27"/>
          <p:cNvGraphicFramePr>
            <a:graphicFrameLocks noGrp="1"/>
          </p:cNvGraphicFramePr>
          <p:nvPr/>
        </p:nvGraphicFramePr>
        <p:xfrm>
          <a:off x="1619250" y="2438400"/>
          <a:ext cx="6048375" cy="3800475"/>
        </p:xfrm>
        <a:graphic>
          <a:graphicData uri="http://schemas.openxmlformats.org/drawingml/2006/table">
            <a:tbl>
              <a:tblPr/>
              <a:tblGrid>
                <a:gridCol w="3024188">
                  <a:extLst>
                    <a:ext uri="{9D8B030D-6E8A-4147-A177-3AD203B41FA5}">
                      <a16:colId xmlns:a16="http://schemas.microsoft.com/office/drawing/2014/main" val="20000"/>
                    </a:ext>
                  </a:extLst>
                </a:gridCol>
                <a:gridCol w="3024187">
                  <a:extLst>
                    <a:ext uri="{9D8B030D-6E8A-4147-A177-3AD203B41FA5}">
                      <a16:colId xmlns:a16="http://schemas.microsoft.com/office/drawing/2014/main" val="20001"/>
                    </a:ext>
                  </a:extLst>
                </a:gridCol>
              </a:tblGrid>
              <a:tr h="518201">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800" b="0" i="0" u="none" strike="noStrike" cap="none" normalizeH="0" baseline="0" smtClean="0">
                          <a:ln>
                            <a:noFill/>
                          </a:ln>
                          <a:solidFill>
                            <a:schemeClr val="tx1"/>
                          </a:solidFill>
                          <a:effectLst/>
                          <a:latin typeface="Times New Roman" pitchFamily="18" charset="0"/>
                          <a:cs typeface="Zar" pitchFamily="2" charset="-78"/>
                        </a:rPr>
                        <a:t>رفتار مشتري</a:t>
                      </a:r>
                      <a:endParaRPr kumimoji="0" lang="en-US" sz="28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28575"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tc rowSpan="2">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بخش اول</a:t>
                      </a:r>
                      <a:r>
                        <a:rPr kumimoji="0" lang="fa-IR" sz="3200" b="0" i="0" u="none" strike="noStrike" cap="none" normalizeH="0" baseline="0" smtClean="0">
                          <a:ln>
                            <a:noFill/>
                          </a:ln>
                          <a:solidFill>
                            <a:schemeClr val="tx1"/>
                          </a:solidFill>
                          <a:effectLst/>
                          <a:latin typeface="Times New Roman" pitchFamily="18" charset="0"/>
                          <a:cs typeface="Zar" pitchFamily="2" charset="-78"/>
                        </a:rPr>
                        <a:t>:</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اجزاي</a:t>
                      </a:r>
                      <a:r>
                        <a:rPr kumimoji="0" lang="fa-IR" sz="3200" b="0" i="0" u="none" strike="noStrike" cap="none" normalizeH="0" baseline="0" smtClean="0">
                          <a:ln>
                            <a:noFill/>
                          </a:ln>
                          <a:solidFill>
                            <a:schemeClr val="tx1"/>
                          </a:solidFill>
                          <a:effectLst/>
                          <a:latin typeface="Times New Roman" pitchFamily="18" charset="0"/>
                          <a:cs typeface="Zar" pitchFamily="2" charset="-78"/>
                        </a:rPr>
                        <a:t> خارجي</a:t>
                      </a:r>
                      <a:r>
                        <a:rPr kumimoji="0" lang="ar-SA" sz="3200" b="0" i="0" u="none" strike="noStrike" cap="none" normalizeH="0" baseline="0" smtClean="0">
                          <a:ln>
                            <a:noFill/>
                          </a:ln>
                          <a:solidFill>
                            <a:schemeClr val="tx1"/>
                          </a:solidFill>
                          <a:effectLst/>
                          <a:latin typeface="Times New Roman" pitchFamily="18" charset="0"/>
                          <a:cs typeface="Zar" pitchFamily="2" charset="-78"/>
                        </a:rPr>
                        <a:t> مدل</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19050" cap="flat" cmpd="sng" algn="ctr">
                      <a:solidFill>
                        <a:srgbClr val="0000C0"/>
                      </a:solidFill>
                      <a:prstDash val="solid"/>
                      <a:round/>
                      <a:headEnd type="none" w="med" len="med"/>
                      <a:tailEnd type="none" w="med" len="med"/>
                    </a:lnL>
                    <a:lnR w="28575" cap="flat" cmpd="sng" algn="ctr">
                      <a:solidFill>
                        <a:srgbClr val="0000C0"/>
                      </a:solidFill>
                      <a:prstDash val="solid"/>
                      <a:round/>
                      <a:headEnd type="none" w="med" len="med"/>
                      <a:tailEnd type="none" w="med" len="med"/>
                    </a:lnR>
                    <a:lnT w="28575"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extLst>
                  <a:ext uri="{0D108BD9-81ED-4DB2-BD59-A6C34878D82A}">
                    <a16:rowId xmlns:a16="http://schemas.microsoft.com/office/drawing/2014/main" val="10000"/>
                  </a:ext>
                </a:extLst>
              </a:tr>
              <a:tr h="929758">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800" b="0" i="0" u="none" strike="noStrike" cap="none" normalizeH="0" baseline="0" smtClean="0">
                          <a:ln>
                            <a:noFill/>
                          </a:ln>
                          <a:solidFill>
                            <a:schemeClr val="tx1"/>
                          </a:solidFill>
                          <a:effectLst/>
                          <a:latin typeface="Times New Roman" pitchFamily="18" charset="0"/>
                          <a:cs typeface="Zar" pitchFamily="2" charset="-78"/>
                        </a:rPr>
                        <a:t>ميزان رضايت</a:t>
                      </a:r>
                      <a:r>
                        <a:rPr kumimoji="0" lang="fa-IR" sz="2800" b="0" i="0" u="none" strike="noStrike" cap="none" normalizeH="0" baseline="0" smtClean="0">
                          <a:ln>
                            <a:noFill/>
                          </a:ln>
                          <a:solidFill>
                            <a:schemeClr val="tx1"/>
                          </a:solidFill>
                          <a:effectLst/>
                          <a:latin typeface="Times New Roman" pitchFamily="18" charset="0"/>
                          <a:cs typeface="Zar" pitchFamily="2" charset="-78"/>
                        </a:rPr>
                        <a:t> </a:t>
                      </a:r>
                      <a:r>
                        <a:rPr kumimoji="0" lang="ar-SA" sz="2800" b="0" i="0" u="none" strike="noStrike" cap="none" normalizeH="0" baseline="0" smtClean="0">
                          <a:ln>
                            <a:noFill/>
                          </a:ln>
                          <a:solidFill>
                            <a:schemeClr val="tx1"/>
                          </a:solidFill>
                          <a:effectLst/>
                          <a:latin typeface="Times New Roman" pitchFamily="18" charset="0"/>
                          <a:cs typeface="Zar" pitchFamily="2" charset="-78"/>
                        </a:rPr>
                        <a:t>مشتري</a:t>
                      </a:r>
                      <a:endParaRPr kumimoji="0" lang="en-US" sz="28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tc vMerge="1">
                  <a:txBody>
                    <a:bodyPr/>
                    <a:lstStyle/>
                    <a:p>
                      <a:pPr rtl="1"/>
                      <a:endParaRPr lang="fa-IR"/>
                    </a:p>
                  </a:txBody>
                  <a:tcPr/>
                </a:tc>
                <a:extLst>
                  <a:ext uri="{0D108BD9-81ED-4DB2-BD59-A6C34878D82A}">
                    <a16:rowId xmlns:a16="http://schemas.microsoft.com/office/drawing/2014/main" val="10001"/>
                  </a:ext>
                </a:extLst>
              </a:tr>
              <a:tr h="587335">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800" b="0" i="0" u="none" strike="noStrike" cap="none" normalizeH="0" baseline="0" smtClean="0">
                          <a:ln>
                            <a:noFill/>
                          </a:ln>
                          <a:solidFill>
                            <a:schemeClr val="tx1"/>
                          </a:solidFill>
                          <a:effectLst/>
                          <a:latin typeface="Times New Roman" pitchFamily="18" charset="0"/>
                          <a:cs typeface="Zar" pitchFamily="2" charset="-78"/>
                        </a:rPr>
                        <a:t>استراتژي</a:t>
                      </a:r>
                      <a:endParaRPr kumimoji="0" lang="en-US" sz="28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tc rowSpan="4">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بخش </a:t>
                      </a:r>
                      <a:r>
                        <a:rPr kumimoji="0" lang="fa-IR" sz="3200" b="0" i="0" u="none" strike="noStrike" cap="none" normalizeH="0" baseline="0" smtClean="0">
                          <a:ln>
                            <a:noFill/>
                          </a:ln>
                          <a:solidFill>
                            <a:schemeClr val="tx1"/>
                          </a:solidFill>
                          <a:effectLst/>
                          <a:latin typeface="Times New Roman" pitchFamily="18" charset="0"/>
                          <a:cs typeface="Zar" pitchFamily="2" charset="-78"/>
                        </a:rPr>
                        <a:t>دوم:</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اجزاي</a:t>
                      </a:r>
                      <a:r>
                        <a:rPr kumimoji="0" lang="fa-IR" sz="3200" b="0" i="0" u="none" strike="noStrike" cap="none" normalizeH="0" baseline="0" smtClean="0">
                          <a:ln>
                            <a:noFill/>
                          </a:ln>
                          <a:solidFill>
                            <a:schemeClr val="tx1"/>
                          </a:solidFill>
                          <a:effectLst/>
                          <a:latin typeface="Times New Roman" pitchFamily="18" charset="0"/>
                          <a:cs typeface="Zar" pitchFamily="2" charset="-78"/>
                        </a:rPr>
                        <a:t> داخلي</a:t>
                      </a:r>
                      <a:r>
                        <a:rPr kumimoji="0" lang="ar-SA" sz="3200" b="0" i="0" u="none" strike="noStrike" cap="none" normalizeH="0" baseline="0" smtClean="0">
                          <a:ln>
                            <a:noFill/>
                          </a:ln>
                          <a:solidFill>
                            <a:schemeClr val="tx1"/>
                          </a:solidFill>
                          <a:effectLst/>
                          <a:latin typeface="Times New Roman" pitchFamily="18" charset="0"/>
                          <a:cs typeface="Zar" pitchFamily="2" charset="-78"/>
                        </a:rPr>
                        <a:t> مدل</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19050" cap="flat" cmpd="sng" algn="ctr">
                      <a:solidFill>
                        <a:srgbClr val="0000C0"/>
                      </a:solidFill>
                      <a:prstDash val="solid"/>
                      <a:round/>
                      <a:headEnd type="none" w="med" len="med"/>
                      <a:tailEnd type="none" w="med" len="med"/>
                    </a:lnL>
                    <a:lnR w="28575"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28575"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extLst>
                  <a:ext uri="{0D108BD9-81ED-4DB2-BD59-A6C34878D82A}">
                    <a16:rowId xmlns:a16="http://schemas.microsoft.com/office/drawing/2014/main" val="10002"/>
                  </a:ext>
                </a:extLst>
              </a:tr>
              <a:tr h="588923">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800" b="0" i="0" u="none" strike="noStrike" cap="none" normalizeH="0" baseline="0" smtClean="0">
                          <a:ln>
                            <a:noFill/>
                          </a:ln>
                          <a:solidFill>
                            <a:schemeClr val="tx1"/>
                          </a:solidFill>
                          <a:effectLst/>
                          <a:latin typeface="Times New Roman" pitchFamily="18" charset="0"/>
                          <a:cs typeface="Zar" pitchFamily="2" charset="-78"/>
                        </a:rPr>
                        <a:t>فرآيندها</a:t>
                      </a:r>
                      <a:endParaRPr kumimoji="0" lang="en-US" sz="28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tc vMerge="1">
                  <a:txBody>
                    <a:bodyPr/>
                    <a:lstStyle/>
                    <a:p>
                      <a:pPr rtl="1"/>
                      <a:endParaRPr lang="fa-IR"/>
                    </a:p>
                  </a:txBody>
                  <a:tcPr/>
                </a:tc>
                <a:extLst>
                  <a:ext uri="{0D108BD9-81ED-4DB2-BD59-A6C34878D82A}">
                    <a16:rowId xmlns:a16="http://schemas.microsoft.com/office/drawing/2014/main" val="10003"/>
                  </a:ext>
                </a:extLst>
              </a:tr>
              <a:tr h="587335">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800" b="0" i="0" u="none" strike="noStrike" cap="none" normalizeH="0" baseline="0" smtClean="0">
                          <a:ln>
                            <a:noFill/>
                          </a:ln>
                          <a:solidFill>
                            <a:schemeClr val="tx1"/>
                          </a:solidFill>
                          <a:effectLst/>
                          <a:latin typeface="Times New Roman" pitchFamily="18" charset="0"/>
                          <a:cs typeface="Zar" pitchFamily="2" charset="-78"/>
                        </a:rPr>
                        <a:t>كاركنان</a:t>
                      </a:r>
                      <a:endParaRPr kumimoji="0" lang="en-US" sz="2800" b="0" i="0" u="none" strike="noStrike" cap="none" normalizeH="0" baseline="0" smtClean="0">
                        <a:ln>
                          <a:noFill/>
                        </a:ln>
                        <a:solidFill>
                          <a:schemeClr val="tx1"/>
                        </a:solidFill>
                        <a:effectLst/>
                        <a:latin typeface="Times New Roman" pitchFamily="18" charset="0"/>
                        <a:cs typeface="Zar" pitchFamily="2" charset="-78"/>
                      </a:endParaRPr>
                    </a:p>
                  </a:txBody>
                  <a:tcPr marL="18288" marR="18288" marT="45717" marB="45717"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tc vMerge="1">
                  <a:txBody>
                    <a:bodyPr/>
                    <a:lstStyle/>
                    <a:p>
                      <a:pPr rtl="1"/>
                      <a:endParaRPr lang="fa-IR"/>
                    </a:p>
                  </a:txBody>
                  <a:tcPr/>
                </a:tc>
                <a:extLst>
                  <a:ext uri="{0D108BD9-81ED-4DB2-BD59-A6C34878D82A}">
                    <a16:rowId xmlns:a16="http://schemas.microsoft.com/office/drawing/2014/main" val="10004"/>
                  </a:ext>
                </a:extLst>
              </a:tr>
              <a:tr h="588923">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800" b="0" i="0" u="none" strike="noStrike" cap="none" normalizeH="0" baseline="0" dirty="0" smtClean="0">
                          <a:ln>
                            <a:noFill/>
                          </a:ln>
                          <a:solidFill>
                            <a:schemeClr val="tx1"/>
                          </a:solidFill>
                          <a:effectLst/>
                          <a:latin typeface="Times New Roman" pitchFamily="18" charset="0"/>
                          <a:cs typeface="Zar" pitchFamily="2" charset="-78"/>
                        </a:rPr>
                        <a:t>تكنولوژي</a:t>
                      </a:r>
                      <a:endParaRPr kumimoji="0" lang="en-US" sz="2800" b="0" i="0" u="none" strike="noStrike" cap="none" normalizeH="0" baseline="0" dirty="0" smtClean="0">
                        <a:ln>
                          <a:noFill/>
                        </a:ln>
                        <a:solidFill>
                          <a:schemeClr val="tx1"/>
                        </a:solidFill>
                        <a:effectLst/>
                        <a:latin typeface="Times New Roman" pitchFamily="18" charset="0"/>
                        <a:cs typeface="Zar" pitchFamily="2" charset="-78"/>
                      </a:endParaRPr>
                    </a:p>
                  </a:txBody>
                  <a:tcPr marL="18288" marR="18288" marT="45717" marB="45717"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28575" cap="flat" cmpd="sng" algn="ctr">
                      <a:solidFill>
                        <a:srgbClr val="0000C0"/>
                      </a:solidFill>
                      <a:prstDash val="solid"/>
                      <a:round/>
                      <a:headEnd type="none" w="med" len="med"/>
                      <a:tailEnd type="none" w="med" len="med"/>
                    </a:lnB>
                    <a:lnTlToBr>
                      <a:noFill/>
                    </a:lnTlToBr>
                    <a:lnBlToTr>
                      <a:noFill/>
                    </a:lnBlToTr>
                    <a:solidFill>
                      <a:schemeClr val="accent1">
                        <a:alpha val="50000"/>
                      </a:schemeClr>
                    </a:solidFill>
                  </a:tcPr>
                </a:tc>
                <a:tc vMerge="1">
                  <a:txBody>
                    <a:bodyPr/>
                    <a:lstStyle/>
                    <a:p>
                      <a:pPr rtl="1"/>
                      <a:endParaRPr lang="fa-IR"/>
                    </a:p>
                  </a:txBody>
                  <a:tcPr/>
                </a:tc>
                <a:extLst>
                  <a:ext uri="{0D108BD9-81ED-4DB2-BD59-A6C34878D82A}">
                    <a16:rowId xmlns:a16="http://schemas.microsoft.com/office/drawing/2014/main" val="10005"/>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686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AutoShape 7"/>
          <p:cNvSpPr>
            <a:spLocks noChangeArrowheads="1"/>
          </p:cNvSpPr>
          <p:nvPr/>
        </p:nvSpPr>
        <p:spPr bwMode="auto">
          <a:xfrm>
            <a:off x="395288" y="2852738"/>
            <a:ext cx="8424862" cy="1368425"/>
          </a:xfrm>
          <a:prstGeom prst="roundRect">
            <a:avLst>
              <a:gd name="adj" fmla="val 31583"/>
            </a:avLst>
          </a:prstGeom>
          <a:solidFill>
            <a:srgbClr val="FFFFFF">
              <a:alpha val="70195"/>
            </a:srgbClr>
          </a:solidFill>
          <a:ln w="9525" algn="ctr">
            <a:solidFill>
              <a:schemeClr val="tx1"/>
            </a:solidFill>
            <a:round/>
            <a:headEnd/>
            <a:tailEnd/>
          </a:ln>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50000"/>
              </a:spcBef>
              <a:buClrTx/>
              <a:buFontTx/>
              <a:buNone/>
            </a:pPr>
            <a:r>
              <a:rPr lang="fa-IR" altLang="fa-IR" sz="5400" b="1">
                <a:solidFill>
                  <a:srgbClr val="005200"/>
                </a:solidFill>
                <a:latin typeface="Arial" panose="020B0604020202020204" pitchFamily="34" charset="0"/>
                <a:cs typeface="Zar" pitchFamily="2" charset="0"/>
              </a:rPr>
              <a:t>رفتار مشتري</a:t>
            </a:r>
            <a:endParaRPr lang="en-US" altLang="fa-IR" sz="5400" b="1">
              <a:latin typeface="Arial" panose="020B0604020202020204" pitchFamily="34" charset="0"/>
              <a:cs typeface="Zar" pitchFamily="2"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7"/>
          <p:cNvSpPr>
            <a:spLocks noGrp="1" noChangeArrowheads="1"/>
          </p:cNvSpPr>
          <p:nvPr>
            <p:ph type="title"/>
          </p:nvPr>
        </p:nvSpPr>
        <p:spPr>
          <a:xfrm>
            <a:off x="2819400" y="685800"/>
            <a:ext cx="3106738" cy="863600"/>
          </a:xfrm>
          <a:noFill/>
        </p:spPr>
        <p:txBody>
          <a:bodyPr anchor="ctr"/>
          <a:lstStyle/>
          <a:p>
            <a:r>
              <a:rPr lang="fa-IR" altLang="fa-IR" b="1" i="0" smtClean="0">
                <a:cs typeface="B Zar" panose="00000400000000000000" pitchFamily="2" charset="-78"/>
              </a:rPr>
              <a:t>تعريف رفتار</a:t>
            </a:r>
            <a:endParaRPr lang="en-US" altLang="fa-IR" b="1" i="0" smtClean="0">
              <a:cs typeface="B Zar" panose="00000400000000000000" pitchFamily="2" charset="-78"/>
            </a:endParaRPr>
          </a:p>
        </p:txBody>
      </p:sp>
      <p:sp>
        <p:nvSpPr>
          <p:cNvPr id="121864" name="Text Box 8"/>
          <p:cNvSpPr txBox="1">
            <a:spLocks noChangeArrowheads="1"/>
          </p:cNvSpPr>
          <p:nvPr/>
        </p:nvSpPr>
        <p:spPr bwMode="auto">
          <a:xfrm>
            <a:off x="1116013" y="2349500"/>
            <a:ext cx="64817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eaLnBrk="1" hangingPunct="1">
              <a:spcBef>
                <a:spcPct val="50000"/>
              </a:spcBef>
              <a:buClrTx/>
              <a:buFontTx/>
              <a:buNone/>
            </a:pPr>
            <a:r>
              <a:rPr lang="fa-IR" altLang="fa-IR" sz="2800" dirty="0">
                <a:latin typeface="Arial" panose="020B0604020202020204" pitchFamily="34" charset="0"/>
                <a:cs typeface="B Nazanin" panose="00000400000000000000" pitchFamily="2" charset="-78"/>
              </a:rPr>
              <a:t>چگونگي كنش‌هاي فرد در مقابل محركهاي بيروني.</a:t>
            </a:r>
            <a:endParaRPr lang="en-US" altLang="fa-IR" sz="2800" dirty="0">
              <a:latin typeface="Arial" panose="020B0604020202020204" pitchFamily="34" charset="0"/>
              <a:cs typeface="B Nazanin" panose="00000400000000000000" pitchFamily="2" charset="-78"/>
            </a:endParaRPr>
          </a:p>
        </p:txBody>
      </p:sp>
      <p:sp>
        <p:nvSpPr>
          <p:cNvPr id="121865" name="Text Box 9"/>
          <p:cNvSpPr txBox="1">
            <a:spLocks noChangeArrowheads="1"/>
          </p:cNvSpPr>
          <p:nvPr/>
        </p:nvSpPr>
        <p:spPr bwMode="auto">
          <a:xfrm>
            <a:off x="2209800" y="3352800"/>
            <a:ext cx="44656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eaLnBrk="1" hangingPunct="1">
              <a:spcBef>
                <a:spcPct val="50000"/>
              </a:spcBef>
              <a:buClrTx/>
              <a:buFontTx/>
              <a:buNone/>
            </a:pPr>
            <a:r>
              <a:rPr lang="fa-IR" altLang="fa-IR" sz="2800" b="1">
                <a:solidFill>
                  <a:srgbClr val="FFFFFF"/>
                </a:solidFill>
                <a:latin typeface="Arial" panose="020B0604020202020204" pitchFamily="34" charset="0"/>
                <a:cs typeface="B Nazanin" panose="00000400000000000000" pitchFamily="2" charset="-78"/>
              </a:rPr>
              <a:t>ضرورت پرداختن به مطالعة رفتار:</a:t>
            </a:r>
            <a:endParaRPr lang="en-US" altLang="fa-IR" sz="2800" b="1">
              <a:solidFill>
                <a:srgbClr val="FFFFFF"/>
              </a:solidFill>
              <a:latin typeface="Arial" panose="020B0604020202020204" pitchFamily="34" charset="0"/>
              <a:cs typeface="B Nazanin" panose="00000400000000000000" pitchFamily="2" charset="-78"/>
            </a:endParaRPr>
          </a:p>
        </p:txBody>
      </p:sp>
      <p:sp>
        <p:nvSpPr>
          <p:cNvPr id="121866" name="Text Box 10"/>
          <p:cNvSpPr txBox="1">
            <a:spLocks noChangeArrowheads="1"/>
          </p:cNvSpPr>
          <p:nvPr/>
        </p:nvSpPr>
        <p:spPr bwMode="auto">
          <a:xfrm>
            <a:off x="900113" y="4365625"/>
            <a:ext cx="7488237"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50000"/>
              </a:spcBef>
              <a:buClrTx/>
              <a:buFontTx/>
              <a:buNone/>
            </a:pPr>
            <a:r>
              <a:rPr lang="fa-IR" altLang="fa-IR" sz="2800" dirty="0">
                <a:latin typeface="Arial" panose="020B0604020202020204" pitchFamily="34" charset="0"/>
                <a:cs typeface="B Nazanin" panose="00000400000000000000" pitchFamily="2" charset="-78"/>
              </a:rPr>
              <a:t>شناخت فرصت‌ها و تهديدهاي بيروني و بهره‌برداري از آنها ، همچنين شناخت ضعف‌ها و قوت‌هاي دروني در قبال رفتار مشتري، در جهت تحقق اهداف سازمان.</a:t>
            </a:r>
            <a:endParaRPr lang="en-US" altLang="fa-IR" sz="2800" dirty="0">
              <a:latin typeface="Arial" panose="020B0604020202020204" pitchFamily="34" charset="0"/>
              <a:cs typeface="B Nazanin"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1864"/>
                                        </p:tgtEl>
                                        <p:attrNameLst>
                                          <p:attrName>style.visibility</p:attrName>
                                        </p:attrNameLst>
                                      </p:cBhvr>
                                      <p:to>
                                        <p:strVal val="visible"/>
                                      </p:to>
                                    </p:set>
                                    <p:anim calcmode="lin" valueType="num">
                                      <p:cBhvr>
                                        <p:cTn id="7" dur="1000" fill="hold"/>
                                        <p:tgtEl>
                                          <p:spTgt spid="121864"/>
                                        </p:tgtEl>
                                        <p:attrNameLst>
                                          <p:attrName>ppt_x</p:attrName>
                                        </p:attrNameLst>
                                      </p:cBhvr>
                                      <p:tavLst>
                                        <p:tav tm="0">
                                          <p:val>
                                            <p:strVal val="#ppt_x-.2"/>
                                          </p:val>
                                        </p:tav>
                                        <p:tav tm="100000">
                                          <p:val>
                                            <p:strVal val="#ppt_x"/>
                                          </p:val>
                                        </p:tav>
                                      </p:tavLst>
                                    </p:anim>
                                    <p:anim calcmode="lin" valueType="num">
                                      <p:cBhvr>
                                        <p:cTn id="8" dur="1000" fill="hold"/>
                                        <p:tgtEl>
                                          <p:spTgt spid="12186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186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21865"/>
                                        </p:tgtEl>
                                        <p:attrNameLst>
                                          <p:attrName>style.visibility</p:attrName>
                                        </p:attrNameLst>
                                      </p:cBhvr>
                                      <p:to>
                                        <p:strVal val="visible"/>
                                      </p:to>
                                    </p:set>
                                    <p:anim calcmode="lin" valueType="num">
                                      <p:cBhvr additive="base">
                                        <p:cTn id="14" dur="500" fill="hold"/>
                                        <p:tgtEl>
                                          <p:spTgt spid="121865"/>
                                        </p:tgtEl>
                                        <p:attrNameLst>
                                          <p:attrName>ppt_x</p:attrName>
                                        </p:attrNameLst>
                                      </p:cBhvr>
                                      <p:tavLst>
                                        <p:tav tm="0">
                                          <p:val>
                                            <p:strVal val="#ppt_x"/>
                                          </p:val>
                                        </p:tav>
                                        <p:tav tm="100000">
                                          <p:val>
                                            <p:strVal val="#ppt_x"/>
                                          </p:val>
                                        </p:tav>
                                      </p:tavLst>
                                    </p:anim>
                                    <p:anim calcmode="lin" valueType="num">
                                      <p:cBhvr additive="base">
                                        <p:cTn id="15" dur="500" fill="hold"/>
                                        <p:tgtEl>
                                          <p:spTgt spid="121865"/>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121866"/>
                                        </p:tgtEl>
                                        <p:attrNameLst>
                                          <p:attrName>style.visibility</p:attrName>
                                        </p:attrNameLst>
                                      </p:cBhvr>
                                      <p:to>
                                        <p:strVal val="visible"/>
                                      </p:to>
                                    </p:set>
                                    <p:anim calcmode="lin" valueType="num">
                                      <p:cBhvr>
                                        <p:cTn id="20" dur="500" fill="hold"/>
                                        <p:tgtEl>
                                          <p:spTgt spid="121866"/>
                                        </p:tgtEl>
                                        <p:attrNameLst>
                                          <p:attrName>ppt_x</p:attrName>
                                        </p:attrNameLst>
                                      </p:cBhvr>
                                      <p:tavLst>
                                        <p:tav tm="0">
                                          <p:val>
                                            <p:strVal val="#ppt_x-.2"/>
                                          </p:val>
                                        </p:tav>
                                        <p:tav tm="100000">
                                          <p:val>
                                            <p:strVal val="#ppt_x"/>
                                          </p:val>
                                        </p:tav>
                                      </p:tavLst>
                                    </p:anim>
                                    <p:anim calcmode="lin" valueType="num">
                                      <p:cBhvr>
                                        <p:cTn id="21" dur="500" fill="hold"/>
                                        <p:tgtEl>
                                          <p:spTgt spid="121866"/>
                                        </p:tgtEl>
                                        <p:attrNameLst>
                                          <p:attrName>ppt_y</p:attrName>
                                        </p:attrNameLst>
                                      </p:cBhvr>
                                      <p:tavLst>
                                        <p:tav tm="0">
                                          <p:val>
                                            <p:strVal val="#ppt_y"/>
                                          </p:val>
                                        </p:tav>
                                        <p:tav tm="100000">
                                          <p:val>
                                            <p:strVal val="#ppt_y"/>
                                          </p:val>
                                        </p:tav>
                                      </p:tavLst>
                                    </p:anim>
                                    <p:animEffect transition="in" filter="wipe(right)" prLst="gradientSize: 0.1">
                                      <p:cBhvr>
                                        <p:cTn id="22" dur="500"/>
                                        <p:tgtEl>
                                          <p:spTgt spid="121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64" grpId="0"/>
      <p:bldP spid="121865" grpId="0"/>
      <p:bldP spid="121866" grpId="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5" name="Text Box 7"/>
          <p:cNvSpPr txBox="1">
            <a:spLocks noChangeArrowheads="1"/>
          </p:cNvSpPr>
          <p:nvPr/>
        </p:nvSpPr>
        <p:spPr bwMode="auto">
          <a:xfrm>
            <a:off x="304800" y="533400"/>
            <a:ext cx="84248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3600" b="1">
                <a:solidFill>
                  <a:srgbClr val="FFC000"/>
                </a:solidFill>
                <a:latin typeface="Arial" panose="020B0604020202020204" pitchFamily="34" charset="0"/>
                <a:cs typeface="B Zar" panose="00000400000000000000" pitchFamily="2" charset="-78"/>
              </a:rPr>
              <a:t>رابطة رفتار مشتري و «مديريت ارتباط با مشتري» </a:t>
            </a:r>
            <a:r>
              <a:rPr lang="en-US" altLang="fa-IR" sz="3600" b="1">
                <a:solidFill>
                  <a:srgbClr val="FFC000"/>
                </a:solidFill>
                <a:latin typeface="Arial" panose="020B0604020202020204" pitchFamily="34" charset="0"/>
                <a:cs typeface="B Zar" panose="00000400000000000000" pitchFamily="2" charset="-78"/>
              </a:rPr>
              <a:t>(CRM)</a:t>
            </a:r>
          </a:p>
        </p:txBody>
      </p:sp>
      <p:sp>
        <p:nvSpPr>
          <p:cNvPr id="119816" name="Text Box 8"/>
          <p:cNvSpPr txBox="1">
            <a:spLocks noChangeArrowheads="1"/>
          </p:cNvSpPr>
          <p:nvPr/>
        </p:nvSpPr>
        <p:spPr bwMode="auto">
          <a:xfrm>
            <a:off x="566737" y="2895600"/>
            <a:ext cx="804386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eaLnBrk="1" hangingPunct="1">
              <a:spcBef>
                <a:spcPct val="50000"/>
              </a:spcBef>
              <a:buClrTx/>
              <a:buFontTx/>
              <a:buNone/>
            </a:pPr>
            <a:r>
              <a:rPr lang="fa-IR" altLang="fa-IR" sz="3000" dirty="0">
                <a:latin typeface="Arial" panose="020B0604020202020204" pitchFamily="34" charset="0"/>
                <a:cs typeface="B Nazanin" panose="00000400000000000000" pitchFamily="2" charset="-78"/>
              </a:rPr>
              <a:t>از آنجائي كه موضوع ، «مديريت ارتباط با مشتري» مي باشد، و نيز براي برقراري ارتباط بهترو مؤثر با مشتري، شناخت فرايند رفتار مشتري همچنين فرايند تصميم‌گيري مشتري و نيز عوامل تأثير گذار در آن و شناسائي فرصتها و تهديدات و مشخص كردن  ضعفها و قوت‌هاي داخلي در قبال رفتار مشتري ضروري است ، لذا جهت مديريت ارتباط با مشتري شناخت رفتار مشتري ضروري است .</a:t>
            </a:r>
            <a:endParaRPr lang="en-US" altLang="fa-IR" sz="3000" dirty="0">
              <a:latin typeface="Arial" panose="020B0604020202020204" pitchFamily="34" charset="0"/>
              <a:cs typeface="B Nazanin"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9815"/>
                                        </p:tgtEl>
                                        <p:attrNameLst>
                                          <p:attrName>style.visibility</p:attrName>
                                        </p:attrNameLst>
                                      </p:cBhvr>
                                      <p:to>
                                        <p:strVal val="visible"/>
                                      </p:to>
                                    </p:set>
                                    <p:anim calcmode="lin" valueType="num">
                                      <p:cBhvr additive="base">
                                        <p:cTn id="7" dur="500" fill="hold"/>
                                        <p:tgtEl>
                                          <p:spTgt spid="119815"/>
                                        </p:tgtEl>
                                        <p:attrNameLst>
                                          <p:attrName>ppt_x</p:attrName>
                                        </p:attrNameLst>
                                      </p:cBhvr>
                                      <p:tavLst>
                                        <p:tav tm="0">
                                          <p:val>
                                            <p:strVal val="#ppt_x"/>
                                          </p:val>
                                        </p:tav>
                                        <p:tav tm="100000">
                                          <p:val>
                                            <p:strVal val="#ppt_x"/>
                                          </p:val>
                                        </p:tav>
                                      </p:tavLst>
                                    </p:anim>
                                    <p:anim calcmode="lin" valueType="num">
                                      <p:cBhvr additive="base">
                                        <p:cTn id="8" dur="500" fill="hold"/>
                                        <p:tgtEl>
                                          <p:spTgt spid="119815"/>
                                        </p:tgtEl>
                                        <p:attrNameLst>
                                          <p:attrName>ppt_y</p:attrName>
                                        </p:attrNameLst>
                                      </p:cBhvr>
                                      <p:tavLst>
                                        <p:tav tm="0">
                                          <p:val>
                                            <p:strVal val="1+#ppt_h/2"/>
                                          </p:val>
                                        </p:tav>
                                        <p:tav tm="100000">
                                          <p:val>
                                            <p:strVal val="#ppt_y"/>
                                          </p:val>
                                        </p:tav>
                                      </p:tavLst>
                                    </p:anim>
                                  </p:childTnLst>
                                </p:cTn>
                              </p:par>
                              <p:par>
                                <p:cTn id="9" presetID="29" presetClass="entr" presetSubtype="0" fill="hold" grpId="0" nodeType="withEffect">
                                  <p:stCondLst>
                                    <p:cond delay="0"/>
                                  </p:stCondLst>
                                  <p:childTnLst>
                                    <p:set>
                                      <p:cBhvr>
                                        <p:cTn id="10" dur="1" fill="hold">
                                          <p:stCondLst>
                                            <p:cond delay="0"/>
                                          </p:stCondLst>
                                        </p:cTn>
                                        <p:tgtEl>
                                          <p:spTgt spid="119816"/>
                                        </p:tgtEl>
                                        <p:attrNameLst>
                                          <p:attrName>style.visibility</p:attrName>
                                        </p:attrNameLst>
                                      </p:cBhvr>
                                      <p:to>
                                        <p:strVal val="visible"/>
                                      </p:to>
                                    </p:set>
                                    <p:anim calcmode="lin" valueType="num">
                                      <p:cBhvr>
                                        <p:cTn id="11" dur="1000" fill="hold"/>
                                        <p:tgtEl>
                                          <p:spTgt spid="119816"/>
                                        </p:tgtEl>
                                        <p:attrNameLst>
                                          <p:attrName>ppt_x</p:attrName>
                                        </p:attrNameLst>
                                      </p:cBhvr>
                                      <p:tavLst>
                                        <p:tav tm="0">
                                          <p:val>
                                            <p:strVal val="#ppt_x-.2"/>
                                          </p:val>
                                        </p:tav>
                                        <p:tav tm="100000">
                                          <p:val>
                                            <p:strVal val="#ppt_x"/>
                                          </p:val>
                                        </p:tav>
                                      </p:tavLst>
                                    </p:anim>
                                    <p:anim calcmode="lin" valueType="num">
                                      <p:cBhvr>
                                        <p:cTn id="12" dur="1000" fill="hold"/>
                                        <p:tgtEl>
                                          <p:spTgt spid="119816"/>
                                        </p:tgtEl>
                                        <p:attrNameLst>
                                          <p:attrName>ppt_y</p:attrName>
                                        </p:attrNameLst>
                                      </p:cBhvr>
                                      <p:tavLst>
                                        <p:tav tm="0">
                                          <p:val>
                                            <p:strVal val="#ppt_y"/>
                                          </p:val>
                                        </p:tav>
                                        <p:tav tm="100000">
                                          <p:val>
                                            <p:strVal val="#ppt_y"/>
                                          </p:val>
                                        </p:tav>
                                      </p:tavLst>
                                    </p:anim>
                                    <p:animEffect transition="in" filter="wipe(right)" prLst="gradientSize: 0.1">
                                      <p:cBhvr>
                                        <p:cTn id="13" dur="1000"/>
                                        <p:tgtEl>
                                          <p:spTgt spid="1198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5" grpId="0"/>
      <p:bldP spid="119816" grpId="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7"/>
          <p:cNvSpPr>
            <a:spLocks noGrp="1" noChangeArrowheads="1"/>
          </p:cNvSpPr>
          <p:nvPr>
            <p:ph type="title"/>
          </p:nvPr>
        </p:nvSpPr>
        <p:spPr>
          <a:xfrm>
            <a:off x="2209800" y="685800"/>
            <a:ext cx="4603750" cy="935038"/>
          </a:xfrm>
          <a:noFill/>
        </p:spPr>
        <p:txBody>
          <a:bodyPr anchor="ctr"/>
          <a:lstStyle/>
          <a:p>
            <a:r>
              <a:rPr lang="fa-IR" altLang="fa-IR" b="1" smtClean="0">
                <a:cs typeface="Times New Roman" panose="02020603050405020304" pitchFamily="18" charset="0"/>
              </a:rPr>
              <a:t>سه رده تصميم گيري</a:t>
            </a:r>
            <a:endParaRPr lang="en-US" altLang="fa-IR" b="1" smtClean="0">
              <a:cs typeface="Times New Roman" panose="02020603050405020304" pitchFamily="18" charset="0"/>
            </a:endParaRPr>
          </a:p>
        </p:txBody>
      </p:sp>
      <p:sp>
        <p:nvSpPr>
          <p:cNvPr id="117768" name="Rectangle 8"/>
          <p:cNvSpPr>
            <a:spLocks noChangeArrowheads="1"/>
          </p:cNvSpPr>
          <p:nvPr/>
        </p:nvSpPr>
        <p:spPr bwMode="auto">
          <a:xfrm>
            <a:off x="809625" y="2676525"/>
            <a:ext cx="7643813"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lnSpc>
                <a:spcPct val="130000"/>
              </a:lnSpc>
            </a:pPr>
            <a:r>
              <a:rPr lang="fa-IR" altLang="fa-IR" sz="3600" dirty="0">
                <a:cs typeface="B Nazanin" panose="00000400000000000000" pitchFamily="2" charset="-78"/>
              </a:rPr>
              <a:t>تصميم‌گيري در مورد </a:t>
            </a:r>
            <a:r>
              <a:rPr lang="ar-SA" altLang="fa-IR" sz="3600" dirty="0">
                <a:cs typeface="B Nazanin" panose="00000400000000000000" pitchFamily="2" charset="-78"/>
              </a:rPr>
              <a:t>حل مس</a:t>
            </a:r>
            <a:r>
              <a:rPr lang="fa-IR" altLang="fa-IR" sz="3600" dirty="0">
                <a:cs typeface="B Nazanin" panose="00000400000000000000" pitchFamily="2" charset="-78"/>
              </a:rPr>
              <a:t>أ</a:t>
            </a:r>
            <a:r>
              <a:rPr lang="ar-SA" altLang="fa-IR" sz="3600" dirty="0">
                <a:cs typeface="B Nazanin" panose="00000400000000000000" pitchFamily="2" charset="-78"/>
              </a:rPr>
              <a:t>له گسترده</a:t>
            </a:r>
            <a:r>
              <a:rPr lang="en-US" altLang="fa-IR" sz="3600" dirty="0">
                <a:cs typeface="B Nazanin" panose="00000400000000000000" pitchFamily="2" charset="-78"/>
              </a:rPr>
              <a:t> </a:t>
            </a:r>
          </a:p>
          <a:p>
            <a:pPr algn="r" rtl="1">
              <a:lnSpc>
                <a:spcPct val="130000"/>
              </a:lnSpc>
            </a:pPr>
            <a:r>
              <a:rPr lang="fa-IR" altLang="fa-IR" sz="3600" dirty="0">
                <a:cs typeface="B Nazanin" panose="00000400000000000000" pitchFamily="2" charset="-78"/>
              </a:rPr>
              <a:t>تصميم‌گيري در مورد </a:t>
            </a:r>
            <a:r>
              <a:rPr lang="ar-SA" altLang="fa-IR" sz="3600" dirty="0">
                <a:cs typeface="B Nazanin" panose="00000400000000000000" pitchFamily="2" charset="-78"/>
              </a:rPr>
              <a:t>حل مس</a:t>
            </a:r>
            <a:r>
              <a:rPr lang="fa-IR" altLang="fa-IR" sz="3600" dirty="0">
                <a:cs typeface="B Nazanin" panose="00000400000000000000" pitchFamily="2" charset="-78"/>
              </a:rPr>
              <a:t>أ</a:t>
            </a:r>
            <a:r>
              <a:rPr lang="ar-SA" altLang="fa-IR" sz="3600" dirty="0">
                <a:cs typeface="B Nazanin" panose="00000400000000000000" pitchFamily="2" charset="-78"/>
              </a:rPr>
              <a:t>له محدود</a:t>
            </a:r>
            <a:endParaRPr lang="fa-IR" altLang="fa-IR" sz="3600" dirty="0">
              <a:cs typeface="B Nazanin" panose="00000400000000000000" pitchFamily="2" charset="-78"/>
            </a:endParaRPr>
          </a:p>
          <a:p>
            <a:pPr algn="r" rtl="1">
              <a:lnSpc>
                <a:spcPct val="130000"/>
              </a:lnSpc>
            </a:pPr>
            <a:r>
              <a:rPr lang="fa-IR" altLang="fa-IR" sz="3600" dirty="0">
                <a:cs typeface="B Nazanin" panose="00000400000000000000" pitchFamily="2" charset="-78"/>
              </a:rPr>
              <a:t>تصميم‌گيري در مورد حل مسألة تعيين شده (روتين)</a:t>
            </a:r>
            <a:endParaRPr lang="en-US" altLang="fa-IR" sz="3600" dirty="0">
              <a:cs typeface="B Nazanin"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17768">
                                            <p:txEl>
                                              <p:pRg st="0" end="0"/>
                                            </p:txEl>
                                          </p:spTgt>
                                        </p:tgtEl>
                                        <p:attrNameLst>
                                          <p:attrName>style.visibility</p:attrName>
                                        </p:attrNameLst>
                                      </p:cBhvr>
                                      <p:to>
                                        <p:strVal val="visible"/>
                                      </p:to>
                                    </p:set>
                                    <p:anim calcmode="lin" valueType="num">
                                      <p:cBhvr>
                                        <p:cTn id="7" dur="1000" fill="hold"/>
                                        <p:tgtEl>
                                          <p:spTgt spid="117768">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1776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7768">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17768">
                                            <p:txEl>
                                              <p:pRg st="1" end="1"/>
                                            </p:txEl>
                                          </p:spTgt>
                                        </p:tgtEl>
                                        <p:attrNameLst>
                                          <p:attrName>style.visibility</p:attrName>
                                        </p:attrNameLst>
                                      </p:cBhvr>
                                      <p:to>
                                        <p:strVal val="visible"/>
                                      </p:to>
                                    </p:set>
                                    <p:anim calcmode="lin" valueType="num">
                                      <p:cBhvr>
                                        <p:cTn id="14" dur="1000" fill="hold"/>
                                        <p:tgtEl>
                                          <p:spTgt spid="117768">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117768">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17768">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17768">
                                            <p:txEl>
                                              <p:pRg st="2" end="2"/>
                                            </p:txEl>
                                          </p:spTgt>
                                        </p:tgtEl>
                                        <p:attrNameLst>
                                          <p:attrName>style.visibility</p:attrName>
                                        </p:attrNameLst>
                                      </p:cBhvr>
                                      <p:to>
                                        <p:strVal val="visible"/>
                                      </p:to>
                                    </p:set>
                                    <p:anim calcmode="lin" valueType="num">
                                      <p:cBhvr>
                                        <p:cTn id="21" dur="1000" fill="hold"/>
                                        <p:tgtEl>
                                          <p:spTgt spid="117768">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11776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1776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8"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15752" name="Group 40"/>
          <p:cNvGraphicFramePr>
            <a:graphicFrameLocks noGrp="1"/>
          </p:cNvGraphicFramePr>
          <p:nvPr>
            <p:extLst>
              <p:ext uri="{D42A27DB-BD31-4B8C-83A1-F6EECF244321}">
                <p14:modId xmlns:p14="http://schemas.microsoft.com/office/powerpoint/2010/main" val="3739263600"/>
              </p:ext>
            </p:extLst>
          </p:nvPr>
        </p:nvGraphicFramePr>
        <p:xfrm>
          <a:off x="533400" y="2819400"/>
          <a:ext cx="8208963" cy="2814638"/>
        </p:xfrm>
        <a:graphic>
          <a:graphicData uri="http://schemas.openxmlformats.org/drawingml/2006/table">
            <a:tbl>
              <a:tblPr/>
              <a:tblGrid>
                <a:gridCol w="2057400">
                  <a:extLst>
                    <a:ext uri="{9D8B030D-6E8A-4147-A177-3AD203B41FA5}">
                      <a16:colId xmlns:a16="http://schemas.microsoft.com/office/drawing/2014/main" val="20000"/>
                    </a:ext>
                  </a:extLst>
                </a:gridCol>
                <a:gridCol w="2190750">
                  <a:extLst>
                    <a:ext uri="{9D8B030D-6E8A-4147-A177-3AD203B41FA5}">
                      <a16:colId xmlns:a16="http://schemas.microsoft.com/office/drawing/2014/main" val="20001"/>
                    </a:ext>
                  </a:extLst>
                </a:gridCol>
                <a:gridCol w="2089150">
                  <a:extLst>
                    <a:ext uri="{9D8B030D-6E8A-4147-A177-3AD203B41FA5}">
                      <a16:colId xmlns:a16="http://schemas.microsoft.com/office/drawing/2014/main" val="20002"/>
                    </a:ext>
                  </a:extLst>
                </a:gridCol>
                <a:gridCol w="1871663">
                  <a:extLst>
                    <a:ext uri="{9D8B030D-6E8A-4147-A177-3AD203B41FA5}">
                      <a16:colId xmlns:a16="http://schemas.microsoft.com/office/drawing/2014/main" val="20003"/>
                    </a:ext>
                  </a:extLst>
                </a:gridCol>
              </a:tblGrid>
              <a:tr h="70321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سرعت تصميم گيري</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نياز به پيمايش اطلاعات</a:t>
                      </a:r>
                      <a:endPar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endParaRP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مقداراطلاعات موجود</a:t>
                      </a:r>
                      <a:endPar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endParaRP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200" b="1" i="0" u="none" strike="noStrike" cap="none" normalizeH="0" baseline="0" smtClean="0">
                          <a:ln>
                            <a:noFill/>
                          </a:ln>
                          <a:solidFill>
                            <a:schemeClr val="tx1"/>
                          </a:solidFill>
                          <a:effectLst/>
                          <a:latin typeface="Times New Roman" pitchFamily="18" charset="0"/>
                          <a:cs typeface="B Nazanin" panose="00000400000000000000" pitchFamily="2" charset="-78"/>
                        </a:rPr>
                        <a:t>سطح</a:t>
                      </a:r>
                      <a:r>
                        <a:rPr kumimoji="0" lang="en-US" sz="22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00"/>
                  </a:ext>
                </a:extLst>
              </a:tr>
              <a:tr h="742967">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كند</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زياد</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كم</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حل مس</a:t>
                      </a:r>
                      <a:r>
                        <a:rPr kumimoji="0" lang="fa-IR" sz="2000" b="1" i="0" u="none" strike="noStrike" cap="none" normalizeH="0" baseline="0" smtClean="0">
                          <a:ln>
                            <a:noFill/>
                          </a:ln>
                          <a:solidFill>
                            <a:schemeClr val="tx1"/>
                          </a:solidFill>
                          <a:effectLst/>
                          <a:latin typeface="Times New Roman" pitchFamily="18" charset="0"/>
                          <a:cs typeface="B Nazanin" panose="00000400000000000000" pitchFamily="2" charset="-78"/>
                        </a:rPr>
                        <a:t>أ</a:t>
                      </a: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له گسترده</a:t>
                      </a:r>
                      <a:r>
                        <a:rPr kumimoji="0" lang="en-US" sz="22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01"/>
                  </a:ext>
                </a:extLst>
              </a:tr>
              <a:tr h="720741">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متوسط</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dirty="0" smtClean="0">
                          <a:ln>
                            <a:noFill/>
                          </a:ln>
                          <a:solidFill>
                            <a:schemeClr val="tx1"/>
                          </a:solidFill>
                          <a:effectLst/>
                          <a:latin typeface="Times New Roman" pitchFamily="18" charset="0"/>
                          <a:cs typeface="B Nazanin" panose="00000400000000000000" pitchFamily="2" charset="-78"/>
                        </a:rPr>
                        <a:t>متوسط</a:t>
                      </a:r>
                      <a:r>
                        <a:rPr kumimoji="0" lang="en-US" sz="2000" b="1" i="0" u="none" strike="noStrike" cap="none" normalizeH="0" baseline="0" dirty="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متوسط</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حل مس</a:t>
                      </a:r>
                      <a:r>
                        <a:rPr kumimoji="0" lang="fa-IR" sz="2000" b="1" i="0" u="none" strike="noStrike" cap="none" normalizeH="0" baseline="0" smtClean="0">
                          <a:ln>
                            <a:noFill/>
                          </a:ln>
                          <a:solidFill>
                            <a:schemeClr val="tx1"/>
                          </a:solidFill>
                          <a:effectLst/>
                          <a:latin typeface="Times New Roman" pitchFamily="18" charset="0"/>
                          <a:cs typeface="B Nazanin" panose="00000400000000000000" pitchFamily="2" charset="-78"/>
                        </a:rPr>
                        <a:t>أ</a:t>
                      </a: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له محدود</a:t>
                      </a:r>
                      <a:endPar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endParaRPr>
                    </a:p>
                  </a:txBody>
                  <a:tcPr marL="90000" marR="90000" marT="46801" marB="46801"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02"/>
                  </a:ext>
                </a:extLst>
              </a:tr>
              <a:tr h="647714">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سريع</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كم</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smtClean="0">
                          <a:ln>
                            <a:noFill/>
                          </a:ln>
                          <a:solidFill>
                            <a:schemeClr val="tx1"/>
                          </a:solidFill>
                          <a:effectLst/>
                          <a:latin typeface="Times New Roman" pitchFamily="18" charset="0"/>
                          <a:cs typeface="B Nazanin" panose="00000400000000000000" pitchFamily="2" charset="-78"/>
                        </a:rPr>
                        <a:t>زياد</a:t>
                      </a:r>
                      <a:r>
                        <a:rPr kumimoji="0" lang="en-US" sz="2000" b="1" i="0" u="none" strike="noStrike" cap="none" normalizeH="0" baseline="0" smtClean="0">
                          <a:ln>
                            <a:noFill/>
                          </a:ln>
                          <a:solidFill>
                            <a:schemeClr val="tx1"/>
                          </a:solidFill>
                          <a:effectLst/>
                          <a:latin typeface="Times New Roman" pitchFamily="18" charset="0"/>
                          <a:cs typeface="B Nazanin" panose="00000400000000000000" pitchFamily="2" charset="-78"/>
                        </a:rPr>
                        <a:t> </a:t>
                      </a:r>
                    </a:p>
                  </a:txBody>
                  <a:tcPr marL="90000" marR="90000" marT="46801" marB="46801"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2000" b="1" i="0" u="none" strike="noStrike" cap="none" normalizeH="0" baseline="0" dirty="0" smtClean="0">
                          <a:ln>
                            <a:noFill/>
                          </a:ln>
                          <a:solidFill>
                            <a:schemeClr val="tx1"/>
                          </a:solidFill>
                          <a:effectLst/>
                          <a:latin typeface="Times New Roman" pitchFamily="18" charset="0"/>
                          <a:cs typeface="B Nazanin" panose="00000400000000000000" pitchFamily="2" charset="-78"/>
                        </a:rPr>
                        <a:t>رفتار پاسخ تكراري</a:t>
                      </a:r>
                      <a:endParaRPr kumimoji="0" lang="en-US" sz="2000" b="1" i="0" u="none" strike="noStrike" cap="none" normalizeH="0" baseline="0" dirty="0" smtClean="0">
                        <a:ln>
                          <a:noFill/>
                        </a:ln>
                        <a:solidFill>
                          <a:schemeClr val="tx1"/>
                        </a:solidFill>
                        <a:effectLst/>
                        <a:latin typeface="Times New Roman" pitchFamily="18" charset="0"/>
                        <a:cs typeface="B Nazanin" panose="00000400000000000000" pitchFamily="2" charset="-78"/>
                      </a:endParaRPr>
                    </a:p>
                  </a:txBody>
                  <a:tcPr marL="90000" marR="90000" marT="46801" marB="46801"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03"/>
                  </a:ext>
                </a:extLst>
              </a:tr>
            </a:tbl>
          </a:graphicData>
        </a:graphic>
      </p:graphicFrame>
      <p:sp>
        <p:nvSpPr>
          <p:cNvPr id="115746" name="Text Box 34"/>
          <p:cNvSpPr txBox="1">
            <a:spLocks noChangeArrowheads="1"/>
          </p:cNvSpPr>
          <p:nvPr/>
        </p:nvSpPr>
        <p:spPr bwMode="auto">
          <a:xfrm>
            <a:off x="2819400" y="914400"/>
            <a:ext cx="3024188"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eaLnBrk="1" hangingPunct="1">
              <a:spcBef>
                <a:spcPct val="50000"/>
              </a:spcBef>
              <a:buClrTx/>
              <a:buFontTx/>
              <a:buNone/>
            </a:pPr>
            <a:r>
              <a:rPr lang="ar-SA" altLang="fa-IR" sz="3800" b="1">
                <a:solidFill>
                  <a:schemeClr val="tx2"/>
                </a:solidFill>
                <a:latin typeface="Arial" panose="020B0604020202020204" pitchFamily="34" charset="0"/>
                <a:cs typeface="Zar" pitchFamily="2" charset="0"/>
              </a:rPr>
              <a:t>مدل هوارد- شث</a:t>
            </a:r>
            <a:endParaRPr lang="en-US" altLang="fa-IR" sz="3800" b="1">
              <a:solidFill>
                <a:schemeClr val="tx2"/>
              </a:solidFill>
              <a:latin typeface="Arial" panose="020B0604020202020204" pitchFamily="34" charset="0"/>
              <a:cs typeface="Zar"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5746"/>
                                        </p:tgtEl>
                                        <p:attrNameLst>
                                          <p:attrName>style.visibility</p:attrName>
                                        </p:attrNameLst>
                                      </p:cBhvr>
                                      <p:to>
                                        <p:strVal val="visible"/>
                                      </p:to>
                                    </p:set>
                                    <p:animEffect transition="in" filter="wheel(4)">
                                      <p:cBhvr>
                                        <p:cTn id="7" dur="500"/>
                                        <p:tgtEl>
                                          <p:spTgt spid="115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15752"/>
                                        </p:tgtEl>
                                        <p:attrNameLst>
                                          <p:attrName>style.visibility</p:attrName>
                                        </p:attrNameLst>
                                      </p:cBhvr>
                                      <p:to>
                                        <p:strVal val="visible"/>
                                      </p:to>
                                    </p:set>
                                    <p:animEffect transition="in" filter="box(in)">
                                      <p:cBhvr>
                                        <p:cTn id="12" dur="500"/>
                                        <p:tgtEl>
                                          <p:spTgt spid="1157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46" grpId="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7"/>
          <p:cNvSpPr>
            <a:spLocks noGrp="1" noChangeArrowheads="1"/>
          </p:cNvSpPr>
          <p:nvPr>
            <p:ph type="title"/>
          </p:nvPr>
        </p:nvSpPr>
        <p:spPr>
          <a:xfrm>
            <a:off x="1371600" y="457200"/>
            <a:ext cx="6851650" cy="782638"/>
          </a:xfrm>
          <a:noFill/>
        </p:spPr>
        <p:txBody>
          <a:bodyPr anchor="ctr"/>
          <a:lstStyle/>
          <a:p>
            <a:pPr algn="ctr"/>
            <a:r>
              <a:rPr lang="fa-IR" altLang="fa-IR" b="1" smtClean="0">
                <a:cs typeface="Zar" pitchFamily="2" charset="0"/>
              </a:rPr>
              <a:t>ماتريس تقسيم بندي ، تصميم گيري مصرف‌كننده</a:t>
            </a:r>
            <a:endParaRPr lang="en-US" altLang="fa-IR" b="1" smtClean="0">
              <a:cs typeface="Zar" pitchFamily="2" charset="0"/>
            </a:endParaRPr>
          </a:p>
        </p:txBody>
      </p:sp>
      <p:graphicFrame>
        <p:nvGraphicFramePr>
          <p:cNvPr id="113672" name="Group 8"/>
          <p:cNvGraphicFramePr>
            <a:graphicFrameLocks noGrp="1"/>
          </p:cNvGraphicFramePr>
          <p:nvPr>
            <p:extLst>
              <p:ext uri="{D42A27DB-BD31-4B8C-83A1-F6EECF244321}">
                <p14:modId xmlns:p14="http://schemas.microsoft.com/office/powerpoint/2010/main" val="2218300090"/>
              </p:ext>
            </p:extLst>
          </p:nvPr>
        </p:nvGraphicFramePr>
        <p:xfrm>
          <a:off x="838200" y="2514600"/>
          <a:ext cx="7786688" cy="2736850"/>
        </p:xfrm>
        <a:graphic>
          <a:graphicData uri="http://schemas.openxmlformats.org/drawingml/2006/table">
            <a:tbl>
              <a:tblPr/>
              <a:tblGrid>
                <a:gridCol w="3035300">
                  <a:extLst>
                    <a:ext uri="{9D8B030D-6E8A-4147-A177-3AD203B41FA5}">
                      <a16:colId xmlns:a16="http://schemas.microsoft.com/office/drawing/2014/main" val="20000"/>
                    </a:ext>
                  </a:extLst>
                </a:gridCol>
                <a:gridCol w="3027363">
                  <a:extLst>
                    <a:ext uri="{9D8B030D-6E8A-4147-A177-3AD203B41FA5}">
                      <a16:colId xmlns:a16="http://schemas.microsoft.com/office/drawing/2014/main" val="20001"/>
                    </a:ext>
                  </a:extLst>
                </a:gridCol>
                <a:gridCol w="719137">
                  <a:extLst>
                    <a:ext uri="{9D8B030D-6E8A-4147-A177-3AD203B41FA5}">
                      <a16:colId xmlns:a16="http://schemas.microsoft.com/office/drawing/2014/main" val="20002"/>
                    </a:ext>
                  </a:extLst>
                </a:gridCol>
                <a:gridCol w="1004888">
                  <a:extLst>
                    <a:ext uri="{9D8B030D-6E8A-4147-A177-3AD203B41FA5}">
                      <a16:colId xmlns:a16="http://schemas.microsoft.com/office/drawing/2014/main" val="20003"/>
                    </a:ext>
                  </a:extLst>
                </a:gridCol>
              </a:tblGrid>
              <a:tr h="481292">
                <a:tc gridSpan="2">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ميزان جذابيت</a:t>
                      </a:r>
                      <a:endParaRPr kumimoji="0" lang="en-US"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tc hMerge="1">
                  <a:txBody>
                    <a:bodyPr/>
                    <a:lstStyle/>
                    <a:p>
                      <a:pPr rtl="1"/>
                      <a:endParaRPr lang="fa-IR"/>
                    </a:p>
                  </a:txBody>
                  <a:tcPr/>
                </a:tc>
                <a:tc rowSpan="2" gridSpan="2">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endPar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28575" cap="flat" cmpd="sng" algn="ctr">
                      <a:solidFill>
                        <a:schemeClr val="tx1"/>
                      </a:solidFill>
                      <a:prstDash val="solid"/>
                      <a:round/>
                      <a:headEnd type="none" w="med" len="med"/>
                      <a:tailEnd type="none" w="med" len="med"/>
                    </a:lnL>
                    <a:lnR w="19050" cap="flat" cmpd="sng" algn="ctr">
                      <a:solidFill>
                        <a:srgbClr val="FFE7FF"/>
                      </a:solidFill>
                      <a:prstDash val="solid"/>
                      <a:round/>
                      <a:headEnd type="none" w="med" len="med"/>
                      <a:tailEnd type="none" w="med" len="med"/>
                    </a:lnR>
                    <a:lnT w="19050" cap="flat" cmpd="sng" algn="ctr">
                      <a:solidFill>
                        <a:srgbClr val="FFE7FF"/>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rowSpan="2" hMerge="1">
                  <a:txBody>
                    <a:bodyPr/>
                    <a:lstStyle/>
                    <a:p>
                      <a:pPr rtl="1"/>
                      <a:endParaRPr lang="fa-IR"/>
                    </a:p>
                  </a:txBody>
                  <a:tcPr/>
                </a:tc>
                <a:extLst>
                  <a:ext uri="{0D108BD9-81ED-4DB2-BD59-A6C34878D82A}">
                    <a16:rowId xmlns:a16="http://schemas.microsoft.com/office/drawing/2014/main" val="10000"/>
                  </a:ext>
                </a:extLst>
              </a:tr>
              <a:tr h="502048">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زياد</a:t>
                      </a:r>
                      <a:endParaRPr kumimoji="0" lang="en-US"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39999"/>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كم</a:t>
                      </a:r>
                      <a:endParaRPr kumimoji="0" lang="en-US"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39999"/>
                      </a:schemeClr>
                    </a:solidFill>
                  </a:tcPr>
                </a:tc>
                <a:tc gridSpan="2" vMerge="1">
                  <a:txBody>
                    <a:bodyPr/>
                    <a:lstStyle/>
                    <a:p>
                      <a:pPr rtl="1"/>
                      <a:endParaRPr lang="fa-IR"/>
                    </a:p>
                  </a:txBody>
                  <a:tcPr/>
                </a:tc>
                <a:tc hMerge="1" vMerge="1">
                  <a:txBody>
                    <a:bodyPr/>
                    <a:lstStyle/>
                    <a:p>
                      <a:pPr rtl="1"/>
                      <a:endParaRPr lang="fa-IR"/>
                    </a:p>
                  </a:txBody>
                  <a:tcPr/>
                </a:tc>
                <a:extLst>
                  <a:ext uri="{0D108BD9-81ED-4DB2-BD59-A6C34878D82A}">
                    <a16:rowId xmlns:a16="http://schemas.microsoft.com/office/drawing/2014/main" val="10001"/>
                  </a:ext>
                </a:extLst>
              </a:tr>
              <a:tr h="697419">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تصميم‌گيري گسترده</a:t>
                      </a:r>
                      <a:endParaRPr kumimoji="0" lang="en-US"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300" b="0" i="0" u="none" strike="noStrike" cap="none" normalizeH="0" baseline="0" smtClean="0">
                          <a:ln>
                            <a:noFill/>
                          </a:ln>
                          <a:solidFill>
                            <a:srgbClr val="FFFFFF"/>
                          </a:solidFill>
                          <a:effectLst/>
                          <a:latin typeface="Times New Roman" pitchFamily="18" charset="0"/>
                          <a:cs typeface="B Nazanin" panose="00000400000000000000" pitchFamily="2" charset="-78"/>
                        </a:rPr>
                        <a:t>تصميم‌گيري از روي عادت</a:t>
                      </a:r>
                      <a:endParaRPr kumimoji="0" lang="en-US" sz="23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زياد </a:t>
                      </a:r>
                      <a:endParaRPr kumimoji="0" lang="en-US"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alpha val="39999"/>
                      </a:schemeClr>
                    </a:solidFill>
                  </a:tcPr>
                </a:tc>
                <a:tc rowSpan="2">
                  <a:txBody>
                    <a:bodyPr/>
                    <a:lstStyle/>
                    <a:p>
                      <a:pPr marL="0" marR="0" lvl="0" indent="0" algn="ctr" defTabSz="914400" rtl="0" eaLnBrk="0" fontAlgn="base" latinLnBrk="0" hangingPunct="0">
                        <a:lnSpc>
                          <a:spcPct val="8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آشنائي </a:t>
                      </a:r>
                    </a:p>
                    <a:p>
                      <a:pPr marL="0" marR="0" lvl="0" indent="0" algn="ctr" defTabSz="914400" rtl="0" eaLnBrk="0" fontAlgn="base" latinLnBrk="0" hangingPunct="0">
                        <a:lnSpc>
                          <a:spcPct val="8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با</a:t>
                      </a:r>
                    </a:p>
                    <a:p>
                      <a:pPr marL="0" marR="0" lvl="0" indent="0" algn="ctr" defTabSz="914400" rtl="0" eaLnBrk="0" fontAlgn="base" latinLnBrk="0" hangingPunct="0">
                        <a:lnSpc>
                          <a:spcPct val="80000"/>
                        </a:lnSpc>
                        <a:spcBef>
                          <a:spcPct val="20000"/>
                        </a:spcBef>
                        <a:spcAft>
                          <a:spcPct val="0"/>
                        </a:spcAft>
                        <a:buClr>
                          <a:schemeClr val="tx2"/>
                        </a:buClr>
                        <a:buSzTx/>
                        <a:buFontTx/>
                        <a:buNone/>
                        <a:tabLst/>
                      </a:pPr>
                      <a:r>
                        <a:rPr kumimoji="0" lang="fa-IR" sz="2600" b="0" i="0" u="none" strike="noStrike" cap="none" normalizeH="0" baseline="0" smtClean="0">
                          <a:ln>
                            <a:noFill/>
                          </a:ln>
                          <a:solidFill>
                            <a:srgbClr val="FFFFFF"/>
                          </a:solidFill>
                          <a:effectLst/>
                          <a:latin typeface="Times New Roman" pitchFamily="18" charset="0"/>
                          <a:cs typeface="B Nazanin" panose="00000400000000000000" pitchFamily="2" charset="-78"/>
                        </a:rPr>
                        <a:t>محصول</a:t>
                      </a:r>
                      <a:endParaRPr kumimoji="0" lang="en-US" sz="2600" b="0" i="0" u="none" strike="noStrike" cap="none" normalizeH="0" baseline="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10002"/>
                  </a:ext>
                </a:extLst>
              </a:tr>
              <a:tr h="1056091">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dirty="0" smtClean="0">
                          <a:ln>
                            <a:noFill/>
                          </a:ln>
                          <a:solidFill>
                            <a:srgbClr val="FFFFFF"/>
                          </a:solidFill>
                          <a:effectLst/>
                          <a:latin typeface="Times New Roman" pitchFamily="18" charset="0"/>
                          <a:cs typeface="B Nazanin" panose="00000400000000000000" pitchFamily="2" charset="-78"/>
                        </a:rPr>
                        <a:t>تصميم‌گيري محدود</a:t>
                      </a:r>
                      <a:endParaRPr kumimoji="0" lang="en-US" sz="2600" b="0" i="0" u="none" strike="noStrike" cap="none" normalizeH="0" baseline="0" dirty="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300" b="0" i="0" u="none" strike="noStrike" cap="none" normalizeH="0" baseline="0" dirty="0" smtClean="0">
                          <a:ln>
                            <a:noFill/>
                          </a:ln>
                          <a:solidFill>
                            <a:srgbClr val="FFFFFF"/>
                          </a:solidFill>
                          <a:effectLst/>
                          <a:latin typeface="Times New Roman" pitchFamily="18" charset="0"/>
                          <a:cs typeface="B Nazanin" panose="00000400000000000000" pitchFamily="2" charset="-78"/>
                        </a:rPr>
                        <a:t>تصميم‌گيري بسيار محدود</a:t>
                      </a:r>
                      <a:endParaRPr kumimoji="0" lang="en-US" sz="2300" b="0" i="0" u="none" strike="noStrike" cap="none" normalizeH="0" baseline="0" dirty="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600" b="0" i="0" u="none" strike="noStrike" cap="none" normalizeH="0" baseline="0" dirty="0" smtClean="0">
                          <a:ln>
                            <a:noFill/>
                          </a:ln>
                          <a:solidFill>
                            <a:srgbClr val="FFFFFF"/>
                          </a:solidFill>
                          <a:effectLst/>
                          <a:latin typeface="Times New Roman" pitchFamily="18" charset="0"/>
                          <a:cs typeface="B Nazanin" panose="00000400000000000000" pitchFamily="2" charset="-78"/>
                        </a:rPr>
                        <a:t>كم</a:t>
                      </a:r>
                      <a:endParaRPr kumimoji="0" lang="en-US" sz="2600" b="0" i="0" u="none" strike="noStrike" cap="none" normalizeH="0" baseline="0" dirty="0" smtClean="0">
                        <a:ln>
                          <a:noFill/>
                        </a:ln>
                        <a:solidFill>
                          <a:srgbClr val="FFFFFF"/>
                        </a:solidFill>
                        <a:effectLst/>
                        <a:latin typeface="Times New Roman" pitchFamily="18" charset="0"/>
                        <a:cs typeface="B Nazanin" panose="00000400000000000000" pitchFamily="2" charset="-7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alpha val="39999"/>
                      </a:schemeClr>
                    </a:solidFill>
                  </a:tcPr>
                </a:tc>
                <a:tc vMerge="1">
                  <a:txBody>
                    <a:bodyPr/>
                    <a:lstStyle/>
                    <a:p>
                      <a:pPr rtl="1"/>
                      <a:endParaRPr lang="fa-IR"/>
                    </a:p>
                  </a:txBody>
                  <a:tcPr/>
                </a:tc>
                <a:extLst>
                  <a:ext uri="{0D108BD9-81ED-4DB2-BD59-A6C34878D82A}">
                    <a16:rowId xmlns:a16="http://schemas.microsoft.com/office/drawing/2014/main" val="10003"/>
                  </a:ext>
                </a:extLst>
              </a:tr>
            </a:tbl>
          </a:graphicData>
        </a:graphic>
      </p:graphicFrame>
      <p:sp>
        <p:nvSpPr>
          <p:cNvPr id="113699" name="Text Box 35"/>
          <p:cNvSpPr txBox="1">
            <a:spLocks noChangeArrowheads="1"/>
          </p:cNvSpPr>
          <p:nvPr/>
        </p:nvSpPr>
        <p:spPr bwMode="auto">
          <a:xfrm>
            <a:off x="2057400" y="6400800"/>
            <a:ext cx="5688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50000"/>
              </a:spcBef>
              <a:buClrTx/>
              <a:buFontTx/>
              <a:buNone/>
            </a:pPr>
            <a:r>
              <a:rPr lang="ar-SA" altLang="fa-IR" sz="1200" b="1">
                <a:latin typeface="Arial" panose="020B0604020202020204" pitchFamily="34" charset="0"/>
                <a:cs typeface="Zar" pitchFamily="2" charset="0"/>
              </a:rPr>
              <a:t>مقاله : نوربخش، كامران «ده</a:t>
            </a:r>
            <a:r>
              <a:rPr lang="fa-IR" altLang="fa-IR" sz="1200" b="1">
                <a:latin typeface="Arial" panose="020B0604020202020204" pitchFamily="34" charset="0"/>
                <a:cs typeface="Zar" pitchFamily="2" charset="0"/>
              </a:rPr>
              <a:t> </a:t>
            </a:r>
            <a:r>
              <a:rPr lang="ar-SA" altLang="fa-IR" sz="1200" b="1">
                <a:latin typeface="Arial" panose="020B0604020202020204" pitchFamily="34" charset="0"/>
                <a:cs typeface="Zar" pitchFamily="2" charset="0"/>
              </a:rPr>
              <a:t>فرمان مشتري‌گرايي» بصيرت 21،22</a:t>
            </a:r>
            <a:r>
              <a:rPr lang="en-US" altLang="fa-IR" sz="1200" b="1">
                <a:latin typeface="Arial" panose="020B0604020202020204" pitchFamily="34" charset="0"/>
                <a:cs typeface="Zar" pitchFamily="2"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1367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13699"/>
                                        </p:tgtEl>
                                        <p:attrNameLst>
                                          <p:attrName>style.visibility</p:attrName>
                                        </p:attrNameLst>
                                      </p:cBhvr>
                                      <p:to>
                                        <p:strVal val="visible"/>
                                      </p:to>
                                    </p:set>
                                    <p:anim calcmode="lin" valueType="num">
                                      <p:cBhvr additive="base">
                                        <p:cTn id="11" dur="500" fill="hold"/>
                                        <p:tgtEl>
                                          <p:spTgt spid="113699"/>
                                        </p:tgtEl>
                                        <p:attrNameLst>
                                          <p:attrName>ppt_x</p:attrName>
                                        </p:attrNameLst>
                                      </p:cBhvr>
                                      <p:tavLst>
                                        <p:tav tm="0">
                                          <p:val>
                                            <p:strVal val="#ppt_x"/>
                                          </p:val>
                                        </p:tav>
                                        <p:tav tm="100000">
                                          <p:val>
                                            <p:strVal val="#ppt_x"/>
                                          </p:val>
                                        </p:tav>
                                      </p:tavLst>
                                    </p:anim>
                                    <p:anim calcmode="lin" valueType="num">
                                      <p:cBhvr additive="base">
                                        <p:cTn id="12" dur="500" fill="hold"/>
                                        <p:tgtEl>
                                          <p:spTgt spid="1136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99"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7"/>
          <p:cNvGrpSpPr>
            <a:grpSpLocks/>
          </p:cNvGrpSpPr>
          <p:nvPr/>
        </p:nvGrpSpPr>
        <p:grpSpPr bwMode="auto">
          <a:xfrm>
            <a:off x="304800" y="3352800"/>
            <a:ext cx="8642350" cy="792163"/>
            <a:chOff x="158" y="2341"/>
            <a:chExt cx="5444" cy="499"/>
          </a:xfrm>
        </p:grpSpPr>
        <p:sp>
          <p:nvSpPr>
            <p:cNvPr id="63493" name="Text Box 8"/>
            <p:cNvSpPr txBox="1">
              <a:spLocks noChangeArrowheads="1"/>
            </p:cNvSpPr>
            <p:nvPr/>
          </p:nvSpPr>
          <p:spPr bwMode="auto">
            <a:xfrm>
              <a:off x="4840" y="2341"/>
              <a:ext cx="762" cy="499"/>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chemeClr val="bg1"/>
                  </a:solidFill>
                  <a:ea typeface="SimSun" panose="02010600030101010101" pitchFamily="2" charset="-122"/>
                  <a:cs typeface="Zar" pitchFamily="2" charset="0"/>
                </a:rPr>
                <a:t>تشخيص مساله</a:t>
              </a:r>
              <a:endParaRPr lang="en-US" altLang="fa-IR" sz="2000" b="1">
                <a:solidFill>
                  <a:schemeClr val="bg1"/>
                </a:solidFill>
                <a:latin typeface="Arial" panose="020B0604020202020204" pitchFamily="34" charset="0"/>
                <a:ea typeface="SimSun" panose="02010600030101010101" pitchFamily="2" charset="-122"/>
                <a:cs typeface="Zar" pitchFamily="2" charset="0"/>
              </a:endParaRPr>
            </a:p>
          </p:txBody>
        </p:sp>
        <p:sp>
          <p:nvSpPr>
            <p:cNvPr id="63494" name="Text Box 9"/>
            <p:cNvSpPr txBox="1">
              <a:spLocks noChangeArrowheads="1"/>
            </p:cNvSpPr>
            <p:nvPr/>
          </p:nvSpPr>
          <p:spPr bwMode="auto">
            <a:xfrm>
              <a:off x="158" y="2341"/>
              <a:ext cx="871" cy="499"/>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chemeClr val="bg1"/>
                  </a:solidFill>
                  <a:ea typeface="SimSun" panose="02010600030101010101" pitchFamily="2" charset="-122"/>
                  <a:cs typeface="Zar" pitchFamily="2" charset="0"/>
                </a:rPr>
                <a:t>رفتار بعد از خريد</a:t>
              </a:r>
              <a:r>
                <a:rPr lang="ar-SA" altLang="zh-CN" sz="2000" b="1">
                  <a:solidFill>
                    <a:srgbClr val="FF0F0F"/>
                  </a:solidFill>
                  <a:ea typeface="SimSun" panose="02010600030101010101" pitchFamily="2" charset="-122"/>
                  <a:cs typeface="Zar" pitchFamily="2" charset="0"/>
                </a:rPr>
                <a:t> </a:t>
              </a:r>
              <a:endParaRPr lang="en-US" altLang="fa-IR" sz="2000" b="1">
                <a:solidFill>
                  <a:srgbClr val="FF0F0F"/>
                </a:solidFill>
                <a:latin typeface="Arial" panose="020B0604020202020204" pitchFamily="34" charset="0"/>
                <a:ea typeface="SimSun" panose="02010600030101010101" pitchFamily="2" charset="-122"/>
                <a:cs typeface="Zar" pitchFamily="2" charset="0"/>
              </a:endParaRPr>
            </a:p>
          </p:txBody>
        </p:sp>
        <p:sp>
          <p:nvSpPr>
            <p:cNvPr id="63495" name="Text Box 10"/>
            <p:cNvSpPr txBox="1">
              <a:spLocks noChangeArrowheads="1"/>
            </p:cNvSpPr>
            <p:nvPr/>
          </p:nvSpPr>
          <p:spPr bwMode="auto">
            <a:xfrm>
              <a:off x="1356" y="2341"/>
              <a:ext cx="762" cy="499"/>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chemeClr val="bg1"/>
                  </a:solidFill>
                  <a:ea typeface="SimSun" panose="02010600030101010101" pitchFamily="2" charset="-122"/>
                  <a:cs typeface="Zar" pitchFamily="2" charset="0"/>
                </a:rPr>
                <a:t>تصميم</a:t>
              </a:r>
              <a:r>
                <a:rPr lang="fa-IR" altLang="zh-CN" sz="2000" b="1">
                  <a:solidFill>
                    <a:schemeClr val="bg1"/>
                  </a:solidFill>
                  <a:ea typeface="SimSun" panose="02010600030101010101" pitchFamily="2" charset="-122"/>
                  <a:cs typeface="Zar" pitchFamily="2" charset="0"/>
                </a:rPr>
                <a:t> </a:t>
              </a:r>
              <a:r>
                <a:rPr lang="ar-SA" altLang="zh-CN" sz="2000" b="1">
                  <a:solidFill>
                    <a:schemeClr val="bg1"/>
                  </a:solidFill>
                  <a:ea typeface="SimSun" panose="02010600030101010101" pitchFamily="2" charset="-122"/>
                  <a:cs typeface="Zar" pitchFamily="2" charset="0"/>
                </a:rPr>
                <a:t> خريد</a:t>
              </a:r>
              <a:r>
                <a:rPr lang="ar-SA" altLang="zh-CN" sz="2000" b="1">
                  <a:solidFill>
                    <a:srgbClr val="FF0F0F"/>
                  </a:solidFill>
                  <a:ea typeface="SimSun" panose="02010600030101010101" pitchFamily="2" charset="-122"/>
                  <a:cs typeface="Zar" pitchFamily="2" charset="0"/>
                </a:rPr>
                <a:t> </a:t>
              </a:r>
              <a:endParaRPr lang="en-US" altLang="fa-IR" sz="2000" b="1">
                <a:solidFill>
                  <a:srgbClr val="FF0F0F"/>
                </a:solidFill>
                <a:latin typeface="Arial" panose="020B0604020202020204" pitchFamily="34" charset="0"/>
                <a:ea typeface="SimSun" panose="02010600030101010101" pitchFamily="2" charset="-122"/>
                <a:cs typeface="Zar" pitchFamily="2" charset="0"/>
              </a:endParaRPr>
            </a:p>
          </p:txBody>
        </p:sp>
        <p:sp>
          <p:nvSpPr>
            <p:cNvPr id="63496" name="Text Box 11"/>
            <p:cNvSpPr txBox="1">
              <a:spLocks noChangeArrowheads="1"/>
            </p:cNvSpPr>
            <p:nvPr/>
          </p:nvSpPr>
          <p:spPr bwMode="auto">
            <a:xfrm>
              <a:off x="2444" y="2341"/>
              <a:ext cx="872" cy="499"/>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chemeClr val="bg1"/>
                  </a:solidFill>
                  <a:ea typeface="SimSun" panose="02010600030101010101" pitchFamily="2" charset="-122"/>
                  <a:cs typeface="Zar" pitchFamily="2" charset="0"/>
                </a:rPr>
                <a:t>ارزيابي راه چاره ها</a:t>
              </a:r>
              <a:endParaRPr lang="en-US" altLang="fa-IR" sz="2000" b="1">
                <a:solidFill>
                  <a:schemeClr val="bg1"/>
                </a:solidFill>
                <a:latin typeface="Arial" panose="020B0604020202020204" pitchFamily="34" charset="0"/>
                <a:ea typeface="SimSun" panose="02010600030101010101" pitchFamily="2" charset="-122"/>
                <a:cs typeface="Zar" pitchFamily="2" charset="0"/>
              </a:endParaRPr>
            </a:p>
          </p:txBody>
        </p:sp>
        <p:sp>
          <p:nvSpPr>
            <p:cNvPr id="63497" name="Text Box 12"/>
            <p:cNvSpPr txBox="1">
              <a:spLocks noChangeArrowheads="1"/>
            </p:cNvSpPr>
            <p:nvPr/>
          </p:nvSpPr>
          <p:spPr bwMode="auto">
            <a:xfrm>
              <a:off x="3642" y="2341"/>
              <a:ext cx="871" cy="499"/>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chemeClr val="bg1"/>
                  </a:solidFill>
                  <a:ea typeface="SimSun" panose="02010600030101010101" pitchFamily="2" charset="-122"/>
                  <a:cs typeface="Zar" pitchFamily="2" charset="0"/>
                </a:rPr>
                <a:t>جستجوي اطلاعات</a:t>
              </a:r>
              <a:endParaRPr lang="en-US" altLang="fa-IR" sz="2000" b="1">
                <a:solidFill>
                  <a:schemeClr val="bg1"/>
                </a:solidFill>
                <a:latin typeface="Arial" panose="020B0604020202020204" pitchFamily="34" charset="0"/>
                <a:ea typeface="SimSun" panose="02010600030101010101" pitchFamily="2" charset="-122"/>
                <a:cs typeface="Zar" pitchFamily="2" charset="0"/>
              </a:endParaRPr>
            </a:p>
          </p:txBody>
        </p:sp>
        <p:sp>
          <p:nvSpPr>
            <p:cNvPr id="63498" name="Line 13"/>
            <p:cNvSpPr>
              <a:spLocks noChangeShapeType="1"/>
            </p:cNvSpPr>
            <p:nvPr/>
          </p:nvSpPr>
          <p:spPr bwMode="auto">
            <a:xfrm flipH="1">
              <a:off x="4513" y="2590"/>
              <a:ext cx="327" cy="0"/>
            </a:xfrm>
            <a:prstGeom prst="line">
              <a:avLst/>
            </a:prstGeom>
            <a:noFill/>
            <a:ln w="254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3499" name="Line 14"/>
            <p:cNvSpPr>
              <a:spLocks noChangeShapeType="1"/>
            </p:cNvSpPr>
            <p:nvPr/>
          </p:nvSpPr>
          <p:spPr bwMode="auto">
            <a:xfrm flipH="1">
              <a:off x="2118" y="2590"/>
              <a:ext cx="326" cy="0"/>
            </a:xfrm>
            <a:prstGeom prst="line">
              <a:avLst/>
            </a:prstGeom>
            <a:noFill/>
            <a:ln w="254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3500" name="Line 15"/>
            <p:cNvSpPr>
              <a:spLocks noChangeShapeType="1"/>
            </p:cNvSpPr>
            <p:nvPr/>
          </p:nvSpPr>
          <p:spPr bwMode="auto">
            <a:xfrm flipH="1">
              <a:off x="1029" y="2590"/>
              <a:ext cx="327" cy="0"/>
            </a:xfrm>
            <a:prstGeom prst="line">
              <a:avLst/>
            </a:prstGeom>
            <a:noFill/>
            <a:ln w="254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3501" name="Line 16"/>
            <p:cNvSpPr>
              <a:spLocks noChangeShapeType="1"/>
            </p:cNvSpPr>
            <p:nvPr/>
          </p:nvSpPr>
          <p:spPr bwMode="auto">
            <a:xfrm flipH="1">
              <a:off x="3316" y="2590"/>
              <a:ext cx="326" cy="0"/>
            </a:xfrm>
            <a:prstGeom prst="line">
              <a:avLst/>
            </a:prstGeom>
            <a:noFill/>
            <a:ln w="254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grpSp>
      <p:sp>
        <p:nvSpPr>
          <p:cNvPr id="111633" name="Text Box 17"/>
          <p:cNvSpPr txBox="1">
            <a:spLocks noChangeArrowheads="1"/>
          </p:cNvSpPr>
          <p:nvPr/>
        </p:nvSpPr>
        <p:spPr bwMode="auto">
          <a:xfrm>
            <a:off x="1066800" y="762000"/>
            <a:ext cx="6985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eaLnBrk="1" hangingPunct="1">
              <a:spcBef>
                <a:spcPct val="50000"/>
              </a:spcBef>
              <a:buClrTx/>
              <a:buFontTx/>
              <a:buNone/>
            </a:pPr>
            <a:r>
              <a:rPr lang="ar-SA" altLang="fa-IR" sz="3600" b="1">
                <a:solidFill>
                  <a:schemeClr val="tx2"/>
                </a:solidFill>
                <a:latin typeface="Arial" panose="020B0604020202020204" pitchFamily="34" charset="0"/>
                <a:cs typeface="Zar" pitchFamily="2" charset="0"/>
              </a:rPr>
              <a:t>فرآيند تصميم‌گيري رفتارمصرف‌كننده</a:t>
            </a:r>
            <a:r>
              <a:rPr lang="en-US" altLang="fa-IR" sz="3600">
                <a:solidFill>
                  <a:schemeClr val="tx2"/>
                </a:solidFill>
                <a:latin typeface="Arial" panose="020B0604020202020204" pitchFamily="34" charset="0"/>
                <a:cs typeface="Zar" pitchFamily="2"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1633"/>
                                        </p:tgtEl>
                                        <p:attrNameLst>
                                          <p:attrName>style.visibility</p:attrName>
                                        </p:attrNameLst>
                                      </p:cBhvr>
                                      <p:to>
                                        <p:strVal val="visible"/>
                                      </p:to>
                                    </p:set>
                                    <p:animEffect transition="in" filter="diamond(in)">
                                      <p:cBhvr>
                                        <p:cTn id="7" dur="500"/>
                                        <p:tgtEl>
                                          <p:spTgt spid="11163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ppt_x</p:attrName>
                                        </p:attrNameLst>
                                      </p:cBhvr>
                                      <p:tavLst>
                                        <p:tav tm="0">
                                          <p:val>
                                            <p:strVal val="#ppt_x-.2"/>
                                          </p:val>
                                        </p:tav>
                                        <p:tav tm="100000">
                                          <p:val>
                                            <p:strVal val="#ppt_x"/>
                                          </p:val>
                                        </p:tav>
                                      </p:tavLst>
                                    </p:anim>
                                    <p:anim calcmode="lin" valueType="num">
                                      <p:cBhvr>
                                        <p:cTn id="13"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33"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1028" name="Picture 4" descr="pe01476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9263" y="4227513"/>
            <a:ext cx="2344737"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6"/>
          <p:cNvSpPr txBox="1">
            <a:spLocks noChangeArrowheads="1"/>
          </p:cNvSpPr>
          <p:nvPr/>
        </p:nvSpPr>
        <p:spPr bwMode="auto">
          <a:xfrm>
            <a:off x="152400" y="0"/>
            <a:ext cx="1219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FontTx/>
              <a:buNone/>
            </a:pPr>
            <a:endParaRPr lang="fa-IR" altLang="fa-IR"/>
          </a:p>
        </p:txBody>
      </p:sp>
      <p:sp>
        <p:nvSpPr>
          <p:cNvPr id="1032" name="Rectangle 8"/>
          <p:cNvSpPr>
            <a:spLocks noChangeArrowheads="1"/>
          </p:cNvSpPr>
          <p:nvPr/>
        </p:nvSpPr>
        <p:spPr bwMode="auto">
          <a:xfrm>
            <a:off x="0" y="2057400"/>
            <a:ext cx="76327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5400" b="1" i="1">
                <a:solidFill>
                  <a:srgbClr val="FF0F0F"/>
                </a:solidFill>
                <a:cs typeface="Zar" pitchFamily="2" charset="0"/>
              </a:rPr>
              <a:t>مديريت ارتباط با مشتري</a:t>
            </a:r>
            <a:endParaRPr lang="en-US" altLang="fa-IR" sz="5400" b="1" i="1">
              <a:solidFill>
                <a:srgbClr val="FF0F0F"/>
              </a:solidFill>
              <a:cs typeface="Zar" pitchFamily="2" charset="0"/>
            </a:endParaRPr>
          </a:p>
        </p:txBody>
      </p:sp>
      <p:sp>
        <p:nvSpPr>
          <p:cNvPr id="1033" name="Rectangle 9"/>
          <p:cNvSpPr>
            <a:spLocks noChangeArrowheads="1"/>
          </p:cNvSpPr>
          <p:nvPr/>
        </p:nvSpPr>
        <p:spPr bwMode="auto">
          <a:xfrm>
            <a:off x="1066800" y="3124200"/>
            <a:ext cx="66246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en-US" altLang="fa-IR" sz="5400" b="1">
                <a:solidFill>
                  <a:srgbClr val="FC00FC"/>
                </a:solidFill>
                <a:latin typeface="Arial" panose="020B0604020202020204" pitchFamily="34" charset="0"/>
                <a:cs typeface="Arial" panose="020B0604020202020204" pitchFamily="34" charset="0"/>
              </a:rPr>
              <a:t>(CRM)</a:t>
            </a:r>
            <a:r>
              <a:rPr lang="fa-IR" altLang="fa-IR" sz="2800" b="1">
                <a:solidFill>
                  <a:srgbClr val="FC00FC"/>
                </a:solidFill>
                <a:latin typeface="Arial" panose="020B0604020202020204" pitchFamily="34" charset="0"/>
                <a:cs typeface="Arial" panose="020B0604020202020204" pitchFamily="34" charset="0"/>
              </a:rPr>
              <a:t> </a:t>
            </a:r>
            <a:endParaRPr lang="en-US" altLang="fa-IR" sz="2800" b="1">
              <a:latin typeface="Arial" panose="020B0604020202020204" pitchFamily="34" charset="0"/>
              <a:cs typeface="Arial" panose="020B0604020202020204" pitchFamily="34"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ox(out)">
                                      <p:cBhvr>
                                        <p:cTn id="7" dur="500"/>
                                        <p:tgtEl>
                                          <p:spTgt spid="10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32"/>
                                        </p:tgtEl>
                                        <p:attrNameLst>
                                          <p:attrName>style.visibility</p:attrName>
                                        </p:attrNameLst>
                                      </p:cBhvr>
                                      <p:to>
                                        <p:strVal val="visible"/>
                                      </p:to>
                                    </p:set>
                                    <p:animEffect transition="in" filter="fade">
                                      <p:cBhvr>
                                        <p:cTn id="12" dur="500"/>
                                        <p:tgtEl>
                                          <p:spTgt spid="10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5" presetClass="entr" presetSubtype="0" fill="hold" grpId="0" nodeType="clickEffect">
                                  <p:stCondLst>
                                    <p:cond delay="0"/>
                                  </p:stCondLst>
                                  <p:iterate type="lt">
                                    <p:tmPct val="10000"/>
                                  </p:iterate>
                                  <p:childTnLst>
                                    <p:set>
                                      <p:cBhvr>
                                        <p:cTn id="16" dur="1" fill="hold">
                                          <p:stCondLst>
                                            <p:cond delay="0"/>
                                          </p:stCondLst>
                                        </p:cTn>
                                        <p:tgtEl>
                                          <p:spTgt spid="1033"/>
                                        </p:tgtEl>
                                        <p:attrNameLst>
                                          <p:attrName>style.visibility</p:attrName>
                                        </p:attrNameLst>
                                      </p:cBhvr>
                                      <p:to>
                                        <p:strVal val="visible"/>
                                      </p:to>
                                    </p:set>
                                    <p:animEffect transition="in" filter="fade">
                                      <p:cBhvr>
                                        <p:cTn id="17" dur="2000"/>
                                        <p:tgtEl>
                                          <p:spTgt spid="1033"/>
                                        </p:tgtEl>
                                      </p:cBhvr>
                                    </p:animEffect>
                                    <p:anim calcmode="lin" valueType="num">
                                      <p:cBhvr>
                                        <p:cTn id="18" dur="2000" fill="hold"/>
                                        <p:tgtEl>
                                          <p:spTgt spid="1033"/>
                                        </p:tgtEl>
                                        <p:attrNameLst>
                                          <p:attrName>ppt_w</p:attrName>
                                        </p:attrNameLst>
                                      </p:cBhvr>
                                      <p:tavLst>
                                        <p:tav tm="0" fmla="#ppt_w*sin(2.5*pi*$)">
                                          <p:val>
                                            <p:fltVal val="0"/>
                                          </p:val>
                                        </p:tav>
                                        <p:tav tm="100000">
                                          <p:val>
                                            <p:fltVal val="1"/>
                                          </p:val>
                                        </p:tav>
                                      </p:tavLst>
                                    </p:anim>
                                    <p:anim calcmode="lin" valueType="num">
                                      <p:cBhvr>
                                        <p:cTn id="19" dur="2000" fill="hold"/>
                                        <p:tgtEl>
                                          <p:spTgt spid="10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 grpId="0"/>
      <p:bldP spid="1033"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5" name="Text Box 7"/>
          <p:cNvSpPr txBox="1">
            <a:spLocks noChangeArrowheads="1"/>
          </p:cNvSpPr>
          <p:nvPr/>
        </p:nvSpPr>
        <p:spPr bwMode="auto">
          <a:xfrm>
            <a:off x="2438400" y="533400"/>
            <a:ext cx="45370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eaLnBrk="1" hangingPunct="1">
              <a:spcBef>
                <a:spcPct val="50000"/>
              </a:spcBef>
              <a:buClrTx/>
              <a:buFontTx/>
              <a:buNone/>
            </a:pPr>
            <a:r>
              <a:rPr lang="ar-SA" altLang="fa-IR" b="1">
                <a:solidFill>
                  <a:schemeClr val="tx2"/>
                </a:solidFill>
                <a:latin typeface="Arial" panose="020B0604020202020204" pitchFamily="34" charset="0"/>
                <a:cs typeface="Zar" pitchFamily="2" charset="0"/>
              </a:rPr>
              <a:t>مدل جامع رفتار مصرف كننده </a:t>
            </a:r>
            <a:endParaRPr lang="en-US" altLang="fa-IR" b="1">
              <a:solidFill>
                <a:schemeClr val="tx2"/>
              </a:solidFill>
              <a:latin typeface="Arial" panose="020B0604020202020204" pitchFamily="34" charset="0"/>
              <a:cs typeface="Zar" pitchFamily="2" charset="0"/>
            </a:endParaRPr>
          </a:p>
        </p:txBody>
      </p:sp>
      <p:grpSp>
        <p:nvGrpSpPr>
          <p:cNvPr id="2" name="Group 8"/>
          <p:cNvGrpSpPr>
            <a:grpSpLocks/>
          </p:cNvGrpSpPr>
          <p:nvPr/>
        </p:nvGrpSpPr>
        <p:grpSpPr bwMode="auto">
          <a:xfrm>
            <a:off x="1524000" y="1676400"/>
            <a:ext cx="6624638" cy="4778375"/>
            <a:chOff x="930" y="783"/>
            <a:chExt cx="4173" cy="3010"/>
          </a:xfrm>
        </p:grpSpPr>
        <p:sp>
          <p:nvSpPr>
            <p:cNvPr id="65541" name="Rectangle 9"/>
            <p:cNvSpPr>
              <a:spLocks noChangeArrowheads="1"/>
            </p:cNvSpPr>
            <p:nvPr/>
          </p:nvSpPr>
          <p:spPr bwMode="auto">
            <a:xfrm>
              <a:off x="930" y="2357"/>
              <a:ext cx="1042" cy="1028"/>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ادراك</a:t>
              </a:r>
            </a:p>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يادگيري</a:t>
              </a:r>
            </a:p>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حافظه</a:t>
              </a:r>
            </a:p>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انگيزه</a:t>
              </a:r>
            </a:p>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شخصيت</a:t>
              </a:r>
            </a:p>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احساس</a:t>
              </a:r>
            </a:p>
            <a:p>
              <a:pPr algn="ctr" rtl="1" eaLnBrk="1" hangingPunct="1">
                <a:lnSpc>
                  <a:spcPct val="90000"/>
                </a:lnSpc>
                <a:spcBef>
                  <a:spcPct val="0"/>
                </a:spcBef>
                <a:buClrTx/>
                <a:buFontTx/>
                <a:buNone/>
              </a:pPr>
              <a:r>
                <a:rPr lang="ar-SA" altLang="zh-CN" sz="1600" b="1">
                  <a:solidFill>
                    <a:schemeClr val="bg1"/>
                  </a:solidFill>
                  <a:ea typeface="SimSun" panose="02010600030101010101" pitchFamily="2" charset="-122"/>
                  <a:cs typeface="Zar" pitchFamily="2" charset="0"/>
                </a:rPr>
                <a:t>نگرش</a:t>
              </a:r>
              <a:endParaRPr lang="en-US" altLang="fa-IR" sz="1600" b="1">
                <a:solidFill>
                  <a:schemeClr val="bg1"/>
                </a:solidFill>
                <a:latin typeface="Arial" panose="020B0604020202020204" pitchFamily="34" charset="0"/>
                <a:ea typeface="SimSun" panose="02010600030101010101" pitchFamily="2" charset="-122"/>
                <a:cs typeface="Zar" pitchFamily="2" charset="0"/>
              </a:endParaRPr>
            </a:p>
          </p:txBody>
        </p:sp>
        <p:grpSp>
          <p:nvGrpSpPr>
            <p:cNvPr id="65542" name="Group 10"/>
            <p:cNvGrpSpPr>
              <a:grpSpLocks/>
            </p:cNvGrpSpPr>
            <p:nvPr/>
          </p:nvGrpSpPr>
          <p:grpSpPr bwMode="auto">
            <a:xfrm>
              <a:off x="930" y="783"/>
              <a:ext cx="4173" cy="3010"/>
              <a:chOff x="930" y="799"/>
              <a:chExt cx="4173" cy="3010"/>
            </a:xfrm>
          </p:grpSpPr>
          <p:sp>
            <p:nvSpPr>
              <p:cNvPr id="65543" name="Arc 11"/>
              <p:cNvSpPr>
                <a:spLocks/>
              </p:cNvSpPr>
              <p:nvPr/>
            </p:nvSpPr>
            <p:spPr bwMode="auto">
              <a:xfrm rot="-1331138" flipH="1" flipV="1">
                <a:off x="1561" y="2422"/>
                <a:ext cx="2795" cy="1387"/>
              </a:xfrm>
              <a:custGeom>
                <a:avLst/>
                <a:gdLst>
                  <a:gd name="T0" fmla="*/ 0 w 20736"/>
                  <a:gd name="T1" fmla="*/ 0 h 21600"/>
                  <a:gd name="T2" fmla="*/ 0 w 20736"/>
                  <a:gd name="T3" fmla="*/ 0 h 21600"/>
                  <a:gd name="T4" fmla="*/ 0 w 20736"/>
                  <a:gd name="T5" fmla="*/ 0 h 21600"/>
                  <a:gd name="T6" fmla="*/ 0 60000 65536"/>
                  <a:gd name="T7" fmla="*/ 0 60000 65536"/>
                  <a:gd name="T8" fmla="*/ 0 60000 65536"/>
                  <a:gd name="T9" fmla="*/ 0 w 20736"/>
                  <a:gd name="T10" fmla="*/ 0 h 21600"/>
                  <a:gd name="T11" fmla="*/ 20736 w 20736"/>
                  <a:gd name="T12" fmla="*/ 21600 h 21600"/>
                </a:gdLst>
                <a:ahLst/>
                <a:cxnLst>
                  <a:cxn ang="T6">
                    <a:pos x="T0" y="T1"/>
                  </a:cxn>
                  <a:cxn ang="T7">
                    <a:pos x="T2" y="T3"/>
                  </a:cxn>
                  <a:cxn ang="T8">
                    <a:pos x="T4" y="T5"/>
                  </a:cxn>
                </a:cxnLst>
                <a:rect l="T9" t="T10" r="T11" b="T12"/>
                <a:pathLst>
                  <a:path w="20736" h="21600" fill="none" extrusionOk="0">
                    <a:moveTo>
                      <a:pt x="-1" y="0"/>
                    </a:moveTo>
                    <a:cubicBezTo>
                      <a:pt x="48" y="0"/>
                      <a:pt x="97" y="-1"/>
                      <a:pt x="147" y="0"/>
                    </a:cubicBezTo>
                    <a:cubicBezTo>
                      <a:pt x="9560" y="0"/>
                      <a:pt x="17889" y="6096"/>
                      <a:pt x="20735" y="15069"/>
                    </a:cubicBezTo>
                  </a:path>
                  <a:path w="20736" h="21600" stroke="0" extrusionOk="0">
                    <a:moveTo>
                      <a:pt x="-1" y="0"/>
                    </a:moveTo>
                    <a:cubicBezTo>
                      <a:pt x="48" y="0"/>
                      <a:pt x="97" y="-1"/>
                      <a:pt x="147" y="0"/>
                    </a:cubicBezTo>
                    <a:cubicBezTo>
                      <a:pt x="9560" y="0"/>
                      <a:pt x="17889" y="6096"/>
                      <a:pt x="20735" y="15069"/>
                    </a:cubicBezTo>
                    <a:lnTo>
                      <a:pt x="147" y="21600"/>
                    </a:lnTo>
                    <a:lnTo>
                      <a:pt x="-1" y="0"/>
                    </a:lnTo>
                    <a:close/>
                  </a:path>
                </a:pathLst>
              </a:custGeom>
              <a:noFill/>
              <a:ln w="19050">
                <a:solidFill>
                  <a:srgbClr val="FF66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fa-IR"/>
              </a:p>
            </p:txBody>
          </p:sp>
          <p:sp>
            <p:nvSpPr>
              <p:cNvPr id="65544" name="Rectangle 12"/>
              <p:cNvSpPr>
                <a:spLocks noChangeArrowheads="1"/>
              </p:cNvSpPr>
              <p:nvPr/>
            </p:nvSpPr>
            <p:spPr bwMode="auto">
              <a:xfrm>
                <a:off x="3892" y="1207"/>
                <a:ext cx="1211" cy="199"/>
              </a:xfrm>
              <a:prstGeom prst="rect">
                <a:avLst/>
              </a:prstGeom>
              <a:solidFill>
                <a:srgbClr val="FFFFFF"/>
              </a:solidFill>
              <a:ln w="38100" cmpd="dbl">
                <a:solidFill>
                  <a:srgbClr val="000080"/>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chemeClr val="bg1"/>
                    </a:solidFill>
                    <a:ea typeface="SimSun" panose="02010600030101010101" pitchFamily="2" charset="-122"/>
                    <a:cs typeface="Zar" pitchFamily="2" charset="0"/>
                  </a:rPr>
                  <a:t>فرآيند تصميم گيري</a:t>
                </a:r>
                <a:endParaRPr lang="en-US" altLang="fa-IR" sz="1600" b="1">
                  <a:solidFill>
                    <a:schemeClr val="bg1"/>
                  </a:solidFill>
                  <a:latin typeface="Arial" panose="020B0604020202020204" pitchFamily="34" charset="0"/>
                  <a:ea typeface="SimSun" panose="02010600030101010101" pitchFamily="2" charset="-122"/>
                  <a:cs typeface="Zar" pitchFamily="2" charset="0"/>
                </a:endParaRPr>
              </a:p>
            </p:txBody>
          </p:sp>
          <p:sp>
            <p:nvSpPr>
              <p:cNvPr id="65545" name="Rectangle 13"/>
              <p:cNvSpPr>
                <a:spLocks noChangeArrowheads="1"/>
              </p:cNvSpPr>
              <p:nvPr/>
            </p:nvSpPr>
            <p:spPr bwMode="auto">
              <a:xfrm>
                <a:off x="3892" y="1425"/>
                <a:ext cx="1211" cy="1950"/>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موقعيتها</a:t>
                </a:r>
              </a:p>
              <a:p>
                <a:pPr algn="ctr" rtl="1" eaLnBrk="1" hangingPunct="1">
                  <a:spcBef>
                    <a:spcPct val="0"/>
                  </a:spcBef>
                  <a:buClrTx/>
                  <a:buFontTx/>
                  <a:buNone/>
                </a:pPr>
                <a:endParaRPr lang="en-US" altLang="zh-CN" sz="1200">
                  <a:solidFill>
                    <a:schemeClr val="bg1"/>
                  </a:solidFill>
                  <a:ea typeface="SimSun" panose="02010600030101010101" pitchFamily="2" charset="-122"/>
                  <a:cs typeface="Zar" pitchFamily="2" charset="0"/>
                </a:endParaRPr>
              </a:p>
              <a:p>
                <a:pPr algn="ctr" rtl="1" eaLnBrk="1" hangingPunct="1">
                  <a:spcBef>
                    <a:spcPct val="0"/>
                  </a:spcBef>
                  <a:buClrTx/>
                  <a:buFontTx/>
                  <a:buNone/>
                </a:pPr>
                <a:endParaRPr lang="en-US" altLang="zh-CN" sz="1200">
                  <a:solidFill>
                    <a:schemeClr val="bg1"/>
                  </a:solidFill>
                  <a:ea typeface="SimSun" panose="02010600030101010101" pitchFamily="2" charset="-122"/>
                  <a:cs typeface="Zar" pitchFamily="2" charset="0"/>
                </a:endParaRP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شناسائي مساله</a:t>
                </a:r>
              </a:p>
              <a:p>
                <a:pPr algn="ctr" rtl="1" eaLnBrk="1" hangingPunct="1">
                  <a:spcBef>
                    <a:spcPct val="0"/>
                  </a:spcBef>
                  <a:buClrTx/>
                  <a:buFontTx/>
                  <a:buNone/>
                </a:pPr>
                <a:endParaRPr lang="en-US" altLang="zh-CN" sz="1200" b="1">
                  <a:solidFill>
                    <a:schemeClr val="bg1"/>
                  </a:solidFill>
                  <a:ea typeface="SimSun" panose="02010600030101010101" pitchFamily="2" charset="-122"/>
                  <a:cs typeface="Zar" pitchFamily="2" charset="0"/>
                </a:endParaRPr>
              </a:p>
              <a:p>
                <a:pPr algn="ctr" rtl="1" eaLnBrk="1" hangingPunct="1">
                  <a:spcBef>
                    <a:spcPct val="0"/>
                  </a:spcBef>
                  <a:buClrTx/>
                  <a:buFontTx/>
                  <a:buNone/>
                </a:pPr>
                <a:endParaRPr lang="en-US" altLang="zh-CN" sz="1200">
                  <a:solidFill>
                    <a:schemeClr val="bg1"/>
                  </a:solidFill>
                  <a:ea typeface="SimSun" panose="02010600030101010101" pitchFamily="2" charset="-122"/>
                  <a:cs typeface="Zar" pitchFamily="2" charset="0"/>
                </a:endParaRP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جستجوي اطلاعات</a:t>
                </a:r>
              </a:p>
              <a:p>
                <a:pPr algn="ctr" rtl="1" eaLnBrk="1" hangingPunct="1">
                  <a:spcBef>
                    <a:spcPct val="0"/>
                  </a:spcBef>
                  <a:buClrTx/>
                  <a:buFontTx/>
                  <a:buNone/>
                </a:pPr>
                <a:endParaRPr lang="en-US" altLang="zh-CN" sz="1200" b="1">
                  <a:solidFill>
                    <a:schemeClr val="bg1"/>
                  </a:solidFill>
                  <a:ea typeface="SimSun" panose="02010600030101010101" pitchFamily="2" charset="-122"/>
                  <a:cs typeface="Zar" pitchFamily="2" charset="0"/>
                </a:endParaRPr>
              </a:p>
              <a:p>
                <a:pPr algn="ctr" rtl="1" eaLnBrk="1" hangingPunct="1">
                  <a:spcBef>
                    <a:spcPct val="0"/>
                  </a:spcBef>
                  <a:buClrTx/>
                  <a:buFontTx/>
                  <a:buNone/>
                </a:pPr>
                <a:endParaRPr lang="en-US" altLang="zh-CN" sz="1200">
                  <a:solidFill>
                    <a:schemeClr val="bg1"/>
                  </a:solidFill>
                  <a:ea typeface="SimSun" panose="02010600030101010101" pitchFamily="2" charset="-122"/>
                  <a:cs typeface="Zar" pitchFamily="2" charset="0"/>
                </a:endParaRP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ارزيابي جايگزين ها و انتخاب</a:t>
                </a:r>
              </a:p>
              <a:p>
                <a:pPr algn="ctr" rtl="1" eaLnBrk="1" hangingPunct="1">
                  <a:spcBef>
                    <a:spcPct val="0"/>
                  </a:spcBef>
                  <a:buClrTx/>
                  <a:buFontTx/>
                  <a:buNone/>
                </a:pPr>
                <a:endParaRPr lang="en-US" altLang="zh-CN" sz="1200" b="1">
                  <a:solidFill>
                    <a:schemeClr val="bg1"/>
                  </a:solidFill>
                  <a:ea typeface="SimSun" panose="02010600030101010101" pitchFamily="2" charset="-122"/>
                  <a:cs typeface="Zar" pitchFamily="2" charset="0"/>
                </a:endParaRPr>
              </a:p>
              <a:p>
                <a:pPr algn="ctr" rtl="1" eaLnBrk="1" hangingPunct="1">
                  <a:spcBef>
                    <a:spcPct val="0"/>
                  </a:spcBef>
                  <a:buClrTx/>
                  <a:buFontTx/>
                  <a:buNone/>
                </a:pPr>
                <a:endParaRPr lang="en-US" altLang="zh-CN" sz="1200">
                  <a:solidFill>
                    <a:schemeClr val="bg1"/>
                  </a:solidFill>
                  <a:ea typeface="SimSun" panose="02010600030101010101" pitchFamily="2" charset="-122"/>
                  <a:cs typeface="Zar" pitchFamily="2" charset="0"/>
                </a:endParaRP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انتخاب گزينه مطلوب و خريد</a:t>
                </a:r>
              </a:p>
              <a:p>
                <a:pPr algn="ctr" rtl="1" eaLnBrk="1" hangingPunct="1">
                  <a:spcBef>
                    <a:spcPct val="0"/>
                  </a:spcBef>
                  <a:buClrTx/>
                  <a:buFontTx/>
                  <a:buNone/>
                </a:pPr>
                <a:endParaRPr lang="en-US" altLang="zh-CN" sz="1200" b="1">
                  <a:solidFill>
                    <a:schemeClr val="bg1"/>
                  </a:solidFill>
                  <a:ea typeface="SimSun" panose="02010600030101010101" pitchFamily="2" charset="-122"/>
                  <a:cs typeface="Zar" pitchFamily="2" charset="0"/>
                </a:endParaRPr>
              </a:p>
              <a:p>
                <a:pPr algn="ctr" rtl="1" eaLnBrk="1" hangingPunct="1">
                  <a:spcBef>
                    <a:spcPct val="0"/>
                  </a:spcBef>
                  <a:buClrTx/>
                  <a:buFontTx/>
                  <a:buNone/>
                </a:pPr>
                <a:endParaRPr lang="en-US" altLang="zh-CN" sz="1200">
                  <a:solidFill>
                    <a:schemeClr val="bg1"/>
                  </a:solidFill>
                  <a:ea typeface="SimSun" panose="02010600030101010101" pitchFamily="2" charset="-122"/>
                  <a:cs typeface="Zar" pitchFamily="2" charset="0"/>
                </a:endParaRP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فرآيند بعد از خريد</a:t>
                </a:r>
              </a:p>
              <a:p>
                <a:pPr algn="ctr" eaLnBrk="1" hangingPunct="1">
                  <a:spcBef>
                    <a:spcPct val="0"/>
                  </a:spcBef>
                  <a:buClrTx/>
                  <a:buFontTx/>
                  <a:buNone/>
                </a:pPr>
                <a:endParaRPr lang="en-US" altLang="fa-IR" sz="1800" b="1">
                  <a:solidFill>
                    <a:schemeClr val="bg1"/>
                  </a:solidFill>
                  <a:latin typeface="Arial" panose="020B0604020202020204" pitchFamily="34" charset="0"/>
                  <a:cs typeface="Arial" panose="020B0604020202020204" pitchFamily="34" charset="0"/>
                </a:endParaRPr>
              </a:p>
            </p:txBody>
          </p:sp>
          <p:sp>
            <p:nvSpPr>
              <p:cNvPr id="65546" name="Rectangle 14"/>
              <p:cNvSpPr>
                <a:spLocks noChangeArrowheads="1"/>
              </p:cNvSpPr>
              <p:nvPr/>
            </p:nvSpPr>
            <p:spPr bwMode="auto">
              <a:xfrm>
                <a:off x="930" y="2205"/>
                <a:ext cx="1042" cy="152"/>
              </a:xfrm>
              <a:prstGeom prst="rect">
                <a:avLst/>
              </a:prstGeom>
              <a:solidFill>
                <a:srgbClr val="FFFFFF"/>
              </a:solidFill>
              <a:ln w="38100" cmpd="dbl">
                <a:solidFill>
                  <a:srgbClr val="000080"/>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chemeClr val="bg1"/>
                    </a:solidFill>
                    <a:ea typeface="SimSun" panose="02010600030101010101" pitchFamily="2" charset="-122"/>
                    <a:cs typeface="Zar" pitchFamily="2" charset="0"/>
                  </a:rPr>
                  <a:t>عوامل موثر داخلي</a:t>
                </a:r>
                <a:endParaRPr lang="en-US" altLang="fa-IR" sz="1600" b="1">
                  <a:solidFill>
                    <a:schemeClr val="bg1"/>
                  </a:solidFill>
                  <a:latin typeface="Arial" panose="020B0604020202020204" pitchFamily="34" charset="0"/>
                  <a:ea typeface="SimSun" panose="02010600030101010101" pitchFamily="2" charset="-122"/>
                  <a:cs typeface="Zar" pitchFamily="2" charset="0"/>
                </a:endParaRPr>
              </a:p>
            </p:txBody>
          </p:sp>
          <p:sp>
            <p:nvSpPr>
              <p:cNvPr id="65547" name="Rectangle 15"/>
              <p:cNvSpPr>
                <a:spLocks noChangeArrowheads="1"/>
              </p:cNvSpPr>
              <p:nvPr/>
            </p:nvSpPr>
            <p:spPr bwMode="auto">
              <a:xfrm>
                <a:off x="930" y="966"/>
                <a:ext cx="1042" cy="1058"/>
              </a:xfrm>
              <a:prstGeom prst="rect">
                <a:avLst/>
              </a:prstGeom>
              <a:solidFill>
                <a:srgbClr val="FFFFFF"/>
              </a:solidFill>
              <a:ln w="38100" cmpd="dbl">
                <a:solidFill>
                  <a:srgbClr val="00008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فرهنگ</a:t>
                </a:r>
              </a:p>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خرده فرهنگ ها</a:t>
                </a:r>
              </a:p>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جمعيت شناختي</a:t>
                </a:r>
              </a:p>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وضعيت اجتماعي</a:t>
                </a:r>
              </a:p>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گروههاي مرجع</a:t>
                </a:r>
              </a:p>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خانواده</a:t>
                </a:r>
              </a:p>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فعاليتهاي بازار يابي</a:t>
                </a:r>
                <a:endParaRPr lang="en-US" altLang="fa-IR" sz="1400" b="1">
                  <a:solidFill>
                    <a:schemeClr val="bg1"/>
                  </a:solidFill>
                  <a:latin typeface="Arial" panose="020B0604020202020204" pitchFamily="34" charset="0"/>
                  <a:ea typeface="SimSun" panose="02010600030101010101" pitchFamily="2" charset="-122"/>
                  <a:cs typeface="Zar" pitchFamily="2" charset="0"/>
                </a:endParaRPr>
              </a:p>
            </p:txBody>
          </p:sp>
          <p:sp>
            <p:nvSpPr>
              <p:cNvPr id="65548" name="Rectangle 16"/>
              <p:cNvSpPr>
                <a:spLocks noChangeArrowheads="1"/>
              </p:cNvSpPr>
              <p:nvPr/>
            </p:nvSpPr>
            <p:spPr bwMode="auto">
              <a:xfrm>
                <a:off x="930" y="799"/>
                <a:ext cx="1042" cy="166"/>
              </a:xfrm>
              <a:prstGeom prst="rect">
                <a:avLst/>
              </a:prstGeom>
              <a:solidFill>
                <a:srgbClr val="FFFFFF"/>
              </a:solidFill>
              <a:ln w="38100" cmpd="dbl">
                <a:solidFill>
                  <a:srgbClr val="003366"/>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600" b="1">
                    <a:solidFill>
                      <a:schemeClr val="bg1"/>
                    </a:solidFill>
                    <a:ea typeface="SimSun" panose="02010600030101010101" pitchFamily="2" charset="-122"/>
                    <a:cs typeface="Zar" pitchFamily="2" charset="0"/>
                  </a:rPr>
                  <a:t>عوامل موثر خارجي</a:t>
                </a:r>
                <a:endParaRPr lang="en-US" altLang="fa-IR" sz="1600" b="1">
                  <a:solidFill>
                    <a:schemeClr val="bg1"/>
                  </a:solidFill>
                  <a:latin typeface="Arial" panose="020B0604020202020204" pitchFamily="34" charset="0"/>
                  <a:ea typeface="SimSun" panose="02010600030101010101" pitchFamily="2" charset="-122"/>
                  <a:cs typeface="Zar" pitchFamily="2" charset="0"/>
                </a:endParaRPr>
              </a:p>
            </p:txBody>
          </p:sp>
          <p:sp>
            <p:nvSpPr>
              <p:cNvPr id="65549" name="Rectangle 17"/>
              <p:cNvSpPr>
                <a:spLocks noChangeArrowheads="1"/>
              </p:cNvSpPr>
              <p:nvPr/>
            </p:nvSpPr>
            <p:spPr bwMode="auto">
              <a:xfrm>
                <a:off x="2433" y="1797"/>
                <a:ext cx="922" cy="726"/>
              </a:xfrm>
              <a:prstGeom prst="rect">
                <a:avLst/>
              </a:prstGeom>
              <a:solidFill>
                <a:srgbClr val="FFFFFF"/>
              </a:solidFill>
              <a:ln w="38100" cmpd="dbl">
                <a:solidFill>
                  <a:srgbClr val="000080"/>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90000"/>
                  </a:lnSpc>
                  <a:spcBef>
                    <a:spcPct val="0"/>
                  </a:spcBef>
                  <a:buClrTx/>
                  <a:buFontTx/>
                  <a:buNone/>
                </a:pPr>
                <a:r>
                  <a:rPr lang="ar-SA" altLang="zh-CN" sz="2000" dirty="0">
                    <a:solidFill>
                      <a:schemeClr val="bg1"/>
                    </a:solidFill>
                    <a:ea typeface="SimSun" panose="02010600030101010101" pitchFamily="2" charset="-122"/>
                    <a:cs typeface="B Nazanin" panose="00000400000000000000" pitchFamily="2" charset="-78"/>
                  </a:rPr>
                  <a:t>تصوير و ادراك شخص</a:t>
                </a:r>
                <a:r>
                  <a:rPr lang="fa-IR" altLang="zh-CN" sz="2000" dirty="0">
                    <a:solidFill>
                      <a:schemeClr val="bg1"/>
                    </a:solidFill>
                    <a:ea typeface="SimSun" panose="02010600030101010101" pitchFamily="2" charset="-122"/>
                    <a:cs typeface="B Nazanin" panose="00000400000000000000" pitchFamily="2" charset="-78"/>
                  </a:rPr>
                  <a:t> </a:t>
                </a:r>
                <a:r>
                  <a:rPr lang="ar-SA" altLang="zh-CN" sz="2000" dirty="0">
                    <a:solidFill>
                      <a:schemeClr val="bg1"/>
                    </a:solidFill>
                    <a:ea typeface="SimSun" panose="02010600030101010101" pitchFamily="2" charset="-122"/>
                    <a:cs typeface="B Nazanin" panose="00000400000000000000" pitchFamily="2" charset="-78"/>
                  </a:rPr>
                  <a:t>و</a:t>
                </a:r>
              </a:p>
              <a:p>
                <a:pPr algn="ctr" rtl="1" eaLnBrk="1" hangingPunct="1">
                  <a:lnSpc>
                    <a:spcPct val="90000"/>
                  </a:lnSpc>
                  <a:spcBef>
                    <a:spcPct val="0"/>
                  </a:spcBef>
                  <a:buClrTx/>
                  <a:buFontTx/>
                  <a:buNone/>
                </a:pPr>
                <a:r>
                  <a:rPr lang="ar-SA" altLang="zh-CN" sz="2000" dirty="0">
                    <a:solidFill>
                      <a:schemeClr val="bg1"/>
                    </a:solidFill>
                    <a:ea typeface="SimSun" panose="02010600030101010101" pitchFamily="2" charset="-122"/>
                    <a:cs typeface="B Nazanin" panose="00000400000000000000" pitchFamily="2" charset="-78"/>
                  </a:rPr>
                  <a:t> سبك زندگي</a:t>
                </a:r>
                <a:endParaRPr lang="en-US" altLang="fa-IR" sz="2000" b="1" dirty="0">
                  <a:solidFill>
                    <a:schemeClr val="bg1"/>
                  </a:solidFill>
                  <a:latin typeface="Arial" panose="020B0604020202020204" pitchFamily="34" charset="0"/>
                  <a:ea typeface="SimSun" panose="02010600030101010101" pitchFamily="2" charset="-122"/>
                  <a:cs typeface="B Nazanin" panose="00000400000000000000" pitchFamily="2" charset="-78"/>
                </a:endParaRPr>
              </a:p>
            </p:txBody>
          </p:sp>
          <p:sp>
            <p:nvSpPr>
              <p:cNvPr id="65550" name="Line 18"/>
              <p:cNvSpPr>
                <a:spLocks noChangeShapeType="1"/>
              </p:cNvSpPr>
              <p:nvPr/>
            </p:nvSpPr>
            <p:spPr bwMode="auto">
              <a:xfrm>
                <a:off x="4513" y="1643"/>
                <a:ext cx="0" cy="153"/>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1" name="Line 19"/>
              <p:cNvSpPr>
                <a:spLocks noChangeShapeType="1"/>
              </p:cNvSpPr>
              <p:nvPr/>
            </p:nvSpPr>
            <p:spPr bwMode="auto">
              <a:xfrm>
                <a:off x="4513" y="2610"/>
                <a:ext cx="0" cy="153"/>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2" name="Line 20"/>
              <p:cNvSpPr>
                <a:spLocks noChangeShapeType="1"/>
              </p:cNvSpPr>
              <p:nvPr/>
            </p:nvSpPr>
            <p:spPr bwMode="auto">
              <a:xfrm>
                <a:off x="4513" y="2967"/>
                <a:ext cx="0" cy="153"/>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3" name="Line 21"/>
              <p:cNvSpPr>
                <a:spLocks noChangeShapeType="1"/>
              </p:cNvSpPr>
              <p:nvPr/>
            </p:nvSpPr>
            <p:spPr bwMode="auto">
              <a:xfrm>
                <a:off x="4513" y="2304"/>
                <a:ext cx="0" cy="153"/>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4" name="Line 22"/>
              <p:cNvSpPr>
                <a:spLocks noChangeShapeType="1"/>
              </p:cNvSpPr>
              <p:nvPr/>
            </p:nvSpPr>
            <p:spPr bwMode="auto">
              <a:xfrm>
                <a:off x="4513" y="1947"/>
                <a:ext cx="0" cy="153"/>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5" name="Arc 23"/>
              <p:cNvSpPr>
                <a:spLocks/>
              </p:cNvSpPr>
              <p:nvPr/>
            </p:nvSpPr>
            <p:spPr bwMode="auto">
              <a:xfrm>
                <a:off x="1972" y="935"/>
                <a:ext cx="2586" cy="277"/>
              </a:xfrm>
              <a:custGeom>
                <a:avLst/>
                <a:gdLst>
                  <a:gd name="T0" fmla="*/ 0 w 21557"/>
                  <a:gd name="T1" fmla="*/ 0 h 21600"/>
                  <a:gd name="T2" fmla="*/ 0 w 21557"/>
                  <a:gd name="T3" fmla="*/ 0 h 21600"/>
                  <a:gd name="T4" fmla="*/ 0 w 21557"/>
                  <a:gd name="T5" fmla="*/ 0 h 21600"/>
                  <a:gd name="T6" fmla="*/ 0 60000 65536"/>
                  <a:gd name="T7" fmla="*/ 0 60000 65536"/>
                  <a:gd name="T8" fmla="*/ 0 60000 65536"/>
                  <a:gd name="T9" fmla="*/ 0 w 21557"/>
                  <a:gd name="T10" fmla="*/ 0 h 21600"/>
                  <a:gd name="T11" fmla="*/ 21557 w 21557"/>
                  <a:gd name="T12" fmla="*/ 21600 h 21600"/>
                </a:gdLst>
                <a:ahLst/>
                <a:cxnLst>
                  <a:cxn ang="T6">
                    <a:pos x="T0" y="T1"/>
                  </a:cxn>
                  <a:cxn ang="T7">
                    <a:pos x="T2" y="T3"/>
                  </a:cxn>
                  <a:cxn ang="T8">
                    <a:pos x="T4" y="T5"/>
                  </a:cxn>
                </a:cxnLst>
                <a:rect l="T9" t="T10" r="T11" b="T12"/>
                <a:pathLst>
                  <a:path w="21557" h="21600" fill="none" extrusionOk="0">
                    <a:moveTo>
                      <a:pt x="-1" y="0"/>
                    </a:moveTo>
                    <a:cubicBezTo>
                      <a:pt x="11401" y="0"/>
                      <a:pt x="20839" y="8861"/>
                      <a:pt x="21557" y="20240"/>
                    </a:cubicBezTo>
                  </a:path>
                  <a:path w="21557" h="21600" stroke="0" extrusionOk="0">
                    <a:moveTo>
                      <a:pt x="-1" y="0"/>
                    </a:moveTo>
                    <a:cubicBezTo>
                      <a:pt x="11401" y="0"/>
                      <a:pt x="20839" y="8861"/>
                      <a:pt x="21557" y="20240"/>
                    </a:cubicBezTo>
                    <a:lnTo>
                      <a:pt x="0" y="21600"/>
                    </a:lnTo>
                    <a:lnTo>
                      <a:pt x="-1" y="0"/>
                    </a:lnTo>
                    <a:close/>
                  </a:path>
                </a:pathLst>
              </a:custGeom>
              <a:noFill/>
              <a:ln w="19050">
                <a:solidFill>
                  <a:srgbClr val="FF6600"/>
                </a:solidFill>
                <a:round/>
                <a:headEnd type="triangle" w="med" len="med"/>
                <a:tailEnd/>
              </a:ln>
              <a:extLst>
                <a:ext uri="{909E8E84-426E-40DD-AFC4-6F175D3DCCD1}">
                  <a14:hiddenFill xmlns:a14="http://schemas.microsoft.com/office/drawing/2010/main">
                    <a:solidFill>
                      <a:srgbClr val="FFFFFF"/>
                    </a:solidFill>
                  </a14:hiddenFill>
                </a:ext>
              </a:extLst>
            </p:spPr>
            <p:txBody>
              <a:bodyPr/>
              <a:lstStyle/>
              <a:p>
                <a:endParaRPr lang="fa-IR"/>
              </a:p>
            </p:txBody>
          </p:sp>
          <p:sp>
            <p:nvSpPr>
              <p:cNvPr id="65556" name="Line 24"/>
              <p:cNvSpPr>
                <a:spLocks noChangeShapeType="1"/>
              </p:cNvSpPr>
              <p:nvPr/>
            </p:nvSpPr>
            <p:spPr bwMode="auto">
              <a:xfrm>
                <a:off x="1972" y="1694"/>
                <a:ext cx="461" cy="459"/>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7" name="Line 25"/>
              <p:cNvSpPr>
                <a:spLocks noChangeShapeType="1"/>
              </p:cNvSpPr>
              <p:nvPr/>
            </p:nvSpPr>
            <p:spPr bwMode="auto">
              <a:xfrm flipV="1">
                <a:off x="1972" y="2255"/>
                <a:ext cx="461" cy="408"/>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8" name="Line 26"/>
              <p:cNvSpPr>
                <a:spLocks noChangeShapeType="1"/>
              </p:cNvSpPr>
              <p:nvPr/>
            </p:nvSpPr>
            <p:spPr bwMode="auto">
              <a:xfrm>
                <a:off x="3355" y="2153"/>
                <a:ext cx="537" cy="0"/>
              </a:xfrm>
              <a:prstGeom prst="line">
                <a:avLst/>
              </a:prstGeom>
              <a:noFill/>
              <a:ln w="19050">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65559" name="Text Box 27"/>
              <p:cNvSpPr txBox="1">
                <a:spLocks noChangeArrowheads="1"/>
              </p:cNvSpPr>
              <p:nvPr/>
            </p:nvSpPr>
            <p:spPr bwMode="auto">
              <a:xfrm>
                <a:off x="3431" y="1949"/>
                <a:ext cx="349" cy="153"/>
              </a:xfrm>
              <a:prstGeom prst="rect">
                <a:avLst/>
              </a:prstGeom>
              <a:solidFill>
                <a:srgbClr val="FFFFFF"/>
              </a:solidFill>
              <a:ln w="9525">
                <a:solidFill>
                  <a:srgbClr val="FFFFFF"/>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نيازها</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5560" name="Text Box 28"/>
              <p:cNvSpPr txBox="1">
                <a:spLocks noChangeArrowheads="1"/>
              </p:cNvSpPr>
              <p:nvPr/>
            </p:nvSpPr>
            <p:spPr bwMode="auto">
              <a:xfrm>
                <a:off x="3431" y="2204"/>
                <a:ext cx="402" cy="137"/>
              </a:xfrm>
              <a:prstGeom prst="rect">
                <a:avLst/>
              </a:prstGeom>
              <a:solidFill>
                <a:srgbClr val="FFFFFF"/>
              </a:solidFill>
              <a:ln w="9525">
                <a:solidFill>
                  <a:srgbClr val="FFFFFF"/>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آرزوها</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5561" name="Text Box 29"/>
              <p:cNvSpPr txBox="1">
                <a:spLocks noChangeArrowheads="1"/>
              </p:cNvSpPr>
              <p:nvPr/>
            </p:nvSpPr>
            <p:spPr bwMode="auto">
              <a:xfrm>
                <a:off x="2381" y="1026"/>
                <a:ext cx="715" cy="136"/>
              </a:xfrm>
              <a:prstGeom prst="rect">
                <a:avLst/>
              </a:prstGeom>
              <a:solidFill>
                <a:srgbClr val="FFFFFF"/>
              </a:solidFill>
              <a:ln w="9525">
                <a:solidFill>
                  <a:srgbClr val="FFFFFF"/>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تجربه و خريد </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5562" name="Text Box 30"/>
              <p:cNvSpPr txBox="1">
                <a:spLocks noChangeArrowheads="1"/>
              </p:cNvSpPr>
              <p:nvPr/>
            </p:nvSpPr>
            <p:spPr bwMode="auto">
              <a:xfrm>
                <a:off x="2472" y="3413"/>
                <a:ext cx="656" cy="153"/>
              </a:xfrm>
              <a:prstGeom prst="rect">
                <a:avLst/>
              </a:prstGeom>
              <a:solidFill>
                <a:srgbClr val="FFFFFF"/>
              </a:solidFill>
              <a:ln w="9525">
                <a:solidFill>
                  <a:srgbClr val="FFFFFF"/>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تجربه و خريد </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5563" name="Line 31"/>
              <p:cNvSpPr>
                <a:spLocks noChangeShapeType="1"/>
              </p:cNvSpPr>
              <p:nvPr/>
            </p:nvSpPr>
            <p:spPr bwMode="auto">
              <a:xfrm>
                <a:off x="1474" y="2024"/>
                <a:ext cx="0" cy="181"/>
              </a:xfrm>
              <a:prstGeom prst="line">
                <a:avLst/>
              </a:prstGeom>
              <a:noFill/>
              <a:ln w="19050">
                <a:solidFill>
                  <a:srgbClr val="FF66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a-I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9575"/>
                                        </p:tgtEl>
                                        <p:attrNameLst>
                                          <p:attrName>style.visibility</p:attrName>
                                        </p:attrNameLst>
                                      </p:cBhvr>
                                      <p:to>
                                        <p:strVal val="visible"/>
                                      </p:to>
                                    </p:set>
                                    <p:animEffect transition="in" filter="fade">
                                      <p:cBhvr>
                                        <p:cTn id="7" dur="1000"/>
                                        <p:tgtEl>
                                          <p:spTgt spid="1095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5"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7" name="Rectangle 7"/>
          <p:cNvSpPr>
            <a:spLocks noChangeArrowheads="1"/>
          </p:cNvSpPr>
          <p:nvPr/>
        </p:nvSpPr>
        <p:spPr bwMode="auto">
          <a:xfrm>
            <a:off x="2590800" y="990600"/>
            <a:ext cx="55514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eaLnBrk="1" hangingPunct="1">
              <a:spcBef>
                <a:spcPct val="0"/>
              </a:spcBef>
              <a:buClrTx/>
              <a:buFontTx/>
              <a:buNone/>
            </a:pPr>
            <a:r>
              <a:rPr lang="ar-SA" altLang="fa-IR" sz="2800" b="1">
                <a:solidFill>
                  <a:srgbClr val="FFC000"/>
                </a:solidFill>
                <a:latin typeface="Arial" panose="020B0604020202020204" pitchFamily="34" charset="0"/>
                <a:cs typeface="B Zar" panose="00000400000000000000" pitchFamily="2" charset="-78"/>
              </a:rPr>
              <a:t>عوامل موثر در فرآيند تصميم گيري خريد</a:t>
            </a:r>
            <a:r>
              <a:rPr lang="en-US" altLang="fa-IR" sz="2800">
                <a:solidFill>
                  <a:srgbClr val="FFC000"/>
                </a:solidFill>
                <a:latin typeface="Arial" panose="020B0604020202020204" pitchFamily="34" charset="0"/>
                <a:cs typeface="B Zar" panose="00000400000000000000" pitchFamily="2" charset="-78"/>
              </a:rPr>
              <a:t> </a:t>
            </a:r>
          </a:p>
        </p:txBody>
      </p:sp>
      <p:grpSp>
        <p:nvGrpSpPr>
          <p:cNvPr id="2" name="Group 8"/>
          <p:cNvGrpSpPr>
            <a:grpSpLocks/>
          </p:cNvGrpSpPr>
          <p:nvPr/>
        </p:nvGrpSpPr>
        <p:grpSpPr bwMode="auto">
          <a:xfrm>
            <a:off x="1676400" y="2133600"/>
            <a:ext cx="6553200" cy="4176713"/>
            <a:chOff x="2069" y="2589"/>
            <a:chExt cx="8228" cy="7839"/>
          </a:xfrm>
        </p:grpSpPr>
        <p:sp>
          <p:nvSpPr>
            <p:cNvPr id="67588" name="Rectangle 9"/>
            <p:cNvSpPr>
              <a:spLocks noChangeArrowheads="1"/>
            </p:cNvSpPr>
            <p:nvPr/>
          </p:nvSpPr>
          <p:spPr bwMode="auto">
            <a:xfrm>
              <a:off x="7305" y="3048"/>
              <a:ext cx="2992" cy="54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عوامل فرهنگي – اجتماعي ، گروهي</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67589" name="Rectangle 10"/>
            <p:cNvSpPr>
              <a:spLocks noChangeArrowheads="1"/>
            </p:cNvSpPr>
            <p:nvPr/>
          </p:nvSpPr>
          <p:spPr bwMode="auto">
            <a:xfrm>
              <a:off x="7305" y="3587"/>
              <a:ext cx="2992" cy="216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40000"/>
                </a:lnSpc>
                <a:spcBef>
                  <a:spcPct val="0"/>
                </a:spcBef>
                <a:buClrTx/>
                <a:buFontTx/>
                <a:buNone/>
              </a:pPr>
              <a:r>
                <a:rPr lang="ar-SA" altLang="zh-CN" sz="1200" b="1">
                  <a:solidFill>
                    <a:schemeClr val="bg1"/>
                  </a:solidFill>
                  <a:ea typeface="SimSun" panose="02010600030101010101" pitchFamily="2" charset="-122"/>
                  <a:cs typeface="Zar" pitchFamily="2" charset="0"/>
                </a:rPr>
                <a:t>فرهنگ</a:t>
              </a:r>
            </a:p>
            <a:p>
              <a:pPr algn="ctr" rtl="1" eaLnBrk="1" hangingPunct="1">
                <a:lnSpc>
                  <a:spcPct val="140000"/>
                </a:lnSpc>
                <a:spcBef>
                  <a:spcPct val="0"/>
                </a:spcBef>
                <a:buClrTx/>
                <a:buFontTx/>
                <a:buNone/>
              </a:pPr>
              <a:r>
                <a:rPr lang="ar-SA" altLang="zh-CN" sz="1200" b="1">
                  <a:solidFill>
                    <a:schemeClr val="bg1"/>
                  </a:solidFill>
                  <a:ea typeface="SimSun" panose="02010600030101010101" pitchFamily="2" charset="-122"/>
                  <a:cs typeface="Zar" pitchFamily="2" charset="0"/>
                </a:rPr>
                <a:t>طبقه اجتماعي</a:t>
              </a:r>
            </a:p>
            <a:p>
              <a:pPr algn="ctr" rtl="1" eaLnBrk="1" hangingPunct="1">
                <a:lnSpc>
                  <a:spcPct val="140000"/>
                </a:lnSpc>
                <a:spcBef>
                  <a:spcPct val="0"/>
                </a:spcBef>
                <a:buClrTx/>
                <a:buFontTx/>
                <a:buNone/>
              </a:pPr>
              <a:r>
                <a:rPr lang="ar-SA" altLang="zh-CN" sz="1200" b="1">
                  <a:solidFill>
                    <a:schemeClr val="bg1"/>
                  </a:solidFill>
                  <a:ea typeface="SimSun" panose="02010600030101010101" pitchFamily="2" charset="-122"/>
                  <a:cs typeface="Zar" pitchFamily="2" charset="0"/>
                </a:rPr>
                <a:t>گروههاي مرجع</a:t>
              </a:r>
            </a:p>
            <a:p>
              <a:pPr algn="ctr" rtl="1" eaLnBrk="1" hangingPunct="1">
                <a:lnSpc>
                  <a:spcPct val="140000"/>
                </a:lnSpc>
                <a:spcBef>
                  <a:spcPct val="0"/>
                </a:spcBef>
                <a:buClrTx/>
                <a:buFontTx/>
                <a:buNone/>
              </a:pPr>
              <a:r>
                <a:rPr lang="ar-SA" altLang="zh-CN" sz="1200" b="1">
                  <a:solidFill>
                    <a:schemeClr val="bg1"/>
                  </a:solidFill>
                  <a:ea typeface="SimSun" panose="02010600030101010101" pitchFamily="2" charset="-122"/>
                  <a:cs typeface="Zar" pitchFamily="2" charset="0"/>
                </a:rPr>
                <a:t>خانواده و همخانگي</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7590" name="Rectangle 11"/>
            <p:cNvSpPr>
              <a:spLocks noChangeArrowheads="1"/>
            </p:cNvSpPr>
            <p:nvPr/>
          </p:nvSpPr>
          <p:spPr bwMode="auto">
            <a:xfrm>
              <a:off x="2069" y="2589"/>
              <a:ext cx="2618" cy="54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عوامل رواني فردي</a:t>
              </a:r>
              <a:endParaRPr lang="en-US" altLang="fa-IR" sz="1400" b="1">
                <a:solidFill>
                  <a:schemeClr val="bg1"/>
                </a:solidFill>
                <a:latin typeface="Arial" panose="020B0604020202020204" pitchFamily="34" charset="0"/>
                <a:ea typeface="SimSun" panose="02010600030101010101" pitchFamily="2" charset="-122"/>
                <a:cs typeface="Zar" pitchFamily="2" charset="0"/>
              </a:endParaRPr>
            </a:p>
          </p:txBody>
        </p:sp>
        <p:sp>
          <p:nvSpPr>
            <p:cNvPr id="67591" name="Rectangle 12"/>
            <p:cNvSpPr>
              <a:spLocks noChangeArrowheads="1"/>
            </p:cNvSpPr>
            <p:nvPr/>
          </p:nvSpPr>
          <p:spPr bwMode="auto">
            <a:xfrm>
              <a:off x="8801" y="8010"/>
              <a:ext cx="1496" cy="54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آميخته بازاريابي</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67592" name="Rectangle 13"/>
            <p:cNvSpPr>
              <a:spLocks noChangeArrowheads="1"/>
            </p:cNvSpPr>
            <p:nvPr/>
          </p:nvSpPr>
          <p:spPr bwMode="auto">
            <a:xfrm>
              <a:off x="5061" y="8051"/>
              <a:ext cx="2431" cy="54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فرآيند تصميم گيري خريد</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7593" name="Rectangle 14"/>
            <p:cNvSpPr>
              <a:spLocks noChangeArrowheads="1"/>
            </p:cNvSpPr>
            <p:nvPr/>
          </p:nvSpPr>
          <p:spPr bwMode="auto">
            <a:xfrm>
              <a:off x="5061" y="8591"/>
              <a:ext cx="2431" cy="180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تشخيص مساله</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جستجوي اطلاعات</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ارزيابي گزينه ها</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رفتار پس از خريد</a:t>
              </a:r>
            </a:p>
            <a:p>
              <a:pPr algn="r" eaLnBrk="1" hangingPunct="1">
                <a:spcBef>
                  <a:spcPct val="0"/>
                </a:spcBef>
                <a:buClrTx/>
                <a:buFontTx/>
                <a:buNone/>
              </a:pP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7594" name="Rectangle 15"/>
            <p:cNvSpPr>
              <a:spLocks noChangeArrowheads="1"/>
            </p:cNvSpPr>
            <p:nvPr/>
          </p:nvSpPr>
          <p:spPr bwMode="auto">
            <a:xfrm>
              <a:off x="8801" y="8551"/>
              <a:ext cx="1496" cy="180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محصول</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قيمت</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توزيع</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ترفيع</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7595" name="Rectangle 16"/>
            <p:cNvSpPr>
              <a:spLocks noChangeArrowheads="1"/>
            </p:cNvSpPr>
            <p:nvPr/>
          </p:nvSpPr>
          <p:spPr bwMode="auto">
            <a:xfrm>
              <a:off x="2069" y="3190"/>
              <a:ext cx="2618" cy="288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انگيزه</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ادراك</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يادگيري</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شخصيت</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خودپنداري</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سبك زندگي</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تلقيات</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67596" name="Rectangle 17"/>
            <p:cNvSpPr>
              <a:spLocks noChangeArrowheads="1"/>
            </p:cNvSpPr>
            <p:nvPr/>
          </p:nvSpPr>
          <p:spPr bwMode="auto">
            <a:xfrm>
              <a:off x="2069" y="8628"/>
              <a:ext cx="1496" cy="180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موقع خريد</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مكان خريد</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دليل خريد</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شرايط خريد</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7597" name="Rectangle 18"/>
            <p:cNvSpPr>
              <a:spLocks noChangeArrowheads="1"/>
            </p:cNvSpPr>
            <p:nvPr/>
          </p:nvSpPr>
          <p:spPr bwMode="auto">
            <a:xfrm>
              <a:off x="2069" y="8088"/>
              <a:ext cx="1496" cy="540"/>
            </a:xfrm>
            <a:prstGeom prst="rect">
              <a:avLst/>
            </a:prstGeom>
            <a:solidFill>
              <a:srgbClr val="FFFFFF"/>
            </a:solidFill>
            <a:ln w="38100" cmpd="dbl">
              <a:solidFill>
                <a:srgbClr val="333399"/>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عوامل موقعيتي</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67598" name="Line 19"/>
            <p:cNvSpPr>
              <a:spLocks noChangeShapeType="1"/>
            </p:cNvSpPr>
            <p:nvPr/>
          </p:nvSpPr>
          <p:spPr bwMode="auto">
            <a:xfrm flipH="1">
              <a:off x="5248" y="4308"/>
              <a:ext cx="1683" cy="0"/>
            </a:xfrm>
            <a:prstGeom prst="line">
              <a:avLst/>
            </a:prstGeom>
            <a:noFill/>
            <a:ln w="57150" cmpd="thinThick">
              <a:solidFill>
                <a:srgbClr val="FF00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7599" name="Line 20"/>
            <p:cNvSpPr>
              <a:spLocks noChangeShapeType="1"/>
            </p:cNvSpPr>
            <p:nvPr/>
          </p:nvSpPr>
          <p:spPr bwMode="auto">
            <a:xfrm flipH="1">
              <a:off x="7679" y="9270"/>
              <a:ext cx="935" cy="0"/>
            </a:xfrm>
            <a:prstGeom prst="line">
              <a:avLst/>
            </a:prstGeom>
            <a:noFill/>
            <a:ln w="57150" cmpd="thinThick">
              <a:solidFill>
                <a:srgbClr val="FF00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7600" name="Line 21"/>
            <p:cNvSpPr>
              <a:spLocks noChangeShapeType="1"/>
            </p:cNvSpPr>
            <p:nvPr/>
          </p:nvSpPr>
          <p:spPr bwMode="auto">
            <a:xfrm rot="8080221">
              <a:off x="6392" y="6909"/>
              <a:ext cx="1807" cy="180"/>
            </a:xfrm>
            <a:prstGeom prst="line">
              <a:avLst/>
            </a:prstGeom>
            <a:noFill/>
            <a:ln w="57150" cmpd="thinThick">
              <a:solidFill>
                <a:srgbClr val="FF00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7601" name="Line 22"/>
            <p:cNvSpPr>
              <a:spLocks noChangeShapeType="1"/>
            </p:cNvSpPr>
            <p:nvPr/>
          </p:nvSpPr>
          <p:spPr bwMode="auto">
            <a:xfrm rot="13554930" flipH="1">
              <a:off x="4594" y="6969"/>
              <a:ext cx="1683" cy="1"/>
            </a:xfrm>
            <a:prstGeom prst="line">
              <a:avLst/>
            </a:prstGeom>
            <a:noFill/>
            <a:ln w="57150" cmpd="thinThick">
              <a:solidFill>
                <a:srgbClr val="FF0000"/>
              </a:solidFill>
              <a:round/>
              <a:headEnd/>
              <a:tailEnd type="stealth" w="lg" len="lg"/>
            </a:ln>
            <a:extLst>
              <a:ext uri="{909E8E84-426E-40DD-AFC4-6F175D3DCCD1}">
                <a14:hiddenFill xmlns:a14="http://schemas.microsoft.com/office/drawing/2010/main">
                  <a:noFill/>
                </a14:hiddenFill>
              </a:ext>
            </a:extLst>
          </p:spPr>
          <p:txBody>
            <a:bodyPr/>
            <a:lstStyle/>
            <a:p>
              <a:endParaRPr lang="fa-IR"/>
            </a:p>
          </p:txBody>
        </p:sp>
        <p:sp>
          <p:nvSpPr>
            <p:cNvPr id="67602" name="Line 23"/>
            <p:cNvSpPr>
              <a:spLocks noChangeShapeType="1"/>
            </p:cNvSpPr>
            <p:nvPr/>
          </p:nvSpPr>
          <p:spPr bwMode="auto">
            <a:xfrm flipH="1">
              <a:off x="3752" y="9270"/>
              <a:ext cx="935" cy="0"/>
            </a:xfrm>
            <a:prstGeom prst="line">
              <a:avLst/>
            </a:prstGeom>
            <a:noFill/>
            <a:ln w="57150" cmpd="thinThick">
              <a:solidFill>
                <a:srgbClr val="FF0000"/>
              </a:solidFill>
              <a:round/>
              <a:headEnd type="stealth" w="lg" len="lg"/>
              <a:tailEnd type="none" w="lg" len="lg"/>
            </a:ln>
            <a:extLst>
              <a:ext uri="{909E8E84-426E-40DD-AFC4-6F175D3DCCD1}">
                <a14:hiddenFill xmlns:a14="http://schemas.microsoft.com/office/drawing/2010/main">
                  <a:noFill/>
                </a14:hiddenFill>
              </a:ext>
            </a:extLst>
          </p:spPr>
          <p:txBody>
            <a:bodyPr/>
            <a:lstStyle/>
            <a:p>
              <a:endParaRPr lang="fa-I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07527"/>
                                        </p:tgtEl>
                                        <p:attrNameLst>
                                          <p:attrName>style.visibility</p:attrName>
                                        </p:attrNameLst>
                                      </p:cBhvr>
                                      <p:to>
                                        <p:strVal val="visible"/>
                                      </p:to>
                                    </p:set>
                                    <p:anim calcmode="lin" valueType="num">
                                      <p:cBhvr>
                                        <p:cTn id="7" dur="500" fill="hold"/>
                                        <p:tgtEl>
                                          <p:spTgt spid="107527"/>
                                        </p:tgtEl>
                                        <p:attrNameLst>
                                          <p:attrName>ppt_x</p:attrName>
                                        </p:attrNameLst>
                                      </p:cBhvr>
                                      <p:tavLst>
                                        <p:tav tm="0">
                                          <p:val>
                                            <p:strVal val="#ppt_x-.2"/>
                                          </p:val>
                                        </p:tav>
                                        <p:tav tm="100000">
                                          <p:val>
                                            <p:strVal val="#ppt_x"/>
                                          </p:val>
                                        </p:tav>
                                      </p:tavLst>
                                    </p:anim>
                                    <p:anim calcmode="lin" valueType="num">
                                      <p:cBhvr>
                                        <p:cTn id="8" dur="500" fill="hold"/>
                                        <p:tgtEl>
                                          <p:spTgt spid="107527"/>
                                        </p:tgtEl>
                                        <p:attrNameLst>
                                          <p:attrName>ppt_y</p:attrName>
                                        </p:attrNameLst>
                                      </p:cBhvr>
                                      <p:tavLst>
                                        <p:tav tm="0">
                                          <p:val>
                                            <p:strVal val="#ppt_y"/>
                                          </p:val>
                                        </p:tav>
                                        <p:tav tm="100000">
                                          <p:val>
                                            <p:strVal val="#ppt_y"/>
                                          </p:val>
                                        </p:tav>
                                      </p:tavLst>
                                    </p:anim>
                                    <p:animEffect transition="in" filter="wipe(right)" prLst="gradientSize: 0.1">
                                      <p:cBhvr>
                                        <p:cTn id="9" dur="500"/>
                                        <p:tgtEl>
                                          <p:spTgt spid="10752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7" grpId="0"/>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9" name="Rectangle 7"/>
          <p:cNvSpPr>
            <a:spLocks noChangeArrowheads="1"/>
          </p:cNvSpPr>
          <p:nvPr/>
        </p:nvSpPr>
        <p:spPr bwMode="auto">
          <a:xfrm>
            <a:off x="1143000" y="457200"/>
            <a:ext cx="6765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spcBef>
                <a:spcPct val="0"/>
              </a:spcBef>
              <a:buClrTx/>
              <a:buFontTx/>
              <a:buNone/>
            </a:pPr>
            <a:r>
              <a:rPr lang="ar-SA" altLang="fa-IR" sz="2800" b="1">
                <a:solidFill>
                  <a:srgbClr val="FFC000"/>
                </a:solidFill>
                <a:latin typeface="Arial" panose="020B0604020202020204" pitchFamily="34" charset="0"/>
                <a:cs typeface="Zar" pitchFamily="2" charset="0"/>
              </a:rPr>
              <a:t>استخراج عوامل تاثير گذار بر رفتار مشتري از مدلهاي مطرح شده</a:t>
            </a:r>
            <a:r>
              <a:rPr lang="ar-SA" altLang="fa-IR" sz="2800">
                <a:solidFill>
                  <a:srgbClr val="FFC000"/>
                </a:solidFill>
                <a:latin typeface="Arial" panose="020B0604020202020204" pitchFamily="34" charset="0"/>
                <a:cs typeface="Zar" pitchFamily="2" charset="0"/>
              </a:rPr>
              <a:t> </a:t>
            </a:r>
          </a:p>
        </p:txBody>
      </p:sp>
      <p:graphicFrame>
        <p:nvGraphicFramePr>
          <p:cNvPr id="105480" name="Group 8"/>
          <p:cNvGraphicFramePr>
            <a:graphicFrameLocks noGrp="1"/>
          </p:cNvGraphicFramePr>
          <p:nvPr>
            <p:extLst>
              <p:ext uri="{D42A27DB-BD31-4B8C-83A1-F6EECF244321}">
                <p14:modId xmlns:p14="http://schemas.microsoft.com/office/powerpoint/2010/main" val="4068367071"/>
              </p:ext>
            </p:extLst>
          </p:nvPr>
        </p:nvGraphicFramePr>
        <p:xfrm>
          <a:off x="1447800" y="1447800"/>
          <a:ext cx="6946900" cy="5212004"/>
        </p:xfrm>
        <a:graphic>
          <a:graphicData uri="http://schemas.openxmlformats.org/drawingml/2006/table">
            <a:tbl>
              <a:tblPr rtl="1"/>
              <a:tblGrid>
                <a:gridCol w="3473450">
                  <a:extLst>
                    <a:ext uri="{9D8B030D-6E8A-4147-A177-3AD203B41FA5}">
                      <a16:colId xmlns:a16="http://schemas.microsoft.com/office/drawing/2014/main" val="20000"/>
                    </a:ext>
                  </a:extLst>
                </a:gridCol>
                <a:gridCol w="3473450">
                  <a:extLst>
                    <a:ext uri="{9D8B030D-6E8A-4147-A177-3AD203B41FA5}">
                      <a16:colId xmlns:a16="http://schemas.microsoft.com/office/drawing/2014/main" val="20001"/>
                    </a:ext>
                  </a:extLst>
                </a:gridCol>
              </a:tblGrid>
              <a:tr h="3063060">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000" b="1" i="0" u="none" strike="noStrike" cap="none" normalizeH="0" baseline="0" smtClean="0">
                          <a:ln>
                            <a:noFill/>
                          </a:ln>
                          <a:solidFill>
                            <a:srgbClr val="FFFFFF"/>
                          </a:solidFill>
                          <a:effectLst/>
                          <a:latin typeface="Times New Roman" pitchFamily="18" charset="0"/>
                          <a:ea typeface="Times New Roman" pitchFamily="18" charset="0"/>
                          <a:cs typeface="B Nazanin" panose="00000400000000000000" pitchFamily="2" charset="-78"/>
                        </a:rPr>
                        <a:t>عوامل تاثير گذار خارجي</a:t>
                      </a:r>
                    </a:p>
                  </a:txBody>
                  <a:tcPr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alpha val="60001"/>
                      </a:schemeClr>
                    </a:solidFill>
                  </a:tcPr>
                </a:tc>
                <a:tc>
                  <a:txBody>
                    <a:bodyPr/>
                    <a:lstStyle/>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فرهنگ ها و ارزشها - خرده فرهنگها</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موقعيت اجتماعي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جمعيت شناختي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طبقه اجتماعي ( وضعيت اجتماعي )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گروههاي مرجع</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رهبران ايده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خانواده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فعاليتهاي بازار يابي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ويژگيهاي محصول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آميخته بازاريابي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قيمت</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كيفيت</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ويژگي‌هاي محصول</a:t>
                      </a:r>
                      <a:endParaRPr kumimoji="0" lang="ar-SA" sz="18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alpha val="60001"/>
                      </a:schemeClr>
                    </a:solidFill>
                  </a:tcPr>
                </a:tc>
                <a:extLst>
                  <a:ext uri="{0D108BD9-81ED-4DB2-BD59-A6C34878D82A}">
                    <a16:rowId xmlns:a16="http://schemas.microsoft.com/office/drawing/2014/main" val="10000"/>
                  </a:ext>
                </a:extLst>
              </a:tr>
              <a:tr h="2148703">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000" b="1" i="0" u="none" strike="noStrike" cap="none" normalizeH="0" baseline="0" smtClean="0">
                          <a:ln>
                            <a:noFill/>
                          </a:ln>
                          <a:solidFill>
                            <a:srgbClr val="FFFFFF"/>
                          </a:solidFill>
                          <a:effectLst/>
                          <a:latin typeface="Times New Roman" pitchFamily="18" charset="0"/>
                          <a:ea typeface="Times New Roman" pitchFamily="18" charset="0"/>
                          <a:cs typeface="B Nazanin" panose="00000400000000000000" pitchFamily="2" charset="-78"/>
                        </a:rPr>
                        <a:t>عوامل تاثير گذار داخلي</a:t>
                      </a:r>
                      <a:endParaRPr kumimoji="0" lang="ar-SA" sz="2000" b="0" i="0" u="none" strike="noStrike" cap="none" normalizeH="0" baseline="0" smtClean="0">
                        <a:ln>
                          <a:noFill/>
                        </a:ln>
                        <a:solidFill>
                          <a:srgbClr val="FFFFFF"/>
                        </a:solidFill>
                        <a:effectLst/>
                        <a:latin typeface="Times New Roman" pitchFamily="18" charset="0"/>
                        <a:ea typeface="Times New Roman" pitchFamily="18" charset="0"/>
                        <a:cs typeface="B Nazanin" panose="00000400000000000000" pitchFamily="2" charset="-78"/>
                      </a:endParaRPr>
                    </a:p>
                  </a:txBody>
                  <a:tcPr marT="45701" marB="457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alpha val="60001"/>
                      </a:schemeClr>
                    </a:solidFill>
                  </a:tcPr>
                </a:tc>
                <a:tc>
                  <a:txBody>
                    <a:bodyPr/>
                    <a:lstStyle/>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ادراك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ياد</a:t>
                      </a:r>
                      <a:r>
                        <a:rPr kumimoji="0" lang="fa-IR"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گ</a:t>
                      </a: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يري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حافظه</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انگيزه</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شخصيت</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احساس ( تلقيات )</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نگرش</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سبك زندگي</a:t>
                      </a:r>
                      <a:endParaRPr kumimoji="0" lang="fa-IR" sz="10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p>
                      <a:pPr marL="342900" marR="0" lvl="0" indent="-342900" algn="just" defTabSz="914400" rtl="1" eaLnBrk="0" fontAlgn="base" latinLnBrk="0" hangingPunct="0">
                        <a:lnSpc>
                          <a:spcPct val="100000"/>
                        </a:lnSpc>
                        <a:spcBef>
                          <a:spcPct val="0"/>
                        </a:spcBef>
                        <a:spcAft>
                          <a:spcPct val="0"/>
                        </a:spcAft>
                        <a:buClr>
                          <a:schemeClr val="tx2"/>
                        </a:buClr>
                        <a:buSzTx/>
                        <a:buFont typeface="Wingdings" pitchFamily="2" charset="2"/>
                        <a:buChar char=""/>
                        <a:tabLst>
                          <a:tab pos="457200" algn="l"/>
                        </a:tabLst>
                      </a:pPr>
                      <a:r>
                        <a:rPr kumimoji="0" lang="ar-SA" sz="15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rPr>
                        <a:t>خود پردازي </a:t>
                      </a:r>
                      <a:endParaRPr kumimoji="0" lang="ar-SA" sz="1800" b="1" i="0" u="none" strike="noStrike" cap="none" normalizeH="0" baseline="0" dirty="0" smtClean="0">
                        <a:ln>
                          <a:noFill/>
                        </a:ln>
                        <a:solidFill>
                          <a:srgbClr val="FFFFFF"/>
                        </a:solidFill>
                        <a:effectLst/>
                        <a:latin typeface="Times New Roman" pitchFamily="18" charset="0"/>
                        <a:ea typeface="Times New Roman" pitchFamily="18" charset="0"/>
                        <a:cs typeface="B Nazanin" panose="00000400000000000000" pitchFamily="2" charset="-78"/>
                      </a:endParaRPr>
                    </a:p>
                  </a:txBody>
                  <a:tcPr marT="45701" marB="457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alpha val="60001"/>
                      </a:schemeClr>
                    </a:solidFill>
                  </a:tcP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547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105480"/>
                                        </p:tgtEl>
                                        <p:attrNameLst>
                                          <p:attrName>style.visibility</p:attrName>
                                        </p:attrNameLst>
                                      </p:cBhvr>
                                      <p:to>
                                        <p:strVal val="visible"/>
                                      </p:to>
                                    </p:set>
                                    <p:anim calcmode="lin" valueType="num">
                                      <p:cBhvr additive="base">
                                        <p:cTn id="11" dur="500" fill="hold"/>
                                        <p:tgtEl>
                                          <p:spTgt spid="105480"/>
                                        </p:tgtEl>
                                        <p:attrNameLst>
                                          <p:attrName>ppt_x</p:attrName>
                                        </p:attrNameLst>
                                      </p:cBhvr>
                                      <p:tavLst>
                                        <p:tav tm="0">
                                          <p:val>
                                            <p:strVal val="#ppt_x"/>
                                          </p:val>
                                        </p:tav>
                                        <p:tav tm="100000">
                                          <p:val>
                                            <p:strVal val="#ppt_x"/>
                                          </p:val>
                                        </p:tav>
                                      </p:tavLst>
                                    </p:anim>
                                    <p:anim calcmode="lin" valueType="num">
                                      <p:cBhvr additive="base">
                                        <p:cTn id="12" dur="500" fill="hold"/>
                                        <p:tgtEl>
                                          <p:spTgt spid="1054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9"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1682" name="Group 8"/>
          <p:cNvGrpSpPr>
            <a:grpSpLocks/>
          </p:cNvGrpSpPr>
          <p:nvPr/>
        </p:nvGrpSpPr>
        <p:grpSpPr bwMode="auto">
          <a:xfrm>
            <a:off x="304800" y="152400"/>
            <a:ext cx="8351838" cy="6159500"/>
            <a:chOff x="1321" y="774"/>
            <a:chExt cx="9180" cy="14341"/>
          </a:xfrm>
        </p:grpSpPr>
        <p:sp>
          <p:nvSpPr>
            <p:cNvPr id="71684" name="Rectangle 9"/>
            <p:cNvSpPr>
              <a:spLocks noChangeArrowheads="1"/>
            </p:cNvSpPr>
            <p:nvPr/>
          </p:nvSpPr>
          <p:spPr bwMode="auto">
            <a:xfrm>
              <a:off x="2041" y="774"/>
              <a:ext cx="8460" cy="504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spcBef>
                  <a:spcPct val="0"/>
                </a:spcBef>
                <a:buClrTx/>
                <a:buFontTx/>
                <a:buNone/>
              </a:pPr>
              <a:endParaRPr lang="fa-IR" altLang="fa-IR" sz="1800">
                <a:latin typeface="Arial" panose="020B0604020202020204" pitchFamily="34" charset="0"/>
                <a:cs typeface="Arial" panose="020B0604020202020204" pitchFamily="34" charset="0"/>
              </a:endParaRPr>
            </a:p>
          </p:txBody>
        </p:sp>
        <p:sp>
          <p:nvSpPr>
            <p:cNvPr id="71685" name="Rectangle 10"/>
            <p:cNvSpPr>
              <a:spLocks noChangeArrowheads="1"/>
            </p:cNvSpPr>
            <p:nvPr/>
          </p:nvSpPr>
          <p:spPr bwMode="auto">
            <a:xfrm>
              <a:off x="7621" y="2034"/>
              <a:ext cx="2160" cy="198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محصول</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قيمت</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توزيع</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پيشبرد</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71686" name="Rectangle 11"/>
            <p:cNvSpPr>
              <a:spLocks noChangeArrowheads="1"/>
            </p:cNvSpPr>
            <p:nvPr/>
          </p:nvSpPr>
          <p:spPr bwMode="auto">
            <a:xfrm>
              <a:off x="2581" y="954"/>
              <a:ext cx="3240" cy="540"/>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محيط فرهنگي – اجتماعي</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687" name="Rectangle 12"/>
            <p:cNvSpPr>
              <a:spLocks noChangeArrowheads="1"/>
            </p:cNvSpPr>
            <p:nvPr/>
          </p:nvSpPr>
          <p:spPr bwMode="auto">
            <a:xfrm>
              <a:off x="7621" y="1494"/>
              <a:ext cx="2160" cy="660"/>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عوامل بازاريابي</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688" name="Rectangle 13"/>
            <p:cNvSpPr>
              <a:spLocks noChangeArrowheads="1"/>
            </p:cNvSpPr>
            <p:nvPr/>
          </p:nvSpPr>
          <p:spPr bwMode="auto">
            <a:xfrm>
              <a:off x="2581" y="1494"/>
              <a:ext cx="3240" cy="396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فرهنگ</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آداب ورسوم</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ارزشها</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موقعيت اجتماعي</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طبقه بندي اجتماعي ( وضعيت اجتماعي )</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گروههاي مرجع</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رهبران ايده</a:t>
              </a:r>
            </a:p>
            <a:p>
              <a:pPr algn="ctr" rtl="1" eaLnBrk="1" hangingPunct="1">
                <a:lnSpc>
                  <a:spcPct val="110000"/>
                </a:lnSpc>
                <a:spcBef>
                  <a:spcPct val="0"/>
                </a:spcBef>
                <a:buClrTx/>
                <a:buFontTx/>
                <a:buNone/>
              </a:pPr>
              <a:r>
                <a:rPr lang="ar-SA" altLang="zh-CN" sz="1200" b="1">
                  <a:solidFill>
                    <a:schemeClr val="bg1"/>
                  </a:solidFill>
                  <a:ea typeface="SimSun" panose="02010600030101010101" pitchFamily="2" charset="-122"/>
                  <a:cs typeface="Zar" pitchFamily="2" charset="0"/>
                </a:rPr>
                <a:t>خانواده</a:t>
              </a:r>
            </a:p>
            <a:p>
              <a:pPr eaLnBrk="1" hangingPunct="1">
                <a:lnSpc>
                  <a:spcPct val="110000"/>
                </a:lnSpc>
                <a:spcBef>
                  <a:spcPct val="0"/>
                </a:spcBef>
                <a:buClrTx/>
                <a:buFontTx/>
                <a:buNone/>
              </a:pP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71689" name="Rectangle 14"/>
            <p:cNvSpPr>
              <a:spLocks noChangeArrowheads="1"/>
            </p:cNvSpPr>
            <p:nvPr/>
          </p:nvSpPr>
          <p:spPr bwMode="auto">
            <a:xfrm>
              <a:off x="2041" y="6354"/>
              <a:ext cx="8460" cy="504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eaLnBrk="1" hangingPunct="1">
                <a:spcBef>
                  <a:spcPct val="0"/>
                </a:spcBef>
                <a:buClrTx/>
                <a:buFontTx/>
                <a:buNone/>
              </a:pPr>
              <a:endParaRPr lang="fa-IR" altLang="fa-IR" sz="1800">
                <a:latin typeface="Arial" panose="020B0604020202020204" pitchFamily="34" charset="0"/>
                <a:cs typeface="Arial" panose="020B0604020202020204" pitchFamily="34" charset="0"/>
              </a:endParaRPr>
            </a:p>
          </p:txBody>
        </p:sp>
        <p:sp>
          <p:nvSpPr>
            <p:cNvPr id="71690" name="Rectangle 15"/>
            <p:cNvSpPr>
              <a:spLocks noChangeArrowheads="1"/>
            </p:cNvSpPr>
            <p:nvPr/>
          </p:nvSpPr>
          <p:spPr bwMode="auto">
            <a:xfrm>
              <a:off x="2941" y="7254"/>
              <a:ext cx="2700" cy="324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ادراك</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يادگيري</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حافظه</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انگيزه</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شخصيت</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احساس ( تلقيات )</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نگرش</a:t>
              </a:r>
            </a:p>
            <a:p>
              <a:pPr algn="ctr" rtl="1" eaLnBrk="1" hangingPunct="1">
                <a:spcBef>
                  <a:spcPct val="0"/>
                </a:spcBef>
                <a:buClrTx/>
                <a:buFontTx/>
                <a:buNone/>
              </a:pPr>
              <a:r>
                <a:rPr lang="ar-SA" altLang="zh-CN" sz="1100" b="1">
                  <a:solidFill>
                    <a:schemeClr val="bg1"/>
                  </a:solidFill>
                  <a:ea typeface="SimSun" panose="02010600030101010101" pitchFamily="2" charset="-122"/>
                  <a:cs typeface="Zar" pitchFamily="2" charset="0"/>
                </a:rPr>
                <a:t>سبك زندگي</a:t>
              </a:r>
              <a:endParaRPr lang="en-US" altLang="fa-IR" sz="1100" b="1">
                <a:solidFill>
                  <a:schemeClr val="bg1"/>
                </a:solidFill>
                <a:latin typeface="Arial" panose="020B0604020202020204" pitchFamily="34" charset="0"/>
                <a:ea typeface="SimSun" panose="02010600030101010101" pitchFamily="2" charset="-122"/>
                <a:cs typeface="Zar" pitchFamily="2" charset="0"/>
              </a:endParaRPr>
            </a:p>
          </p:txBody>
        </p:sp>
        <p:sp>
          <p:nvSpPr>
            <p:cNvPr id="71691" name="Rectangle 16"/>
            <p:cNvSpPr>
              <a:spLocks noChangeArrowheads="1"/>
            </p:cNvSpPr>
            <p:nvPr/>
          </p:nvSpPr>
          <p:spPr bwMode="auto">
            <a:xfrm>
              <a:off x="7261" y="6714"/>
              <a:ext cx="2700" cy="540"/>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تصميم گيري</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692" name="Rectangle 17"/>
            <p:cNvSpPr>
              <a:spLocks noChangeArrowheads="1"/>
            </p:cNvSpPr>
            <p:nvPr/>
          </p:nvSpPr>
          <p:spPr bwMode="auto">
            <a:xfrm>
              <a:off x="7261" y="10314"/>
              <a:ext cx="2700" cy="540"/>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تجربه</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693" name="Rectangle 18"/>
            <p:cNvSpPr>
              <a:spLocks noChangeArrowheads="1"/>
            </p:cNvSpPr>
            <p:nvPr/>
          </p:nvSpPr>
          <p:spPr bwMode="auto">
            <a:xfrm>
              <a:off x="7261" y="7254"/>
              <a:ext cx="2700" cy="252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ts val="600"/>
                </a:spcBef>
                <a:buClrTx/>
                <a:buFontTx/>
                <a:buNone/>
              </a:pPr>
              <a:r>
                <a:rPr lang="ar-SA" altLang="zh-CN" sz="900" b="1">
                  <a:solidFill>
                    <a:schemeClr val="bg1"/>
                  </a:solidFill>
                  <a:ea typeface="SimSun" panose="02010600030101010101" pitchFamily="2" charset="-122"/>
                  <a:cs typeface="Zar" pitchFamily="2" charset="0"/>
                </a:rPr>
                <a:t>شناسائي مساله</a:t>
              </a:r>
            </a:p>
            <a:p>
              <a:pPr algn="ctr" rtl="1" eaLnBrk="1" hangingPunct="1">
                <a:spcBef>
                  <a:spcPts val="600"/>
                </a:spcBef>
                <a:buClrTx/>
                <a:buFontTx/>
                <a:buNone/>
              </a:pPr>
              <a:endParaRPr lang="en-US" altLang="zh-CN" sz="900" b="1">
                <a:solidFill>
                  <a:schemeClr val="bg1"/>
                </a:solidFill>
                <a:ea typeface="SimSun" panose="02010600030101010101" pitchFamily="2" charset="-122"/>
                <a:cs typeface="Zar" pitchFamily="2" charset="0"/>
              </a:endParaRPr>
            </a:p>
            <a:p>
              <a:pPr algn="ctr" rtl="1" eaLnBrk="1" hangingPunct="1">
                <a:spcBef>
                  <a:spcPts val="600"/>
                </a:spcBef>
                <a:buClrTx/>
                <a:buFontTx/>
                <a:buNone/>
              </a:pPr>
              <a:r>
                <a:rPr lang="ar-SA" altLang="zh-CN" sz="900" b="1">
                  <a:solidFill>
                    <a:schemeClr val="bg1"/>
                  </a:solidFill>
                  <a:ea typeface="SimSun" panose="02010600030101010101" pitchFamily="2" charset="-122"/>
                  <a:cs typeface="Zar" pitchFamily="2" charset="0"/>
                </a:rPr>
                <a:t>جستجوي اطلاعات </a:t>
              </a:r>
            </a:p>
            <a:p>
              <a:pPr algn="ctr" rtl="1" eaLnBrk="1" hangingPunct="1">
                <a:spcBef>
                  <a:spcPts val="600"/>
                </a:spcBef>
                <a:buClrTx/>
                <a:buFontTx/>
                <a:buNone/>
              </a:pPr>
              <a:endParaRPr lang="en-US" altLang="zh-CN" sz="900" b="1">
                <a:solidFill>
                  <a:schemeClr val="bg1"/>
                </a:solidFill>
                <a:ea typeface="SimSun" panose="02010600030101010101" pitchFamily="2" charset="-122"/>
                <a:cs typeface="Zar" pitchFamily="2" charset="0"/>
              </a:endParaRPr>
            </a:p>
            <a:p>
              <a:pPr algn="ctr" rtl="1" eaLnBrk="1" hangingPunct="1">
                <a:spcBef>
                  <a:spcPts val="600"/>
                </a:spcBef>
                <a:buClrTx/>
                <a:buFontTx/>
                <a:buNone/>
              </a:pPr>
              <a:r>
                <a:rPr lang="ar-SA" altLang="zh-CN" sz="900" b="1">
                  <a:solidFill>
                    <a:schemeClr val="bg1"/>
                  </a:solidFill>
                  <a:ea typeface="SimSun" panose="02010600030101010101" pitchFamily="2" charset="-122"/>
                  <a:cs typeface="Zar" pitchFamily="2" charset="0"/>
                </a:rPr>
                <a:t>ارزيابي راها و آلترناتيوهاي حل مساله</a:t>
              </a:r>
              <a:endParaRPr lang="en-US" altLang="fa-IR" sz="900" b="1">
                <a:solidFill>
                  <a:schemeClr val="bg1"/>
                </a:solidFill>
                <a:latin typeface="Arial" panose="020B0604020202020204" pitchFamily="34" charset="0"/>
                <a:cs typeface="Arial" panose="020B0604020202020204" pitchFamily="34" charset="0"/>
              </a:endParaRPr>
            </a:p>
          </p:txBody>
        </p:sp>
        <p:sp>
          <p:nvSpPr>
            <p:cNvPr id="71694" name="Rectangle 19"/>
            <p:cNvSpPr>
              <a:spLocks noChangeArrowheads="1"/>
            </p:cNvSpPr>
            <p:nvPr/>
          </p:nvSpPr>
          <p:spPr bwMode="auto">
            <a:xfrm>
              <a:off x="2941" y="6714"/>
              <a:ext cx="2700" cy="540"/>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عوامل تاثير گذار داخلي</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695" name="Line 20"/>
            <p:cNvSpPr>
              <a:spLocks noChangeShapeType="1"/>
            </p:cNvSpPr>
            <p:nvPr/>
          </p:nvSpPr>
          <p:spPr bwMode="auto">
            <a:xfrm flipH="1">
              <a:off x="8614" y="7794"/>
              <a:ext cx="0" cy="540"/>
            </a:xfrm>
            <a:prstGeom prst="line">
              <a:avLst/>
            </a:prstGeom>
            <a:noFill/>
            <a:ln w="15875">
              <a:solidFill>
                <a:srgbClr val="044C02"/>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696" name="Line 21"/>
            <p:cNvSpPr>
              <a:spLocks noChangeShapeType="1"/>
            </p:cNvSpPr>
            <p:nvPr/>
          </p:nvSpPr>
          <p:spPr bwMode="auto">
            <a:xfrm>
              <a:off x="8701" y="9774"/>
              <a:ext cx="0" cy="540"/>
            </a:xfrm>
            <a:prstGeom prst="line">
              <a:avLst/>
            </a:prstGeom>
            <a:noFill/>
            <a:ln w="15875">
              <a:solidFill>
                <a:srgbClr val="044C02"/>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697" name="Line 22"/>
            <p:cNvSpPr>
              <a:spLocks noChangeShapeType="1"/>
            </p:cNvSpPr>
            <p:nvPr/>
          </p:nvSpPr>
          <p:spPr bwMode="auto">
            <a:xfrm>
              <a:off x="6541" y="5814"/>
              <a:ext cx="0" cy="540"/>
            </a:xfrm>
            <a:prstGeom prst="line">
              <a:avLst/>
            </a:prstGeom>
            <a:noFill/>
            <a:ln w="15875">
              <a:solidFill>
                <a:srgbClr val="FF0F0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698" name="Line 23"/>
            <p:cNvSpPr>
              <a:spLocks noChangeShapeType="1"/>
            </p:cNvSpPr>
            <p:nvPr/>
          </p:nvSpPr>
          <p:spPr bwMode="auto">
            <a:xfrm>
              <a:off x="5641" y="8694"/>
              <a:ext cx="1620" cy="0"/>
            </a:xfrm>
            <a:prstGeom prst="line">
              <a:avLst/>
            </a:prstGeom>
            <a:noFill/>
            <a:ln w="15875">
              <a:solidFill>
                <a:srgbClr val="FF0F0F"/>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699" name="Line 24"/>
            <p:cNvSpPr>
              <a:spLocks noChangeShapeType="1"/>
            </p:cNvSpPr>
            <p:nvPr/>
          </p:nvSpPr>
          <p:spPr bwMode="auto">
            <a:xfrm flipH="1">
              <a:off x="4381" y="10674"/>
              <a:ext cx="2880" cy="0"/>
            </a:xfrm>
            <a:prstGeom prst="line">
              <a:avLst/>
            </a:prstGeom>
            <a:noFill/>
            <a:ln w="15875">
              <a:solidFill>
                <a:srgbClr val="FF0F0F"/>
              </a:solidFill>
              <a:round/>
              <a:headEnd/>
              <a:tailEnd/>
            </a:ln>
            <a:extLst>
              <a:ext uri="{909E8E84-426E-40DD-AFC4-6F175D3DCCD1}">
                <a14:hiddenFill xmlns:a14="http://schemas.microsoft.com/office/drawing/2010/main">
                  <a:noFill/>
                </a14:hiddenFill>
              </a:ext>
            </a:extLst>
          </p:spPr>
          <p:txBody>
            <a:bodyPr/>
            <a:lstStyle/>
            <a:p>
              <a:endParaRPr lang="fa-IR"/>
            </a:p>
          </p:txBody>
        </p:sp>
        <p:sp>
          <p:nvSpPr>
            <p:cNvPr id="71700" name="Line 25"/>
            <p:cNvSpPr>
              <a:spLocks noChangeShapeType="1"/>
            </p:cNvSpPr>
            <p:nvPr/>
          </p:nvSpPr>
          <p:spPr bwMode="auto">
            <a:xfrm flipV="1">
              <a:off x="4381" y="10494"/>
              <a:ext cx="0" cy="180"/>
            </a:xfrm>
            <a:prstGeom prst="line">
              <a:avLst/>
            </a:prstGeom>
            <a:noFill/>
            <a:ln w="15875">
              <a:solidFill>
                <a:srgbClr val="FF0F0F"/>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701" name="Rectangle 26"/>
            <p:cNvSpPr>
              <a:spLocks noChangeArrowheads="1"/>
            </p:cNvSpPr>
            <p:nvPr/>
          </p:nvSpPr>
          <p:spPr bwMode="auto">
            <a:xfrm>
              <a:off x="2069" y="11934"/>
              <a:ext cx="8426" cy="3181"/>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71702" name="Rectangle 27"/>
            <p:cNvSpPr>
              <a:spLocks noChangeArrowheads="1"/>
            </p:cNvSpPr>
            <p:nvPr/>
          </p:nvSpPr>
          <p:spPr bwMode="auto">
            <a:xfrm>
              <a:off x="5101" y="12353"/>
              <a:ext cx="1980" cy="661"/>
            </a:xfrm>
            <a:prstGeom prst="rect">
              <a:avLst/>
            </a:prstGeom>
            <a:solidFill>
              <a:srgbClr val="FFFFFF"/>
            </a:solidFill>
            <a:ln w="15875">
              <a:solidFill>
                <a:srgbClr val="044C02"/>
              </a:solidFill>
              <a:miter lim="800000"/>
              <a:headEnd/>
              <a:tailEnd/>
            </a:ln>
          </p:spPr>
          <p:txBody>
            <a:bodyPr lIns="0" tIns="0" rIns="0" bIns="3600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خريد</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703" name="Rectangle 28"/>
            <p:cNvSpPr>
              <a:spLocks noChangeArrowheads="1"/>
            </p:cNvSpPr>
            <p:nvPr/>
          </p:nvSpPr>
          <p:spPr bwMode="auto">
            <a:xfrm>
              <a:off x="5101" y="12834"/>
              <a:ext cx="1980" cy="1080"/>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خريد آزمايشي</a:t>
              </a:r>
            </a:p>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تكرار خريد</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71704" name="Rectangle 29"/>
            <p:cNvSpPr>
              <a:spLocks noChangeArrowheads="1"/>
            </p:cNvSpPr>
            <p:nvPr/>
          </p:nvSpPr>
          <p:spPr bwMode="auto">
            <a:xfrm>
              <a:off x="5101" y="14453"/>
              <a:ext cx="1980" cy="541"/>
            </a:xfrm>
            <a:prstGeom prst="rect">
              <a:avLst/>
            </a:prstGeom>
            <a:solidFill>
              <a:srgbClr val="FFFFFF"/>
            </a:solidFill>
            <a:ln w="15875">
              <a:solidFill>
                <a:srgbClr val="044C02"/>
              </a:solidFill>
              <a:miter lim="800000"/>
              <a:headEnd/>
              <a:tailEnd/>
            </a:ln>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eaLnBrk="1" hangingPunct="1">
                <a:spcBef>
                  <a:spcPct val="0"/>
                </a:spcBef>
                <a:buClrTx/>
                <a:buFontTx/>
                <a:buNone/>
              </a:pPr>
              <a:r>
                <a:rPr lang="ar-SA" altLang="zh-CN" sz="1400" b="1">
                  <a:solidFill>
                    <a:schemeClr val="bg1"/>
                  </a:solidFill>
                  <a:ea typeface="SimSun" panose="02010600030101010101" pitchFamily="2" charset="-122"/>
                  <a:cs typeface="Zar" pitchFamily="2" charset="0"/>
                </a:rPr>
                <a:t>ارزيابي بعد از خريد </a:t>
              </a:r>
              <a:endParaRPr lang="en-US" altLang="fa-IR" sz="1800" b="1">
                <a:solidFill>
                  <a:schemeClr val="bg1"/>
                </a:solidFill>
                <a:latin typeface="Arial" panose="020B0604020202020204" pitchFamily="34" charset="0"/>
                <a:ea typeface="SimSun" panose="02010600030101010101" pitchFamily="2" charset="-122"/>
                <a:cs typeface="Zar" pitchFamily="2" charset="0"/>
              </a:endParaRPr>
            </a:p>
          </p:txBody>
        </p:sp>
        <p:sp>
          <p:nvSpPr>
            <p:cNvPr id="71705" name="Line 30"/>
            <p:cNvSpPr>
              <a:spLocks noChangeShapeType="1"/>
            </p:cNvSpPr>
            <p:nvPr/>
          </p:nvSpPr>
          <p:spPr bwMode="auto">
            <a:xfrm>
              <a:off x="6175" y="13914"/>
              <a:ext cx="0" cy="540"/>
            </a:xfrm>
            <a:prstGeom prst="line">
              <a:avLst/>
            </a:prstGeom>
            <a:noFill/>
            <a:ln w="15875">
              <a:solidFill>
                <a:srgbClr val="FF0F0F"/>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706" name="Line 31"/>
            <p:cNvSpPr>
              <a:spLocks noChangeShapeType="1"/>
            </p:cNvSpPr>
            <p:nvPr/>
          </p:nvSpPr>
          <p:spPr bwMode="auto">
            <a:xfrm>
              <a:off x="6181" y="11394"/>
              <a:ext cx="0" cy="540"/>
            </a:xfrm>
            <a:prstGeom prst="line">
              <a:avLst/>
            </a:prstGeom>
            <a:noFill/>
            <a:ln w="15875">
              <a:solidFill>
                <a:srgbClr val="FF0F0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707" name="Line 32"/>
            <p:cNvSpPr>
              <a:spLocks noChangeShapeType="1"/>
            </p:cNvSpPr>
            <p:nvPr/>
          </p:nvSpPr>
          <p:spPr bwMode="auto">
            <a:xfrm>
              <a:off x="7075" y="14693"/>
              <a:ext cx="1620" cy="0"/>
            </a:xfrm>
            <a:prstGeom prst="line">
              <a:avLst/>
            </a:prstGeom>
            <a:noFill/>
            <a:ln w="15875">
              <a:solidFill>
                <a:srgbClr val="FF0F0F"/>
              </a:solidFill>
              <a:round/>
              <a:headEnd/>
              <a:tailEnd/>
            </a:ln>
            <a:extLst>
              <a:ext uri="{909E8E84-426E-40DD-AFC4-6F175D3DCCD1}">
                <a14:hiddenFill xmlns:a14="http://schemas.microsoft.com/office/drawing/2010/main">
                  <a:noFill/>
                </a14:hiddenFill>
              </a:ext>
            </a:extLst>
          </p:spPr>
          <p:txBody>
            <a:bodyPr/>
            <a:lstStyle/>
            <a:p>
              <a:endParaRPr lang="fa-IR"/>
            </a:p>
          </p:txBody>
        </p:sp>
        <p:sp>
          <p:nvSpPr>
            <p:cNvPr id="71708" name="Line 33"/>
            <p:cNvSpPr>
              <a:spLocks noChangeShapeType="1"/>
            </p:cNvSpPr>
            <p:nvPr/>
          </p:nvSpPr>
          <p:spPr bwMode="auto">
            <a:xfrm flipV="1">
              <a:off x="8695" y="10913"/>
              <a:ext cx="0" cy="3780"/>
            </a:xfrm>
            <a:prstGeom prst="line">
              <a:avLst/>
            </a:prstGeom>
            <a:noFill/>
            <a:ln w="15875">
              <a:solidFill>
                <a:srgbClr val="FF0F0F"/>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71709" name="Rectangle 34"/>
            <p:cNvSpPr>
              <a:spLocks noChangeArrowheads="1"/>
            </p:cNvSpPr>
            <p:nvPr/>
          </p:nvSpPr>
          <p:spPr bwMode="auto">
            <a:xfrm rot="-5400000">
              <a:off x="-569" y="3024"/>
              <a:ext cx="4320" cy="54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عوامل تاثير گذار خارجي</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71710" name="Rectangle 35"/>
            <p:cNvSpPr>
              <a:spLocks noChangeArrowheads="1"/>
            </p:cNvSpPr>
            <p:nvPr/>
          </p:nvSpPr>
          <p:spPr bwMode="auto">
            <a:xfrm rot="-5400000">
              <a:off x="-569" y="8424"/>
              <a:ext cx="4320" cy="54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فرآيند تصميم گيري مصرف كننده</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71711" name="Rectangle 36"/>
            <p:cNvSpPr>
              <a:spLocks noChangeArrowheads="1"/>
            </p:cNvSpPr>
            <p:nvPr/>
          </p:nvSpPr>
          <p:spPr bwMode="auto">
            <a:xfrm rot="-5400000">
              <a:off x="421" y="13194"/>
              <a:ext cx="2340" cy="540"/>
            </a:xfrm>
            <a:prstGeom prst="rect">
              <a:avLst/>
            </a:prstGeom>
            <a:solidFill>
              <a:srgbClr val="FFFFFF"/>
            </a:solidFill>
            <a:ln w="15875">
              <a:solidFill>
                <a:srgbClr val="044C02"/>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200" b="1">
                  <a:solidFill>
                    <a:schemeClr val="bg1"/>
                  </a:solidFill>
                  <a:ea typeface="SimSun" panose="02010600030101010101" pitchFamily="2" charset="-122"/>
                  <a:cs typeface="Zar" pitchFamily="2" charset="0"/>
                </a:rPr>
                <a:t> رفتار بعد تصميم </a:t>
              </a:r>
              <a:endParaRPr lang="en-US" altLang="fa-IR" sz="1200" b="1">
                <a:solidFill>
                  <a:schemeClr val="bg1"/>
                </a:solidFill>
                <a:latin typeface="Arial" panose="020B0604020202020204" pitchFamily="34" charset="0"/>
                <a:ea typeface="SimSun" panose="02010600030101010101" pitchFamily="2" charset="-122"/>
                <a:cs typeface="Zar" pitchFamily="2" charset="0"/>
              </a:endParaRPr>
            </a:p>
          </p:txBody>
        </p:sp>
        <p:sp>
          <p:nvSpPr>
            <p:cNvPr id="71712" name="Line 37"/>
            <p:cNvSpPr>
              <a:spLocks noChangeShapeType="1"/>
            </p:cNvSpPr>
            <p:nvPr/>
          </p:nvSpPr>
          <p:spPr bwMode="auto">
            <a:xfrm flipH="1">
              <a:off x="8614" y="8694"/>
              <a:ext cx="0" cy="540"/>
            </a:xfrm>
            <a:prstGeom prst="line">
              <a:avLst/>
            </a:prstGeom>
            <a:noFill/>
            <a:ln w="15875">
              <a:solidFill>
                <a:srgbClr val="044C02"/>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grpSp>
      <p:sp>
        <p:nvSpPr>
          <p:cNvPr id="71683" name="Rectangle 38"/>
          <p:cNvSpPr>
            <a:spLocks noChangeArrowheads="1"/>
          </p:cNvSpPr>
          <p:nvPr/>
        </p:nvSpPr>
        <p:spPr bwMode="auto">
          <a:xfrm>
            <a:off x="3352800" y="6629400"/>
            <a:ext cx="2209800" cy="228600"/>
          </a:xfrm>
          <a:prstGeom prst="rect">
            <a:avLst/>
          </a:prstGeom>
          <a:solidFill>
            <a:schemeClr val="bg1"/>
          </a:solidFill>
          <a:ln>
            <a:noFill/>
          </a:ln>
          <a:extLst>
            <a:ext uri="{91240B29-F687-4F45-9708-019B960494DF}">
              <a14:hiddenLine xmlns:a14="http://schemas.microsoft.com/office/drawing/2010/main" w="15875" algn="ctr">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1400" b="1">
                <a:solidFill>
                  <a:srgbClr val="FFCC00"/>
                </a:solidFill>
                <a:ea typeface="SimSun" panose="02010600030101010101" pitchFamily="2" charset="-122"/>
                <a:cs typeface="Zar" pitchFamily="2" charset="0"/>
              </a:rPr>
              <a:t>مدل تلفيقي «رفتار مشتري »</a:t>
            </a:r>
            <a:endParaRPr lang="en-US" altLang="fa-IR" sz="1400" b="1">
              <a:solidFill>
                <a:srgbClr val="FFCC00"/>
              </a:solidFill>
              <a:latin typeface="Arial" panose="020B0604020202020204" pitchFamily="34" charset="0"/>
              <a:ea typeface="SimSun" panose="02010600030101010101" pitchFamily="2" charset="-122"/>
              <a:cs typeface="Zar" pitchFamily="2"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83" name="Rectangle 7"/>
          <p:cNvSpPr>
            <a:spLocks noChangeArrowheads="1"/>
          </p:cNvSpPr>
          <p:nvPr/>
        </p:nvSpPr>
        <p:spPr bwMode="auto">
          <a:xfrm>
            <a:off x="2781300" y="914400"/>
            <a:ext cx="38068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eaLnBrk="1" hangingPunct="1">
              <a:spcBef>
                <a:spcPct val="0"/>
              </a:spcBef>
              <a:buClrTx/>
              <a:buFontTx/>
              <a:buNone/>
            </a:pPr>
            <a:r>
              <a:rPr lang="en-US" altLang="fa-IR" b="1">
                <a:solidFill>
                  <a:srgbClr val="FFCC00"/>
                </a:solidFill>
                <a:latin typeface="Arial" panose="020B0604020202020204" pitchFamily="34" charset="0"/>
                <a:cs typeface="Zar" pitchFamily="2" charset="0"/>
              </a:rPr>
              <a:t>‌</a:t>
            </a:r>
            <a:r>
              <a:rPr lang="ar-SA" altLang="fa-IR" b="1">
                <a:solidFill>
                  <a:srgbClr val="FFCC00"/>
                </a:solidFill>
                <a:latin typeface="Arial" panose="020B0604020202020204" pitchFamily="34" charset="0"/>
                <a:cs typeface="Zar" pitchFamily="2" charset="0"/>
              </a:rPr>
              <a:t>رضايت</a:t>
            </a:r>
            <a:r>
              <a:rPr lang="fa-IR" altLang="fa-IR" b="1">
                <a:solidFill>
                  <a:srgbClr val="FFCC00"/>
                </a:solidFill>
                <a:latin typeface="Arial" panose="020B0604020202020204" pitchFamily="34" charset="0"/>
                <a:cs typeface="Zar" pitchFamily="2" charset="0"/>
              </a:rPr>
              <a:t>‌</a:t>
            </a:r>
            <a:r>
              <a:rPr lang="ar-SA" altLang="fa-IR" b="1">
                <a:solidFill>
                  <a:srgbClr val="FFCC00"/>
                </a:solidFill>
                <a:latin typeface="Arial" panose="020B0604020202020204" pitchFamily="34" charset="0"/>
                <a:cs typeface="Zar" pitchFamily="2" charset="0"/>
              </a:rPr>
              <a:t>مندي مشتري چيست ؟</a:t>
            </a:r>
            <a:r>
              <a:rPr lang="en-US" altLang="fa-IR" b="1">
                <a:solidFill>
                  <a:srgbClr val="FFCC00"/>
                </a:solidFill>
                <a:latin typeface="Arial" panose="020B0604020202020204" pitchFamily="34" charset="0"/>
                <a:cs typeface="Zar" pitchFamily="2" charset="0"/>
              </a:rPr>
              <a:t> </a:t>
            </a:r>
          </a:p>
        </p:txBody>
      </p:sp>
      <p:sp>
        <p:nvSpPr>
          <p:cNvPr id="37891" name="Rectangle 8"/>
          <p:cNvSpPr>
            <a:spLocks noGrp="1" noChangeArrowheads="1"/>
          </p:cNvSpPr>
          <p:nvPr>
            <p:ph type="body" idx="1"/>
          </p:nvPr>
        </p:nvSpPr>
        <p:spPr>
          <a:xfrm>
            <a:off x="744538" y="2640013"/>
            <a:ext cx="8229600" cy="2952750"/>
          </a:xfrm>
          <a:noFill/>
        </p:spPr>
        <p:txBody>
          <a:bodyPr/>
          <a:lstStyle/>
          <a:p>
            <a:pPr algn="r" rtl="1"/>
            <a:r>
              <a:rPr lang="ar-SA" altLang="fa-IR" sz="3000" smtClean="0">
                <a:cs typeface="B Zar" panose="00000400000000000000" pitchFamily="2" charset="-78"/>
              </a:rPr>
              <a:t>رويكرد اول عقيده دارد رضايت حالتي است كه پس از مصرف محصول يا استفاده از خدمت ، براي مشتري حاصل مي‌شود .</a:t>
            </a:r>
            <a:r>
              <a:rPr lang="fa-IR" altLang="fa-IR" sz="3000" smtClean="0">
                <a:cs typeface="B Zar" panose="00000400000000000000" pitchFamily="2" charset="-78"/>
              </a:rPr>
              <a:t> </a:t>
            </a:r>
          </a:p>
          <a:p>
            <a:pPr algn="r" rtl="1"/>
            <a:r>
              <a:rPr lang="ar-SA" altLang="fa-IR" sz="3000" smtClean="0">
                <a:cs typeface="B Zar" panose="00000400000000000000" pitchFamily="2" charset="-78"/>
              </a:rPr>
              <a:t>رويكرد دوم</a:t>
            </a:r>
            <a:r>
              <a:rPr lang="fa-IR" altLang="fa-IR" sz="3000" smtClean="0">
                <a:cs typeface="B Zar" panose="00000400000000000000" pitchFamily="2" charset="-78"/>
              </a:rPr>
              <a:t> :</a:t>
            </a:r>
            <a:r>
              <a:rPr lang="ar-SA" altLang="fa-IR" sz="3000" smtClean="0">
                <a:cs typeface="B Zar" panose="00000400000000000000" pitchFamily="2" charset="-78"/>
              </a:rPr>
              <a:t> رضايت به عنوان فرآيند درك و ارزيابي مشتري از تجربه مصرف محصول يا استفاده از خدمات ، تعريف مي‌شد .</a:t>
            </a:r>
            <a:r>
              <a:rPr lang="fa-IR" altLang="fa-IR" sz="3000" smtClean="0">
                <a:cs typeface="B Zar" panose="00000400000000000000" pitchFamily="2" charset="-78"/>
              </a:rPr>
              <a:t> </a:t>
            </a:r>
            <a:endParaRPr lang="en-US" altLang="fa-IR" sz="30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1383"/>
                                        </p:tgtEl>
                                        <p:attrNameLst>
                                          <p:attrName>style.visibility</p:attrName>
                                        </p:attrNameLst>
                                      </p:cBhvr>
                                      <p:to>
                                        <p:strVal val="visible"/>
                                      </p:to>
                                    </p:set>
                                    <p:animEffect transition="in" filter="fade">
                                      <p:cBhvr>
                                        <p:cTn id="7" dur="2000"/>
                                        <p:tgtEl>
                                          <p:spTgt spid="1013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Effect transition="in" filter="diamond(in)">
                                      <p:cBhvr>
                                        <p:cTn id="12" dur="2000"/>
                                        <p:tgtEl>
                                          <p:spTgt spid="378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7891">
                                            <p:txEl>
                                              <p:pRg st="1" end="1"/>
                                            </p:txEl>
                                          </p:spTgt>
                                        </p:tgtEl>
                                        <p:attrNameLst>
                                          <p:attrName>style.visibility</p:attrName>
                                        </p:attrNameLst>
                                      </p:cBhvr>
                                      <p:to>
                                        <p:strVal val="visible"/>
                                      </p:to>
                                    </p:set>
                                    <p:animEffect transition="in" filter="diamond(in)">
                                      <p:cBhvr>
                                        <p:cTn id="17" dur="2000"/>
                                        <p:tgtEl>
                                          <p:spTgt spid="378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3" grpId="0"/>
      <p:bldP spid="37891"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83" name="Rectangle 7"/>
          <p:cNvSpPr>
            <a:spLocks noChangeArrowheads="1"/>
          </p:cNvSpPr>
          <p:nvPr/>
        </p:nvSpPr>
        <p:spPr bwMode="auto">
          <a:xfrm>
            <a:off x="360363" y="914400"/>
            <a:ext cx="878363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sz="3000" b="1">
                <a:solidFill>
                  <a:srgbClr val="FFC000"/>
                </a:solidFill>
                <a:cs typeface="B Zar" panose="00000400000000000000" pitchFamily="2" charset="-78"/>
              </a:rPr>
              <a:t>رضایت مشتری چه اثری در کسب و کار یک عرضه کننده دارد؟ </a:t>
            </a:r>
            <a:endParaRPr lang="en-US" altLang="fa-IR" sz="3000">
              <a:solidFill>
                <a:srgbClr val="FFC000"/>
              </a:solidFill>
              <a:cs typeface="B Zar" panose="00000400000000000000" pitchFamily="2" charset="-78"/>
            </a:endParaRPr>
          </a:p>
        </p:txBody>
      </p:sp>
      <p:sp>
        <p:nvSpPr>
          <p:cNvPr id="38915" name="Rectangle 8"/>
          <p:cNvSpPr>
            <a:spLocks noGrp="1" noChangeArrowheads="1"/>
          </p:cNvSpPr>
          <p:nvPr>
            <p:ph type="body" idx="1"/>
          </p:nvPr>
        </p:nvSpPr>
        <p:spPr>
          <a:xfrm>
            <a:off x="685800" y="2133600"/>
            <a:ext cx="8229600" cy="2952750"/>
          </a:xfrm>
          <a:noFill/>
        </p:spPr>
        <p:txBody>
          <a:bodyPr/>
          <a:lstStyle/>
          <a:p>
            <a:pPr algn="r" rtl="1"/>
            <a:r>
              <a:rPr lang="fa-IR" altLang="fa-IR" sz="3000" smtClean="0">
                <a:cs typeface="B Zar" panose="00000400000000000000" pitchFamily="2" charset="-78"/>
              </a:rPr>
              <a:t>همه ما حداقل تجربه ارتباط با خرده فروشان محله خود را می توانیم در ذهن مرور کنیم. فروشنده با انصاف، خوش رفتار و با حوصله همواره انگیزه خریدهای بعدی را در ما تقویت می‌کند و بر عکس در زمانی که با فروشندگان گرانفروش و بد اخلاق رو به رو شده ایم، اغلب ترجیح داده ایم برای خریدهای بعدی حتی به فروشگاه دورتری مراجعه کنیم. </a:t>
            </a:r>
            <a:endParaRPr lang="en-US" altLang="fa-IR" sz="30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1383"/>
                                        </p:tgtEl>
                                        <p:attrNameLst>
                                          <p:attrName>style.visibility</p:attrName>
                                        </p:attrNameLst>
                                      </p:cBhvr>
                                      <p:to>
                                        <p:strVal val="visible"/>
                                      </p:to>
                                    </p:set>
                                    <p:animEffect transition="in" filter="fade">
                                      <p:cBhvr>
                                        <p:cTn id="7" dur="2000"/>
                                        <p:tgtEl>
                                          <p:spTgt spid="1013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checkerboard(across)">
                                      <p:cBhvr>
                                        <p:cTn id="12"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3" grpId="0"/>
    </p:bld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7"/>
          <p:cNvSpPr>
            <a:spLocks noGrp="1" noChangeArrowheads="1"/>
          </p:cNvSpPr>
          <p:nvPr>
            <p:ph type="title"/>
          </p:nvPr>
        </p:nvSpPr>
        <p:spPr>
          <a:xfrm>
            <a:off x="533400" y="457200"/>
            <a:ext cx="8229600" cy="863600"/>
          </a:xfrm>
          <a:noFill/>
        </p:spPr>
        <p:txBody>
          <a:bodyPr anchor="ctr"/>
          <a:lstStyle/>
          <a:p>
            <a:pPr algn="ctr"/>
            <a:r>
              <a:rPr lang="ar-SA" altLang="fa-IR" smtClean="0">
                <a:cs typeface="Zar" pitchFamily="2" charset="0"/>
              </a:rPr>
              <a:t>علل كسب رضايت مشتري</a:t>
            </a:r>
            <a:r>
              <a:rPr lang="en-US" altLang="fa-IR" smtClean="0">
                <a:cs typeface="Zar" pitchFamily="2" charset="0"/>
              </a:rPr>
              <a:t> </a:t>
            </a:r>
          </a:p>
        </p:txBody>
      </p:sp>
      <p:graphicFrame>
        <p:nvGraphicFramePr>
          <p:cNvPr id="99336" name="Group 8"/>
          <p:cNvGraphicFramePr>
            <a:graphicFrameLocks noGrp="1"/>
          </p:cNvGraphicFramePr>
          <p:nvPr>
            <p:extLst>
              <p:ext uri="{D42A27DB-BD31-4B8C-83A1-F6EECF244321}">
                <p14:modId xmlns:p14="http://schemas.microsoft.com/office/powerpoint/2010/main" val="1326203448"/>
              </p:ext>
            </p:extLst>
          </p:nvPr>
        </p:nvGraphicFramePr>
        <p:xfrm>
          <a:off x="574675" y="2768600"/>
          <a:ext cx="8569325" cy="2541588"/>
        </p:xfrm>
        <a:graphic>
          <a:graphicData uri="http://schemas.openxmlformats.org/drawingml/2006/table">
            <a:tbl>
              <a:tblPr rtl="1"/>
              <a:tblGrid>
                <a:gridCol w="2900362">
                  <a:extLst>
                    <a:ext uri="{9D8B030D-6E8A-4147-A177-3AD203B41FA5}">
                      <a16:colId xmlns:a16="http://schemas.microsoft.com/office/drawing/2014/main" val="20000"/>
                    </a:ext>
                  </a:extLst>
                </a:gridCol>
                <a:gridCol w="5668963">
                  <a:extLst>
                    <a:ext uri="{9D8B030D-6E8A-4147-A177-3AD203B41FA5}">
                      <a16:colId xmlns:a16="http://schemas.microsoft.com/office/drawing/2014/main" val="20001"/>
                    </a:ext>
                  </a:extLst>
                </a:gridCol>
              </a:tblGrid>
              <a:tr h="364644">
                <a:tc>
                  <a:txBody>
                    <a:bodyPr/>
                    <a:lstStyle/>
                    <a:p>
                      <a:pPr marL="342900" marR="0" lvl="0" indent="-342900" algn="ctr"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500" b="1" i="0" u="none" strike="noStrike" cap="none" normalizeH="0" baseline="0" smtClean="0">
                          <a:ln>
                            <a:noFill/>
                          </a:ln>
                          <a:solidFill>
                            <a:schemeClr val="bg1"/>
                          </a:solidFill>
                          <a:effectLst/>
                          <a:latin typeface="Times New Roman" pitchFamily="18" charset="0"/>
                          <a:ea typeface="Times New Roman" pitchFamily="18" charset="0"/>
                          <a:cs typeface="B Nazanin" panose="00000400000000000000" pitchFamily="2" charset="-78"/>
                        </a:rPr>
                        <a:t>علت</a:t>
                      </a:r>
                      <a:endParaRPr kumimoji="0" lang="ar-SA" sz="1500" b="0" i="0" u="none" strike="noStrike" cap="none" normalizeH="0" baseline="0" smtClean="0">
                        <a:ln>
                          <a:noFill/>
                        </a:ln>
                        <a:solidFill>
                          <a:schemeClr val="bg1"/>
                        </a:solidFill>
                        <a:effectLst/>
                        <a:latin typeface="Times New Roman" pitchFamily="18" charset="0"/>
                        <a:ea typeface="Times New Roman" pitchFamily="18" charset="0"/>
                        <a:cs typeface="B Nazanin" panose="00000400000000000000" pitchFamily="2" charset="-78"/>
                      </a:endParaRPr>
                    </a:p>
                  </a:txBody>
                  <a:tcPr marT="27606" marB="27606"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tc>
                  <a:txBody>
                    <a:bodyPr/>
                    <a:lstStyle/>
                    <a:p>
                      <a:pPr marL="342900" marR="0" lvl="0" indent="-342900" algn="ctr"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500" b="1" i="0" u="none" strike="noStrike" cap="none" normalizeH="0" baseline="0" dirty="0" smtClean="0">
                          <a:ln>
                            <a:noFill/>
                          </a:ln>
                          <a:solidFill>
                            <a:schemeClr val="bg1"/>
                          </a:solidFill>
                          <a:effectLst/>
                          <a:latin typeface="Times New Roman" pitchFamily="18" charset="0"/>
                          <a:ea typeface="Times New Roman" pitchFamily="18" charset="0"/>
                          <a:cs typeface="B Nazanin" panose="00000400000000000000" pitchFamily="2" charset="-78"/>
                        </a:rPr>
                        <a:t>شرح</a:t>
                      </a:r>
                      <a:endParaRPr kumimoji="0" lang="ar-SA" sz="1500" b="0" i="0" u="none" strike="noStrike" cap="none" normalizeH="0" baseline="0" dirty="0" smtClean="0">
                        <a:ln>
                          <a:noFill/>
                        </a:ln>
                        <a:solidFill>
                          <a:schemeClr val="bg1"/>
                        </a:solidFill>
                        <a:effectLst/>
                        <a:latin typeface="Times New Roman" pitchFamily="18" charset="0"/>
                        <a:ea typeface="Times New Roman" pitchFamily="18" charset="0"/>
                        <a:cs typeface="B Nazanin" panose="00000400000000000000" pitchFamily="2" charset="-78"/>
                      </a:endParaRPr>
                    </a:p>
                  </a:txBody>
                  <a:tcPr marT="27606" marB="27606"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extLst>
                  <a:ext uri="{0D108BD9-81ED-4DB2-BD59-A6C34878D82A}">
                    <a16:rowId xmlns:a16="http://schemas.microsoft.com/office/drawing/2014/main" val="10000"/>
                  </a:ext>
                </a:extLst>
              </a:tr>
              <a:tr h="725648">
                <a:tc>
                  <a:txBody>
                    <a:bodyPr/>
                    <a:lstStyle/>
                    <a:p>
                      <a:pPr marL="342900" marR="0" lvl="0" indent="-342900" algn="ctr"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500" b="0" i="0" u="none" strike="noStrike" cap="none" normalizeH="0" baseline="0" smtClean="0">
                          <a:ln>
                            <a:noFill/>
                          </a:ln>
                          <a:solidFill>
                            <a:schemeClr val="bg1"/>
                          </a:solidFill>
                          <a:effectLst/>
                          <a:latin typeface="Times New Roman" pitchFamily="18" charset="0"/>
                          <a:ea typeface="Times New Roman" pitchFamily="18" charset="0"/>
                          <a:cs typeface="Zar" pitchFamily="2" charset="-78"/>
                        </a:rPr>
                        <a:t>فلسفي</a:t>
                      </a:r>
                    </a:p>
                  </a:txBody>
                  <a:tcPr marT="27606" marB="27606"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tc>
                  <a:txBody>
                    <a:bodyPr/>
                    <a:lstStyle/>
                    <a:p>
                      <a:pPr marL="342900" marR="0" lvl="0" indent="-342900" algn="just"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600" b="0" i="0" u="none" strike="noStrike" cap="none" normalizeH="0" baseline="0" smtClean="0">
                          <a:ln>
                            <a:noFill/>
                          </a:ln>
                          <a:solidFill>
                            <a:schemeClr val="bg1"/>
                          </a:solidFill>
                          <a:effectLst/>
                          <a:latin typeface="Times New Roman" pitchFamily="18" charset="0"/>
                          <a:ea typeface="Times New Roman" pitchFamily="18" charset="0"/>
                          <a:cs typeface="Zar" pitchFamily="2" charset="-78"/>
                        </a:rPr>
                        <a:t>نياز به ايجاد يك رابطه منفعت دار براي مشتري و سازمان</a:t>
                      </a:r>
                    </a:p>
                  </a:txBody>
                  <a:tcPr marT="27606" marB="27606"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extLst>
                  <a:ext uri="{0D108BD9-81ED-4DB2-BD59-A6C34878D82A}">
                    <a16:rowId xmlns:a16="http://schemas.microsoft.com/office/drawing/2014/main" val="10001"/>
                  </a:ext>
                </a:extLst>
              </a:tr>
              <a:tr h="725648">
                <a:tc>
                  <a:txBody>
                    <a:bodyPr/>
                    <a:lstStyle/>
                    <a:p>
                      <a:pPr marL="342900" marR="0" lvl="0" indent="-342900" algn="ctr"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500" b="0" i="0" u="none" strike="noStrike" cap="none" normalizeH="0" baseline="0" smtClean="0">
                          <a:ln>
                            <a:noFill/>
                          </a:ln>
                          <a:solidFill>
                            <a:schemeClr val="bg1"/>
                          </a:solidFill>
                          <a:effectLst/>
                          <a:latin typeface="Times New Roman" pitchFamily="18" charset="0"/>
                          <a:ea typeface="Times New Roman" pitchFamily="18" charset="0"/>
                          <a:cs typeface="Zar" pitchFamily="2" charset="-78"/>
                        </a:rPr>
                        <a:t>اقتصادي</a:t>
                      </a:r>
                    </a:p>
                  </a:txBody>
                  <a:tcPr marT="27606" marB="27606"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tc>
                  <a:txBody>
                    <a:bodyPr/>
                    <a:lstStyle/>
                    <a:p>
                      <a:pPr marL="342900" marR="0" lvl="0" indent="-342900" algn="just"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600" b="0" i="0" u="none" strike="noStrike" cap="none" normalizeH="0" baseline="0" smtClean="0">
                          <a:ln>
                            <a:noFill/>
                          </a:ln>
                          <a:solidFill>
                            <a:schemeClr val="bg1"/>
                          </a:solidFill>
                          <a:effectLst/>
                          <a:latin typeface="Times New Roman" pitchFamily="18" charset="0"/>
                          <a:ea typeface="Times New Roman" pitchFamily="18" charset="0"/>
                          <a:cs typeface="Zar" pitchFamily="2" charset="-78"/>
                        </a:rPr>
                        <a:t>ايجاد مزيت رقابتي ، افزايش سودآوري، حفظ مشتريان</a:t>
                      </a:r>
                    </a:p>
                  </a:txBody>
                  <a:tcPr marT="27606" marB="27606"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extLst>
                  <a:ext uri="{0D108BD9-81ED-4DB2-BD59-A6C34878D82A}">
                    <a16:rowId xmlns:a16="http://schemas.microsoft.com/office/drawing/2014/main" val="10002"/>
                  </a:ext>
                </a:extLst>
              </a:tr>
              <a:tr h="725648">
                <a:tc>
                  <a:txBody>
                    <a:bodyPr/>
                    <a:lstStyle/>
                    <a:p>
                      <a:pPr marL="342900" marR="0" lvl="0" indent="-342900" algn="ctr"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500" b="0" i="0" u="none" strike="noStrike" cap="none" normalizeH="0" baseline="0" smtClean="0">
                          <a:ln>
                            <a:noFill/>
                          </a:ln>
                          <a:solidFill>
                            <a:schemeClr val="bg1"/>
                          </a:solidFill>
                          <a:effectLst/>
                          <a:latin typeface="Times New Roman" pitchFamily="18" charset="0"/>
                          <a:ea typeface="Times New Roman" pitchFamily="18" charset="0"/>
                          <a:cs typeface="Zar" pitchFamily="2" charset="-78"/>
                        </a:rPr>
                        <a:t>كسب اعتبار ومحسوس سازي</a:t>
                      </a:r>
                    </a:p>
                  </a:txBody>
                  <a:tcPr marT="27606" marB="27606"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tc>
                  <a:txBody>
                    <a:bodyPr/>
                    <a:lstStyle/>
                    <a:p>
                      <a:pPr marL="342900" marR="0" lvl="0" indent="-342900" algn="just" defTabSz="914400" rtl="1" eaLnBrk="0" fontAlgn="base" latinLnBrk="0" hangingPunct="0">
                        <a:lnSpc>
                          <a:spcPct val="140000"/>
                        </a:lnSpc>
                        <a:spcBef>
                          <a:spcPct val="0"/>
                        </a:spcBef>
                        <a:spcAft>
                          <a:spcPct val="0"/>
                        </a:spcAft>
                        <a:buClr>
                          <a:schemeClr val="tx2"/>
                        </a:buClr>
                        <a:buSzTx/>
                        <a:buFontTx/>
                        <a:buNone/>
                        <a:tabLst>
                          <a:tab pos="193675" algn="l"/>
                        </a:tabLst>
                      </a:pPr>
                      <a:r>
                        <a:rPr kumimoji="0" lang="ar-SA" sz="1600" b="0" i="0" u="none" strike="noStrike" cap="none" normalizeH="0" baseline="0" dirty="0" smtClean="0">
                          <a:ln>
                            <a:noFill/>
                          </a:ln>
                          <a:solidFill>
                            <a:schemeClr val="bg1"/>
                          </a:solidFill>
                          <a:effectLst/>
                          <a:latin typeface="Times New Roman" pitchFamily="18" charset="0"/>
                          <a:ea typeface="Times New Roman" pitchFamily="18" charset="0"/>
                          <a:cs typeface="Zar" pitchFamily="2" charset="-78"/>
                        </a:rPr>
                        <a:t>قابل مشاهده كردن</a:t>
                      </a:r>
                      <a:r>
                        <a:rPr kumimoji="0" lang="fa-IR" sz="1600" b="0" i="0" u="none" strike="noStrike" cap="none" normalizeH="0" baseline="0" dirty="0" smtClean="0">
                          <a:ln>
                            <a:noFill/>
                          </a:ln>
                          <a:solidFill>
                            <a:schemeClr val="bg1"/>
                          </a:solidFill>
                          <a:effectLst/>
                          <a:latin typeface="Times New Roman" pitchFamily="18" charset="0"/>
                          <a:ea typeface="Times New Roman" pitchFamily="18" charset="0"/>
                          <a:cs typeface="Zar" pitchFamily="2" charset="-78"/>
                        </a:rPr>
                        <a:t> </a:t>
                      </a:r>
                      <a:r>
                        <a:rPr kumimoji="0" lang="ar-SA" sz="1600" b="0" i="0" u="none" strike="noStrike" cap="none" normalizeH="0" baseline="0" dirty="0" smtClean="0">
                          <a:ln>
                            <a:noFill/>
                          </a:ln>
                          <a:solidFill>
                            <a:schemeClr val="bg1"/>
                          </a:solidFill>
                          <a:effectLst/>
                          <a:latin typeface="Times New Roman" pitchFamily="18" charset="0"/>
                          <a:ea typeface="Times New Roman" pitchFamily="18" charset="0"/>
                          <a:cs typeface="Zar" pitchFamily="2" charset="-78"/>
                        </a:rPr>
                        <a:t>توانمندي‌هاي نامحسوس سازمان</a:t>
                      </a:r>
                    </a:p>
                  </a:txBody>
                  <a:tcPr marT="27606" marB="27606"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pattFill prst="pct5">
                      <a:fgClr>
                        <a:srgbClr val="FFFFFF"/>
                      </a:fgClr>
                      <a:bgClr>
                        <a:srgbClr val="FFFFFF"/>
                      </a:bgClr>
                    </a:pattFill>
                  </a:tcPr>
                </a:tc>
                <a:extLst>
                  <a:ext uri="{0D108BD9-81ED-4DB2-BD59-A6C34878D82A}">
                    <a16:rowId xmlns:a16="http://schemas.microsoft.com/office/drawing/2014/main" val="10003"/>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99336"/>
                                        </p:tgtEl>
                                        <p:attrNameLst>
                                          <p:attrName>style.visibility</p:attrName>
                                        </p:attrNameLst>
                                      </p:cBhvr>
                                      <p:to>
                                        <p:strVal val="visible"/>
                                      </p:to>
                                    </p:set>
                                    <p:animEffect transition="in" filter="wheel(4)">
                                      <p:cBhvr>
                                        <p:cTn id="7" dur="500"/>
                                        <p:tgtEl>
                                          <p:spTgt spid="993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8"/>
          <p:cNvSpPr>
            <a:spLocks noGrp="1" noChangeArrowheads="1"/>
          </p:cNvSpPr>
          <p:nvPr>
            <p:ph type="title"/>
          </p:nvPr>
        </p:nvSpPr>
        <p:spPr>
          <a:xfrm>
            <a:off x="1524000" y="533400"/>
            <a:ext cx="5867400" cy="936625"/>
          </a:xfrm>
          <a:noFill/>
        </p:spPr>
        <p:txBody>
          <a:bodyPr anchor="ctr"/>
          <a:lstStyle/>
          <a:p>
            <a:r>
              <a:rPr lang="ar-SA" altLang="fa-IR" sz="4000" b="1" smtClean="0">
                <a:cs typeface="B Zar" panose="00000400000000000000" pitchFamily="2" charset="-78"/>
              </a:rPr>
              <a:t>مزاياي رضايت‌مندي مشتري</a:t>
            </a:r>
            <a:endParaRPr lang="en-US" altLang="fa-IR" sz="4000" b="1" smtClean="0">
              <a:cs typeface="B Zar" panose="00000400000000000000" pitchFamily="2" charset="-78"/>
            </a:endParaRPr>
          </a:p>
        </p:txBody>
      </p:sp>
      <p:graphicFrame>
        <p:nvGraphicFramePr>
          <p:cNvPr id="97310" name="Group 30"/>
          <p:cNvGraphicFramePr>
            <a:graphicFrameLocks noGrp="1"/>
          </p:cNvGraphicFramePr>
          <p:nvPr>
            <p:extLst>
              <p:ext uri="{D42A27DB-BD31-4B8C-83A1-F6EECF244321}">
                <p14:modId xmlns:p14="http://schemas.microsoft.com/office/powerpoint/2010/main" val="3670768828"/>
              </p:ext>
            </p:extLst>
          </p:nvPr>
        </p:nvGraphicFramePr>
        <p:xfrm>
          <a:off x="1981200" y="1905000"/>
          <a:ext cx="5410200" cy="4800602"/>
        </p:xfrm>
        <a:graphic>
          <a:graphicData uri="http://schemas.openxmlformats.org/drawingml/2006/table">
            <a:tbl>
              <a:tblPr rtl="1"/>
              <a:tblGrid>
                <a:gridCol w="2386012">
                  <a:extLst>
                    <a:ext uri="{9D8B030D-6E8A-4147-A177-3AD203B41FA5}">
                      <a16:colId xmlns:a16="http://schemas.microsoft.com/office/drawing/2014/main" val="20000"/>
                    </a:ext>
                  </a:extLst>
                </a:gridCol>
                <a:gridCol w="3024188">
                  <a:extLst>
                    <a:ext uri="{9D8B030D-6E8A-4147-A177-3AD203B41FA5}">
                      <a16:colId xmlns:a16="http://schemas.microsoft.com/office/drawing/2014/main" val="20001"/>
                    </a:ext>
                  </a:extLst>
                </a:gridCol>
              </a:tblGrid>
              <a:tr h="908050">
                <a:tc gridSpan="2">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tab pos="2103438" algn="ctr"/>
                          <a:tab pos="4141788" algn="r"/>
                        </a:tabLst>
                      </a:pP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مزاياي رضايت‌مندي مشتري</a:t>
                      </a:r>
                      <a:endParaRPr kumimoji="0" lang="fa-IR"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hMerge="1">
                  <a:txBody>
                    <a:bodyPr/>
                    <a:lstStyle/>
                    <a:p>
                      <a:pPr rtl="1"/>
                      <a:endParaRPr lang="fa-IR"/>
                    </a:p>
                  </a:txBody>
                  <a:tcPr/>
                </a:tc>
                <a:extLst>
                  <a:ext uri="{0D108BD9-81ED-4DB2-BD59-A6C34878D82A}">
                    <a16:rowId xmlns:a16="http://schemas.microsoft.com/office/drawing/2014/main" val="10000"/>
                  </a:ext>
                </a:extLst>
              </a:tr>
              <a:tr h="633413">
                <a:tc rowSpan="5">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مزاياي اقتصادي</a:t>
                      </a:r>
                    </a:p>
                  </a:txBody>
                  <a:tcPr marL="0" marR="0" marT="0" marB="0" anchor="ctr" horzOverflow="overflow">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مزيت رقابتي</a:t>
                      </a:r>
                    </a:p>
                  </a:txBody>
                  <a:tcPr marL="0" marR="0" marT="0" marB="0"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1"/>
                  </a:ext>
                </a:extLst>
              </a:tr>
              <a:tr h="633413">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سودآوري</a:t>
                      </a:r>
                    </a:p>
                  </a:txBody>
                  <a:tcPr marL="0" marR="0" marT="0" marB="0"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2"/>
                  </a:ext>
                </a:extLst>
              </a:tr>
              <a:tr h="633413">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افزايش سهم بازار</a:t>
                      </a:r>
                    </a:p>
                  </a:txBody>
                  <a:tcPr marL="0" marR="0" marT="0" marB="0"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3"/>
                  </a:ext>
                </a:extLst>
              </a:tr>
              <a:tr h="631825">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حفظ مشتريان</a:t>
                      </a:r>
                    </a:p>
                  </a:txBody>
                  <a:tcPr marL="0" marR="0" marT="0" marB="0"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4"/>
                  </a:ext>
                </a:extLst>
              </a:tr>
              <a:tr h="633413">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كاهش هزينه</a:t>
                      </a:r>
                    </a:p>
                  </a:txBody>
                  <a:tcPr marL="0" marR="0" marT="0" marB="0"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5"/>
                  </a:ext>
                </a:extLst>
              </a:tr>
              <a:tr h="727075">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مزاياي اجتماعي</a:t>
                      </a:r>
                    </a:p>
                  </a:txBody>
                  <a:tcPr marL="0" marR="0" marT="0" marB="0" anchor="ctr" horzOverflow="overflow">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بهبود و افزايش شهرت</a:t>
                      </a:r>
                    </a:p>
                  </a:txBody>
                  <a:tcPr marL="0" marR="0" marT="0" marB="0" anchor="ctr" horzOverflow="overflow">
                    <a:lnL w="190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973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9" name="Rectangle 7"/>
          <p:cNvSpPr>
            <a:spLocks noChangeArrowheads="1"/>
          </p:cNvSpPr>
          <p:nvPr/>
        </p:nvSpPr>
        <p:spPr bwMode="auto">
          <a:xfrm>
            <a:off x="2286000" y="685800"/>
            <a:ext cx="54879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tabLst>
                <a:tab pos="2476500" algn="l"/>
              </a:tabLst>
              <a:defRPr sz="3200">
                <a:solidFill>
                  <a:schemeClr val="tx1"/>
                </a:solidFill>
                <a:latin typeface="Times New Roman" panose="02020603050405020304" pitchFamily="18" charset="0"/>
              </a:defRPr>
            </a:lvl1pPr>
            <a:lvl2pPr marL="742950" indent="-285750">
              <a:spcBef>
                <a:spcPct val="20000"/>
              </a:spcBef>
              <a:buClr>
                <a:schemeClr val="tx2"/>
              </a:buClr>
              <a:buChar char="–"/>
              <a:tabLst>
                <a:tab pos="2476500" algn="l"/>
              </a:tabLst>
              <a:defRPr sz="2800">
                <a:solidFill>
                  <a:schemeClr val="tx1"/>
                </a:solidFill>
                <a:latin typeface="Times New Roman" panose="02020603050405020304" pitchFamily="18" charset="0"/>
              </a:defRPr>
            </a:lvl2pPr>
            <a:lvl3pPr marL="1143000" indent="-228600">
              <a:spcBef>
                <a:spcPct val="20000"/>
              </a:spcBef>
              <a:buClr>
                <a:schemeClr val="tx2"/>
              </a:buClr>
              <a:buChar char="•"/>
              <a:tabLst>
                <a:tab pos="2476500" algn="l"/>
              </a:tabLst>
              <a:defRPr sz="2400">
                <a:solidFill>
                  <a:schemeClr val="tx1"/>
                </a:solidFill>
                <a:latin typeface="Times New Roman" panose="02020603050405020304" pitchFamily="18" charset="0"/>
              </a:defRPr>
            </a:lvl3pPr>
            <a:lvl4pPr marL="1600200" indent="-228600">
              <a:spcBef>
                <a:spcPct val="20000"/>
              </a:spcBef>
              <a:buClr>
                <a:schemeClr val="tx2"/>
              </a:buClr>
              <a:buChar char="–"/>
              <a:tabLst>
                <a:tab pos="24765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24765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24765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24765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24765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2476500" algn="l"/>
              </a:tabLst>
              <a:defRPr sz="2000">
                <a:solidFill>
                  <a:schemeClr val="tx1"/>
                </a:solidFill>
                <a:latin typeface="Times New Roman" panose="02020603050405020304" pitchFamily="18" charset="0"/>
              </a:defRPr>
            </a:lvl9pPr>
          </a:lstStyle>
          <a:p>
            <a:pPr algn="just" rtl="1" eaLnBrk="1" hangingPunct="1">
              <a:spcBef>
                <a:spcPct val="0"/>
              </a:spcBef>
              <a:buClrTx/>
              <a:buFontTx/>
              <a:buNone/>
            </a:pPr>
            <a:r>
              <a:rPr lang="ar-SA" altLang="fa-IR" sz="3600" b="1">
                <a:solidFill>
                  <a:srgbClr val="FFCC00"/>
                </a:solidFill>
                <a:latin typeface="Arial" panose="020B0604020202020204" pitchFamily="34" charset="0"/>
                <a:cs typeface="Zar" pitchFamily="2" charset="0"/>
              </a:rPr>
              <a:t>فلسفه به حداكثر رساندن رضايت مشتري</a:t>
            </a:r>
          </a:p>
        </p:txBody>
      </p:sp>
      <p:graphicFrame>
        <p:nvGraphicFramePr>
          <p:cNvPr id="2" name="Diagram 1"/>
          <p:cNvGraphicFramePr/>
          <p:nvPr>
            <p:extLst>
              <p:ext uri="{D42A27DB-BD31-4B8C-83A1-F6EECF244321}">
                <p14:modId xmlns:p14="http://schemas.microsoft.com/office/powerpoint/2010/main" val="3610526890"/>
              </p:ext>
            </p:extLst>
          </p:nvPr>
        </p:nvGraphicFramePr>
        <p:xfrm>
          <a:off x="2133600" y="2057400"/>
          <a:ext cx="5722938"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5239"/>
                                        </p:tgtEl>
                                        <p:attrNameLst>
                                          <p:attrName>style.visibility</p:attrName>
                                        </p:attrNameLst>
                                      </p:cBhvr>
                                      <p:to>
                                        <p:strVal val="visible"/>
                                      </p:to>
                                    </p:set>
                                    <p:anim calcmode="lin" valueType="num">
                                      <p:cBhvr additive="base">
                                        <p:cTn id="7" dur="500" fill="hold"/>
                                        <p:tgtEl>
                                          <p:spTgt spid="95239"/>
                                        </p:tgtEl>
                                        <p:attrNameLst>
                                          <p:attrName>ppt_x</p:attrName>
                                        </p:attrNameLst>
                                      </p:cBhvr>
                                      <p:tavLst>
                                        <p:tav tm="0">
                                          <p:val>
                                            <p:strVal val="#ppt_x"/>
                                          </p:val>
                                        </p:tav>
                                        <p:tav tm="100000">
                                          <p:val>
                                            <p:strVal val="#ppt_x"/>
                                          </p:val>
                                        </p:tav>
                                      </p:tavLst>
                                    </p:anim>
                                    <p:anim calcmode="lin" valueType="num">
                                      <p:cBhvr additive="base">
                                        <p:cTn id="8" dur="500" fill="hold"/>
                                        <p:tgtEl>
                                          <p:spTgt spid="9523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9" grpId="0"/>
      <p:bldGraphic spid="2"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7"/>
          <p:cNvSpPr>
            <a:spLocks noGrp="1" noChangeArrowheads="1"/>
          </p:cNvSpPr>
          <p:nvPr>
            <p:ph type="title"/>
          </p:nvPr>
        </p:nvSpPr>
        <p:spPr>
          <a:xfrm>
            <a:off x="381000" y="533400"/>
            <a:ext cx="8229600" cy="863600"/>
          </a:xfrm>
          <a:noFill/>
        </p:spPr>
        <p:txBody>
          <a:bodyPr anchor="ctr"/>
          <a:lstStyle/>
          <a:p>
            <a:pPr algn="ctr" rtl="1"/>
            <a:r>
              <a:rPr lang="ar-SA" altLang="fa-IR" sz="4000" b="1" smtClean="0">
                <a:cs typeface="B Nazanin" panose="00000400000000000000" pitchFamily="2" charset="-78"/>
              </a:rPr>
              <a:t>عوامل مؤثر بر رضايت مشتري</a:t>
            </a:r>
            <a:endParaRPr lang="en-US" altLang="fa-IR" sz="4000" b="1" smtClean="0">
              <a:cs typeface="B Nazanin" panose="00000400000000000000" pitchFamily="2" charset="-78"/>
            </a:endParaRPr>
          </a:p>
        </p:txBody>
      </p:sp>
      <p:grpSp>
        <p:nvGrpSpPr>
          <p:cNvPr id="2" name="Group 8"/>
          <p:cNvGrpSpPr>
            <a:grpSpLocks/>
          </p:cNvGrpSpPr>
          <p:nvPr/>
        </p:nvGrpSpPr>
        <p:grpSpPr bwMode="auto">
          <a:xfrm>
            <a:off x="1676400" y="2286000"/>
            <a:ext cx="6480175" cy="3671888"/>
            <a:chOff x="839" y="1389"/>
            <a:chExt cx="4082" cy="2313"/>
          </a:xfrm>
        </p:grpSpPr>
        <p:sp>
          <p:nvSpPr>
            <p:cNvPr id="82948" name="AutoShape 9"/>
            <p:cNvSpPr>
              <a:spLocks noChangeArrowheads="1"/>
            </p:cNvSpPr>
            <p:nvPr/>
          </p:nvSpPr>
          <p:spPr bwMode="auto">
            <a:xfrm>
              <a:off x="839" y="1389"/>
              <a:ext cx="4082" cy="2313"/>
            </a:xfrm>
            <a:prstGeom prst="roundRect">
              <a:avLst>
                <a:gd name="adj" fmla="val 16667"/>
              </a:avLst>
            </a:prstGeom>
            <a:solidFill>
              <a:srgbClr val="F9FDFD">
                <a:alpha val="59999"/>
              </a:srgbClr>
            </a:solidFill>
            <a:ln w="9525" algn="ctr">
              <a:solidFill>
                <a:schemeClr val="tx1"/>
              </a:solidFill>
              <a:round/>
              <a:headEnd/>
              <a:tailEnd/>
            </a:ln>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cs typeface="B Nazanin" panose="00000400000000000000" pitchFamily="2" charset="-78"/>
              </a:endParaRPr>
            </a:p>
          </p:txBody>
        </p:sp>
        <p:grpSp>
          <p:nvGrpSpPr>
            <p:cNvPr id="82949" name="Group 10"/>
            <p:cNvGrpSpPr>
              <a:grpSpLocks/>
            </p:cNvGrpSpPr>
            <p:nvPr/>
          </p:nvGrpSpPr>
          <p:grpSpPr bwMode="auto">
            <a:xfrm>
              <a:off x="1565" y="1570"/>
              <a:ext cx="2858" cy="2041"/>
              <a:chOff x="3839" y="4236"/>
              <a:chExt cx="3443" cy="3520"/>
            </a:xfrm>
          </p:grpSpPr>
          <p:sp>
            <p:nvSpPr>
              <p:cNvPr id="82950" name="Rectangle 11"/>
              <p:cNvSpPr>
                <a:spLocks noChangeArrowheads="1"/>
              </p:cNvSpPr>
              <p:nvPr/>
            </p:nvSpPr>
            <p:spPr bwMode="auto">
              <a:xfrm>
                <a:off x="3996" y="4236"/>
                <a:ext cx="1095" cy="1120"/>
              </a:xfrm>
              <a:prstGeom prst="rect">
                <a:avLst/>
              </a:prstGeom>
              <a:solidFill>
                <a:srgbClr val="FFFFFF"/>
              </a:solidFill>
              <a:ln w="28575" algn="ctr">
                <a:solidFill>
                  <a:srgbClr val="008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400">
                    <a:solidFill>
                      <a:srgbClr val="000000"/>
                    </a:solidFill>
                    <a:ea typeface="SimSun" panose="02010600030101010101" pitchFamily="2" charset="-122"/>
                    <a:cs typeface="B Nazanin" panose="00000400000000000000" pitchFamily="2" charset="-78"/>
                  </a:rPr>
                  <a:t>انتظارات مشتري</a:t>
                </a:r>
                <a:endParaRPr lang="en-US" altLang="fa-IR" sz="2400" b="1">
                  <a:latin typeface="Arial" panose="020B0604020202020204" pitchFamily="34" charset="0"/>
                  <a:ea typeface="SimSun" panose="02010600030101010101" pitchFamily="2" charset="-122"/>
                  <a:cs typeface="B Nazanin" panose="00000400000000000000" pitchFamily="2" charset="-78"/>
                </a:endParaRPr>
              </a:p>
            </p:txBody>
          </p:sp>
          <p:sp>
            <p:nvSpPr>
              <p:cNvPr id="82951" name="Rectangle 12"/>
              <p:cNvSpPr>
                <a:spLocks noChangeArrowheads="1"/>
              </p:cNvSpPr>
              <p:nvPr/>
            </p:nvSpPr>
            <p:spPr bwMode="auto">
              <a:xfrm>
                <a:off x="6187" y="5516"/>
                <a:ext cx="1095" cy="1120"/>
              </a:xfrm>
              <a:prstGeom prst="rect">
                <a:avLst/>
              </a:prstGeom>
              <a:solidFill>
                <a:srgbClr val="FFFFFF"/>
              </a:solidFill>
              <a:ln w="28575" algn="ctr">
                <a:solidFill>
                  <a:srgbClr val="008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400">
                    <a:solidFill>
                      <a:srgbClr val="000000"/>
                    </a:solidFill>
                    <a:ea typeface="SimSun" panose="02010600030101010101" pitchFamily="2" charset="-122"/>
                    <a:cs typeface="B Nazanin" panose="00000400000000000000" pitchFamily="2" charset="-78"/>
                  </a:rPr>
                  <a:t>رضايت مشتري</a:t>
                </a:r>
                <a:endParaRPr lang="en-US" altLang="fa-IR" sz="2400">
                  <a:solidFill>
                    <a:srgbClr val="000000"/>
                  </a:solidFill>
                  <a:ea typeface="SimSun" panose="02010600030101010101" pitchFamily="2" charset="-122"/>
                  <a:cs typeface="B Nazanin" panose="00000400000000000000" pitchFamily="2" charset="-78"/>
                </a:endParaRPr>
              </a:p>
            </p:txBody>
          </p:sp>
          <p:sp>
            <p:nvSpPr>
              <p:cNvPr id="82952" name="Rectangle 13"/>
              <p:cNvSpPr>
                <a:spLocks noChangeArrowheads="1"/>
              </p:cNvSpPr>
              <p:nvPr/>
            </p:nvSpPr>
            <p:spPr bwMode="auto">
              <a:xfrm>
                <a:off x="3839" y="6476"/>
                <a:ext cx="1095" cy="1280"/>
              </a:xfrm>
              <a:prstGeom prst="rect">
                <a:avLst/>
              </a:prstGeom>
              <a:solidFill>
                <a:srgbClr val="FFFFFF"/>
              </a:solidFill>
              <a:ln w="28575" algn="ctr">
                <a:solidFill>
                  <a:srgbClr val="008000"/>
                </a:solidFill>
                <a:miter lim="800000"/>
                <a:headEnd/>
                <a:tailEnd/>
              </a:ln>
            </p:spPr>
            <p:txBody>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400">
                    <a:solidFill>
                      <a:srgbClr val="000000"/>
                    </a:solidFill>
                    <a:ea typeface="SimSun" panose="02010600030101010101" pitchFamily="2" charset="-122"/>
                    <a:cs typeface="B Nazanin" panose="00000400000000000000" pitchFamily="2" charset="-78"/>
                  </a:rPr>
                  <a:t>استنباط مشتري از كيفيت</a:t>
                </a:r>
                <a:endParaRPr lang="en-US" altLang="fa-IR" sz="2400">
                  <a:solidFill>
                    <a:srgbClr val="000000"/>
                  </a:solidFill>
                  <a:ea typeface="SimSun" panose="02010600030101010101" pitchFamily="2" charset="-122"/>
                  <a:cs typeface="B Nazanin" panose="00000400000000000000" pitchFamily="2" charset="-78"/>
                </a:endParaRPr>
              </a:p>
            </p:txBody>
          </p:sp>
          <p:sp>
            <p:nvSpPr>
              <p:cNvPr id="82953" name="Line 14"/>
              <p:cNvSpPr>
                <a:spLocks noChangeShapeType="1"/>
              </p:cNvSpPr>
              <p:nvPr/>
            </p:nvSpPr>
            <p:spPr bwMode="auto">
              <a:xfrm>
                <a:off x="5091" y="4716"/>
                <a:ext cx="1722" cy="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fa-IR">
                  <a:cs typeface="B Nazanin" panose="00000400000000000000" pitchFamily="2" charset="-78"/>
                </a:endParaRPr>
              </a:p>
            </p:txBody>
          </p:sp>
          <p:sp>
            <p:nvSpPr>
              <p:cNvPr id="82954" name="Line 15"/>
              <p:cNvSpPr>
                <a:spLocks noChangeShapeType="1"/>
              </p:cNvSpPr>
              <p:nvPr/>
            </p:nvSpPr>
            <p:spPr bwMode="auto">
              <a:xfrm>
                <a:off x="4935" y="7116"/>
                <a:ext cx="1878" cy="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fa-IR">
                  <a:cs typeface="B Nazanin" panose="00000400000000000000" pitchFamily="2" charset="-78"/>
                </a:endParaRPr>
              </a:p>
            </p:txBody>
          </p:sp>
          <p:sp>
            <p:nvSpPr>
              <p:cNvPr id="82955" name="Line 16"/>
              <p:cNvSpPr>
                <a:spLocks noChangeShapeType="1"/>
              </p:cNvSpPr>
              <p:nvPr/>
            </p:nvSpPr>
            <p:spPr bwMode="auto">
              <a:xfrm flipV="1">
                <a:off x="6813" y="6636"/>
                <a:ext cx="0" cy="480"/>
              </a:xfrm>
              <a:prstGeom prst="line">
                <a:avLst/>
              </a:prstGeom>
              <a:noFill/>
              <a:ln w="28575">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fa-IR">
                  <a:cs typeface="B Nazanin" panose="00000400000000000000" pitchFamily="2" charset="-78"/>
                </a:endParaRPr>
              </a:p>
            </p:txBody>
          </p:sp>
          <p:sp>
            <p:nvSpPr>
              <p:cNvPr id="82956" name="Line 17"/>
              <p:cNvSpPr>
                <a:spLocks noChangeShapeType="1"/>
              </p:cNvSpPr>
              <p:nvPr/>
            </p:nvSpPr>
            <p:spPr bwMode="auto">
              <a:xfrm>
                <a:off x="6813" y="4716"/>
                <a:ext cx="0" cy="800"/>
              </a:xfrm>
              <a:prstGeom prst="line">
                <a:avLst/>
              </a:prstGeom>
              <a:noFill/>
              <a:ln w="28575">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fa-IR">
                  <a:cs typeface="B Nazanin" panose="00000400000000000000" pitchFamily="2" charset="-78"/>
                </a:endParaRPr>
              </a:p>
            </p:txBody>
          </p:sp>
          <p:sp>
            <p:nvSpPr>
              <p:cNvPr id="82957" name="Line 18"/>
              <p:cNvSpPr>
                <a:spLocks noChangeShapeType="1"/>
              </p:cNvSpPr>
              <p:nvPr/>
            </p:nvSpPr>
            <p:spPr bwMode="auto">
              <a:xfrm>
                <a:off x="4465" y="5356"/>
                <a:ext cx="0" cy="1120"/>
              </a:xfrm>
              <a:prstGeom prst="line">
                <a:avLst/>
              </a:prstGeom>
              <a:noFill/>
              <a:ln w="28575">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fa-IR">
                  <a:cs typeface="B Nazanin" panose="00000400000000000000" pitchFamily="2" charset="-78"/>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fa-IR" smtClean="0"/>
              <a:t>So, What is CRM!?</a:t>
            </a:r>
          </a:p>
        </p:txBody>
      </p:sp>
      <p:sp>
        <p:nvSpPr>
          <p:cNvPr id="12298" name="Text Box 10"/>
          <p:cNvSpPr txBox="1">
            <a:spLocks noChangeArrowheads="1"/>
          </p:cNvSpPr>
          <p:nvPr/>
        </p:nvSpPr>
        <p:spPr bwMode="auto">
          <a:xfrm>
            <a:off x="457200" y="2286000"/>
            <a:ext cx="79533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3600" dirty="0">
                <a:solidFill>
                  <a:srgbClr val="FC00FC"/>
                </a:solidFill>
                <a:latin typeface="Arial" panose="020B0604020202020204" pitchFamily="34" charset="0"/>
                <a:cs typeface="B Nazanin" panose="00000400000000000000" pitchFamily="2" charset="-78"/>
              </a:rPr>
              <a:t>تعريف 1 :</a:t>
            </a:r>
            <a:r>
              <a:rPr lang="fa-IR" altLang="fa-IR" sz="3600" dirty="0">
                <a:latin typeface="Arial" panose="020B0604020202020204" pitchFamily="34" charset="0"/>
                <a:cs typeface="B Nazanin" panose="00000400000000000000" pitchFamily="2" charset="-78"/>
              </a:rPr>
              <a:t> </a:t>
            </a:r>
            <a:r>
              <a:rPr lang="ar-SA" altLang="fa-IR" sz="3600" dirty="0">
                <a:latin typeface="Arial" panose="020B0604020202020204" pitchFamily="34" charset="0"/>
                <a:cs typeface="B Nazanin" panose="00000400000000000000" pitchFamily="2" charset="-78"/>
              </a:rPr>
              <a:t>رويكردي چند جانبه، جامع و گسترده است كه براي ايجاد هماهنگي بين ميزان فروش، خدمات مشتريان، بازاريابي، پشتيباني و ديگر فعاليت‌هاي مربوط به مشتري استقرار مي‌يابد.</a:t>
            </a:r>
            <a:r>
              <a:rPr lang="fa-IR" altLang="fa-IR" sz="3600" dirty="0">
                <a:cs typeface="B Nazanin" panose="00000400000000000000" pitchFamily="2" charset="-78"/>
              </a:rPr>
              <a:t>  </a:t>
            </a:r>
            <a:endParaRPr lang="en-US" altLang="fa-IR" sz="3600" dirty="0">
              <a:latin typeface="Arial" panose="020B0604020202020204" pitchFamily="34" charset="0"/>
              <a:cs typeface="B Nazanin" panose="00000400000000000000" pitchFamily="2" charset="-78"/>
            </a:endParaRPr>
          </a:p>
        </p:txBody>
      </p:sp>
      <p:pic>
        <p:nvPicPr>
          <p:cNvPr id="12299"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8"/>
                                        </p:tgtEl>
                                        <p:attrNameLst>
                                          <p:attrName>style.visibility</p:attrName>
                                        </p:attrNameLst>
                                      </p:cBhvr>
                                      <p:to>
                                        <p:strVal val="visible"/>
                                      </p:to>
                                    </p:set>
                                    <p:anim calcmode="lin" valueType="num">
                                      <p:cBhvr>
                                        <p:cTn id="7" dur="1000" fill="hold"/>
                                        <p:tgtEl>
                                          <p:spTgt spid="12298"/>
                                        </p:tgtEl>
                                        <p:attrNameLst>
                                          <p:attrName>ppt_x</p:attrName>
                                        </p:attrNameLst>
                                      </p:cBhvr>
                                      <p:tavLst>
                                        <p:tav tm="0">
                                          <p:val>
                                            <p:strVal val="#ppt_x-.2"/>
                                          </p:val>
                                        </p:tav>
                                        <p:tav tm="100000">
                                          <p:val>
                                            <p:strVal val="#ppt_x"/>
                                          </p:val>
                                        </p:tav>
                                      </p:tavLst>
                                    </p:anim>
                                    <p:anim calcmode="lin" valueType="num">
                                      <p:cBhvr>
                                        <p:cTn id="8" dur="1000" fill="hold"/>
                                        <p:tgtEl>
                                          <p:spTgt spid="122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8"/>
                                        </p:tgtEl>
                                      </p:cBhvr>
                                    </p:animEffect>
                                  </p:childTnLst>
                                </p:cTn>
                              </p:par>
                            </p:childTnLst>
                          </p:cTn>
                        </p:par>
                        <p:par>
                          <p:cTn id="10" fill="hold" nodeType="afterGroup">
                            <p:stCondLst>
                              <p:cond delay="1000"/>
                            </p:stCondLst>
                            <p:childTnLst>
                              <p:par>
                                <p:cTn id="11" presetID="4" presetClass="entr" presetSubtype="32" fill="hold" nodeType="afterEffect">
                                  <p:stCondLst>
                                    <p:cond delay="0"/>
                                  </p:stCondLst>
                                  <p:childTnLst>
                                    <p:set>
                                      <p:cBhvr>
                                        <p:cTn id="12" dur="1" fill="hold">
                                          <p:stCondLst>
                                            <p:cond delay="0"/>
                                          </p:stCondLst>
                                        </p:cTn>
                                        <p:tgtEl>
                                          <p:spTgt spid="12299"/>
                                        </p:tgtEl>
                                        <p:attrNameLst>
                                          <p:attrName>style.visibility</p:attrName>
                                        </p:attrNameLst>
                                      </p:cBhvr>
                                      <p:to>
                                        <p:strVal val="visible"/>
                                      </p:to>
                                    </p:set>
                                    <p:animEffect transition="in" filter="box(out)">
                                      <p:cBhvr>
                                        <p:cTn id="13"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7"/>
          <p:cNvSpPr>
            <a:spLocks noGrp="1" noChangeArrowheads="1"/>
          </p:cNvSpPr>
          <p:nvPr>
            <p:ph type="title"/>
          </p:nvPr>
        </p:nvSpPr>
        <p:spPr>
          <a:xfrm>
            <a:off x="3124200" y="685800"/>
            <a:ext cx="2973388" cy="1008063"/>
          </a:xfrm>
          <a:noFill/>
        </p:spPr>
        <p:txBody>
          <a:bodyPr anchor="ctr"/>
          <a:lstStyle/>
          <a:p>
            <a:pPr rtl="1"/>
            <a:r>
              <a:rPr lang="fa-IR" altLang="fa-IR" b="1" smtClean="0">
                <a:cs typeface="B Zar" panose="00000400000000000000" pitchFamily="2" charset="-78"/>
              </a:rPr>
              <a:t>انواع </a:t>
            </a:r>
            <a:r>
              <a:rPr lang="ar-SA" altLang="fa-IR" b="1" smtClean="0">
                <a:cs typeface="B Zar" panose="00000400000000000000" pitchFamily="2" charset="-78"/>
              </a:rPr>
              <a:t>رضايت</a:t>
            </a:r>
            <a:r>
              <a:rPr lang="en-US" altLang="fa-IR" smtClean="0">
                <a:cs typeface="B Zar" panose="00000400000000000000" pitchFamily="2" charset="-78"/>
              </a:rPr>
              <a:t> </a:t>
            </a:r>
          </a:p>
        </p:txBody>
      </p:sp>
      <p:sp>
        <p:nvSpPr>
          <p:cNvPr id="43011" name="Rectangle 8"/>
          <p:cNvSpPr>
            <a:spLocks noGrp="1" noChangeArrowheads="1"/>
          </p:cNvSpPr>
          <p:nvPr>
            <p:ph type="body" idx="1"/>
          </p:nvPr>
        </p:nvSpPr>
        <p:spPr>
          <a:xfrm>
            <a:off x="914400" y="2362200"/>
            <a:ext cx="8229600" cy="4103688"/>
          </a:xfrm>
          <a:noFill/>
        </p:spPr>
        <p:txBody>
          <a:bodyPr/>
          <a:lstStyle/>
          <a:p>
            <a:pPr algn="r" rtl="1"/>
            <a:r>
              <a:rPr lang="ar-SA" altLang="fa-IR" sz="3000" smtClean="0">
                <a:cs typeface="B Zar" panose="00000400000000000000" pitchFamily="2" charset="-78"/>
              </a:rPr>
              <a:t>رضايت كاركردي</a:t>
            </a:r>
            <a:r>
              <a:rPr lang="ar-SA" altLang="fa-IR" sz="3000" b="1" smtClean="0">
                <a:cs typeface="B Zar" panose="00000400000000000000" pitchFamily="2" charset="-78"/>
              </a:rPr>
              <a:t> :</a:t>
            </a:r>
            <a:r>
              <a:rPr lang="ar-SA" altLang="fa-IR" sz="3000" smtClean="0">
                <a:cs typeface="B Zar" panose="00000400000000000000" pitchFamily="2" charset="-78"/>
              </a:rPr>
              <a:t> رضايتي است از مصرف محصول يا خدمات توسط مشتري حاصل مي شود .</a:t>
            </a:r>
          </a:p>
          <a:p>
            <a:pPr algn="r" rtl="1"/>
            <a:r>
              <a:rPr lang="ar-SA" altLang="fa-IR" sz="3000" smtClean="0">
                <a:cs typeface="B Zar" panose="00000400000000000000" pitchFamily="2" charset="-78"/>
              </a:rPr>
              <a:t>رضايت رواني</a:t>
            </a:r>
            <a:r>
              <a:rPr lang="ar-SA" altLang="fa-IR" sz="3000" b="1" smtClean="0">
                <a:cs typeface="B Zar" panose="00000400000000000000" pitchFamily="2" charset="-78"/>
              </a:rPr>
              <a:t> :</a:t>
            </a:r>
            <a:r>
              <a:rPr lang="ar-SA" altLang="fa-IR" sz="3000" smtClean="0">
                <a:cs typeface="B Zar" panose="00000400000000000000" pitchFamily="2" charset="-78"/>
              </a:rPr>
              <a:t> رضايتي است كه در اثر استفاده از يك محصول يا خدمت در مشتري حاصل مي شود ولي اين رضايت ربطي به ويژگي</a:t>
            </a:r>
            <a:r>
              <a:rPr lang="en-US" altLang="fa-IR" sz="3000" smtClean="0">
                <a:cs typeface="B Zar" panose="00000400000000000000" pitchFamily="2" charset="-78"/>
              </a:rPr>
              <a:t>‌</a:t>
            </a:r>
            <a:r>
              <a:rPr lang="ar-SA" altLang="fa-IR" sz="3000" smtClean="0">
                <a:cs typeface="B Zar" panose="00000400000000000000" pitchFamily="2" charset="-78"/>
              </a:rPr>
              <a:t>هاي كالا ندارد بلكه از عوامل رواني و خدمات ارائه شده توسط شركت حاصل مي شود . </a:t>
            </a:r>
            <a:endParaRPr lang="en-US" altLang="fa-IR" sz="30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checkerboard(across)">
                                      <p:cBhvr>
                                        <p:cTn id="7" dur="500"/>
                                        <p:tgtEl>
                                          <p:spTgt spid="430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43011">
                                            <p:txEl>
                                              <p:pRg st="0" end="0"/>
                                            </p:txEl>
                                          </p:spTgt>
                                        </p:tgtEl>
                                        <p:attrNameLst>
                                          <p:attrName>style.visibility</p:attrName>
                                        </p:attrNameLst>
                                      </p:cBhvr>
                                      <p:to>
                                        <p:strVal val="visible"/>
                                      </p:to>
                                    </p:set>
                                    <p:animEffect transition="in" filter="fade">
                                      <p:cBhvr>
                                        <p:cTn id="12" dur="800" decel="100000"/>
                                        <p:tgtEl>
                                          <p:spTgt spid="43011">
                                            <p:txEl>
                                              <p:pRg st="0" end="0"/>
                                            </p:txEl>
                                          </p:spTgt>
                                        </p:tgtEl>
                                      </p:cBhvr>
                                    </p:animEffect>
                                    <p:anim calcmode="lin" valueType="num">
                                      <p:cBhvr>
                                        <p:cTn id="13" dur="800" decel="100000" fill="hold"/>
                                        <p:tgtEl>
                                          <p:spTgt spid="43011">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43011">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43011">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43011">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43011">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30" presetClass="entr" presetSubtype="0" fill="hold" grpId="0" nodeType="clickEffect">
                                  <p:stCondLst>
                                    <p:cond delay="0"/>
                                  </p:stCondLst>
                                  <p:childTnLst>
                                    <p:set>
                                      <p:cBhvr>
                                        <p:cTn id="21" dur="1" fill="hold">
                                          <p:stCondLst>
                                            <p:cond delay="0"/>
                                          </p:stCondLst>
                                        </p:cTn>
                                        <p:tgtEl>
                                          <p:spTgt spid="43011">
                                            <p:txEl>
                                              <p:pRg st="1" end="1"/>
                                            </p:txEl>
                                          </p:spTgt>
                                        </p:tgtEl>
                                        <p:attrNameLst>
                                          <p:attrName>style.visibility</p:attrName>
                                        </p:attrNameLst>
                                      </p:cBhvr>
                                      <p:to>
                                        <p:strVal val="visible"/>
                                      </p:to>
                                    </p:set>
                                    <p:animEffect transition="in" filter="fade">
                                      <p:cBhvr>
                                        <p:cTn id="22" dur="800" decel="100000"/>
                                        <p:tgtEl>
                                          <p:spTgt spid="43011">
                                            <p:txEl>
                                              <p:pRg st="1" end="1"/>
                                            </p:txEl>
                                          </p:spTgt>
                                        </p:tgtEl>
                                      </p:cBhvr>
                                    </p:animEffect>
                                    <p:anim calcmode="lin" valueType="num">
                                      <p:cBhvr>
                                        <p:cTn id="23" dur="800" decel="100000" fill="hold"/>
                                        <p:tgtEl>
                                          <p:spTgt spid="43011">
                                            <p:txEl>
                                              <p:pRg st="1" end="1"/>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43011">
                                            <p:txEl>
                                              <p:pRg st="1" end="1"/>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43011">
                                            <p:txEl>
                                              <p:pRg st="1" end="1"/>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43011">
                                            <p:txEl>
                                              <p:pRg st="1" end="1"/>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43011">
                                            <p:txEl>
                                              <p:pRg st="1" end="1"/>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7"/>
          <p:cNvSpPr>
            <a:spLocks noGrp="1" noChangeArrowheads="1"/>
          </p:cNvSpPr>
          <p:nvPr>
            <p:ph type="title"/>
          </p:nvPr>
        </p:nvSpPr>
        <p:spPr>
          <a:xfrm>
            <a:off x="1371600" y="685800"/>
            <a:ext cx="6781800" cy="1008063"/>
          </a:xfrm>
          <a:noFill/>
        </p:spPr>
        <p:txBody>
          <a:bodyPr anchor="ctr"/>
          <a:lstStyle/>
          <a:p>
            <a:pPr rtl="1"/>
            <a:r>
              <a:rPr lang="fa-IR" altLang="fa-IR" sz="3800" b="1" smtClean="0">
                <a:cs typeface="B Zar" panose="00000400000000000000" pitchFamily="2" charset="-78"/>
              </a:rPr>
              <a:t>اندازه گیری رضایت مشتری(</a:t>
            </a:r>
            <a:r>
              <a:rPr lang="en-US" altLang="fa-IR" sz="3800" b="1" smtClean="0">
                <a:cs typeface="B Zar" panose="00000400000000000000" pitchFamily="2" charset="-78"/>
              </a:rPr>
              <a:t>CSM</a:t>
            </a:r>
            <a:r>
              <a:rPr lang="fa-IR" altLang="fa-IR" sz="3800" b="1" smtClean="0">
                <a:cs typeface="B Zar" panose="00000400000000000000" pitchFamily="2" charset="-78"/>
              </a:rPr>
              <a:t>) </a:t>
            </a:r>
            <a:endParaRPr lang="en-US" altLang="fa-IR" sz="3800" smtClean="0">
              <a:cs typeface="B Zar" panose="00000400000000000000" pitchFamily="2" charset="-78"/>
            </a:endParaRPr>
          </a:p>
        </p:txBody>
      </p:sp>
      <p:sp>
        <p:nvSpPr>
          <p:cNvPr id="44035" name="Rectangle 8"/>
          <p:cNvSpPr>
            <a:spLocks noGrp="1" noChangeArrowheads="1"/>
          </p:cNvSpPr>
          <p:nvPr>
            <p:ph type="body" idx="1"/>
          </p:nvPr>
        </p:nvSpPr>
        <p:spPr>
          <a:xfrm>
            <a:off x="914400" y="2362200"/>
            <a:ext cx="8229600" cy="4103688"/>
          </a:xfrm>
          <a:noFill/>
        </p:spPr>
        <p:txBody>
          <a:bodyPr/>
          <a:lstStyle/>
          <a:p>
            <a:pPr algn="r" rtl="1"/>
            <a:r>
              <a:rPr lang="fa-IR" altLang="fa-IR" sz="2800" smtClean="0">
                <a:cs typeface="B Zar" panose="00000400000000000000" pitchFamily="2" charset="-78"/>
              </a:rPr>
              <a:t>اندازه گیری رضایت مشتریان ابزار موثری برای کنترل عملکرد کلی سازمان ارائه کرده و سازمان را در تشخیص ضعف هایش و تلاش برای برطرف کردن آنها یاری می دهد. فیلیپ کاتلر می گوید: امروزه جمله " من چیزی تولید کرده ام، آیا آن را نمی خرید؟" به سوال" شما چه نیاز دارید تا من آن را تولید کنم؟" مبدل گشته است. مراحل اندازه گیری رضایت مشتریان • شناسایی انتظارات مشتری • طراحی کالا و خدمات بر اساس نیازها و انتظارات مشتری • تولید و تحویل • مدیریت انتظارات مشتری • سنجش رضایت مشتری • مدیریت شکایت مشتریان پیتر دراکر: اصولا" چیزی را که نتوان اندازه گرفت، نمی توان بهبود داد.</a:t>
            </a:r>
            <a:endParaRPr lang="en-US" altLang="fa-IR" sz="28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fade">
                                      <p:cBhvr>
                                        <p:cTn id="7" dur="2000"/>
                                        <p:tgtEl>
                                          <p:spTgt spid="44034"/>
                                        </p:tgtEl>
                                      </p:cBhvr>
                                    </p:animEffect>
                                    <p:anim calcmode="lin" valueType="num">
                                      <p:cBhvr>
                                        <p:cTn id="8" dur="2000" fill="hold"/>
                                        <p:tgtEl>
                                          <p:spTgt spid="44034"/>
                                        </p:tgtEl>
                                        <p:attrNameLst>
                                          <p:attrName>style.rotation</p:attrName>
                                        </p:attrNameLst>
                                      </p:cBhvr>
                                      <p:tavLst>
                                        <p:tav tm="0">
                                          <p:val>
                                            <p:fltVal val="720"/>
                                          </p:val>
                                        </p:tav>
                                        <p:tav tm="100000">
                                          <p:val>
                                            <p:fltVal val="0"/>
                                          </p:val>
                                        </p:tav>
                                      </p:tavLst>
                                    </p:anim>
                                    <p:anim calcmode="lin" valueType="num">
                                      <p:cBhvr>
                                        <p:cTn id="9" dur="2000" fill="hold"/>
                                        <p:tgtEl>
                                          <p:spTgt spid="44034"/>
                                        </p:tgtEl>
                                        <p:attrNameLst>
                                          <p:attrName>ppt_h</p:attrName>
                                        </p:attrNameLst>
                                      </p:cBhvr>
                                      <p:tavLst>
                                        <p:tav tm="0">
                                          <p:val>
                                            <p:fltVal val="0"/>
                                          </p:val>
                                        </p:tav>
                                        <p:tav tm="100000">
                                          <p:val>
                                            <p:strVal val="#ppt_h"/>
                                          </p:val>
                                        </p:tav>
                                      </p:tavLst>
                                    </p:anim>
                                    <p:anim calcmode="lin" valueType="num">
                                      <p:cBhvr>
                                        <p:cTn id="10" dur="2000" fill="hold"/>
                                        <p:tgtEl>
                                          <p:spTgt spid="44034"/>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44035">
                                            <p:txEl>
                                              <p:pRg st="0" end="0"/>
                                            </p:txEl>
                                          </p:spTgt>
                                        </p:tgtEl>
                                        <p:attrNameLst>
                                          <p:attrName>style.visibility</p:attrName>
                                        </p:attrNameLst>
                                      </p:cBhvr>
                                      <p:to>
                                        <p:strVal val="visible"/>
                                      </p:to>
                                    </p:set>
                                    <p:animEffect transition="in" filter="wipe(down)">
                                      <p:cBhvr>
                                        <p:cTn id="15" dur="580">
                                          <p:stCondLst>
                                            <p:cond delay="0"/>
                                          </p:stCondLst>
                                        </p:cTn>
                                        <p:tgtEl>
                                          <p:spTgt spid="44035">
                                            <p:txEl>
                                              <p:pRg st="0" end="0"/>
                                            </p:txEl>
                                          </p:spTgt>
                                        </p:tgtEl>
                                      </p:cBhvr>
                                    </p:animEffect>
                                    <p:anim calcmode="lin" valueType="num">
                                      <p:cBhvr>
                                        <p:cTn id="16" dur="1822" tmFilter="0,0; 0.14,0.36; 0.43,0.73; 0.71,0.91; 1.0,1.0">
                                          <p:stCondLst>
                                            <p:cond delay="0"/>
                                          </p:stCondLst>
                                        </p:cTn>
                                        <p:tgtEl>
                                          <p:spTgt spid="44035">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44035">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44035">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44035">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44035">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44035">
                                            <p:txEl>
                                              <p:pRg st="0" end="0"/>
                                            </p:txEl>
                                          </p:spTgt>
                                        </p:tgtEl>
                                      </p:cBhvr>
                                      <p:to x="100000" y="60000"/>
                                    </p:animScale>
                                    <p:animScale>
                                      <p:cBhvr>
                                        <p:cTn id="22" dur="166" decel="50000">
                                          <p:stCondLst>
                                            <p:cond delay="676"/>
                                          </p:stCondLst>
                                        </p:cTn>
                                        <p:tgtEl>
                                          <p:spTgt spid="44035">
                                            <p:txEl>
                                              <p:pRg st="0" end="0"/>
                                            </p:txEl>
                                          </p:spTgt>
                                        </p:tgtEl>
                                      </p:cBhvr>
                                      <p:to x="100000" y="100000"/>
                                    </p:animScale>
                                    <p:animScale>
                                      <p:cBhvr>
                                        <p:cTn id="23" dur="26">
                                          <p:stCondLst>
                                            <p:cond delay="1312"/>
                                          </p:stCondLst>
                                        </p:cTn>
                                        <p:tgtEl>
                                          <p:spTgt spid="44035">
                                            <p:txEl>
                                              <p:pRg st="0" end="0"/>
                                            </p:txEl>
                                          </p:spTgt>
                                        </p:tgtEl>
                                      </p:cBhvr>
                                      <p:to x="100000" y="80000"/>
                                    </p:animScale>
                                    <p:animScale>
                                      <p:cBhvr>
                                        <p:cTn id="24" dur="166" decel="50000">
                                          <p:stCondLst>
                                            <p:cond delay="1338"/>
                                          </p:stCondLst>
                                        </p:cTn>
                                        <p:tgtEl>
                                          <p:spTgt spid="44035">
                                            <p:txEl>
                                              <p:pRg st="0" end="0"/>
                                            </p:txEl>
                                          </p:spTgt>
                                        </p:tgtEl>
                                      </p:cBhvr>
                                      <p:to x="100000" y="100000"/>
                                    </p:animScale>
                                    <p:animScale>
                                      <p:cBhvr>
                                        <p:cTn id="25" dur="26">
                                          <p:stCondLst>
                                            <p:cond delay="1642"/>
                                          </p:stCondLst>
                                        </p:cTn>
                                        <p:tgtEl>
                                          <p:spTgt spid="44035">
                                            <p:txEl>
                                              <p:pRg st="0" end="0"/>
                                            </p:txEl>
                                          </p:spTgt>
                                        </p:tgtEl>
                                      </p:cBhvr>
                                      <p:to x="100000" y="90000"/>
                                    </p:animScale>
                                    <p:animScale>
                                      <p:cBhvr>
                                        <p:cTn id="26" dur="166" decel="50000">
                                          <p:stCondLst>
                                            <p:cond delay="1668"/>
                                          </p:stCondLst>
                                        </p:cTn>
                                        <p:tgtEl>
                                          <p:spTgt spid="44035">
                                            <p:txEl>
                                              <p:pRg st="0" end="0"/>
                                            </p:txEl>
                                          </p:spTgt>
                                        </p:tgtEl>
                                      </p:cBhvr>
                                      <p:to x="100000" y="100000"/>
                                    </p:animScale>
                                    <p:animScale>
                                      <p:cBhvr>
                                        <p:cTn id="27" dur="26">
                                          <p:stCondLst>
                                            <p:cond delay="1808"/>
                                          </p:stCondLst>
                                        </p:cTn>
                                        <p:tgtEl>
                                          <p:spTgt spid="44035">
                                            <p:txEl>
                                              <p:pRg st="0" end="0"/>
                                            </p:txEl>
                                          </p:spTgt>
                                        </p:tgtEl>
                                      </p:cBhvr>
                                      <p:to x="100000" y="95000"/>
                                    </p:animScale>
                                    <p:animScale>
                                      <p:cBhvr>
                                        <p:cTn id="28" dur="166" decel="50000">
                                          <p:stCondLst>
                                            <p:cond delay="1834"/>
                                          </p:stCondLst>
                                        </p:cTn>
                                        <p:tgtEl>
                                          <p:spTgt spid="4403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9" name="Rectangle 7"/>
          <p:cNvSpPr>
            <a:spLocks noChangeArrowheads="1"/>
          </p:cNvSpPr>
          <p:nvPr/>
        </p:nvSpPr>
        <p:spPr bwMode="auto">
          <a:xfrm>
            <a:off x="762000" y="762000"/>
            <a:ext cx="74199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fa-IR" sz="4000" b="1">
                <a:solidFill>
                  <a:srgbClr val="FFCC00"/>
                </a:solidFill>
                <a:latin typeface="Arial" panose="020B0604020202020204" pitchFamily="34" charset="0"/>
                <a:cs typeface="Zar" pitchFamily="2" charset="0"/>
              </a:rPr>
              <a:t>مدل عمومي اندازه‌گيري رضايت مشتري</a:t>
            </a:r>
          </a:p>
        </p:txBody>
      </p:sp>
      <p:grpSp>
        <p:nvGrpSpPr>
          <p:cNvPr id="2" name="Group 8"/>
          <p:cNvGrpSpPr>
            <a:grpSpLocks/>
          </p:cNvGrpSpPr>
          <p:nvPr/>
        </p:nvGrpSpPr>
        <p:grpSpPr bwMode="auto">
          <a:xfrm>
            <a:off x="539750" y="2420938"/>
            <a:ext cx="7950200" cy="3384550"/>
            <a:chOff x="340" y="1525"/>
            <a:chExt cx="5008" cy="2132"/>
          </a:xfrm>
        </p:grpSpPr>
        <p:sp>
          <p:nvSpPr>
            <p:cNvPr id="89092" name="Rectangle 9"/>
            <p:cNvSpPr>
              <a:spLocks noChangeArrowheads="1"/>
            </p:cNvSpPr>
            <p:nvPr/>
          </p:nvSpPr>
          <p:spPr bwMode="auto">
            <a:xfrm>
              <a:off x="340" y="1525"/>
              <a:ext cx="952" cy="590"/>
            </a:xfrm>
            <a:prstGeom prst="rect">
              <a:avLst/>
            </a:prstGeom>
            <a:solidFill>
              <a:srgbClr val="66FF33"/>
            </a:solidFill>
            <a:ln w="28575">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rgbClr val="000099"/>
                  </a:solidFill>
                  <a:ea typeface="SimSun" panose="02010600030101010101" pitchFamily="2" charset="-122"/>
                  <a:cs typeface="Zar" pitchFamily="2" charset="0"/>
                </a:rPr>
                <a:t>انتظارات</a:t>
              </a:r>
              <a:endParaRPr lang="en-US" altLang="fa-IR" sz="2000" b="1">
                <a:solidFill>
                  <a:srgbClr val="000099"/>
                </a:solidFill>
                <a:latin typeface="Arial" panose="020B0604020202020204" pitchFamily="34" charset="0"/>
                <a:ea typeface="SimSun" panose="02010600030101010101" pitchFamily="2" charset="-122"/>
                <a:cs typeface="Zar" pitchFamily="2" charset="0"/>
              </a:endParaRPr>
            </a:p>
          </p:txBody>
        </p:sp>
        <p:sp>
          <p:nvSpPr>
            <p:cNvPr id="89093" name="Rectangle 10"/>
            <p:cNvSpPr>
              <a:spLocks noChangeArrowheads="1"/>
            </p:cNvSpPr>
            <p:nvPr/>
          </p:nvSpPr>
          <p:spPr bwMode="auto">
            <a:xfrm>
              <a:off x="4437" y="3067"/>
              <a:ext cx="847" cy="565"/>
            </a:xfrm>
            <a:prstGeom prst="rect">
              <a:avLst/>
            </a:prstGeom>
            <a:solidFill>
              <a:srgbClr val="66FF33"/>
            </a:solidFill>
            <a:ln w="28575">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rgbClr val="000099"/>
                  </a:solidFill>
                  <a:ea typeface="SimSun" panose="02010600030101010101" pitchFamily="2" charset="-122"/>
                  <a:cs typeface="Zar" pitchFamily="2" charset="0"/>
                </a:rPr>
                <a:t>وفاداري</a:t>
              </a:r>
              <a:endParaRPr lang="en-US" altLang="fa-IR" sz="2000" b="1">
                <a:solidFill>
                  <a:srgbClr val="000099"/>
                </a:solidFill>
                <a:latin typeface="Arial" panose="020B0604020202020204" pitchFamily="34" charset="0"/>
                <a:ea typeface="SimSun" panose="02010600030101010101" pitchFamily="2" charset="-122"/>
                <a:cs typeface="Zar" pitchFamily="2" charset="0"/>
              </a:endParaRPr>
            </a:p>
          </p:txBody>
        </p:sp>
        <p:sp>
          <p:nvSpPr>
            <p:cNvPr id="89094" name="Rectangle 11"/>
            <p:cNvSpPr>
              <a:spLocks noChangeArrowheads="1"/>
            </p:cNvSpPr>
            <p:nvPr/>
          </p:nvSpPr>
          <p:spPr bwMode="auto">
            <a:xfrm>
              <a:off x="4332" y="1616"/>
              <a:ext cx="1016" cy="519"/>
            </a:xfrm>
            <a:prstGeom prst="rect">
              <a:avLst/>
            </a:prstGeom>
            <a:solidFill>
              <a:srgbClr val="66FF33"/>
            </a:solidFill>
            <a:ln w="28575">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rgbClr val="000099"/>
                  </a:solidFill>
                  <a:ea typeface="SimSun" panose="02010600030101010101" pitchFamily="2" charset="-122"/>
                  <a:cs typeface="Zar" pitchFamily="2" charset="0"/>
                </a:rPr>
                <a:t>بهبود عملكرد</a:t>
              </a:r>
              <a:endParaRPr lang="en-US" altLang="fa-IR" sz="2000" b="1">
                <a:solidFill>
                  <a:srgbClr val="000099"/>
                </a:solidFill>
                <a:latin typeface="Arial" panose="020B0604020202020204" pitchFamily="34" charset="0"/>
                <a:ea typeface="SimSun" panose="02010600030101010101" pitchFamily="2" charset="-122"/>
                <a:cs typeface="Zar" pitchFamily="2" charset="0"/>
              </a:endParaRPr>
            </a:p>
          </p:txBody>
        </p:sp>
        <p:sp>
          <p:nvSpPr>
            <p:cNvPr id="89095" name="Rectangle 12"/>
            <p:cNvSpPr>
              <a:spLocks noChangeArrowheads="1"/>
            </p:cNvSpPr>
            <p:nvPr/>
          </p:nvSpPr>
          <p:spPr bwMode="auto">
            <a:xfrm>
              <a:off x="3286" y="2354"/>
              <a:ext cx="819" cy="474"/>
            </a:xfrm>
            <a:prstGeom prst="rect">
              <a:avLst/>
            </a:prstGeom>
            <a:solidFill>
              <a:srgbClr val="66FF33"/>
            </a:solidFill>
            <a:ln w="28575">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400" b="1">
                  <a:solidFill>
                    <a:srgbClr val="000099"/>
                  </a:solidFill>
                  <a:ea typeface="SimSun" panose="02010600030101010101" pitchFamily="2" charset="-122"/>
                  <a:cs typeface="Zar" pitchFamily="2" charset="0"/>
                </a:rPr>
                <a:t>رضايت</a:t>
              </a:r>
              <a:endParaRPr lang="en-US" altLang="fa-IR" sz="2400" b="1">
                <a:solidFill>
                  <a:srgbClr val="000099"/>
                </a:solidFill>
                <a:latin typeface="Arial" panose="020B0604020202020204" pitchFamily="34" charset="0"/>
                <a:ea typeface="SimSun" panose="02010600030101010101" pitchFamily="2" charset="-122"/>
                <a:cs typeface="Zar" pitchFamily="2" charset="0"/>
              </a:endParaRPr>
            </a:p>
          </p:txBody>
        </p:sp>
        <p:sp>
          <p:nvSpPr>
            <p:cNvPr id="89096" name="Rectangle 13"/>
            <p:cNvSpPr>
              <a:spLocks noChangeArrowheads="1"/>
            </p:cNvSpPr>
            <p:nvPr/>
          </p:nvSpPr>
          <p:spPr bwMode="auto">
            <a:xfrm>
              <a:off x="1474" y="2354"/>
              <a:ext cx="1270" cy="474"/>
            </a:xfrm>
            <a:prstGeom prst="rect">
              <a:avLst/>
            </a:prstGeom>
            <a:solidFill>
              <a:srgbClr val="66FF33"/>
            </a:solidFill>
            <a:ln w="28575">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rgbClr val="000099"/>
                  </a:solidFill>
                  <a:ea typeface="SimSun" panose="02010600030101010101" pitchFamily="2" charset="-122"/>
                  <a:cs typeface="Zar" pitchFamily="2" charset="0"/>
                </a:rPr>
                <a:t>ارزش ادراك شده</a:t>
              </a:r>
              <a:endParaRPr lang="en-US" altLang="fa-IR" sz="2000" b="1">
                <a:solidFill>
                  <a:srgbClr val="000099"/>
                </a:solidFill>
                <a:latin typeface="Arial" panose="020B0604020202020204" pitchFamily="34" charset="0"/>
                <a:ea typeface="SimSun" panose="02010600030101010101" pitchFamily="2" charset="-122"/>
                <a:cs typeface="Zar" pitchFamily="2" charset="0"/>
              </a:endParaRPr>
            </a:p>
          </p:txBody>
        </p:sp>
        <p:sp>
          <p:nvSpPr>
            <p:cNvPr id="89097" name="Rectangle 14"/>
            <p:cNvSpPr>
              <a:spLocks noChangeArrowheads="1"/>
            </p:cNvSpPr>
            <p:nvPr/>
          </p:nvSpPr>
          <p:spPr bwMode="auto">
            <a:xfrm>
              <a:off x="340" y="3067"/>
              <a:ext cx="952" cy="590"/>
            </a:xfrm>
            <a:prstGeom prst="rect">
              <a:avLst/>
            </a:prstGeom>
            <a:solidFill>
              <a:srgbClr val="66FF33"/>
            </a:solidFill>
            <a:ln w="28575">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solidFill>
                    <a:srgbClr val="000099"/>
                  </a:solidFill>
                  <a:ea typeface="SimSun" panose="02010600030101010101" pitchFamily="2" charset="-122"/>
                  <a:cs typeface="Zar" pitchFamily="2" charset="0"/>
                </a:rPr>
                <a:t>ادراكات</a:t>
              </a:r>
              <a:endParaRPr lang="en-US" altLang="fa-IR" sz="2000" b="1">
                <a:solidFill>
                  <a:srgbClr val="000099"/>
                </a:solidFill>
                <a:latin typeface="Arial" panose="020B0604020202020204" pitchFamily="34" charset="0"/>
                <a:ea typeface="SimSun" panose="02010600030101010101" pitchFamily="2" charset="-122"/>
                <a:cs typeface="Zar" pitchFamily="2" charset="0"/>
              </a:endParaRPr>
            </a:p>
          </p:txBody>
        </p:sp>
        <p:sp>
          <p:nvSpPr>
            <p:cNvPr id="89098" name="Line 15"/>
            <p:cNvSpPr>
              <a:spLocks noChangeShapeType="1"/>
            </p:cNvSpPr>
            <p:nvPr/>
          </p:nvSpPr>
          <p:spPr bwMode="auto">
            <a:xfrm flipV="1">
              <a:off x="4105" y="2115"/>
              <a:ext cx="227" cy="226"/>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fa-IR"/>
            </a:p>
          </p:txBody>
        </p:sp>
        <p:sp>
          <p:nvSpPr>
            <p:cNvPr id="89099" name="Line 16"/>
            <p:cNvSpPr>
              <a:spLocks noChangeShapeType="1"/>
            </p:cNvSpPr>
            <p:nvPr/>
          </p:nvSpPr>
          <p:spPr bwMode="auto">
            <a:xfrm>
              <a:off x="4105" y="2840"/>
              <a:ext cx="317" cy="227"/>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fa-IR"/>
            </a:p>
          </p:txBody>
        </p:sp>
        <p:cxnSp>
          <p:nvCxnSpPr>
            <p:cNvPr id="89100" name="AutoShape 17"/>
            <p:cNvCxnSpPr>
              <a:cxnSpLocks noChangeShapeType="1"/>
              <a:stCxn id="89096" idx="3"/>
              <a:endCxn id="89095" idx="1"/>
            </p:cNvCxnSpPr>
            <p:nvPr/>
          </p:nvCxnSpPr>
          <p:spPr bwMode="auto">
            <a:xfrm>
              <a:off x="2756" y="2591"/>
              <a:ext cx="518" cy="0"/>
            </a:xfrm>
            <a:prstGeom prst="straightConnector1">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cxnSp>
        <p:sp>
          <p:nvSpPr>
            <p:cNvPr id="89101" name="Line 18"/>
            <p:cNvSpPr>
              <a:spLocks noChangeShapeType="1"/>
            </p:cNvSpPr>
            <p:nvPr/>
          </p:nvSpPr>
          <p:spPr bwMode="auto">
            <a:xfrm flipV="1">
              <a:off x="1292" y="2840"/>
              <a:ext cx="182" cy="227"/>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fa-IR"/>
            </a:p>
          </p:txBody>
        </p:sp>
        <p:sp>
          <p:nvSpPr>
            <p:cNvPr id="89102" name="Line 19"/>
            <p:cNvSpPr>
              <a:spLocks noChangeShapeType="1"/>
            </p:cNvSpPr>
            <p:nvPr/>
          </p:nvSpPr>
          <p:spPr bwMode="auto">
            <a:xfrm>
              <a:off x="1292" y="2115"/>
              <a:ext cx="182" cy="226"/>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fa-I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4519"/>
                                        </p:tgtEl>
                                        <p:attrNameLst>
                                          <p:attrName>style.visibility</p:attrName>
                                        </p:attrNameLst>
                                      </p:cBhvr>
                                      <p:to>
                                        <p:strVal val="visible"/>
                                      </p:to>
                                    </p:set>
                                    <p:animEffect transition="in" filter="diamond(in)">
                                      <p:cBhvr>
                                        <p:cTn id="7" dur="500"/>
                                        <p:tgtEl>
                                          <p:spTgt spid="645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ppt_x</p:attrName>
                                        </p:attrNameLst>
                                      </p:cBhvr>
                                      <p:tavLst>
                                        <p:tav tm="0">
                                          <p:val>
                                            <p:strVal val="#ppt_x-.2"/>
                                          </p:val>
                                        </p:tav>
                                        <p:tav tm="100000">
                                          <p:val>
                                            <p:strVal val="#ppt_x"/>
                                          </p:val>
                                        </p:tav>
                                      </p:tavLst>
                                    </p:anim>
                                    <p:anim calcmode="lin" valueType="num">
                                      <p:cBhvr>
                                        <p:cTn id="13"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9" grpId="0"/>
    </p:bld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7"/>
          <p:cNvSpPr>
            <a:spLocks noGrp="1" noChangeArrowheads="1"/>
          </p:cNvSpPr>
          <p:nvPr>
            <p:ph type="title"/>
          </p:nvPr>
        </p:nvSpPr>
        <p:spPr>
          <a:xfrm>
            <a:off x="2971800" y="685800"/>
            <a:ext cx="2828925" cy="935038"/>
          </a:xfrm>
          <a:noFill/>
        </p:spPr>
        <p:txBody>
          <a:bodyPr anchor="ctr"/>
          <a:lstStyle/>
          <a:p>
            <a:pPr algn="ctr"/>
            <a:r>
              <a:rPr lang="ar-SA" altLang="fa-IR" sz="4000" b="1" smtClean="0">
                <a:cs typeface="B Zar" panose="00000400000000000000" pitchFamily="2" charset="-78"/>
              </a:rPr>
              <a:t>انتظارات</a:t>
            </a:r>
            <a:endParaRPr lang="en-US" altLang="fa-IR" sz="4000" b="1" smtClean="0">
              <a:cs typeface="B Zar" panose="00000400000000000000" pitchFamily="2" charset="-78"/>
            </a:endParaRPr>
          </a:p>
        </p:txBody>
      </p:sp>
      <p:sp>
        <p:nvSpPr>
          <p:cNvPr id="46083" name="Rectangle 8"/>
          <p:cNvSpPr>
            <a:spLocks noGrp="1" noChangeArrowheads="1"/>
          </p:cNvSpPr>
          <p:nvPr>
            <p:ph type="body" idx="1"/>
          </p:nvPr>
        </p:nvSpPr>
        <p:spPr>
          <a:xfrm>
            <a:off x="550863" y="1998663"/>
            <a:ext cx="8229600" cy="3816350"/>
          </a:xfrm>
          <a:noFill/>
        </p:spPr>
        <p:txBody>
          <a:bodyPr/>
          <a:lstStyle/>
          <a:p>
            <a:pPr algn="r" rtl="1"/>
            <a:r>
              <a:rPr lang="fa-IR" altLang="fa-IR" sz="2800" smtClean="0">
                <a:cs typeface="B Zar" panose="00000400000000000000" pitchFamily="2" charset="-78"/>
              </a:rPr>
              <a:t>انتظارات مشتري از نيازهاي او سرچشمه مي‌گيرد.</a:t>
            </a:r>
          </a:p>
          <a:p>
            <a:pPr algn="r" rtl="1"/>
            <a:endParaRPr lang="fa-IR" altLang="fa-IR" sz="2800" smtClean="0">
              <a:cs typeface="B Zar" panose="00000400000000000000" pitchFamily="2" charset="-78"/>
            </a:endParaRPr>
          </a:p>
          <a:p>
            <a:pPr algn="r" rtl="1"/>
            <a:r>
              <a:rPr lang="ar-SA" altLang="fa-IR" sz="2800" b="1" smtClean="0">
                <a:cs typeface="B Zar" panose="00000400000000000000" pitchFamily="2" charset="-78"/>
              </a:rPr>
              <a:t>نيازهاي مشتريان را در 3 دسته كلي تقسيم مي</a:t>
            </a:r>
            <a:r>
              <a:rPr lang="en-US" altLang="fa-IR" sz="2800" b="1" smtClean="0">
                <a:cs typeface="B Zar" panose="00000400000000000000" pitchFamily="2" charset="-78"/>
              </a:rPr>
              <a:t>‌</a:t>
            </a:r>
            <a:r>
              <a:rPr lang="ar-SA" altLang="fa-IR" sz="2800" b="1" smtClean="0">
                <a:cs typeface="B Zar" panose="00000400000000000000" pitchFamily="2" charset="-78"/>
              </a:rPr>
              <a:t>كن</a:t>
            </a:r>
            <a:r>
              <a:rPr lang="fa-IR" altLang="fa-IR" sz="2800" b="1" smtClean="0">
                <a:cs typeface="B Zar" panose="00000400000000000000" pitchFamily="2" charset="-78"/>
              </a:rPr>
              <a:t>ن</a:t>
            </a:r>
            <a:r>
              <a:rPr lang="ar-SA" altLang="fa-IR" sz="2800" b="1" smtClean="0">
                <a:cs typeface="B Zar" panose="00000400000000000000" pitchFamily="2" charset="-78"/>
              </a:rPr>
              <a:t>د : </a:t>
            </a:r>
          </a:p>
          <a:p>
            <a:pPr algn="r" rtl="1"/>
            <a:r>
              <a:rPr lang="ar-SA" altLang="fa-IR" sz="2800" b="1" smtClean="0">
                <a:cs typeface="B Zar" panose="00000400000000000000" pitchFamily="2" charset="-78"/>
              </a:rPr>
              <a:t>1 </a:t>
            </a:r>
            <a:r>
              <a:rPr lang="fa-IR" altLang="fa-IR" sz="2800" smtClean="0">
                <a:cs typeface="B Zar" panose="00000400000000000000" pitchFamily="2" charset="-78"/>
              </a:rPr>
              <a:t>-</a:t>
            </a:r>
            <a:r>
              <a:rPr lang="ar-SA" altLang="fa-IR" sz="2800" smtClean="0">
                <a:cs typeface="B Zar" panose="00000400000000000000" pitchFamily="2" charset="-78"/>
              </a:rPr>
              <a:t> نياز هاي اساسي</a:t>
            </a:r>
            <a:r>
              <a:rPr lang="ar-SA" altLang="fa-IR" sz="2800" b="1" smtClean="0">
                <a:cs typeface="B Zar" panose="00000400000000000000" pitchFamily="2" charset="-78"/>
              </a:rPr>
              <a:t> </a:t>
            </a:r>
            <a:r>
              <a:rPr lang="fa-IR" altLang="fa-IR" sz="2800" smtClean="0">
                <a:cs typeface="B Zar" panose="00000400000000000000" pitchFamily="2" charset="-78"/>
              </a:rPr>
              <a:t>:</a:t>
            </a:r>
            <a:r>
              <a:rPr lang="ar-SA" altLang="fa-IR" sz="2800" smtClean="0">
                <a:cs typeface="B Zar" panose="00000400000000000000" pitchFamily="2" charset="-78"/>
              </a:rPr>
              <a:t> حياتي و استراتژيك </a:t>
            </a:r>
          </a:p>
          <a:p>
            <a:pPr algn="r" rtl="1"/>
            <a:r>
              <a:rPr lang="ar-SA" altLang="fa-IR" sz="2800" smtClean="0">
                <a:cs typeface="B Zar" panose="00000400000000000000" pitchFamily="2" charset="-78"/>
              </a:rPr>
              <a:t>2 </a:t>
            </a:r>
            <a:r>
              <a:rPr lang="fa-IR" altLang="fa-IR" sz="2800" smtClean="0">
                <a:cs typeface="B Zar" panose="00000400000000000000" pitchFamily="2" charset="-78"/>
              </a:rPr>
              <a:t>-</a:t>
            </a:r>
            <a:r>
              <a:rPr lang="ar-SA" altLang="fa-IR" sz="2800" smtClean="0">
                <a:cs typeface="B Zar" panose="00000400000000000000" pitchFamily="2" charset="-78"/>
              </a:rPr>
              <a:t> نيازهاي موردي : از جانب مشتري مشخص مي شود. </a:t>
            </a:r>
          </a:p>
          <a:p>
            <a:pPr algn="r" rtl="1"/>
            <a:r>
              <a:rPr lang="ar-SA" altLang="fa-IR" sz="2800" smtClean="0">
                <a:cs typeface="B Zar" panose="00000400000000000000" pitchFamily="2" charset="-78"/>
              </a:rPr>
              <a:t>3 </a:t>
            </a:r>
            <a:r>
              <a:rPr lang="fa-IR" altLang="fa-IR" sz="2800" smtClean="0">
                <a:cs typeface="B Zar" panose="00000400000000000000" pitchFamily="2" charset="-78"/>
              </a:rPr>
              <a:t>-</a:t>
            </a:r>
            <a:r>
              <a:rPr lang="ar-SA" altLang="fa-IR" sz="2800" smtClean="0">
                <a:cs typeface="B Zar" panose="00000400000000000000" pitchFamily="2" charset="-78"/>
              </a:rPr>
              <a:t> نيازهاي انگيزشي : نيازهاي عملياتي است كه توسط مهندسي طراحي مي شود </a:t>
            </a:r>
            <a:endParaRPr lang="en-US" altLang="fa-IR" sz="28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checkerboard(across)">
                                      <p:cBhvr>
                                        <p:cTn id="7" dur="500"/>
                                        <p:tgtEl>
                                          <p:spTgt spid="460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Effect transition="in" filter="diamond(in)">
                                      <p:cBhvr>
                                        <p:cTn id="12" dur="2000"/>
                                        <p:tgtEl>
                                          <p:spTgt spid="460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6083">
                                            <p:txEl>
                                              <p:pRg st="2" end="2"/>
                                            </p:txEl>
                                          </p:spTgt>
                                        </p:tgtEl>
                                        <p:attrNameLst>
                                          <p:attrName>style.visibility</p:attrName>
                                        </p:attrNameLst>
                                      </p:cBhvr>
                                      <p:to>
                                        <p:strVal val="visible"/>
                                      </p:to>
                                    </p:set>
                                    <p:animEffect transition="in" filter="diamond(in)">
                                      <p:cBhvr>
                                        <p:cTn id="17" dur="2000"/>
                                        <p:tgtEl>
                                          <p:spTgt spid="460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6083">
                                            <p:txEl>
                                              <p:pRg st="3" end="3"/>
                                            </p:txEl>
                                          </p:spTgt>
                                        </p:tgtEl>
                                        <p:attrNameLst>
                                          <p:attrName>style.visibility</p:attrName>
                                        </p:attrNameLst>
                                      </p:cBhvr>
                                      <p:to>
                                        <p:strVal val="visible"/>
                                      </p:to>
                                    </p:set>
                                    <p:animEffect transition="in" filter="diamond(in)">
                                      <p:cBhvr>
                                        <p:cTn id="22" dur="2000"/>
                                        <p:tgtEl>
                                          <p:spTgt spid="460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6083">
                                            <p:txEl>
                                              <p:pRg st="4" end="4"/>
                                            </p:txEl>
                                          </p:spTgt>
                                        </p:tgtEl>
                                        <p:attrNameLst>
                                          <p:attrName>style.visibility</p:attrName>
                                        </p:attrNameLst>
                                      </p:cBhvr>
                                      <p:to>
                                        <p:strVal val="visible"/>
                                      </p:to>
                                    </p:set>
                                    <p:animEffect transition="in" filter="diamond(in)">
                                      <p:cBhvr>
                                        <p:cTn id="27" dur="2000"/>
                                        <p:tgtEl>
                                          <p:spTgt spid="4608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46083">
                                            <p:txEl>
                                              <p:pRg st="5" end="5"/>
                                            </p:txEl>
                                          </p:spTgt>
                                        </p:tgtEl>
                                        <p:attrNameLst>
                                          <p:attrName>style.visibility</p:attrName>
                                        </p:attrNameLst>
                                      </p:cBhvr>
                                      <p:to>
                                        <p:strVal val="visible"/>
                                      </p:to>
                                    </p:set>
                                    <p:animEffect transition="in" filter="diamond(in)">
                                      <p:cBhvr>
                                        <p:cTn id="32" dur="2000"/>
                                        <p:tgtEl>
                                          <p:spTgt spid="460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7"/>
          <p:cNvSpPr>
            <a:spLocks noGrp="1" noChangeArrowheads="1"/>
          </p:cNvSpPr>
          <p:nvPr>
            <p:ph type="title"/>
          </p:nvPr>
        </p:nvSpPr>
        <p:spPr>
          <a:xfrm>
            <a:off x="838200" y="533400"/>
            <a:ext cx="7200900" cy="1143000"/>
          </a:xfrm>
          <a:noFill/>
        </p:spPr>
        <p:txBody>
          <a:bodyPr anchor="ctr"/>
          <a:lstStyle/>
          <a:p>
            <a:r>
              <a:rPr lang="ar-SA" altLang="fa-IR" sz="4000" b="1" smtClean="0">
                <a:cs typeface="B Zar" panose="00000400000000000000" pitchFamily="2" charset="-78"/>
              </a:rPr>
              <a:t>شاخص‌هاي قابل اندازه‌گيري انتظارات</a:t>
            </a:r>
            <a:endParaRPr lang="en-US" altLang="fa-IR" sz="4000" b="1" smtClean="0">
              <a:cs typeface="B Zar" panose="00000400000000000000" pitchFamily="2" charset="-78"/>
            </a:endParaRPr>
          </a:p>
        </p:txBody>
      </p:sp>
      <p:sp>
        <p:nvSpPr>
          <p:cNvPr id="47107" name="Rectangle 8"/>
          <p:cNvSpPr>
            <a:spLocks noGrp="1" noChangeArrowheads="1"/>
          </p:cNvSpPr>
          <p:nvPr>
            <p:ph type="body" idx="1"/>
          </p:nvPr>
        </p:nvSpPr>
        <p:spPr>
          <a:xfrm>
            <a:off x="3733800" y="2895600"/>
            <a:ext cx="4268788" cy="3097213"/>
          </a:xfrm>
          <a:noFill/>
        </p:spPr>
        <p:txBody>
          <a:bodyPr/>
          <a:lstStyle/>
          <a:p>
            <a:pPr algn="r" rtl="1"/>
            <a:r>
              <a:rPr lang="ar-SA" altLang="fa-IR" smtClean="0">
                <a:cs typeface="B Zar" panose="00000400000000000000" pitchFamily="2" charset="-78"/>
              </a:rPr>
              <a:t>عوامل مؤثر محيطي</a:t>
            </a:r>
            <a:r>
              <a:rPr lang="fa-IR" altLang="fa-IR" smtClean="0">
                <a:cs typeface="B Zar" panose="00000400000000000000" pitchFamily="2" charset="-78"/>
              </a:rPr>
              <a:t> </a:t>
            </a:r>
          </a:p>
          <a:p>
            <a:pPr algn="r" rtl="1"/>
            <a:r>
              <a:rPr lang="ar-SA" altLang="fa-IR" smtClean="0">
                <a:cs typeface="B Zar" panose="00000400000000000000" pitchFamily="2" charset="-78"/>
              </a:rPr>
              <a:t>خواسته‌هاي مشتري</a:t>
            </a:r>
            <a:r>
              <a:rPr lang="fa-IR" altLang="fa-IR" smtClean="0">
                <a:cs typeface="B Zar" panose="00000400000000000000" pitchFamily="2" charset="-78"/>
              </a:rPr>
              <a:t> </a:t>
            </a:r>
          </a:p>
          <a:p>
            <a:pPr algn="r" rtl="1"/>
            <a:r>
              <a:rPr lang="ar-SA" altLang="fa-IR" smtClean="0">
                <a:cs typeface="B Zar" panose="00000400000000000000" pitchFamily="2" charset="-78"/>
              </a:rPr>
              <a:t>تصورات ذهني</a:t>
            </a:r>
            <a:endParaRPr lang="fa-IR" altLang="fa-IR" smtClean="0">
              <a:cs typeface="B Zar" panose="00000400000000000000" pitchFamily="2" charset="-78"/>
            </a:endParaRPr>
          </a:p>
          <a:p>
            <a:pPr algn="r" rtl="1"/>
            <a:r>
              <a:rPr lang="fa-IR" altLang="fa-IR" smtClean="0">
                <a:cs typeface="B Zar" panose="00000400000000000000" pitchFamily="2" charset="-78"/>
              </a:rPr>
              <a:t> </a:t>
            </a:r>
            <a:r>
              <a:rPr lang="ar-SA" altLang="fa-IR" smtClean="0">
                <a:cs typeface="B Zar" panose="00000400000000000000" pitchFamily="2" charset="-78"/>
              </a:rPr>
              <a:t>ويژگي‌هاي شخصي</a:t>
            </a:r>
            <a:r>
              <a:rPr lang="fa-IR" altLang="fa-IR" smtClean="0">
                <a:cs typeface="B Zar" panose="00000400000000000000" pitchFamily="2" charset="-78"/>
              </a:rPr>
              <a:t> </a:t>
            </a:r>
          </a:p>
          <a:p>
            <a:pPr algn="r" rtl="1"/>
            <a:r>
              <a:rPr lang="ar-SA" altLang="fa-IR" smtClean="0">
                <a:cs typeface="B Zar" panose="00000400000000000000" pitchFamily="2" charset="-78"/>
              </a:rPr>
              <a:t>انتظارات كلي</a:t>
            </a:r>
            <a:endParaRPr lang="en-US" altLang="fa-IR"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fade">
                                      <p:cBhvr>
                                        <p:cTn id="7" dur="1000"/>
                                        <p:tgtEl>
                                          <p:spTgt spid="47106"/>
                                        </p:tgtEl>
                                      </p:cBhvr>
                                    </p:animEffect>
                                    <p:anim calcmode="lin" valueType="num">
                                      <p:cBhvr>
                                        <p:cTn id="8" dur="1000" fill="hold"/>
                                        <p:tgtEl>
                                          <p:spTgt spid="47106"/>
                                        </p:tgtEl>
                                        <p:attrNameLst>
                                          <p:attrName>ppt_x</p:attrName>
                                        </p:attrNameLst>
                                      </p:cBhvr>
                                      <p:tavLst>
                                        <p:tav tm="0">
                                          <p:val>
                                            <p:strVal val="#ppt_x"/>
                                          </p:val>
                                        </p:tav>
                                        <p:tav tm="100000">
                                          <p:val>
                                            <p:strVal val="#ppt_x"/>
                                          </p:val>
                                        </p:tav>
                                      </p:tavLst>
                                    </p:anim>
                                    <p:anim calcmode="lin" valueType="num">
                                      <p:cBhvr>
                                        <p:cTn id="9" dur="900" decel="100000" fill="hold"/>
                                        <p:tgtEl>
                                          <p:spTgt spid="4710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710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47107">
                                            <p:txEl>
                                              <p:pRg st="0" end="0"/>
                                            </p:txEl>
                                          </p:spTgt>
                                        </p:tgtEl>
                                        <p:attrNameLst>
                                          <p:attrName>style.visibility</p:attrName>
                                        </p:attrNameLst>
                                      </p:cBhvr>
                                      <p:to>
                                        <p:strVal val="visible"/>
                                      </p:to>
                                    </p:set>
                                    <p:animEffect transition="in" filter="diamond(in)">
                                      <p:cBhvr>
                                        <p:cTn id="15" dur="2000"/>
                                        <p:tgtEl>
                                          <p:spTgt spid="47107">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47107">
                                            <p:txEl>
                                              <p:pRg st="1" end="1"/>
                                            </p:txEl>
                                          </p:spTgt>
                                        </p:tgtEl>
                                        <p:attrNameLst>
                                          <p:attrName>style.visibility</p:attrName>
                                        </p:attrNameLst>
                                      </p:cBhvr>
                                      <p:to>
                                        <p:strVal val="visible"/>
                                      </p:to>
                                    </p:set>
                                    <p:animEffect transition="in" filter="diamond(in)">
                                      <p:cBhvr>
                                        <p:cTn id="20" dur="2000"/>
                                        <p:tgtEl>
                                          <p:spTgt spid="47107">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47107">
                                            <p:txEl>
                                              <p:pRg st="2" end="2"/>
                                            </p:txEl>
                                          </p:spTgt>
                                        </p:tgtEl>
                                        <p:attrNameLst>
                                          <p:attrName>style.visibility</p:attrName>
                                        </p:attrNameLst>
                                      </p:cBhvr>
                                      <p:to>
                                        <p:strVal val="visible"/>
                                      </p:to>
                                    </p:set>
                                    <p:animEffect transition="in" filter="diamond(in)">
                                      <p:cBhvr>
                                        <p:cTn id="25" dur="2000"/>
                                        <p:tgtEl>
                                          <p:spTgt spid="47107">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8" presetClass="entr" presetSubtype="16" fill="hold" grpId="0" nodeType="clickEffect">
                                  <p:stCondLst>
                                    <p:cond delay="0"/>
                                  </p:stCondLst>
                                  <p:childTnLst>
                                    <p:set>
                                      <p:cBhvr>
                                        <p:cTn id="29" dur="1" fill="hold">
                                          <p:stCondLst>
                                            <p:cond delay="0"/>
                                          </p:stCondLst>
                                        </p:cTn>
                                        <p:tgtEl>
                                          <p:spTgt spid="47107">
                                            <p:txEl>
                                              <p:pRg st="3" end="3"/>
                                            </p:txEl>
                                          </p:spTgt>
                                        </p:tgtEl>
                                        <p:attrNameLst>
                                          <p:attrName>style.visibility</p:attrName>
                                        </p:attrNameLst>
                                      </p:cBhvr>
                                      <p:to>
                                        <p:strVal val="visible"/>
                                      </p:to>
                                    </p:set>
                                    <p:animEffect transition="in" filter="diamond(in)">
                                      <p:cBhvr>
                                        <p:cTn id="30" dur="2000"/>
                                        <p:tgtEl>
                                          <p:spTgt spid="47107">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47107">
                                            <p:txEl>
                                              <p:pRg st="4" end="4"/>
                                            </p:txEl>
                                          </p:spTgt>
                                        </p:tgtEl>
                                        <p:attrNameLst>
                                          <p:attrName>style.visibility</p:attrName>
                                        </p:attrNameLst>
                                      </p:cBhvr>
                                      <p:to>
                                        <p:strVal val="visible"/>
                                      </p:to>
                                    </p:set>
                                    <p:animEffect transition="in" filter="diamond(in)">
                                      <p:cBhvr>
                                        <p:cTn id="35" dur="2000"/>
                                        <p:tgtEl>
                                          <p:spTgt spid="471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3"/>
          <p:cNvSpPr>
            <a:spLocks noGrp="1" noChangeArrowheads="1"/>
          </p:cNvSpPr>
          <p:nvPr>
            <p:ph type="title"/>
          </p:nvPr>
        </p:nvSpPr>
        <p:spPr>
          <a:xfrm>
            <a:off x="2362200" y="838200"/>
            <a:ext cx="4876800" cy="914400"/>
          </a:xfrm>
          <a:noFill/>
        </p:spPr>
        <p:txBody>
          <a:bodyPr anchor="ctr"/>
          <a:lstStyle/>
          <a:p>
            <a:pPr algn="ctr" rtl="1"/>
            <a:r>
              <a:rPr lang="ar-SA" altLang="fa-IR" b="1" smtClean="0">
                <a:cs typeface="Zar" pitchFamily="2" charset="0"/>
              </a:rPr>
              <a:t>ادراكات</a:t>
            </a:r>
            <a:r>
              <a:rPr lang="ar-SA" altLang="fa-IR" smtClean="0">
                <a:cs typeface="Zar" pitchFamily="2" charset="0"/>
              </a:rPr>
              <a:t> </a:t>
            </a:r>
            <a:r>
              <a:rPr lang="fa-IR" altLang="fa-IR" smtClean="0">
                <a:cs typeface="Zar" pitchFamily="2" charset="0"/>
              </a:rPr>
              <a:t/>
            </a:r>
            <a:br>
              <a:rPr lang="fa-IR" altLang="fa-IR" smtClean="0">
                <a:cs typeface="Zar" pitchFamily="2" charset="0"/>
              </a:rPr>
            </a:br>
            <a:endParaRPr lang="en-US" altLang="fa-IR" smtClean="0">
              <a:cs typeface="Zar" pitchFamily="2" charset="0"/>
            </a:endParaRPr>
          </a:p>
        </p:txBody>
      </p:sp>
      <p:sp>
        <p:nvSpPr>
          <p:cNvPr id="48131" name="Rectangle 7"/>
          <p:cNvSpPr>
            <a:spLocks noChangeArrowheads="1"/>
          </p:cNvSpPr>
          <p:nvPr/>
        </p:nvSpPr>
        <p:spPr bwMode="auto">
          <a:xfrm>
            <a:off x="533400" y="2895600"/>
            <a:ext cx="80581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i="1">
                <a:cs typeface="Times New Roman" panose="02020603050405020304" pitchFamily="18" charset="0"/>
              </a:rPr>
              <a:t>هر آنچه كه مشتري از ويژگي‌هاي كاركردي و رواني محصول يا خدمت استنباط كند.</a:t>
            </a:r>
            <a:endParaRPr lang="en-US" altLang="fa-IR" i="1">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48130"/>
                                        </p:tgtEl>
                                        <p:attrNameLst>
                                          <p:attrName>style.visibility</p:attrName>
                                        </p:attrNameLst>
                                      </p:cBhvr>
                                      <p:to>
                                        <p:strVal val="visible"/>
                                      </p:to>
                                    </p:set>
                                    <p:animEffect transition="in" filter="fade">
                                      <p:cBhvr>
                                        <p:cTn id="7" dur="2000"/>
                                        <p:tgtEl>
                                          <p:spTgt spid="48130"/>
                                        </p:tgtEl>
                                      </p:cBhvr>
                                    </p:animEffect>
                                    <p:anim calcmode="lin" valueType="num">
                                      <p:cBhvr>
                                        <p:cTn id="8" dur="2000" fill="hold"/>
                                        <p:tgtEl>
                                          <p:spTgt spid="48130"/>
                                        </p:tgtEl>
                                        <p:attrNameLst>
                                          <p:attrName>ppt_w</p:attrName>
                                        </p:attrNameLst>
                                      </p:cBhvr>
                                      <p:tavLst>
                                        <p:tav tm="0" fmla="#ppt_w*sin(2.5*pi*$)">
                                          <p:val>
                                            <p:fltVal val="0"/>
                                          </p:val>
                                        </p:tav>
                                        <p:tav tm="100000">
                                          <p:val>
                                            <p:fltVal val="1"/>
                                          </p:val>
                                        </p:tav>
                                      </p:tavLst>
                                    </p:anim>
                                    <p:anim calcmode="lin" valueType="num">
                                      <p:cBhvr>
                                        <p:cTn id="9" dur="2000" fill="hold"/>
                                        <p:tgtEl>
                                          <p:spTgt spid="48130"/>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9" presetClass="entr" presetSubtype="0" decel="100000" fill="hold" grpId="0" nodeType="clickEffect">
                                  <p:stCondLst>
                                    <p:cond delay="0"/>
                                  </p:stCondLst>
                                  <p:childTnLst>
                                    <p:set>
                                      <p:cBhvr>
                                        <p:cTn id="13" dur="1" fill="hold">
                                          <p:stCondLst>
                                            <p:cond delay="0"/>
                                          </p:stCondLst>
                                        </p:cTn>
                                        <p:tgtEl>
                                          <p:spTgt spid="48131"/>
                                        </p:tgtEl>
                                        <p:attrNameLst>
                                          <p:attrName>style.visibility</p:attrName>
                                        </p:attrNameLst>
                                      </p:cBhvr>
                                      <p:to>
                                        <p:strVal val="visible"/>
                                      </p:to>
                                    </p:set>
                                    <p:anim calcmode="lin" valueType="num">
                                      <p:cBhvr>
                                        <p:cTn id="14" dur="500" fill="hold"/>
                                        <p:tgtEl>
                                          <p:spTgt spid="48131"/>
                                        </p:tgtEl>
                                        <p:attrNameLst>
                                          <p:attrName>ppt_w</p:attrName>
                                        </p:attrNameLst>
                                      </p:cBhvr>
                                      <p:tavLst>
                                        <p:tav tm="0">
                                          <p:val>
                                            <p:fltVal val="0"/>
                                          </p:val>
                                        </p:tav>
                                        <p:tav tm="100000">
                                          <p:val>
                                            <p:strVal val="#ppt_w"/>
                                          </p:val>
                                        </p:tav>
                                      </p:tavLst>
                                    </p:anim>
                                    <p:anim calcmode="lin" valueType="num">
                                      <p:cBhvr>
                                        <p:cTn id="15" dur="500" fill="hold"/>
                                        <p:tgtEl>
                                          <p:spTgt spid="48131"/>
                                        </p:tgtEl>
                                        <p:attrNameLst>
                                          <p:attrName>ppt_h</p:attrName>
                                        </p:attrNameLst>
                                      </p:cBhvr>
                                      <p:tavLst>
                                        <p:tav tm="0">
                                          <p:val>
                                            <p:fltVal val="0"/>
                                          </p:val>
                                        </p:tav>
                                        <p:tav tm="100000">
                                          <p:val>
                                            <p:strVal val="#ppt_h"/>
                                          </p:val>
                                        </p:tav>
                                      </p:tavLst>
                                    </p:anim>
                                    <p:anim calcmode="lin" valueType="num">
                                      <p:cBhvr>
                                        <p:cTn id="16" dur="500" fill="hold"/>
                                        <p:tgtEl>
                                          <p:spTgt spid="48131"/>
                                        </p:tgtEl>
                                        <p:attrNameLst>
                                          <p:attrName>style.rotation</p:attrName>
                                        </p:attrNameLst>
                                      </p:cBhvr>
                                      <p:tavLst>
                                        <p:tav tm="0">
                                          <p:val>
                                            <p:fltVal val="360"/>
                                          </p:val>
                                        </p:tav>
                                        <p:tav tm="100000">
                                          <p:val>
                                            <p:fltVal val="0"/>
                                          </p:val>
                                        </p:tav>
                                      </p:tavLst>
                                    </p:anim>
                                    <p:animEffect transition="in" filter="fade">
                                      <p:cBhvr>
                                        <p:cTn id="17" dur="500"/>
                                        <p:tgtEl>
                                          <p:spTgt spid="48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1" grpId="0"/>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1447800" y="2362200"/>
            <a:ext cx="7239000" cy="2984500"/>
          </a:xfrm>
          <a:noFill/>
        </p:spPr>
        <p:txBody>
          <a:bodyPr/>
          <a:lstStyle/>
          <a:p>
            <a:pPr algn="r" rtl="1"/>
            <a:r>
              <a:rPr lang="ar-SA" altLang="fa-IR" sz="3000" smtClean="0">
                <a:cs typeface="B Zar" panose="00000400000000000000" pitchFamily="2" charset="-78"/>
              </a:rPr>
              <a:t>محصول</a:t>
            </a:r>
            <a:endParaRPr lang="fa-IR" altLang="fa-IR" sz="3000" smtClean="0">
              <a:cs typeface="B Zar" panose="00000400000000000000" pitchFamily="2" charset="-78"/>
            </a:endParaRPr>
          </a:p>
          <a:p>
            <a:pPr algn="r" rtl="1"/>
            <a:r>
              <a:rPr lang="ar-SA" altLang="fa-IR" sz="3000" smtClean="0">
                <a:cs typeface="B Zar" panose="00000400000000000000" pitchFamily="2" charset="-78"/>
              </a:rPr>
              <a:t>قيمت</a:t>
            </a:r>
            <a:endParaRPr lang="fa-IR" altLang="fa-IR" sz="3000" smtClean="0">
              <a:cs typeface="B Zar" panose="00000400000000000000" pitchFamily="2" charset="-78"/>
            </a:endParaRPr>
          </a:p>
          <a:p>
            <a:pPr algn="r" rtl="1"/>
            <a:r>
              <a:rPr lang="ar-SA" altLang="fa-IR" sz="3000" smtClean="0">
                <a:cs typeface="B Zar" panose="00000400000000000000" pitchFamily="2" charset="-78"/>
              </a:rPr>
              <a:t>توزيع</a:t>
            </a:r>
            <a:endParaRPr lang="fa-IR" altLang="fa-IR" sz="3000" smtClean="0">
              <a:cs typeface="B Zar" panose="00000400000000000000" pitchFamily="2" charset="-78"/>
            </a:endParaRPr>
          </a:p>
          <a:p>
            <a:pPr algn="r" rtl="1"/>
            <a:r>
              <a:rPr lang="ar-SA" altLang="fa-IR" sz="3000" smtClean="0">
                <a:cs typeface="B Zar" panose="00000400000000000000" pitchFamily="2" charset="-78"/>
              </a:rPr>
              <a:t>تحويل و حمل ونقل</a:t>
            </a:r>
            <a:endParaRPr lang="fa-IR" altLang="fa-IR" sz="3000" smtClean="0">
              <a:cs typeface="B Zar" panose="00000400000000000000" pitchFamily="2" charset="-78"/>
            </a:endParaRPr>
          </a:p>
          <a:p>
            <a:pPr algn="r" rtl="1"/>
            <a:r>
              <a:rPr lang="ar-SA" altLang="fa-IR" sz="3000" smtClean="0">
                <a:cs typeface="B Zar" panose="00000400000000000000" pitchFamily="2" charset="-78"/>
              </a:rPr>
              <a:t>تبليغات</a:t>
            </a:r>
            <a:endParaRPr lang="fa-IR" altLang="fa-IR" sz="3000" smtClean="0">
              <a:cs typeface="B Zar" panose="00000400000000000000" pitchFamily="2" charset="-78"/>
            </a:endParaRPr>
          </a:p>
          <a:p>
            <a:pPr algn="r" rtl="1"/>
            <a:r>
              <a:rPr lang="ar-SA" altLang="fa-IR" sz="3000" smtClean="0">
                <a:cs typeface="B Zar" panose="00000400000000000000" pitchFamily="2" charset="-78"/>
              </a:rPr>
              <a:t>روابط عمومی</a:t>
            </a:r>
            <a:endParaRPr lang="fa-IR" altLang="fa-IR" sz="3000" smtClean="0">
              <a:cs typeface="B Zar" panose="00000400000000000000" pitchFamily="2" charset="-78"/>
            </a:endParaRPr>
          </a:p>
          <a:p>
            <a:pPr algn="r" rtl="1"/>
            <a:r>
              <a:rPr lang="ar-SA" altLang="fa-IR" sz="3000" smtClean="0">
                <a:cs typeface="B Zar" panose="00000400000000000000" pitchFamily="2" charset="-78"/>
              </a:rPr>
              <a:t>بسته بندی محصول</a:t>
            </a:r>
            <a:endParaRPr lang="fa-IR" altLang="fa-IR" sz="3000" smtClean="0">
              <a:cs typeface="B Zar" panose="00000400000000000000" pitchFamily="2" charset="-78"/>
            </a:endParaRPr>
          </a:p>
        </p:txBody>
      </p:sp>
      <p:sp>
        <p:nvSpPr>
          <p:cNvPr id="130052" name="Text Box 4"/>
          <p:cNvSpPr txBox="1">
            <a:spLocks noChangeArrowheads="1"/>
          </p:cNvSpPr>
          <p:nvPr/>
        </p:nvSpPr>
        <p:spPr bwMode="auto">
          <a:xfrm>
            <a:off x="1295400" y="914400"/>
            <a:ext cx="6408738"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eaLnBrk="1" hangingPunct="1">
              <a:lnSpc>
                <a:spcPct val="80000"/>
              </a:lnSpc>
              <a:buClrTx/>
              <a:buFontTx/>
              <a:buNone/>
            </a:pPr>
            <a:r>
              <a:rPr lang="ar-SA" altLang="fa-IR" sz="3600" b="1">
                <a:solidFill>
                  <a:schemeClr val="tx2"/>
                </a:solidFill>
                <a:latin typeface="Arial" panose="020B0604020202020204" pitchFamily="34" charset="0"/>
                <a:cs typeface="Zar" pitchFamily="2" charset="0"/>
              </a:rPr>
              <a:t>شاخص</a:t>
            </a:r>
            <a:r>
              <a:rPr lang="en-US" altLang="fa-IR" sz="3600" b="1">
                <a:solidFill>
                  <a:schemeClr val="tx2"/>
                </a:solidFill>
                <a:latin typeface="Arial" panose="020B0604020202020204" pitchFamily="34" charset="0"/>
                <a:cs typeface="Zar" pitchFamily="2" charset="0"/>
              </a:rPr>
              <a:t>‌</a:t>
            </a:r>
            <a:r>
              <a:rPr lang="ar-SA" altLang="fa-IR" sz="3600" b="1">
                <a:solidFill>
                  <a:schemeClr val="tx2"/>
                </a:solidFill>
                <a:latin typeface="Arial" panose="020B0604020202020204" pitchFamily="34" charset="0"/>
                <a:cs typeface="Zar" pitchFamily="2" charset="0"/>
              </a:rPr>
              <a:t>هاي قابل اندازه‌گيري مربوط به ادراك</a:t>
            </a:r>
            <a:endParaRPr lang="en-US" altLang="fa-IR" sz="3600" b="1">
              <a:solidFill>
                <a:schemeClr val="tx2"/>
              </a:solidFill>
              <a:latin typeface="Arial" panose="020B0604020202020204" pitchFamily="34" charset="0"/>
              <a:cs typeface="Zar"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130052"/>
                                        </p:tgtEl>
                                        <p:attrNameLst>
                                          <p:attrName>style.visibility</p:attrName>
                                        </p:attrNameLst>
                                      </p:cBhvr>
                                      <p:to>
                                        <p:strVal val="visible"/>
                                      </p:to>
                                    </p:set>
                                    <p:anim calcmode="lin" valueType="num">
                                      <p:cBhvr>
                                        <p:cTn id="7" dur="500" fill="hold"/>
                                        <p:tgtEl>
                                          <p:spTgt spid="130052"/>
                                        </p:tgtEl>
                                        <p:attrNameLst>
                                          <p:attrName>ppt_w</p:attrName>
                                        </p:attrNameLst>
                                      </p:cBhvr>
                                      <p:tavLst>
                                        <p:tav tm="0">
                                          <p:val>
                                            <p:strVal val="#ppt_w*2.5"/>
                                          </p:val>
                                        </p:tav>
                                        <p:tav tm="100000">
                                          <p:val>
                                            <p:strVal val="#ppt_w"/>
                                          </p:val>
                                        </p:tav>
                                      </p:tavLst>
                                    </p:anim>
                                    <p:anim calcmode="lin" valueType="num">
                                      <p:cBhvr>
                                        <p:cTn id="8" dur="500" fill="hold"/>
                                        <p:tgtEl>
                                          <p:spTgt spid="130052"/>
                                        </p:tgtEl>
                                        <p:attrNameLst>
                                          <p:attrName>ppt_h</p:attrName>
                                        </p:attrNameLst>
                                      </p:cBhvr>
                                      <p:tavLst>
                                        <p:tav tm="0">
                                          <p:val>
                                            <p:strVal val="#ppt_h*0.01"/>
                                          </p:val>
                                        </p:tav>
                                        <p:tav tm="100000">
                                          <p:val>
                                            <p:strVal val="#ppt_h"/>
                                          </p:val>
                                        </p:tav>
                                      </p:tavLst>
                                    </p:anim>
                                    <p:anim calcmode="lin" valueType="num">
                                      <p:cBhvr>
                                        <p:cTn id="9" dur="500" fill="hold"/>
                                        <p:tgtEl>
                                          <p:spTgt spid="130052"/>
                                        </p:tgtEl>
                                        <p:attrNameLst>
                                          <p:attrName>ppt_x</p:attrName>
                                        </p:attrNameLst>
                                      </p:cBhvr>
                                      <p:tavLst>
                                        <p:tav tm="0">
                                          <p:val>
                                            <p:strVal val="#ppt_x"/>
                                          </p:val>
                                        </p:tav>
                                        <p:tav tm="100000">
                                          <p:val>
                                            <p:strVal val="#ppt_x"/>
                                          </p:val>
                                        </p:tav>
                                      </p:tavLst>
                                    </p:anim>
                                    <p:anim calcmode="lin" valueType="num">
                                      <p:cBhvr>
                                        <p:cTn id="10" dur="500" fill="hold"/>
                                        <p:tgtEl>
                                          <p:spTgt spid="130052"/>
                                        </p:tgtEl>
                                        <p:attrNameLst>
                                          <p:attrName>ppt_y</p:attrName>
                                        </p:attrNameLst>
                                      </p:cBhvr>
                                      <p:tavLst>
                                        <p:tav tm="0">
                                          <p:val>
                                            <p:strVal val="#ppt_h+1"/>
                                          </p:val>
                                        </p:tav>
                                        <p:tav tm="100000">
                                          <p:val>
                                            <p:strVal val="#ppt_y"/>
                                          </p:val>
                                        </p:tav>
                                      </p:tavLst>
                                    </p:anim>
                                    <p:animEffect transition="in" filter="fade">
                                      <p:cBhvr>
                                        <p:cTn id="11" dur="500"/>
                                        <p:tgtEl>
                                          <p:spTgt spid="13005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49154">
                                            <p:txEl>
                                              <p:pRg st="0" end="0"/>
                                            </p:txEl>
                                          </p:spTgt>
                                        </p:tgtEl>
                                        <p:attrNameLst>
                                          <p:attrName>style.visibility</p:attrName>
                                        </p:attrNameLst>
                                      </p:cBhvr>
                                      <p:to>
                                        <p:strVal val="visible"/>
                                      </p:to>
                                    </p:set>
                                    <p:animEffect transition="in" filter="diamond(in)">
                                      <p:cBhvr>
                                        <p:cTn id="16" dur="2000"/>
                                        <p:tgtEl>
                                          <p:spTgt spid="49154">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49154">
                                            <p:txEl>
                                              <p:pRg st="1" end="1"/>
                                            </p:txEl>
                                          </p:spTgt>
                                        </p:tgtEl>
                                        <p:attrNameLst>
                                          <p:attrName>style.visibility</p:attrName>
                                        </p:attrNameLst>
                                      </p:cBhvr>
                                      <p:to>
                                        <p:strVal val="visible"/>
                                      </p:to>
                                    </p:set>
                                    <p:animEffect transition="in" filter="diamond(in)">
                                      <p:cBhvr>
                                        <p:cTn id="21" dur="2000"/>
                                        <p:tgtEl>
                                          <p:spTgt spid="49154">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49154">
                                            <p:txEl>
                                              <p:pRg st="2" end="2"/>
                                            </p:txEl>
                                          </p:spTgt>
                                        </p:tgtEl>
                                        <p:attrNameLst>
                                          <p:attrName>style.visibility</p:attrName>
                                        </p:attrNameLst>
                                      </p:cBhvr>
                                      <p:to>
                                        <p:strVal val="visible"/>
                                      </p:to>
                                    </p:set>
                                    <p:animEffect transition="in" filter="diamond(in)">
                                      <p:cBhvr>
                                        <p:cTn id="26" dur="2000"/>
                                        <p:tgtEl>
                                          <p:spTgt spid="49154">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49154">
                                            <p:txEl>
                                              <p:pRg st="3" end="3"/>
                                            </p:txEl>
                                          </p:spTgt>
                                        </p:tgtEl>
                                        <p:attrNameLst>
                                          <p:attrName>style.visibility</p:attrName>
                                        </p:attrNameLst>
                                      </p:cBhvr>
                                      <p:to>
                                        <p:strVal val="visible"/>
                                      </p:to>
                                    </p:set>
                                    <p:animEffect transition="in" filter="diamond(in)">
                                      <p:cBhvr>
                                        <p:cTn id="31" dur="2000"/>
                                        <p:tgtEl>
                                          <p:spTgt spid="49154">
                                            <p:txEl>
                                              <p:pRg st="3" end="3"/>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49154">
                                            <p:txEl>
                                              <p:pRg st="4" end="4"/>
                                            </p:txEl>
                                          </p:spTgt>
                                        </p:tgtEl>
                                        <p:attrNameLst>
                                          <p:attrName>style.visibility</p:attrName>
                                        </p:attrNameLst>
                                      </p:cBhvr>
                                      <p:to>
                                        <p:strVal val="visible"/>
                                      </p:to>
                                    </p:set>
                                    <p:animEffect transition="in" filter="diamond(in)">
                                      <p:cBhvr>
                                        <p:cTn id="36" dur="2000"/>
                                        <p:tgtEl>
                                          <p:spTgt spid="49154">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49154">
                                            <p:txEl>
                                              <p:pRg st="5" end="5"/>
                                            </p:txEl>
                                          </p:spTgt>
                                        </p:tgtEl>
                                        <p:attrNameLst>
                                          <p:attrName>style.visibility</p:attrName>
                                        </p:attrNameLst>
                                      </p:cBhvr>
                                      <p:to>
                                        <p:strVal val="visible"/>
                                      </p:to>
                                    </p:set>
                                    <p:animEffect transition="in" filter="diamond(in)">
                                      <p:cBhvr>
                                        <p:cTn id="41" dur="2000"/>
                                        <p:tgtEl>
                                          <p:spTgt spid="49154">
                                            <p:txEl>
                                              <p:pRg st="5" end="5"/>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49154">
                                            <p:txEl>
                                              <p:pRg st="6" end="6"/>
                                            </p:txEl>
                                          </p:spTgt>
                                        </p:tgtEl>
                                        <p:attrNameLst>
                                          <p:attrName>style.visibility</p:attrName>
                                        </p:attrNameLst>
                                      </p:cBhvr>
                                      <p:to>
                                        <p:strVal val="visible"/>
                                      </p:to>
                                    </p:set>
                                    <p:animEffect transition="in" filter="diamond(in)">
                                      <p:cBhvr>
                                        <p:cTn id="46" dur="2000"/>
                                        <p:tgtEl>
                                          <p:spTgt spid="4915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build="p"/>
      <p:bldP spid="130052" grpId="0"/>
    </p:bld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3"/>
          <p:cNvSpPr>
            <a:spLocks noGrp="1" noChangeArrowheads="1"/>
          </p:cNvSpPr>
          <p:nvPr>
            <p:ph type="title"/>
          </p:nvPr>
        </p:nvSpPr>
        <p:spPr>
          <a:xfrm>
            <a:off x="2209800" y="457200"/>
            <a:ext cx="4413250" cy="1143000"/>
          </a:xfrm>
          <a:noFill/>
        </p:spPr>
        <p:txBody>
          <a:bodyPr anchor="ctr"/>
          <a:lstStyle/>
          <a:p>
            <a:pPr rtl="1"/>
            <a:r>
              <a:rPr lang="ar-SA" altLang="fa-IR" sz="4000" b="1" smtClean="0">
                <a:cs typeface="B Zar" panose="00000400000000000000" pitchFamily="2" charset="-78"/>
              </a:rPr>
              <a:t>ارزش درك شده</a:t>
            </a:r>
            <a:endParaRPr lang="en-US" altLang="fa-IR" sz="4000" b="1" smtClean="0">
              <a:cs typeface="B Zar" panose="00000400000000000000" pitchFamily="2" charset="-78"/>
            </a:endParaRPr>
          </a:p>
        </p:txBody>
      </p:sp>
      <p:sp>
        <p:nvSpPr>
          <p:cNvPr id="50179" name="Rectangle 4"/>
          <p:cNvSpPr>
            <a:spLocks noGrp="1" noChangeArrowheads="1"/>
          </p:cNvSpPr>
          <p:nvPr>
            <p:ph type="body" idx="1"/>
          </p:nvPr>
        </p:nvSpPr>
        <p:spPr>
          <a:xfrm>
            <a:off x="611188" y="2565400"/>
            <a:ext cx="8229600" cy="2735263"/>
          </a:xfrm>
          <a:noFill/>
        </p:spPr>
        <p:txBody>
          <a:bodyPr/>
          <a:lstStyle/>
          <a:p>
            <a:pPr algn="just" rtl="1">
              <a:buClr>
                <a:schemeClr val="tx1"/>
              </a:buClr>
              <a:buFontTx/>
              <a:buNone/>
            </a:pPr>
            <a:r>
              <a:rPr lang="fa-IR" altLang="fa-IR" sz="3000" smtClean="0">
                <a:cs typeface="B Zar" panose="00000400000000000000" pitchFamily="2" charset="-78"/>
              </a:rPr>
              <a:t>    </a:t>
            </a:r>
            <a:r>
              <a:rPr lang="ar-SA" altLang="fa-IR" sz="3000" smtClean="0">
                <a:cs typeface="B Zar" panose="00000400000000000000" pitchFamily="2" charset="-78"/>
              </a:rPr>
              <a:t>ارزيابي مشتري از محصول و يا خدمات دريافتي تنها بر اساس كيفيت آن محصول و يا خدمت نمي‌باشد بلكه مشتري در اين مقايسه مطلوبيت ايده‌آل را با مطلوبيت دريافت شده تطبيق مي‌دهد</a:t>
            </a:r>
            <a:r>
              <a:rPr lang="fa-IR" altLang="fa-IR" sz="3000" smtClean="0">
                <a:cs typeface="B Zar" panose="00000400000000000000" pitchFamily="2" charset="-78"/>
              </a:rPr>
              <a:t>.</a:t>
            </a:r>
            <a:r>
              <a:rPr lang="ar-SA" altLang="fa-IR" sz="3000" smtClean="0">
                <a:cs typeface="B Zar" panose="00000400000000000000" pitchFamily="2" charset="-78"/>
              </a:rPr>
              <a:t> </a:t>
            </a:r>
            <a:endParaRPr lang="en-US" altLang="fa-IR" sz="30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linds(horizontal)">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0179">
                                            <p:txEl>
                                              <p:pRg st="0" end="0"/>
                                            </p:txEl>
                                          </p:spTgt>
                                        </p:tgtEl>
                                        <p:attrNameLst>
                                          <p:attrName>style.visibility</p:attrName>
                                        </p:attrNameLst>
                                      </p:cBhvr>
                                      <p:to>
                                        <p:strVal val="visible"/>
                                      </p:to>
                                    </p:set>
                                    <p:animEffect transition="in" filter="checkerboard(across)">
                                      <p:cBhvr>
                                        <p:cTn id="12" dur="500"/>
                                        <p:tgtEl>
                                          <p:spTgt spid="501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7" name="Rectangle 3"/>
          <p:cNvSpPr>
            <a:spLocks noChangeArrowheads="1"/>
          </p:cNvSpPr>
          <p:nvPr/>
        </p:nvSpPr>
        <p:spPr bwMode="auto">
          <a:xfrm>
            <a:off x="2001757" y="606494"/>
            <a:ext cx="5892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just" rtl="1" eaLnBrk="1" hangingPunct="1">
              <a:spcBef>
                <a:spcPct val="0"/>
              </a:spcBef>
              <a:buClrTx/>
              <a:buFontTx/>
              <a:buNone/>
            </a:pPr>
            <a:r>
              <a:rPr lang="ar-SA" altLang="fa-IR" sz="4000" b="1">
                <a:solidFill>
                  <a:schemeClr val="tx2"/>
                </a:solidFill>
                <a:latin typeface="Arial" panose="020B0604020202020204" pitchFamily="34" charset="0"/>
                <a:cs typeface="B Nazanin" panose="00000400000000000000" pitchFamily="2" charset="-78"/>
              </a:rPr>
              <a:t>ابزارهاي سنجش رضايت مشتري </a:t>
            </a:r>
          </a:p>
        </p:txBody>
      </p:sp>
      <p:graphicFrame>
        <p:nvGraphicFramePr>
          <p:cNvPr id="144388" name="Group 4"/>
          <p:cNvGraphicFramePr>
            <a:graphicFrameLocks noGrp="1"/>
          </p:cNvGraphicFramePr>
          <p:nvPr>
            <p:extLst>
              <p:ext uri="{D42A27DB-BD31-4B8C-83A1-F6EECF244321}">
                <p14:modId xmlns:p14="http://schemas.microsoft.com/office/powerpoint/2010/main" val="3189629462"/>
              </p:ext>
            </p:extLst>
          </p:nvPr>
        </p:nvGraphicFramePr>
        <p:xfrm>
          <a:off x="1752600" y="1905000"/>
          <a:ext cx="5483225" cy="4065591"/>
        </p:xfrm>
        <a:graphic>
          <a:graphicData uri="http://schemas.openxmlformats.org/drawingml/2006/table">
            <a:tbl>
              <a:tblPr rtl="1"/>
              <a:tblGrid>
                <a:gridCol w="573088">
                  <a:extLst>
                    <a:ext uri="{9D8B030D-6E8A-4147-A177-3AD203B41FA5}">
                      <a16:colId xmlns:a16="http://schemas.microsoft.com/office/drawing/2014/main" val="20000"/>
                    </a:ext>
                  </a:extLst>
                </a:gridCol>
                <a:gridCol w="2205037">
                  <a:extLst>
                    <a:ext uri="{9D8B030D-6E8A-4147-A177-3AD203B41FA5}">
                      <a16:colId xmlns:a16="http://schemas.microsoft.com/office/drawing/2014/main" val="20001"/>
                    </a:ext>
                  </a:extLst>
                </a:gridCol>
                <a:gridCol w="2705100">
                  <a:extLst>
                    <a:ext uri="{9D8B030D-6E8A-4147-A177-3AD203B41FA5}">
                      <a16:colId xmlns:a16="http://schemas.microsoft.com/office/drawing/2014/main" val="20002"/>
                    </a:ext>
                  </a:extLst>
                </a:gridCol>
              </a:tblGrid>
              <a:tr h="544513">
                <a:tc gridSpan="3">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ابزارهاي سنجش رضايت مشتري</a:t>
                      </a:r>
                      <a:endPar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3810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3810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hMerge="1">
                  <a:txBody>
                    <a:bodyPr/>
                    <a:lstStyle/>
                    <a:p>
                      <a:pPr rtl="1"/>
                      <a:endParaRPr lang="fa-IR"/>
                    </a:p>
                  </a:txBody>
                  <a:tcPr/>
                </a:tc>
                <a:tc hMerge="1">
                  <a:txBody>
                    <a:bodyPr/>
                    <a:lstStyle/>
                    <a:p>
                      <a:pPr rtl="1"/>
                      <a:endParaRPr lang="fa-IR"/>
                    </a:p>
                  </a:txBody>
                  <a:tcPr/>
                </a:tc>
                <a:extLst>
                  <a:ext uri="{0D108BD9-81ED-4DB2-BD59-A6C34878D82A}">
                    <a16:rowId xmlns:a16="http://schemas.microsoft.com/office/drawing/2014/main" val="10000"/>
                  </a:ext>
                </a:extLst>
              </a:tr>
              <a:tr h="503238">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6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1</a:t>
                      </a:r>
                      <a:endParaRPr kumimoji="0" lang="ar-SA" sz="18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38100" cap="flat" cmpd="sng" algn="ctr">
                      <a:solidFill>
                        <a:srgbClr val="007E00"/>
                      </a:solidFill>
                      <a:prstDash val="solid"/>
                      <a:round/>
                      <a:headEnd type="none" w="med" len="med"/>
                      <a:tailEnd type="none" w="med" len="med"/>
                    </a:lnL>
                    <a:lnR w="1905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gridSpan="2">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مشاهده اي</a:t>
                      </a:r>
                      <a:endPar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hMerge="1">
                  <a:txBody>
                    <a:bodyPr/>
                    <a:lstStyle/>
                    <a:p>
                      <a:pPr rtl="1"/>
                      <a:endParaRPr lang="fa-IR"/>
                    </a:p>
                  </a:txBody>
                  <a:tcPr/>
                </a:tc>
                <a:extLst>
                  <a:ext uri="{0D108BD9-81ED-4DB2-BD59-A6C34878D82A}">
                    <a16:rowId xmlns:a16="http://schemas.microsoft.com/office/drawing/2014/main" val="10001"/>
                  </a:ext>
                </a:extLst>
              </a:tr>
              <a:tr h="503238">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6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2</a:t>
                      </a:r>
                      <a:endParaRPr kumimoji="0" lang="ar-SA" sz="18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38100" cap="flat" cmpd="sng" algn="ctr">
                      <a:solidFill>
                        <a:srgbClr val="007E00"/>
                      </a:solidFill>
                      <a:prstDash val="solid"/>
                      <a:round/>
                      <a:headEnd type="none" w="med" len="med"/>
                      <a:tailEnd type="none" w="med" len="med"/>
                    </a:lnL>
                    <a:lnR w="1905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gridSpan="2">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مكاتبه اي</a:t>
                      </a:r>
                      <a:endPar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hMerge="1">
                  <a:txBody>
                    <a:bodyPr/>
                    <a:lstStyle/>
                    <a:p>
                      <a:pPr rtl="1"/>
                      <a:endParaRPr lang="fa-IR"/>
                    </a:p>
                  </a:txBody>
                  <a:tcPr/>
                </a:tc>
                <a:extLst>
                  <a:ext uri="{0D108BD9-81ED-4DB2-BD59-A6C34878D82A}">
                    <a16:rowId xmlns:a16="http://schemas.microsoft.com/office/drawing/2014/main" val="10002"/>
                  </a:ext>
                </a:extLst>
              </a:tr>
              <a:tr h="503238">
                <a:tc rowSpan="5">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6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3</a:t>
                      </a:r>
                      <a:endParaRPr kumimoji="0" lang="fa-IR" sz="10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38100" cap="flat" cmpd="sng" algn="ctr">
                      <a:solidFill>
                        <a:srgbClr val="007E00"/>
                      </a:solidFill>
                      <a:prstDash val="solid"/>
                      <a:round/>
                      <a:headEnd type="none" w="med" len="med"/>
                      <a:tailEnd type="none" w="med" len="med"/>
                    </a:lnL>
                    <a:lnR w="1905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3810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rowSpan="5">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نظر خواهي</a:t>
                      </a:r>
                      <a:endParaRPr kumimoji="0" lang="fa-IR"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و</a:t>
                      </a:r>
                      <a:endParaRPr kumimoji="0" lang="fa-IR"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نظر سنجي</a:t>
                      </a:r>
                      <a:endPar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endParaRPr>
                    </a:p>
                  </a:txBody>
                  <a:tcPr marL="0" marR="0" marT="0" marB="0" anchor="ctr" horzOverflow="overflow">
                    <a:lnL w="19050" cap="flat" cmpd="sng" algn="ctr">
                      <a:solidFill>
                        <a:srgbClr val="007E00"/>
                      </a:solidFill>
                      <a:prstDash val="solid"/>
                      <a:round/>
                      <a:headEnd type="none" w="med" len="med"/>
                      <a:tailEnd type="none" w="med" len="med"/>
                    </a:lnL>
                    <a:lnR w="1905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3810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8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پرسشنامه</a:t>
                      </a: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3"/>
                  </a:ext>
                </a:extLst>
              </a:tr>
              <a:tr h="544513">
                <a:tc vMerge="1">
                  <a:txBody>
                    <a:bodyPr/>
                    <a:lstStyle/>
                    <a:p>
                      <a:pPr rtl="1"/>
                      <a:endParaRPr lang="fa-IR"/>
                    </a:p>
                  </a:txBody>
                  <a:tcPr/>
                </a:tc>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8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تلفني</a:t>
                      </a: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4"/>
                  </a:ext>
                </a:extLst>
              </a:tr>
              <a:tr h="503238">
                <a:tc vMerge="1">
                  <a:txBody>
                    <a:bodyPr/>
                    <a:lstStyle/>
                    <a:p>
                      <a:pPr rtl="1"/>
                      <a:endParaRPr lang="fa-IR"/>
                    </a:p>
                  </a:txBody>
                  <a:tcPr/>
                </a:tc>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8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مصاحبه حضوري در مركز خريد</a:t>
                      </a: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5"/>
                  </a:ext>
                </a:extLst>
              </a:tr>
              <a:tr h="503238">
                <a:tc vMerge="1">
                  <a:txBody>
                    <a:bodyPr/>
                    <a:lstStyle/>
                    <a:p>
                      <a:pPr rtl="1"/>
                      <a:endParaRPr lang="fa-IR"/>
                    </a:p>
                  </a:txBody>
                  <a:tcPr/>
                </a:tc>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800" b="1" i="0" u="none" strike="noStrike" cap="none" normalizeH="0" baseline="0" smtClean="0">
                          <a:ln>
                            <a:noFill/>
                          </a:ln>
                          <a:solidFill>
                            <a:schemeClr val="tx1"/>
                          </a:solidFill>
                          <a:effectLst/>
                          <a:latin typeface="Times New Roman" pitchFamily="18" charset="0"/>
                          <a:ea typeface="Times New Roman" pitchFamily="18" charset="0"/>
                          <a:cs typeface="B Nazanin" panose="00000400000000000000" pitchFamily="2" charset="-78"/>
                        </a:rPr>
                        <a:t>مصاحبه حضوري د رمنازل</a:t>
                      </a: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1905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6"/>
                  </a:ext>
                </a:extLst>
              </a:tr>
              <a:tr h="460375">
                <a:tc vMerge="1">
                  <a:txBody>
                    <a:bodyPr/>
                    <a:lstStyle/>
                    <a:p>
                      <a:pPr rtl="1"/>
                      <a:endParaRPr lang="fa-IR"/>
                    </a:p>
                  </a:txBody>
                  <a:tcPr/>
                </a:tc>
                <a:tc vMerge="1">
                  <a:txBody>
                    <a:bodyPr/>
                    <a:lstStyle/>
                    <a:p>
                      <a:pPr rtl="1"/>
                      <a:endParaRPr lang="fa-IR"/>
                    </a:p>
                  </a:txBody>
                  <a:tcPr/>
                </a:tc>
                <a:tc>
                  <a:txBody>
                    <a:bodyPr/>
                    <a:lstStyle/>
                    <a:p>
                      <a:pPr marL="342900" marR="0" lvl="0" indent="-342900" algn="ctr" defTabSz="914400" rtl="1" eaLnBrk="0" fontAlgn="base" latinLnBrk="0" hangingPunct="0">
                        <a:lnSpc>
                          <a:spcPct val="100000"/>
                        </a:lnSpc>
                        <a:spcBef>
                          <a:spcPct val="0"/>
                        </a:spcBef>
                        <a:spcAft>
                          <a:spcPct val="0"/>
                        </a:spcAft>
                        <a:buClr>
                          <a:schemeClr val="tx2"/>
                        </a:buClr>
                        <a:buSzTx/>
                        <a:buFontTx/>
                        <a:buNone/>
                        <a:tabLst/>
                      </a:pPr>
                      <a:r>
                        <a:rPr kumimoji="0" lang="ar-SA" sz="1800" b="1" i="0" u="none" strike="noStrike" cap="none" normalizeH="0" baseline="0" dirty="0" smtClean="0">
                          <a:ln>
                            <a:noFill/>
                          </a:ln>
                          <a:solidFill>
                            <a:schemeClr val="tx1"/>
                          </a:solidFill>
                          <a:effectLst/>
                          <a:latin typeface="Times New Roman" pitchFamily="18" charset="0"/>
                          <a:ea typeface="Times New Roman" pitchFamily="18" charset="0"/>
                          <a:cs typeface="B Nazanin" panose="00000400000000000000" pitchFamily="2" charset="-78"/>
                        </a:rPr>
                        <a:t>مصاحبه گروهي</a:t>
                      </a:r>
                    </a:p>
                  </a:txBody>
                  <a:tcPr marL="0" marR="0" marT="0" marB="0" anchor="ctr" horzOverflow="overflow">
                    <a:lnL w="19050" cap="flat" cmpd="sng" algn="ctr">
                      <a:solidFill>
                        <a:srgbClr val="007E00"/>
                      </a:solidFill>
                      <a:prstDash val="solid"/>
                      <a:round/>
                      <a:headEnd type="none" w="med" len="med"/>
                      <a:tailEnd type="none" w="med" len="med"/>
                    </a:lnL>
                    <a:lnR w="38100" cap="flat" cmpd="sng" algn="ctr">
                      <a:solidFill>
                        <a:srgbClr val="007E00"/>
                      </a:solidFill>
                      <a:prstDash val="solid"/>
                      <a:round/>
                      <a:headEnd type="none" w="med" len="med"/>
                      <a:tailEnd type="none" w="med" len="med"/>
                    </a:lnR>
                    <a:lnT w="19050" cap="flat" cmpd="sng" algn="ctr">
                      <a:solidFill>
                        <a:srgbClr val="007E00"/>
                      </a:solidFill>
                      <a:prstDash val="solid"/>
                      <a:round/>
                      <a:headEnd type="none" w="med" len="med"/>
                      <a:tailEnd type="none" w="med" len="med"/>
                    </a:lnT>
                    <a:lnB w="38100" cap="flat" cmpd="sng" algn="ctr">
                      <a:solidFill>
                        <a:srgbClr val="007E0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7"/>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4387"/>
                                        </p:tgtEl>
                                        <p:attrNameLst>
                                          <p:attrName>style.visibility</p:attrName>
                                        </p:attrNameLst>
                                      </p:cBhvr>
                                      <p:to>
                                        <p:strVal val="visible"/>
                                      </p:to>
                                    </p:set>
                                    <p:anim calcmode="lin" valueType="num">
                                      <p:cBhvr>
                                        <p:cTn id="7" dur="1000" fill="hold"/>
                                        <p:tgtEl>
                                          <p:spTgt spid="144387"/>
                                        </p:tgtEl>
                                        <p:attrNameLst>
                                          <p:attrName>ppt_w</p:attrName>
                                        </p:attrNameLst>
                                      </p:cBhvr>
                                      <p:tavLst>
                                        <p:tav tm="0">
                                          <p:val>
                                            <p:strVal val="#ppt_w*0.70"/>
                                          </p:val>
                                        </p:tav>
                                        <p:tav tm="100000">
                                          <p:val>
                                            <p:strVal val="#ppt_w"/>
                                          </p:val>
                                        </p:tav>
                                      </p:tavLst>
                                    </p:anim>
                                    <p:anim calcmode="lin" valueType="num">
                                      <p:cBhvr>
                                        <p:cTn id="8" dur="1000" fill="hold"/>
                                        <p:tgtEl>
                                          <p:spTgt spid="144387"/>
                                        </p:tgtEl>
                                        <p:attrNameLst>
                                          <p:attrName>ppt_h</p:attrName>
                                        </p:attrNameLst>
                                      </p:cBhvr>
                                      <p:tavLst>
                                        <p:tav tm="0">
                                          <p:val>
                                            <p:strVal val="#ppt_h"/>
                                          </p:val>
                                        </p:tav>
                                        <p:tav tm="100000">
                                          <p:val>
                                            <p:strVal val="#ppt_h"/>
                                          </p:val>
                                        </p:tav>
                                      </p:tavLst>
                                    </p:anim>
                                    <p:animEffect transition="in" filter="fade">
                                      <p:cBhvr>
                                        <p:cTn id="9" dur="1000"/>
                                        <p:tgtEl>
                                          <p:spTgt spid="1443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44388"/>
                                        </p:tgtEl>
                                        <p:attrNameLst>
                                          <p:attrName>style.visibility</p:attrName>
                                        </p:attrNameLst>
                                      </p:cBhvr>
                                      <p:to>
                                        <p:strVal val="visible"/>
                                      </p:to>
                                    </p:set>
                                    <p:anim calcmode="lin" valueType="num">
                                      <p:cBhvr>
                                        <p:cTn id="14" dur="1000" fill="hold"/>
                                        <p:tgtEl>
                                          <p:spTgt spid="144388"/>
                                        </p:tgtEl>
                                        <p:attrNameLst>
                                          <p:attrName>ppt_x</p:attrName>
                                        </p:attrNameLst>
                                      </p:cBhvr>
                                      <p:tavLst>
                                        <p:tav tm="0">
                                          <p:val>
                                            <p:strVal val="#ppt_x-.2"/>
                                          </p:val>
                                        </p:tav>
                                        <p:tav tm="100000">
                                          <p:val>
                                            <p:strVal val="#ppt_x"/>
                                          </p:val>
                                        </p:tav>
                                      </p:tavLst>
                                    </p:anim>
                                    <p:anim calcmode="lin" valueType="num">
                                      <p:cBhvr>
                                        <p:cTn id="15" dur="1000" fill="hold"/>
                                        <p:tgtEl>
                                          <p:spTgt spid="144388"/>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44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p:bld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03426" name="Group 14"/>
          <p:cNvGrpSpPr>
            <a:grpSpLocks/>
          </p:cNvGrpSpPr>
          <p:nvPr/>
        </p:nvGrpSpPr>
        <p:grpSpPr bwMode="auto">
          <a:xfrm>
            <a:off x="1555750" y="2789238"/>
            <a:ext cx="5900738" cy="2352675"/>
            <a:chOff x="980" y="1757"/>
            <a:chExt cx="3717" cy="1482"/>
          </a:xfrm>
        </p:grpSpPr>
        <p:sp>
          <p:nvSpPr>
            <p:cNvPr id="103428" name="Rectangle 4"/>
            <p:cNvSpPr>
              <a:spLocks noChangeArrowheads="1"/>
            </p:cNvSpPr>
            <p:nvPr/>
          </p:nvSpPr>
          <p:spPr bwMode="auto">
            <a:xfrm>
              <a:off x="1663" y="1757"/>
              <a:ext cx="2351" cy="495"/>
            </a:xfrm>
            <a:prstGeom prst="rect">
              <a:avLst/>
            </a:prstGeom>
            <a:solidFill>
              <a:schemeClr val="bg1">
                <a:alpha val="59999"/>
              </a:schemeClr>
            </a:solidFill>
            <a:ln w="25400" algn="ctr">
              <a:solidFill>
                <a:srgbClr val="137323"/>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ea typeface="SimSun" panose="02010600030101010101" pitchFamily="2" charset="-122"/>
                  <a:cs typeface="Zar" pitchFamily="2" charset="0"/>
                </a:rPr>
                <a:t>روش‌هاي اندازه‌گيري رضايت مشتري</a:t>
              </a:r>
              <a:endParaRPr lang="en-US" altLang="fa-IR" sz="2000" b="1">
                <a:latin typeface="Arial" panose="020B0604020202020204" pitchFamily="34" charset="0"/>
                <a:ea typeface="SimSun" panose="02010600030101010101" pitchFamily="2" charset="-122"/>
                <a:cs typeface="Zar" pitchFamily="2" charset="0"/>
              </a:endParaRPr>
            </a:p>
          </p:txBody>
        </p:sp>
        <p:sp>
          <p:nvSpPr>
            <p:cNvPr id="103429" name="Rectangle 5"/>
            <p:cNvSpPr>
              <a:spLocks noChangeArrowheads="1"/>
            </p:cNvSpPr>
            <p:nvPr/>
          </p:nvSpPr>
          <p:spPr bwMode="auto">
            <a:xfrm>
              <a:off x="980" y="2745"/>
              <a:ext cx="1593" cy="494"/>
            </a:xfrm>
            <a:prstGeom prst="rect">
              <a:avLst/>
            </a:prstGeom>
            <a:solidFill>
              <a:schemeClr val="bg1">
                <a:alpha val="59999"/>
              </a:schemeClr>
            </a:solidFill>
            <a:ln w="25400" algn="ctr">
              <a:solidFill>
                <a:srgbClr val="07570F"/>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ea typeface="SimSun" panose="02010600030101010101" pitchFamily="2" charset="-122"/>
                  <a:cs typeface="Zar" pitchFamily="2" charset="0"/>
                </a:rPr>
                <a:t>روش‌هاي  عبنی</a:t>
              </a:r>
              <a:endParaRPr lang="en-US" altLang="fa-IR" sz="2000" b="1">
                <a:latin typeface="Arial" panose="020B0604020202020204" pitchFamily="34" charset="0"/>
                <a:ea typeface="SimSun" panose="02010600030101010101" pitchFamily="2" charset="-122"/>
                <a:cs typeface="Zar" pitchFamily="2" charset="0"/>
              </a:endParaRPr>
            </a:p>
          </p:txBody>
        </p:sp>
        <p:sp>
          <p:nvSpPr>
            <p:cNvPr id="103430" name="Rectangle 6"/>
            <p:cNvSpPr>
              <a:spLocks noChangeArrowheads="1"/>
            </p:cNvSpPr>
            <p:nvPr/>
          </p:nvSpPr>
          <p:spPr bwMode="auto">
            <a:xfrm>
              <a:off x="3104" y="2745"/>
              <a:ext cx="1593" cy="494"/>
            </a:xfrm>
            <a:prstGeom prst="rect">
              <a:avLst/>
            </a:prstGeom>
            <a:solidFill>
              <a:schemeClr val="bg1">
                <a:alpha val="59999"/>
              </a:schemeClr>
            </a:solidFill>
            <a:ln w="25400" algn="ctr">
              <a:solidFill>
                <a:srgbClr val="137323"/>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000" b="1">
                  <a:ea typeface="SimSun" panose="02010600030101010101" pitchFamily="2" charset="-122"/>
                  <a:cs typeface="Zar" pitchFamily="2" charset="0"/>
                </a:rPr>
                <a:t>روش‌هاي نظري</a:t>
              </a:r>
              <a:endParaRPr lang="en-US" altLang="fa-IR" sz="2000" b="1">
                <a:latin typeface="Arial" panose="020B0604020202020204" pitchFamily="34" charset="0"/>
                <a:ea typeface="SimSun" panose="02010600030101010101" pitchFamily="2" charset="-122"/>
                <a:cs typeface="Zar" pitchFamily="2" charset="0"/>
              </a:endParaRPr>
            </a:p>
          </p:txBody>
        </p:sp>
        <p:cxnSp>
          <p:nvCxnSpPr>
            <p:cNvPr id="103431" name="AutoShape 9"/>
            <p:cNvCxnSpPr>
              <a:cxnSpLocks noChangeShapeType="1"/>
              <a:stCxn id="103428" idx="2"/>
              <a:endCxn id="103430" idx="0"/>
            </p:cNvCxnSpPr>
            <p:nvPr/>
          </p:nvCxnSpPr>
          <p:spPr bwMode="auto">
            <a:xfrm rot="16200000" flipH="1">
              <a:off x="3123" y="1968"/>
              <a:ext cx="493" cy="1062"/>
            </a:xfrm>
            <a:prstGeom prst="bentConnector3">
              <a:avLst>
                <a:gd name="adj1" fmla="val 50000"/>
              </a:avLst>
            </a:prstGeom>
            <a:noFill/>
            <a:ln w="25400">
              <a:solidFill>
                <a:srgbClr val="137323"/>
              </a:solidFill>
              <a:miter lim="800000"/>
              <a:headEnd/>
              <a:tailEnd/>
            </a:ln>
            <a:extLst>
              <a:ext uri="{909E8E84-426E-40DD-AFC4-6F175D3DCCD1}">
                <a14:hiddenFill xmlns:a14="http://schemas.microsoft.com/office/drawing/2010/main">
                  <a:noFill/>
                </a14:hiddenFill>
              </a:ext>
            </a:extLst>
          </p:spPr>
        </p:cxnSp>
        <p:cxnSp>
          <p:nvCxnSpPr>
            <p:cNvPr id="103432" name="AutoShape 10"/>
            <p:cNvCxnSpPr>
              <a:cxnSpLocks noChangeShapeType="1"/>
              <a:stCxn id="103428" idx="2"/>
              <a:endCxn id="103429" idx="0"/>
            </p:cNvCxnSpPr>
            <p:nvPr/>
          </p:nvCxnSpPr>
          <p:spPr bwMode="auto">
            <a:xfrm rot="5400000">
              <a:off x="2061" y="1968"/>
              <a:ext cx="493" cy="1062"/>
            </a:xfrm>
            <a:prstGeom prst="bentConnector3">
              <a:avLst>
                <a:gd name="adj1" fmla="val 50000"/>
              </a:avLst>
            </a:prstGeom>
            <a:noFill/>
            <a:ln w="25400">
              <a:solidFill>
                <a:srgbClr val="07570F"/>
              </a:solidFill>
              <a:miter lim="800000"/>
              <a:headEnd/>
              <a:tailEnd/>
            </a:ln>
            <a:extLst>
              <a:ext uri="{909E8E84-426E-40DD-AFC4-6F175D3DCCD1}">
                <a14:hiddenFill xmlns:a14="http://schemas.microsoft.com/office/drawing/2010/main">
                  <a:noFill/>
                </a14:hiddenFill>
              </a:ext>
            </a:extLst>
          </p:spPr>
        </p:cxnSp>
      </p:grpSp>
      <p:sp>
        <p:nvSpPr>
          <p:cNvPr id="142349" name="Rectangle 13"/>
          <p:cNvSpPr>
            <a:spLocks noChangeArrowheads="1"/>
          </p:cNvSpPr>
          <p:nvPr/>
        </p:nvSpPr>
        <p:spPr bwMode="auto">
          <a:xfrm>
            <a:off x="2209800" y="914400"/>
            <a:ext cx="58912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just" rtl="1" eaLnBrk="1" hangingPunct="1">
              <a:spcBef>
                <a:spcPct val="0"/>
              </a:spcBef>
              <a:buClrTx/>
              <a:buFontTx/>
              <a:buNone/>
            </a:pPr>
            <a:r>
              <a:rPr lang="ar-SA" altLang="fa-IR" sz="4000" b="1">
                <a:solidFill>
                  <a:schemeClr val="tx2"/>
                </a:solidFill>
                <a:latin typeface="Arial" panose="020B0604020202020204" pitchFamily="34" charset="0"/>
                <a:cs typeface="Zar" pitchFamily="2" charset="0"/>
              </a:rPr>
              <a:t>روش هاي اندازه گيري رضايت مشتري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2349"/>
                                        </p:tgtEl>
                                        <p:attrNameLst>
                                          <p:attrName>style.visibility</p:attrName>
                                        </p:attrNameLst>
                                      </p:cBhvr>
                                      <p:to>
                                        <p:strVal val="visible"/>
                                      </p:to>
                                    </p:set>
                                    <p:anim calcmode="lin" valueType="num">
                                      <p:cBhvr additive="base">
                                        <p:cTn id="7" dur="500" fill="hold"/>
                                        <p:tgtEl>
                                          <p:spTgt spid="142349"/>
                                        </p:tgtEl>
                                        <p:attrNameLst>
                                          <p:attrName>ppt_x</p:attrName>
                                        </p:attrNameLst>
                                      </p:cBhvr>
                                      <p:tavLst>
                                        <p:tav tm="0">
                                          <p:val>
                                            <p:strVal val="#ppt_x"/>
                                          </p:val>
                                        </p:tav>
                                        <p:tav tm="100000">
                                          <p:val>
                                            <p:strVal val="#ppt_x"/>
                                          </p:val>
                                        </p:tav>
                                      </p:tavLst>
                                    </p:anim>
                                    <p:anim calcmode="lin" valueType="num">
                                      <p:cBhvr additive="base">
                                        <p:cTn id="8" dur="500" fill="hold"/>
                                        <p:tgtEl>
                                          <p:spTgt spid="1423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4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fa-IR" smtClean="0"/>
              <a:t>So, What is CRM!?</a:t>
            </a:r>
          </a:p>
        </p:txBody>
      </p:sp>
      <p:sp>
        <p:nvSpPr>
          <p:cNvPr id="12298" name="Text Box 10"/>
          <p:cNvSpPr txBox="1">
            <a:spLocks noChangeArrowheads="1"/>
          </p:cNvSpPr>
          <p:nvPr/>
        </p:nvSpPr>
        <p:spPr bwMode="auto">
          <a:xfrm>
            <a:off x="457200" y="2209800"/>
            <a:ext cx="795337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3600" dirty="0">
                <a:solidFill>
                  <a:srgbClr val="FC00FC"/>
                </a:solidFill>
                <a:latin typeface="Arial" panose="020B0604020202020204" pitchFamily="34" charset="0"/>
                <a:cs typeface="B Nazanin" panose="00000400000000000000" pitchFamily="2" charset="-78"/>
              </a:rPr>
              <a:t>تعريف 2 :</a:t>
            </a:r>
            <a:r>
              <a:rPr lang="fa-IR" altLang="fa-IR" sz="3600" dirty="0">
                <a:latin typeface="Arial" panose="020B0604020202020204" pitchFamily="34" charset="0"/>
                <a:cs typeface="B Nazanin" panose="00000400000000000000" pitchFamily="2" charset="-78"/>
              </a:rPr>
              <a:t> </a:t>
            </a:r>
            <a:r>
              <a:rPr lang="fa-IR" altLang="fa-IR" sz="3600" dirty="0">
                <a:cs typeface="B Nazanin" panose="00000400000000000000" pitchFamily="2" charset="-78"/>
              </a:rPr>
              <a:t>به </a:t>
            </a:r>
            <a:r>
              <a:rPr lang="fa-IR" altLang="fa-IR" sz="3600" dirty="0">
                <a:latin typeface="Zar"/>
                <a:cs typeface="B Nazanin" panose="00000400000000000000" pitchFamily="2" charset="-78"/>
              </a:rPr>
              <a:t>همه</a:t>
            </a:r>
            <a:r>
              <a:rPr lang="fa-IR" altLang="fa-IR" dirty="0">
                <a:cs typeface="B Nazanin" panose="00000400000000000000" pitchFamily="2" charset="-78"/>
              </a:rPr>
              <a:t> فرایندها </a:t>
            </a:r>
            <a:r>
              <a:rPr lang="fa-IR" altLang="fa-IR" sz="3600" dirty="0">
                <a:cs typeface="B Nazanin" panose="00000400000000000000" pitchFamily="2" charset="-78"/>
              </a:rPr>
              <a:t>و فناور</a:t>
            </a:r>
            <a:r>
              <a:rPr lang="fa-IR" altLang="fa-IR" dirty="0">
                <a:cs typeface="B Nazanin" panose="00000400000000000000" pitchFamily="2" charset="-78"/>
              </a:rPr>
              <a:t>یهایی</a:t>
            </a:r>
            <a:r>
              <a:rPr lang="fa-IR" altLang="fa-IR" sz="3600" dirty="0">
                <a:cs typeface="B Nazanin" panose="00000400000000000000" pitchFamily="2" charset="-78"/>
              </a:rPr>
              <a:t> گفته می‌شود که در شرکت‌ها و سازمان‌ها برای شناسا</a:t>
            </a:r>
            <a:r>
              <a:rPr lang="fa-IR" altLang="fa-IR" dirty="0">
                <a:cs typeface="B Nazanin" panose="00000400000000000000" pitchFamily="2" charset="-78"/>
              </a:rPr>
              <a:t>یی</a:t>
            </a:r>
            <a:r>
              <a:rPr lang="fa-IR" altLang="fa-IR" sz="3600" dirty="0">
                <a:cs typeface="B Nazanin" panose="00000400000000000000" pitchFamily="2" charset="-78"/>
              </a:rPr>
              <a:t>، تر</a:t>
            </a:r>
            <a:r>
              <a:rPr lang="fa-IR" altLang="fa-IR" dirty="0">
                <a:cs typeface="B Nazanin" panose="00000400000000000000" pitchFamily="2" charset="-78"/>
              </a:rPr>
              <a:t>غیب</a:t>
            </a:r>
            <a:r>
              <a:rPr lang="fa-IR" altLang="fa-IR" sz="3600" dirty="0">
                <a:cs typeface="B Nazanin" panose="00000400000000000000" pitchFamily="2" charset="-78"/>
              </a:rPr>
              <a:t>، گسترش، حفظ و ارائه خدمت به مشتر</a:t>
            </a:r>
            <a:r>
              <a:rPr lang="fa-IR" altLang="fa-IR" dirty="0">
                <a:cs typeface="B Nazanin" panose="00000400000000000000" pitchFamily="2" charset="-78"/>
              </a:rPr>
              <a:t>یا</a:t>
            </a:r>
            <a:r>
              <a:rPr lang="fa-IR" altLang="fa-IR" sz="3600" dirty="0">
                <a:cs typeface="B Nazanin" panose="00000400000000000000" pitchFamily="2" charset="-78"/>
              </a:rPr>
              <a:t>ن به کار می‌رود.</a:t>
            </a:r>
            <a:endParaRPr lang="en-US" altLang="fa-IR" sz="3600" dirty="0">
              <a:latin typeface="Arial" panose="020B0604020202020204" pitchFamily="34" charset="0"/>
              <a:cs typeface="B Nazanin" panose="00000400000000000000" pitchFamily="2" charset="-78"/>
            </a:endParaRPr>
          </a:p>
        </p:txBody>
      </p:sp>
      <p:pic>
        <p:nvPicPr>
          <p:cNvPr id="12299"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8"/>
                                        </p:tgtEl>
                                        <p:attrNameLst>
                                          <p:attrName>style.visibility</p:attrName>
                                        </p:attrNameLst>
                                      </p:cBhvr>
                                      <p:to>
                                        <p:strVal val="visible"/>
                                      </p:to>
                                    </p:set>
                                    <p:anim calcmode="lin" valueType="num">
                                      <p:cBhvr>
                                        <p:cTn id="7" dur="1000" fill="hold"/>
                                        <p:tgtEl>
                                          <p:spTgt spid="12298"/>
                                        </p:tgtEl>
                                        <p:attrNameLst>
                                          <p:attrName>ppt_x</p:attrName>
                                        </p:attrNameLst>
                                      </p:cBhvr>
                                      <p:tavLst>
                                        <p:tav tm="0">
                                          <p:val>
                                            <p:strVal val="#ppt_x-.2"/>
                                          </p:val>
                                        </p:tav>
                                        <p:tav tm="100000">
                                          <p:val>
                                            <p:strVal val="#ppt_x"/>
                                          </p:val>
                                        </p:tav>
                                      </p:tavLst>
                                    </p:anim>
                                    <p:anim calcmode="lin" valueType="num">
                                      <p:cBhvr>
                                        <p:cTn id="8" dur="1000" fill="hold"/>
                                        <p:tgtEl>
                                          <p:spTgt spid="122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8"/>
                                        </p:tgtEl>
                                      </p:cBhvr>
                                    </p:animEffect>
                                  </p:childTnLst>
                                </p:cTn>
                              </p:par>
                            </p:childTnLst>
                          </p:cTn>
                        </p:par>
                        <p:par>
                          <p:cTn id="10" fill="hold" nodeType="afterGroup">
                            <p:stCondLst>
                              <p:cond delay="1000"/>
                            </p:stCondLst>
                            <p:childTnLst>
                              <p:par>
                                <p:cTn id="11" presetID="4" presetClass="entr" presetSubtype="32" fill="hold" nodeType="afterEffect">
                                  <p:stCondLst>
                                    <p:cond delay="0"/>
                                  </p:stCondLst>
                                  <p:childTnLst>
                                    <p:set>
                                      <p:cBhvr>
                                        <p:cTn id="12" dur="1" fill="hold">
                                          <p:stCondLst>
                                            <p:cond delay="0"/>
                                          </p:stCondLst>
                                        </p:cTn>
                                        <p:tgtEl>
                                          <p:spTgt spid="12299"/>
                                        </p:tgtEl>
                                        <p:attrNameLst>
                                          <p:attrName>style.visibility</p:attrName>
                                        </p:attrNameLst>
                                      </p:cBhvr>
                                      <p:to>
                                        <p:strVal val="visible"/>
                                      </p:to>
                                    </p:set>
                                    <p:animEffect transition="in" filter="box(out)">
                                      <p:cBhvr>
                                        <p:cTn id="13"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40306" name="Group 18"/>
          <p:cNvGraphicFramePr>
            <a:graphicFrameLocks noGrp="1"/>
          </p:cNvGraphicFramePr>
          <p:nvPr/>
        </p:nvGraphicFramePr>
        <p:xfrm>
          <a:off x="1295400" y="2362200"/>
          <a:ext cx="7138988" cy="3276601"/>
        </p:xfrm>
        <a:graphic>
          <a:graphicData uri="http://schemas.openxmlformats.org/drawingml/2006/table">
            <a:tbl>
              <a:tblPr/>
              <a:tblGrid>
                <a:gridCol w="3570288">
                  <a:extLst>
                    <a:ext uri="{9D8B030D-6E8A-4147-A177-3AD203B41FA5}">
                      <a16:colId xmlns:a16="http://schemas.microsoft.com/office/drawing/2014/main" val="20000"/>
                    </a:ext>
                  </a:extLst>
                </a:gridCol>
                <a:gridCol w="3568700">
                  <a:extLst>
                    <a:ext uri="{9D8B030D-6E8A-4147-A177-3AD203B41FA5}">
                      <a16:colId xmlns:a16="http://schemas.microsoft.com/office/drawing/2014/main" val="20001"/>
                    </a:ext>
                  </a:extLst>
                </a:gridCol>
              </a:tblGrid>
              <a:tr h="817563">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استراتژي</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28575"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tc rowSpan="4">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بخش </a:t>
                      </a:r>
                      <a:r>
                        <a:rPr kumimoji="0" lang="fa-IR" sz="3200" b="0" i="0" u="none" strike="noStrike" cap="none" normalizeH="0" baseline="0" smtClean="0">
                          <a:ln>
                            <a:noFill/>
                          </a:ln>
                          <a:solidFill>
                            <a:schemeClr val="tx1"/>
                          </a:solidFill>
                          <a:effectLst/>
                          <a:latin typeface="Times New Roman" pitchFamily="18" charset="0"/>
                          <a:cs typeface="Zar" pitchFamily="2" charset="-78"/>
                        </a:rPr>
                        <a:t>دوم:</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اجزاي</a:t>
                      </a:r>
                      <a:r>
                        <a:rPr kumimoji="0" lang="fa-IR" sz="3200" b="0" i="0" u="none" strike="noStrike" cap="none" normalizeH="0" baseline="0" smtClean="0">
                          <a:ln>
                            <a:noFill/>
                          </a:ln>
                          <a:solidFill>
                            <a:schemeClr val="tx1"/>
                          </a:solidFill>
                          <a:effectLst/>
                          <a:latin typeface="Times New Roman" pitchFamily="18" charset="0"/>
                          <a:cs typeface="Zar" pitchFamily="2" charset="-78"/>
                        </a:rPr>
                        <a:t> داخلي</a:t>
                      </a:r>
                      <a:r>
                        <a:rPr kumimoji="0" lang="ar-SA" sz="3200" b="0" i="0" u="none" strike="noStrike" cap="none" normalizeH="0" baseline="0" smtClean="0">
                          <a:ln>
                            <a:noFill/>
                          </a:ln>
                          <a:solidFill>
                            <a:schemeClr val="tx1"/>
                          </a:solidFill>
                          <a:effectLst/>
                          <a:latin typeface="Times New Roman" pitchFamily="18" charset="0"/>
                          <a:cs typeface="Zar" pitchFamily="2" charset="-78"/>
                        </a:rPr>
                        <a:t> مدل</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anchor="ctr" horzOverflow="overflow">
                    <a:lnL w="19050" cap="flat" cmpd="sng" algn="ctr">
                      <a:solidFill>
                        <a:srgbClr val="0000C0"/>
                      </a:solidFill>
                      <a:prstDash val="solid"/>
                      <a:round/>
                      <a:headEnd type="none" w="med" len="med"/>
                      <a:tailEnd type="none" w="med" len="med"/>
                    </a:lnL>
                    <a:lnR w="28575" cap="flat" cmpd="sng" algn="ctr">
                      <a:solidFill>
                        <a:srgbClr val="0000C0"/>
                      </a:solidFill>
                      <a:prstDash val="solid"/>
                      <a:round/>
                      <a:headEnd type="none" w="med" len="med"/>
                      <a:tailEnd type="none" w="med" len="med"/>
                    </a:lnR>
                    <a:lnT w="28575" cap="flat" cmpd="sng" algn="ctr">
                      <a:solidFill>
                        <a:srgbClr val="0000C0"/>
                      </a:solidFill>
                      <a:prstDash val="solid"/>
                      <a:round/>
                      <a:headEnd type="none" w="med" len="med"/>
                      <a:tailEnd type="none" w="med" len="med"/>
                    </a:lnT>
                    <a:lnB w="28575"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0"/>
                  </a:ext>
                </a:extLst>
              </a:tr>
              <a:tr h="819150">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فرآيندها</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tc vMerge="1">
                  <a:txBody>
                    <a:bodyPr/>
                    <a:lstStyle/>
                    <a:p>
                      <a:pPr rtl="1"/>
                      <a:endParaRPr lang="fa-IR"/>
                    </a:p>
                  </a:txBody>
                  <a:tcPr/>
                </a:tc>
                <a:extLst>
                  <a:ext uri="{0D108BD9-81ED-4DB2-BD59-A6C34878D82A}">
                    <a16:rowId xmlns:a16="http://schemas.microsoft.com/office/drawing/2014/main" val="10001"/>
                  </a:ext>
                </a:extLst>
              </a:tr>
              <a:tr h="817563">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كاركنان</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tc vMerge="1">
                  <a:txBody>
                    <a:bodyPr/>
                    <a:lstStyle/>
                    <a:p>
                      <a:pPr rtl="1"/>
                      <a:endParaRPr lang="fa-IR"/>
                    </a:p>
                  </a:txBody>
                  <a:tcPr/>
                </a:tc>
                <a:extLst>
                  <a:ext uri="{0D108BD9-81ED-4DB2-BD59-A6C34878D82A}">
                    <a16:rowId xmlns:a16="http://schemas.microsoft.com/office/drawing/2014/main" val="10002"/>
                  </a:ext>
                </a:extLst>
              </a:tr>
              <a:tr h="822325">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ar-SA" sz="3200" b="0" i="0" u="none" strike="noStrike" cap="none" normalizeH="0" baseline="0" smtClean="0">
                          <a:ln>
                            <a:noFill/>
                          </a:ln>
                          <a:solidFill>
                            <a:schemeClr val="tx1"/>
                          </a:solidFill>
                          <a:effectLst/>
                          <a:latin typeface="Times New Roman" pitchFamily="18" charset="0"/>
                          <a:cs typeface="Zar" pitchFamily="2" charset="-78"/>
                        </a:rPr>
                        <a:t>تكنولوژي</a:t>
                      </a:r>
                      <a:endParaRPr kumimoji="0" lang="en-US" sz="3200" b="0" i="0" u="none" strike="noStrike" cap="none" normalizeH="0" baseline="0" smtClean="0">
                        <a:ln>
                          <a:noFill/>
                        </a:ln>
                        <a:solidFill>
                          <a:schemeClr val="tx1"/>
                        </a:solidFill>
                        <a:effectLst/>
                        <a:latin typeface="Times New Roman" pitchFamily="18" charset="0"/>
                        <a:cs typeface="Zar" pitchFamily="2" charset="-78"/>
                      </a:endParaRPr>
                    </a:p>
                  </a:txBody>
                  <a:tcPr anchor="ctr" horzOverflow="overflow">
                    <a:lnL w="28575"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28575"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tc vMerge="1">
                  <a:txBody>
                    <a:bodyPr/>
                    <a:lstStyle/>
                    <a:p>
                      <a:pPr rtl="1"/>
                      <a:endParaRPr lang="fa-IR"/>
                    </a:p>
                  </a:txBody>
                  <a:tcPr/>
                </a:tc>
                <a:extLst>
                  <a:ext uri="{0D108BD9-81ED-4DB2-BD59-A6C34878D82A}">
                    <a16:rowId xmlns:a16="http://schemas.microsoft.com/office/drawing/2014/main" val="10003"/>
                  </a:ext>
                </a:extLst>
              </a:tr>
            </a:tbl>
          </a:graphicData>
        </a:graphic>
      </p:graphicFrame>
      <p:sp>
        <p:nvSpPr>
          <p:cNvPr id="140305" name="Text Box 17"/>
          <p:cNvSpPr txBox="1">
            <a:spLocks noChangeArrowheads="1"/>
          </p:cNvSpPr>
          <p:nvPr/>
        </p:nvSpPr>
        <p:spPr bwMode="auto">
          <a:xfrm>
            <a:off x="990600" y="838200"/>
            <a:ext cx="7200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ar-SA" altLang="fa-IR" sz="4000" b="1">
                <a:solidFill>
                  <a:schemeClr val="tx2"/>
                </a:solidFill>
                <a:latin typeface="Arial" panose="020B0604020202020204" pitchFamily="34" charset="0"/>
                <a:cs typeface="Zar" pitchFamily="2" charset="0"/>
              </a:rPr>
              <a:t>اجزاي</a:t>
            </a:r>
            <a:r>
              <a:rPr lang="fa-IR" altLang="fa-IR" sz="4000" b="1">
                <a:solidFill>
                  <a:schemeClr val="tx2"/>
                </a:solidFill>
                <a:latin typeface="Arial" panose="020B0604020202020204" pitchFamily="34" charset="0"/>
                <a:cs typeface="Zar" pitchFamily="2" charset="0"/>
              </a:rPr>
              <a:t> تأثيرگذار</a:t>
            </a:r>
            <a:r>
              <a:rPr lang="ar-SA" altLang="fa-IR" sz="4000" b="1">
                <a:solidFill>
                  <a:schemeClr val="tx2"/>
                </a:solidFill>
                <a:latin typeface="Arial" panose="020B0604020202020204" pitchFamily="34" charset="0"/>
                <a:cs typeface="Zar" pitchFamily="2" charset="0"/>
              </a:rPr>
              <a:t> داخلي</a:t>
            </a:r>
            <a:r>
              <a:rPr lang="fa-IR" altLang="fa-IR" sz="4000" b="1">
                <a:solidFill>
                  <a:schemeClr val="tx2"/>
                </a:solidFill>
                <a:latin typeface="Arial" panose="020B0604020202020204" pitchFamily="34" charset="0"/>
                <a:cs typeface="Zar" pitchFamily="2" charset="0"/>
              </a:rPr>
              <a:t> مديريت ارتباط با مشتري</a:t>
            </a:r>
            <a:endParaRPr lang="en-US" altLang="fa-IR" sz="4000" b="1">
              <a:solidFill>
                <a:schemeClr val="tx2"/>
              </a:solidFill>
              <a:latin typeface="Arial" panose="020B0604020202020204" pitchFamily="34" charset="0"/>
              <a:cs typeface="Zar"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030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3" presetClass="entr" presetSubtype="16" fill="hold" nodeType="clickEffect">
                                  <p:stCondLst>
                                    <p:cond delay="0"/>
                                  </p:stCondLst>
                                  <p:childTnLst>
                                    <p:set>
                                      <p:cBhvr>
                                        <p:cTn id="10" dur="1" fill="hold">
                                          <p:stCondLst>
                                            <p:cond delay="0"/>
                                          </p:stCondLst>
                                        </p:cTn>
                                        <p:tgtEl>
                                          <p:spTgt spid="140306"/>
                                        </p:tgtEl>
                                        <p:attrNameLst>
                                          <p:attrName>style.visibility</p:attrName>
                                        </p:attrNameLst>
                                      </p:cBhvr>
                                      <p:to>
                                        <p:strVal val="visible"/>
                                      </p:to>
                                    </p:set>
                                    <p:anim calcmode="lin" valueType="num">
                                      <p:cBhvr>
                                        <p:cTn id="11" dur="500" fill="hold"/>
                                        <p:tgtEl>
                                          <p:spTgt spid="140306"/>
                                        </p:tgtEl>
                                        <p:attrNameLst>
                                          <p:attrName>ppt_w</p:attrName>
                                        </p:attrNameLst>
                                      </p:cBhvr>
                                      <p:tavLst>
                                        <p:tav tm="0">
                                          <p:val>
                                            <p:fltVal val="0"/>
                                          </p:val>
                                        </p:tav>
                                        <p:tav tm="100000">
                                          <p:val>
                                            <p:strVal val="#ppt_w"/>
                                          </p:val>
                                        </p:tav>
                                      </p:tavLst>
                                    </p:anim>
                                    <p:anim calcmode="lin" valueType="num">
                                      <p:cBhvr>
                                        <p:cTn id="12" dur="500" fill="hold"/>
                                        <p:tgtEl>
                                          <p:spTgt spid="14030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05"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3" name="Text Box 3"/>
          <p:cNvSpPr txBox="1">
            <a:spLocks noChangeArrowheads="1"/>
          </p:cNvSpPr>
          <p:nvPr/>
        </p:nvSpPr>
        <p:spPr bwMode="auto">
          <a:xfrm>
            <a:off x="1905000" y="1981200"/>
            <a:ext cx="67691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2800" b="1">
                <a:solidFill>
                  <a:schemeClr val="tx2"/>
                </a:solidFill>
                <a:latin typeface="Arial" panose="020B0604020202020204" pitchFamily="34" charset="0"/>
                <a:cs typeface="Zar" pitchFamily="2" charset="0"/>
              </a:rPr>
              <a:t> </a:t>
            </a:r>
            <a:r>
              <a:rPr lang="ar-SA" altLang="fa-IR" sz="2800" b="1">
                <a:solidFill>
                  <a:schemeClr val="tx2"/>
                </a:solidFill>
                <a:latin typeface="Arial" panose="020B0604020202020204" pitchFamily="34" charset="0"/>
                <a:cs typeface="Zar" pitchFamily="2" charset="0"/>
              </a:rPr>
              <a:t>در مورد رابطه </a:t>
            </a:r>
            <a:r>
              <a:rPr lang="fa-IR" altLang="fa-IR" sz="2800" b="1">
                <a:solidFill>
                  <a:schemeClr val="tx2"/>
                </a:solidFill>
                <a:latin typeface="Arial" panose="020B0604020202020204" pitchFamily="34" charset="0"/>
                <a:cs typeface="Zar" pitchFamily="2" charset="0"/>
              </a:rPr>
              <a:t>مديريت ارتباط با مشتري</a:t>
            </a:r>
            <a:r>
              <a:rPr lang="ar-SA" altLang="fa-IR" sz="2800" b="1">
                <a:solidFill>
                  <a:schemeClr val="tx2"/>
                </a:solidFill>
                <a:latin typeface="Arial" panose="020B0604020202020204" pitchFamily="34" charset="0"/>
                <a:cs typeface="Zar" pitchFamily="2" charset="0"/>
              </a:rPr>
              <a:t> با استراتژي مي توان </a:t>
            </a:r>
            <a:r>
              <a:rPr lang="fa-IR" altLang="fa-IR" sz="2800" b="1">
                <a:solidFill>
                  <a:schemeClr val="tx2"/>
                </a:solidFill>
                <a:latin typeface="Arial" panose="020B0604020202020204" pitchFamily="34" charset="0"/>
                <a:cs typeface="Zar" pitchFamily="2" charset="0"/>
              </a:rPr>
              <a:t>بايد </a:t>
            </a:r>
            <a:r>
              <a:rPr lang="ar-SA" altLang="fa-IR" sz="2800" b="1">
                <a:solidFill>
                  <a:schemeClr val="tx2"/>
                </a:solidFill>
                <a:latin typeface="Arial" panose="020B0604020202020204" pitchFamily="34" charset="0"/>
                <a:cs typeface="Zar" pitchFamily="2" charset="0"/>
              </a:rPr>
              <a:t>به چهار نكته اشاره كرد .</a:t>
            </a:r>
            <a:endParaRPr lang="en-US" altLang="fa-IR" sz="2800" b="1">
              <a:solidFill>
                <a:schemeClr val="tx2"/>
              </a:solidFill>
              <a:latin typeface="Arial" panose="020B0604020202020204" pitchFamily="34" charset="0"/>
              <a:cs typeface="Zar" pitchFamily="2" charset="0"/>
            </a:endParaRPr>
          </a:p>
        </p:txBody>
      </p:sp>
      <p:sp>
        <p:nvSpPr>
          <p:cNvPr id="107523" name="Rectangle 4"/>
          <p:cNvSpPr>
            <a:spLocks noGrp="1" noChangeArrowheads="1"/>
          </p:cNvSpPr>
          <p:nvPr>
            <p:ph type="body" idx="1"/>
          </p:nvPr>
        </p:nvSpPr>
        <p:spPr>
          <a:xfrm>
            <a:off x="3352800" y="3429000"/>
            <a:ext cx="5257800" cy="2952750"/>
          </a:xfrm>
          <a:solidFill>
            <a:schemeClr val="bg1">
              <a:alpha val="70195"/>
            </a:schemeClr>
          </a:solidFill>
        </p:spPr>
        <p:txBody>
          <a:bodyPr/>
          <a:lstStyle/>
          <a:p>
            <a:pPr marL="609600" indent="-609600" algn="r" rtl="1"/>
            <a:r>
              <a:rPr lang="fa-IR" altLang="fa-IR" smtClean="0">
                <a:cs typeface="Times New Roman" panose="02020603050405020304" pitchFamily="18" charset="0"/>
              </a:rPr>
              <a:t>رابطه با </a:t>
            </a:r>
            <a:r>
              <a:rPr lang="ar-SA" altLang="fa-IR" smtClean="0">
                <a:cs typeface="Times New Roman" panose="02020603050405020304" pitchFamily="18" charset="0"/>
              </a:rPr>
              <a:t>چشم انداز</a:t>
            </a:r>
            <a:r>
              <a:rPr lang="fa-IR" altLang="fa-IR" smtClean="0">
                <a:cs typeface="Times New Roman" panose="02020603050405020304" pitchFamily="18" charset="0"/>
              </a:rPr>
              <a:t> اصلي شركت</a:t>
            </a:r>
          </a:p>
          <a:p>
            <a:pPr marL="609600" indent="-609600" algn="r" rtl="1"/>
            <a:r>
              <a:rPr lang="fa-IR" altLang="fa-IR" smtClean="0">
                <a:cs typeface="Times New Roman" panose="02020603050405020304" pitchFamily="18" charset="0"/>
              </a:rPr>
              <a:t>رابطه با </a:t>
            </a:r>
            <a:r>
              <a:rPr lang="ar-SA" altLang="fa-IR" smtClean="0">
                <a:cs typeface="Times New Roman" panose="02020603050405020304" pitchFamily="18" charset="0"/>
              </a:rPr>
              <a:t>ساير استراتژي ها</a:t>
            </a:r>
            <a:r>
              <a:rPr lang="fa-IR" altLang="fa-IR" smtClean="0">
                <a:cs typeface="Times New Roman" panose="02020603050405020304" pitchFamily="18" charset="0"/>
              </a:rPr>
              <a:t> </a:t>
            </a:r>
          </a:p>
          <a:p>
            <a:pPr marL="609600" indent="-609600" algn="r" rtl="1"/>
            <a:r>
              <a:rPr lang="ar-SA" altLang="fa-IR" smtClean="0">
                <a:cs typeface="Times New Roman" panose="02020603050405020304" pitchFamily="18" charset="0"/>
              </a:rPr>
              <a:t>روشن بودن هدف </a:t>
            </a:r>
            <a:r>
              <a:rPr lang="arn-CL" altLang="fa-IR" smtClean="0">
                <a:cs typeface="Times New Roman" panose="02020603050405020304" pitchFamily="18" charset="0"/>
              </a:rPr>
              <a:t>CRM </a:t>
            </a:r>
            <a:endParaRPr lang="fa-IR" altLang="fa-IR" smtClean="0">
              <a:cs typeface="Times New Roman" panose="02020603050405020304" pitchFamily="18" charset="0"/>
            </a:endParaRPr>
          </a:p>
          <a:p>
            <a:pPr marL="609600" indent="-609600" algn="r" rtl="1"/>
            <a:r>
              <a:rPr lang="ar-SA" altLang="fa-IR" smtClean="0">
                <a:cs typeface="Times New Roman" panose="02020603050405020304" pitchFamily="18" charset="0"/>
              </a:rPr>
              <a:t>نحوه اجرا و ارزيابي</a:t>
            </a:r>
            <a:r>
              <a:rPr lang="fa-IR" altLang="fa-IR" smtClean="0"/>
              <a:t>  </a:t>
            </a:r>
            <a:endParaRPr lang="en-US" altLang="fa-IR"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38243"/>
                                        </p:tgtEl>
                                        <p:attrNameLst>
                                          <p:attrName>style.visibility</p:attrName>
                                        </p:attrNameLst>
                                      </p:cBhvr>
                                      <p:to>
                                        <p:strVal val="visible"/>
                                      </p:to>
                                    </p:set>
                                    <p:anim calcmode="lin" valueType="num">
                                      <p:cBhvr>
                                        <p:cTn id="7" dur="1000" fill="hold"/>
                                        <p:tgtEl>
                                          <p:spTgt spid="138243"/>
                                        </p:tgtEl>
                                        <p:attrNameLst>
                                          <p:attrName>ppt_x</p:attrName>
                                        </p:attrNameLst>
                                      </p:cBhvr>
                                      <p:tavLst>
                                        <p:tav tm="0">
                                          <p:val>
                                            <p:strVal val="#ppt_x-.2"/>
                                          </p:val>
                                        </p:tav>
                                        <p:tav tm="100000">
                                          <p:val>
                                            <p:strVal val="#ppt_x"/>
                                          </p:val>
                                        </p:tav>
                                      </p:tavLst>
                                    </p:anim>
                                    <p:anim calcmode="lin" valueType="num">
                                      <p:cBhvr>
                                        <p:cTn id="8" dur="1000" fill="hold"/>
                                        <p:tgtEl>
                                          <p:spTgt spid="13824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8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p:bld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3"/>
          <p:cNvSpPr>
            <a:spLocks noGrp="1" noChangeArrowheads="1"/>
          </p:cNvSpPr>
          <p:nvPr>
            <p:ph type="title"/>
          </p:nvPr>
        </p:nvSpPr>
        <p:spPr>
          <a:xfrm>
            <a:off x="0" y="457200"/>
            <a:ext cx="8229600" cy="796925"/>
          </a:xfrm>
          <a:noFill/>
        </p:spPr>
        <p:txBody>
          <a:bodyPr anchor="ctr"/>
          <a:lstStyle/>
          <a:p>
            <a:pPr rtl="1"/>
            <a:r>
              <a:rPr lang="fa-IR" altLang="fa-IR" sz="3600" b="1" smtClean="0">
                <a:cs typeface="B Zar" panose="00000400000000000000" pitchFamily="2" charset="-78"/>
              </a:rPr>
              <a:t>زمان اجراي استراتژي مديريت ارتباط با مشتري</a:t>
            </a:r>
            <a:endParaRPr lang="en-US" altLang="fa-IR" sz="3600" b="1" smtClean="0">
              <a:cs typeface="B Zar" panose="00000400000000000000" pitchFamily="2" charset="-78"/>
            </a:endParaRPr>
          </a:p>
        </p:txBody>
      </p:sp>
      <p:graphicFrame>
        <p:nvGraphicFramePr>
          <p:cNvPr id="136196" name="Group 4"/>
          <p:cNvGraphicFramePr>
            <a:graphicFrameLocks noGrp="1"/>
          </p:cNvGraphicFramePr>
          <p:nvPr>
            <p:extLst>
              <p:ext uri="{D42A27DB-BD31-4B8C-83A1-F6EECF244321}">
                <p14:modId xmlns:p14="http://schemas.microsoft.com/office/powerpoint/2010/main" val="1415984097"/>
              </p:ext>
            </p:extLst>
          </p:nvPr>
        </p:nvGraphicFramePr>
        <p:xfrm>
          <a:off x="468313" y="2349500"/>
          <a:ext cx="8229600" cy="3095625"/>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1506561">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700" b="1" i="0" u="none" strike="noStrike" cap="none" normalizeH="0" baseline="0" smtClean="0">
                          <a:ln>
                            <a:noFill/>
                          </a:ln>
                          <a:solidFill>
                            <a:schemeClr val="tx1"/>
                          </a:solidFill>
                          <a:effectLst/>
                          <a:latin typeface="Times New Roman" pitchFamily="18" charset="0"/>
                          <a:cs typeface="B Nazanin" panose="00000400000000000000" pitchFamily="2" charset="-78"/>
                        </a:rPr>
                        <a:t>در مراحل آخر</a:t>
                      </a:r>
                      <a:r>
                        <a:rPr kumimoji="0" lang="fa-IR" sz="2700" b="0" i="0" u="none" strike="noStrike" cap="none" normalizeH="0" baseline="0" smtClean="0">
                          <a:ln>
                            <a:noFill/>
                          </a:ln>
                          <a:solidFill>
                            <a:schemeClr val="tx1"/>
                          </a:solidFill>
                          <a:effectLst/>
                          <a:latin typeface="Times New Roman" pitchFamily="18" charset="0"/>
                          <a:cs typeface="B Nazanin" panose="00000400000000000000" pitchFamily="2" charset="-78"/>
                        </a:rPr>
                        <a:t> </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300" b="1" i="0" u="none" strike="noStrike" cap="none" normalizeH="0" baseline="0" smtClean="0">
                          <a:ln>
                            <a:noFill/>
                          </a:ln>
                          <a:solidFill>
                            <a:schemeClr val="tx1"/>
                          </a:solidFill>
                          <a:effectLst/>
                          <a:latin typeface="Times New Roman" pitchFamily="18" charset="0"/>
                          <a:cs typeface="B Nazanin" panose="00000400000000000000" pitchFamily="2" charset="-78"/>
                        </a:rPr>
                        <a:t>عمدتاً زماني كه رقابت بسيار فشرده شود</a:t>
                      </a:r>
                      <a:endParaRPr kumimoji="0" lang="en-US" sz="2300" b="1" i="0" u="none" strike="noStrike" cap="none" normalizeH="0" baseline="0" smtClean="0">
                        <a:ln>
                          <a:noFill/>
                        </a:ln>
                        <a:solidFill>
                          <a:schemeClr val="tx1"/>
                        </a:solidFill>
                        <a:effectLst/>
                        <a:latin typeface="Times New Roman" pitchFamily="18" charset="0"/>
                        <a:cs typeface="B Nazanin" panose="00000400000000000000" pitchFamily="2" charset="-78"/>
                      </a:endParaRPr>
                    </a:p>
                  </a:txBody>
                  <a:tcPr marL="0" marR="0" marT="35041" marB="35041" anchor="ctr" horzOverflow="overflow">
                    <a:lnL w="38100"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3810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3100" b="0" i="0" u="none" strike="noStrike" cap="none" normalizeH="0" baseline="0" smtClean="0">
                          <a:ln>
                            <a:noFill/>
                          </a:ln>
                          <a:solidFill>
                            <a:schemeClr val="tx1"/>
                          </a:solidFill>
                          <a:effectLst/>
                          <a:latin typeface="Times New Roman" pitchFamily="18" charset="0"/>
                          <a:cs typeface="B Nazanin" panose="00000400000000000000" pitchFamily="2" charset="-78"/>
                        </a:rPr>
                        <a:t>براي بازارهاي مصرفي</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3100" b="0" i="0" u="none" strike="noStrike" cap="none" normalizeH="0" baseline="0" smtClean="0">
                          <a:ln>
                            <a:noFill/>
                          </a:ln>
                          <a:solidFill>
                            <a:schemeClr val="tx1"/>
                          </a:solidFill>
                          <a:effectLst/>
                          <a:latin typeface="Times New Roman" pitchFamily="18" charset="0"/>
                          <a:cs typeface="B Nazanin" panose="00000400000000000000" pitchFamily="2" charset="-78"/>
                        </a:rPr>
                        <a:t>B2C</a:t>
                      </a:r>
                    </a:p>
                  </a:txBody>
                  <a:tcPr marL="0" marR="0" marT="35041" marB="35041" anchor="ctr" horzOverflow="overflow">
                    <a:lnL w="19050" cap="flat" cmpd="sng" algn="ctr">
                      <a:solidFill>
                        <a:srgbClr val="0000C0"/>
                      </a:solidFill>
                      <a:prstDash val="solid"/>
                      <a:round/>
                      <a:headEnd type="none" w="med" len="med"/>
                      <a:tailEnd type="none" w="med" len="med"/>
                    </a:lnL>
                    <a:lnR w="38100" cap="flat" cmpd="sng" algn="ctr">
                      <a:solidFill>
                        <a:srgbClr val="0000C0"/>
                      </a:solidFill>
                      <a:prstDash val="solid"/>
                      <a:round/>
                      <a:headEnd type="none" w="med" len="med"/>
                      <a:tailEnd type="none" w="med" len="med"/>
                    </a:lnR>
                    <a:lnT w="38100" cap="flat" cmpd="sng" algn="ctr">
                      <a:solidFill>
                        <a:srgbClr val="0000C0"/>
                      </a:solidFill>
                      <a:prstDash val="solid"/>
                      <a:round/>
                      <a:headEnd type="none" w="med" len="med"/>
                      <a:tailEnd type="none" w="med" len="med"/>
                    </a:lnT>
                    <a:lnB w="1905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0"/>
                  </a:ext>
                </a:extLst>
              </a:tr>
              <a:tr h="1589064">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2700" b="1" i="0" u="none" strike="noStrike" cap="none" normalizeH="0" baseline="0" dirty="0" smtClean="0">
                          <a:ln>
                            <a:noFill/>
                          </a:ln>
                          <a:solidFill>
                            <a:schemeClr val="tx1"/>
                          </a:solidFill>
                          <a:effectLst/>
                          <a:latin typeface="Times New Roman" pitchFamily="18" charset="0"/>
                          <a:cs typeface="B Nazanin" panose="00000400000000000000" pitchFamily="2" charset="-78"/>
                        </a:rPr>
                        <a:t>در مراحل اوليه</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1900" b="1" i="0" u="none" strike="noStrike" cap="none" normalizeH="0" baseline="0" dirty="0" smtClean="0">
                          <a:ln>
                            <a:noFill/>
                          </a:ln>
                          <a:solidFill>
                            <a:schemeClr val="tx1"/>
                          </a:solidFill>
                          <a:effectLst/>
                          <a:latin typeface="Times New Roman" pitchFamily="18" charset="0"/>
                          <a:cs typeface="B Nazanin" panose="00000400000000000000" pitchFamily="2" charset="-78"/>
                        </a:rPr>
                        <a:t>به دليل كمي تعداد مشتريان ولي با مقياس خريد بالا</a:t>
                      </a:r>
                      <a:endParaRPr kumimoji="0" lang="en-US" sz="1900" b="1" i="0" u="none" strike="noStrike" cap="none" normalizeH="0" baseline="0" dirty="0" smtClean="0">
                        <a:ln>
                          <a:noFill/>
                        </a:ln>
                        <a:solidFill>
                          <a:schemeClr val="tx1"/>
                        </a:solidFill>
                        <a:effectLst/>
                        <a:latin typeface="Times New Roman" pitchFamily="18" charset="0"/>
                        <a:cs typeface="B Nazanin" panose="00000400000000000000" pitchFamily="2" charset="-78"/>
                      </a:endParaRPr>
                    </a:p>
                  </a:txBody>
                  <a:tcPr marL="0" marR="0" marT="35041" marB="35041" anchor="ctr" horzOverflow="overflow">
                    <a:lnL w="38100" cap="flat" cmpd="sng" algn="ctr">
                      <a:solidFill>
                        <a:srgbClr val="0000C0"/>
                      </a:solidFill>
                      <a:prstDash val="solid"/>
                      <a:round/>
                      <a:headEnd type="none" w="med" len="med"/>
                      <a:tailEnd type="none" w="med" len="med"/>
                    </a:lnL>
                    <a:lnR w="1905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3810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a-IR" sz="3100" b="0" i="0" u="none" strike="noStrike" cap="none" normalizeH="0" baseline="0" dirty="0" smtClean="0">
                          <a:ln>
                            <a:noFill/>
                          </a:ln>
                          <a:solidFill>
                            <a:schemeClr val="tx1"/>
                          </a:solidFill>
                          <a:effectLst/>
                          <a:latin typeface="Times New Roman" pitchFamily="18" charset="0"/>
                          <a:cs typeface="B Nazanin" panose="00000400000000000000" pitchFamily="2" charset="-78"/>
                        </a:rPr>
                        <a:t>براي بازارهاي سازماني و صنعتي</a:t>
                      </a:r>
                    </a:p>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3100" b="0" i="0" u="none" strike="noStrike" cap="none" normalizeH="0" baseline="0" dirty="0" smtClean="0">
                          <a:ln>
                            <a:noFill/>
                          </a:ln>
                          <a:solidFill>
                            <a:schemeClr val="tx1"/>
                          </a:solidFill>
                          <a:effectLst/>
                          <a:latin typeface="Times New Roman" pitchFamily="18" charset="0"/>
                          <a:cs typeface="B Nazanin" panose="00000400000000000000" pitchFamily="2" charset="-78"/>
                        </a:rPr>
                        <a:t>B2B</a:t>
                      </a:r>
                    </a:p>
                  </a:txBody>
                  <a:tcPr marL="0" marR="0" marT="35041" marB="35041" anchor="ctr" horzOverflow="overflow">
                    <a:lnL w="19050" cap="flat" cmpd="sng" algn="ctr">
                      <a:solidFill>
                        <a:srgbClr val="0000C0"/>
                      </a:solidFill>
                      <a:prstDash val="solid"/>
                      <a:round/>
                      <a:headEnd type="none" w="med" len="med"/>
                      <a:tailEnd type="none" w="med" len="med"/>
                    </a:lnL>
                    <a:lnR w="38100" cap="flat" cmpd="sng" algn="ctr">
                      <a:solidFill>
                        <a:srgbClr val="0000C0"/>
                      </a:solidFill>
                      <a:prstDash val="solid"/>
                      <a:round/>
                      <a:headEnd type="none" w="med" len="med"/>
                      <a:tailEnd type="none" w="med" len="med"/>
                    </a:lnR>
                    <a:lnT w="19050" cap="flat" cmpd="sng" algn="ctr">
                      <a:solidFill>
                        <a:srgbClr val="0000C0"/>
                      </a:solidFill>
                      <a:prstDash val="solid"/>
                      <a:round/>
                      <a:headEnd type="none" w="med" len="med"/>
                      <a:tailEnd type="none" w="med" len="med"/>
                    </a:lnT>
                    <a:lnB w="38100" cap="flat" cmpd="sng" algn="ctr">
                      <a:solidFill>
                        <a:srgbClr val="0000C0"/>
                      </a:solidFill>
                      <a:prstDash val="solid"/>
                      <a:round/>
                      <a:headEnd type="none" w="med" len="med"/>
                      <a:tailEnd type="none" w="med" len="med"/>
                    </a:lnB>
                    <a:lnTlToBr>
                      <a:noFill/>
                    </a:lnTlToBr>
                    <a:lnBlToTr>
                      <a:noFill/>
                    </a:lnBlToTr>
                    <a:solidFill>
                      <a:schemeClr val="bg1">
                        <a:alpha val="70000"/>
                      </a:schemeClr>
                    </a:solidFill>
                  </a:tcPr>
                </a:tc>
                <a:extLst>
                  <a:ext uri="{0D108BD9-81ED-4DB2-BD59-A6C34878D82A}">
                    <a16:rowId xmlns:a16="http://schemas.microsoft.com/office/drawing/2014/main" val="10001"/>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animEffect transition="in" filter="wedge">
                                      <p:cBhvr>
                                        <p:cTn id="7" dur="1000"/>
                                        <p:tgtEl>
                                          <p:spTgt spid="136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147" name="Rectangle 3"/>
          <p:cNvSpPr>
            <a:spLocks noChangeArrowheads="1"/>
          </p:cNvSpPr>
          <p:nvPr/>
        </p:nvSpPr>
        <p:spPr bwMode="auto">
          <a:xfrm>
            <a:off x="1143000" y="533400"/>
            <a:ext cx="7451725" cy="708025"/>
          </a:xfrm>
          <a:prstGeom prst="rect">
            <a:avLst/>
          </a:prstGeom>
          <a:solidFill>
            <a:schemeClr val="bg1">
              <a:alpha val="70195"/>
            </a:scheme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4000" b="1">
                <a:solidFill>
                  <a:schemeClr val="tx2"/>
                </a:solidFill>
                <a:latin typeface="Arial" panose="020B0604020202020204" pitchFamily="34" charset="0"/>
                <a:cs typeface="Zar" pitchFamily="2" charset="0"/>
              </a:rPr>
              <a:t>ب : </a:t>
            </a:r>
            <a:r>
              <a:rPr lang="ar-SA" altLang="fa-IR" sz="4000" b="1">
                <a:solidFill>
                  <a:schemeClr val="tx2"/>
                </a:solidFill>
                <a:latin typeface="Arial" panose="020B0604020202020204" pitchFamily="34" charset="0"/>
                <a:cs typeface="Zar" pitchFamily="2" charset="0"/>
              </a:rPr>
              <a:t>رابطه </a:t>
            </a:r>
            <a:r>
              <a:rPr lang="fa-IR" altLang="fa-IR" sz="4000" b="1">
                <a:solidFill>
                  <a:schemeClr val="tx2"/>
                </a:solidFill>
                <a:latin typeface="Arial" panose="020B0604020202020204" pitchFamily="34" charset="0"/>
                <a:cs typeface="Zar" pitchFamily="2" charset="0"/>
              </a:rPr>
              <a:t>مديريت ارتباط با مشتري</a:t>
            </a:r>
            <a:r>
              <a:rPr lang="ar-SA" altLang="fa-IR" sz="4000" b="1">
                <a:solidFill>
                  <a:schemeClr val="tx2"/>
                </a:solidFill>
                <a:latin typeface="Arial" panose="020B0604020202020204" pitchFamily="34" charset="0"/>
                <a:cs typeface="Zar" pitchFamily="2" charset="0"/>
              </a:rPr>
              <a:t> و </a:t>
            </a:r>
            <a:r>
              <a:rPr lang="fa-IR" altLang="fa-IR" sz="4000" b="1">
                <a:solidFill>
                  <a:schemeClr val="tx2"/>
                </a:solidFill>
                <a:latin typeface="Arial" panose="020B0604020202020204" pitchFamily="34" charset="0"/>
                <a:cs typeface="Zar" pitchFamily="2" charset="0"/>
              </a:rPr>
              <a:t>تكنولوژي :</a:t>
            </a:r>
            <a:endParaRPr lang="en-US" altLang="fa-IR" sz="4000" b="1">
              <a:solidFill>
                <a:schemeClr val="tx2"/>
              </a:solidFill>
              <a:latin typeface="Arial" panose="020B0604020202020204" pitchFamily="34" charset="0"/>
              <a:cs typeface="Zar" pitchFamily="2" charset="0"/>
            </a:endParaRPr>
          </a:p>
        </p:txBody>
      </p:sp>
      <p:sp>
        <p:nvSpPr>
          <p:cNvPr id="134148" name="Text Box 4"/>
          <p:cNvSpPr txBox="1">
            <a:spLocks noChangeArrowheads="1"/>
          </p:cNvSpPr>
          <p:nvPr/>
        </p:nvSpPr>
        <p:spPr bwMode="auto">
          <a:xfrm>
            <a:off x="611188" y="2565400"/>
            <a:ext cx="7777162" cy="327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3800" dirty="0">
                <a:latin typeface="Arial" panose="020B0604020202020204" pitchFamily="34" charset="0"/>
                <a:cs typeface="B Nazanin" panose="00000400000000000000" pitchFamily="2" charset="-78"/>
              </a:rPr>
              <a:t>اجراي كاربردي مديريت ارتباط با مشتري مستلزم بكارگيري تكنولوژي مناسب جهت پشتيباني كامل از خدمات ارائه شده است.</a:t>
            </a:r>
          </a:p>
          <a:p>
            <a:pPr algn="ctr" rtl="1" eaLnBrk="1" hangingPunct="1">
              <a:spcBef>
                <a:spcPct val="50000"/>
              </a:spcBef>
              <a:buClrTx/>
              <a:buFontTx/>
              <a:buNone/>
            </a:pPr>
            <a:r>
              <a:rPr lang="fa-IR" altLang="fa-IR" sz="3800" dirty="0">
                <a:latin typeface="Arial" panose="020B0604020202020204" pitchFamily="34" charset="0"/>
                <a:cs typeface="B Nazanin" panose="00000400000000000000" pitchFamily="2" charset="-78"/>
              </a:rPr>
              <a:t>براي استقرار تكنولوژي مناسب توجه به نيازهاي مشاريان الزامي است. </a:t>
            </a:r>
            <a:endParaRPr lang="en-US" altLang="fa-IR" sz="3800" dirty="0">
              <a:latin typeface="Arial" panose="020B0604020202020204" pitchFamily="34" charset="0"/>
              <a:cs typeface="B Nazanin"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34147"/>
                                        </p:tgtEl>
                                        <p:attrNameLst>
                                          <p:attrName>style.visibility</p:attrName>
                                        </p:attrNameLst>
                                      </p:cBhvr>
                                      <p:to>
                                        <p:strVal val="visible"/>
                                      </p:to>
                                    </p:set>
                                    <p:anim calcmode="lin" valueType="num">
                                      <p:cBhvr>
                                        <p:cTn id="7" dur="500" fill="hold"/>
                                        <p:tgtEl>
                                          <p:spTgt spid="134147"/>
                                        </p:tgtEl>
                                        <p:attrNameLst>
                                          <p:attrName>ppt_w</p:attrName>
                                        </p:attrNameLst>
                                      </p:cBhvr>
                                      <p:tavLst>
                                        <p:tav tm="0">
                                          <p:val>
                                            <p:fltVal val="0"/>
                                          </p:val>
                                        </p:tav>
                                        <p:tav tm="100000">
                                          <p:val>
                                            <p:strVal val="#ppt_w"/>
                                          </p:val>
                                        </p:tav>
                                      </p:tavLst>
                                    </p:anim>
                                    <p:anim calcmode="lin" valueType="num">
                                      <p:cBhvr>
                                        <p:cTn id="8" dur="500" fill="hold"/>
                                        <p:tgtEl>
                                          <p:spTgt spid="13414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34148"/>
                                        </p:tgtEl>
                                        <p:attrNameLst>
                                          <p:attrName>style.visibility</p:attrName>
                                        </p:attrNameLst>
                                      </p:cBhvr>
                                      <p:to>
                                        <p:strVal val="visible"/>
                                      </p:to>
                                    </p:set>
                                    <p:animEffect transition="in" filter="slide(fromBottom)">
                                      <p:cBhvr>
                                        <p:cTn id="13" dur="5000"/>
                                        <p:tgtEl>
                                          <p:spTgt spid="134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animBg="1"/>
      <p:bldP spid="134148" grpId="0"/>
    </p:bld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9" name="Rectangle 3"/>
          <p:cNvSpPr>
            <a:spLocks noChangeArrowheads="1"/>
          </p:cNvSpPr>
          <p:nvPr/>
        </p:nvSpPr>
        <p:spPr bwMode="auto">
          <a:xfrm>
            <a:off x="2362200" y="762000"/>
            <a:ext cx="51355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fa-IR" sz="3600" b="1">
                <a:solidFill>
                  <a:schemeClr val="tx2"/>
                </a:solidFill>
                <a:latin typeface="Arial" panose="020B0604020202020204" pitchFamily="34" charset="0"/>
                <a:cs typeface="Zar" pitchFamily="2" charset="0"/>
              </a:rPr>
              <a:t>نمودار مديريت تكنولوژيكي</a:t>
            </a:r>
          </a:p>
        </p:txBody>
      </p:sp>
      <p:sp>
        <p:nvSpPr>
          <p:cNvPr id="113667" name="Rectangle 5"/>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grpSp>
        <p:nvGrpSpPr>
          <p:cNvPr id="113668" name="Group 6"/>
          <p:cNvGrpSpPr>
            <a:grpSpLocks/>
          </p:cNvGrpSpPr>
          <p:nvPr/>
        </p:nvGrpSpPr>
        <p:grpSpPr bwMode="auto">
          <a:xfrm>
            <a:off x="2024063" y="2354263"/>
            <a:ext cx="6102350" cy="3940175"/>
            <a:chOff x="2006" y="6076"/>
            <a:chExt cx="6701" cy="4500"/>
          </a:xfrm>
        </p:grpSpPr>
        <p:sp>
          <p:nvSpPr>
            <p:cNvPr id="113669" name="Line 7"/>
            <p:cNvSpPr>
              <a:spLocks noChangeShapeType="1"/>
            </p:cNvSpPr>
            <p:nvPr/>
          </p:nvSpPr>
          <p:spPr bwMode="auto">
            <a:xfrm>
              <a:off x="5786" y="8416"/>
              <a:ext cx="1440" cy="0"/>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lIns="0" tIns="0" rIns="0" bIns="0" anchor="ctr"/>
            <a:lstStyle/>
            <a:p>
              <a:endParaRPr lang="fa-IR"/>
            </a:p>
          </p:txBody>
        </p:sp>
        <p:sp>
          <p:nvSpPr>
            <p:cNvPr id="113670" name="Line 8"/>
            <p:cNvSpPr>
              <a:spLocks noChangeShapeType="1"/>
            </p:cNvSpPr>
            <p:nvPr/>
          </p:nvSpPr>
          <p:spPr bwMode="auto">
            <a:xfrm>
              <a:off x="3472" y="6813"/>
              <a:ext cx="1620" cy="1"/>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lIns="0" tIns="0" rIns="0" bIns="0" anchor="ctr"/>
            <a:lstStyle/>
            <a:p>
              <a:endParaRPr lang="fa-IR"/>
            </a:p>
          </p:txBody>
        </p:sp>
        <p:sp>
          <p:nvSpPr>
            <p:cNvPr id="113671" name="Line 9"/>
            <p:cNvSpPr>
              <a:spLocks noChangeShapeType="1"/>
            </p:cNvSpPr>
            <p:nvPr/>
          </p:nvSpPr>
          <p:spPr bwMode="auto">
            <a:xfrm>
              <a:off x="3472" y="9858"/>
              <a:ext cx="1620" cy="1"/>
            </a:xfrm>
            <a:prstGeom prst="line">
              <a:avLst/>
            </a:prstGeom>
            <a:noFill/>
            <a:ln w="25400">
              <a:solidFill>
                <a:srgbClr val="0000FF"/>
              </a:solidFill>
              <a:round/>
              <a:headEnd/>
              <a:tailEnd/>
            </a:ln>
            <a:extLst>
              <a:ext uri="{909E8E84-426E-40DD-AFC4-6F175D3DCCD1}">
                <a14:hiddenFill xmlns:a14="http://schemas.microsoft.com/office/drawing/2010/main">
                  <a:noFill/>
                </a14:hiddenFill>
              </a:ext>
            </a:extLst>
          </p:spPr>
          <p:txBody>
            <a:bodyPr lIns="0" tIns="0" rIns="0" bIns="0" anchor="ctr"/>
            <a:lstStyle/>
            <a:p>
              <a:endParaRPr lang="fa-IR"/>
            </a:p>
          </p:txBody>
        </p:sp>
        <p:sp>
          <p:nvSpPr>
            <p:cNvPr id="113672" name="Rectangle 10"/>
            <p:cNvSpPr>
              <a:spLocks noChangeArrowheads="1"/>
            </p:cNvSpPr>
            <p:nvPr/>
          </p:nvSpPr>
          <p:spPr bwMode="auto">
            <a:xfrm>
              <a:off x="4357" y="7638"/>
              <a:ext cx="1440" cy="1440"/>
            </a:xfrm>
            <a:prstGeom prst="rect">
              <a:avLst/>
            </a:prstGeom>
            <a:noFill/>
            <a:ln w="254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40000"/>
                </a:lnSpc>
                <a:spcBef>
                  <a:spcPct val="0"/>
                </a:spcBef>
                <a:buClrTx/>
                <a:buFontTx/>
                <a:buNone/>
              </a:pPr>
              <a:r>
                <a:rPr lang="ar-SA" altLang="zh-CN" sz="2400" b="1">
                  <a:ea typeface="SimSun" panose="02010600030101010101" pitchFamily="2" charset="-122"/>
                  <a:cs typeface="Zar" pitchFamily="2" charset="0"/>
                </a:rPr>
                <a:t>ايجاد</a:t>
              </a:r>
            </a:p>
            <a:p>
              <a:pPr algn="ctr" rtl="1" eaLnBrk="1" hangingPunct="1">
                <a:lnSpc>
                  <a:spcPct val="140000"/>
                </a:lnSpc>
                <a:spcBef>
                  <a:spcPct val="0"/>
                </a:spcBef>
                <a:buClrTx/>
                <a:buFontTx/>
                <a:buNone/>
              </a:pPr>
              <a:r>
                <a:rPr lang="ar-SA" altLang="zh-CN" sz="2400" b="1">
                  <a:ea typeface="SimSun" panose="02010600030101010101" pitchFamily="2" charset="-122"/>
                  <a:cs typeface="Zar" pitchFamily="2" charset="0"/>
                </a:rPr>
                <a:t>تكنولوژي  </a:t>
              </a:r>
              <a:endParaRPr lang="en-US" altLang="fa-IR" sz="2400" b="1">
                <a:latin typeface="Arial" panose="020B0604020202020204" pitchFamily="34" charset="0"/>
                <a:ea typeface="SimSun" panose="02010600030101010101" pitchFamily="2" charset="-122"/>
                <a:cs typeface="Zar" pitchFamily="2" charset="0"/>
              </a:endParaRPr>
            </a:p>
          </p:txBody>
        </p:sp>
        <p:sp>
          <p:nvSpPr>
            <p:cNvPr id="113673" name="Rectangle 11"/>
            <p:cNvSpPr>
              <a:spLocks noChangeArrowheads="1"/>
            </p:cNvSpPr>
            <p:nvPr/>
          </p:nvSpPr>
          <p:spPr bwMode="auto">
            <a:xfrm>
              <a:off x="2017" y="6076"/>
              <a:ext cx="1440" cy="1440"/>
            </a:xfrm>
            <a:prstGeom prst="rect">
              <a:avLst/>
            </a:prstGeom>
            <a:noFill/>
            <a:ln w="254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40000"/>
                </a:lnSpc>
                <a:spcBef>
                  <a:spcPct val="0"/>
                </a:spcBef>
                <a:buClrTx/>
                <a:buFontTx/>
                <a:buNone/>
              </a:pPr>
              <a:r>
                <a:rPr lang="ar-SA" altLang="zh-CN" sz="2400" b="1">
                  <a:ea typeface="SimSun" panose="02010600030101010101" pitchFamily="2" charset="-122"/>
                  <a:cs typeface="Zar" pitchFamily="2" charset="0"/>
                </a:rPr>
                <a:t>نياز جامعه</a:t>
              </a:r>
              <a:endParaRPr lang="en-US" altLang="fa-IR" sz="2400" b="1">
                <a:latin typeface="Arial" panose="020B0604020202020204" pitchFamily="34" charset="0"/>
                <a:ea typeface="SimSun" panose="02010600030101010101" pitchFamily="2" charset="-122"/>
                <a:cs typeface="Zar" pitchFamily="2" charset="0"/>
              </a:endParaRPr>
            </a:p>
          </p:txBody>
        </p:sp>
        <p:sp>
          <p:nvSpPr>
            <p:cNvPr id="113674" name="Rectangle 12"/>
            <p:cNvSpPr>
              <a:spLocks noChangeArrowheads="1"/>
            </p:cNvSpPr>
            <p:nvPr/>
          </p:nvSpPr>
          <p:spPr bwMode="auto">
            <a:xfrm>
              <a:off x="2006" y="9136"/>
              <a:ext cx="1440" cy="1440"/>
            </a:xfrm>
            <a:prstGeom prst="rect">
              <a:avLst/>
            </a:prstGeom>
            <a:noFill/>
            <a:ln w="254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40000"/>
                </a:lnSpc>
                <a:spcBef>
                  <a:spcPct val="0"/>
                </a:spcBef>
                <a:buClrTx/>
                <a:buFontTx/>
                <a:buNone/>
              </a:pPr>
              <a:r>
                <a:rPr lang="ar-SA" altLang="zh-CN" sz="2400" b="1">
                  <a:ea typeface="SimSun" panose="02010600030101010101" pitchFamily="2" charset="-122"/>
                  <a:cs typeface="Zar" pitchFamily="2" charset="0"/>
                </a:rPr>
                <a:t>نيازبازار</a:t>
              </a:r>
              <a:endParaRPr lang="en-US" altLang="fa-IR" sz="2400" b="1">
                <a:latin typeface="Arial" panose="020B0604020202020204" pitchFamily="34" charset="0"/>
                <a:ea typeface="SimSun" panose="02010600030101010101" pitchFamily="2" charset="-122"/>
                <a:cs typeface="Zar" pitchFamily="2" charset="0"/>
              </a:endParaRPr>
            </a:p>
          </p:txBody>
        </p:sp>
        <p:sp>
          <p:nvSpPr>
            <p:cNvPr id="113675" name="Line 13"/>
            <p:cNvSpPr>
              <a:spLocks noChangeShapeType="1"/>
            </p:cNvSpPr>
            <p:nvPr/>
          </p:nvSpPr>
          <p:spPr bwMode="auto">
            <a:xfrm flipV="1">
              <a:off x="5066" y="9093"/>
              <a:ext cx="26" cy="763"/>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lIns="0" tIns="0" rIns="0" bIns="0" anchor="ctr"/>
            <a:lstStyle/>
            <a:p>
              <a:endParaRPr lang="fa-IR"/>
            </a:p>
          </p:txBody>
        </p:sp>
        <p:sp>
          <p:nvSpPr>
            <p:cNvPr id="113676" name="Line 14"/>
            <p:cNvSpPr>
              <a:spLocks noChangeShapeType="1"/>
            </p:cNvSpPr>
            <p:nvPr/>
          </p:nvSpPr>
          <p:spPr bwMode="auto">
            <a:xfrm>
              <a:off x="5066" y="6796"/>
              <a:ext cx="27" cy="857"/>
            </a:xfrm>
            <a:prstGeom prst="line">
              <a:avLst/>
            </a:prstGeom>
            <a:noFill/>
            <a:ln w="25400">
              <a:solidFill>
                <a:srgbClr val="0000FF"/>
              </a:solidFill>
              <a:round/>
              <a:headEnd/>
              <a:tailEnd type="triangle" w="med" len="med"/>
            </a:ln>
            <a:extLst>
              <a:ext uri="{909E8E84-426E-40DD-AFC4-6F175D3DCCD1}">
                <a14:hiddenFill xmlns:a14="http://schemas.microsoft.com/office/drawing/2010/main">
                  <a:noFill/>
                </a14:hiddenFill>
              </a:ext>
            </a:extLst>
          </p:spPr>
          <p:txBody>
            <a:bodyPr lIns="0" tIns="0" rIns="0" bIns="0" anchor="ctr"/>
            <a:lstStyle/>
            <a:p>
              <a:endParaRPr lang="fa-IR"/>
            </a:p>
          </p:txBody>
        </p:sp>
        <p:sp>
          <p:nvSpPr>
            <p:cNvPr id="113677" name="Rectangle 15"/>
            <p:cNvSpPr>
              <a:spLocks noChangeArrowheads="1"/>
            </p:cNvSpPr>
            <p:nvPr/>
          </p:nvSpPr>
          <p:spPr bwMode="auto">
            <a:xfrm>
              <a:off x="7267" y="7653"/>
              <a:ext cx="1440" cy="1440"/>
            </a:xfrm>
            <a:prstGeom prst="rect">
              <a:avLst/>
            </a:prstGeom>
            <a:noFill/>
            <a:ln w="254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140000"/>
                </a:lnSpc>
                <a:spcBef>
                  <a:spcPct val="0"/>
                </a:spcBef>
                <a:buClrTx/>
                <a:buFontTx/>
                <a:buNone/>
              </a:pPr>
              <a:r>
                <a:rPr lang="ar-SA" altLang="zh-CN" sz="2400" b="1">
                  <a:ea typeface="SimSun" panose="02010600030101010101" pitchFamily="2" charset="-122"/>
                  <a:cs typeface="Zar" pitchFamily="2" charset="0"/>
                </a:rPr>
                <a:t>مديريت تكنولوژي</a:t>
              </a:r>
              <a:endParaRPr lang="en-US" altLang="fa-IR" sz="2400" b="1">
                <a:latin typeface="Arial" panose="020B0604020202020204" pitchFamily="34" charset="0"/>
                <a:ea typeface="SimSun" panose="02010600030101010101" pitchFamily="2" charset="-122"/>
                <a:cs typeface="Zar" pitchFamily="2"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2099"/>
                                        </p:tgtEl>
                                        <p:attrNameLst>
                                          <p:attrName>style.visibility</p:attrName>
                                        </p:attrNameLst>
                                      </p:cBhvr>
                                      <p:to>
                                        <p:strVal val="visible"/>
                                      </p:to>
                                    </p:set>
                                    <p:animEffect transition="in" filter="wheel(4)">
                                      <p:cBhvr>
                                        <p:cTn id="7" dur="500"/>
                                        <p:tgtEl>
                                          <p:spTgt spid="132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p:bld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4"/>
          <p:cNvSpPr>
            <a:spLocks noChangeArrowheads="1"/>
          </p:cNvSpPr>
          <p:nvPr/>
        </p:nvSpPr>
        <p:spPr bwMode="auto">
          <a:xfrm>
            <a:off x="1624269"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dirty="0">
              <a:cs typeface="B Nazanin" panose="00000400000000000000" pitchFamily="2" charset="-78"/>
            </a:endParaRPr>
          </a:p>
        </p:txBody>
      </p:sp>
      <p:sp>
        <p:nvSpPr>
          <p:cNvPr id="156687" name="Rectangle 15"/>
          <p:cNvSpPr>
            <a:spLocks noChangeArrowheads="1"/>
          </p:cNvSpPr>
          <p:nvPr/>
        </p:nvSpPr>
        <p:spPr bwMode="auto">
          <a:xfrm>
            <a:off x="1641475" y="838200"/>
            <a:ext cx="64198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just" rtl="1" eaLnBrk="1" hangingPunct="1">
              <a:spcBef>
                <a:spcPct val="0"/>
              </a:spcBef>
              <a:buClrTx/>
              <a:buFontTx/>
              <a:buNone/>
            </a:pPr>
            <a:r>
              <a:rPr lang="ar-SA" altLang="fa-IR" sz="4000" b="1">
                <a:solidFill>
                  <a:schemeClr val="tx2"/>
                </a:solidFill>
                <a:latin typeface="Arial" panose="020B0604020202020204" pitchFamily="34" charset="0"/>
                <a:cs typeface="Zar" pitchFamily="2" charset="0"/>
              </a:rPr>
              <a:t>مزاياي استفاده از تكنولوژي مناسب</a:t>
            </a:r>
          </a:p>
        </p:txBody>
      </p:sp>
      <p:sp>
        <p:nvSpPr>
          <p:cNvPr id="156688" name="Rectangle 16"/>
          <p:cNvSpPr>
            <a:spLocks noChangeArrowheads="1"/>
          </p:cNvSpPr>
          <p:nvPr/>
        </p:nvSpPr>
        <p:spPr bwMode="auto">
          <a:xfrm>
            <a:off x="4191000" y="2667000"/>
            <a:ext cx="4248150" cy="3960813"/>
          </a:xfrm>
          <a:prstGeom prst="rect">
            <a:avLst/>
          </a:prstGeom>
          <a:solidFill>
            <a:schemeClr val="bg1">
              <a:alpha val="7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lnSpc>
                <a:spcPct val="120000"/>
              </a:lnSpc>
              <a:buClr>
                <a:srgbClr val="0000C0"/>
              </a:buClr>
              <a:buFont typeface="Wingdings" panose="05000000000000000000" pitchFamily="2" charset="2"/>
              <a:buChar char="v"/>
            </a:pPr>
            <a:r>
              <a:rPr lang="fa-IR" altLang="fa-IR" sz="3600" dirty="0" smtClean="0">
                <a:cs typeface="B Nazanin" panose="00000400000000000000" pitchFamily="2" charset="-78"/>
              </a:rPr>
              <a:t> افزايش </a:t>
            </a:r>
            <a:r>
              <a:rPr lang="ar-SA" altLang="fa-IR" sz="3600" dirty="0" smtClean="0">
                <a:cs typeface="B Nazanin" panose="00000400000000000000" pitchFamily="2" charset="-78"/>
              </a:rPr>
              <a:t>كيفيت محصول</a:t>
            </a:r>
            <a:r>
              <a:rPr lang="fa-IR" altLang="fa-IR" sz="3600" dirty="0" smtClean="0">
                <a:cs typeface="B Nazanin" panose="00000400000000000000" pitchFamily="2" charset="-78"/>
              </a:rPr>
              <a:t> </a:t>
            </a:r>
          </a:p>
          <a:p>
            <a:pPr algn="r" rtl="1">
              <a:lnSpc>
                <a:spcPct val="120000"/>
              </a:lnSpc>
              <a:buClr>
                <a:srgbClr val="0000C0"/>
              </a:buClr>
              <a:buFont typeface="Wingdings" panose="05000000000000000000" pitchFamily="2" charset="2"/>
              <a:buChar char="v"/>
            </a:pPr>
            <a:r>
              <a:rPr lang="ar-SA" altLang="fa-IR" sz="3600" dirty="0" smtClean="0">
                <a:cs typeface="B Nazanin" panose="00000400000000000000" pitchFamily="2" charset="-78"/>
              </a:rPr>
              <a:t>كاهش هزينه</a:t>
            </a:r>
            <a:r>
              <a:rPr lang="fa-IR" altLang="fa-IR" sz="3600" dirty="0" smtClean="0">
                <a:cs typeface="B Nazanin" panose="00000400000000000000" pitchFamily="2" charset="-78"/>
              </a:rPr>
              <a:t> </a:t>
            </a:r>
          </a:p>
          <a:p>
            <a:pPr algn="r" rtl="1">
              <a:lnSpc>
                <a:spcPct val="120000"/>
              </a:lnSpc>
              <a:buClr>
                <a:srgbClr val="0000C0"/>
              </a:buClr>
              <a:buFont typeface="Wingdings" panose="05000000000000000000" pitchFamily="2" charset="2"/>
              <a:buChar char="v"/>
            </a:pPr>
            <a:r>
              <a:rPr lang="ar-SA" altLang="fa-IR" sz="3600" dirty="0" smtClean="0">
                <a:cs typeface="B Nazanin" panose="00000400000000000000" pitchFamily="2" charset="-78"/>
              </a:rPr>
              <a:t>ارائه خدمات به مشتري</a:t>
            </a:r>
            <a:r>
              <a:rPr lang="fa-IR" altLang="fa-IR" sz="3600" dirty="0" smtClean="0">
                <a:cs typeface="B Nazanin" panose="00000400000000000000" pitchFamily="2" charset="-78"/>
              </a:rPr>
              <a:t> </a:t>
            </a:r>
          </a:p>
          <a:p>
            <a:pPr algn="r" rtl="1">
              <a:lnSpc>
                <a:spcPct val="120000"/>
              </a:lnSpc>
              <a:buClr>
                <a:srgbClr val="0000C0"/>
              </a:buClr>
              <a:buFont typeface="Wingdings" panose="05000000000000000000" pitchFamily="2" charset="2"/>
              <a:buChar char="v"/>
            </a:pPr>
            <a:r>
              <a:rPr lang="ar-SA" altLang="fa-IR" sz="3600" dirty="0" smtClean="0">
                <a:cs typeface="B Nazanin" panose="00000400000000000000" pitchFamily="2" charset="-78"/>
              </a:rPr>
              <a:t>بازاريابي</a:t>
            </a:r>
            <a:r>
              <a:rPr lang="fa-IR" altLang="fa-IR" sz="3600" dirty="0" smtClean="0">
                <a:cs typeface="B Nazanin" panose="00000400000000000000" pitchFamily="2" charset="-78"/>
              </a:rPr>
              <a:t> </a:t>
            </a:r>
          </a:p>
          <a:p>
            <a:pPr algn="r" rtl="1">
              <a:lnSpc>
                <a:spcPct val="120000"/>
              </a:lnSpc>
              <a:buClr>
                <a:srgbClr val="0000C0"/>
              </a:buClr>
              <a:buFont typeface="Wingdings" panose="05000000000000000000" pitchFamily="2" charset="2"/>
              <a:buChar char="v"/>
            </a:pPr>
            <a:r>
              <a:rPr lang="ar-SA" altLang="fa-IR" sz="3600" dirty="0" smtClean="0">
                <a:cs typeface="B Nazanin" panose="00000400000000000000" pitchFamily="2" charset="-78"/>
              </a:rPr>
              <a:t>مقابله با رقبا</a:t>
            </a:r>
            <a:r>
              <a:rPr lang="fa-IR" altLang="fa-IR" sz="3600" dirty="0" smtClean="0">
                <a:cs typeface="B Nazanin" panose="00000400000000000000" pitchFamily="2" charset="-78"/>
              </a:rPr>
              <a:t> </a:t>
            </a:r>
            <a:endParaRPr lang="en-US" altLang="fa-IR" sz="3600" dirty="0">
              <a:cs typeface="B Nazanin"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56687"/>
                                        </p:tgtEl>
                                        <p:attrNameLst>
                                          <p:attrName>style.visibility</p:attrName>
                                        </p:attrNameLst>
                                      </p:cBhvr>
                                      <p:to>
                                        <p:strVal val="visible"/>
                                      </p:to>
                                    </p:set>
                                    <p:anim calcmode="lin" valueType="num">
                                      <p:cBhvr>
                                        <p:cTn id="7" dur="1000" fill="hold"/>
                                        <p:tgtEl>
                                          <p:spTgt spid="156687"/>
                                        </p:tgtEl>
                                        <p:attrNameLst>
                                          <p:attrName>ppt_x</p:attrName>
                                        </p:attrNameLst>
                                      </p:cBhvr>
                                      <p:tavLst>
                                        <p:tav tm="0">
                                          <p:val>
                                            <p:strVal val="#ppt_x-.2"/>
                                          </p:val>
                                        </p:tav>
                                        <p:tav tm="100000">
                                          <p:val>
                                            <p:strVal val="#ppt_x"/>
                                          </p:val>
                                        </p:tav>
                                      </p:tavLst>
                                    </p:anim>
                                    <p:anim calcmode="lin" valueType="num">
                                      <p:cBhvr>
                                        <p:cTn id="8" dur="1000" fill="hold"/>
                                        <p:tgtEl>
                                          <p:spTgt spid="15668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66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156688">
                                            <p:bg/>
                                          </p:spTgt>
                                        </p:tgtEl>
                                        <p:attrNameLst>
                                          <p:attrName>style.visibility</p:attrName>
                                        </p:attrNameLst>
                                      </p:cBhvr>
                                      <p:to>
                                        <p:strVal val="visible"/>
                                      </p:to>
                                    </p:set>
                                    <p:anim calcmode="lin" valueType="num">
                                      <p:cBhvr>
                                        <p:cTn id="14" dur="1000" fill="hold"/>
                                        <p:tgtEl>
                                          <p:spTgt spid="156688">
                                            <p:bg/>
                                          </p:spTgt>
                                        </p:tgtEl>
                                        <p:attrNameLst>
                                          <p:attrName>ppt_x</p:attrName>
                                        </p:attrNameLst>
                                      </p:cBhvr>
                                      <p:tavLst>
                                        <p:tav tm="0">
                                          <p:val>
                                            <p:strVal val="#ppt_x-.2"/>
                                          </p:val>
                                        </p:tav>
                                        <p:tav tm="100000">
                                          <p:val>
                                            <p:strVal val="#ppt_x"/>
                                          </p:val>
                                        </p:tav>
                                      </p:tavLst>
                                    </p:anim>
                                    <p:anim calcmode="lin" valueType="num">
                                      <p:cBhvr>
                                        <p:cTn id="15" dur="1000" fill="hold"/>
                                        <p:tgtEl>
                                          <p:spTgt spid="156688">
                                            <p:bg/>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6688">
                                            <p:bg/>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156688">
                                            <p:txEl>
                                              <p:pRg st="0" end="0"/>
                                            </p:txEl>
                                          </p:spTgt>
                                        </p:tgtEl>
                                        <p:attrNameLst>
                                          <p:attrName>style.visibility</p:attrName>
                                        </p:attrNameLst>
                                      </p:cBhvr>
                                      <p:to>
                                        <p:strVal val="visible"/>
                                      </p:to>
                                    </p:set>
                                    <p:anim calcmode="lin" valueType="num">
                                      <p:cBhvr>
                                        <p:cTn id="21" dur="1000" fill="hold"/>
                                        <p:tgtEl>
                                          <p:spTgt spid="156688">
                                            <p:txEl>
                                              <p:pRg st="0" end="0"/>
                                            </p:txEl>
                                          </p:spTgt>
                                        </p:tgtEl>
                                        <p:attrNameLst>
                                          <p:attrName>ppt_x</p:attrName>
                                        </p:attrNameLst>
                                      </p:cBhvr>
                                      <p:tavLst>
                                        <p:tav tm="0">
                                          <p:val>
                                            <p:strVal val="#ppt_x-.2"/>
                                          </p:val>
                                        </p:tav>
                                        <p:tav tm="100000">
                                          <p:val>
                                            <p:strVal val="#ppt_x"/>
                                          </p:val>
                                        </p:tav>
                                      </p:tavLst>
                                    </p:anim>
                                    <p:anim calcmode="lin" valueType="num">
                                      <p:cBhvr>
                                        <p:cTn id="22" dur="1000" fill="hold"/>
                                        <p:tgtEl>
                                          <p:spTgt spid="15668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56688">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156688">
                                            <p:txEl>
                                              <p:pRg st="1" end="1"/>
                                            </p:txEl>
                                          </p:spTgt>
                                        </p:tgtEl>
                                        <p:attrNameLst>
                                          <p:attrName>style.visibility</p:attrName>
                                        </p:attrNameLst>
                                      </p:cBhvr>
                                      <p:to>
                                        <p:strVal val="visible"/>
                                      </p:to>
                                    </p:set>
                                    <p:anim calcmode="lin" valueType="num">
                                      <p:cBhvr>
                                        <p:cTn id="28" dur="1000" fill="hold"/>
                                        <p:tgtEl>
                                          <p:spTgt spid="156688">
                                            <p:txEl>
                                              <p:pRg st="1" end="1"/>
                                            </p:txEl>
                                          </p:spTgt>
                                        </p:tgtEl>
                                        <p:attrNameLst>
                                          <p:attrName>ppt_x</p:attrName>
                                        </p:attrNameLst>
                                      </p:cBhvr>
                                      <p:tavLst>
                                        <p:tav tm="0">
                                          <p:val>
                                            <p:strVal val="#ppt_x-.2"/>
                                          </p:val>
                                        </p:tav>
                                        <p:tav tm="100000">
                                          <p:val>
                                            <p:strVal val="#ppt_x"/>
                                          </p:val>
                                        </p:tav>
                                      </p:tavLst>
                                    </p:anim>
                                    <p:anim calcmode="lin" valueType="num">
                                      <p:cBhvr>
                                        <p:cTn id="29" dur="1000" fill="hold"/>
                                        <p:tgtEl>
                                          <p:spTgt spid="156688">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56688">
                                            <p:txEl>
                                              <p:pRg st="1" end="1"/>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156688">
                                            <p:txEl>
                                              <p:pRg st="2" end="2"/>
                                            </p:txEl>
                                          </p:spTgt>
                                        </p:tgtEl>
                                        <p:attrNameLst>
                                          <p:attrName>style.visibility</p:attrName>
                                        </p:attrNameLst>
                                      </p:cBhvr>
                                      <p:to>
                                        <p:strVal val="visible"/>
                                      </p:to>
                                    </p:set>
                                    <p:anim calcmode="lin" valueType="num">
                                      <p:cBhvr>
                                        <p:cTn id="35" dur="1000" fill="hold"/>
                                        <p:tgtEl>
                                          <p:spTgt spid="156688">
                                            <p:txEl>
                                              <p:pRg st="2" end="2"/>
                                            </p:txEl>
                                          </p:spTgt>
                                        </p:tgtEl>
                                        <p:attrNameLst>
                                          <p:attrName>ppt_x</p:attrName>
                                        </p:attrNameLst>
                                      </p:cBhvr>
                                      <p:tavLst>
                                        <p:tav tm="0">
                                          <p:val>
                                            <p:strVal val="#ppt_x-.2"/>
                                          </p:val>
                                        </p:tav>
                                        <p:tav tm="100000">
                                          <p:val>
                                            <p:strVal val="#ppt_x"/>
                                          </p:val>
                                        </p:tav>
                                      </p:tavLst>
                                    </p:anim>
                                    <p:anim calcmode="lin" valueType="num">
                                      <p:cBhvr>
                                        <p:cTn id="36" dur="1000" fill="hold"/>
                                        <p:tgtEl>
                                          <p:spTgt spid="15668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56688">
                                            <p:txEl>
                                              <p:pRg st="2" end="2"/>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156688">
                                            <p:txEl>
                                              <p:pRg st="3" end="3"/>
                                            </p:txEl>
                                          </p:spTgt>
                                        </p:tgtEl>
                                        <p:attrNameLst>
                                          <p:attrName>style.visibility</p:attrName>
                                        </p:attrNameLst>
                                      </p:cBhvr>
                                      <p:to>
                                        <p:strVal val="visible"/>
                                      </p:to>
                                    </p:set>
                                    <p:anim calcmode="lin" valueType="num">
                                      <p:cBhvr>
                                        <p:cTn id="42" dur="1000" fill="hold"/>
                                        <p:tgtEl>
                                          <p:spTgt spid="156688">
                                            <p:txEl>
                                              <p:pRg st="3" end="3"/>
                                            </p:txEl>
                                          </p:spTgt>
                                        </p:tgtEl>
                                        <p:attrNameLst>
                                          <p:attrName>ppt_x</p:attrName>
                                        </p:attrNameLst>
                                      </p:cBhvr>
                                      <p:tavLst>
                                        <p:tav tm="0">
                                          <p:val>
                                            <p:strVal val="#ppt_x-.2"/>
                                          </p:val>
                                        </p:tav>
                                        <p:tav tm="100000">
                                          <p:val>
                                            <p:strVal val="#ppt_x"/>
                                          </p:val>
                                        </p:tav>
                                      </p:tavLst>
                                    </p:anim>
                                    <p:anim calcmode="lin" valueType="num">
                                      <p:cBhvr>
                                        <p:cTn id="43" dur="1000" fill="hold"/>
                                        <p:tgtEl>
                                          <p:spTgt spid="156688">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56688">
                                            <p:txEl>
                                              <p:pRg st="3" end="3"/>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156688">
                                            <p:txEl>
                                              <p:pRg st="4" end="4"/>
                                            </p:txEl>
                                          </p:spTgt>
                                        </p:tgtEl>
                                        <p:attrNameLst>
                                          <p:attrName>style.visibility</p:attrName>
                                        </p:attrNameLst>
                                      </p:cBhvr>
                                      <p:to>
                                        <p:strVal val="visible"/>
                                      </p:to>
                                    </p:set>
                                    <p:anim calcmode="lin" valueType="num">
                                      <p:cBhvr>
                                        <p:cTn id="49" dur="1000" fill="hold"/>
                                        <p:tgtEl>
                                          <p:spTgt spid="156688">
                                            <p:txEl>
                                              <p:pRg st="4" end="4"/>
                                            </p:txEl>
                                          </p:spTgt>
                                        </p:tgtEl>
                                        <p:attrNameLst>
                                          <p:attrName>ppt_x</p:attrName>
                                        </p:attrNameLst>
                                      </p:cBhvr>
                                      <p:tavLst>
                                        <p:tav tm="0">
                                          <p:val>
                                            <p:strVal val="#ppt_x-.2"/>
                                          </p:val>
                                        </p:tav>
                                        <p:tav tm="100000">
                                          <p:val>
                                            <p:strVal val="#ppt_x"/>
                                          </p:val>
                                        </p:tav>
                                      </p:tavLst>
                                    </p:anim>
                                    <p:anim calcmode="lin" valueType="num">
                                      <p:cBhvr>
                                        <p:cTn id="50" dur="1000" fill="hold"/>
                                        <p:tgtEl>
                                          <p:spTgt spid="156688">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566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87" grpId="0"/>
      <p:bldP spid="156688" grpId="0" build="p" animBg="1"/>
    </p:bld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162820" name="Rectangle 4"/>
          <p:cNvSpPr>
            <a:spLocks noChangeArrowheads="1"/>
          </p:cNvSpPr>
          <p:nvPr/>
        </p:nvSpPr>
        <p:spPr bwMode="auto">
          <a:xfrm>
            <a:off x="684213" y="2208213"/>
            <a:ext cx="7878762" cy="3663950"/>
          </a:xfrm>
          <a:prstGeom prst="rect">
            <a:avLst/>
          </a:prstGeom>
          <a:solidFill>
            <a:schemeClr val="bg1">
              <a:alpha val="50195"/>
            </a:scheme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eaLnBrk="1" hangingPunct="1">
              <a:lnSpc>
                <a:spcPct val="130000"/>
              </a:lnSpc>
              <a:spcBef>
                <a:spcPct val="0"/>
              </a:spcBef>
              <a:buClrTx/>
              <a:buFontTx/>
              <a:buNone/>
            </a:pPr>
            <a:r>
              <a:rPr lang="fa-IR" altLang="fa-IR" sz="3600" dirty="0">
                <a:latin typeface="Arial" panose="020B0604020202020204" pitchFamily="34" charset="0"/>
                <a:cs typeface="B Nazanin" panose="00000400000000000000" pitchFamily="2" charset="-78"/>
              </a:rPr>
              <a:t>     </a:t>
            </a:r>
            <a:r>
              <a:rPr lang="ar-SA" altLang="fa-IR" sz="3600" dirty="0">
                <a:latin typeface="Arial" panose="020B0604020202020204" pitchFamily="34" charset="0"/>
                <a:cs typeface="B Nazanin" panose="00000400000000000000" pitchFamily="2" charset="-78"/>
              </a:rPr>
              <a:t>فرآيندها و رويه‌ها ج</a:t>
            </a:r>
            <a:r>
              <a:rPr lang="fa-IR" altLang="fa-IR" sz="3600" dirty="0">
                <a:latin typeface="Arial" panose="020B0604020202020204" pitchFamily="34" charset="0"/>
                <a:cs typeface="B Nazanin" panose="00000400000000000000" pitchFamily="2" charset="-78"/>
              </a:rPr>
              <a:t>ز</a:t>
            </a:r>
            <a:r>
              <a:rPr lang="ar-SA" altLang="fa-IR" sz="3600" dirty="0">
                <a:latin typeface="Arial" panose="020B0604020202020204" pitchFamily="34" charset="0"/>
                <a:cs typeface="B Nazanin" panose="00000400000000000000" pitchFamily="2" charset="-78"/>
              </a:rPr>
              <a:t>ئي از ماهيت «مديريت ارتباط با مشتري»هستند.بعلت آنكه </a:t>
            </a:r>
            <a:r>
              <a:rPr lang="fa-IR" altLang="fa-IR" sz="3600" dirty="0">
                <a:latin typeface="Arial" panose="020B0604020202020204" pitchFamily="34" charset="0"/>
                <a:cs typeface="B Nazanin" panose="00000400000000000000" pitchFamily="2" charset="-78"/>
              </a:rPr>
              <a:t>مديريت ارتباط با مشتري</a:t>
            </a:r>
            <a:r>
              <a:rPr lang="ar-SA" altLang="fa-IR" sz="3600" dirty="0">
                <a:latin typeface="Arial" panose="020B0604020202020204" pitchFamily="34" charset="0"/>
                <a:cs typeface="B Nazanin" panose="00000400000000000000" pitchFamily="2" charset="-78"/>
              </a:rPr>
              <a:t> همانگونه اجرا مي‌شود كه فرآيندها و رويه‌هاي موجود در شركت وجود دارد</a:t>
            </a:r>
            <a:r>
              <a:rPr lang="fa-IR" altLang="fa-IR" sz="3600" dirty="0">
                <a:latin typeface="Arial" panose="020B0604020202020204" pitchFamily="34" charset="0"/>
                <a:cs typeface="B Nazanin" panose="00000400000000000000" pitchFamily="2" charset="-78"/>
              </a:rPr>
              <a:t>، </a:t>
            </a:r>
            <a:r>
              <a:rPr lang="ar-SA" altLang="fa-IR" sz="3600" dirty="0">
                <a:latin typeface="Arial" panose="020B0604020202020204" pitchFamily="34" charset="0"/>
                <a:cs typeface="B Nazanin" panose="00000400000000000000" pitchFamily="2" charset="-78"/>
              </a:rPr>
              <a:t>بررسي اين فرآيندها و در صورت نياز طراحي مجدد آنها حائز اهميت است.</a:t>
            </a:r>
          </a:p>
        </p:txBody>
      </p:sp>
      <p:sp>
        <p:nvSpPr>
          <p:cNvPr id="162821" name="Text Box 5"/>
          <p:cNvSpPr txBox="1">
            <a:spLocks noChangeArrowheads="1"/>
          </p:cNvSpPr>
          <p:nvPr/>
        </p:nvSpPr>
        <p:spPr bwMode="auto">
          <a:xfrm>
            <a:off x="685800" y="914400"/>
            <a:ext cx="7488238" cy="646113"/>
          </a:xfrm>
          <a:prstGeom prst="rect">
            <a:avLst/>
          </a:prstGeom>
          <a:solidFill>
            <a:schemeClr val="bg1">
              <a:alpha val="70195"/>
            </a:scheme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3600" b="1">
                <a:solidFill>
                  <a:schemeClr val="tx2"/>
                </a:solidFill>
                <a:latin typeface="Arial" panose="020B0604020202020204" pitchFamily="34" charset="0"/>
                <a:cs typeface="Zar" pitchFamily="2" charset="0"/>
              </a:rPr>
              <a:t>ج : </a:t>
            </a:r>
            <a:r>
              <a:rPr lang="ar-SA" altLang="fa-IR" sz="3600" b="1">
                <a:solidFill>
                  <a:schemeClr val="tx2"/>
                </a:solidFill>
                <a:latin typeface="Arial" panose="020B0604020202020204" pitchFamily="34" charset="0"/>
                <a:cs typeface="Zar" pitchFamily="2" charset="0"/>
              </a:rPr>
              <a:t>رابطه </a:t>
            </a:r>
            <a:r>
              <a:rPr lang="fa-IR" altLang="fa-IR" sz="3600" b="1">
                <a:solidFill>
                  <a:schemeClr val="tx2"/>
                </a:solidFill>
                <a:latin typeface="Arial" panose="020B0604020202020204" pitchFamily="34" charset="0"/>
                <a:cs typeface="Zar" pitchFamily="2" charset="0"/>
              </a:rPr>
              <a:t>مديريت ارتباط با مشتري</a:t>
            </a:r>
            <a:r>
              <a:rPr lang="ar-SA" altLang="fa-IR" sz="3600" b="1">
                <a:solidFill>
                  <a:schemeClr val="tx2"/>
                </a:solidFill>
                <a:latin typeface="Arial" panose="020B0604020202020204" pitchFamily="34" charset="0"/>
                <a:cs typeface="Zar" pitchFamily="2" charset="0"/>
              </a:rPr>
              <a:t> و فرآيندها</a:t>
            </a:r>
            <a:endParaRPr lang="en-US" altLang="fa-IR" sz="3600" b="1">
              <a:solidFill>
                <a:schemeClr val="tx2"/>
              </a:solidFill>
              <a:latin typeface="Arial" panose="020B0604020202020204" pitchFamily="34" charset="0"/>
              <a:cs typeface="Zar" pitchFamily="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2821"/>
                                        </p:tgtEl>
                                        <p:attrNameLst>
                                          <p:attrName>style.visibility</p:attrName>
                                        </p:attrNameLst>
                                      </p:cBhvr>
                                      <p:to>
                                        <p:strVal val="visible"/>
                                      </p:to>
                                    </p:set>
                                    <p:anim calcmode="lin" valueType="num">
                                      <p:cBhvr additive="base">
                                        <p:cTn id="7" dur="500" fill="hold"/>
                                        <p:tgtEl>
                                          <p:spTgt spid="162821"/>
                                        </p:tgtEl>
                                        <p:attrNameLst>
                                          <p:attrName>ppt_x</p:attrName>
                                        </p:attrNameLst>
                                      </p:cBhvr>
                                      <p:tavLst>
                                        <p:tav tm="0">
                                          <p:val>
                                            <p:strVal val="#ppt_x"/>
                                          </p:val>
                                        </p:tav>
                                        <p:tav tm="100000">
                                          <p:val>
                                            <p:strVal val="#ppt_x"/>
                                          </p:val>
                                        </p:tav>
                                      </p:tavLst>
                                    </p:anim>
                                    <p:anim calcmode="lin" valueType="num">
                                      <p:cBhvr additive="base">
                                        <p:cTn id="8" dur="500" fill="hold"/>
                                        <p:tgtEl>
                                          <p:spTgt spid="16282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162820"/>
                                        </p:tgtEl>
                                        <p:attrNameLst>
                                          <p:attrName>style.visibility</p:attrName>
                                        </p:attrNameLst>
                                      </p:cBhvr>
                                      <p:to>
                                        <p:strVal val="visible"/>
                                      </p:to>
                                    </p:set>
                                    <p:animEffect transition="in" filter="wedge">
                                      <p:cBhvr>
                                        <p:cTn id="13" dur="1000"/>
                                        <p:tgtEl>
                                          <p:spTgt spid="162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0" grpId="0" animBg="1"/>
      <p:bldP spid="162821" grpId="0" animBg="1"/>
    </p:bld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0419" name="Rectangle 4"/>
          <p:cNvSpPr>
            <a:spLocks noGrp="1" noChangeArrowheads="1"/>
          </p:cNvSpPr>
          <p:nvPr>
            <p:ph type="title"/>
          </p:nvPr>
        </p:nvSpPr>
        <p:spPr>
          <a:xfrm>
            <a:off x="381000" y="1905000"/>
            <a:ext cx="8229600" cy="868363"/>
          </a:xfrm>
          <a:noFill/>
        </p:spPr>
        <p:txBody>
          <a:bodyPr anchor="ctr"/>
          <a:lstStyle/>
          <a:p>
            <a:pPr rtl="1"/>
            <a:r>
              <a:rPr lang="fa-IR" altLang="fa-IR" sz="2800" b="1" smtClean="0">
                <a:cs typeface="Zar" pitchFamily="2" charset="0"/>
              </a:rPr>
              <a:t> </a:t>
            </a:r>
            <a:r>
              <a:rPr lang="ar-SA" altLang="fa-IR" sz="2800" b="1" smtClean="0">
                <a:cs typeface="Zar" pitchFamily="2" charset="0"/>
              </a:rPr>
              <a:t>در مورد رابطه </a:t>
            </a:r>
            <a:r>
              <a:rPr lang="fa-IR" altLang="fa-IR" sz="2800" b="1" smtClean="0">
                <a:cs typeface="Zar" pitchFamily="2" charset="0"/>
              </a:rPr>
              <a:t>مديريت ارتباط با مشتري</a:t>
            </a:r>
            <a:r>
              <a:rPr lang="ar-SA" altLang="fa-IR" sz="2800" b="1" smtClean="0">
                <a:cs typeface="Zar" pitchFamily="2" charset="0"/>
              </a:rPr>
              <a:t> و فرآيندها به </a:t>
            </a:r>
            <a:r>
              <a:rPr lang="fa-IR" altLang="fa-IR" sz="2800" b="1" smtClean="0">
                <a:cs typeface="Zar" pitchFamily="2" charset="0"/>
              </a:rPr>
              <a:t>سه </a:t>
            </a:r>
            <a:r>
              <a:rPr lang="ar-SA" altLang="fa-IR" sz="2800" b="1" smtClean="0">
                <a:cs typeface="Zar" pitchFamily="2" charset="0"/>
              </a:rPr>
              <a:t>نكته اشاره مي‌كنيم</a:t>
            </a:r>
            <a:r>
              <a:rPr lang="en-US" altLang="fa-IR" sz="2800" b="1" smtClean="0">
                <a:cs typeface="Zar" pitchFamily="2" charset="0"/>
              </a:rPr>
              <a:t> </a:t>
            </a:r>
          </a:p>
        </p:txBody>
      </p:sp>
      <p:sp>
        <p:nvSpPr>
          <p:cNvPr id="60420" name="Rectangle 5"/>
          <p:cNvSpPr>
            <a:spLocks noGrp="1" noChangeArrowheads="1"/>
          </p:cNvSpPr>
          <p:nvPr>
            <p:ph type="body" idx="1"/>
          </p:nvPr>
        </p:nvSpPr>
        <p:spPr>
          <a:xfrm>
            <a:off x="4572000" y="3200400"/>
            <a:ext cx="4125913" cy="2808288"/>
          </a:xfrm>
          <a:solidFill>
            <a:schemeClr val="bg1">
              <a:alpha val="70195"/>
            </a:schemeClr>
          </a:solidFill>
        </p:spPr>
        <p:txBody>
          <a:bodyPr/>
          <a:lstStyle/>
          <a:p>
            <a:pPr algn="r" rtl="1"/>
            <a:r>
              <a:rPr lang="ar-SA" altLang="fa-IR" sz="2800" smtClean="0">
                <a:cs typeface="B Zar" panose="00000400000000000000" pitchFamily="2" charset="-78"/>
              </a:rPr>
              <a:t>جريان اطلاعات</a:t>
            </a:r>
            <a:r>
              <a:rPr lang="fa-IR" altLang="fa-IR" sz="2800" smtClean="0">
                <a:cs typeface="B Zar" panose="00000400000000000000" pitchFamily="2" charset="-78"/>
              </a:rPr>
              <a:t> </a:t>
            </a:r>
          </a:p>
          <a:p>
            <a:pPr algn="r" rtl="1"/>
            <a:r>
              <a:rPr lang="ar-SA" altLang="fa-IR" sz="2800" smtClean="0">
                <a:cs typeface="B Zar" panose="00000400000000000000" pitchFamily="2" charset="-78"/>
              </a:rPr>
              <a:t>طراحي فرآيندها</a:t>
            </a:r>
            <a:r>
              <a:rPr lang="fa-IR" altLang="fa-IR" sz="2800" smtClean="0">
                <a:cs typeface="B Zar" panose="00000400000000000000" pitchFamily="2" charset="-78"/>
              </a:rPr>
              <a:t> </a:t>
            </a:r>
          </a:p>
          <a:p>
            <a:pPr algn="r" rtl="1"/>
            <a:r>
              <a:rPr lang="ar-SA" altLang="fa-IR" sz="2800" smtClean="0">
                <a:cs typeface="B Zar" panose="00000400000000000000" pitchFamily="2" charset="-78"/>
              </a:rPr>
              <a:t>رعايت سلسله مراتب سازماني</a:t>
            </a:r>
            <a:r>
              <a:rPr lang="fa-IR" altLang="fa-IR" sz="2800" smtClean="0">
                <a:cs typeface="B Zar" panose="00000400000000000000" pitchFamily="2" charset="-78"/>
              </a:rPr>
              <a:t> </a:t>
            </a:r>
            <a:endParaRPr lang="en-US" altLang="fa-IR" sz="28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0419"/>
                                        </p:tgtEl>
                                        <p:attrNameLst>
                                          <p:attrName>style.visibility</p:attrName>
                                        </p:attrNameLst>
                                      </p:cBhvr>
                                      <p:to>
                                        <p:strVal val="visible"/>
                                      </p:to>
                                    </p:set>
                                    <p:animEffect transition="in" filter="diamond(in)">
                                      <p:cBhvr>
                                        <p:cTn id="7" dur="2000"/>
                                        <p:tgtEl>
                                          <p:spTgt spid="604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0420">
                                            <p:bg/>
                                          </p:spTgt>
                                        </p:tgtEl>
                                        <p:attrNameLst>
                                          <p:attrName>style.visibility</p:attrName>
                                        </p:attrNameLst>
                                      </p:cBhvr>
                                      <p:to>
                                        <p:strVal val="visible"/>
                                      </p:to>
                                    </p:set>
                                    <p:animEffect transition="in" filter="diamond(in)">
                                      <p:cBhvr>
                                        <p:cTn id="12" dur="2000"/>
                                        <p:tgtEl>
                                          <p:spTgt spid="60420">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0420">
                                            <p:txEl>
                                              <p:pRg st="0" end="0"/>
                                            </p:txEl>
                                          </p:spTgt>
                                        </p:tgtEl>
                                        <p:attrNameLst>
                                          <p:attrName>style.visibility</p:attrName>
                                        </p:attrNameLst>
                                      </p:cBhvr>
                                      <p:to>
                                        <p:strVal val="visible"/>
                                      </p:to>
                                    </p:set>
                                    <p:animEffect transition="in" filter="diamond(in)">
                                      <p:cBhvr>
                                        <p:cTn id="17" dur="2000"/>
                                        <p:tgtEl>
                                          <p:spTgt spid="6042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0420">
                                            <p:txEl>
                                              <p:pRg st="1" end="1"/>
                                            </p:txEl>
                                          </p:spTgt>
                                        </p:tgtEl>
                                        <p:attrNameLst>
                                          <p:attrName>style.visibility</p:attrName>
                                        </p:attrNameLst>
                                      </p:cBhvr>
                                      <p:to>
                                        <p:strVal val="visible"/>
                                      </p:to>
                                    </p:set>
                                    <p:animEffect transition="in" filter="diamond(in)">
                                      <p:cBhvr>
                                        <p:cTn id="22" dur="2000"/>
                                        <p:tgtEl>
                                          <p:spTgt spid="60420">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0420">
                                            <p:txEl>
                                              <p:pRg st="2" end="2"/>
                                            </p:txEl>
                                          </p:spTgt>
                                        </p:tgtEl>
                                        <p:attrNameLst>
                                          <p:attrName>style.visibility</p:attrName>
                                        </p:attrNameLst>
                                      </p:cBhvr>
                                      <p:to>
                                        <p:strVal val="visible"/>
                                      </p:to>
                                    </p:set>
                                    <p:animEffect transition="in" filter="diamond(in)">
                                      <p:cBhvr>
                                        <p:cTn id="27" dur="2000"/>
                                        <p:tgtEl>
                                          <p:spTgt spid="604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p:bldP spid="60420" grpId="0" build="p" animBg="1"/>
    </p:bld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121859"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pPr rtl="1"/>
            <a:r>
              <a:rPr lang="ar-SA" altLang="fa-IR" sz="3600" b="1" smtClean="0">
                <a:cs typeface="B Zar" panose="00000400000000000000" pitchFamily="2" charset="-78"/>
              </a:rPr>
              <a:t>د : رابطة </a:t>
            </a:r>
            <a:r>
              <a:rPr lang="fa-IR" altLang="fa-IR" sz="3600" b="1" smtClean="0">
                <a:cs typeface="B Zar" panose="00000400000000000000" pitchFamily="2" charset="-78"/>
              </a:rPr>
              <a:t>مديريت ارتباط با مشتري </a:t>
            </a:r>
            <a:r>
              <a:rPr lang="ar-SA" altLang="fa-IR" sz="3600" b="1" smtClean="0">
                <a:cs typeface="B Zar" panose="00000400000000000000" pitchFamily="2" charset="-78"/>
              </a:rPr>
              <a:t>و كاركنان :</a:t>
            </a:r>
            <a:endParaRPr lang="en-US" altLang="fa-IR" sz="3600" b="1" smtClean="0">
              <a:cs typeface="B Zar" panose="00000400000000000000" pitchFamily="2" charset="-78"/>
            </a:endParaRPr>
          </a:p>
        </p:txBody>
      </p:sp>
      <p:sp>
        <p:nvSpPr>
          <p:cNvPr id="158725" name="Rectangle 5"/>
          <p:cNvSpPr>
            <a:spLocks noChangeArrowheads="1"/>
          </p:cNvSpPr>
          <p:nvPr/>
        </p:nvSpPr>
        <p:spPr bwMode="auto">
          <a:xfrm>
            <a:off x="250825" y="2282825"/>
            <a:ext cx="8569325"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lnSpc>
                <a:spcPct val="200000"/>
              </a:lnSpc>
              <a:spcBef>
                <a:spcPct val="0"/>
              </a:spcBef>
              <a:buClrTx/>
              <a:buFontTx/>
              <a:buNone/>
            </a:pPr>
            <a:r>
              <a:rPr lang="ar-SA" altLang="fa-IR" sz="3000">
                <a:latin typeface="Arial" panose="020B0604020202020204" pitchFamily="34" charset="0"/>
                <a:cs typeface="B Zar" panose="00000400000000000000" pitchFamily="2" charset="-78"/>
              </a:rPr>
              <a:t>كاركنان بعنوان كساني كه در سطح عملياتي، عاملان اجراي </a:t>
            </a:r>
            <a:r>
              <a:rPr lang="fa-IR" altLang="fa-IR" sz="3000">
                <a:latin typeface="Arial" panose="020B0604020202020204" pitchFamily="34" charset="0"/>
                <a:cs typeface="B Zar" panose="00000400000000000000" pitchFamily="2" charset="-78"/>
              </a:rPr>
              <a:t>مديريت ارتباط با مشتري </a:t>
            </a:r>
            <a:r>
              <a:rPr lang="ar-SA" altLang="fa-IR" sz="3000">
                <a:latin typeface="Arial" panose="020B0604020202020204" pitchFamily="34" charset="0"/>
                <a:cs typeface="B Zar" panose="00000400000000000000" pitchFamily="2" charset="-78"/>
              </a:rPr>
              <a:t>هستند</a:t>
            </a:r>
            <a:r>
              <a:rPr lang="fa-IR" altLang="fa-IR" sz="3000">
                <a:latin typeface="Arial" panose="020B0604020202020204" pitchFamily="34" charset="0"/>
                <a:cs typeface="B Zar" panose="00000400000000000000" pitchFamily="2" charset="-78"/>
              </a:rPr>
              <a:t>،</a:t>
            </a:r>
            <a:r>
              <a:rPr lang="ar-SA" altLang="fa-IR" sz="3000">
                <a:latin typeface="Arial" panose="020B0604020202020204" pitchFamily="34" charset="0"/>
                <a:cs typeface="B Zar" panose="00000400000000000000" pitchFamily="2" charset="-78"/>
              </a:rPr>
              <a:t> جزئي اساسي در اجراي </a:t>
            </a:r>
            <a:r>
              <a:rPr lang="fa-IR" altLang="fa-IR" sz="3000">
                <a:latin typeface="Arial" panose="020B0604020202020204" pitchFamily="34" charset="0"/>
                <a:cs typeface="B Zar" panose="00000400000000000000" pitchFamily="2" charset="-78"/>
              </a:rPr>
              <a:t>مديريت ارتباط با مشتري</a:t>
            </a:r>
            <a:r>
              <a:rPr lang="ar-SA" altLang="fa-IR" sz="3000">
                <a:latin typeface="Arial" panose="020B0604020202020204" pitchFamily="34" charset="0"/>
                <a:cs typeface="B Zar" panose="00000400000000000000" pitchFamily="2" charset="-78"/>
              </a:rPr>
              <a:t> </a:t>
            </a:r>
            <a:r>
              <a:rPr lang="fa-IR" altLang="fa-IR" sz="3000">
                <a:latin typeface="Arial" panose="020B0604020202020204" pitchFamily="34" charset="0"/>
                <a:cs typeface="B Zar" panose="00000400000000000000" pitchFamily="2" charset="-78"/>
              </a:rPr>
              <a:t>محسوب مي‌شوند </a:t>
            </a:r>
            <a:r>
              <a:rPr lang="ar-SA" altLang="fa-IR" sz="3000">
                <a:latin typeface="Arial" panose="020B0604020202020204" pitchFamily="34" charset="0"/>
                <a:cs typeface="B Zar" panose="00000400000000000000" pitchFamily="2" charset="-78"/>
              </a:rPr>
              <a:t>مي‌توان گفت آنان نيز جزئي از چرخه تصميم گيري و طراحي فرآيند </a:t>
            </a:r>
            <a:r>
              <a:rPr lang="fa-IR" altLang="fa-IR" sz="3000">
                <a:latin typeface="Arial" panose="020B0604020202020204" pitchFamily="34" charset="0"/>
                <a:cs typeface="B Zar" panose="00000400000000000000" pitchFamily="2" charset="-78"/>
              </a:rPr>
              <a:t>مديريت ارتباط با مشتري</a:t>
            </a:r>
            <a:r>
              <a:rPr lang="ar-SA" altLang="fa-IR" sz="3000">
                <a:latin typeface="Arial" panose="020B0604020202020204" pitchFamily="34" charset="0"/>
                <a:cs typeface="B Zar" panose="00000400000000000000" pitchFamily="2" charset="-78"/>
              </a:rPr>
              <a:t> هستند .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58725"/>
                                        </p:tgtEl>
                                        <p:attrNameLst>
                                          <p:attrName>style.visibility</p:attrName>
                                        </p:attrNameLst>
                                      </p:cBhvr>
                                      <p:to>
                                        <p:strVal val="visible"/>
                                      </p:to>
                                    </p:set>
                                    <p:animEffect transition="in" filter="wedge">
                                      <p:cBhvr>
                                        <p:cTn id="7" dur="1000"/>
                                        <p:tgtEl>
                                          <p:spTgt spid="15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5" grpId="0"/>
    </p:bld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2467" name="Rectangle 7"/>
          <p:cNvSpPr>
            <a:spLocks noGrp="1" noChangeArrowheads="1"/>
          </p:cNvSpPr>
          <p:nvPr>
            <p:ph type="title"/>
          </p:nvPr>
        </p:nvSpPr>
        <p:spPr>
          <a:xfrm>
            <a:off x="533400" y="2286000"/>
            <a:ext cx="8229600" cy="1143000"/>
          </a:xfrm>
          <a:noFill/>
        </p:spPr>
        <p:txBody>
          <a:bodyPr anchor="ctr"/>
          <a:lstStyle/>
          <a:p>
            <a:pPr rtl="1"/>
            <a:r>
              <a:rPr lang="fa-IR" altLang="fa-IR" sz="3200" b="1" smtClean="0">
                <a:cs typeface="Zar" pitchFamily="2" charset="0"/>
              </a:rPr>
              <a:t>جهت موفقيت در اجراي مديريت ارتباط با مشتري</a:t>
            </a:r>
            <a:r>
              <a:rPr lang="en-US" altLang="fa-IR" sz="3200" b="1" smtClean="0">
                <a:cs typeface="Zar" pitchFamily="2" charset="0"/>
              </a:rPr>
              <a:t> </a:t>
            </a:r>
            <a:r>
              <a:rPr lang="fa-IR" altLang="fa-IR" sz="3200" b="1" smtClean="0">
                <a:cs typeface="Zar" pitchFamily="2" charset="0"/>
              </a:rPr>
              <a:t>بايد به اين نكات توجه كرد:</a:t>
            </a:r>
            <a:endParaRPr lang="en-US" altLang="fa-IR" sz="3200" b="1" smtClean="0">
              <a:cs typeface="Zar" pitchFamily="2" charset="0"/>
            </a:endParaRPr>
          </a:p>
        </p:txBody>
      </p:sp>
      <p:sp>
        <p:nvSpPr>
          <p:cNvPr id="62468" name="Rectangle 8"/>
          <p:cNvSpPr>
            <a:spLocks noGrp="1" noChangeArrowheads="1"/>
          </p:cNvSpPr>
          <p:nvPr>
            <p:ph type="body" idx="1"/>
          </p:nvPr>
        </p:nvSpPr>
        <p:spPr>
          <a:xfrm>
            <a:off x="1752600" y="3689350"/>
            <a:ext cx="6926263" cy="3168650"/>
          </a:xfrm>
          <a:solidFill>
            <a:schemeClr val="bg1">
              <a:alpha val="59999"/>
            </a:schemeClr>
          </a:solidFill>
        </p:spPr>
        <p:txBody>
          <a:bodyPr/>
          <a:lstStyle/>
          <a:p>
            <a:pPr algn="r" rtl="1"/>
            <a:r>
              <a:rPr lang="fa-IR" altLang="fa-IR" sz="3000" smtClean="0">
                <a:cs typeface="B Zar" panose="00000400000000000000" pitchFamily="2" charset="-78"/>
              </a:rPr>
              <a:t> داشتن برنامه‌ريزي جامع نيروي انساني</a:t>
            </a:r>
          </a:p>
          <a:p>
            <a:pPr algn="r" rtl="1"/>
            <a:r>
              <a:rPr lang="fa-IR" altLang="fa-IR" sz="3000" smtClean="0">
                <a:cs typeface="B Zar" panose="00000400000000000000" pitchFamily="2" charset="-78"/>
              </a:rPr>
              <a:t> برگزاري دوره‌هاي آموزشي براي كاركنان</a:t>
            </a:r>
          </a:p>
          <a:p>
            <a:pPr algn="r" rtl="1"/>
            <a:r>
              <a:rPr lang="fa-IR" altLang="fa-IR" sz="3000" smtClean="0">
                <a:cs typeface="B Zar" panose="00000400000000000000" pitchFamily="2" charset="-78"/>
              </a:rPr>
              <a:t> سعي در جذب نيروهاي متخصص</a:t>
            </a:r>
          </a:p>
          <a:p>
            <a:pPr algn="r" rtl="1"/>
            <a:r>
              <a:rPr lang="fa-IR" altLang="fa-IR" sz="3000" smtClean="0">
                <a:cs typeface="B Zar" panose="00000400000000000000" pitchFamily="2" charset="-78"/>
              </a:rPr>
              <a:t> بهبود رضايت شغلي كاركنان</a:t>
            </a:r>
            <a:endParaRPr lang="en-US" altLang="fa-IR" sz="3000" smtClean="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2467"/>
                                        </p:tgtEl>
                                        <p:attrNameLst>
                                          <p:attrName>style.visibility</p:attrName>
                                        </p:attrNameLst>
                                      </p:cBhvr>
                                      <p:to>
                                        <p:strVal val="visible"/>
                                      </p:to>
                                    </p:set>
                                    <p:animEffect transition="in" filter="diamond(in)">
                                      <p:cBhvr>
                                        <p:cTn id="7" dur="2000"/>
                                        <p:tgtEl>
                                          <p:spTgt spid="624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2468">
                                            <p:bg/>
                                          </p:spTgt>
                                        </p:tgtEl>
                                        <p:attrNameLst>
                                          <p:attrName>style.visibility</p:attrName>
                                        </p:attrNameLst>
                                      </p:cBhvr>
                                      <p:to>
                                        <p:strVal val="visible"/>
                                      </p:to>
                                    </p:set>
                                    <p:animEffect transition="in" filter="checkerboard(across)">
                                      <p:cBhvr>
                                        <p:cTn id="12" dur="500"/>
                                        <p:tgtEl>
                                          <p:spTgt spid="62468">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2468">
                                            <p:txEl>
                                              <p:pRg st="0" end="0"/>
                                            </p:txEl>
                                          </p:spTgt>
                                        </p:tgtEl>
                                        <p:attrNameLst>
                                          <p:attrName>style.visibility</p:attrName>
                                        </p:attrNameLst>
                                      </p:cBhvr>
                                      <p:to>
                                        <p:strVal val="visible"/>
                                      </p:to>
                                    </p:set>
                                    <p:animEffect transition="in" filter="checkerboard(across)">
                                      <p:cBhvr>
                                        <p:cTn id="17" dur="500"/>
                                        <p:tgtEl>
                                          <p:spTgt spid="6246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62468">
                                            <p:txEl>
                                              <p:pRg st="1" end="1"/>
                                            </p:txEl>
                                          </p:spTgt>
                                        </p:tgtEl>
                                        <p:attrNameLst>
                                          <p:attrName>style.visibility</p:attrName>
                                        </p:attrNameLst>
                                      </p:cBhvr>
                                      <p:to>
                                        <p:strVal val="visible"/>
                                      </p:to>
                                    </p:set>
                                    <p:animEffect transition="in" filter="checkerboard(across)">
                                      <p:cBhvr>
                                        <p:cTn id="22" dur="500"/>
                                        <p:tgtEl>
                                          <p:spTgt spid="62468">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62468">
                                            <p:txEl>
                                              <p:pRg st="2" end="2"/>
                                            </p:txEl>
                                          </p:spTgt>
                                        </p:tgtEl>
                                        <p:attrNameLst>
                                          <p:attrName>style.visibility</p:attrName>
                                        </p:attrNameLst>
                                      </p:cBhvr>
                                      <p:to>
                                        <p:strVal val="visible"/>
                                      </p:to>
                                    </p:set>
                                    <p:animEffect transition="in" filter="checkerboard(across)">
                                      <p:cBhvr>
                                        <p:cTn id="27" dur="500"/>
                                        <p:tgtEl>
                                          <p:spTgt spid="62468">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2468">
                                            <p:txEl>
                                              <p:pRg st="3" end="3"/>
                                            </p:txEl>
                                          </p:spTgt>
                                        </p:tgtEl>
                                        <p:attrNameLst>
                                          <p:attrName>style.visibility</p:attrName>
                                        </p:attrNameLst>
                                      </p:cBhvr>
                                      <p:to>
                                        <p:strVal val="visible"/>
                                      </p:to>
                                    </p:set>
                                    <p:animEffect transition="in" filter="checkerboard(across)">
                                      <p:cBhvr>
                                        <p:cTn id="32" dur="500"/>
                                        <p:tgtEl>
                                          <p:spTgt spid="6246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p:bldP spid="62468"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62000" y="914400"/>
            <a:ext cx="7772400" cy="1143000"/>
          </a:xfrm>
        </p:spPr>
        <p:txBody>
          <a:bodyPr/>
          <a:lstStyle/>
          <a:p>
            <a:pPr rtl="1"/>
            <a:r>
              <a:rPr lang="fa-IR" altLang="fa-IR" b="1" smtClean="0">
                <a:cs typeface="Zar" pitchFamily="2" charset="0"/>
              </a:rPr>
              <a:t>اهداف </a:t>
            </a:r>
            <a:r>
              <a:rPr lang="en-US" altLang="fa-IR" b="1" smtClean="0">
                <a:cs typeface="Zar" pitchFamily="2" charset="0"/>
              </a:rPr>
              <a:t>CRM</a:t>
            </a:r>
            <a:r>
              <a:rPr lang="fa-IR" altLang="fa-IR" smtClean="0">
                <a:cs typeface="Zar" pitchFamily="2" charset="0"/>
              </a:rPr>
              <a:t/>
            </a:r>
            <a:br>
              <a:rPr lang="fa-IR" altLang="fa-IR" smtClean="0">
                <a:cs typeface="Zar" pitchFamily="2" charset="0"/>
              </a:rPr>
            </a:br>
            <a:endParaRPr lang="en-US" altLang="fa-IR" smtClean="0">
              <a:cs typeface="Zar" pitchFamily="2" charset="0"/>
            </a:endParaRPr>
          </a:p>
        </p:txBody>
      </p:sp>
      <p:sp>
        <p:nvSpPr>
          <p:cNvPr id="12298" name="Text Box 10"/>
          <p:cNvSpPr txBox="1">
            <a:spLocks noChangeArrowheads="1"/>
          </p:cNvSpPr>
          <p:nvPr/>
        </p:nvSpPr>
        <p:spPr bwMode="auto">
          <a:xfrm>
            <a:off x="457200" y="1905000"/>
            <a:ext cx="7953375"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3000" dirty="0">
                <a:cs typeface="B Zar" panose="00000400000000000000" pitchFamily="2" charset="-78"/>
              </a:rPr>
              <a:t>•    افزایش درآمد حاصله از فروش</a:t>
            </a:r>
            <a:br>
              <a:rPr lang="fa-IR" altLang="fa-IR" sz="3000" dirty="0">
                <a:cs typeface="B Zar" panose="00000400000000000000" pitchFamily="2" charset="-78"/>
              </a:rPr>
            </a:br>
            <a:r>
              <a:rPr lang="fa-IR" altLang="fa-IR" sz="3000" dirty="0">
                <a:cs typeface="B Zar" panose="00000400000000000000" pitchFamily="2" charset="-78"/>
              </a:rPr>
              <a:t>•    افزایش میزان موفقیت در روابط با مشتریان</a:t>
            </a:r>
            <a:br>
              <a:rPr lang="fa-IR" altLang="fa-IR" sz="3000" dirty="0">
                <a:cs typeface="B Zar" panose="00000400000000000000" pitchFamily="2" charset="-78"/>
              </a:rPr>
            </a:br>
            <a:r>
              <a:rPr lang="fa-IR" altLang="fa-IR" sz="3000" dirty="0">
                <a:cs typeface="B Zar" panose="00000400000000000000" pitchFamily="2" charset="-78"/>
              </a:rPr>
              <a:t>•    افزایش سود</a:t>
            </a:r>
            <a:br>
              <a:rPr lang="fa-IR" altLang="fa-IR" sz="3000" dirty="0">
                <a:cs typeface="B Zar" panose="00000400000000000000" pitchFamily="2" charset="-78"/>
              </a:rPr>
            </a:br>
            <a:r>
              <a:rPr lang="fa-IR" altLang="fa-IR" sz="3000" dirty="0">
                <a:cs typeface="B Zar" panose="00000400000000000000" pitchFamily="2" charset="-78"/>
              </a:rPr>
              <a:t>•    افزایش میزان رضایت مشتریان</a:t>
            </a:r>
            <a:br>
              <a:rPr lang="fa-IR" altLang="fa-IR" sz="3000" dirty="0">
                <a:cs typeface="B Zar" panose="00000400000000000000" pitchFamily="2" charset="-78"/>
              </a:rPr>
            </a:br>
            <a:r>
              <a:rPr lang="fa-IR" altLang="fa-IR" sz="3000" dirty="0">
                <a:cs typeface="B Zar" panose="00000400000000000000" pitchFamily="2" charset="-78"/>
              </a:rPr>
              <a:t>•    ارائه محصولات صحیح به هر مشتری</a:t>
            </a:r>
            <a:br>
              <a:rPr lang="fa-IR" altLang="fa-IR" sz="3000" dirty="0">
                <a:cs typeface="B Zar" panose="00000400000000000000" pitchFamily="2" charset="-78"/>
              </a:rPr>
            </a:br>
            <a:r>
              <a:rPr lang="fa-IR" altLang="fa-IR" sz="3000" dirty="0">
                <a:cs typeface="B Zar" panose="00000400000000000000" pitchFamily="2" charset="-78"/>
              </a:rPr>
              <a:t>•    ارائه محصولات صحیح از طریق کانالهای صحیح به هر مشتری</a:t>
            </a:r>
            <a:br>
              <a:rPr lang="fa-IR" altLang="fa-IR" sz="3000" dirty="0">
                <a:cs typeface="B Zar" panose="00000400000000000000" pitchFamily="2" charset="-78"/>
              </a:rPr>
            </a:br>
            <a:r>
              <a:rPr lang="fa-IR" altLang="fa-IR" sz="3000" dirty="0">
                <a:cs typeface="B Zar" panose="00000400000000000000" pitchFamily="2" charset="-78"/>
              </a:rPr>
              <a:t>•    ارائه محصولات صحیح در زمان صحیح به هر مشتری</a:t>
            </a:r>
            <a:br>
              <a:rPr lang="fa-IR" altLang="fa-IR" sz="3000" dirty="0">
                <a:cs typeface="B Zar" panose="00000400000000000000" pitchFamily="2" charset="-78"/>
              </a:rPr>
            </a:br>
            <a:r>
              <a:rPr lang="fa-IR" altLang="fa-IR" sz="3000" dirty="0">
                <a:cs typeface="B Zar" panose="00000400000000000000" pitchFamily="2" charset="-78"/>
              </a:rPr>
              <a:t>•    حمایت(خدمات پس از فروش)</a:t>
            </a:r>
            <a:br>
              <a:rPr lang="fa-IR" altLang="fa-IR" sz="3000" dirty="0">
                <a:cs typeface="B Zar" panose="00000400000000000000" pitchFamily="2" charset="-78"/>
              </a:rPr>
            </a:br>
            <a:endParaRPr lang="en-US" altLang="fa-IR" sz="3000" dirty="0">
              <a:latin typeface="Arial" panose="020B0604020202020204" pitchFamily="34" charset="0"/>
              <a:cs typeface="B Zar" panose="00000400000000000000" pitchFamily="2" charset="-78"/>
            </a:endParaRPr>
          </a:p>
        </p:txBody>
      </p:sp>
      <p:pic>
        <p:nvPicPr>
          <p:cNvPr id="12299"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8"/>
                                        </p:tgtEl>
                                        <p:attrNameLst>
                                          <p:attrName>style.visibility</p:attrName>
                                        </p:attrNameLst>
                                      </p:cBhvr>
                                      <p:to>
                                        <p:strVal val="visible"/>
                                      </p:to>
                                    </p:set>
                                    <p:anim calcmode="lin" valueType="num">
                                      <p:cBhvr>
                                        <p:cTn id="7" dur="1000" fill="hold"/>
                                        <p:tgtEl>
                                          <p:spTgt spid="12298"/>
                                        </p:tgtEl>
                                        <p:attrNameLst>
                                          <p:attrName>ppt_x</p:attrName>
                                        </p:attrNameLst>
                                      </p:cBhvr>
                                      <p:tavLst>
                                        <p:tav tm="0">
                                          <p:val>
                                            <p:strVal val="#ppt_x-.2"/>
                                          </p:val>
                                        </p:tav>
                                        <p:tav tm="100000">
                                          <p:val>
                                            <p:strVal val="#ppt_x"/>
                                          </p:val>
                                        </p:tav>
                                      </p:tavLst>
                                    </p:anim>
                                    <p:anim calcmode="lin" valueType="num">
                                      <p:cBhvr>
                                        <p:cTn id="8" dur="1000" fill="hold"/>
                                        <p:tgtEl>
                                          <p:spTgt spid="122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8"/>
                                        </p:tgtEl>
                                      </p:cBhvr>
                                    </p:animEffect>
                                  </p:childTnLst>
                                </p:cTn>
                              </p:par>
                            </p:childTnLst>
                          </p:cTn>
                        </p:par>
                        <p:par>
                          <p:cTn id="10" fill="hold" nodeType="afterGroup">
                            <p:stCondLst>
                              <p:cond delay="1000"/>
                            </p:stCondLst>
                            <p:childTnLst>
                              <p:par>
                                <p:cTn id="11" presetID="4" presetClass="entr" presetSubtype="32" fill="hold" nodeType="afterEffect">
                                  <p:stCondLst>
                                    <p:cond delay="0"/>
                                  </p:stCondLst>
                                  <p:childTnLst>
                                    <p:set>
                                      <p:cBhvr>
                                        <p:cTn id="12" dur="1" fill="hold">
                                          <p:stCondLst>
                                            <p:cond delay="0"/>
                                          </p:stCondLst>
                                        </p:cTn>
                                        <p:tgtEl>
                                          <p:spTgt spid="12299"/>
                                        </p:tgtEl>
                                        <p:attrNameLst>
                                          <p:attrName>style.visibility</p:attrName>
                                        </p:attrNameLst>
                                      </p:cBhvr>
                                      <p:to>
                                        <p:strVal val="visible"/>
                                      </p:to>
                                    </p:set>
                                    <p:animEffect transition="in" filter="box(out)">
                                      <p:cBhvr>
                                        <p:cTn id="13"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4"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3492" name="Rectangle 5"/>
          <p:cNvSpPr>
            <a:spLocks noChangeArrowheads="1"/>
          </p:cNvSpPr>
          <p:nvPr/>
        </p:nvSpPr>
        <p:spPr bwMode="auto">
          <a:xfrm>
            <a:off x="990600" y="3200400"/>
            <a:ext cx="6858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FontTx/>
              <a:buNone/>
            </a:pPr>
            <a:r>
              <a:rPr lang="fa-IR" altLang="fa-IR" b="1">
                <a:cs typeface="B Zar" panose="00000400000000000000" pitchFamily="2" charset="-78"/>
              </a:rPr>
              <a:t>بررسی سیستم مدیریت ارتباط با مشتري در نظام بانکی ایران</a:t>
            </a:r>
            <a:endParaRPr lang="fa-IR" altLang="fa-IR">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3492"/>
                                        </p:tgtEl>
                                        <p:attrNameLst>
                                          <p:attrName>style.visibility</p:attrName>
                                        </p:attrNameLst>
                                      </p:cBhvr>
                                      <p:to>
                                        <p:strVal val="visible"/>
                                      </p:to>
                                    </p:set>
                                    <p:animEffect transition="in" filter="fade">
                                      <p:cBhvr>
                                        <p:cTn id="7" dur="1000"/>
                                        <p:tgtEl>
                                          <p:spTgt spid="63492"/>
                                        </p:tgtEl>
                                      </p:cBhvr>
                                    </p:animEffect>
                                    <p:anim calcmode="lin" valueType="num">
                                      <p:cBhvr>
                                        <p:cTn id="8" dur="1000" fill="hold"/>
                                        <p:tgtEl>
                                          <p:spTgt spid="63492"/>
                                        </p:tgtEl>
                                        <p:attrNameLst>
                                          <p:attrName>ppt_x</p:attrName>
                                        </p:attrNameLst>
                                      </p:cBhvr>
                                      <p:tavLst>
                                        <p:tav tm="0">
                                          <p:val>
                                            <p:strVal val="#ppt_x"/>
                                          </p:val>
                                        </p:tav>
                                        <p:tav tm="100000">
                                          <p:val>
                                            <p:strVal val="#ppt_x"/>
                                          </p:val>
                                        </p:tav>
                                      </p:tavLst>
                                    </p:anim>
                                    <p:anim calcmode="lin" valueType="num">
                                      <p:cBhvr>
                                        <p:cTn id="9" dur="1000" fill="hold"/>
                                        <p:tgtEl>
                                          <p:spTgt spid="634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p:bld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2"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4515"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pPr algn="ctr"/>
            <a:r>
              <a:rPr lang="fa-IR" altLang="fa-IR" sz="3000" b="1" smtClean="0">
                <a:cs typeface="B Zar" panose="00000400000000000000" pitchFamily="2" charset="-78"/>
              </a:rPr>
              <a:t>اهداف اصلی اجراي مدیریت روابط مشتریان</a:t>
            </a:r>
            <a:br>
              <a:rPr lang="fa-IR" altLang="fa-IR" sz="3000" b="1" smtClean="0">
                <a:cs typeface="B Zar" panose="00000400000000000000" pitchFamily="2" charset="-78"/>
              </a:rPr>
            </a:br>
            <a:r>
              <a:rPr lang="fa-IR" altLang="fa-IR" sz="3000" b="1" smtClean="0">
                <a:cs typeface="B Zar" panose="00000400000000000000" pitchFamily="2" charset="-78"/>
              </a:rPr>
              <a:t>در مؤسسات مالی وبانکها عبارت است از</a:t>
            </a:r>
            <a:endParaRPr lang="en-US" altLang="fa-IR" sz="3000" b="1" smtClean="0">
              <a:cs typeface="B Zar" panose="00000400000000000000" pitchFamily="2" charset="-78"/>
            </a:endParaRPr>
          </a:p>
        </p:txBody>
      </p:sp>
      <p:sp>
        <p:nvSpPr>
          <p:cNvPr id="158725" name="Rectangle 5"/>
          <p:cNvSpPr>
            <a:spLocks noChangeArrowheads="1"/>
          </p:cNvSpPr>
          <p:nvPr/>
        </p:nvSpPr>
        <p:spPr bwMode="auto">
          <a:xfrm>
            <a:off x="304800" y="2700338"/>
            <a:ext cx="8569325" cy="247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ts val="200"/>
              </a:spcBef>
              <a:buClrTx/>
              <a:buFontTx/>
              <a:buNone/>
            </a:pPr>
            <a:r>
              <a:rPr lang="fa-IR" altLang="fa-IR" sz="3000">
                <a:cs typeface="B Zar" panose="00000400000000000000" pitchFamily="2" charset="-78"/>
              </a:rPr>
              <a:t>1. شناسایی ارزش هاي خاص هر بخش از بازار ومشتریان</a:t>
            </a:r>
          </a:p>
          <a:p>
            <a:pPr algn="r">
              <a:spcBef>
                <a:spcPts val="200"/>
              </a:spcBef>
              <a:buClrTx/>
              <a:buFontTx/>
              <a:buNone/>
            </a:pPr>
            <a:r>
              <a:rPr lang="fa-IR" altLang="fa-IR" sz="3000">
                <a:cs typeface="B Zar" panose="00000400000000000000" pitchFamily="2" charset="-78"/>
              </a:rPr>
              <a:t>2 . ارائه ارزش هاي دلخواه مشتریان به شیوه مورددرخواست آنها براي دریافت اطلاعات</a:t>
            </a:r>
          </a:p>
          <a:p>
            <a:pPr algn="r">
              <a:spcBef>
                <a:spcPts val="200"/>
              </a:spcBef>
              <a:buClrTx/>
              <a:buFontTx/>
              <a:buNone/>
            </a:pPr>
            <a:r>
              <a:rPr lang="fa-IR" altLang="fa-IR" sz="3000">
                <a:cs typeface="B Zar" panose="00000400000000000000" pitchFamily="2" charset="-78"/>
              </a:rPr>
              <a:t>3 . تقسیم بخش هاي مختلف بازار و بهبود فرایند ارتباط با مشتریان هدف</a:t>
            </a:r>
          </a:p>
          <a:p>
            <a:pPr algn="r">
              <a:spcBef>
                <a:spcPts val="200"/>
              </a:spcBef>
              <a:buClrTx/>
              <a:buFontTx/>
              <a:buNone/>
            </a:pPr>
            <a:r>
              <a:rPr lang="fa-IR" altLang="fa-IR" sz="3000">
                <a:cs typeface="B Zar" panose="00000400000000000000" pitchFamily="2" charset="-78"/>
              </a:rPr>
              <a:t>4 . افزایش درامد حاصل از محل کارمزد ارائه خدمات</a:t>
            </a:r>
          </a:p>
          <a:p>
            <a:pPr algn="r">
              <a:spcBef>
                <a:spcPts val="200"/>
              </a:spcBef>
              <a:buClrTx/>
              <a:buFontTx/>
              <a:buNone/>
            </a:pPr>
            <a:r>
              <a:rPr lang="fa-IR" altLang="fa-IR" sz="2800"/>
              <a:t>5. افزایش رضایتمندي و وفاداري مشتریان</a:t>
            </a: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4515"/>
                                        </p:tgtEl>
                                        <p:attrNameLst>
                                          <p:attrName>style.visibility</p:attrName>
                                        </p:attrNameLst>
                                      </p:cBhvr>
                                      <p:to>
                                        <p:strVal val="visible"/>
                                      </p:to>
                                    </p:set>
                                    <p:animEffect transition="in" filter="diamond(in)">
                                      <p:cBhvr>
                                        <p:cTn id="7" dur="2000"/>
                                        <p:tgtEl>
                                          <p:spTgt spid="645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8725">
                                            <p:txEl>
                                              <p:pRg st="0" end="0"/>
                                            </p:txEl>
                                          </p:spTgt>
                                        </p:tgtEl>
                                        <p:attrNameLst>
                                          <p:attrName>style.visibility</p:attrName>
                                        </p:attrNameLst>
                                      </p:cBhvr>
                                      <p:to>
                                        <p:strVal val="visible"/>
                                      </p:to>
                                    </p:set>
                                    <p:animEffect transition="in" filter="checkerboard(across)">
                                      <p:cBhvr>
                                        <p:cTn id="12" dur="500"/>
                                        <p:tgtEl>
                                          <p:spTgt spid="15872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58725">
                                            <p:txEl>
                                              <p:pRg st="1" end="1"/>
                                            </p:txEl>
                                          </p:spTgt>
                                        </p:tgtEl>
                                        <p:attrNameLst>
                                          <p:attrName>style.visibility</p:attrName>
                                        </p:attrNameLst>
                                      </p:cBhvr>
                                      <p:to>
                                        <p:strVal val="visible"/>
                                      </p:to>
                                    </p:set>
                                    <p:animEffect transition="in" filter="checkerboard(across)">
                                      <p:cBhvr>
                                        <p:cTn id="17" dur="500"/>
                                        <p:tgtEl>
                                          <p:spTgt spid="15872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58725">
                                            <p:txEl>
                                              <p:pRg st="2" end="2"/>
                                            </p:txEl>
                                          </p:spTgt>
                                        </p:tgtEl>
                                        <p:attrNameLst>
                                          <p:attrName>style.visibility</p:attrName>
                                        </p:attrNameLst>
                                      </p:cBhvr>
                                      <p:to>
                                        <p:strVal val="visible"/>
                                      </p:to>
                                    </p:set>
                                    <p:animEffect transition="in" filter="checkerboard(across)">
                                      <p:cBhvr>
                                        <p:cTn id="22" dur="500"/>
                                        <p:tgtEl>
                                          <p:spTgt spid="15872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8725">
                                            <p:txEl>
                                              <p:pRg st="3" end="3"/>
                                            </p:txEl>
                                          </p:spTgt>
                                        </p:tgtEl>
                                        <p:attrNameLst>
                                          <p:attrName>style.visibility</p:attrName>
                                        </p:attrNameLst>
                                      </p:cBhvr>
                                      <p:to>
                                        <p:strVal val="visible"/>
                                      </p:to>
                                    </p:set>
                                    <p:animEffect transition="in" filter="checkerboard(across)">
                                      <p:cBhvr>
                                        <p:cTn id="27" dur="500"/>
                                        <p:tgtEl>
                                          <p:spTgt spid="15872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58725">
                                            <p:txEl>
                                              <p:pRg st="4" end="4"/>
                                            </p:txEl>
                                          </p:spTgt>
                                        </p:tgtEl>
                                        <p:attrNameLst>
                                          <p:attrName>style.visibility</p:attrName>
                                        </p:attrNameLst>
                                      </p:cBhvr>
                                      <p:to>
                                        <p:strVal val="visible"/>
                                      </p:to>
                                    </p:set>
                                    <p:animEffect transition="in" filter="checkerboard(across)">
                                      <p:cBhvr>
                                        <p:cTn id="32" dur="500"/>
                                        <p:tgtEl>
                                          <p:spTgt spid="1587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animBg="1"/>
      <p:bldP spid="158725" grpId="0" build="p"/>
    </p:bld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5539"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pPr algn="ctr" rtl="1"/>
            <a:r>
              <a:rPr lang="fa-IR" altLang="fa-IR" sz="3000" b="1" smtClean="0">
                <a:cs typeface="B Zar" panose="00000400000000000000" pitchFamily="2" charset="-78"/>
              </a:rPr>
              <a:t>اهداف اصلی اجراي مدیریت روابط مشتریان</a:t>
            </a:r>
            <a:br>
              <a:rPr lang="fa-IR" altLang="fa-IR" sz="3000" b="1" smtClean="0">
                <a:cs typeface="B Zar" panose="00000400000000000000" pitchFamily="2" charset="-78"/>
              </a:rPr>
            </a:br>
            <a:r>
              <a:rPr lang="fa-IR" altLang="fa-IR" sz="3000" b="1" smtClean="0">
                <a:cs typeface="B Zar" panose="00000400000000000000" pitchFamily="2" charset="-78"/>
              </a:rPr>
              <a:t>در مؤسسات مالی وبانکها عبارت است از</a:t>
            </a:r>
            <a:endParaRPr lang="en-US" altLang="fa-IR" sz="3000" b="1" smtClean="0">
              <a:cs typeface="Times New Roman" panose="02020603050405020304" pitchFamily="18" charset="0"/>
            </a:endParaRPr>
          </a:p>
        </p:txBody>
      </p:sp>
      <p:sp>
        <p:nvSpPr>
          <p:cNvPr id="158725" name="Rectangle 5"/>
          <p:cNvSpPr>
            <a:spLocks noChangeArrowheads="1"/>
          </p:cNvSpPr>
          <p:nvPr/>
        </p:nvSpPr>
        <p:spPr bwMode="auto">
          <a:xfrm>
            <a:off x="228600" y="2667000"/>
            <a:ext cx="8569325" cy="250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ts val="200"/>
              </a:spcBef>
              <a:buClrTx/>
              <a:buFontTx/>
              <a:buNone/>
            </a:pPr>
            <a:r>
              <a:rPr lang="fa-IR" altLang="fa-IR" sz="3000">
                <a:cs typeface="B Zar" panose="00000400000000000000" pitchFamily="2" charset="-78"/>
              </a:rPr>
              <a:t>6. بهینه سازي کانال هاي خدمت دهی به مشتریان</a:t>
            </a:r>
          </a:p>
          <a:p>
            <a:pPr algn="r">
              <a:spcBef>
                <a:spcPts val="200"/>
              </a:spcBef>
              <a:buClrTx/>
              <a:buFontTx/>
              <a:buNone/>
            </a:pPr>
            <a:r>
              <a:rPr lang="fa-IR" altLang="fa-IR" sz="3000">
                <a:cs typeface="B Zar" panose="00000400000000000000" pitchFamily="2" charset="-78"/>
              </a:rPr>
              <a:t>7 . جذب مشتریان جدید با عنایت به تجربیات</a:t>
            </a:r>
          </a:p>
          <a:p>
            <a:pPr algn="r">
              <a:spcBef>
                <a:spcPts val="200"/>
              </a:spcBef>
              <a:buClrTx/>
              <a:buFontTx/>
              <a:buNone/>
            </a:pPr>
            <a:r>
              <a:rPr lang="fa-IR" altLang="fa-IR" sz="3000">
                <a:cs typeface="B Zar" panose="00000400000000000000" pitchFamily="2" charset="-78"/>
              </a:rPr>
              <a:t>کسب شده درخصوص مشتریان قبلی</a:t>
            </a:r>
          </a:p>
          <a:p>
            <a:pPr algn="r">
              <a:spcBef>
                <a:spcPts val="200"/>
              </a:spcBef>
              <a:buClrTx/>
              <a:buFontTx/>
              <a:buNone/>
            </a:pPr>
            <a:r>
              <a:rPr lang="fa-IR" altLang="fa-IR" sz="3000">
                <a:cs typeface="B Zar" panose="00000400000000000000" pitchFamily="2" charset="-78"/>
              </a:rPr>
              <a:t>8 . کسب نظرات و علاقه مندي هاي مشتریان به منظور</a:t>
            </a:r>
          </a:p>
          <a:p>
            <a:pPr algn="r">
              <a:spcBef>
                <a:spcPts val="200"/>
              </a:spcBef>
              <a:buClrTx/>
              <a:buFontTx/>
              <a:buNone/>
            </a:pPr>
            <a:r>
              <a:rPr lang="fa-IR" altLang="fa-IR" sz="3000">
                <a:cs typeface="B Zar" panose="00000400000000000000" pitchFamily="2" charset="-78"/>
              </a:rPr>
              <a:t>بهینه سازي استراتژي و فرایندهاي عملیات</a:t>
            </a: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5539"/>
                                        </p:tgtEl>
                                        <p:attrNameLst>
                                          <p:attrName>style.visibility</p:attrName>
                                        </p:attrNameLst>
                                      </p:cBhvr>
                                      <p:to>
                                        <p:strVal val="visible"/>
                                      </p:to>
                                    </p:set>
                                    <p:animEffect transition="in" filter="diamond(in)">
                                      <p:cBhvr>
                                        <p:cTn id="7" dur="2000"/>
                                        <p:tgtEl>
                                          <p:spTgt spid="655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8725">
                                            <p:txEl>
                                              <p:pRg st="0" end="0"/>
                                            </p:txEl>
                                          </p:spTgt>
                                        </p:tgtEl>
                                        <p:attrNameLst>
                                          <p:attrName>style.visibility</p:attrName>
                                        </p:attrNameLst>
                                      </p:cBhvr>
                                      <p:to>
                                        <p:strVal val="visible"/>
                                      </p:to>
                                    </p:set>
                                    <p:animEffect transition="in" filter="checkerboard(across)">
                                      <p:cBhvr>
                                        <p:cTn id="12" dur="500"/>
                                        <p:tgtEl>
                                          <p:spTgt spid="15872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58725">
                                            <p:txEl>
                                              <p:pRg st="1" end="1"/>
                                            </p:txEl>
                                          </p:spTgt>
                                        </p:tgtEl>
                                        <p:attrNameLst>
                                          <p:attrName>style.visibility</p:attrName>
                                        </p:attrNameLst>
                                      </p:cBhvr>
                                      <p:to>
                                        <p:strVal val="visible"/>
                                      </p:to>
                                    </p:set>
                                    <p:animEffect transition="in" filter="checkerboard(across)">
                                      <p:cBhvr>
                                        <p:cTn id="17" dur="500"/>
                                        <p:tgtEl>
                                          <p:spTgt spid="15872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58725">
                                            <p:txEl>
                                              <p:pRg st="2" end="2"/>
                                            </p:txEl>
                                          </p:spTgt>
                                        </p:tgtEl>
                                        <p:attrNameLst>
                                          <p:attrName>style.visibility</p:attrName>
                                        </p:attrNameLst>
                                      </p:cBhvr>
                                      <p:to>
                                        <p:strVal val="visible"/>
                                      </p:to>
                                    </p:set>
                                    <p:animEffect transition="in" filter="checkerboard(across)">
                                      <p:cBhvr>
                                        <p:cTn id="22" dur="500"/>
                                        <p:tgtEl>
                                          <p:spTgt spid="15872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8725">
                                            <p:txEl>
                                              <p:pRg st="3" end="3"/>
                                            </p:txEl>
                                          </p:spTgt>
                                        </p:tgtEl>
                                        <p:attrNameLst>
                                          <p:attrName>style.visibility</p:attrName>
                                        </p:attrNameLst>
                                      </p:cBhvr>
                                      <p:to>
                                        <p:strVal val="visible"/>
                                      </p:to>
                                    </p:set>
                                    <p:animEffect transition="in" filter="checkerboard(across)">
                                      <p:cBhvr>
                                        <p:cTn id="27" dur="500"/>
                                        <p:tgtEl>
                                          <p:spTgt spid="15872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58725">
                                            <p:txEl>
                                              <p:pRg st="4" end="4"/>
                                            </p:txEl>
                                          </p:spTgt>
                                        </p:tgtEl>
                                        <p:attrNameLst>
                                          <p:attrName>style.visibility</p:attrName>
                                        </p:attrNameLst>
                                      </p:cBhvr>
                                      <p:to>
                                        <p:strVal val="visible"/>
                                      </p:to>
                                    </p:set>
                                    <p:animEffect transition="in" filter="checkerboard(across)">
                                      <p:cBhvr>
                                        <p:cTn id="32" dur="500"/>
                                        <p:tgtEl>
                                          <p:spTgt spid="1587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nimBg="1"/>
      <p:bldP spid="158725" grpId="0" build="p"/>
    </p:bld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8"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6563"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pPr algn="ctr"/>
            <a:r>
              <a:rPr lang="fa-IR" altLang="fa-IR" sz="3000" b="1" smtClean="0">
                <a:cs typeface="B Zar" panose="00000400000000000000" pitchFamily="2" charset="-78"/>
              </a:rPr>
              <a:t>مزایاي مهم به کارگیري مدیریت ارتباط با مشتري</a:t>
            </a:r>
            <a:br>
              <a:rPr lang="fa-IR" altLang="fa-IR" sz="3000" b="1" smtClean="0">
                <a:cs typeface="B Zar" panose="00000400000000000000" pitchFamily="2" charset="-78"/>
              </a:rPr>
            </a:br>
            <a:r>
              <a:rPr lang="fa-IR" altLang="fa-IR" sz="3000" b="1" smtClean="0">
                <a:cs typeface="B Zar" panose="00000400000000000000" pitchFamily="2" charset="-78"/>
              </a:rPr>
              <a:t>در بانک</a:t>
            </a:r>
            <a:endParaRPr lang="en-US" altLang="fa-IR" sz="3000" b="1" smtClean="0">
              <a:cs typeface="B Zar" panose="00000400000000000000" pitchFamily="2" charset="-78"/>
            </a:endParaRPr>
          </a:p>
        </p:txBody>
      </p:sp>
      <p:sp>
        <p:nvSpPr>
          <p:cNvPr id="158725" name="Rectangle 5"/>
          <p:cNvSpPr>
            <a:spLocks noChangeArrowheads="1"/>
          </p:cNvSpPr>
          <p:nvPr/>
        </p:nvSpPr>
        <p:spPr bwMode="auto">
          <a:xfrm>
            <a:off x="250825" y="2282825"/>
            <a:ext cx="85693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sz="2800">
                <a:cs typeface="B Zar" panose="00000400000000000000" pitchFamily="2" charset="-78"/>
              </a:rPr>
              <a:t>1- سهولت                           6- صداقت </a:t>
            </a:r>
          </a:p>
          <a:p>
            <a:pPr algn="r" rtl="1">
              <a:spcBef>
                <a:spcPct val="0"/>
              </a:spcBef>
              <a:buClrTx/>
              <a:buFontTx/>
              <a:buNone/>
            </a:pPr>
            <a:r>
              <a:rPr lang="fa-IR" altLang="fa-IR" sz="2800">
                <a:cs typeface="B Zar" panose="00000400000000000000" pitchFamily="2" charset="-78"/>
              </a:rPr>
              <a:t>2- سرعت                           7- حرمت</a:t>
            </a:r>
          </a:p>
          <a:p>
            <a:pPr algn="r" rtl="1">
              <a:spcBef>
                <a:spcPct val="0"/>
              </a:spcBef>
              <a:buClrTx/>
              <a:buFontTx/>
              <a:buNone/>
            </a:pPr>
            <a:r>
              <a:rPr lang="fa-IR" altLang="fa-IR" sz="2800">
                <a:cs typeface="B Zar" panose="00000400000000000000" pitchFamily="2" charset="-78"/>
              </a:rPr>
              <a:t>3- صحت                            8- حراست</a:t>
            </a:r>
          </a:p>
          <a:p>
            <a:pPr algn="r" rtl="1">
              <a:spcBef>
                <a:spcPct val="0"/>
              </a:spcBef>
              <a:buClrTx/>
              <a:buFontTx/>
              <a:buNone/>
            </a:pPr>
            <a:r>
              <a:rPr lang="fa-IR" altLang="fa-IR" sz="2800">
                <a:cs typeface="B Zar" panose="00000400000000000000" pitchFamily="2" charset="-78"/>
              </a:rPr>
              <a:t>4- دقت                              9-هدایت و حمایت</a:t>
            </a:r>
          </a:p>
          <a:p>
            <a:pPr algn="r" rtl="1">
              <a:spcBef>
                <a:spcPct val="0"/>
              </a:spcBef>
              <a:buClrTx/>
              <a:buFontTx/>
              <a:buNone/>
            </a:pPr>
            <a:r>
              <a:rPr lang="fa-IR" altLang="fa-IR" sz="2800">
                <a:cs typeface="B Zar" panose="00000400000000000000" pitchFamily="2" charset="-78"/>
              </a:rPr>
              <a:t>5- صراحت                        10- امانت</a:t>
            </a:r>
          </a:p>
          <a:p>
            <a:pPr rtl="1">
              <a:spcBef>
                <a:spcPct val="0"/>
              </a:spcBef>
              <a:buClrTx/>
              <a:buFontTx/>
              <a:buNone/>
            </a:pPr>
            <a:endParaRPr lang="fa-IR" altLang="fa-IR" sz="2800">
              <a:cs typeface="B Zar" panose="00000400000000000000" pitchFamily="2" charset="-78"/>
            </a:endParaRPr>
          </a:p>
          <a:p>
            <a:pPr algn="r" rtl="1">
              <a:spcBef>
                <a:spcPct val="0"/>
              </a:spcBef>
              <a:buClrTx/>
              <a:buFontTx/>
              <a:buNone/>
            </a:pP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6563"/>
                                        </p:tgtEl>
                                        <p:attrNameLst>
                                          <p:attrName>style.visibility</p:attrName>
                                        </p:attrNameLst>
                                      </p:cBhvr>
                                      <p:to>
                                        <p:strVal val="visible"/>
                                      </p:to>
                                    </p:set>
                                    <p:animEffect transition="in" filter="wipe(down)">
                                      <p:cBhvr>
                                        <p:cTn id="7" dur="580">
                                          <p:stCondLst>
                                            <p:cond delay="0"/>
                                          </p:stCondLst>
                                        </p:cTn>
                                        <p:tgtEl>
                                          <p:spTgt spid="66563"/>
                                        </p:tgtEl>
                                      </p:cBhvr>
                                    </p:animEffect>
                                    <p:anim calcmode="lin" valueType="num">
                                      <p:cBhvr>
                                        <p:cTn id="8" dur="1822" tmFilter="0,0; 0.14,0.36; 0.43,0.73; 0.71,0.91; 1.0,1.0">
                                          <p:stCondLst>
                                            <p:cond delay="0"/>
                                          </p:stCondLst>
                                        </p:cTn>
                                        <p:tgtEl>
                                          <p:spTgt spid="6656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656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656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656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6563"/>
                                        </p:tgtEl>
                                        <p:attrNameLst>
                                          <p:attrName>ppt_y</p:attrName>
                                        </p:attrNameLst>
                                      </p:cBhvr>
                                      <p:tavLst>
                                        <p:tav tm="0" fmla="#ppt_y-sin(pi*$)/81">
                                          <p:val>
                                            <p:fltVal val="0"/>
                                          </p:val>
                                        </p:tav>
                                        <p:tav tm="100000">
                                          <p:val>
                                            <p:fltVal val="1"/>
                                          </p:val>
                                        </p:tav>
                                      </p:tavLst>
                                    </p:anim>
                                    <p:animScale>
                                      <p:cBhvr>
                                        <p:cTn id="13" dur="26">
                                          <p:stCondLst>
                                            <p:cond delay="650"/>
                                          </p:stCondLst>
                                        </p:cTn>
                                        <p:tgtEl>
                                          <p:spTgt spid="66563"/>
                                        </p:tgtEl>
                                      </p:cBhvr>
                                      <p:to x="100000" y="60000"/>
                                    </p:animScale>
                                    <p:animScale>
                                      <p:cBhvr>
                                        <p:cTn id="14" dur="166" decel="50000">
                                          <p:stCondLst>
                                            <p:cond delay="676"/>
                                          </p:stCondLst>
                                        </p:cTn>
                                        <p:tgtEl>
                                          <p:spTgt spid="66563"/>
                                        </p:tgtEl>
                                      </p:cBhvr>
                                      <p:to x="100000" y="100000"/>
                                    </p:animScale>
                                    <p:animScale>
                                      <p:cBhvr>
                                        <p:cTn id="15" dur="26">
                                          <p:stCondLst>
                                            <p:cond delay="1312"/>
                                          </p:stCondLst>
                                        </p:cTn>
                                        <p:tgtEl>
                                          <p:spTgt spid="66563"/>
                                        </p:tgtEl>
                                      </p:cBhvr>
                                      <p:to x="100000" y="80000"/>
                                    </p:animScale>
                                    <p:animScale>
                                      <p:cBhvr>
                                        <p:cTn id="16" dur="166" decel="50000">
                                          <p:stCondLst>
                                            <p:cond delay="1338"/>
                                          </p:stCondLst>
                                        </p:cTn>
                                        <p:tgtEl>
                                          <p:spTgt spid="66563"/>
                                        </p:tgtEl>
                                      </p:cBhvr>
                                      <p:to x="100000" y="100000"/>
                                    </p:animScale>
                                    <p:animScale>
                                      <p:cBhvr>
                                        <p:cTn id="17" dur="26">
                                          <p:stCondLst>
                                            <p:cond delay="1642"/>
                                          </p:stCondLst>
                                        </p:cTn>
                                        <p:tgtEl>
                                          <p:spTgt spid="66563"/>
                                        </p:tgtEl>
                                      </p:cBhvr>
                                      <p:to x="100000" y="90000"/>
                                    </p:animScale>
                                    <p:animScale>
                                      <p:cBhvr>
                                        <p:cTn id="18" dur="166" decel="50000">
                                          <p:stCondLst>
                                            <p:cond delay="1668"/>
                                          </p:stCondLst>
                                        </p:cTn>
                                        <p:tgtEl>
                                          <p:spTgt spid="66563"/>
                                        </p:tgtEl>
                                      </p:cBhvr>
                                      <p:to x="100000" y="100000"/>
                                    </p:animScale>
                                    <p:animScale>
                                      <p:cBhvr>
                                        <p:cTn id="19" dur="26">
                                          <p:stCondLst>
                                            <p:cond delay="1808"/>
                                          </p:stCondLst>
                                        </p:cTn>
                                        <p:tgtEl>
                                          <p:spTgt spid="66563"/>
                                        </p:tgtEl>
                                      </p:cBhvr>
                                      <p:to x="100000" y="95000"/>
                                    </p:animScale>
                                    <p:animScale>
                                      <p:cBhvr>
                                        <p:cTn id="20" dur="166" decel="50000">
                                          <p:stCondLst>
                                            <p:cond delay="1834"/>
                                          </p:stCondLst>
                                        </p:cTn>
                                        <p:tgtEl>
                                          <p:spTgt spid="66563"/>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158725"/>
                                        </p:tgtEl>
                                        <p:attrNameLst>
                                          <p:attrName>style.visibility</p:attrName>
                                        </p:attrNameLst>
                                      </p:cBhvr>
                                      <p:to>
                                        <p:strVal val="visible"/>
                                      </p:to>
                                    </p:set>
                                    <p:animEffect transition="in" filter="diamond(in)">
                                      <p:cBhvr>
                                        <p:cTn id="25" dur="2000"/>
                                        <p:tgtEl>
                                          <p:spTgt spid="15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animBg="1"/>
      <p:bldP spid="158725" grpId="0"/>
    </p:bld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146"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67587"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r>
              <a:rPr lang="en-US" altLang="fa-IR" sz="3600" b="1" smtClean="0">
                <a:cs typeface="B Zar" panose="00000400000000000000" pitchFamily="2" charset="-78"/>
              </a:rPr>
              <a:t>CRM </a:t>
            </a:r>
            <a:r>
              <a:rPr lang="fa-IR" altLang="fa-IR" sz="3600" b="1" smtClean="0">
                <a:cs typeface="B Zar" panose="00000400000000000000" pitchFamily="2" charset="-78"/>
              </a:rPr>
              <a:t>اصول</a:t>
            </a:r>
            <a:endParaRPr lang="en-US" altLang="fa-IR" sz="3600" b="1" smtClean="0">
              <a:cs typeface="B Zar" panose="00000400000000000000" pitchFamily="2" charset="-78"/>
            </a:endParaRPr>
          </a:p>
        </p:txBody>
      </p:sp>
      <p:sp>
        <p:nvSpPr>
          <p:cNvPr id="158725" name="Rectangle 5"/>
          <p:cNvSpPr>
            <a:spLocks noChangeArrowheads="1"/>
          </p:cNvSpPr>
          <p:nvPr/>
        </p:nvSpPr>
        <p:spPr bwMode="auto">
          <a:xfrm>
            <a:off x="228600" y="2133600"/>
            <a:ext cx="856932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3000">
                <a:cs typeface="B Zar" panose="00000400000000000000" pitchFamily="2" charset="-78"/>
              </a:rPr>
              <a:t>1- هدف گذاري کردن تک تک مشتریان</a:t>
            </a:r>
          </a:p>
          <a:p>
            <a:pPr algn="r">
              <a:spcBef>
                <a:spcPct val="0"/>
              </a:spcBef>
              <a:buClrTx/>
              <a:buFontTx/>
              <a:buNone/>
            </a:pPr>
            <a:r>
              <a:rPr lang="fa-IR" altLang="fa-IR" sz="3000">
                <a:cs typeface="B Zar" panose="00000400000000000000" pitchFamily="2" charset="-78"/>
              </a:rPr>
              <a:t>2- جذب و حفظ وفاداري مشتري از طریق ارتباط شخصی</a:t>
            </a:r>
          </a:p>
          <a:p>
            <a:pPr algn="r">
              <a:spcBef>
                <a:spcPct val="0"/>
              </a:spcBef>
              <a:buClrTx/>
              <a:buFontTx/>
              <a:buNone/>
            </a:pPr>
            <a:r>
              <a:rPr lang="fa-IR" altLang="fa-IR" sz="3000">
                <a:cs typeface="B Zar" panose="00000400000000000000" pitchFamily="2" charset="-78"/>
              </a:rPr>
              <a:t>3- تماس هاي مستمر با مشتري</a:t>
            </a:r>
          </a:p>
          <a:p>
            <a:pPr algn="r">
              <a:spcBef>
                <a:spcPct val="0"/>
              </a:spcBef>
              <a:buClrTx/>
              <a:buFontTx/>
              <a:buNone/>
            </a:pPr>
            <a:r>
              <a:rPr lang="fa-IR" altLang="fa-IR" sz="3000">
                <a:cs typeface="B Zar" panose="00000400000000000000" pitchFamily="2" charset="-78"/>
              </a:rPr>
              <a:t>4- انتخاب مشتري براساس مفهوم ارزش طول حیات مشتري</a:t>
            </a:r>
          </a:p>
          <a:p>
            <a:pPr algn="r">
              <a:spcBef>
                <a:spcPct val="0"/>
              </a:spcBef>
              <a:buClrTx/>
              <a:buFontTx/>
              <a:buNone/>
            </a:pPr>
            <a:r>
              <a:rPr lang="fa-IR" altLang="fa-IR" sz="3000">
                <a:cs typeface="B Zar" panose="00000400000000000000" pitchFamily="2" charset="-78"/>
              </a:rPr>
              <a:t>به طور خلاصه اختصاصی سازي محصولات وفاداري مشتري</a:t>
            </a:r>
          </a:p>
          <a:p>
            <a:pPr algn="r">
              <a:spcBef>
                <a:spcPct val="0"/>
              </a:spcBef>
              <a:buClrTx/>
              <a:buFontTx/>
              <a:buNone/>
            </a:pPr>
            <a:r>
              <a:rPr lang="fa-IR" altLang="fa-IR" sz="3000">
                <a:cs typeface="B Zar" panose="00000400000000000000" pitchFamily="2" charset="-78"/>
              </a:rPr>
              <a:t>و انتخاب آنها براساس مفهوم ارزش مدت حیات اصول اساسی اجرای </a:t>
            </a:r>
          </a:p>
          <a:p>
            <a:pPr algn="r">
              <a:spcBef>
                <a:spcPct val="0"/>
              </a:spcBef>
              <a:buClrTx/>
              <a:buFontTx/>
              <a:buNone/>
            </a:pPr>
            <a:r>
              <a:rPr lang="fa-IR" altLang="fa-IR" sz="3000">
                <a:cs typeface="B Zar" panose="00000400000000000000" pitchFamily="2" charset="-78"/>
              </a:rPr>
              <a:t> می باشند. </a:t>
            </a:r>
            <a:r>
              <a:rPr lang="en-US" altLang="fa-IR" sz="3000">
                <a:cs typeface="B Zar" panose="00000400000000000000" pitchFamily="2" charset="-78"/>
              </a:rPr>
              <a:t>CRM</a:t>
            </a: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7587"/>
                                        </p:tgtEl>
                                        <p:attrNameLst>
                                          <p:attrName>style.visibility</p:attrName>
                                        </p:attrNameLst>
                                      </p:cBhvr>
                                      <p:to>
                                        <p:strVal val="visible"/>
                                      </p:to>
                                    </p:set>
                                    <p:anim calcmode="lin" valueType="num">
                                      <p:cBhvr>
                                        <p:cTn id="7" dur="1000" fill="hold"/>
                                        <p:tgtEl>
                                          <p:spTgt spid="67587"/>
                                        </p:tgtEl>
                                        <p:attrNameLst>
                                          <p:attrName>ppt_w</p:attrName>
                                        </p:attrNameLst>
                                      </p:cBhvr>
                                      <p:tavLst>
                                        <p:tav tm="0">
                                          <p:val>
                                            <p:strVal val="#ppt_w+.3"/>
                                          </p:val>
                                        </p:tav>
                                        <p:tav tm="100000">
                                          <p:val>
                                            <p:strVal val="#ppt_w"/>
                                          </p:val>
                                        </p:tav>
                                      </p:tavLst>
                                    </p:anim>
                                    <p:anim calcmode="lin" valueType="num">
                                      <p:cBhvr>
                                        <p:cTn id="8" dur="1000" fill="hold"/>
                                        <p:tgtEl>
                                          <p:spTgt spid="67587"/>
                                        </p:tgtEl>
                                        <p:attrNameLst>
                                          <p:attrName>ppt_h</p:attrName>
                                        </p:attrNameLst>
                                      </p:cBhvr>
                                      <p:tavLst>
                                        <p:tav tm="0">
                                          <p:val>
                                            <p:strVal val="#ppt_h"/>
                                          </p:val>
                                        </p:tav>
                                        <p:tav tm="100000">
                                          <p:val>
                                            <p:strVal val="#ppt_h"/>
                                          </p:val>
                                        </p:tav>
                                      </p:tavLst>
                                    </p:anim>
                                    <p:animEffect transition="in" filter="fade">
                                      <p:cBhvr>
                                        <p:cTn id="9" dur="1000"/>
                                        <p:tgtEl>
                                          <p:spTgt spid="675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58725">
                                            <p:txEl>
                                              <p:pRg st="0" end="0"/>
                                            </p:txEl>
                                          </p:spTgt>
                                        </p:tgtEl>
                                        <p:attrNameLst>
                                          <p:attrName>style.visibility</p:attrName>
                                        </p:attrNameLst>
                                      </p:cBhvr>
                                      <p:to>
                                        <p:strVal val="visible"/>
                                      </p:to>
                                    </p:set>
                                    <p:animEffect transition="in" filter="checkerboard(across)">
                                      <p:cBhvr>
                                        <p:cTn id="14" dur="500"/>
                                        <p:tgtEl>
                                          <p:spTgt spid="15872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158725">
                                            <p:txEl>
                                              <p:pRg st="1" end="1"/>
                                            </p:txEl>
                                          </p:spTgt>
                                        </p:tgtEl>
                                        <p:attrNameLst>
                                          <p:attrName>style.visibility</p:attrName>
                                        </p:attrNameLst>
                                      </p:cBhvr>
                                      <p:to>
                                        <p:strVal val="visible"/>
                                      </p:to>
                                    </p:set>
                                    <p:animEffect transition="in" filter="checkerboard(across)">
                                      <p:cBhvr>
                                        <p:cTn id="19" dur="500"/>
                                        <p:tgtEl>
                                          <p:spTgt spid="158725">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58725">
                                            <p:txEl>
                                              <p:pRg st="2" end="2"/>
                                            </p:txEl>
                                          </p:spTgt>
                                        </p:tgtEl>
                                        <p:attrNameLst>
                                          <p:attrName>style.visibility</p:attrName>
                                        </p:attrNameLst>
                                      </p:cBhvr>
                                      <p:to>
                                        <p:strVal val="visible"/>
                                      </p:to>
                                    </p:set>
                                    <p:animEffect transition="in" filter="checkerboard(across)">
                                      <p:cBhvr>
                                        <p:cTn id="24" dur="500"/>
                                        <p:tgtEl>
                                          <p:spTgt spid="158725">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58725">
                                            <p:txEl>
                                              <p:pRg st="3" end="3"/>
                                            </p:txEl>
                                          </p:spTgt>
                                        </p:tgtEl>
                                        <p:attrNameLst>
                                          <p:attrName>style.visibility</p:attrName>
                                        </p:attrNameLst>
                                      </p:cBhvr>
                                      <p:to>
                                        <p:strVal val="visible"/>
                                      </p:to>
                                    </p:set>
                                    <p:animEffect transition="in" filter="checkerboard(across)">
                                      <p:cBhvr>
                                        <p:cTn id="29" dur="500"/>
                                        <p:tgtEl>
                                          <p:spTgt spid="158725">
                                            <p:txEl>
                                              <p:pRg st="3" end="3"/>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0" nodeType="clickEffect">
                                  <p:stCondLst>
                                    <p:cond delay="0"/>
                                  </p:stCondLst>
                                  <p:childTnLst>
                                    <p:set>
                                      <p:cBhvr>
                                        <p:cTn id="33" dur="1" fill="hold">
                                          <p:stCondLst>
                                            <p:cond delay="0"/>
                                          </p:stCondLst>
                                        </p:cTn>
                                        <p:tgtEl>
                                          <p:spTgt spid="158725">
                                            <p:txEl>
                                              <p:pRg st="4" end="4"/>
                                            </p:txEl>
                                          </p:spTgt>
                                        </p:tgtEl>
                                        <p:attrNameLst>
                                          <p:attrName>style.visibility</p:attrName>
                                        </p:attrNameLst>
                                      </p:cBhvr>
                                      <p:to>
                                        <p:strVal val="visible"/>
                                      </p:to>
                                    </p:set>
                                    <p:animEffect transition="in" filter="checkerboard(across)">
                                      <p:cBhvr>
                                        <p:cTn id="34" dur="500"/>
                                        <p:tgtEl>
                                          <p:spTgt spid="158725">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158725">
                                            <p:txEl>
                                              <p:pRg st="5" end="5"/>
                                            </p:txEl>
                                          </p:spTgt>
                                        </p:tgtEl>
                                        <p:attrNameLst>
                                          <p:attrName>style.visibility</p:attrName>
                                        </p:attrNameLst>
                                      </p:cBhvr>
                                      <p:to>
                                        <p:strVal val="visible"/>
                                      </p:to>
                                    </p:set>
                                    <p:animEffect transition="in" filter="checkerboard(across)">
                                      <p:cBhvr>
                                        <p:cTn id="39" dur="500"/>
                                        <p:tgtEl>
                                          <p:spTgt spid="158725">
                                            <p:txEl>
                                              <p:pRg st="5" end="5"/>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158725">
                                            <p:txEl>
                                              <p:pRg st="6" end="6"/>
                                            </p:txEl>
                                          </p:spTgt>
                                        </p:tgtEl>
                                        <p:attrNameLst>
                                          <p:attrName>style.visibility</p:attrName>
                                        </p:attrNameLst>
                                      </p:cBhvr>
                                      <p:to>
                                        <p:strVal val="visible"/>
                                      </p:to>
                                    </p:set>
                                    <p:animEffect transition="in" filter="checkerboard(across)">
                                      <p:cBhvr>
                                        <p:cTn id="44" dur="500"/>
                                        <p:tgtEl>
                                          <p:spTgt spid="15872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animBg="1"/>
      <p:bldP spid="158725" grpId="0" build="p"/>
    </p:bld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4"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136195"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r>
              <a:rPr lang="fa-IR" altLang="fa-IR" sz="3500" b="1" smtClean="0">
                <a:cs typeface="B Zar" panose="00000400000000000000" pitchFamily="2" charset="-78"/>
              </a:rPr>
              <a:t>فرضیه هاي اساسی مدیریت ارتباط با مشتري</a:t>
            </a:r>
            <a:br>
              <a:rPr lang="fa-IR" altLang="fa-IR" sz="3500" b="1" smtClean="0">
                <a:cs typeface="B Zar" panose="00000400000000000000" pitchFamily="2" charset="-78"/>
              </a:rPr>
            </a:br>
            <a:r>
              <a:rPr lang="fa-IR" altLang="fa-IR" sz="3500" b="1" smtClean="0">
                <a:cs typeface="B Zar" panose="00000400000000000000" pitchFamily="2" charset="-78"/>
              </a:rPr>
              <a:t>دربانک</a:t>
            </a:r>
            <a:endParaRPr lang="en-US" altLang="fa-IR" sz="3500" b="1" smtClean="0">
              <a:cs typeface="B Zar" panose="00000400000000000000" pitchFamily="2" charset="-78"/>
            </a:endParaRPr>
          </a:p>
        </p:txBody>
      </p:sp>
      <p:sp>
        <p:nvSpPr>
          <p:cNvPr id="158725" name="Rectangle 5"/>
          <p:cNvSpPr>
            <a:spLocks noChangeArrowheads="1"/>
          </p:cNvSpPr>
          <p:nvPr/>
        </p:nvSpPr>
        <p:spPr bwMode="auto">
          <a:xfrm>
            <a:off x="304800" y="2484438"/>
            <a:ext cx="8458200"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2800"/>
              <a:t>ایده اساسی این است که رفتار آینده مشتري توسط رفتار مشابه یا قبلی آنان تعیین می شود. به عبارت دیگر مردم مانند دیروز و یا ماه قبل خود رفتار می کنند.</a:t>
            </a: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58725"/>
                                        </p:tgtEl>
                                        <p:attrNameLst>
                                          <p:attrName>style.visibility</p:attrName>
                                        </p:attrNameLst>
                                      </p:cBhvr>
                                      <p:to>
                                        <p:strVal val="visible"/>
                                      </p:to>
                                    </p:set>
                                    <p:animEffect transition="in" filter="wedge">
                                      <p:cBhvr>
                                        <p:cTn id="7" dur="1000"/>
                                        <p:tgtEl>
                                          <p:spTgt spid="15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5" grpId="0"/>
    </p:bld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2"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70659"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r>
              <a:rPr lang="fa-IR" altLang="fa-IR" sz="3600" b="1" smtClean="0">
                <a:cs typeface="B Zar" panose="00000400000000000000" pitchFamily="2" charset="-78"/>
              </a:rPr>
              <a:t>بدون جایگاه در بانک هاي ایرانی </a:t>
            </a:r>
            <a:r>
              <a:rPr lang="en-US" altLang="fa-IR" sz="3600" b="1" smtClean="0">
                <a:cs typeface="B Zar" panose="00000400000000000000" pitchFamily="2" charset="-78"/>
              </a:rPr>
              <a:t>CRM</a:t>
            </a:r>
          </a:p>
        </p:txBody>
      </p:sp>
      <p:sp>
        <p:nvSpPr>
          <p:cNvPr id="158725" name="Rectangle 5"/>
          <p:cNvSpPr>
            <a:spLocks noChangeArrowheads="1"/>
          </p:cNvSpPr>
          <p:nvPr/>
        </p:nvSpPr>
        <p:spPr bwMode="auto">
          <a:xfrm>
            <a:off x="228600" y="2363788"/>
            <a:ext cx="8569325" cy="240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3000">
                <a:cs typeface="B Zar" panose="00000400000000000000" pitchFamily="2" charset="-78"/>
              </a:rPr>
              <a:t>بانک بدون وجود مشتري بی معنی می باشد : بانک سه نوع مشتري دارد: اول مشتریانی که منابع در اختیار بانک می گذارند،</a:t>
            </a:r>
          </a:p>
          <a:p>
            <a:pPr algn="r">
              <a:spcBef>
                <a:spcPct val="0"/>
              </a:spcBef>
              <a:buClrTx/>
              <a:buFontTx/>
              <a:buNone/>
            </a:pPr>
            <a:r>
              <a:rPr lang="fa-IR" altLang="fa-IR" sz="3000">
                <a:cs typeface="B Zar" panose="00000400000000000000" pitchFamily="2" charset="-78"/>
              </a:rPr>
              <a:t>دوم مشتریانی که از منابع استفاده می کنند و سوم برخی دیگر که هم منابع </a:t>
            </a:r>
            <a:r>
              <a:rPr lang="en-US" altLang="fa-IR" sz="3000">
                <a:cs typeface="B Zar" panose="00000400000000000000" pitchFamily="2" charset="-78"/>
              </a:rPr>
              <a:t>  </a:t>
            </a:r>
            <a:r>
              <a:rPr lang="fa-IR" altLang="fa-IR" sz="3000">
                <a:cs typeface="B Zar" panose="00000400000000000000" pitchFamily="2" charset="-78"/>
              </a:rPr>
              <a:t>به بانک می دهند و هم از منابع بانک استفاده می کنند و قطعاً برای توسعه</a:t>
            </a:r>
          </a:p>
          <a:p>
            <a:pPr algn="r">
              <a:spcBef>
                <a:spcPct val="0"/>
              </a:spcBef>
              <a:buClrTx/>
              <a:buFontTx/>
              <a:buNone/>
            </a:pPr>
            <a:r>
              <a:rPr lang="fa-IR" altLang="fa-IR" sz="3000">
                <a:cs typeface="B Zar" panose="00000400000000000000" pitchFamily="2" charset="-78"/>
              </a:rPr>
              <a:t>بانکداري بحث  مدیریت ارتباط با مشتري یک امر بدیهی است.</a:t>
            </a: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0659"/>
                                        </p:tgtEl>
                                        <p:attrNameLst>
                                          <p:attrName>style.visibility</p:attrName>
                                        </p:attrNameLst>
                                      </p:cBhvr>
                                      <p:to>
                                        <p:strVal val="visible"/>
                                      </p:to>
                                    </p:set>
                                    <p:anim by="(-#ppt_w*2)" calcmode="lin" valueType="num">
                                      <p:cBhvr rctx="PPT">
                                        <p:cTn id="7" dur="500" autoRev="1" fill="hold">
                                          <p:stCondLst>
                                            <p:cond delay="0"/>
                                          </p:stCondLst>
                                        </p:cTn>
                                        <p:tgtEl>
                                          <p:spTgt spid="70659"/>
                                        </p:tgtEl>
                                        <p:attrNameLst>
                                          <p:attrName>ppt_w</p:attrName>
                                        </p:attrNameLst>
                                      </p:cBhvr>
                                    </p:anim>
                                    <p:anim by="(#ppt_w*0.50)" calcmode="lin" valueType="num">
                                      <p:cBhvr>
                                        <p:cTn id="8" dur="500" decel="50000" autoRev="1" fill="hold">
                                          <p:stCondLst>
                                            <p:cond delay="0"/>
                                          </p:stCondLst>
                                        </p:cTn>
                                        <p:tgtEl>
                                          <p:spTgt spid="70659"/>
                                        </p:tgtEl>
                                        <p:attrNameLst>
                                          <p:attrName>ppt_x</p:attrName>
                                        </p:attrNameLst>
                                      </p:cBhvr>
                                    </p:anim>
                                    <p:anim from="(-#ppt_h/2)" to="(#ppt_y)" calcmode="lin" valueType="num">
                                      <p:cBhvr>
                                        <p:cTn id="9" dur="1000" fill="hold">
                                          <p:stCondLst>
                                            <p:cond delay="0"/>
                                          </p:stCondLst>
                                        </p:cTn>
                                        <p:tgtEl>
                                          <p:spTgt spid="70659"/>
                                        </p:tgtEl>
                                        <p:attrNameLst>
                                          <p:attrName>ppt_y</p:attrName>
                                        </p:attrNameLst>
                                      </p:cBhvr>
                                    </p:anim>
                                    <p:animRot by="21600000">
                                      <p:cBhvr>
                                        <p:cTn id="10" dur="1000" fill="hold">
                                          <p:stCondLst>
                                            <p:cond delay="0"/>
                                          </p:stCondLst>
                                        </p:cTn>
                                        <p:tgtEl>
                                          <p:spTgt spid="70659"/>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58725"/>
                                        </p:tgtEl>
                                        <p:attrNameLst>
                                          <p:attrName>style.visibility</p:attrName>
                                        </p:attrNameLst>
                                      </p:cBhvr>
                                      <p:to>
                                        <p:strVal val="visible"/>
                                      </p:to>
                                    </p:set>
                                    <p:animEffect transition="in" filter="fade">
                                      <p:cBhvr>
                                        <p:cTn id="15" dur="1000"/>
                                        <p:tgtEl>
                                          <p:spTgt spid="158725"/>
                                        </p:tgtEl>
                                      </p:cBhvr>
                                    </p:animEffect>
                                    <p:anim calcmode="lin" valueType="num">
                                      <p:cBhvr>
                                        <p:cTn id="16" dur="1000" fill="hold"/>
                                        <p:tgtEl>
                                          <p:spTgt spid="158725"/>
                                        </p:tgtEl>
                                        <p:attrNameLst>
                                          <p:attrName>ppt_x</p:attrName>
                                        </p:attrNameLst>
                                      </p:cBhvr>
                                      <p:tavLst>
                                        <p:tav tm="0">
                                          <p:val>
                                            <p:strVal val="#ppt_x"/>
                                          </p:val>
                                        </p:tav>
                                        <p:tav tm="100000">
                                          <p:val>
                                            <p:strVal val="#ppt_x"/>
                                          </p:val>
                                        </p:tav>
                                      </p:tavLst>
                                    </p:anim>
                                    <p:anim calcmode="lin" valueType="num">
                                      <p:cBhvr>
                                        <p:cTn id="17" dur="1000" fill="hold"/>
                                        <p:tgtEl>
                                          <p:spTgt spid="1587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animBg="1"/>
      <p:bldP spid="158725" grpId="0"/>
    </p:bld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71683"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r>
              <a:rPr lang="fa-IR" altLang="fa-IR" sz="3600" b="1" smtClean="0"/>
              <a:t>در نظام بانکی ایران </a:t>
            </a:r>
            <a:r>
              <a:rPr lang="en-US" altLang="fa-IR" sz="3600" b="1" smtClean="0"/>
              <a:t>CRM </a:t>
            </a:r>
            <a:r>
              <a:rPr lang="fa-IR" altLang="fa-IR" sz="3600" b="1" smtClean="0"/>
              <a:t>جایگاه</a:t>
            </a:r>
            <a:endParaRPr lang="en-US" altLang="fa-IR" sz="3600" b="1" smtClean="0">
              <a:cs typeface="Times New Roman" panose="02020603050405020304" pitchFamily="18" charset="0"/>
            </a:endParaRPr>
          </a:p>
        </p:txBody>
      </p:sp>
      <p:sp>
        <p:nvSpPr>
          <p:cNvPr id="158725" name="Rectangle 5"/>
          <p:cNvSpPr>
            <a:spLocks noChangeArrowheads="1"/>
          </p:cNvSpPr>
          <p:nvPr/>
        </p:nvSpPr>
        <p:spPr bwMode="auto">
          <a:xfrm>
            <a:off x="228600" y="2133600"/>
            <a:ext cx="856932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fa-IR" altLang="fa-IR" sz="3000">
                <a:cs typeface="B Zar" panose="00000400000000000000" pitchFamily="2" charset="-78"/>
              </a:rPr>
              <a:t>به هر حال با وجود آنکه توانایی تحلیلی و منبع دانش یکپارچه زیرساختار مطلوبی را براي پروسۀ مدیریت مشتري به صورت مؤثر و کارامد فراهم </a:t>
            </a:r>
            <a:r>
              <a:rPr lang="en-US" altLang="fa-IR" sz="3000">
                <a:cs typeface="B Zar" panose="00000400000000000000" pitchFamily="2" charset="-78"/>
              </a:rPr>
              <a:t>      </a:t>
            </a:r>
            <a:r>
              <a:rPr lang="fa-IR" altLang="fa-IR" sz="3000">
                <a:cs typeface="B Zar" panose="00000400000000000000" pitchFamily="2" charset="-78"/>
              </a:rPr>
              <a:t>میکنند، [اما] آنها لزوماً به معنا ابزاری برای به وجود آوردن یک راهبرد</a:t>
            </a:r>
          </a:p>
          <a:p>
            <a:pPr algn="r">
              <a:spcBef>
                <a:spcPct val="0"/>
              </a:spcBef>
              <a:buClrTx/>
              <a:buFontTx/>
              <a:buNone/>
            </a:pPr>
            <a:r>
              <a:rPr lang="en-US" altLang="fa-IR" sz="3000">
                <a:cs typeface="B Zar" panose="00000400000000000000" pitchFamily="2" charset="-78"/>
              </a:rPr>
              <a:t> </a:t>
            </a:r>
            <a:r>
              <a:rPr lang="fa-IR" altLang="fa-IR" sz="3000">
                <a:cs typeface="B Zar" panose="00000400000000000000" pitchFamily="2" charset="-78"/>
              </a:rPr>
              <a:t>ارزش ساز نیستند.</a:t>
            </a:r>
            <a:r>
              <a:rPr lang="en-US" altLang="fa-IR" sz="3000">
                <a:cs typeface="B Zar" panose="00000400000000000000" pitchFamily="2" charset="-78"/>
              </a:rPr>
              <a:t>CRM</a:t>
            </a:r>
            <a:endParaRPr lang="ar-SA" altLang="fa-IR" sz="3000">
              <a:latin typeface="Arial" panose="020B0604020202020204" pitchFamily="34" charset="0"/>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1683"/>
                                        </p:tgtEl>
                                        <p:attrNameLst>
                                          <p:attrName>style.visibility</p:attrName>
                                        </p:attrNameLst>
                                      </p:cBhvr>
                                      <p:to>
                                        <p:strVal val="visible"/>
                                      </p:to>
                                    </p:set>
                                    <p:animEffect transition="in" filter="checkerboard(across)">
                                      <p:cBhvr>
                                        <p:cTn id="7" dur="500"/>
                                        <p:tgtEl>
                                          <p:spTgt spid="716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8725"/>
                                        </p:tgtEl>
                                        <p:attrNameLst>
                                          <p:attrName>style.visibility</p:attrName>
                                        </p:attrNameLst>
                                      </p:cBhvr>
                                      <p:to>
                                        <p:strVal val="visible"/>
                                      </p:to>
                                    </p:set>
                                    <p:animEffect transition="in" filter="diamond(in)">
                                      <p:cBhvr>
                                        <p:cTn id="12" dur="2000"/>
                                        <p:tgtEl>
                                          <p:spTgt spid="15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animBg="1"/>
      <p:bldP spid="158725" grpId="0"/>
    </p:bld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38"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142339"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r>
              <a:rPr lang="fa-IR" altLang="fa-IR" sz="3400" b="1" smtClean="0">
                <a:cs typeface="B Zar" panose="00000400000000000000" pitchFamily="2" charset="-78"/>
              </a:rPr>
              <a:t>ارزیابی آمادگی مؤسسات مالی و بانکها براي</a:t>
            </a:r>
            <a:br>
              <a:rPr lang="fa-IR" altLang="fa-IR" sz="3400" b="1" smtClean="0">
                <a:cs typeface="B Zar" panose="00000400000000000000" pitchFamily="2" charset="-78"/>
              </a:rPr>
            </a:br>
            <a:r>
              <a:rPr lang="fa-IR" altLang="fa-IR" sz="3400" b="1" smtClean="0">
                <a:cs typeface="B Zar" panose="00000400000000000000" pitchFamily="2" charset="-78"/>
              </a:rPr>
              <a:t>اجراي تکنیک مدیریت ارتباط با مشتریان</a:t>
            </a:r>
            <a:endParaRPr lang="en-US" altLang="fa-IR" sz="3400" b="1" smtClean="0">
              <a:cs typeface="B Zar" panose="00000400000000000000" pitchFamily="2" charset="-78"/>
            </a:endParaRPr>
          </a:p>
        </p:txBody>
      </p:sp>
      <p:sp>
        <p:nvSpPr>
          <p:cNvPr id="158725" name="Rectangle 5"/>
          <p:cNvSpPr>
            <a:spLocks noChangeArrowheads="1"/>
          </p:cNvSpPr>
          <p:nvPr/>
        </p:nvSpPr>
        <p:spPr bwMode="auto">
          <a:xfrm>
            <a:off x="228600" y="2133600"/>
            <a:ext cx="8569325"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3000">
                <a:cs typeface="B Zar" panose="00000400000000000000" pitchFamily="2" charset="-78"/>
              </a:rPr>
              <a:t>بانک هادر مورد پیاده سازي مدیریت ارتباط با مشتري این موضوع را تأیید میکند که رضایت مشتري بایستی براي هر مؤسسه اي مانند پیشنیاز پروسه هاي توسعه و کسب روابط موفق (که هر دو نیازمند آن هستند که </a:t>
            </a:r>
            <a:r>
              <a:rPr lang="en-US" altLang="fa-IR" sz="3000">
                <a:cs typeface="B Zar" panose="00000400000000000000" pitchFamily="2" charset="-78"/>
              </a:rPr>
              <a:t>    </a:t>
            </a:r>
            <a:r>
              <a:rPr lang="fa-IR" altLang="fa-IR" sz="3000">
                <a:cs typeface="B Zar" panose="00000400000000000000" pitchFamily="2" charset="-78"/>
              </a:rPr>
              <a:t>کارمندان نسبتاً آشنایی </a:t>
            </a:r>
            <a:r>
              <a:rPr lang="en-US" altLang="fa-IR" sz="3000">
                <a:cs typeface="B Zar" panose="00000400000000000000" pitchFamily="2" charset="-78"/>
              </a:rPr>
              <a:t>، </a:t>
            </a:r>
            <a:r>
              <a:rPr lang="fa-IR" altLang="fa-IR" sz="3000">
                <a:cs typeface="B Zar" panose="00000400000000000000" pitchFamily="2" charset="-78"/>
              </a:rPr>
              <a:t>بیشتري با مشتریان داشته باشند) باشد. بنابراین</a:t>
            </a:r>
            <a:r>
              <a:rPr lang="en-US" altLang="fa-IR" sz="3000">
                <a:cs typeface="B Zar" panose="00000400000000000000" pitchFamily="2" charset="-78"/>
              </a:rPr>
              <a:t>  </a:t>
            </a:r>
            <a:endParaRPr lang="fa-IR" altLang="fa-IR" sz="3000">
              <a:cs typeface="B Zar" panose="00000400000000000000" pitchFamily="2" charset="-78"/>
            </a:endParaRPr>
          </a:p>
          <a:p>
            <a:pPr algn="r">
              <a:spcBef>
                <a:spcPct val="0"/>
              </a:spcBef>
              <a:buClrTx/>
              <a:buFontTx/>
              <a:buNone/>
            </a:pPr>
            <a:r>
              <a:rPr lang="fa-IR" altLang="fa-IR" sz="3000">
                <a:cs typeface="B Zar" panose="00000400000000000000" pitchFamily="2" charset="-78"/>
              </a:rPr>
              <a:t>بر اهمیت منابع و تواناییهایی سه جانبه متشکل از فناوری ، پروسه ،  </a:t>
            </a:r>
            <a:r>
              <a:rPr lang="en-US" altLang="fa-IR" sz="3000">
                <a:cs typeface="B Zar" panose="00000400000000000000" pitchFamily="2" charset="-78"/>
              </a:rPr>
              <a:t>CRM</a:t>
            </a:r>
            <a:endParaRPr lang="fa-IR" altLang="fa-IR" sz="3000">
              <a:cs typeface="B Zar" panose="00000400000000000000" pitchFamily="2" charset="-78"/>
            </a:endParaRPr>
          </a:p>
          <a:p>
            <a:pPr algn="r">
              <a:spcBef>
                <a:spcPct val="0"/>
              </a:spcBef>
              <a:buClrTx/>
              <a:buFontTx/>
              <a:buNone/>
            </a:pPr>
            <a:r>
              <a:rPr lang="fa-IR" altLang="fa-IR" sz="3000">
                <a:cs typeface="B Zar" panose="00000400000000000000" pitchFamily="2" charset="-78"/>
              </a:rPr>
              <a:t>سازمانی تأکید می ورزد. </a:t>
            </a:r>
            <a:r>
              <a:rPr lang="en-US" altLang="fa-IR" sz="3000">
                <a:cs typeface="B Zar" panose="00000400000000000000" pitchFamily="2" charset="-78"/>
              </a:rPr>
              <a:t>CRM </a:t>
            </a:r>
            <a:r>
              <a:rPr lang="fa-IR" altLang="fa-IR" sz="3000">
                <a:cs typeface="B Zar" panose="00000400000000000000" pitchFamily="2" charset="-78"/>
              </a:rPr>
              <a:t>فرد براي پیاده سازي موفق یک راهبرد</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58725"/>
                                        </p:tgtEl>
                                        <p:attrNameLst>
                                          <p:attrName>style.visibility</p:attrName>
                                        </p:attrNameLst>
                                      </p:cBhvr>
                                      <p:to>
                                        <p:strVal val="visible"/>
                                      </p:to>
                                    </p:set>
                                    <p:animEffect transition="in" filter="wedge">
                                      <p:cBhvr>
                                        <p:cTn id="7" dur="1000"/>
                                        <p:tgtEl>
                                          <p:spTgt spid="158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5" grpId="0"/>
    </p:bld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74755"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pPr algn="ctr"/>
            <a:r>
              <a:rPr lang="fa-IR" altLang="fa-IR" sz="3200" b="1" smtClean="0">
                <a:cs typeface="B Zar" panose="00000400000000000000" pitchFamily="2" charset="-78"/>
              </a:rPr>
              <a:t>نقاط ضعف و قوت مدیریت ارتباط با مشتري</a:t>
            </a:r>
            <a:br>
              <a:rPr lang="fa-IR" altLang="fa-IR" sz="3200" b="1" smtClean="0">
                <a:cs typeface="B Zar" panose="00000400000000000000" pitchFamily="2" charset="-78"/>
              </a:rPr>
            </a:br>
            <a:r>
              <a:rPr lang="fa-IR" altLang="fa-IR" sz="3200" b="1" smtClean="0">
                <a:cs typeface="B Zar" panose="00000400000000000000" pitchFamily="2" charset="-78"/>
              </a:rPr>
              <a:t>در بانکهاي ایرانی</a:t>
            </a:r>
            <a:endParaRPr lang="en-US" altLang="fa-IR" sz="3200" b="1" smtClean="0">
              <a:cs typeface="B Zar" panose="00000400000000000000" pitchFamily="2" charset="-78"/>
            </a:endParaRPr>
          </a:p>
        </p:txBody>
      </p:sp>
      <p:sp>
        <p:nvSpPr>
          <p:cNvPr id="74756" name="Rectangle 3"/>
          <p:cNvSpPr>
            <a:spLocks noChangeArrowheads="1"/>
          </p:cNvSpPr>
          <p:nvPr/>
        </p:nvSpPr>
        <p:spPr bwMode="auto">
          <a:xfrm>
            <a:off x="2590800" y="1905000"/>
            <a:ext cx="5826125"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2800" b="1">
                <a:cs typeface="B Zar" panose="00000400000000000000" pitchFamily="2" charset="-78"/>
              </a:rPr>
              <a:t>نقاط قوت:</a:t>
            </a:r>
          </a:p>
          <a:p>
            <a:pPr algn="r">
              <a:spcBef>
                <a:spcPct val="0"/>
              </a:spcBef>
              <a:buClrTx/>
              <a:buFontTx/>
              <a:buNone/>
            </a:pPr>
            <a:r>
              <a:rPr lang="fa-IR" altLang="fa-IR" sz="2800">
                <a:cs typeface="B Zar" panose="00000400000000000000" pitchFamily="2" charset="-78"/>
              </a:rPr>
              <a:t>1- صرفه جویی در وقت</a:t>
            </a:r>
          </a:p>
          <a:p>
            <a:pPr algn="r">
              <a:spcBef>
                <a:spcPct val="0"/>
              </a:spcBef>
              <a:buClrTx/>
              <a:buFontTx/>
              <a:buNone/>
            </a:pPr>
            <a:r>
              <a:rPr lang="fa-IR" altLang="fa-IR" sz="2800">
                <a:cs typeface="B Zar" panose="00000400000000000000" pitchFamily="2" charset="-78"/>
              </a:rPr>
              <a:t>2-  ارائه خدمات با سرعت و دقت</a:t>
            </a:r>
          </a:p>
          <a:p>
            <a:pPr algn="r">
              <a:spcBef>
                <a:spcPct val="0"/>
              </a:spcBef>
              <a:buClrTx/>
              <a:buFontTx/>
              <a:buNone/>
            </a:pPr>
            <a:r>
              <a:rPr lang="fa-IR" altLang="fa-IR" sz="2800">
                <a:cs typeface="B Zar" panose="00000400000000000000" pitchFamily="2" charset="-78"/>
              </a:rPr>
              <a:t>3-بهبود طرز برخورد کارکنان با مشتریان</a:t>
            </a:r>
          </a:p>
          <a:p>
            <a:pPr algn="r">
              <a:spcBef>
                <a:spcPct val="0"/>
              </a:spcBef>
              <a:buClrTx/>
              <a:buFontTx/>
              <a:buNone/>
            </a:pPr>
            <a:r>
              <a:rPr lang="fa-IR" altLang="fa-IR" sz="2800">
                <a:cs typeface="B Zar" panose="00000400000000000000" pitchFamily="2" charset="-78"/>
              </a:rPr>
              <a:t>4- ارائه خدمات خاص به مشتریان کلیدي</a:t>
            </a:r>
          </a:p>
          <a:p>
            <a:pPr algn="r">
              <a:spcBef>
                <a:spcPct val="0"/>
              </a:spcBef>
              <a:buClrTx/>
              <a:buFontTx/>
              <a:buNone/>
            </a:pPr>
            <a:r>
              <a:rPr lang="fa-IR" altLang="fa-IR" sz="2800">
                <a:cs typeface="B Zar" panose="00000400000000000000" pitchFamily="2" charset="-78"/>
              </a:rPr>
              <a:t>5- ارائه خدمات مشاوره ای</a:t>
            </a:r>
          </a:p>
          <a:p>
            <a:pPr algn="r">
              <a:spcBef>
                <a:spcPct val="0"/>
              </a:spcBef>
              <a:buClrTx/>
              <a:buFontTx/>
              <a:buNone/>
            </a:pPr>
            <a:r>
              <a:rPr lang="fa-IR" altLang="fa-IR" sz="2800">
                <a:cs typeface="B Zar" panose="00000400000000000000" pitchFamily="2" charset="-78"/>
              </a:rPr>
              <a:t>6- داشتن یک بانک اطلاعاتی از سوابق مشتریان </a:t>
            </a:r>
          </a:p>
          <a:p>
            <a:pPr algn="r">
              <a:spcBef>
                <a:spcPct val="0"/>
              </a:spcBef>
              <a:buClrTx/>
              <a:buFontTx/>
              <a:buNone/>
            </a:pPr>
            <a:r>
              <a:rPr lang="fa-IR" altLang="fa-IR" sz="2800">
                <a:cs typeface="B Zar" panose="00000400000000000000" pitchFamily="2" charset="-78"/>
              </a:rPr>
              <a:t>7- افزایش سود آوري</a:t>
            </a:r>
          </a:p>
          <a:p>
            <a:pPr algn="r">
              <a:spcBef>
                <a:spcPct val="0"/>
              </a:spcBef>
              <a:buClrTx/>
              <a:buFontTx/>
              <a:buNone/>
            </a:pPr>
            <a:r>
              <a:rPr lang="fa-IR" altLang="fa-IR" sz="2800">
                <a:cs typeface="B Zar" panose="00000400000000000000" pitchFamily="2" charset="-78"/>
              </a:rPr>
              <a:t>8-افزایش سطح رضایت مندي مشتریان</a:t>
            </a:r>
          </a:p>
          <a:p>
            <a:pPr algn="r">
              <a:spcBef>
                <a:spcPct val="0"/>
              </a:spcBef>
              <a:buClrTx/>
              <a:buFontTx/>
              <a:buNone/>
            </a:pPr>
            <a:r>
              <a:rPr lang="fa-IR" altLang="fa-IR" sz="2800">
                <a:cs typeface="B Zar" panose="00000400000000000000" pitchFamily="2" charset="-78"/>
              </a:rPr>
              <a:t>9- برقراري ارتباط سودمند ودوجانبه</a:t>
            </a:r>
          </a:p>
          <a:p>
            <a:pPr algn="r">
              <a:spcBef>
                <a:spcPct val="0"/>
              </a:spcBef>
              <a:buClrTx/>
              <a:buFontTx/>
              <a:buNone/>
            </a:pPr>
            <a:r>
              <a:rPr lang="fa-IR" altLang="fa-IR" sz="2800">
                <a:cs typeface="B Zar" panose="00000400000000000000" pitchFamily="2" charset="-78"/>
              </a:rPr>
              <a:t>10-بالا رفتن ارزش و کرامات انسانی مشتریان</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4755"/>
                                        </p:tgtEl>
                                        <p:attrNameLst>
                                          <p:attrName>style.visibility</p:attrName>
                                        </p:attrNameLst>
                                      </p:cBhvr>
                                      <p:to>
                                        <p:strVal val="visible"/>
                                      </p:to>
                                    </p:set>
                                    <p:animEffect transition="in" filter="fade">
                                      <p:cBhvr>
                                        <p:cTn id="7" dur="1000"/>
                                        <p:tgtEl>
                                          <p:spTgt spid="74755"/>
                                        </p:tgtEl>
                                      </p:cBhvr>
                                    </p:animEffect>
                                    <p:anim calcmode="lin" valueType="num">
                                      <p:cBhvr>
                                        <p:cTn id="8" dur="1000" fill="hold"/>
                                        <p:tgtEl>
                                          <p:spTgt spid="74755"/>
                                        </p:tgtEl>
                                        <p:attrNameLst>
                                          <p:attrName>ppt_x</p:attrName>
                                        </p:attrNameLst>
                                      </p:cBhvr>
                                      <p:tavLst>
                                        <p:tav tm="0">
                                          <p:val>
                                            <p:strVal val="#ppt_x"/>
                                          </p:val>
                                        </p:tav>
                                        <p:tav tm="100000">
                                          <p:val>
                                            <p:strVal val="#ppt_x"/>
                                          </p:val>
                                        </p:tav>
                                      </p:tavLst>
                                    </p:anim>
                                    <p:anim calcmode="lin" valueType="num">
                                      <p:cBhvr>
                                        <p:cTn id="9" dur="1000" fill="hold"/>
                                        <p:tgtEl>
                                          <p:spTgt spid="7475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74756"/>
                                        </p:tgtEl>
                                        <p:attrNameLst>
                                          <p:attrName>style.visibility</p:attrName>
                                        </p:attrNameLst>
                                      </p:cBhvr>
                                      <p:to>
                                        <p:strVal val="visible"/>
                                      </p:to>
                                    </p:set>
                                    <p:animEffect transition="in" filter="checkerboard(across)">
                                      <p:cBhvr>
                                        <p:cTn id="14" dur="500"/>
                                        <p:tgtEl>
                                          <p:spTgt spid="7475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1" nodeType="clickEffect">
                                  <p:stCondLst>
                                    <p:cond delay="0"/>
                                  </p:stCondLst>
                                  <p:childTnLst>
                                    <p:set>
                                      <p:cBhvr>
                                        <p:cTn id="18" dur="1" fill="hold">
                                          <p:stCondLst>
                                            <p:cond delay="0"/>
                                          </p:stCondLst>
                                        </p:cTn>
                                        <p:tgtEl>
                                          <p:spTgt spid="74755"/>
                                        </p:tgtEl>
                                        <p:attrNameLst>
                                          <p:attrName>style.visibility</p:attrName>
                                        </p:attrNameLst>
                                      </p:cBhvr>
                                      <p:to>
                                        <p:strVal val="visible"/>
                                      </p:to>
                                    </p:set>
                                    <p:animEffect transition="in" filter="fade">
                                      <p:cBhvr>
                                        <p:cTn id="19" dur="1000"/>
                                        <p:tgtEl>
                                          <p:spTgt spid="74755"/>
                                        </p:tgtEl>
                                      </p:cBhvr>
                                    </p:animEffect>
                                    <p:anim calcmode="lin" valueType="num">
                                      <p:cBhvr>
                                        <p:cTn id="20" dur="1000" fill="hold"/>
                                        <p:tgtEl>
                                          <p:spTgt spid="74755"/>
                                        </p:tgtEl>
                                        <p:attrNameLst>
                                          <p:attrName>ppt_x</p:attrName>
                                        </p:attrNameLst>
                                      </p:cBhvr>
                                      <p:tavLst>
                                        <p:tav tm="0">
                                          <p:val>
                                            <p:strVal val="#ppt_x"/>
                                          </p:val>
                                        </p:tav>
                                        <p:tav tm="100000">
                                          <p:val>
                                            <p:strVal val="#ppt_x"/>
                                          </p:val>
                                        </p:tav>
                                      </p:tavLst>
                                    </p:anim>
                                    <p:anim calcmode="lin" valueType="num">
                                      <p:cBhvr>
                                        <p:cTn id="21" dur="1000" fill="hold"/>
                                        <p:tgtEl>
                                          <p:spTgt spid="74755"/>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10" fill="hold" grpId="1" nodeType="clickEffect">
                                  <p:stCondLst>
                                    <p:cond delay="0"/>
                                  </p:stCondLst>
                                  <p:childTnLst>
                                    <p:set>
                                      <p:cBhvr>
                                        <p:cTn id="25" dur="1" fill="hold">
                                          <p:stCondLst>
                                            <p:cond delay="0"/>
                                          </p:stCondLst>
                                        </p:cTn>
                                        <p:tgtEl>
                                          <p:spTgt spid="74756"/>
                                        </p:tgtEl>
                                        <p:attrNameLst>
                                          <p:attrName>style.visibility</p:attrName>
                                        </p:attrNameLst>
                                      </p:cBhvr>
                                      <p:to>
                                        <p:strVal val="visible"/>
                                      </p:to>
                                    </p:set>
                                    <p:animEffect transition="in" filter="checkerboard(across)">
                                      <p:cBhvr>
                                        <p:cTn id="26" dur="500"/>
                                        <p:tgtEl>
                                          <p:spTgt spid="74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animBg="1"/>
      <p:bldP spid="74755" grpId="1" animBg="1"/>
      <p:bldP spid="74756" grpId="0"/>
      <p:bldP spid="74756" grpId="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1219200" y="838200"/>
            <a:ext cx="6142038"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spcBef>
                <a:spcPct val="0"/>
              </a:spcBef>
              <a:buClrTx/>
              <a:buFontTx/>
              <a:buNone/>
            </a:pPr>
            <a:r>
              <a:rPr lang="ar-SA" altLang="fa-IR" sz="4400" b="1" i="1" dirty="0">
                <a:solidFill>
                  <a:schemeClr val="tx2"/>
                </a:solidFill>
                <a:cs typeface="Zar" pitchFamily="2" charset="0"/>
              </a:rPr>
              <a:t> اهداف مديريت ارتباط با مشتري</a:t>
            </a:r>
            <a:r>
              <a:rPr lang="en-US" altLang="fa-IR" sz="4400" b="1" i="1" dirty="0">
                <a:solidFill>
                  <a:schemeClr val="tx2"/>
                </a:solidFill>
                <a:cs typeface="Zar" pitchFamily="2" charset="0"/>
              </a:rPr>
              <a:t> </a:t>
            </a:r>
          </a:p>
        </p:txBody>
      </p:sp>
      <p:sp>
        <p:nvSpPr>
          <p:cNvPr id="82951" name="Rectangle 7"/>
          <p:cNvSpPr>
            <a:spLocks noChangeArrowheads="1"/>
          </p:cNvSpPr>
          <p:nvPr/>
        </p:nvSpPr>
        <p:spPr bwMode="auto">
          <a:xfrm>
            <a:off x="5203825" y="2253840"/>
            <a:ext cx="3609975"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a:lnSpc>
                <a:spcPct val="140000"/>
              </a:lnSpc>
              <a:buClr>
                <a:schemeClr val="accent2"/>
              </a:buClr>
              <a:buFont typeface="Wingdings" panose="05000000000000000000" pitchFamily="2" charset="2"/>
              <a:buChar char="v"/>
            </a:pPr>
            <a:r>
              <a:rPr lang="fa-IR" altLang="fa-IR" sz="3000" dirty="0">
                <a:cs typeface="B Nazanin" panose="00000400000000000000" pitchFamily="2" charset="-78"/>
              </a:rPr>
              <a:t> </a:t>
            </a:r>
            <a:r>
              <a:rPr lang="ar-SA" altLang="fa-IR" sz="3000" dirty="0">
                <a:cs typeface="B Nazanin" panose="00000400000000000000" pitchFamily="2" charset="-78"/>
              </a:rPr>
              <a:t>بالا بردن كارايي و اثر بخشي</a:t>
            </a:r>
          </a:p>
          <a:p>
            <a:pPr algn="r" rtl="1">
              <a:lnSpc>
                <a:spcPct val="140000"/>
              </a:lnSpc>
              <a:buClr>
                <a:schemeClr val="accent2"/>
              </a:buClr>
              <a:buFont typeface="Wingdings" panose="05000000000000000000" pitchFamily="2" charset="2"/>
              <a:buChar char="v"/>
            </a:pPr>
            <a:r>
              <a:rPr lang="fa-IR" altLang="fa-IR" sz="3000" dirty="0">
                <a:cs typeface="B Nazanin" panose="00000400000000000000" pitchFamily="2" charset="-78"/>
              </a:rPr>
              <a:t> بهبود عملكرد</a:t>
            </a:r>
            <a:endParaRPr lang="en-US" altLang="fa-IR" sz="3000" dirty="0">
              <a:cs typeface="B Nazanin" panose="00000400000000000000" pitchFamily="2" charset="-78"/>
            </a:endParaRPr>
          </a:p>
        </p:txBody>
      </p:sp>
      <p:sp>
        <p:nvSpPr>
          <p:cNvPr id="18436" name="Line 12"/>
          <p:cNvSpPr>
            <a:spLocks noChangeShapeType="1"/>
          </p:cNvSpPr>
          <p:nvPr/>
        </p:nvSpPr>
        <p:spPr bwMode="auto">
          <a:xfrm flipV="1">
            <a:off x="2928938" y="4279900"/>
            <a:ext cx="0" cy="5715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8100">
                <a:solidFill>
                  <a:srgbClr val="000000"/>
                </a:solidFill>
                <a:round/>
                <a:headEnd/>
                <a:tailEnd type="triangle" w="med" len="med"/>
              </a14:hiddenLine>
            </a:ext>
          </a:extLst>
        </p:spPr>
        <p:txBody>
          <a:bodyPr/>
          <a:lstStyle/>
          <a:p>
            <a:endParaRPr lang="fa-IR"/>
          </a:p>
        </p:txBody>
      </p:sp>
      <p:sp>
        <p:nvSpPr>
          <p:cNvPr id="18437" name="Line 13"/>
          <p:cNvSpPr>
            <a:spLocks noChangeShapeType="1"/>
          </p:cNvSpPr>
          <p:nvPr/>
        </p:nvSpPr>
        <p:spPr bwMode="auto">
          <a:xfrm>
            <a:off x="2928938" y="4856163"/>
            <a:ext cx="0" cy="5715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8100">
                <a:solidFill>
                  <a:srgbClr val="000000"/>
                </a:solidFill>
                <a:round/>
                <a:headEnd/>
                <a:tailEnd type="triangle" w="med" len="med"/>
              </a14:hiddenLine>
            </a:ext>
          </a:extLst>
        </p:spPr>
        <p:txBody>
          <a:bodyPr/>
          <a:lstStyle/>
          <a:p>
            <a:endParaRPr lang="fa-IR"/>
          </a:p>
        </p:txBody>
      </p:sp>
      <p:sp>
        <p:nvSpPr>
          <p:cNvPr id="18438" name="Line 14"/>
          <p:cNvSpPr>
            <a:spLocks noChangeShapeType="1"/>
          </p:cNvSpPr>
          <p:nvPr/>
        </p:nvSpPr>
        <p:spPr bwMode="auto">
          <a:xfrm flipH="1">
            <a:off x="2928938" y="4851400"/>
            <a:ext cx="2665412"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8100">
                <a:solidFill>
                  <a:srgbClr val="000000"/>
                </a:solidFill>
                <a:round/>
                <a:headEnd/>
                <a:tailEnd type="triangle" w="med" len="med"/>
              </a14:hiddenLine>
            </a:ext>
          </a:extLst>
        </p:spPr>
        <p:txBody>
          <a:bodyPr wrap="none" anchor="ctr"/>
          <a:lstStyle/>
          <a:p>
            <a:endParaRPr lang="fa-IR"/>
          </a:p>
        </p:txBody>
      </p:sp>
      <p:grpSp>
        <p:nvGrpSpPr>
          <p:cNvPr id="18439" name="Group 16"/>
          <p:cNvGrpSpPr>
            <a:grpSpLocks/>
          </p:cNvGrpSpPr>
          <p:nvPr/>
        </p:nvGrpSpPr>
        <p:grpSpPr bwMode="auto">
          <a:xfrm>
            <a:off x="1676400" y="2952340"/>
            <a:ext cx="4875213" cy="3455988"/>
            <a:chOff x="1397" y="1843"/>
            <a:chExt cx="3071" cy="2177"/>
          </a:xfrm>
        </p:grpSpPr>
        <p:sp>
          <p:nvSpPr>
            <p:cNvPr id="18440" name="Rectangle 17"/>
            <p:cNvSpPr>
              <a:spLocks noChangeArrowheads="1"/>
            </p:cNvSpPr>
            <p:nvPr/>
          </p:nvSpPr>
          <p:spPr bwMode="auto">
            <a:xfrm>
              <a:off x="3529" y="2450"/>
              <a:ext cx="939" cy="960"/>
            </a:xfrm>
            <a:prstGeom prst="rect">
              <a:avLst/>
            </a:prstGeom>
            <a:solidFill>
              <a:srgbClr val="BBFF99">
                <a:alpha val="47058"/>
              </a:srgbClr>
            </a:solidFill>
            <a:ln w="28575" algn="ctr">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800" b="1">
                  <a:solidFill>
                    <a:srgbClr val="FFFFFF"/>
                  </a:solidFill>
                  <a:ea typeface="SimSun" panose="02010600030101010101" pitchFamily="2" charset="-122"/>
                  <a:cs typeface="Zar" pitchFamily="2" charset="0"/>
                </a:rPr>
                <a:t>اجراي </a:t>
              </a:r>
              <a:r>
                <a:rPr lang="en-US" altLang="zh-CN" sz="2800" b="1">
                  <a:solidFill>
                    <a:srgbClr val="FFFFFF"/>
                  </a:solidFill>
                  <a:ea typeface="SimSun" panose="02010600030101010101" pitchFamily="2" charset="-122"/>
                  <a:cs typeface="Zar" pitchFamily="2" charset="0"/>
                </a:rPr>
                <a:t>CRM</a:t>
              </a:r>
              <a:endParaRPr lang="en-US" altLang="fa-IR" sz="2800" b="1">
                <a:solidFill>
                  <a:srgbClr val="FFFFFF"/>
                </a:solidFill>
                <a:latin typeface="Arial" panose="020B0604020202020204" pitchFamily="34" charset="0"/>
                <a:cs typeface="Arial" panose="020B0604020202020204" pitchFamily="34" charset="0"/>
              </a:endParaRPr>
            </a:p>
          </p:txBody>
        </p:sp>
        <p:sp>
          <p:nvSpPr>
            <p:cNvPr id="18441" name="Rectangle 18"/>
            <p:cNvSpPr>
              <a:spLocks noChangeArrowheads="1"/>
            </p:cNvSpPr>
            <p:nvPr/>
          </p:nvSpPr>
          <p:spPr bwMode="auto">
            <a:xfrm>
              <a:off x="1397" y="1843"/>
              <a:ext cx="861" cy="719"/>
            </a:xfrm>
            <a:prstGeom prst="rect">
              <a:avLst/>
            </a:prstGeom>
            <a:solidFill>
              <a:srgbClr val="BBFF99">
                <a:alpha val="47058"/>
              </a:srgbClr>
            </a:solidFill>
            <a:ln w="28575" algn="ctr">
              <a:solidFill>
                <a:srgbClr val="000000"/>
              </a:solidFill>
              <a:miter lim="800000"/>
              <a:headEnd/>
              <a:tailEnd/>
            </a:ln>
          </p:spPr>
          <p:txBody>
            <a:bodyPr tIns="0" bIns="0"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400" b="1">
                  <a:solidFill>
                    <a:srgbClr val="FFFFFF"/>
                  </a:solidFill>
                  <a:ea typeface="SimSun" panose="02010600030101010101" pitchFamily="2" charset="-122"/>
                  <a:cs typeface="Zar" pitchFamily="2" charset="0"/>
                </a:rPr>
                <a:t>بهبود عملكرد</a:t>
              </a:r>
              <a:endParaRPr lang="en-US" altLang="fa-IR" sz="2400" b="1">
                <a:solidFill>
                  <a:srgbClr val="FFFFFF"/>
                </a:solidFill>
                <a:ea typeface="SimSun" panose="02010600030101010101" pitchFamily="2" charset="-122"/>
                <a:cs typeface="Zar" pitchFamily="2" charset="0"/>
              </a:endParaRPr>
            </a:p>
          </p:txBody>
        </p:sp>
        <p:sp>
          <p:nvSpPr>
            <p:cNvPr id="18442" name="Rectangle 19"/>
            <p:cNvSpPr>
              <a:spLocks noChangeArrowheads="1"/>
            </p:cNvSpPr>
            <p:nvPr/>
          </p:nvSpPr>
          <p:spPr bwMode="auto">
            <a:xfrm>
              <a:off x="1412" y="3301"/>
              <a:ext cx="861" cy="719"/>
            </a:xfrm>
            <a:prstGeom prst="rect">
              <a:avLst/>
            </a:prstGeom>
            <a:solidFill>
              <a:srgbClr val="BBFF99">
                <a:alpha val="47058"/>
              </a:srgbClr>
            </a:solidFill>
            <a:ln w="28575" algn="ctr">
              <a:solidFill>
                <a:srgbClr val="000000"/>
              </a:solidFill>
              <a:miter lim="800000"/>
              <a:headEnd/>
              <a:tailEnd/>
            </a:ln>
          </p:spPr>
          <p:txBody>
            <a:bodyPr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0"/>
                </a:spcBef>
                <a:buClrTx/>
                <a:buFontTx/>
                <a:buNone/>
              </a:pPr>
              <a:r>
                <a:rPr lang="ar-SA" altLang="zh-CN" sz="2800" b="1">
                  <a:solidFill>
                    <a:srgbClr val="FFFFFF"/>
                  </a:solidFill>
                  <a:ea typeface="SimSun" panose="02010600030101010101" pitchFamily="2" charset="-122"/>
                  <a:cs typeface="Zar" pitchFamily="2" charset="0"/>
                </a:rPr>
                <a:t>افزايش كارآيي</a:t>
              </a:r>
              <a:endParaRPr lang="en-US" altLang="fa-IR" sz="2800" b="1">
                <a:solidFill>
                  <a:srgbClr val="FFFFFF"/>
                </a:solidFill>
                <a:ea typeface="SimSun" panose="02010600030101010101" pitchFamily="2" charset="-122"/>
                <a:cs typeface="Zar" pitchFamily="2" charset="0"/>
              </a:endParaRPr>
            </a:p>
          </p:txBody>
        </p:sp>
        <p:sp>
          <p:nvSpPr>
            <p:cNvPr id="18443" name="Line 20"/>
            <p:cNvSpPr>
              <a:spLocks noChangeShapeType="1"/>
            </p:cNvSpPr>
            <p:nvPr/>
          </p:nvSpPr>
          <p:spPr bwMode="auto">
            <a:xfrm flipV="1">
              <a:off x="1850" y="2571"/>
              <a:ext cx="0" cy="360"/>
            </a:xfrm>
            <a:prstGeom prst="line">
              <a:avLst/>
            </a:prstGeom>
            <a:noFill/>
            <a:ln w="38100">
              <a:solidFill>
                <a:srgbClr val="CCFFFF"/>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18444" name="Line 21"/>
            <p:cNvSpPr>
              <a:spLocks noChangeShapeType="1"/>
            </p:cNvSpPr>
            <p:nvPr/>
          </p:nvSpPr>
          <p:spPr bwMode="auto">
            <a:xfrm>
              <a:off x="1850" y="2934"/>
              <a:ext cx="0" cy="360"/>
            </a:xfrm>
            <a:prstGeom prst="line">
              <a:avLst/>
            </a:prstGeom>
            <a:noFill/>
            <a:ln w="38100">
              <a:solidFill>
                <a:srgbClr val="CCFFFF"/>
              </a:solidFill>
              <a:round/>
              <a:headEnd/>
              <a:tailEnd type="triangle" w="med" len="med"/>
            </a:ln>
            <a:extLst>
              <a:ext uri="{909E8E84-426E-40DD-AFC4-6F175D3DCCD1}">
                <a14:hiddenFill xmlns:a14="http://schemas.microsoft.com/office/drawing/2010/main">
                  <a:noFill/>
                </a14:hiddenFill>
              </a:ext>
            </a:extLst>
          </p:spPr>
          <p:txBody>
            <a:bodyPr/>
            <a:lstStyle/>
            <a:p>
              <a:endParaRPr lang="fa-IR"/>
            </a:p>
          </p:txBody>
        </p:sp>
        <p:sp>
          <p:nvSpPr>
            <p:cNvPr id="18445" name="Line 22"/>
            <p:cNvSpPr>
              <a:spLocks noChangeShapeType="1"/>
            </p:cNvSpPr>
            <p:nvPr/>
          </p:nvSpPr>
          <p:spPr bwMode="auto">
            <a:xfrm flipH="1">
              <a:off x="1850" y="2931"/>
              <a:ext cx="1679" cy="0"/>
            </a:xfrm>
            <a:prstGeom prst="line">
              <a:avLst/>
            </a:prstGeom>
            <a:noFill/>
            <a:ln w="38100">
              <a:solidFill>
                <a:srgbClr val="CCFF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fa-I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2950"/>
                                        </p:tgtEl>
                                        <p:attrNameLst>
                                          <p:attrName>style.visibility</p:attrName>
                                        </p:attrNameLst>
                                      </p:cBhvr>
                                      <p:to>
                                        <p:strVal val="visible"/>
                                      </p:to>
                                    </p:set>
                                    <p:animEffect transition="in" filter="blinds(horizontal)">
                                      <p:cBhvr>
                                        <p:cTn id="7" dur="500"/>
                                        <p:tgtEl>
                                          <p:spTgt spid="829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82951">
                                            <p:txEl>
                                              <p:pRg st="0" end="0"/>
                                            </p:txEl>
                                          </p:spTgt>
                                        </p:tgtEl>
                                        <p:attrNameLst>
                                          <p:attrName>style.visibility</p:attrName>
                                        </p:attrNameLst>
                                      </p:cBhvr>
                                      <p:to>
                                        <p:strVal val="visible"/>
                                      </p:to>
                                    </p:set>
                                    <p:anim calcmode="lin" valueType="num">
                                      <p:cBhvr>
                                        <p:cTn id="12" dur="1000" fill="hold"/>
                                        <p:tgtEl>
                                          <p:spTgt spid="82951">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82951">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8295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8295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5" presetClass="entr" presetSubtype="0" fill="hold" grpId="0" nodeType="clickEffect">
                                  <p:stCondLst>
                                    <p:cond delay="0"/>
                                  </p:stCondLst>
                                  <p:childTnLst>
                                    <p:set>
                                      <p:cBhvr>
                                        <p:cTn id="19" dur="1" fill="hold">
                                          <p:stCondLst>
                                            <p:cond delay="0"/>
                                          </p:stCondLst>
                                        </p:cTn>
                                        <p:tgtEl>
                                          <p:spTgt spid="82951">
                                            <p:txEl>
                                              <p:pRg st="1" end="1"/>
                                            </p:txEl>
                                          </p:spTgt>
                                        </p:tgtEl>
                                        <p:attrNameLst>
                                          <p:attrName>style.visibility</p:attrName>
                                        </p:attrNameLst>
                                      </p:cBhvr>
                                      <p:to>
                                        <p:strVal val="visible"/>
                                      </p:to>
                                    </p:set>
                                    <p:anim calcmode="lin" valueType="num">
                                      <p:cBhvr>
                                        <p:cTn id="20" dur="1000" fill="hold"/>
                                        <p:tgtEl>
                                          <p:spTgt spid="82951">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82951">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8295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8295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0" grpId="0"/>
      <p:bldP spid="82951" grpId="0" build="p"/>
    </p:bld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146435" name="Rectangle 4"/>
          <p:cNvSpPr>
            <a:spLocks noGrp="1" noChangeArrowheads="1"/>
          </p:cNvSpPr>
          <p:nvPr>
            <p:ph type="title"/>
          </p:nvPr>
        </p:nvSpPr>
        <p:spPr>
          <a:xfrm>
            <a:off x="838200" y="304800"/>
            <a:ext cx="7726363" cy="1152525"/>
          </a:xfrm>
          <a:solidFill>
            <a:schemeClr val="bg1">
              <a:alpha val="70195"/>
            </a:schemeClr>
          </a:solidFill>
        </p:spPr>
        <p:txBody>
          <a:bodyPr anchor="ctr"/>
          <a:lstStyle/>
          <a:p>
            <a:pPr algn="ctr"/>
            <a:r>
              <a:rPr lang="fa-IR" altLang="fa-IR" sz="3200" b="1" smtClean="0">
                <a:cs typeface="B Zar" panose="00000400000000000000" pitchFamily="2" charset="-78"/>
              </a:rPr>
              <a:t>نقاط ضعف و قوت مدیریت ارتباط با مشتري</a:t>
            </a:r>
            <a:br>
              <a:rPr lang="fa-IR" altLang="fa-IR" sz="3200" b="1" smtClean="0">
                <a:cs typeface="B Zar" panose="00000400000000000000" pitchFamily="2" charset="-78"/>
              </a:rPr>
            </a:br>
            <a:r>
              <a:rPr lang="fa-IR" altLang="fa-IR" sz="3200" b="1" smtClean="0">
                <a:cs typeface="B Zar" panose="00000400000000000000" pitchFamily="2" charset="-78"/>
              </a:rPr>
              <a:t>در بانکهاي ایرانی</a:t>
            </a:r>
            <a:endParaRPr lang="en-US" altLang="fa-IR" sz="3200" b="1" smtClean="0">
              <a:cs typeface="B Zar" panose="00000400000000000000" pitchFamily="2" charset="-78"/>
            </a:endParaRPr>
          </a:p>
        </p:txBody>
      </p:sp>
      <p:sp>
        <p:nvSpPr>
          <p:cNvPr id="146436" name="Rectangle 3"/>
          <p:cNvSpPr>
            <a:spLocks noChangeArrowheads="1"/>
          </p:cNvSpPr>
          <p:nvPr/>
        </p:nvSpPr>
        <p:spPr bwMode="auto">
          <a:xfrm>
            <a:off x="228600" y="1752600"/>
            <a:ext cx="85344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2900" b="1">
                <a:cs typeface="B Zar" panose="00000400000000000000" pitchFamily="2" charset="-78"/>
              </a:rPr>
              <a:t>نقاط ضعف</a:t>
            </a:r>
            <a:r>
              <a:rPr lang="fa-IR" altLang="fa-IR" sz="2900">
                <a:cs typeface="B Zar" panose="00000400000000000000" pitchFamily="2" charset="-78"/>
              </a:rPr>
              <a:t>:</a:t>
            </a:r>
          </a:p>
          <a:p>
            <a:pPr algn="r">
              <a:spcBef>
                <a:spcPct val="0"/>
              </a:spcBef>
              <a:buClrTx/>
              <a:buFontTx/>
              <a:buNone/>
            </a:pPr>
            <a:r>
              <a:rPr lang="fa-IR" altLang="fa-IR" sz="2900">
                <a:cs typeface="B Zar" panose="00000400000000000000" pitchFamily="2" charset="-78"/>
              </a:rPr>
              <a:t>1-هزینه بر و وقتگیر بودن</a:t>
            </a:r>
          </a:p>
          <a:p>
            <a:pPr algn="r" rtl="1">
              <a:spcBef>
                <a:spcPct val="0"/>
              </a:spcBef>
              <a:buClrTx/>
              <a:buFontTx/>
              <a:buNone/>
            </a:pPr>
            <a:r>
              <a:rPr lang="fa-IR" altLang="fa-IR" sz="2900">
                <a:cs typeface="B Zar" panose="00000400000000000000" pitchFamily="2" charset="-78"/>
              </a:rPr>
              <a:t>2- عدم پذیرش اجرای</a:t>
            </a:r>
            <a:r>
              <a:rPr lang="en-US" altLang="fa-IR" sz="2900">
                <a:cs typeface="B Zar" panose="00000400000000000000" pitchFamily="2" charset="-78"/>
              </a:rPr>
              <a:t>CRM </a:t>
            </a:r>
            <a:r>
              <a:rPr lang="fa-IR" altLang="fa-IR" sz="2900">
                <a:cs typeface="B Zar" panose="00000400000000000000" pitchFamily="2" charset="-78"/>
              </a:rPr>
              <a:t> از سوي مدیران،کارکنان و مشتریان</a:t>
            </a:r>
          </a:p>
          <a:p>
            <a:pPr algn="r" rtl="1">
              <a:spcBef>
                <a:spcPct val="0"/>
              </a:spcBef>
              <a:buClrTx/>
              <a:buFontTx/>
              <a:buNone/>
            </a:pPr>
            <a:r>
              <a:rPr lang="fa-IR" altLang="fa-IR" sz="2900">
                <a:cs typeface="B Zar" panose="00000400000000000000" pitchFamily="2" charset="-78"/>
              </a:rPr>
              <a:t>3- نبودن زیر ساختهاي مناسب براي اجرای </a:t>
            </a:r>
            <a:r>
              <a:rPr lang="en-US" altLang="fa-IR" sz="2900">
                <a:cs typeface="B Zar" panose="00000400000000000000" pitchFamily="2" charset="-78"/>
              </a:rPr>
              <a:t>CRM</a:t>
            </a:r>
            <a:endParaRPr lang="fa-IR" altLang="fa-IR" sz="2900">
              <a:cs typeface="B Zar" panose="00000400000000000000" pitchFamily="2" charset="-78"/>
            </a:endParaRPr>
          </a:p>
          <a:p>
            <a:pPr algn="r" rtl="1">
              <a:spcBef>
                <a:spcPct val="0"/>
              </a:spcBef>
              <a:buClrTx/>
              <a:buFontTx/>
              <a:buNone/>
            </a:pPr>
            <a:r>
              <a:rPr lang="fa-IR" altLang="fa-IR" sz="2900">
                <a:cs typeface="B Zar" panose="00000400000000000000" pitchFamily="2" charset="-78"/>
              </a:rPr>
              <a:t>4- موقعیت مکانی وزمانی شعبه که امکان دسترسی مشتریان به بانک را تحت الشعاع خود قرار میدهد.</a:t>
            </a:r>
          </a:p>
          <a:p>
            <a:pPr algn="r" rtl="1">
              <a:spcBef>
                <a:spcPct val="0"/>
              </a:spcBef>
              <a:buClrTx/>
              <a:buFontTx/>
              <a:buNone/>
            </a:pPr>
            <a:r>
              <a:rPr lang="fa-IR" altLang="fa-IR" sz="2900">
                <a:cs typeface="B Zar" panose="00000400000000000000" pitchFamily="2" charset="-78"/>
              </a:rPr>
              <a:t>5-ارائه خدمات خاص با کیفیت بالاتر از سوي بانکهاي رقیب</a:t>
            </a:r>
          </a:p>
          <a:p>
            <a:pPr algn="r">
              <a:spcBef>
                <a:spcPct val="0"/>
              </a:spcBef>
              <a:buClrTx/>
              <a:buFontTx/>
              <a:buNone/>
            </a:pPr>
            <a:r>
              <a:rPr lang="fa-IR" altLang="fa-IR" sz="2900">
                <a:cs typeface="B Zar" panose="00000400000000000000" pitchFamily="2" charset="-78"/>
              </a:rPr>
              <a:t>6- وجود مشتریان بی وفاو وفادار رقیب</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482"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148483" name="Rectangle 4"/>
          <p:cNvSpPr>
            <a:spLocks noGrp="1" noChangeArrowheads="1"/>
          </p:cNvSpPr>
          <p:nvPr>
            <p:ph type="title"/>
          </p:nvPr>
        </p:nvSpPr>
        <p:spPr>
          <a:xfrm>
            <a:off x="2486025" y="381000"/>
            <a:ext cx="2481263" cy="1287463"/>
          </a:xfrm>
          <a:solidFill>
            <a:schemeClr val="bg1">
              <a:alpha val="70195"/>
            </a:schemeClr>
          </a:solidFill>
        </p:spPr>
        <p:txBody>
          <a:bodyPr anchor="ctr"/>
          <a:lstStyle/>
          <a:p>
            <a:r>
              <a:rPr lang="fa-IR" altLang="fa-IR" sz="2800" b="1" smtClean="0">
                <a:cs typeface="B Zar" panose="00000400000000000000" pitchFamily="2" charset="-78"/>
              </a:rPr>
              <a:t>پیشنهادات</a:t>
            </a:r>
          </a:p>
        </p:txBody>
      </p:sp>
      <p:sp>
        <p:nvSpPr>
          <p:cNvPr id="76804" name="Rectangle 3"/>
          <p:cNvSpPr>
            <a:spLocks noChangeArrowheads="1"/>
          </p:cNvSpPr>
          <p:nvPr/>
        </p:nvSpPr>
        <p:spPr bwMode="auto">
          <a:xfrm>
            <a:off x="1804988" y="2209800"/>
            <a:ext cx="67818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a:spcBef>
                <a:spcPct val="0"/>
              </a:spcBef>
              <a:buClrTx/>
              <a:buFontTx/>
              <a:buNone/>
            </a:pPr>
            <a:r>
              <a:rPr lang="fa-IR" altLang="fa-IR" sz="2800"/>
              <a:t>1- کاهش طول زمان انتظارمشتریان</a:t>
            </a:r>
            <a:br>
              <a:rPr lang="fa-IR" altLang="fa-IR" sz="2800"/>
            </a:br>
            <a:r>
              <a:rPr lang="en-US" altLang="fa-IR" sz="2800"/>
              <a:t> </a:t>
            </a:r>
            <a:r>
              <a:rPr lang="fa-IR" altLang="fa-IR" sz="2800"/>
              <a:t>2- ترغیب مشتریان کلیدي به حضور در ساعات خلوت</a:t>
            </a:r>
            <a:br>
              <a:rPr lang="fa-IR" altLang="fa-IR" sz="2800"/>
            </a:br>
            <a:r>
              <a:rPr lang="fa-IR" altLang="fa-IR" sz="2800"/>
              <a:t>3- ایجاد یک بانک اطلاعاتی از مشتریان کلیدي</a:t>
            </a:r>
            <a:r>
              <a:rPr lang="en-US" altLang="fa-IR" sz="2800"/>
              <a:t/>
            </a:r>
            <a:br>
              <a:rPr lang="en-US" altLang="fa-IR" sz="2800"/>
            </a:br>
            <a:r>
              <a:rPr lang="fa-IR" altLang="fa-IR" sz="2800"/>
              <a:t>4- دادن آموزش هاي لازم به کارکنان بانک</a:t>
            </a:r>
            <a:br>
              <a:rPr lang="fa-IR" altLang="fa-IR" sz="2800"/>
            </a:br>
            <a:r>
              <a:rPr lang="en-US" altLang="fa-IR" sz="2800"/>
              <a:t> </a:t>
            </a:r>
            <a:r>
              <a:rPr lang="fa-IR" altLang="fa-IR" sz="2800"/>
              <a:t>5- استفاده کردن از کارمندان فعال متخصص و کارآمد 6- نظارت دقیقتر بر عملکرد کارکنان بانک                7- از وجود تجهیزات پیشرفته تر استفاده شود.</a:t>
            </a:r>
            <a:br>
              <a:rPr lang="fa-IR" altLang="fa-IR" sz="2800"/>
            </a:br>
            <a:r>
              <a:rPr lang="fa-IR" altLang="fa-IR" sz="2800"/>
              <a:t>و...</a:t>
            </a:r>
            <a:endParaRPr lang="fa-IR" altLang="fa-IR" sz="2800" i="1">
              <a:cs typeface="B Zar" panose="00000400000000000000"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6804"/>
                                        </p:tgtEl>
                                        <p:attrNameLst>
                                          <p:attrName>style.visibility</p:attrName>
                                        </p:attrNameLst>
                                      </p:cBhvr>
                                      <p:to>
                                        <p:strVal val="visible"/>
                                      </p:to>
                                    </p:set>
                                    <p:anim by="(-#ppt_w*2)" calcmode="lin" valueType="num">
                                      <p:cBhvr rctx="PPT">
                                        <p:cTn id="7" dur="500" autoRev="1" fill="hold">
                                          <p:stCondLst>
                                            <p:cond delay="0"/>
                                          </p:stCondLst>
                                        </p:cTn>
                                        <p:tgtEl>
                                          <p:spTgt spid="76804"/>
                                        </p:tgtEl>
                                        <p:attrNameLst>
                                          <p:attrName>ppt_w</p:attrName>
                                        </p:attrNameLst>
                                      </p:cBhvr>
                                    </p:anim>
                                    <p:anim by="(#ppt_w*0.50)" calcmode="lin" valueType="num">
                                      <p:cBhvr>
                                        <p:cTn id="8" dur="500" decel="50000" autoRev="1" fill="hold">
                                          <p:stCondLst>
                                            <p:cond delay="0"/>
                                          </p:stCondLst>
                                        </p:cTn>
                                        <p:tgtEl>
                                          <p:spTgt spid="76804"/>
                                        </p:tgtEl>
                                        <p:attrNameLst>
                                          <p:attrName>ppt_x</p:attrName>
                                        </p:attrNameLst>
                                      </p:cBhvr>
                                    </p:anim>
                                    <p:anim from="(-#ppt_h/2)" to="(#ppt_y)" calcmode="lin" valueType="num">
                                      <p:cBhvr>
                                        <p:cTn id="9" dur="1000" fill="hold">
                                          <p:stCondLst>
                                            <p:cond delay="0"/>
                                          </p:stCondLst>
                                        </p:cTn>
                                        <p:tgtEl>
                                          <p:spTgt spid="76804"/>
                                        </p:tgtEl>
                                        <p:attrNameLst>
                                          <p:attrName>ppt_y</p:attrName>
                                        </p:attrNameLst>
                                      </p:cBhvr>
                                    </p:anim>
                                    <p:animRot by="21600000">
                                      <p:cBhvr>
                                        <p:cTn id="10" dur="1000" fill="hold">
                                          <p:stCondLst>
                                            <p:cond delay="0"/>
                                          </p:stCondLst>
                                        </p:cTn>
                                        <p:tgtEl>
                                          <p:spTgt spid="7680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p:bld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0530" name="Rectangle 3"/>
          <p:cNvSpPr>
            <a:spLocks noChangeArrowheads="1"/>
          </p:cNvSpPr>
          <p:nvPr/>
        </p:nvSpPr>
        <p:spPr bwMode="auto">
          <a:xfrm>
            <a:off x="1447800" y="2209800"/>
            <a:ext cx="7129463" cy="424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FontTx/>
              <a:buNone/>
            </a:pPr>
            <a:endParaRPr lang="fa-IR" altLang="fa-IR"/>
          </a:p>
        </p:txBody>
      </p:sp>
      <p:sp>
        <p:nvSpPr>
          <p:cNvPr id="77827" name="Rectangle 6"/>
          <p:cNvSpPr>
            <a:spLocks noGrp="1" noChangeArrowheads="1"/>
          </p:cNvSpPr>
          <p:nvPr>
            <p:ph type="body" idx="1"/>
          </p:nvPr>
        </p:nvSpPr>
        <p:spPr>
          <a:xfrm>
            <a:off x="685800" y="3276600"/>
            <a:ext cx="7772400" cy="2667000"/>
          </a:xfrm>
        </p:spPr>
        <p:txBody>
          <a:bodyPr/>
          <a:lstStyle/>
          <a:p>
            <a:pPr algn="ctr">
              <a:buFontTx/>
              <a:buNone/>
            </a:pPr>
            <a:r>
              <a:rPr lang="fa-IR" altLang="fa-IR" sz="4400" smtClean="0">
                <a:cs typeface="Times New Roman" panose="02020603050405020304" pitchFamily="18" charset="0"/>
              </a:rPr>
              <a:t>از توجه شما عزيزان متشكرم</a:t>
            </a:r>
            <a:endParaRPr lang="en-US" altLang="fa-IR" sz="4400" smtClean="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fade">
                                      <p:cBhvr>
                                        <p:cTn id="7" dur="2000"/>
                                        <p:tgtEl>
                                          <p:spTgt spid="77827">
                                            <p:txEl>
                                              <p:pRg st="0" end="0"/>
                                            </p:txEl>
                                          </p:spTgt>
                                        </p:tgtEl>
                                      </p:cBhvr>
                                    </p:animEffect>
                                    <p:anim calcmode="lin" valueType="num">
                                      <p:cBhvr>
                                        <p:cTn id="8" dur="2000" fill="hold"/>
                                        <p:tgtEl>
                                          <p:spTgt spid="77827">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77827">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77827">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457200"/>
            <a:ext cx="7772400" cy="1143000"/>
          </a:xfrm>
        </p:spPr>
        <p:txBody>
          <a:bodyPr/>
          <a:lstStyle/>
          <a:p>
            <a:pPr rtl="1"/>
            <a:r>
              <a:rPr lang="fa-IR" altLang="fa-IR" b="1" smtClean="0">
                <a:cs typeface="Zar" pitchFamily="2" charset="0"/>
              </a:rPr>
              <a:t>مشتري</a:t>
            </a:r>
            <a:endParaRPr lang="en-US" altLang="fa-IR" smtClean="0">
              <a:cs typeface="Zar" pitchFamily="2" charset="0"/>
            </a:endParaRPr>
          </a:p>
        </p:txBody>
      </p:sp>
      <p:sp>
        <p:nvSpPr>
          <p:cNvPr id="12298" name="Text Box 10"/>
          <p:cNvSpPr txBox="1">
            <a:spLocks noChangeArrowheads="1"/>
          </p:cNvSpPr>
          <p:nvPr/>
        </p:nvSpPr>
        <p:spPr bwMode="auto">
          <a:xfrm>
            <a:off x="609600" y="2286000"/>
            <a:ext cx="7953375"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r" rtl="1" eaLnBrk="1" hangingPunct="1">
              <a:spcBef>
                <a:spcPct val="50000"/>
              </a:spcBef>
              <a:buClrTx/>
              <a:buFontTx/>
              <a:buNone/>
            </a:pPr>
            <a:r>
              <a:rPr lang="fa-IR" altLang="fa-IR" sz="3000">
                <a:cs typeface="B Zar" panose="00000400000000000000" pitchFamily="2" charset="-78"/>
              </a:rPr>
              <a:t>مشتري کیست ؟</a:t>
            </a:r>
          </a:p>
          <a:p>
            <a:pPr algn="r" rtl="1" eaLnBrk="1" hangingPunct="1">
              <a:spcBef>
                <a:spcPct val="50000"/>
              </a:spcBef>
              <a:buClrTx/>
              <a:buFontTx/>
              <a:buNone/>
            </a:pPr>
            <a:r>
              <a:rPr lang="fa-IR" altLang="fa-IR" sz="3000">
                <a:cs typeface="B Zar" panose="00000400000000000000" pitchFamily="2" charset="-78"/>
              </a:rPr>
              <a:t>مشتریان درون سازمانی و برون سازمانی</a:t>
            </a:r>
          </a:p>
          <a:p>
            <a:pPr algn="r" rtl="1" eaLnBrk="1" hangingPunct="1">
              <a:spcBef>
                <a:spcPct val="50000"/>
              </a:spcBef>
              <a:buClrTx/>
              <a:buFontTx/>
              <a:buNone/>
            </a:pPr>
            <a:r>
              <a:rPr lang="fa-IR" altLang="fa-IR" sz="2800">
                <a:cs typeface="B Zar" panose="00000400000000000000" pitchFamily="2" charset="-78"/>
              </a:rPr>
              <a:t>طبقه بندي مشتریان</a:t>
            </a:r>
          </a:p>
          <a:p>
            <a:pPr algn="r" rtl="1" eaLnBrk="1" hangingPunct="1">
              <a:spcBef>
                <a:spcPct val="50000"/>
              </a:spcBef>
              <a:buClrTx/>
              <a:buFontTx/>
              <a:buNone/>
            </a:pPr>
            <a:r>
              <a:rPr lang="fa-IR" altLang="fa-IR" sz="2800">
                <a:cs typeface="B Zar" panose="00000400000000000000" pitchFamily="2" charset="-78"/>
              </a:rPr>
              <a:t>مفهوم جدید خدمت به مشتریان</a:t>
            </a:r>
            <a:endParaRPr lang="en-US" altLang="fa-IR" sz="3000">
              <a:latin typeface="Arial" panose="020B0604020202020204" pitchFamily="34" charset="0"/>
              <a:cs typeface="B Zar" panose="00000400000000000000" pitchFamily="2" charset="-78"/>
            </a:endParaRPr>
          </a:p>
        </p:txBody>
      </p:sp>
      <p:pic>
        <p:nvPicPr>
          <p:cNvPr id="12299"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8"/>
                                        </p:tgtEl>
                                        <p:attrNameLst>
                                          <p:attrName>style.visibility</p:attrName>
                                        </p:attrNameLst>
                                      </p:cBhvr>
                                      <p:to>
                                        <p:strVal val="visible"/>
                                      </p:to>
                                    </p:set>
                                    <p:anim calcmode="lin" valueType="num">
                                      <p:cBhvr>
                                        <p:cTn id="7" dur="1000" fill="hold"/>
                                        <p:tgtEl>
                                          <p:spTgt spid="12298"/>
                                        </p:tgtEl>
                                        <p:attrNameLst>
                                          <p:attrName>ppt_x</p:attrName>
                                        </p:attrNameLst>
                                      </p:cBhvr>
                                      <p:tavLst>
                                        <p:tav tm="0">
                                          <p:val>
                                            <p:strVal val="#ppt_x-.2"/>
                                          </p:val>
                                        </p:tav>
                                        <p:tav tm="100000">
                                          <p:val>
                                            <p:strVal val="#ppt_x"/>
                                          </p:val>
                                        </p:tav>
                                      </p:tavLst>
                                    </p:anim>
                                    <p:anim calcmode="lin" valueType="num">
                                      <p:cBhvr>
                                        <p:cTn id="8" dur="1000" fill="hold"/>
                                        <p:tgtEl>
                                          <p:spTgt spid="122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8"/>
                                        </p:tgtEl>
                                      </p:cBhvr>
                                    </p:animEffect>
                                  </p:childTnLst>
                                </p:cTn>
                              </p:par>
                            </p:childTnLst>
                          </p:cTn>
                        </p:par>
                        <p:par>
                          <p:cTn id="10" fill="hold" nodeType="afterGroup">
                            <p:stCondLst>
                              <p:cond delay="1000"/>
                            </p:stCondLst>
                            <p:childTnLst>
                              <p:par>
                                <p:cTn id="11" presetID="4" presetClass="entr" presetSubtype="32" fill="hold" nodeType="afterEffect">
                                  <p:stCondLst>
                                    <p:cond delay="0"/>
                                  </p:stCondLst>
                                  <p:childTnLst>
                                    <p:set>
                                      <p:cBhvr>
                                        <p:cTn id="12" dur="1" fill="hold">
                                          <p:stCondLst>
                                            <p:cond delay="0"/>
                                          </p:stCondLst>
                                        </p:cTn>
                                        <p:tgtEl>
                                          <p:spTgt spid="12299"/>
                                        </p:tgtEl>
                                        <p:attrNameLst>
                                          <p:attrName>style.visibility</p:attrName>
                                        </p:attrNameLst>
                                      </p:cBhvr>
                                      <p:to>
                                        <p:strVal val="visible"/>
                                      </p:to>
                                    </p:set>
                                    <p:animEffect transition="in" filter="box(out)">
                                      <p:cBhvr>
                                        <p:cTn id="13"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rtl="1"/>
            <a:r>
              <a:rPr lang="fa-IR" altLang="fa-IR" smtClean="0">
                <a:cs typeface="B Zar" panose="00000400000000000000" pitchFamily="2" charset="-78"/>
              </a:rPr>
              <a:t>ضرورت به کارگیری </a:t>
            </a:r>
            <a:r>
              <a:rPr lang="en-US" altLang="fa-IR" smtClean="0">
                <a:cs typeface="B Zar" panose="00000400000000000000" pitchFamily="2" charset="-78"/>
              </a:rPr>
              <a:t>CRM</a:t>
            </a:r>
          </a:p>
        </p:txBody>
      </p:sp>
      <p:sp>
        <p:nvSpPr>
          <p:cNvPr id="12298" name="Text Box 10"/>
          <p:cNvSpPr txBox="1">
            <a:spLocks noChangeArrowheads="1"/>
          </p:cNvSpPr>
          <p:nvPr/>
        </p:nvSpPr>
        <p:spPr bwMode="auto">
          <a:xfrm>
            <a:off x="457200" y="2209800"/>
            <a:ext cx="7953375"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Times New Roman" panose="02020603050405020304" pitchFamily="18" charset="0"/>
              </a:defRPr>
            </a:lvl1pPr>
            <a:lvl2pPr marL="742950" indent="-285750">
              <a:spcBef>
                <a:spcPct val="20000"/>
              </a:spcBef>
              <a:buClr>
                <a:schemeClr val="tx2"/>
              </a:buClr>
              <a:buChar char="–"/>
              <a:defRPr sz="2800">
                <a:solidFill>
                  <a:schemeClr val="tx1"/>
                </a:solidFill>
                <a:latin typeface="Times New Roman" panose="02020603050405020304" pitchFamily="18" charset="0"/>
              </a:defRPr>
            </a:lvl2pPr>
            <a:lvl3pPr marL="1143000" indent="-228600">
              <a:spcBef>
                <a:spcPct val="20000"/>
              </a:spcBef>
              <a:buClr>
                <a:schemeClr val="tx2"/>
              </a:buClr>
              <a:buChar char="•"/>
              <a:defRPr sz="2400">
                <a:solidFill>
                  <a:schemeClr val="tx1"/>
                </a:solidFill>
                <a:latin typeface="Times New Roman" panose="02020603050405020304" pitchFamily="18" charset="0"/>
              </a:defRPr>
            </a:lvl3pPr>
            <a:lvl4pPr marL="1600200" indent="-228600">
              <a:spcBef>
                <a:spcPct val="20000"/>
              </a:spcBef>
              <a:buClr>
                <a:schemeClr val="tx2"/>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rtl="1" eaLnBrk="1" hangingPunct="1">
              <a:spcBef>
                <a:spcPct val="50000"/>
              </a:spcBef>
              <a:buClrTx/>
              <a:buFontTx/>
              <a:buNone/>
            </a:pPr>
            <a:r>
              <a:rPr lang="fa-IR" altLang="fa-IR" sz="3600" dirty="0">
                <a:latin typeface="Arial" panose="020B0604020202020204" pitchFamily="34" charset="0"/>
                <a:cs typeface="B Nazanin" panose="00000400000000000000" pitchFamily="2" charset="-78"/>
              </a:rPr>
              <a:t>بهبود خدمات</a:t>
            </a:r>
          </a:p>
          <a:p>
            <a:pPr algn="ctr" rtl="1" eaLnBrk="1" hangingPunct="1">
              <a:spcBef>
                <a:spcPct val="50000"/>
              </a:spcBef>
              <a:buClrTx/>
              <a:buFontTx/>
              <a:buNone/>
            </a:pPr>
            <a:r>
              <a:rPr lang="fa-IR" altLang="fa-IR" dirty="0">
                <a:latin typeface="Arial" panose="020B0604020202020204" pitchFamily="34" charset="0"/>
                <a:cs typeface="B Nazanin" panose="00000400000000000000" pitchFamily="2" charset="-78"/>
              </a:rPr>
              <a:t>رضایت</a:t>
            </a:r>
            <a:r>
              <a:rPr lang="fa-IR" altLang="fa-IR" sz="3600" dirty="0">
                <a:latin typeface="Arial" panose="020B0604020202020204" pitchFamily="34" charset="0"/>
                <a:cs typeface="B Nazanin" panose="00000400000000000000" pitchFamily="2" charset="-78"/>
              </a:rPr>
              <a:t> مشتری</a:t>
            </a:r>
          </a:p>
          <a:p>
            <a:pPr algn="ctr" rtl="1" eaLnBrk="1" hangingPunct="1">
              <a:spcBef>
                <a:spcPct val="50000"/>
              </a:spcBef>
              <a:buClrTx/>
              <a:buFontTx/>
              <a:buNone/>
            </a:pPr>
            <a:r>
              <a:rPr lang="fa-IR" altLang="fa-IR" sz="3600" dirty="0">
                <a:latin typeface="Arial" panose="020B0604020202020204" pitchFamily="34" charset="0"/>
                <a:cs typeface="B Nazanin" panose="00000400000000000000" pitchFamily="2" charset="-78"/>
              </a:rPr>
              <a:t>کاهش هز</a:t>
            </a:r>
            <a:r>
              <a:rPr lang="fa-IR" altLang="fa-IR" dirty="0">
                <a:latin typeface="Arial" panose="020B0604020202020204" pitchFamily="34" charset="0"/>
                <a:cs typeface="B Nazanin" panose="00000400000000000000" pitchFamily="2" charset="-78"/>
              </a:rPr>
              <a:t>ینه</a:t>
            </a:r>
            <a:r>
              <a:rPr lang="fa-IR" altLang="fa-IR" sz="3600" dirty="0">
                <a:latin typeface="Arial" panose="020B0604020202020204" pitchFamily="34" charset="0"/>
                <a:cs typeface="B Nazanin" panose="00000400000000000000" pitchFamily="2" charset="-78"/>
              </a:rPr>
              <a:t> ها</a:t>
            </a:r>
          </a:p>
          <a:p>
            <a:pPr algn="ctr" rtl="1" eaLnBrk="1" hangingPunct="1">
              <a:spcBef>
                <a:spcPct val="50000"/>
              </a:spcBef>
              <a:buClrTx/>
              <a:buFontTx/>
              <a:buNone/>
            </a:pPr>
            <a:r>
              <a:rPr lang="fa-IR" altLang="fa-IR" sz="3600" dirty="0">
                <a:latin typeface="Arial" panose="020B0604020202020204" pitchFamily="34" charset="0"/>
                <a:cs typeface="B Nazanin" panose="00000400000000000000" pitchFamily="2" charset="-78"/>
              </a:rPr>
              <a:t>ارتباط فرد به فرد حتی با </a:t>
            </a:r>
            <a:r>
              <a:rPr lang="fa-IR" altLang="fa-IR" dirty="0">
                <a:latin typeface="Arial" panose="020B0604020202020204" pitchFamily="34" charset="0"/>
                <a:cs typeface="B Nazanin" panose="00000400000000000000" pitchFamily="2" charset="-78"/>
              </a:rPr>
              <a:t>میلیون</a:t>
            </a:r>
            <a:r>
              <a:rPr lang="fa-IR" altLang="fa-IR" sz="3600" dirty="0">
                <a:latin typeface="Arial" panose="020B0604020202020204" pitchFamily="34" charset="0"/>
                <a:cs typeface="B Nazanin" panose="00000400000000000000" pitchFamily="2" charset="-78"/>
              </a:rPr>
              <a:t> ها مشتری</a:t>
            </a:r>
            <a:endParaRPr lang="en-US" altLang="fa-IR" sz="3600" dirty="0">
              <a:latin typeface="Arial" panose="020B0604020202020204" pitchFamily="34" charset="0"/>
              <a:cs typeface="B Nazanin" panose="00000400000000000000" pitchFamily="2" charset="-78"/>
            </a:endParaRPr>
          </a:p>
        </p:txBody>
      </p:sp>
      <p:pic>
        <p:nvPicPr>
          <p:cNvPr id="12299" name="Picture 11" descr="j0151297"/>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7323138" y="5659438"/>
            <a:ext cx="1820862" cy="1198562"/>
          </a:xfrm>
          <a:no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8"/>
                                        </p:tgtEl>
                                        <p:attrNameLst>
                                          <p:attrName>style.visibility</p:attrName>
                                        </p:attrNameLst>
                                      </p:cBhvr>
                                      <p:to>
                                        <p:strVal val="visible"/>
                                      </p:to>
                                    </p:set>
                                    <p:anim calcmode="lin" valueType="num">
                                      <p:cBhvr>
                                        <p:cTn id="7" dur="1000" fill="hold"/>
                                        <p:tgtEl>
                                          <p:spTgt spid="12298"/>
                                        </p:tgtEl>
                                        <p:attrNameLst>
                                          <p:attrName>ppt_x</p:attrName>
                                        </p:attrNameLst>
                                      </p:cBhvr>
                                      <p:tavLst>
                                        <p:tav tm="0">
                                          <p:val>
                                            <p:strVal val="#ppt_x-.2"/>
                                          </p:val>
                                        </p:tav>
                                        <p:tav tm="100000">
                                          <p:val>
                                            <p:strVal val="#ppt_x"/>
                                          </p:val>
                                        </p:tav>
                                      </p:tavLst>
                                    </p:anim>
                                    <p:anim calcmode="lin" valueType="num">
                                      <p:cBhvr>
                                        <p:cTn id="8" dur="1000" fill="hold"/>
                                        <p:tgtEl>
                                          <p:spTgt spid="122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8"/>
                                        </p:tgtEl>
                                      </p:cBhvr>
                                    </p:animEffect>
                                  </p:childTnLst>
                                </p:cTn>
                              </p:par>
                            </p:childTnLst>
                          </p:cTn>
                        </p:par>
                        <p:par>
                          <p:cTn id="10" fill="hold" nodeType="afterGroup">
                            <p:stCondLst>
                              <p:cond delay="1000"/>
                            </p:stCondLst>
                            <p:childTnLst>
                              <p:par>
                                <p:cTn id="11" presetID="4" presetClass="entr" presetSubtype="32" fill="hold" nodeType="afterEffect">
                                  <p:stCondLst>
                                    <p:cond delay="0"/>
                                  </p:stCondLst>
                                  <p:childTnLst>
                                    <p:set>
                                      <p:cBhvr>
                                        <p:cTn id="12" dur="1" fill="hold">
                                          <p:stCondLst>
                                            <p:cond delay="0"/>
                                          </p:stCondLst>
                                        </p:cTn>
                                        <p:tgtEl>
                                          <p:spTgt spid="12299"/>
                                        </p:tgtEl>
                                        <p:attrNameLst>
                                          <p:attrName>style.visibility</p:attrName>
                                        </p:attrNameLst>
                                      </p:cBhvr>
                                      <p:to>
                                        <p:strVal val="visible"/>
                                      </p:to>
                                    </p:set>
                                    <p:animEffect transition="in" filter="box(out)">
                                      <p:cBhvr>
                                        <p:cTn id="13"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p:bldLst>
  </p:timing>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Designs\Work\FIREBALL.POT</Template>
  <TotalTime>1428</TotalTime>
  <Words>7810</Words>
  <Application>Microsoft Office PowerPoint</Application>
  <PresentationFormat>On-screen Show (4:3)</PresentationFormat>
  <Paragraphs>751</Paragraphs>
  <Slides>72</Slides>
  <Notes>72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72</vt:i4>
      </vt:variant>
    </vt:vector>
  </HeadingPairs>
  <TitlesOfParts>
    <vt:vector size="83" baseType="lpstr">
      <vt:lpstr>SimSun</vt:lpstr>
      <vt:lpstr>Arial</vt:lpstr>
      <vt:lpstr>B Elham</vt:lpstr>
      <vt:lpstr>B Nazanin</vt:lpstr>
      <vt:lpstr>B Titr</vt:lpstr>
      <vt:lpstr>B Zar</vt:lpstr>
      <vt:lpstr>Tahoma</vt:lpstr>
      <vt:lpstr>Times New Roman</vt:lpstr>
      <vt:lpstr>Wingdings</vt:lpstr>
      <vt:lpstr>Zar</vt:lpstr>
      <vt:lpstr>FIREBALL</vt:lpstr>
      <vt:lpstr>PowerPoint Presentation</vt:lpstr>
      <vt:lpstr> مدیریت ارتباط با CRM مشتری</vt:lpstr>
      <vt:lpstr>PowerPoint Presentation</vt:lpstr>
      <vt:lpstr>So, What is CRM!?</vt:lpstr>
      <vt:lpstr>So, What is CRM!?</vt:lpstr>
      <vt:lpstr>اهداف CRM </vt:lpstr>
      <vt:lpstr>PowerPoint Presentation</vt:lpstr>
      <vt:lpstr>مشتري</vt:lpstr>
      <vt:lpstr>ضرورت به کارگیری CRM</vt:lpstr>
      <vt:lpstr>PowerPoint Presentation</vt:lpstr>
      <vt:lpstr>So, what is CRM!?</vt:lpstr>
      <vt:lpstr>So, what is CRM!?</vt:lpstr>
      <vt:lpstr>تاریخچه CRM </vt:lpstr>
      <vt:lpstr>انواع فناوری CRM </vt:lpstr>
      <vt:lpstr>مزایای بکارگیری سیستم‌های مدیریت ارتباط با مشتری </vt:lpstr>
      <vt:lpstr>مراحل اجرای CRM</vt:lpstr>
      <vt:lpstr>دلایل حرکت سازمانها به سوی سرمایه گذاری بر مدیریت ارتباط با مشتری </vt:lpstr>
      <vt:lpstr>PowerPoint Presentation</vt:lpstr>
      <vt:lpstr>ملاحظاتي دراجراي مديريت ارتباط با مشتري</vt:lpstr>
      <vt:lpstr>مدل مفهومي(CRM) و اجزاي تشكيل دهنده آن</vt:lpstr>
      <vt:lpstr>اجزاي مدل</vt:lpstr>
      <vt:lpstr>اجزاي مدل</vt:lpstr>
      <vt:lpstr>PowerPoint Presentation</vt:lpstr>
      <vt:lpstr>تعريف رفتار</vt:lpstr>
      <vt:lpstr>PowerPoint Presentation</vt:lpstr>
      <vt:lpstr>سه رده تصميم گيري</vt:lpstr>
      <vt:lpstr>PowerPoint Presentation</vt:lpstr>
      <vt:lpstr>ماتريس تقسيم بندي ، تصميم گيري مصرف‌كننده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علل كسب رضايت مشتري </vt:lpstr>
      <vt:lpstr>مزاياي رضايت‌مندي مشتري</vt:lpstr>
      <vt:lpstr>PowerPoint Presentation</vt:lpstr>
      <vt:lpstr>عوامل مؤثر بر رضايت مشتري</vt:lpstr>
      <vt:lpstr>انواع رضايت </vt:lpstr>
      <vt:lpstr>اندازه گیری رضایت مشتری(CSM) </vt:lpstr>
      <vt:lpstr>PowerPoint Presentation</vt:lpstr>
      <vt:lpstr>انتظارات</vt:lpstr>
      <vt:lpstr>شاخص‌هاي قابل اندازه‌گيري انتظارات</vt:lpstr>
      <vt:lpstr>ادراكات  </vt:lpstr>
      <vt:lpstr>PowerPoint Presentation</vt:lpstr>
      <vt:lpstr>ارزش درك شده</vt:lpstr>
      <vt:lpstr>PowerPoint Presentation</vt:lpstr>
      <vt:lpstr>PowerPoint Presentation</vt:lpstr>
      <vt:lpstr>PowerPoint Presentation</vt:lpstr>
      <vt:lpstr>PowerPoint Presentation</vt:lpstr>
      <vt:lpstr>زمان اجراي استراتژي مديريت ارتباط با مشتري</vt:lpstr>
      <vt:lpstr>PowerPoint Presentation</vt:lpstr>
      <vt:lpstr>PowerPoint Presentation</vt:lpstr>
      <vt:lpstr>PowerPoint Presentation</vt:lpstr>
      <vt:lpstr>PowerPoint Presentation</vt:lpstr>
      <vt:lpstr> در مورد رابطه مديريت ارتباط با مشتري و فرآيندها به سه نكته اشاره مي‌كنيم </vt:lpstr>
      <vt:lpstr>د : رابطة مديريت ارتباط با مشتري و كاركنان :</vt:lpstr>
      <vt:lpstr>جهت موفقيت در اجراي مديريت ارتباط با مشتري بايد به اين نكات توجه كرد:</vt:lpstr>
      <vt:lpstr>PowerPoint Presentation</vt:lpstr>
      <vt:lpstr>اهداف اصلی اجراي مدیریت روابط مشتریان در مؤسسات مالی وبانکها عبارت است از</vt:lpstr>
      <vt:lpstr>اهداف اصلی اجراي مدیریت روابط مشتریان در مؤسسات مالی وبانکها عبارت است از</vt:lpstr>
      <vt:lpstr>مزایاي مهم به کارگیري مدیریت ارتباط با مشتري در بانک</vt:lpstr>
      <vt:lpstr>CRM اصول</vt:lpstr>
      <vt:lpstr>فرضیه هاي اساسی مدیریت ارتباط با مشتري دربانک</vt:lpstr>
      <vt:lpstr>بدون جایگاه در بانک هاي ایرانی CRM</vt:lpstr>
      <vt:lpstr>در نظام بانکی ایران CRM جایگاه</vt:lpstr>
      <vt:lpstr>ارزیابی آمادگی مؤسسات مالی و بانکها براي اجراي تکنیک مدیریت ارتباط با مشتریان</vt:lpstr>
      <vt:lpstr>نقاط ضعف و قوت مدیریت ارتباط با مشتري در بانکهاي ایرانی</vt:lpstr>
      <vt:lpstr>نقاط ضعف و قوت مدیریت ارتباط با مشتري در بانکهاي ایرانی</vt:lpstr>
      <vt:lpstr>پیشنهادات</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CRM</dc:title>
  <dc:creator>Valued Sony Customer</dc:creator>
  <cp:lastModifiedBy>Sayed Ali</cp:lastModifiedBy>
  <cp:revision>113</cp:revision>
  <dcterms:created xsi:type="dcterms:W3CDTF">2002-02-10T17:58:45Z</dcterms:created>
  <dcterms:modified xsi:type="dcterms:W3CDTF">2018-04-16T11:03:17Z</dcterms:modified>
</cp:coreProperties>
</file>