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notesMasterIdLst>
    <p:notesMasterId r:id="rId39"/>
  </p:notesMasterIdLst>
  <p:sldIdLst>
    <p:sldId id="552" r:id="rId2"/>
    <p:sldId id="553" r:id="rId3"/>
    <p:sldId id="261" r:id="rId4"/>
    <p:sldId id="263" r:id="rId5"/>
    <p:sldId id="264" r:id="rId6"/>
    <p:sldId id="265" r:id="rId7"/>
    <p:sldId id="554" r:id="rId8"/>
    <p:sldId id="556" r:id="rId9"/>
    <p:sldId id="555" r:id="rId10"/>
    <p:sldId id="557" r:id="rId11"/>
    <p:sldId id="558" r:id="rId12"/>
    <p:sldId id="559" r:id="rId13"/>
    <p:sldId id="560" r:id="rId14"/>
    <p:sldId id="562" r:id="rId15"/>
    <p:sldId id="564" r:id="rId16"/>
    <p:sldId id="563" r:id="rId17"/>
    <p:sldId id="266" r:id="rId18"/>
    <p:sldId id="566" r:id="rId19"/>
    <p:sldId id="567" r:id="rId20"/>
    <p:sldId id="568" r:id="rId21"/>
    <p:sldId id="569" r:id="rId22"/>
    <p:sldId id="570" r:id="rId23"/>
    <p:sldId id="572" r:id="rId24"/>
    <p:sldId id="573" r:id="rId25"/>
    <p:sldId id="574" r:id="rId26"/>
    <p:sldId id="575" r:id="rId27"/>
    <p:sldId id="576" r:id="rId28"/>
    <p:sldId id="577" r:id="rId29"/>
    <p:sldId id="578" r:id="rId30"/>
    <p:sldId id="579" r:id="rId31"/>
    <p:sldId id="580" r:id="rId32"/>
    <p:sldId id="583" r:id="rId33"/>
    <p:sldId id="584" r:id="rId34"/>
    <p:sldId id="585" r:id="rId35"/>
    <p:sldId id="586" r:id="rId36"/>
    <p:sldId id="581" r:id="rId37"/>
    <p:sldId id="582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+mn-ea"/>
        <a:cs typeface="B Nazanin" pitchFamily="2" charset="-78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+mn-ea"/>
        <a:cs typeface="B Nazanin" pitchFamily="2" charset="-78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+mn-ea"/>
        <a:cs typeface="B Nazanin" pitchFamily="2" charset="-78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+mn-ea"/>
        <a:cs typeface="B Nazanin" pitchFamily="2" charset="-78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+mn-ea"/>
        <a:cs typeface="B Nazanin" pitchFamily="2" charset="-78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+mn-ea"/>
        <a:cs typeface="B Nazanin" pitchFamily="2" charset="-78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+mn-ea"/>
        <a:cs typeface="B Nazanin" pitchFamily="2" charset="-78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+mn-ea"/>
        <a:cs typeface="B Nazanin" pitchFamily="2" charset="-78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+mn-ea"/>
        <a:cs typeface="B Nazanin" pitchFamily="2" charset="-7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9F4AA"/>
    <a:srgbClr val="990000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4" autoAdjust="0"/>
    <p:restoredTop sz="94598" autoAdjust="0"/>
  </p:normalViewPr>
  <p:slideViewPr>
    <p:cSldViewPr snapToGrid="0">
      <p:cViewPr>
        <p:scale>
          <a:sx n="66" d="100"/>
          <a:sy n="66" d="100"/>
        </p:scale>
        <p:origin x="-73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ECE5B5AE-37B1-44ED-9638-2E24D3E1C0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529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B4FD056-1505-4DFB-AB76-1384DA1F3430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21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5650" cy="3425825"/>
          </a:xfrm>
          <a:ln w="12700" cap="flat"/>
        </p:spPr>
      </p:sp>
      <p:sp>
        <p:nvSpPr>
          <p:cNvPr id="321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2066" tIns="46033" rIns="92066" bIns="46033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1098B3A-2E28-4C13-A542-A5A42967F89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22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5650" cy="3425825"/>
          </a:xfrm>
          <a:ln w="12700" cap="flat"/>
        </p:spPr>
      </p:sp>
      <p:sp>
        <p:nvSpPr>
          <p:cNvPr id="322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2066" tIns="46033" rIns="92066" bIns="46033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DDF31A-3BB1-4F8F-BCBF-D6D0F6F8857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23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5650" cy="3425825"/>
          </a:xfrm>
          <a:ln w="12700" cap="flat"/>
        </p:spPr>
      </p:sp>
      <p:sp>
        <p:nvSpPr>
          <p:cNvPr id="323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2066" tIns="46033" rIns="92066" bIns="46033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fa-IR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5B5AE-37B1-44ED-9638-2E24D3E1C02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63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fa-IR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5B5AE-37B1-44ED-9638-2E24D3E1C02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63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fa-IR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5B5AE-37B1-44ED-9638-2E24D3E1C02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635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fa-IR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5B5AE-37B1-44ED-9638-2E24D3E1C02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635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fa-IR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5B5AE-37B1-44ED-9638-2E24D3E1C02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63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92B794-1696-4E3C-9C4F-EEC748B2EC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BB5E1-4D3D-4DF6-A931-4E04F36856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904275-0E79-44C7-AB40-002770410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5305D-8D12-4C91-990F-92D5355F24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7319AD-73F4-47A3-AFFA-612981E384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0AEE18-09B9-4FB0-9608-7C6F73A74E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2342AF-2F8A-43DE-911F-82DA0A53CB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AA5C6C-6422-46FF-9025-5CE5769694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1AF86E-A097-4C5B-8BDA-1A0F14C1DF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835C04-0719-4636-B3BB-1B80ABC68E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E790EA-1079-4739-A1A5-75639F4720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174F110-4B09-43BA-8F04-A8BDB9B175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676135"/>
            <a:ext cx="2133600" cy="476250"/>
          </a:xfrm>
        </p:spPr>
        <p:txBody>
          <a:bodyPr/>
          <a:lstStyle/>
          <a:p>
            <a:pPr>
              <a:defRPr/>
            </a:pPr>
            <a:fld id="{121AF86E-A097-4C5B-8BDA-1A0F14C1DF4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42844" y="248030"/>
            <a:ext cx="8858312" cy="3124200"/>
          </a:xfrm>
          <a:prstGeom prst="roundRect">
            <a:avLst>
              <a:gd name="adj" fmla="val 8813"/>
            </a:avLst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a-IR" sz="6000" b="1" dirty="0" smtClean="0">
                <a:solidFill>
                  <a:srgbClr val="336600"/>
                </a:solidFill>
                <a:cs typeface="+mj-cs"/>
              </a:rPr>
              <a:t> برنامه </a:t>
            </a:r>
            <a:r>
              <a:rPr lang="fa-IR" sz="6000" b="1" smtClean="0">
                <a:solidFill>
                  <a:srgbClr val="336600"/>
                </a:solidFill>
                <a:cs typeface="+mj-cs"/>
              </a:rPr>
              <a:t>ریزی نیروی انساني</a:t>
            </a:r>
            <a:r>
              <a:rPr lang="fa-IR" sz="6000" b="1" dirty="0" smtClean="0">
                <a:solidFill>
                  <a:srgbClr val="336600"/>
                </a:solidFill>
                <a:cs typeface="+mj-cs"/>
              </a:rPr>
              <a:t/>
            </a:r>
            <a:br>
              <a:rPr lang="fa-IR" sz="6000" b="1" dirty="0" smtClean="0">
                <a:solidFill>
                  <a:srgbClr val="336600"/>
                </a:solidFill>
                <a:cs typeface="+mj-cs"/>
              </a:rPr>
            </a:br>
            <a:endParaRPr lang="fa-IR" sz="500" b="1" dirty="0" smtClean="0">
              <a:solidFill>
                <a:srgbClr val="336600"/>
              </a:solidFill>
              <a:cs typeface="+mj-cs"/>
            </a:endParaRPr>
          </a:p>
          <a:p>
            <a:pPr algn="ctr">
              <a:lnSpc>
                <a:spcPct val="150000"/>
              </a:lnSpc>
            </a:pPr>
            <a:r>
              <a:rPr lang="fa-IR" sz="2000" b="1" dirty="0" smtClean="0"/>
              <a:t>از کتاب مدیریت منابع انسانی-دکتر سعادت</a:t>
            </a:r>
            <a:endParaRPr lang="en-US" sz="2000" b="1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42844" y="1267622"/>
            <a:ext cx="8858312" cy="135732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>
              <a:lnSpc>
                <a:spcPct val="200000"/>
              </a:lnSpc>
              <a:spcBef>
                <a:spcPct val="0"/>
              </a:spcBef>
              <a:defRPr/>
            </a:pPr>
            <a:endParaRPr kumimoji="0" lang="fa-IR" sz="6000" b="1" i="0" u="none" strike="noStrike" kern="1200" cap="all" normalizeH="0" noProof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lvl="0" algn="ctr" rtl="1">
              <a:lnSpc>
                <a:spcPct val="200000"/>
              </a:lnSpc>
              <a:spcBef>
                <a:spcPct val="0"/>
              </a:spcBef>
              <a:defRPr/>
            </a:pPr>
            <a:endParaRPr kumimoji="0" lang="fa-IR" sz="4800" b="1" i="0" u="none" strike="noStrike" kern="1200" cap="all" normalizeH="0" baseline="0" noProof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28219" y="4075933"/>
            <a:ext cx="615553" cy="315209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fa-I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..........</a:t>
            </a:r>
            <a:endParaRPr lang="en-US" sz="28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1480" y="3417950"/>
            <a:ext cx="66141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 smtClean="0"/>
              <a:t>نام استاد:خانم دکتر حسینی               تهیه و گردآوری:</a:t>
            </a:r>
          </a:p>
          <a:p>
            <a:pPr algn="r"/>
            <a:r>
              <a:rPr lang="fa-IR" dirty="0" smtClean="0"/>
              <a:t>                                                    نادر مدرس</a:t>
            </a:r>
          </a:p>
          <a:p>
            <a:pPr algn="r"/>
            <a:r>
              <a:rPr lang="fa-IR" dirty="0"/>
              <a:t> </a:t>
            </a:r>
            <a:r>
              <a:rPr lang="fa-IR" dirty="0" smtClean="0"/>
              <a:t>                                                 سعید نام آور</a:t>
            </a:r>
          </a:p>
          <a:p>
            <a:pPr algn="r"/>
            <a:r>
              <a:rPr lang="fa-IR" dirty="0"/>
              <a:t> </a:t>
            </a:r>
            <a:r>
              <a:rPr lang="fa-IR" dirty="0" smtClean="0"/>
              <a:t>                                                محمد علی حیدری </a:t>
            </a:r>
            <a:endParaRPr lang="en-US" dirty="0"/>
          </a:p>
        </p:txBody>
      </p:sp>
      <p:pic>
        <p:nvPicPr>
          <p:cNvPr id="2050" name="Picture 2" descr="C:\Users\heidarim\Pictures\HR-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5560" y="4075933"/>
            <a:ext cx="5080000" cy="2675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E7F4800C-0E71-4745-89F7-BE4AE1C4C536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502920" y="1371600"/>
            <a:ext cx="8168640" cy="49682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1- مطالعه و شناخت سیستم فعلی: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در صورتیکه سیستم اطلاعاتی در سازمان وجود نداشته باشد،لازم است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هر سیستم غیر رسمی یا هر رویه و روش دیگری که برای جمع آوری 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اطلاعات در سازمان بکار برده می شود،شناسایی گردد.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هدف از بررسی سیستم فعلی پاسخ دادن به سوالاتی از قبیل:</a:t>
            </a:r>
          </a:p>
          <a:p>
            <a:pPr marL="457200" indent="-457200" algn="r" rtl="1">
              <a:buFont typeface="Courier New" pitchFamily="49" charset="0"/>
              <a:buChar char="o"/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حجم اطلاعاتی که سیستم فعلی می تواند پردازش کند چقدر است؟</a:t>
            </a:r>
          </a:p>
          <a:p>
            <a:pPr marL="457200" indent="-457200" algn="r" rtl="1">
              <a:buFont typeface="Courier New" pitchFamily="49" charset="0"/>
              <a:buChar char="o"/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از این اطلاعات چگونه استفاده می شود؟</a:t>
            </a:r>
          </a:p>
          <a:p>
            <a:pPr marL="457200" indent="-457200" algn="r" rtl="1">
              <a:buFont typeface="Courier New" pitchFamily="49" charset="0"/>
              <a:buChar char="o"/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کیفیت اطلاعات در چه حدی است؟</a:t>
            </a:r>
          </a:p>
          <a:p>
            <a:pPr marL="457200" indent="-457200" algn="r" rtl="1">
              <a:buFont typeface="Courier New" pitchFamily="49" charset="0"/>
              <a:buChar char="o"/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چه نوع اطلاعاتی مورد نیاز است؟</a:t>
            </a:r>
          </a:p>
          <a:p>
            <a:pPr marL="457200" indent="-457200" algn="r" rtl="1">
              <a:buFont typeface="Courier New" pitchFamily="49" charset="0"/>
              <a:buChar char="o"/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اطلاعات از چه منابعی بدست می آید؟</a:t>
            </a:r>
            <a:endParaRPr lang="fa-IR" sz="3200" dirty="0"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blackWhite">
          <a:xfrm>
            <a:off x="552450" y="255369"/>
            <a:ext cx="8229600" cy="777875"/>
          </a:xfrm>
          <a:prstGeom prst="rect">
            <a:avLst/>
          </a:prstGeom>
          <a:noFill/>
          <a:effectLst>
            <a:outerShdw dist="107763" dir="2700000" algn="ctr" rotWithShape="0">
              <a:schemeClr val="bg2"/>
            </a:outerShdw>
          </a:effectLst>
        </p:spPr>
        <p:txBody>
          <a:bodyPr vert="horz" lIns="182563" tIns="46038" rIns="182563" bIns="46038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1" fontAlgn="auto">
              <a:spcAft>
                <a:spcPts val="0"/>
              </a:spcAft>
            </a:pP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روشهاي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تعيين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موجودي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نيروي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انساني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42951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E7F4800C-0E71-4745-89F7-BE4AE1C4C536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502920" y="1371600"/>
            <a:ext cx="8168640" cy="49682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457200" indent="-457200" algn="r" rtl="1">
              <a:buFont typeface="Courier New" pitchFamily="49" charset="0"/>
              <a:buChar char="o"/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آیا در تصمیم گیریها از اطلاعاتی که پردازش شده و موجود است،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بلافاصله استفاده می شود یا این اطلاعات،راکد و بی مصرف باقی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می ماند؟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مطالعه سیستم اطلاعاتی باید برای ما روشن سازد که آیا در سازمان 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یک سیستم اطلاعاتی مرکزی وجود دارد که کل سازمان را پوشش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دهد یا هر دایره ای بطور مستقل ،اطلاعات مورد نیاز خود را پردازش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می کند.</a:t>
            </a:r>
          </a:p>
          <a:p>
            <a:pPr algn="r" rtl="1"/>
            <a:endParaRPr lang="fa-IR" sz="3200" dirty="0"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blackWhite">
          <a:xfrm>
            <a:off x="552450" y="306169"/>
            <a:ext cx="8229600" cy="777875"/>
          </a:xfrm>
          <a:prstGeom prst="rect">
            <a:avLst/>
          </a:prstGeom>
          <a:noFill/>
          <a:effectLst>
            <a:outerShdw dist="107763" dir="2700000" algn="ctr" rotWithShape="0">
              <a:schemeClr val="bg2"/>
            </a:outerShdw>
          </a:effectLst>
        </p:spPr>
        <p:txBody>
          <a:bodyPr vert="horz" lIns="182563" tIns="46038" rIns="182563" bIns="46038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1" fontAlgn="auto">
              <a:spcAft>
                <a:spcPts val="0"/>
              </a:spcAft>
            </a:pP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روشهاي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تعيين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موجودي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نيروي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انساني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33826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E7F4800C-0E71-4745-89F7-BE4AE1C4C536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502920" y="1371600"/>
            <a:ext cx="8168640" cy="49682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2- تعیین اولویتهای اطلاعاتی:</a:t>
            </a:r>
            <a:endParaRPr lang="en-US" sz="3200" dirty="0" smtClean="0">
              <a:latin typeface="Times New Roman" pitchFamily="18" charset="0"/>
              <a:cs typeface="B Zar" pitchFamily="2" charset="-78"/>
            </a:endParaRP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سیستم اطلاعاتی باید طوری طراحی گردد که نخست،اطلاعات ضروری و مهم برای 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تصمیم گیری را تهیه کند و در اختیار تصمیم گیرندگان قرار دهد و سپس در صورت لزوم 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و به صرفه بودن از نظر وقت و هزینه،اطلاعات کم اهمیت تر را در اختیار بگذارد.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3-طراحی سیستم اطلاعات جدید: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سیستم باید به گونه ای طراحی شود که در مجموع،جوابگوی تمام نیازهای اطلاعاتی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سازمان درباره منابع انسانی باشد.</a:t>
            </a:r>
          </a:p>
          <a:p>
            <a:pPr algn="r" rtl="1"/>
            <a:endParaRPr lang="fa-IR" sz="3200" dirty="0">
              <a:latin typeface="Times New Roman" pitchFamily="18" charset="0"/>
              <a:cs typeface="B Zar" pitchFamily="2" charset="-78"/>
            </a:endParaRPr>
          </a:p>
          <a:p>
            <a:pPr algn="r" rtl="1"/>
            <a:endParaRPr lang="fa-IR" sz="3200" dirty="0"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blackWhite">
          <a:xfrm>
            <a:off x="552450" y="268069"/>
            <a:ext cx="8229600" cy="777875"/>
          </a:xfrm>
          <a:prstGeom prst="rect">
            <a:avLst/>
          </a:prstGeom>
          <a:noFill/>
          <a:effectLst>
            <a:outerShdw dist="107763" dir="2700000" algn="ctr" rotWithShape="0">
              <a:schemeClr val="bg2"/>
            </a:outerShdw>
          </a:effectLst>
        </p:spPr>
        <p:txBody>
          <a:bodyPr vert="horz" lIns="182563" tIns="46038" rIns="182563" bIns="46038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1" fontAlgn="auto">
              <a:spcAft>
                <a:spcPts val="0"/>
              </a:spcAft>
            </a:pP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روشهاي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تعيين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موجودي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نيروي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انساني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7" name="Picture 2" descr="C:\Users\heidarim\Pictures\t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699" y="4652963"/>
            <a:ext cx="2143085" cy="2047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481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E7F4800C-0E71-4745-89F7-BE4AE1C4C536}" type="slidenum">
              <a:rPr lang="en-US"/>
              <a:pPr>
                <a:defRPr/>
              </a:pPr>
              <a:t>13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" y="252095"/>
            <a:ext cx="8305799" cy="629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75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E7F4800C-0E71-4745-89F7-BE4AE1C4C536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502920" y="1371600"/>
            <a:ext cx="8168640" cy="49682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4-انتخاب و نصب رایانه: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ظرفیت، سرعت عمل و سایر ویژگیهای رایانه باید متناسب با نیازهای اطلاعاتی سازمان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باشد.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5-حفظ کیفیت سیستم اطلاع رسانی: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داده ها باید باارزش باشد تا سیستم بتواند اطلاعات سودمندی را پردازش کند و در اختیار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تصمیم گیرندگان قرار دهد.بدین منظور تمام واحدها و حوزه ها باید بتوانند اطلاعات 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مهم را از اطلاعات بی ارزش تشخیص داده ،با ارسال اطلاعات مفید و همچنین فرستادن 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گزارشهای صحیح،دقیق و بموقع،کیفیت سیستم اطلاعاتی منابع انسانی را بهبود بخشند.</a:t>
            </a:r>
          </a:p>
          <a:p>
            <a:pPr algn="r" rtl="1"/>
            <a:endParaRPr lang="fa-IR" sz="3200" dirty="0">
              <a:latin typeface="Times New Roman" pitchFamily="18" charset="0"/>
              <a:cs typeface="B Zar" pitchFamily="2" charset="-78"/>
            </a:endParaRPr>
          </a:p>
          <a:p>
            <a:pPr algn="r" rtl="1"/>
            <a:endParaRPr lang="fa-IR" sz="3200" dirty="0"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blackWhite">
          <a:xfrm>
            <a:off x="552450" y="255369"/>
            <a:ext cx="8229600" cy="777875"/>
          </a:xfrm>
          <a:prstGeom prst="rect">
            <a:avLst/>
          </a:prstGeom>
          <a:noFill/>
          <a:effectLst>
            <a:outerShdw dist="107763" dir="2700000" algn="ctr" rotWithShape="0">
              <a:schemeClr val="bg2"/>
            </a:outerShdw>
          </a:effectLst>
        </p:spPr>
        <p:txBody>
          <a:bodyPr vert="horz" lIns="182563" tIns="46038" rIns="182563" bIns="46038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1" fontAlgn="auto">
              <a:spcAft>
                <a:spcPts val="0"/>
              </a:spcAft>
            </a:pP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روشهاي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تعيين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موجودي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نيروي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انساني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30940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E7F4800C-0E71-4745-89F7-BE4AE1C4C536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502920" y="1371600"/>
            <a:ext cx="8168640" cy="49682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ج-طرح جانشینی: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ابتدا فهرستی از اسامی مدیران و مسئولیتهایشان،تهیه و آماده می شود.سپس کلیه پستهای 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مدیریتی سازمان بررسی و احتمال خالی شدن این پستها در اثر بازنشستگی،ارتقا،انتقال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استعفا یا مرگ متصدیان آنها مطالعه می گردد.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در مرحله بعد این اطلاعات با اطلاعاتی که از صورت برداری از ویژگیها و مهارتهای مدیران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بدست آمده است،مقایسه ومشخص می شود که آیا سازمان توانایی پرکردن پستهایی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که در جریان عادی کار یا بطور غیر منتظره خالی می شوند،دارد یا نه.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به عبارت دیگر،نتیجه این مطالعه نشان می دهد که در سازمان افراد مستعدی برای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احراز پستهای بالاتر وجود دارد یا خیر؟</a:t>
            </a:r>
            <a:endParaRPr lang="fa-IR" sz="3200" dirty="0">
              <a:latin typeface="Times New Roman" pitchFamily="18" charset="0"/>
              <a:cs typeface="B Zar" pitchFamily="2" charset="-78"/>
            </a:endParaRPr>
          </a:p>
          <a:p>
            <a:pPr algn="r" rtl="1"/>
            <a:r>
              <a:rPr lang="en-US" sz="3200" dirty="0" smtClean="0">
                <a:latin typeface="Times New Roman" pitchFamily="18" charset="0"/>
                <a:cs typeface="B Zar" pitchFamily="2" charset="-78"/>
              </a:rPr>
              <a:t>  </a:t>
            </a: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  </a:t>
            </a:r>
            <a:endParaRPr lang="fa-IR" sz="3200" dirty="0"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blackWhite">
          <a:xfrm>
            <a:off x="552450" y="255369"/>
            <a:ext cx="8229600" cy="777875"/>
          </a:xfrm>
          <a:prstGeom prst="rect">
            <a:avLst/>
          </a:prstGeom>
          <a:noFill/>
          <a:effectLst>
            <a:outerShdw dist="107763" dir="2700000" algn="ctr" rotWithShape="0">
              <a:schemeClr val="bg2"/>
            </a:outerShdw>
          </a:effectLst>
        </p:spPr>
        <p:txBody>
          <a:bodyPr vert="horz" lIns="182563" tIns="46038" rIns="182563" bIns="46038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1" fontAlgn="auto">
              <a:spcAft>
                <a:spcPts val="0"/>
              </a:spcAft>
            </a:pP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روشهاي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تعيين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موجودي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نيروي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انساني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86046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E7F4800C-0E71-4745-89F7-BE4AE1C4C536}" type="slidenum">
              <a:rPr lang="en-US"/>
              <a:pPr>
                <a:defRPr/>
              </a:pPr>
              <a:t>16</a:t>
            </a:fld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81150"/>
            <a:ext cx="8260079" cy="4728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blackWhite">
          <a:xfrm>
            <a:off x="552450" y="255369"/>
            <a:ext cx="8229600" cy="777875"/>
          </a:xfrm>
          <a:prstGeom prst="rect">
            <a:avLst/>
          </a:prstGeom>
          <a:noFill/>
          <a:effectLst>
            <a:outerShdw dist="107763" dir="2700000" algn="ctr" rotWithShape="0">
              <a:schemeClr val="bg2"/>
            </a:outerShdw>
          </a:effectLst>
        </p:spPr>
        <p:txBody>
          <a:bodyPr vert="horz" lIns="182563" tIns="46038" rIns="182563" bIns="46038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1" fontAlgn="auto">
              <a:spcAft>
                <a:spcPts val="0"/>
              </a:spcAft>
            </a:pP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روشهاي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تعيين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موجودي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نيروي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انساني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03763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2CF75516-4762-435A-8AD9-E87EBE35D5F1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518160" y="1447800"/>
            <a:ext cx="8240078" cy="4724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r" rtl="1">
              <a:lnSpc>
                <a:spcPct val="180000"/>
              </a:lnSpc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تعداد افراد و نوع تخصصهای مورد نیاز،بستگی به اهداف و استراتژیهای کلی سازمان دارد.</a:t>
            </a:r>
          </a:p>
          <a:p>
            <a:pPr algn="r" rtl="1">
              <a:lnSpc>
                <a:spcPct val="180000"/>
              </a:lnSpc>
            </a:pPr>
            <a:endParaRPr lang="fa-IR" sz="3200" dirty="0" smtClean="0">
              <a:latin typeface="Times New Roman" pitchFamily="18" charset="0"/>
              <a:cs typeface="B Zar" pitchFamily="2" charset="-78"/>
            </a:endParaRPr>
          </a:p>
          <a:p>
            <a:pPr algn="r" rtl="1">
              <a:lnSpc>
                <a:spcPct val="180000"/>
              </a:lnSpc>
            </a:pPr>
            <a:endParaRPr lang="fa-IR" sz="3200" dirty="0">
              <a:latin typeface="Times New Roman" pitchFamily="18" charset="0"/>
              <a:cs typeface="B Zar" pitchFamily="2" charset="-78"/>
            </a:endParaRPr>
          </a:p>
          <a:p>
            <a:pPr algn="r" rtl="1">
              <a:lnSpc>
                <a:spcPct val="180000"/>
              </a:lnSpc>
            </a:pPr>
            <a:endParaRPr lang="en-US" sz="3200" dirty="0"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blackWhite">
          <a:xfrm>
            <a:off x="552450" y="369669"/>
            <a:ext cx="8229600" cy="777875"/>
          </a:xfrm>
          <a:prstGeom prst="rect">
            <a:avLst/>
          </a:prstGeom>
          <a:noFill/>
          <a:effectLst>
            <a:outerShdw dist="107763" dir="2700000" algn="ctr" rotWithShape="0">
              <a:schemeClr val="bg2"/>
            </a:outerShdw>
          </a:effectLst>
        </p:spPr>
        <p:txBody>
          <a:bodyPr vert="horz" lIns="182563" tIns="46038" rIns="182563" bIns="46038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1" fontAlgn="auto">
              <a:spcAft>
                <a:spcPts val="0"/>
              </a:spcAft>
            </a:pP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بررسی اهداف آتی سازمان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26" name="Picture 2" descr="C:\Users\heidarim\Pictures\span-of-control-4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800" y="3009900"/>
            <a:ext cx="3822700" cy="29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 bwMode="blackWhite">
          <a:xfrm>
            <a:off x="493460" y="387098"/>
            <a:ext cx="8229600" cy="1143000"/>
          </a:xfrm>
          <a:noFill/>
          <a:effectLst>
            <a:outerShdw dist="107763" dir="2700000" algn="ctr" rotWithShape="0">
              <a:schemeClr val="bg2"/>
            </a:outerShdw>
          </a:effectLst>
        </p:spPr>
        <p:txBody>
          <a:bodyPr lIns="182563" tIns="46038" rIns="182563" bIns="46038"/>
          <a:lstStyle/>
          <a:p>
            <a:pPr rtl="1" eaLnBrk="1" hangingPunct="1"/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برآورد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نیروی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انسانی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مورد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نیاز(تقاضا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برای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نیرو)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2CF75516-4762-435A-8AD9-E87EBE35D5F1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518160" y="1447800"/>
            <a:ext cx="8240078" cy="4724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r" rtl="1">
              <a:lnSpc>
                <a:spcPct val="180000"/>
              </a:lnSpc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برای محاسبه تعداد نیروی انسانی مورد نیاز سازمان،نخست باید میزان تقاضا برای تولیدات</a:t>
            </a:r>
          </a:p>
          <a:p>
            <a:pPr algn="r" rtl="1">
              <a:lnSpc>
                <a:spcPct val="180000"/>
              </a:lnSpc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یا خدمات برآورد گرددو سپس تعداد نیروهای لازم برای جوابگویی به این تقاضا تعیین</a:t>
            </a:r>
          </a:p>
          <a:p>
            <a:pPr algn="r" rtl="1">
              <a:lnSpc>
                <a:spcPct val="180000"/>
              </a:lnSpc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شود.</a:t>
            </a:r>
            <a:endParaRPr lang="en-US" sz="3200" dirty="0" smtClean="0">
              <a:latin typeface="Times New Roman" pitchFamily="18" charset="0"/>
              <a:cs typeface="B Zar" pitchFamily="2" charset="-78"/>
            </a:endParaRPr>
          </a:p>
          <a:p>
            <a:pPr algn="r" rtl="1">
              <a:lnSpc>
                <a:spcPct val="180000"/>
              </a:lnSpc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علاوه بر سطح تقاضا برای تولیدات یا خدمات سازمان،عوامل دیگری نیز  در میزان نیاز</a:t>
            </a:r>
          </a:p>
          <a:p>
            <a:pPr algn="r" rtl="1">
              <a:lnSpc>
                <a:spcPct val="180000"/>
              </a:lnSpc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سازمان به نیروی انسانی موثرند که مهمترین آنها عبارتنداز:</a:t>
            </a:r>
          </a:p>
          <a:p>
            <a:pPr algn="r" rtl="1">
              <a:lnSpc>
                <a:spcPct val="180000"/>
              </a:lnSpc>
            </a:pPr>
            <a:endParaRPr lang="en-US" sz="3200" dirty="0">
              <a:latin typeface="Times New Roman" pitchFamily="18" charset="0"/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7638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2CF75516-4762-435A-8AD9-E87EBE35D5F1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518160" y="1447800"/>
            <a:ext cx="8240078" cy="4724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r" rtl="1">
              <a:lnSpc>
                <a:spcPct val="180000"/>
              </a:lnSpc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1. برآورد تعدادنیروهایی که در اثر اخراج،استعفا،بازنشستگی،خاتمه خدمت و غیره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سازمان را ترک می کنند.</a:t>
            </a:r>
          </a:p>
          <a:p>
            <a:pPr algn="r" rtl="1">
              <a:lnSpc>
                <a:spcPct val="180000"/>
              </a:lnSpc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2. میزان تطبیق تخصصها و مهارتهای کادر فعلی با تخصصها و مهارتهایی که سازمان در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اثر تغییر و تحولات آتی نیازمند آن خواهد بود.   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3. اتخاذ تصمیماتی از قبیل متنوع کردن محصولات،افزایش کیفیت تولیدات و عرضه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خدمات یا ورود به بازارهای جدید.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4. پیشرفت تکنولوژی وتغییر رویه ها و شیوه های اداری و اجرایی.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5. افزایش بودجه سازمان(واحد) یا تخصیص منابع مالی بیشتر به آن.</a:t>
            </a:r>
          </a:p>
          <a:p>
            <a:pPr algn="r" rtl="1">
              <a:lnSpc>
                <a:spcPct val="180000"/>
              </a:lnSpc>
            </a:pPr>
            <a:endParaRPr lang="en-US" sz="3200" dirty="0"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blackWhite">
          <a:xfrm>
            <a:off x="493460" y="387098"/>
            <a:ext cx="8229600" cy="1143000"/>
          </a:xfrm>
          <a:prstGeom prst="rect">
            <a:avLst/>
          </a:prstGeom>
          <a:noFill/>
          <a:effectLst>
            <a:outerShdw dist="107763" dir="2700000" algn="ctr" rotWithShape="0">
              <a:schemeClr val="bg2"/>
            </a:outerShdw>
          </a:effectLst>
        </p:spPr>
        <p:txBody>
          <a:bodyPr vert="horz" lIns="182563" tIns="46038" rIns="182563" bIns="46038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1" fontAlgn="auto">
              <a:spcAft>
                <a:spcPts val="0"/>
              </a:spcAft>
            </a:pPr>
            <a:r>
              <a:rPr lang="fa-IR" sz="3600" b="1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برآورد</a:t>
            </a:r>
            <a:r>
              <a:rPr lang="fa-IR" sz="320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نیروی</a:t>
            </a:r>
            <a:r>
              <a:rPr lang="fa-IR" sz="320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انسانی</a:t>
            </a:r>
            <a:r>
              <a:rPr lang="fa-IR" sz="320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مورد</a:t>
            </a:r>
            <a:r>
              <a:rPr lang="fa-IR" sz="320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نیاز(تقاضا</a:t>
            </a:r>
            <a:r>
              <a:rPr lang="fa-IR" sz="320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برای</a:t>
            </a:r>
            <a:r>
              <a:rPr lang="fa-IR" sz="320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نیرو)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94056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1AF86E-A097-4C5B-8BDA-1A0F14C1DF4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3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321" y="569303"/>
            <a:ext cx="5585272" cy="526171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2CF75516-4762-435A-8AD9-E87EBE35D5F1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518160" y="1447800"/>
            <a:ext cx="8240078" cy="4724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r" rtl="1">
              <a:lnSpc>
                <a:spcPct val="180000"/>
              </a:lnSpc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الف) روش روند یابی(</a:t>
            </a:r>
            <a:r>
              <a:rPr lang="en-US" sz="2800" dirty="0" smtClean="0">
                <a:latin typeface="Times New Roman" pitchFamily="18" charset="0"/>
                <a:cs typeface="B Zar" pitchFamily="2" charset="-78"/>
              </a:rPr>
              <a:t>Trend Analysis</a:t>
            </a: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):</a:t>
            </a:r>
          </a:p>
          <a:p>
            <a:pPr algn="r" rtl="1">
              <a:lnSpc>
                <a:spcPct val="180000"/>
              </a:lnSpc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پیش بینی نیازهای آتی به نیروی انسانی را می توان با مطالعه تعداد افرادی که در چند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سال گذشته به استخدام سازمان درآمده اند،آغاز کرد.</a:t>
            </a:r>
          </a:p>
          <a:p>
            <a:pPr algn="r" rtl="1">
              <a:lnSpc>
                <a:spcPct val="180000"/>
              </a:lnSpc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با محاسباتی که انجام می شود،احتمال ادامه این روند،تعیین می شود ومبنای پیش بینی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نیازهای آتی سازمان به نیروی انسانی قرار می گیرد.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این روش یک اقدام مقدماتی به شمار می آید زیرا علاوه بر زمان،عوامل متعدد دیگری نیز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در تعیین نیازهای استخدامی سازمان دخالت دارد.  </a:t>
            </a:r>
            <a:endParaRPr lang="en-US" sz="3200" dirty="0" smtClean="0"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blackWhite">
          <a:xfrm>
            <a:off x="493460" y="399798"/>
            <a:ext cx="8229600" cy="1143000"/>
          </a:xfrm>
          <a:prstGeom prst="rect">
            <a:avLst/>
          </a:prstGeom>
          <a:noFill/>
          <a:effectLst>
            <a:outerShdw dist="107763" dir="2700000" algn="ctr" rotWithShape="0">
              <a:schemeClr val="bg2"/>
            </a:outerShdw>
          </a:effectLst>
        </p:spPr>
        <p:txBody>
          <a:bodyPr vert="horz" lIns="182563" tIns="46038" rIns="182563" bIns="46038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1" fontAlgn="auto">
              <a:spcAft>
                <a:spcPts val="0"/>
              </a:spcAft>
            </a:pP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روشهای برآورد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نیروی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انسانی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مورد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نیاز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48723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2CF75516-4762-435A-8AD9-E87EBE35D5F1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518160" y="1447800"/>
            <a:ext cx="8240078" cy="4724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r" rtl="1">
              <a:lnSpc>
                <a:spcPct val="180000"/>
              </a:lnSpc>
            </a:pPr>
            <a:r>
              <a:rPr lang="fa-IR" sz="3200" dirty="0">
                <a:latin typeface="Times New Roman" pitchFamily="18" charset="0"/>
                <a:cs typeface="B Zar" pitchFamily="2" charset="-78"/>
              </a:rPr>
              <a:t>ب</a:t>
            </a: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) روش نسبت یابی(</a:t>
            </a:r>
            <a:r>
              <a:rPr lang="en-US" sz="2800" dirty="0" smtClean="0">
                <a:latin typeface="Times New Roman" pitchFamily="18" charset="0"/>
                <a:cs typeface="B Zar" pitchFamily="2" charset="-78"/>
              </a:rPr>
              <a:t>Ratio Analysis</a:t>
            </a: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):</a:t>
            </a:r>
          </a:p>
          <a:p>
            <a:pPr algn="r" rtl="1">
              <a:lnSpc>
                <a:spcPct val="180000"/>
              </a:lnSpc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روش دیگر برای پیش بینی تعداد کارکنان مورد نیاز،تعیین نسبتی است که میان یک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عامل معین مانند:حجم فروش و تعداد افراد مورد نیاز وجود دارد.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در این روش مانند روش روندیابی،فرض بر این است که کارکرد یا راندمان افراد،ثابت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است و نمی توان با ایجاد انگیزه،حجم فروش یک فروشنده را از 500 هزار ریال در سال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بیشتر کرد.در صورتیکه کارکرد فروشندگان افزایش یا کاهش یابد و در نتیجه نسبت فروش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به فروشنده تغییر کند،پیش بینی براساس کارکرد گذشته افراد نمی تواند معیار درستی 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برای پیش بینی تعدادفروشنده مورد نیاز باشد.</a:t>
            </a:r>
          </a:p>
          <a:p>
            <a:pPr algn="r" rtl="1">
              <a:lnSpc>
                <a:spcPct val="180000"/>
              </a:lnSpc>
            </a:pPr>
            <a:endParaRPr lang="en-US" sz="3200" dirty="0" smtClean="0"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blackWhite">
          <a:xfrm>
            <a:off x="493460" y="209298"/>
            <a:ext cx="8229600" cy="1143000"/>
          </a:xfrm>
          <a:prstGeom prst="rect">
            <a:avLst/>
          </a:prstGeom>
          <a:noFill/>
          <a:effectLst>
            <a:outerShdw dist="107763" dir="2700000" algn="ctr" rotWithShape="0">
              <a:schemeClr val="bg2"/>
            </a:outerShdw>
          </a:effectLst>
        </p:spPr>
        <p:txBody>
          <a:bodyPr vert="horz" lIns="182563" tIns="46038" rIns="182563" bIns="46038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1" fontAlgn="auto">
              <a:spcAft>
                <a:spcPts val="0"/>
              </a:spcAft>
            </a:pP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روشهای برآورد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نیروی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انسانی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مورد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نیاز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72979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2CF75516-4762-435A-8AD9-E87EBE35D5F1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518160" y="1447800"/>
            <a:ext cx="8240078" cy="4724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r" rtl="1">
              <a:lnSpc>
                <a:spcPct val="180000"/>
              </a:lnSpc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ج) روش همبستگی(</a:t>
            </a:r>
            <a:r>
              <a:rPr lang="en-US" sz="2800" dirty="0" smtClean="0">
                <a:latin typeface="Times New Roman" pitchFamily="18" charset="0"/>
                <a:cs typeface="B Zar" pitchFamily="2" charset="-78"/>
              </a:rPr>
              <a:t>Correlation Analysis</a:t>
            </a: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):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رابطه آماری میان دو متغیر را می توان بوسیله روش همبستگی محاسبه کرد.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در این روش ارتباط میان میزان فعالیتی در سازمان و تعداد افراد مورد نیاز بررسی می شود.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چنانچه ارتباط و  همبستگی میان این دو عامل وجود داشته باشد،می توان پیش بینی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کرد در صورت تغییر میزان فعالیت مورد نیاز ،تعداد افراد مورد نیاز چقدر  خواهد بود.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پیش بینی هایی که براساس این روش انجام می گیرد،دقیق تر از دو روش قبلی است.</a:t>
            </a:r>
          </a:p>
          <a:p>
            <a:pPr algn="r" rtl="1"/>
            <a:endParaRPr lang="en-US" sz="3200" dirty="0" smtClean="0"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blackWhite">
          <a:xfrm>
            <a:off x="493460" y="399798"/>
            <a:ext cx="8229600" cy="1143000"/>
          </a:xfrm>
          <a:prstGeom prst="rect">
            <a:avLst/>
          </a:prstGeom>
          <a:noFill/>
          <a:effectLst>
            <a:outerShdw dist="107763" dir="2700000" algn="ctr" rotWithShape="0">
              <a:schemeClr val="bg2"/>
            </a:outerShdw>
          </a:effectLst>
        </p:spPr>
        <p:txBody>
          <a:bodyPr vert="horz" lIns="182563" tIns="46038" rIns="182563" bIns="46038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1" fontAlgn="auto">
              <a:spcAft>
                <a:spcPts val="0"/>
              </a:spcAft>
            </a:pP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روشهای برآورد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نیروی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انسانی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مورد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نیاز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17458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2CF75516-4762-435A-8AD9-E87EBE35D5F1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518160" y="1447800"/>
            <a:ext cx="8240078" cy="4724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r" rtl="1">
              <a:lnSpc>
                <a:spcPct val="180000"/>
              </a:lnSpc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ج) روش رگرسیون: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رگرسیون روشی است  که از طریق آن می توان با استفاده از اطلاعاتی که در مورد متغیر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مستقل وجود دارد،متغیرهای وابسته را پیش بینی کرد.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هنگامیکه تنها یک متغیر مستقل و یک متغیر وابسته مطالعه می شود،رگرسیون را خطی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ساده و هنگامیکه بیش از یک متغیر مستقل وجود داشته باشد،آنرا رگرسیون مرکب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(چند متغیره) می نامند.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با این روش می توان پیش بینی کرد که مثلا برای کاری به چند کارگر نیاز است،بدین 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صورت که با استفاده از متغیرهای مستقل مانند تولید،فروش و راندمان هر کارگر،تعداد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کارگر مورد نیاز را پیش بینی کرد.</a:t>
            </a:r>
          </a:p>
          <a:p>
            <a:pPr algn="r" rtl="1"/>
            <a:endParaRPr lang="en-US" sz="3200" dirty="0" smtClean="0"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blackWhite">
          <a:xfrm>
            <a:off x="493460" y="399798"/>
            <a:ext cx="8229600" cy="1143000"/>
          </a:xfrm>
          <a:prstGeom prst="rect">
            <a:avLst/>
          </a:prstGeom>
          <a:noFill/>
          <a:effectLst>
            <a:outerShdw dist="107763" dir="2700000" algn="ctr" rotWithShape="0">
              <a:schemeClr val="bg2"/>
            </a:outerShdw>
          </a:effectLst>
        </p:spPr>
        <p:txBody>
          <a:bodyPr vert="horz" lIns="182563" tIns="46038" rIns="182563" bIns="46038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1" fontAlgn="auto">
              <a:spcAft>
                <a:spcPts val="0"/>
              </a:spcAft>
            </a:pP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روشهای برآورد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نیروی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انسانی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مورد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نیاز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70755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2CF75516-4762-435A-8AD9-E87EBE35D5F1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518160" y="1447800"/>
            <a:ext cx="8240078" cy="4724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r" rtl="1">
              <a:lnSpc>
                <a:spcPct val="180000"/>
              </a:lnSpc>
            </a:pPr>
            <a:r>
              <a:rPr lang="fa-IR" sz="3200" dirty="0">
                <a:latin typeface="Times New Roman" pitchFamily="18" charset="0"/>
                <a:cs typeface="B Zar" pitchFamily="2" charset="-78"/>
              </a:rPr>
              <a:t>ه</a:t>
            </a: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) روش شبیه سازی(</a:t>
            </a:r>
            <a:r>
              <a:rPr lang="en-US" sz="3200" dirty="0" smtClean="0">
                <a:latin typeface="Times New Roman" pitchFamily="18" charset="0"/>
                <a:cs typeface="B Zar" pitchFamily="2" charset="-78"/>
              </a:rPr>
              <a:t>(Simulation Method</a:t>
            </a: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:</a:t>
            </a:r>
          </a:p>
          <a:p>
            <a:pPr algn="r" rtl="1">
              <a:lnSpc>
                <a:spcPct val="180000"/>
              </a:lnSpc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در این روش با استفاده  از رایانه می توان متغیرهای بسیاری را وارد مدل کرد و با انجام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دادن آزمایشهای مختلفی روی آن،نتایج را مطالعه نمود.</a:t>
            </a:r>
          </a:p>
          <a:p>
            <a:pPr algn="r" rtl="1">
              <a:lnSpc>
                <a:spcPct val="180000"/>
              </a:lnSpc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بدین ترتیب ،تصمیم گیرنده می تواند قبل از اتخاذ تصمیم نهایی،اثر تصمیمات خود را</a:t>
            </a:r>
          </a:p>
          <a:p>
            <a:pPr algn="r" rtl="1"/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در مدل ،تجربه و مشاهده نماید.</a:t>
            </a:r>
            <a:endParaRPr lang="en-US" sz="3200" dirty="0" smtClean="0"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blackWhite">
          <a:xfrm>
            <a:off x="493460" y="399798"/>
            <a:ext cx="8229600" cy="1143000"/>
          </a:xfrm>
          <a:prstGeom prst="rect">
            <a:avLst/>
          </a:prstGeom>
          <a:noFill/>
          <a:effectLst>
            <a:outerShdw dist="107763" dir="2700000" algn="ctr" rotWithShape="0">
              <a:schemeClr val="bg2"/>
            </a:outerShdw>
          </a:effectLst>
        </p:spPr>
        <p:txBody>
          <a:bodyPr vert="horz" lIns="182563" tIns="46038" rIns="182563" bIns="46038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1" fontAlgn="auto">
              <a:spcAft>
                <a:spcPts val="0"/>
              </a:spcAft>
            </a:pP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روشهای برآورد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نیروی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انسانی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مورد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نیاز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18077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 bwMode="blackWhite">
          <a:xfrm>
            <a:off x="493460" y="265178"/>
            <a:ext cx="8229600" cy="969262"/>
          </a:xfrm>
          <a:noFill/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182563" tIns="46038" rIns="182563" bIns="46038"/>
          <a:lstStyle/>
          <a:p>
            <a:pPr rtl="1" eaLnBrk="1" hangingPunct="1"/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برآورد</a:t>
            </a:r>
            <a:r>
              <a:rPr lang="en-US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عرضه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نیروی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انسانی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2CF75516-4762-435A-8AD9-E87EBE35D5F1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518160" y="1447800"/>
            <a:ext cx="8240078" cy="4724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0" indent="0" algn="just" rtl="1">
              <a:buNone/>
            </a:pPr>
            <a:r>
              <a:rPr lang="fa-IR" sz="3200" dirty="0">
                <a:latin typeface="Adobe Arabic" pitchFamily="18" charset="-78"/>
                <a:cs typeface="B Zar"/>
              </a:rPr>
              <a:t>سازمان به 2 روش می تواند نیروی انسانی مورد نیاز خود را تامین نماید:</a:t>
            </a:r>
          </a:p>
          <a:p>
            <a:pPr algn="just" rtl="1"/>
            <a:r>
              <a:rPr lang="fa-IR" sz="3200" dirty="0" smtClean="0">
                <a:solidFill>
                  <a:schemeClr val="accent2">
                    <a:lumMod val="75000"/>
                  </a:schemeClr>
                </a:solidFill>
                <a:latin typeface="Adobe Arabic" pitchFamily="18" charset="-78"/>
                <a:cs typeface="B Zar"/>
              </a:rPr>
              <a:t>الف- منابع </a:t>
            </a:r>
            <a:r>
              <a:rPr lang="fa-IR" sz="3200" dirty="0">
                <a:solidFill>
                  <a:schemeClr val="accent2">
                    <a:lumMod val="75000"/>
                  </a:schemeClr>
                </a:solidFill>
                <a:latin typeface="Adobe Arabic" pitchFamily="18" charset="-78"/>
                <a:cs typeface="B Zar"/>
              </a:rPr>
              <a:t>داخلی</a:t>
            </a:r>
          </a:p>
          <a:p>
            <a:pPr algn="just" rtl="1"/>
            <a:r>
              <a:rPr lang="fa-IR" sz="3200" dirty="0" smtClean="0">
                <a:solidFill>
                  <a:schemeClr val="accent2">
                    <a:lumMod val="75000"/>
                  </a:schemeClr>
                </a:solidFill>
                <a:latin typeface="Adobe Arabic" pitchFamily="18" charset="-78"/>
                <a:cs typeface="B Zar"/>
              </a:rPr>
              <a:t>ب- منابع </a:t>
            </a:r>
            <a:r>
              <a:rPr lang="fa-IR" sz="3200" dirty="0">
                <a:solidFill>
                  <a:schemeClr val="accent2">
                    <a:lumMod val="75000"/>
                  </a:schemeClr>
                </a:solidFill>
                <a:latin typeface="Adobe Arabic" pitchFamily="18" charset="-78"/>
                <a:cs typeface="B Zar"/>
              </a:rPr>
              <a:t>خارجی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Adobe Arabic" pitchFamily="18" charset="-78"/>
              <a:cs typeface="B Zar"/>
            </a:endParaRPr>
          </a:p>
          <a:p>
            <a:pPr marL="0" indent="0" algn="r" rtl="1">
              <a:buNone/>
            </a:pPr>
            <a:r>
              <a:rPr lang="fa-IR" sz="3200" b="1" dirty="0">
                <a:latin typeface="Adobe Arabic" pitchFamily="18" charset="-78"/>
                <a:cs typeface="B Zar"/>
              </a:rPr>
              <a:t>برآورد عرضه نیرو از منابع داخلی</a:t>
            </a:r>
            <a:r>
              <a:rPr lang="fa-IR" sz="3200" dirty="0">
                <a:solidFill>
                  <a:srgbClr val="C00000"/>
                </a:solidFill>
                <a:latin typeface="Adobe Arabic" pitchFamily="18" charset="-78"/>
                <a:cs typeface="B Zar"/>
              </a:rPr>
              <a:t> </a:t>
            </a:r>
            <a:r>
              <a:rPr lang="fa-IR" sz="3200" dirty="0" smtClean="0">
                <a:latin typeface="Adobe Arabic" pitchFamily="18" charset="-78"/>
                <a:cs typeface="B Zar"/>
              </a:rPr>
              <a:t>:</a:t>
            </a:r>
            <a:endParaRPr lang="fa-IR" sz="3200" dirty="0">
              <a:latin typeface="Adobe Arabic" pitchFamily="18" charset="-78"/>
              <a:cs typeface="B Zar"/>
            </a:endParaRPr>
          </a:p>
          <a:p>
            <a:pPr marL="0" indent="0" algn="just" rtl="1">
              <a:buNone/>
            </a:pPr>
            <a:r>
              <a:rPr lang="fa-IR" sz="3200" dirty="0">
                <a:latin typeface="Adobe Arabic" pitchFamily="18" charset="-78"/>
                <a:cs typeface="B Zar"/>
              </a:rPr>
              <a:t>روش های اصلی برآورد نیروهای موجود در سازمان عبارتنداز:</a:t>
            </a:r>
          </a:p>
          <a:p>
            <a:pPr algn="just" rtl="1">
              <a:buFont typeface="Wingdings" pitchFamily="2" charset="2"/>
              <a:buNone/>
            </a:pPr>
            <a:r>
              <a:rPr lang="fa-IR" sz="3200" dirty="0">
                <a:latin typeface="Adobe Arabic" pitchFamily="18" charset="-78"/>
                <a:cs typeface="B Zar"/>
              </a:rPr>
              <a:t>الف- فهرست موجودی مهارت های مدیریتی</a:t>
            </a:r>
          </a:p>
          <a:p>
            <a:pPr algn="just" rtl="1">
              <a:buFont typeface="Wingdings" pitchFamily="2" charset="2"/>
              <a:buNone/>
            </a:pPr>
            <a:r>
              <a:rPr lang="fa-IR" sz="3200" dirty="0">
                <a:latin typeface="Adobe Arabic" pitchFamily="18" charset="-78"/>
                <a:cs typeface="B Zar"/>
              </a:rPr>
              <a:t>ب- جدول جایگزینی</a:t>
            </a:r>
          </a:p>
          <a:p>
            <a:pPr algn="just" rtl="1">
              <a:buFont typeface="Wingdings" pitchFamily="2" charset="2"/>
              <a:buNone/>
            </a:pPr>
            <a:r>
              <a:rPr lang="fa-IR" sz="3200" dirty="0">
                <a:latin typeface="Adobe Arabic" pitchFamily="18" charset="-78"/>
                <a:cs typeface="B Zar"/>
              </a:rPr>
              <a:t>ج-نظر سرپرست</a:t>
            </a:r>
          </a:p>
          <a:p>
            <a:pPr algn="just" rtl="1">
              <a:buFont typeface="Wingdings" pitchFamily="2" charset="2"/>
              <a:buNone/>
            </a:pPr>
            <a:r>
              <a:rPr lang="fa-IR" sz="3200" dirty="0">
                <a:latin typeface="Adobe Arabic" pitchFamily="18" charset="-78"/>
                <a:cs typeface="B Zar"/>
              </a:rPr>
              <a:t>د- روش دلفای</a:t>
            </a:r>
            <a:endParaRPr lang="en-US" sz="3200" dirty="0">
              <a:latin typeface="Adobe Arabic" pitchFamily="18" charset="-78"/>
              <a:cs typeface="B Zar"/>
            </a:endParaRPr>
          </a:p>
          <a:p>
            <a:endParaRPr lang="en-US" sz="3200" dirty="0">
              <a:cs typeface="B Zar"/>
            </a:endParaRPr>
          </a:p>
        </p:txBody>
      </p:sp>
      <p:pic>
        <p:nvPicPr>
          <p:cNvPr id="2050" name="Picture 2" descr="C:\Users\heidarim\Pictures\Human%20Resource%20Planning%20Forecasting%20Demand-500x5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3822700"/>
            <a:ext cx="3149600" cy="290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19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2CF75516-4762-435A-8AD9-E87EBE35D5F1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518160" y="1447800"/>
            <a:ext cx="8240078" cy="4724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r"/>
            <a:r>
              <a:rPr lang="fa-IR" sz="3200" b="1" dirty="0" smtClean="0">
                <a:cs typeface="B Zar"/>
              </a:rPr>
              <a:t>فهرست موجودی مهارتهای مدیریتی:</a:t>
            </a:r>
          </a:p>
          <a:p>
            <a:pPr algn="r"/>
            <a:r>
              <a:rPr lang="fa-IR" sz="3200" dirty="0"/>
              <a:t>برای فهرست کردن مهارتها بدین صورت عمل می‌کنیم که از روی فرم‌های </a:t>
            </a:r>
            <a:r>
              <a:rPr lang="fa-IR" sz="3200" dirty="0" smtClean="0"/>
              <a:t>استخدامی</a:t>
            </a:r>
          </a:p>
          <a:p>
            <a:pPr algn="r"/>
            <a:r>
              <a:rPr lang="fa-IR" sz="3200" dirty="0"/>
              <a:t>طی جدولی فهرست مهارت‌ها را تهیه می‌نماییم اما برای </a:t>
            </a:r>
            <a:r>
              <a:rPr lang="fa-IR" sz="3200" dirty="0" smtClean="0"/>
              <a:t>فهرست </a:t>
            </a:r>
            <a:r>
              <a:rPr lang="fa-IR" sz="3200" dirty="0"/>
              <a:t>موجودی مهارت‌های </a:t>
            </a:r>
            <a:r>
              <a:rPr lang="fa-IR" sz="3200" dirty="0" smtClean="0"/>
              <a:t>مدیریتی</a:t>
            </a:r>
          </a:p>
          <a:p>
            <a:pPr algn="r"/>
            <a:r>
              <a:rPr lang="fa-IR" sz="3200" dirty="0"/>
              <a:t>سئوالاتی وجود دارد که پاسخ به آنها علاوه </a:t>
            </a:r>
            <a:r>
              <a:rPr lang="fa-IR" sz="3200" dirty="0" smtClean="0"/>
              <a:t>بر مشخصات </a:t>
            </a:r>
            <a:r>
              <a:rPr lang="fa-IR" sz="3200" dirty="0"/>
              <a:t>عمومی از قبیل </a:t>
            </a:r>
            <a:r>
              <a:rPr lang="fa-IR" sz="3200" dirty="0" smtClean="0"/>
              <a:t>سطح تحصیلات</a:t>
            </a:r>
          </a:p>
          <a:p>
            <a:pPr algn="r"/>
            <a:r>
              <a:rPr lang="fa-IR" sz="3200" dirty="0"/>
              <a:t>و تجربیات </a:t>
            </a:r>
            <a:r>
              <a:rPr lang="fa-IR" sz="3200" dirty="0" smtClean="0"/>
              <a:t>و </a:t>
            </a:r>
            <a:r>
              <a:rPr lang="fa-IR" sz="3200" dirty="0"/>
              <a:t>... مشخصات مهمتری از افراد از قبیل قابلیت ارتقا</a:t>
            </a:r>
            <a:r>
              <a:rPr lang="fa-IR" sz="3200" dirty="0" smtClean="0"/>
              <a:t>،</a:t>
            </a:r>
            <a:r>
              <a:rPr lang="fa-IR" sz="3200" dirty="0"/>
              <a:t> شایستگی، توانایی </a:t>
            </a:r>
            <a:r>
              <a:rPr lang="fa-IR" sz="3200" dirty="0" smtClean="0"/>
              <a:t>و</a:t>
            </a:r>
          </a:p>
          <a:p>
            <a:pPr algn="r"/>
            <a:r>
              <a:rPr lang="fa-IR" sz="3200" dirty="0"/>
              <a:t> </a:t>
            </a:r>
            <a:r>
              <a:rPr lang="fa-IR" sz="3200" dirty="0" smtClean="0"/>
              <a:t>استعداد </a:t>
            </a:r>
            <a:r>
              <a:rPr lang="fa-IR" sz="3200" dirty="0"/>
              <a:t>و سایر صفات و خصوصیات مدیر و آمادگی او را برای </a:t>
            </a:r>
            <a:r>
              <a:rPr lang="fa-IR" sz="3200" dirty="0" smtClean="0"/>
              <a:t>احراز </a:t>
            </a:r>
            <a:r>
              <a:rPr lang="fa-IR" sz="3200" dirty="0"/>
              <a:t>پست‌های بالاتر و </a:t>
            </a:r>
            <a:endParaRPr lang="fa-IR" sz="3200" dirty="0" smtClean="0"/>
          </a:p>
          <a:p>
            <a:pPr algn="r"/>
            <a:r>
              <a:rPr lang="fa-IR" sz="3200" dirty="0"/>
              <a:t>مسئولیت‌های سنگین‌تر را مشخص می‌نماید.</a:t>
            </a:r>
            <a:endParaRPr lang="en-US" sz="3200" b="1" dirty="0">
              <a:cs typeface="B Zar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blackWhite">
          <a:xfrm>
            <a:off x="493460" y="265178"/>
            <a:ext cx="8229600" cy="969262"/>
          </a:xfrm>
          <a:noFill/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182563" tIns="46038" rIns="182563" bIns="46038"/>
          <a:lstStyle/>
          <a:p>
            <a:pPr rtl="1" eaLnBrk="1" hangingPunct="1"/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برآورد</a:t>
            </a:r>
            <a:r>
              <a:rPr lang="en-US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عرضه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نیروی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انسانی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35058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2CF75516-4762-435A-8AD9-E87EBE35D5F1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518160" y="1447800"/>
            <a:ext cx="8240078" cy="49225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just" rtl="1">
              <a:buFont typeface="Wingdings" pitchFamily="2" charset="2"/>
              <a:buNone/>
            </a:pPr>
            <a:r>
              <a:rPr lang="fa-IR" sz="3200" b="1" dirty="0">
                <a:latin typeface="Adobe Arabic" pitchFamily="18" charset="-78"/>
                <a:cs typeface="B Zar"/>
              </a:rPr>
              <a:t>ب- جدول </a:t>
            </a:r>
            <a:r>
              <a:rPr lang="fa-IR" sz="3200" b="1" dirty="0" smtClean="0">
                <a:latin typeface="Adobe Arabic" pitchFamily="18" charset="-78"/>
                <a:cs typeface="B Zar"/>
              </a:rPr>
              <a:t>جایگزینی:</a:t>
            </a:r>
          </a:p>
          <a:p>
            <a:pPr algn="just" rtl="1"/>
            <a:r>
              <a:rPr lang="fa-IR" sz="3200" dirty="0">
                <a:latin typeface="Adobe Arabic" pitchFamily="18" charset="-78"/>
                <a:cs typeface="B Zar"/>
              </a:rPr>
              <a:t>با استفاده از اطلاعات فهرست موجودی مهارت ها و فهرست موجودی مهارت های </a:t>
            </a:r>
            <a:r>
              <a:rPr lang="fa-IR" sz="3200" dirty="0" smtClean="0">
                <a:latin typeface="Adobe Arabic" pitchFamily="18" charset="-78"/>
                <a:cs typeface="B Zar"/>
              </a:rPr>
              <a:t>مدیریتی</a:t>
            </a:r>
            <a:endParaRPr lang="en-US" sz="3200" dirty="0" smtClean="0">
              <a:latin typeface="Adobe Arabic" pitchFamily="18" charset="-78"/>
              <a:cs typeface="B Zar"/>
            </a:endParaRPr>
          </a:p>
          <a:p>
            <a:pPr algn="just" rtl="1"/>
            <a:r>
              <a:rPr lang="fa-IR" sz="3200" dirty="0" smtClean="0">
                <a:latin typeface="Adobe Arabic" pitchFamily="18" charset="-78"/>
                <a:cs typeface="B Zar"/>
              </a:rPr>
              <a:t> </a:t>
            </a:r>
            <a:r>
              <a:rPr lang="fa-IR" sz="3200" dirty="0">
                <a:latin typeface="Adobe Arabic" pitchFamily="18" charset="-78"/>
                <a:cs typeface="B Zar"/>
              </a:rPr>
              <a:t>ترسیم می شود</a:t>
            </a:r>
            <a:r>
              <a:rPr lang="fa-IR" sz="3200" dirty="0" smtClean="0">
                <a:latin typeface="Adobe Arabic" pitchFamily="18" charset="-78"/>
                <a:cs typeface="B Zar"/>
              </a:rPr>
              <a:t>.</a:t>
            </a:r>
            <a:endParaRPr lang="en-US" sz="3200" dirty="0" smtClean="0">
              <a:latin typeface="Adobe Arabic" pitchFamily="18" charset="-78"/>
              <a:cs typeface="B Zar"/>
            </a:endParaRPr>
          </a:p>
          <a:p>
            <a:pPr algn="just" rtl="1"/>
            <a:r>
              <a:rPr lang="fa-IR" sz="3200" dirty="0">
                <a:latin typeface="Adobe Arabic" pitchFamily="18" charset="-78"/>
                <a:cs typeface="B Zar"/>
              </a:rPr>
              <a:t>همان نمودار سازمانی است که در آن عنوان شغل، نام شاغل فعلی آن و همچنین </a:t>
            </a:r>
            <a:r>
              <a:rPr lang="fa-IR" sz="3200" dirty="0" smtClean="0">
                <a:latin typeface="Adobe Arabic" pitchFamily="18" charset="-78"/>
                <a:cs typeface="B Zar"/>
              </a:rPr>
              <a:t>نام</a:t>
            </a:r>
            <a:endParaRPr lang="en-US" sz="3200" dirty="0" smtClean="0">
              <a:latin typeface="Adobe Arabic" pitchFamily="18" charset="-78"/>
              <a:cs typeface="B Zar"/>
            </a:endParaRPr>
          </a:p>
          <a:p>
            <a:pPr algn="just" rtl="1"/>
            <a:r>
              <a:rPr lang="fa-IR" sz="3200" dirty="0" smtClean="0">
                <a:latin typeface="Adobe Arabic" pitchFamily="18" charset="-78"/>
                <a:cs typeface="B Zar"/>
              </a:rPr>
              <a:t> </a:t>
            </a:r>
            <a:r>
              <a:rPr lang="fa-IR" sz="3200" dirty="0">
                <a:latin typeface="Adobe Arabic" pitchFamily="18" charset="-78"/>
                <a:cs typeface="B Zar"/>
              </a:rPr>
              <a:t>کسانی که می توانند جانشین او شوند ، قید شده است</a:t>
            </a:r>
            <a:r>
              <a:rPr lang="fa-IR" sz="3200" dirty="0" smtClean="0">
                <a:latin typeface="Adobe Arabic" pitchFamily="18" charset="-78"/>
                <a:cs typeface="B Zar"/>
              </a:rPr>
              <a:t>.</a:t>
            </a:r>
            <a:endParaRPr lang="en-US" sz="3200" dirty="0" smtClean="0">
              <a:latin typeface="Adobe Arabic" pitchFamily="18" charset="-78"/>
              <a:cs typeface="B Zar"/>
            </a:endParaRPr>
          </a:p>
          <a:p>
            <a:pPr algn="just" rtl="1"/>
            <a:r>
              <a:rPr lang="fa-IR" sz="3200" dirty="0">
                <a:latin typeface="Adobe Arabic" pitchFamily="18" charset="-78"/>
                <a:cs typeface="B Zar"/>
              </a:rPr>
              <a:t>تصویر روشنی از وضعیت استخدامی افراد در سازمان یا واحدهایی از سازمان را به مدیر </a:t>
            </a:r>
            <a:endParaRPr lang="en-US" sz="3200" dirty="0" smtClean="0">
              <a:latin typeface="Adobe Arabic" pitchFamily="18" charset="-78"/>
              <a:cs typeface="B Zar"/>
            </a:endParaRPr>
          </a:p>
          <a:p>
            <a:pPr algn="just" rtl="1"/>
            <a:r>
              <a:rPr lang="fa-IR" sz="3200" dirty="0" smtClean="0">
                <a:latin typeface="Adobe Arabic" pitchFamily="18" charset="-78"/>
                <a:cs typeface="B Zar"/>
              </a:rPr>
              <a:t>می </a:t>
            </a:r>
            <a:r>
              <a:rPr lang="fa-IR" sz="3200" dirty="0">
                <a:latin typeface="Adobe Arabic" pitchFamily="18" charset="-78"/>
                <a:cs typeface="B Zar"/>
              </a:rPr>
              <a:t>دهد</a:t>
            </a:r>
            <a:r>
              <a:rPr lang="fa-IR" sz="3200" dirty="0" smtClean="0">
                <a:latin typeface="Adobe Arabic" pitchFamily="18" charset="-78"/>
                <a:cs typeface="B Zar"/>
              </a:rPr>
              <a:t>.</a:t>
            </a:r>
            <a:endParaRPr lang="en-US" sz="3200" dirty="0" smtClean="0">
              <a:latin typeface="Adobe Arabic" pitchFamily="18" charset="-78"/>
              <a:cs typeface="B Zar"/>
            </a:endParaRPr>
          </a:p>
          <a:p>
            <a:pPr algn="just" rtl="1"/>
            <a:r>
              <a:rPr lang="fa-IR" sz="3200" dirty="0">
                <a:latin typeface="Adobe Arabic" pitchFamily="18" charset="-78"/>
                <a:cs typeface="B Zar"/>
              </a:rPr>
              <a:t>برای تعیین مسیر شغلی افراد و پیش بینی هایی که باید برای پرورش و اماده سازی </a:t>
            </a:r>
            <a:r>
              <a:rPr lang="fa-IR" sz="3200" dirty="0" smtClean="0">
                <a:latin typeface="Adobe Arabic" pitchFamily="18" charset="-78"/>
                <a:cs typeface="B Zar"/>
              </a:rPr>
              <a:t>آنها</a:t>
            </a:r>
            <a:endParaRPr lang="en-US" sz="3200" dirty="0" smtClean="0">
              <a:latin typeface="Adobe Arabic" pitchFamily="18" charset="-78"/>
              <a:cs typeface="B Zar"/>
            </a:endParaRPr>
          </a:p>
          <a:p>
            <a:pPr algn="just" rtl="1"/>
            <a:r>
              <a:rPr lang="fa-IR" sz="3200" dirty="0" smtClean="0">
                <a:latin typeface="Adobe Arabic" pitchFamily="18" charset="-78"/>
                <a:cs typeface="B Zar"/>
              </a:rPr>
              <a:t> </a:t>
            </a:r>
            <a:r>
              <a:rPr lang="fa-IR" sz="3200" dirty="0">
                <a:latin typeface="Adobe Arabic" pitchFamily="18" charset="-78"/>
                <a:cs typeface="B Zar"/>
              </a:rPr>
              <a:t>صورت گیرد نیز مورد استفاده قرار می گیرد.</a:t>
            </a:r>
          </a:p>
          <a:p>
            <a:pPr algn="just" rtl="1"/>
            <a:endParaRPr lang="fa-IR" sz="3200" dirty="0">
              <a:latin typeface="Adobe Arabic" pitchFamily="18" charset="-78"/>
              <a:cs typeface="B Zar"/>
            </a:endParaRPr>
          </a:p>
          <a:p>
            <a:pPr algn="just" rtl="1"/>
            <a:endParaRPr lang="fa-IR" sz="3200" b="1" dirty="0">
              <a:latin typeface="Adobe Arabic" pitchFamily="18" charset="-78"/>
              <a:cs typeface="B Zar"/>
            </a:endParaRPr>
          </a:p>
          <a:p>
            <a:pPr algn="just" rtl="1">
              <a:buFont typeface="Wingdings" pitchFamily="2" charset="2"/>
              <a:buNone/>
            </a:pPr>
            <a:endParaRPr lang="fa-IR" sz="3200" b="1" dirty="0">
              <a:latin typeface="Adobe Arabic" pitchFamily="18" charset="-78"/>
              <a:cs typeface="B Zar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blackWhite">
          <a:xfrm>
            <a:off x="493460" y="176278"/>
            <a:ext cx="8229600" cy="969262"/>
          </a:xfrm>
          <a:noFill/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182563" tIns="46038" rIns="182563" bIns="46038"/>
          <a:lstStyle/>
          <a:p>
            <a:pPr rtl="1" eaLnBrk="1" hangingPunct="1"/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برآورد</a:t>
            </a:r>
            <a:r>
              <a:rPr lang="en-US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عرضه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نیروی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انسانی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44739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2CF75516-4762-435A-8AD9-E87EBE35D5F1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518160" y="1447800"/>
            <a:ext cx="8240078" cy="49225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just" rtl="1"/>
            <a:endParaRPr lang="en-US" sz="3200" b="1" dirty="0" smtClean="0">
              <a:latin typeface="Adobe Arabic" pitchFamily="18" charset="-78"/>
              <a:cs typeface="B Zar"/>
            </a:endParaRPr>
          </a:p>
          <a:p>
            <a:pPr algn="just" rtl="1"/>
            <a:endParaRPr lang="en-US" sz="3200" b="1" dirty="0">
              <a:latin typeface="Adobe Arabic" pitchFamily="18" charset="-78"/>
              <a:cs typeface="B Zar"/>
            </a:endParaRPr>
          </a:p>
          <a:p>
            <a:pPr algn="just" rtl="1"/>
            <a:endParaRPr lang="en-US" sz="3200" b="1" dirty="0" smtClean="0">
              <a:latin typeface="Adobe Arabic" pitchFamily="18" charset="-78"/>
              <a:cs typeface="B Zar"/>
            </a:endParaRPr>
          </a:p>
          <a:p>
            <a:pPr algn="just" rtl="1"/>
            <a:endParaRPr lang="en-US" sz="3200" b="1" dirty="0" smtClean="0">
              <a:latin typeface="Adobe Arabic" pitchFamily="18" charset="-78"/>
              <a:cs typeface="B Zar"/>
            </a:endParaRPr>
          </a:p>
          <a:p>
            <a:pPr algn="just" rtl="1"/>
            <a:r>
              <a:rPr lang="fa-IR" sz="3200" dirty="0" smtClean="0">
                <a:latin typeface="Adobe Arabic" pitchFamily="18" charset="-78"/>
                <a:cs typeface="B Zar"/>
              </a:rPr>
              <a:t>تنظیم </a:t>
            </a:r>
            <a:r>
              <a:rPr lang="fa-IR" sz="3200" dirty="0">
                <a:latin typeface="Adobe Arabic" pitchFamily="18" charset="-78"/>
                <a:cs typeface="B Zar"/>
              </a:rPr>
              <a:t>این جدول کاری وقت گیر است، اما اطلاعات مهم و طبقه بندی شده و کامل </a:t>
            </a:r>
            <a:r>
              <a:rPr lang="fa-IR" sz="3200" dirty="0" smtClean="0">
                <a:latin typeface="Adobe Arabic" pitchFamily="18" charset="-78"/>
                <a:cs typeface="B Zar"/>
              </a:rPr>
              <a:t>برای</a:t>
            </a:r>
            <a:endParaRPr lang="en-US" sz="3200" dirty="0" smtClean="0">
              <a:latin typeface="Adobe Arabic" pitchFamily="18" charset="-78"/>
              <a:cs typeface="B Zar"/>
            </a:endParaRPr>
          </a:p>
          <a:p>
            <a:pPr algn="just" rtl="1"/>
            <a:r>
              <a:rPr lang="fa-IR" sz="3200" dirty="0" smtClean="0">
                <a:latin typeface="Adobe Arabic" pitchFamily="18" charset="-78"/>
                <a:cs typeface="B Zar"/>
              </a:rPr>
              <a:t> </a:t>
            </a:r>
            <a:r>
              <a:rPr lang="fa-IR" sz="3200" dirty="0">
                <a:latin typeface="Adobe Arabic" pitchFamily="18" charset="-78"/>
                <a:cs typeface="B Zar"/>
              </a:rPr>
              <a:t>تصمیم گیری های نیروی انسانی را در اختیار قرار می دهد</a:t>
            </a:r>
            <a:r>
              <a:rPr lang="fa-IR" sz="3200" dirty="0" smtClean="0">
                <a:latin typeface="Adobe Arabic" pitchFamily="18" charset="-78"/>
                <a:cs typeface="B Zar"/>
              </a:rPr>
              <a:t>.</a:t>
            </a:r>
            <a:endParaRPr lang="en-US" sz="3200" dirty="0" smtClean="0">
              <a:latin typeface="Adobe Arabic" pitchFamily="18" charset="-78"/>
              <a:cs typeface="B Zar"/>
            </a:endParaRPr>
          </a:p>
          <a:p>
            <a:pPr algn="just" rtl="1"/>
            <a:endParaRPr lang="fa-IR" sz="3200" b="1" dirty="0" smtClean="0">
              <a:latin typeface="Adobe Arabic" pitchFamily="18" charset="-78"/>
              <a:cs typeface="B Zar"/>
            </a:endParaRPr>
          </a:p>
          <a:p>
            <a:pPr algn="just" rtl="1"/>
            <a:endParaRPr lang="fa-IR" sz="3200" b="1" dirty="0">
              <a:latin typeface="Adobe Arabic" pitchFamily="18" charset="-78"/>
              <a:cs typeface="B Zar"/>
            </a:endParaRPr>
          </a:p>
          <a:p>
            <a:pPr algn="just" rtl="1"/>
            <a:endParaRPr lang="fa-IR" sz="3200" b="1" dirty="0" smtClean="0">
              <a:latin typeface="Adobe Arabic" pitchFamily="18" charset="-78"/>
              <a:cs typeface="B Zar"/>
            </a:endParaRPr>
          </a:p>
          <a:p>
            <a:pPr algn="just" rtl="1"/>
            <a:endParaRPr lang="fa-IR" sz="3200" b="1" dirty="0">
              <a:latin typeface="Adobe Arabic" pitchFamily="18" charset="-78"/>
              <a:cs typeface="B Zar"/>
            </a:endParaRPr>
          </a:p>
          <a:p>
            <a:pPr algn="just" rtl="1"/>
            <a:endParaRPr lang="fa-IR" sz="3200" b="1" dirty="0" smtClean="0">
              <a:latin typeface="Adobe Arabic" pitchFamily="18" charset="-78"/>
              <a:cs typeface="B Zar"/>
            </a:endParaRPr>
          </a:p>
          <a:p>
            <a:pPr algn="just" rtl="1"/>
            <a:endParaRPr lang="en-US" sz="3200" b="1" dirty="0">
              <a:latin typeface="Adobe Arabic" pitchFamily="18" charset="-78"/>
              <a:cs typeface="B Zar"/>
            </a:endParaRPr>
          </a:p>
          <a:p>
            <a:pPr algn="just" rtl="1"/>
            <a:endParaRPr lang="en-US" sz="3200" b="1" dirty="0" smtClean="0">
              <a:latin typeface="Adobe Arabic" pitchFamily="18" charset="-78"/>
              <a:cs typeface="B Zar"/>
            </a:endParaRPr>
          </a:p>
          <a:p>
            <a:pPr algn="just" rtl="1"/>
            <a:endParaRPr lang="en-US" sz="3200" b="1" dirty="0">
              <a:latin typeface="Adobe Arabic" pitchFamily="18" charset="-78"/>
              <a:cs typeface="B Zar"/>
            </a:endParaRPr>
          </a:p>
          <a:p>
            <a:pPr algn="just" rtl="1"/>
            <a:endParaRPr lang="en-US" sz="3200" b="1" dirty="0" smtClean="0">
              <a:latin typeface="Adobe Arabic" pitchFamily="18" charset="-78"/>
              <a:cs typeface="B Zar"/>
            </a:endParaRPr>
          </a:p>
          <a:p>
            <a:pPr algn="just" rtl="1"/>
            <a:endParaRPr lang="fa-IR" sz="3200" b="1" dirty="0">
              <a:latin typeface="Adobe Arabic" pitchFamily="18" charset="-78"/>
              <a:cs typeface="B Zar"/>
            </a:endParaRPr>
          </a:p>
          <a:p>
            <a:pPr algn="just" rtl="1">
              <a:buFont typeface="Wingdings" pitchFamily="2" charset="2"/>
              <a:buNone/>
            </a:pPr>
            <a:endParaRPr lang="fa-IR" sz="3200" b="1" dirty="0">
              <a:latin typeface="Adobe Arabic" pitchFamily="18" charset="-78"/>
              <a:cs typeface="B Zar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blackWhite">
          <a:xfrm>
            <a:off x="493460" y="277878"/>
            <a:ext cx="8229600" cy="969262"/>
          </a:xfrm>
          <a:noFill/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182563" tIns="46038" rIns="182563" bIns="46038"/>
          <a:lstStyle/>
          <a:p>
            <a:pPr rtl="1" eaLnBrk="1" hangingPunct="1"/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برآورد</a:t>
            </a:r>
            <a:r>
              <a:rPr lang="en-US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عرضه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نیروی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انسانی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5057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2CF75516-4762-435A-8AD9-E87EBE35D5F1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518160" y="1447800"/>
            <a:ext cx="8240078" cy="49225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0" indent="0" algn="r" rtl="1">
              <a:buNone/>
            </a:pPr>
            <a:endParaRPr lang="en-US" sz="3200" b="1" dirty="0" smtClean="0">
              <a:solidFill>
                <a:srgbClr val="C00000"/>
              </a:solidFill>
              <a:latin typeface="Adobe Arabic" pitchFamily="18" charset="-78"/>
              <a:cs typeface="B Zar"/>
            </a:endParaRPr>
          </a:p>
          <a:p>
            <a:pPr marL="0" indent="0" algn="r" rtl="1">
              <a:buNone/>
            </a:pPr>
            <a:r>
              <a:rPr lang="fa-IR" sz="3200" b="1" dirty="0" smtClean="0">
                <a:latin typeface="Adobe Arabic" pitchFamily="18" charset="-78"/>
                <a:cs typeface="B Zar"/>
              </a:rPr>
              <a:t>نظر سرپرست:</a:t>
            </a:r>
            <a:endParaRPr lang="fa-IR" sz="3200" b="1" dirty="0">
              <a:latin typeface="Adobe Arabic" pitchFamily="18" charset="-78"/>
              <a:cs typeface="B Zar"/>
            </a:endParaRP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sz="3200" dirty="0">
                <a:latin typeface="Adobe Arabic" pitchFamily="18" charset="-78"/>
                <a:cs typeface="B Zar"/>
              </a:rPr>
              <a:t>در این روش از فردی که سرپرستی کاری را بر عهده دارد در مورد تعداد افراد مورد نیاز </a:t>
            </a:r>
            <a:endParaRPr lang="en-US" sz="3200" dirty="0" smtClean="0">
              <a:latin typeface="Adobe Arabic" pitchFamily="18" charset="-78"/>
              <a:cs typeface="B Zar"/>
            </a:endParaRP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sz="3200" dirty="0" smtClean="0">
                <a:latin typeface="Adobe Arabic" pitchFamily="18" charset="-78"/>
                <a:cs typeface="B Zar"/>
              </a:rPr>
              <a:t>برای </a:t>
            </a:r>
            <a:r>
              <a:rPr lang="fa-IR" sz="3200" dirty="0">
                <a:latin typeface="Adobe Arabic" pitchFamily="18" charset="-78"/>
                <a:cs typeface="B Zar"/>
              </a:rPr>
              <a:t>آن کار و این که چه کسانی آمادگی کار در آن واحد را دارند، نظرخواهی می شود.</a:t>
            </a:r>
          </a:p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r>
              <a:rPr lang="fa-IR" sz="2800" b="1" dirty="0">
                <a:latin typeface="Adobe Arabic" pitchFamily="18" charset="-78"/>
                <a:cs typeface="B Zar"/>
              </a:rPr>
              <a:t>اشکالات این </a:t>
            </a:r>
            <a:r>
              <a:rPr lang="fa-IR" sz="2800" b="1" dirty="0" smtClean="0">
                <a:latin typeface="Adobe Arabic" pitchFamily="18" charset="-78"/>
                <a:cs typeface="B Zar"/>
              </a:rPr>
              <a:t>روش</a:t>
            </a:r>
            <a:r>
              <a:rPr lang="fa-IR" sz="2800" b="1" dirty="0">
                <a:latin typeface="Adobe Arabic" pitchFamily="18" charset="-78"/>
                <a:cs typeface="B Zar"/>
              </a:rPr>
              <a:t>:</a:t>
            </a:r>
          </a:p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r>
              <a:rPr lang="fa-IR" sz="3200" dirty="0" smtClean="0">
                <a:latin typeface="Adobe Arabic" pitchFamily="18" charset="-78"/>
                <a:cs typeface="B Zar"/>
              </a:rPr>
              <a:t>برآورد </a:t>
            </a:r>
            <a:r>
              <a:rPr lang="fa-IR" sz="3200" dirty="0">
                <a:latin typeface="Adobe Arabic" pitchFamily="18" charset="-78"/>
                <a:cs typeface="B Zar"/>
              </a:rPr>
              <a:t>سرپرست تنها عقیده و اظهار نظر شخصی او می باشد</a:t>
            </a:r>
            <a:r>
              <a:rPr lang="fa-IR" sz="3200" dirty="0" smtClean="0">
                <a:latin typeface="Adobe Arabic" pitchFamily="18" charset="-78"/>
                <a:cs typeface="B Zar"/>
              </a:rPr>
              <a:t>.</a:t>
            </a:r>
            <a:endParaRPr lang="en-US" sz="3200" dirty="0" smtClean="0">
              <a:latin typeface="Adobe Arabic" pitchFamily="18" charset="-78"/>
              <a:cs typeface="B Zar"/>
            </a:endParaRPr>
          </a:p>
          <a:p>
            <a:pPr algn="just" rtl="1">
              <a:lnSpc>
                <a:spcPct val="150000"/>
              </a:lnSpc>
              <a:buClr>
                <a:schemeClr val="tx1"/>
              </a:buClr>
            </a:pPr>
            <a:r>
              <a:rPr lang="fa-IR" sz="3200" dirty="0">
                <a:latin typeface="Adobe Arabic" pitchFamily="18" charset="-78"/>
                <a:cs typeface="B Zar"/>
              </a:rPr>
              <a:t>کاری وقت گیر بوده و ممکن است مانع از پرداختن سرپرست به سایر وظایف محوله شود.</a:t>
            </a:r>
          </a:p>
          <a:p>
            <a:pPr algn="just" rtl="1">
              <a:lnSpc>
                <a:spcPct val="150000"/>
              </a:lnSpc>
              <a:buClr>
                <a:schemeClr val="tx1"/>
              </a:buClr>
            </a:pPr>
            <a:r>
              <a:rPr lang="fa-IR" sz="3200" dirty="0">
                <a:latin typeface="Adobe Arabic" pitchFamily="18" charset="-78"/>
                <a:cs typeface="B Zar"/>
              </a:rPr>
              <a:t>این پیش بینی ها نیاز به اطلاعات گسترده در رابطه با کل سازمان و محیط دارند که </a:t>
            </a:r>
            <a:endParaRPr lang="en-US" sz="3200" dirty="0" smtClean="0">
              <a:latin typeface="Adobe Arabic" pitchFamily="18" charset="-78"/>
              <a:cs typeface="B Zar"/>
            </a:endParaRPr>
          </a:p>
          <a:p>
            <a:pPr algn="just" rtl="1">
              <a:lnSpc>
                <a:spcPct val="150000"/>
              </a:lnSpc>
              <a:buClr>
                <a:schemeClr val="tx1"/>
              </a:buClr>
            </a:pPr>
            <a:r>
              <a:rPr lang="fa-IR" sz="3200" dirty="0" smtClean="0">
                <a:latin typeface="Adobe Arabic" pitchFamily="18" charset="-78"/>
                <a:cs typeface="B Zar"/>
              </a:rPr>
              <a:t>معمولا </a:t>
            </a:r>
            <a:r>
              <a:rPr lang="fa-IR" sz="3200" dirty="0">
                <a:latin typeface="Adobe Arabic" pitchFamily="18" charset="-78"/>
                <a:cs typeface="B Zar"/>
              </a:rPr>
              <a:t>سرپرستان این اطلاعات را در اختیار ندارند.</a:t>
            </a:r>
            <a:endParaRPr lang="en-US" sz="3200" dirty="0">
              <a:latin typeface="Adobe Arabic" pitchFamily="18" charset="-78"/>
              <a:cs typeface="B Zar"/>
            </a:endParaRPr>
          </a:p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endParaRPr lang="fa-IR" sz="3200" b="1" dirty="0">
              <a:latin typeface="Adobe Arabic" pitchFamily="18" charset="-78"/>
              <a:cs typeface="B Zar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blackWhite">
          <a:xfrm>
            <a:off x="493460" y="265178"/>
            <a:ext cx="8229600" cy="969262"/>
          </a:xfrm>
          <a:noFill/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182563" tIns="46038" rIns="182563" bIns="46038"/>
          <a:lstStyle/>
          <a:p>
            <a:pPr rtl="1" eaLnBrk="1" hangingPunct="1"/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برآورد</a:t>
            </a:r>
            <a:r>
              <a:rPr lang="en-US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عرضه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نیروی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انسانی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09813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0AF08A46-FBCE-43A2-8F88-B6E0D1F76BF9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0" y="1064872"/>
            <a:ext cx="9039828" cy="449097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r" rtl="1"/>
            <a:r>
              <a:rPr lang="fa-IR" sz="2700" dirty="0">
                <a:latin typeface="Times New Roman" pitchFamily="18" charset="0"/>
                <a:cs typeface="B Zar" pitchFamily="2" charset="-78"/>
              </a:rPr>
              <a:t>برنامه ريزي نيروي انساني فرايندي است كه به وسيله آن :</a:t>
            </a:r>
            <a:endParaRPr lang="fa-IR" sz="2700" dirty="0" smtClean="0">
              <a:latin typeface="Times New Roman" pitchFamily="18" charset="0"/>
              <a:cs typeface="B Zar" pitchFamily="2" charset="-78"/>
            </a:endParaRP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fa-IR" sz="2700" dirty="0" smtClean="0">
                <a:latin typeface="Times New Roman" pitchFamily="18" charset="0"/>
                <a:cs typeface="B Zar" pitchFamily="2" charset="-78"/>
              </a:rPr>
              <a:t>سازمان </a:t>
            </a:r>
            <a:r>
              <a:rPr lang="fa-IR" sz="2700" dirty="0">
                <a:latin typeface="Times New Roman" pitchFamily="18" charset="0"/>
                <a:cs typeface="B Zar" pitchFamily="2" charset="-78"/>
              </a:rPr>
              <a:t>معين مي كند كه براي نيل به اهداف خود به چه تعداد كارمند، با چه تخصص و مهارتهايي براي</a:t>
            </a:r>
          </a:p>
          <a:p>
            <a:pPr algn="r" rtl="1"/>
            <a:r>
              <a:rPr lang="fa-IR" sz="2700" dirty="0">
                <a:latin typeface="Times New Roman" pitchFamily="18" charset="0"/>
                <a:cs typeface="B Zar" pitchFamily="2" charset="-78"/>
              </a:rPr>
              <a:t>چه مشاغلي و در چه زماني نياز دارد</a:t>
            </a:r>
            <a:r>
              <a:rPr lang="fa-IR" sz="2700" dirty="0" smtClean="0">
                <a:latin typeface="Times New Roman" pitchFamily="18" charset="0"/>
                <a:cs typeface="B Zar" pitchFamily="2" charset="-78"/>
              </a:rPr>
              <a:t>.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fa-IR" sz="2700" dirty="0" smtClean="0">
                <a:latin typeface="Times New Roman" pitchFamily="18" charset="0"/>
                <a:cs typeface="B Zar" pitchFamily="2" charset="-78"/>
              </a:rPr>
              <a:t>ابتدا کم و کیف نیازهای سازمان به نیروی انسانی تجزیه و تحلیل می شود سپس با اتخاذ سیاستها و رویه های </a:t>
            </a:r>
          </a:p>
          <a:p>
            <a:pPr algn="r" rtl="1"/>
            <a:r>
              <a:rPr lang="fa-IR" sz="2700" dirty="0" smtClean="0">
                <a:latin typeface="Times New Roman" pitchFamily="18" charset="0"/>
                <a:cs typeface="B Zar" pitchFamily="2" charset="-78"/>
              </a:rPr>
              <a:t>مناسب و با طراحی سیستمها و مکانیسمهایی،این نیازها رفع می شود.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700" dirty="0" smtClean="0">
                <a:latin typeface="Times New Roman" pitchFamily="18" charset="0"/>
                <a:cs typeface="B Zar" pitchFamily="2" charset="-78"/>
              </a:rPr>
              <a:t>عرضه کار در داخل سازمان و خارج از آن با تقاضای سازمان برای نیروی انسانی،مطابقت داده می شود.</a:t>
            </a:r>
            <a:endParaRPr lang="fa-IR" sz="2700" dirty="0">
              <a:latin typeface="Times New Roman" pitchFamily="18" charset="0"/>
              <a:cs typeface="B Zar" pitchFamily="2" charset="-78"/>
            </a:endParaRPr>
          </a:p>
          <a:p>
            <a:pPr algn="r" rtl="1"/>
            <a:endParaRPr lang="fa-IR" sz="2700" dirty="0">
              <a:latin typeface="Times New Roman" pitchFamily="18" charset="0"/>
              <a:cs typeface="B Zar" pitchFamily="2" charset="-78"/>
            </a:endParaRPr>
          </a:p>
          <a:p>
            <a:pPr algn="r" rtl="1"/>
            <a:r>
              <a:rPr lang="fa-IR" sz="2700" dirty="0">
                <a:latin typeface="Times New Roman" pitchFamily="18" charset="0"/>
                <a:cs typeface="B Zar" pitchFamily="2" charset="-78"/>
              </a:rPr>
              <a:t>هدف از برنامه ريزي نيروي انساني، تامين، استخدام و حفظ كاركناني است كه </a:t>
            </a:r>
          </a:p>
          <a:p>
            <a:pPr algn="r" rtl="1"/>
            <a:r>
              <a:rPr lang="fa-IR" sz="2700" dirty="0">
                <a:latin typeface="Times New Roman" pitchFamily="18" charset="0"/>
                <a:cs typeface="B Zar" pitchFamily="2" charset="-78"/>
              </a:rPr>
              <a:t>بقا و توسعه سازمان به وجود آنها بستگي دارد. </a:t>
            </a:r>
            <a:endParaRPr lang="en-US" sz="2700" dirty="0">
              <a:latin typeface="Times New Roman" pitchFamily="18" charset="0"/>
              <a:cs typeface="B Zar" pitchFamily="2" charset="-78"/>
            </a:endParaRPr>
          </a:p>
        </p:txBody>
      </p:sp>
      <p:pic>
        <p:nvPicPr>
          <p:cNvPr id="30725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2331" y="4979276"/>
            <a:ext cx="382270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9"/>
            <a:ext cx="8229600" cy="680243"/>
          </a:xfrm>
        </p:spPr>
        <p:txBody>
          <a:bodyPr>
            <a:normAutofit/>
          </a:bodyPr>
          <a:lstStyle/>
          <a:p>
            <a:r>
              <a:rPr lang="fa-IR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برنامه ریزی نیروی انسانی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2CF75516-4762-435A-8AD9-E87EBE35D5F1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518160" y="1447800"/>
            <a:ext cx="8240078" cy="49225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r>
              <a:rPr lang="fa-IR" sz="3200" b="1" dirty="0">
                <a:latin typeface="Adobe Arabic" pitchFamily="18" charset="-78"/>
                <a:cs typeface="B Zar"/>
              </a:rPr>
              <a:t>روش </a:t>
            </a:r>
            <a:r>
              <a:rPr lang="fa-IR" sz="3200" b="1" dirty="0" smtClean="0">
                <a:latin typeface="Adobe Arabic" pitchFamily="18" charset="-78"/>
                <a:cs typeface="B Zar"/>
              </a:rPr>
              <a:t>دلفای</a:t>
            </a:r>
            <a:r>
              <a:rPr lang="en-US" sz="3200" b="1" dirty="0" smtClean="0">
                <a:latin typeface="Adobe Arabic" pitchFamily="18" charset="-78"/>
                <a:cs typeface="B Zar"/>
              </a:rPr>
              <a:t>:</a:t>
            </a:r>
          </a:p>
          <a:p>
            <a:pPr algn="just" rtl="1">
              <a:lnSpc>
                <a:spcPct val="150000"/>
              </a:lnSpc>
              <a:buClr>
                <a:schemeClr val="tx1"/>
              </a:buClr>
            </a:pPr>
            <a:r>
              <a:rPr lang="fa-IR" sz="3200" dirty="0">
                <a:latin typeface="Adobe Arabic" pitchFamily="18" charset="-78"/>
                <a:cs typeface="B Zar"/>
              </a:rPr>
              <a:t>اعضای گروه بدون این که دور یک میز جمع شوند و رویارویی مستقیم پیش آید از </a:t>
            </a:r>
            <a:r>
              <a:rPr lang="fa-IR" sz="3200" dirty="0" smtClean="0">
                <a:latin typeface="Adobe Arabic" pitchFamily="18" charset="-78"/>
                <a:cs typeface="B Zar"/>
              </a:rPr>
              <a:t>نظرات</a:t>
            </a:r>
            <a:endParaRPr lang="en-US" sz="3200" dirty="0" smtClean="0">
              <a:latin typeface="Adobe Arabic" pitchFamily="18" charset="-78"/>
              <a:cs typeface="B Zar"/>
            </a:endParaRPr>
          </a:p>
          <a:p>
            <a:pPr algn="just" rtl="1">
              <a:lnSpc>
                <a:spcPct val="150000"/>
              </a:lnSpc>
              <a:buClr>
                <a:schemeClr val="tx1"/>
              </a:buClr>
            </a:pPr>
            <a:r>
              <a:rPr lang="fa-IR" sz="3200" dirty="0" smtClean="0">
                <a:latin typeface="Adobe Arabic" pitchFamily="18" charset="-78"/>
                <a:cs typeface="B Zar"/>
              </a:rPr>
              <a:t> </a:t>
            </a:r>
            <a:r>
              <a:rPr lang="fa-IR" sz="3200" dirty="0">
                <a:latin typeface="Adobe Arabic" pitchFamily="18" charset="-78"/>
                <a:cs typeface="B Zar"/>
              </a:rPr>
              <a:t>یکدیگر استفاده می کنند</a:t>
            </a:r>
            <a:r>
              <a:rPr lang="fa-IR" sz="3200" dirty="0" smtClean="0">
                <a:latin typeface="Adobe Arabic" pitchFamily="18" charset="-78"/>
                <a:cs typeface="B Zar"/>
              </a:rPr>
              <a:t>.</a:t>
            </a:r>
            <a:endParaRPr lang="en-US" sz="3200" dirty="0" smtClean="0">
              <a:latin typeface="Adobe Arabic" pitchFamily="18" charset="-78"/>
              <a:cs typeface="B Zar"/>
            </a:endParaRPr>
          </a:p>
          <a:p>
            <a:pPr algn="just" rtl="1">
              <a:lnSpc>
                <a:spcPct val="150000"/>
              </a:lnSpc>
              <a:buClr>
                <a:schemeClr val="tx1"/>
              </a:buClr>
            </a:pPr>
            <a:r>
              <a:rPr lang="fa-IR" sz="3200" dirty="0">
                <a:latin typeface="Adobe Arabic" pitchFamily="18" charset="-78"/>
                <a:cs typeface="B Zar"/>
              </a:rPr>
              <a:t>در این روش یک سری پرسشنامه بین اعضا توزیع و نظرهای آنها جمع آوری می شود و </a:t>
            </a:r>
            <a:r>
              <a:rPr lang="fa-IR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Arabic" pitchFamily="18" charset="-78"/>
                <a:cs typeface="B Zar"/>
              </a:rPr>
              <a:t>طی</a:t>
            </a:r>
            <a:endParaRPr lang="en-US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Adobe Arabic" pitchFamily="18" charset="-78"/>
              <a:cs typeface="B Zar"/>
            </a:endParaRPr>
          </a:p>
          <a:p>
            <a:pPr algn="just" rtl="1">
              <a:lnSpc>
                <a:spcPct val="150000"/>
              </a:lnSpc>
              <a:buClr>
                <a:schemeClr val="tx1"/>
              </a:buClr>
            </a:pPr>
            <a:r>
              <a:rPr lang="fa-IR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Arabic" pitchFamily="18" charset="-78"/>
                <a:cs typeface="B Zar"/>
              </a:rPr>
              <a:t> </a:t>
            </a:r>
            <a:r>
              <a:rPr lang="fa-I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Arabic" pitchFamily="18" charset="-78"/>
                <a:cs typeface="B Zar"/>
              </a:rPr>
              <a:t>مراحلی </a:t>
            </a:r>
            <a:r>
              <a:rPr lang="fa-IR" sz="3200" dirty="0">
                <a:latin typeface="Adobe Arabic" pitchFamily="18" charset="-78"/>
                <a:cs typeface="B Zar"/>
              </a:rPr>
              <a:t>به نظر اکثریت می رسد.</a:t>
            </a:r>
            <a:endParaRPr lang="en-US" sz="3200" dirty="0">
              <a:latin typeface="Adobe Arabic" pitchFamily="18" charset="-78"/>
              <a:cs typeface="B Zar"/>
            </a:endParaRPr>
          </a:p>
          <a:p>
            <a:pPr algn="just" rtl="1">
              <a:lnSpc>
                <a:spcPct val="150000"/>
              </a:lnSpc>
              <a:buClr>
                <a:schemeClr val="tx1"/>
              </a:buClr>
            </a:pPr>
            <a:endParaRPr lang="fa-IR" sz="3200" b="1" dirty="0">
              <a:latin typeface="Adobe Arabic" pitchFamily="18" charset="-78"/>
              <a:cs typeface="B Zar"/>
            </a:endParaRPr>
          </a:p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endParaRPr lang="fa-IR" sz="3200" b="1" dirty="0">
              <a:latin typeface="Adobe Arabic" pitchFamily="18" charset="-78"/>
              <a:cs typeface="B Zar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blackWhite">
          <a:xfrm>
            <a:off x="493460" y="265178"/>
            <a:ext cx="8229600" cy="969262"/>
          </a:xfrm>
          <a:noFill/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182563" tIns="46038" rIns="182563" bIns="46038"/>
          <a:lstStyle/>
          <a:p>
            <a:pPr rtl="1" eaLnBrk="1" hangingPunct="1"/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برآورد</a:t>
            </a:r>
            <a:r>
              <a:rPr lang="en-US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عرضه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نیروی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انسانی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54311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2CF75516-4762-435A-8AD9-E87EBE35D5F1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518160" y="1447800"/>
            <a:ext cx="8240078" cy="49225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r>
              <a:rPr lang="fa-IR" sz="3200" b="1" dirty="0" smtClean="0">
                <a:latin typeface="Adobe Arabic" pitchFamily="18" charset="-78"/>
                <a:cs typeface="B Zar"/>
              </a:rPr>
              <a:t>ب- برآورد </a:t>
            </a:r>
            <a:r>
              <a:rPr lang="fa-IR" sz="3200" b="1" dirty="0">
                <a:latin typeface="Adobe Arabic" pitchFamily="18" charset="-78"/>
                <a:cs typeface="B Zar"/>
              </a:rPr>
              <a:t>عرضه نیرو از منابع </a:t>
            </a:r>
            <a:r>
              <a:rPr lang="fa-IR" sz="3200" b="1" dirty="0" smtClean="0">
                <a:latin typeface="Adobe Arabic" pitchFamily="18" charset="-78"/>
                <a:cs typeface="B Zar"/>
              </a:rPr>
              <a:t>خارجی:</a:t>
            </a:r>
          </a:p>
          <a:p>
            <a:pPr algn="just" rtl="1">
              <a:lnSpc>
                <a:spcPct val="150000"/>
              </a:lnSpc>
              <a:buClr>
                <a:schemeClr val="tx1"/>
              </a:buClr>
            </a:pPr>
            <a:r>
              <a:rPr lang="fa-IR" sz="3200" dirty="0">
                <a:latin typeface="Adobe Arabic" pitchFamily="18" charset="-78"/>
                <a:cs typeface="B Zar"/>
              </a:rPr>
              <a:t>اگر در نتیجه برآورد نیروی انسانی از منابع داخلی ، سازمان به این نتیجه برسد که </a:t>
            </a:r>
            <a:r>
              <a:rPr lang="fa-IR" sz="3200" dirty="0" smtClean="0">
                <a:latin typeface="Adobe Arabic" pitchFamily="18" charset="-78"/>
                <a:cs typeface="B Zar"/>
              </a:rPr>
              <a:t>نیروهای</a:t>
            </a:r>
            <a:endParaRPr lang="en-US" sz="3200" dirty="0" smtClean="0">
              <a:latin typeface="Adobe Arabic" pitchFamily="18" charset="-78"/>
              <a:cs typeface="B Zar"/>
            </a:endParaRPr>
          </a:p>
          <a:p>
            <a:pPr algn="just" rtl="1">
              <a:lnSpc>
                <a:spcPct val="150000"/>
              </a:lnSpc>
              <a:buClr>
                <a:schemeClr val="tx1"/>
              </a:buClr>
            </a:pPr>
            <a:r>
              <a:rPr lang="fa-IR" sz="3200" dirty="0" smtClean="0">
                <a:latin typeface="Adobe Arabic" pitchFamily="18" charset="-78"/>
                <a:cs typeface="B Zar"/>
              </a:rPr>
              <a:t> </a:t>
            </a:r>
            <a:r>
              <a:rPr lang="fa-IR" sz="3200" dirty="0">
                <a:latin typeface="Adobe Arabic" pitchFamily="18" charset="-78"/>
                <a:cs typeface="B Zar"/>
              </a:rPr>
              <a:t>موجود در سازمان برای انجام امور یا تصدی پست های سازمانی کافی نیستند، سازمان </a:t>
            </a:r>
            <a:endParaRPr lang="en-US" sz="3200" dirty="0" smtClean="0">
              <a:latin typeface="Adobe Arabic" pitchFamily="18" charset="-78"/>
              <a:cs typeface="B Zar"/>
            </a:endParaRPr>
          </a:p>
          <a:p>
            <a:pPr algn="just" rtl="1">
              <a:lnSpc>
                <a:spcPct val="150000"/>
              </a:lnSpc>
              <a:buClr>
                <a:schemeClr val="tx1"/>
              </a:buClr>
            </a:pPr>
            <a:r>
              <a:rPr lang="fa-IR" sz="3200" dirty="0" smtClean="0">
                <a:latin typeface="Adobe Arabic" pitchFamily="18" charset="-78"/>
                <a:cs typeface="B Zar"/>
              </a:rPr>
              <a:t>باید </a:t>
            </a:r>
            <a:r>
              <a:rPr lang="fa-IR" sz="3200" dirty="0">
                <a:latin typeface="Adobe Arabic" pitchFamily="18" charset="-78"/>
                <a:cs typeface="B Zar"/>
              </a:rPr>
              <a:t>به منابع خارجی متوسل شوند</a:t>
            </a:r>
            <a:r>
              <a:rPr lang="fa-IR" sz="3200" dirty="0" smtClean="0">
                <a:latin typeface="Adobe Arabic" pitchFamily="18" charset="-78"/>
                <a:cs typeface="B Zar"/>
              </a:rPr>
              <a:t>.</a:t>
            </a:r>
            <a:endParaRPr lang="en-US" sz="3200" dirty="0" smtClean="0">
              <a:latin typeface="Adobe Arabic" pitchFamily="18" charset="-78"/>
              <a:cs typeface="B Zar"/>
            </a:endParaRPr>
          </a:p>
          <a:p>
            <a:pPr algn="just" rtl="1">
              <a:buNone/>
            </a:pPr>
            <a:r>
              <a:rPr lang="fa-IR" sz="3200" b="1" dirty="0">
                <a:latin typeface="Adobe Arabic" pitchFamily="18" charset="-78"/>
                <a:cs typeface="B Zar"/>
              </a:rPr>
              <a:t>میزان عرضه نیرو در بازار کار به عوامل زیر بستگی دارد:</a:t>
            </a:r>
          </a:p>
          <a:p>
            <a:pPr algn="r" rt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fa-IR" sz="3200" dirty="0">
                <a:latin typeface="Adobe Arabic" pitchFamily="18" charset="-78"/>
                <a:cs typeface="B Zar"/>
              </a:rPr>
              <a:t>وضعیت عمومی اقتصادی</a:t>
            </a:r>
            <a:r>
              <a:rPr lang="en-US" sz="3200" dirty="0">
                <a:latin typeface="Adobe Arabic" pitchFamily="18" charset="-78"/>
                <a:cs typeface="B Zar"/>
              </a:rPr>
              <a:t> )</a:t>
            </a:r>
            <a:r>
              <a:rPr lang="fa-IR" sz="3200" dirty="0">
                <a:latin typeface="Adobe Arabic" pitchFamily="18" charset="-78"/>
                <a:cs typeface="B Zar"/>
              </a:rPr>
              <a:t>مثلا بیکاری</a:t>
            </a:r>
            <a:r>
              <a:rPr lang="en-US" sz="3200" dirty="0">
                <a:latin typeface="Adobe Arabic" pitchFamily="18" charset="-78"/>
                <a:cs typeface="B Zar"/>
              </a:rPr>
              <a:t>( </a:t>
            </a:r>
            <a:endParaRPr lang="fa-IR" sz="3200" dirty="0">
              <a:latin typeface="Adobe Arabic" pitchFamily="18" charset="-78"/>
              <a:cs typeface="B Zar"/>
            </a:endParaRPr>
          </a:p>
          <a:p>
            <a:pPr algn="r" rt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fa-IR" sz="3200" dirty="0">
                <a:latin typeface="Adobe Arabic" pitchFamily="18" charset="-78"/>
                <a:cs typeface="B Zar"/>
              </a:rPr>
              <a:t>بازارهای محلی </a:t>
            </a:r>
            <a:r>
              <a:rPr lang="fa-IR" sz="3200" dirty="0" smtClean="0">
                <a:latin typeface="Adobe Arabic" pitchFamily="18" charset="-78"/>
                <a:cs typeface="B Zar"/>
              </a:rPr>
              <a:t>کار</a:t>
            </a:r>
          </a:p>
          <a:p>
            <a:pPr algn="r" rt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fa-IR" sz="3200" dirty="0" smtClean="0">
                <a:latin typeface="Adobe Arabic" pitchFamily="18" charset="-78"/>
                <a:cs typeface="B Zar"/>
              </a:rPr>
              <a:t>بازارهای تخصصی</a:t>
            </a:r>
            <a:endParaRPr lang="fa-IR" sz="3200" dirty="0">
              <a:latin typeface="Adobe Arabic" pitchFamily="18" charset="-78"/>
              <a:cs typeface="B Zar"/>
            </a:endParaRPr>
          </a:p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endParaRPr lang="fa-IR" sz="3200" b="1" dirty="0">
              <a:latin typeface="Adobe Arabic" pitchFamily="18" charset="-78"/>
              <a:cs typeface="B Zar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blackWhite">
          <a:xfrm>
            <a:off x="493460" y="265178"/>
            <a:ext cx="8229600" cy="969262"/>
          </a:xfrm>
          <a:noFill/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182563" tIns="46038" rIns="182563" bIns="46038"/>
          <a:lstStyle/>
          <a:p>
            <a:pPr rtl="1" eaLnBrk="1" hangingPunct="1"/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برآورد</a:t>
            </a:r>
            <a:r>
              <a:rPr lang="en-US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عرضه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نیروی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انسانی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29309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2CF75516-4762-435A-8AD9-E87EBE35D5F1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518160" y="1447800"/>
            <a:ext cx="8240078" cy="49225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r>
              <a:rPr lang="fa-IR" sz="3200" b="1" dirty="0" smtClean="0">
                <a:latin typeface="Adobe Arabic" pitchFamily="18" charset="-78"/>
                <a:cs typeface="B Zar"/>
              </a:rPr>
              <a:t>بررسی میزان تقاضای سازمان برای نیرو و عرضه آن دارای سه حالت است:</a:t>
            </a:r>
          </a:p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r>
              <a:rPr lang="fa-IR" sz="3200" b="1" dirty="0" smtClean="0">
                <a:latin typeface="Adobe Arabic" pitchFamily="18" charset="-78"/>
                <a:cs typeface="B Zar"/>
              </a:rPr>
              <a:t>الف- تقاضا با عرضه مساوی است.</a:t>
            </a:r>
          </a:p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r>
              <a:rPr lang="fa-IR" sz="3200" b="1" dirty="0" smtClean="0">
                <a:latin typeface="Adobe Arabic" pitchFamily="18" charset="-78"/>
                <a:cs typeface="B Zar"/>
              </a:rPr>
              <a:t>ب- تقاضا بیشتر از عرضه است.</a:t>
            </a:r>
          </a:p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r>
              <a:rPr lang="fa-IR" sz="3200" b="1" dirty="0" smtClean="0">
                <a:latin typeface="Adobe Arabic" pitchFamily="18" charset="-78"/>
                <a:cs typeface="B Zar"/>
              </a:rPr>
              <a:t>ج- تقاضا کمتر از عرضه است.</a:t>
            </a:r>
          </a:p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endParaRPr lang="fa-IR" sz="3200" b="1" dirty="0">
              <a:latin typeface="Adobe Arabic" pitchFamily="18" charset="-78"/>
              <a:cs typeface="B Zar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blackWhite">
          <a:xfrm>
            <a:off x="493460" y="265178"/>
            <a:ext cx="8229600" cy="969262"/>
          </a:xfrm>
          <a:noFill/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182563" tIns="46038" rIns="182563" bIns="46038"/>
          <a:lstStyle/>
          <a:p>
            <a:pPr rtl="1" eaLnBrk="1" hangingPunct="1"/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مقایسه عرضه و تقاضای نیروی انسانی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92953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2CF75516-4762-435A-8AD9-E87EBE35D5F1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518160" y="1447800"/>
            <a:ext cx="8240078" cy="49225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r>
              <a:rPr lang="fa-IR" sz="3200" b="1" dirty="0" smtClean="0">
                <a:latin typeface="Adobe Arabic" pitchFamily="18" charset="-78"/>
                <a:cs typeface="B Zar"/>
              </a:rPr>
              <a:t>الف- تقاضا با عرضه مساوی است:</a:t>
            </a:r>
          </a:p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r>
              <a:rPr lang="fa-IR" sz="3200" dirty="0" smtClean="0">
                <a:latin typeface="Adobe Arabic" pitchFamily="18" charset="-78"/>
                <a:cs typeface="B Zar"/>
              </a:rPr>
              <a:t>در این حالت تعداد کارکنان کافی است و لازم نیست اقدامی صورت گیرد.فقط اگر تخصیص</a:t>
            </a:r>
          </a:p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r>
              <a:rPr lang="fa-IR" sz="3200" dirty="0" smtClean="0">
                <a:latin typeface="Adobe Arabic" pitchFamily="18" charset="-78"/>
                <a:cs typeface="B Zar"/>
              </a:rPr>
              <a:t>نیرو با اهداف سازمان متناسب نباشد باید دوره های آموزشی بخصوصی طراحی و برپا</a:t>
            </a:r>
          </a:p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r>
              <a:rPr lang="fa-IR" sz="3200" dirty="0" smtClean="0">
                <a:latin typeface="Adobe Arabic" pitchFamily="18" charset="-78"/>
                <a:cs typeface="B Zar"/>
              </a:rPr>
              <a:t>شود،تا افراد به تخصص  مورد نظر برسند.</a:t>
            </a:r>
          </a:p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endParaRPr lang="fa-IR" sz="3200" b="1" dirty="0" smtClean="0">
              <a:latin typeface="Adobe Arabic" pitchFamily="18" charset="-78"/>
              <a:cs typeface="B Zar"/>
            </a:endParaRPr>
          </a:p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endParaRPr lang="fa-IR" sz="3200" b="1" dirty="0">
              <a:latin typeface="Adobe Arabic" pitchFamily="18" charset="-78"/>
              <a:cs typeface="B Zar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blackWhite">
          <a:xfrm>
            <a:off x="493460" y="265178"/>
            <a:ext cx="8229600" cy="969262"/>
          </a:xfrm>
          <a:noFill/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182563" tIns="46038" rIns="182563" bIns="46038"/>
          <a:lstStyle/>
          <a:p>
            <a:pPr rtl="1" eaLnBrk="1" hangingPunct="1"/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مقایسه عرضه و تقاضای نیروی انسانی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49007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2CF75516-4762-435A-8AD9-E87EBE35D5F1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518160" y="1447800"/>
            <a:ext cx="8240078" cy="49225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just" rtl="1">
              <a:lnSpc>
                <a:spcPct val="150000"/>
              </a:lnSpc>
              <a:buClr>
                <a:schemeClr val="tx1"/>
              </a:buClr>
            </a:pPr>
            <a:r>
              <a:rPr lang="fa-IR" sz="3200" b="1" dirty="0">
                <a:latin typeface="Adobe Arabic" pitchFamily="18" charset="-78"/>
                <a:cs typeface="B Zar"/>
              </a:rPr>
              <a:t>ب- تقاضا بیشتر از عرضه </a:t>
            </a:r>
            <a:r>
              <a:rPr lang="fa-IR" sz="3200" b="1" dirty="0" smtClean="0">
                <a:latin typeface="Adobe Arabic" pitchFamily="18" charset="-78"/>
                <a:cs typeface="B Zar"/>
              </a:rPr>
              <a:t>است:</a:t>
            </a:r>
            <a:endParaRPr lang="fa-IR" sz="3200" b="1" dirty="0">
              <a:latin typeface="Adobe Arabic" pitchFamily="18" charset="-78"/>
              <a:cs typeface="B Zar"/>
            </a:endParaRPr>
          </a:p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r>
              <a:rPr lang="fa-IR" sz="3200" dirty="0" smtClean="0">
                <a:latin typeface="Adobe Arabic" pitchFamily="18" charset="-78"/>
                <a:cs typeface="B Zar"/>
              </a:rPr>
              <a:t>در این حالت نیاز سازمان به نیرو بیشتر از تعدادی است که در حاضر در سازمان وجود</a:t>
            </a:r>
          </a:p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r>
              <a:rPr lang="fa-IR" sz="3200" dirty="0" smtClean="0">
                <a:latin typeface="Adobe Arabic" pitchFamily="18" charset="-78"/>
                <a:cs typeface="B Zar"/>
              </a:rPr>
              <a:t>دارد. در چنین حالتی علاوه بر تخصیص و مهارتهای نیروهای مورد نیاز به طور دقیق</a:t>
            </a:r>
          </a:p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r>
              <a:rPr lang="fa-IR" sz="3200" dirty="0">
                <a:latin typeface="Adobe Arabic" pitchFamily="18" charset="-78"/>
                <a:cs typeface="B Zar"/>
              </a:rPr>
              <a:t>کسری نیروی </a:t>
            </a:r>
            <a:r>
              <a:rPr lang="fa-IR" sz="3200" dirty="0" smtClean="0">
                <a:latin typeface="Adobe Arabic" pitchFamily="18" charset="-78"/>
                <a:cs typeface="B Zar"/>
              </a:rPr>
              <a:t>سازمان مشخص </a:t>
            </a:r>
            <a:r>
              <a:rPr lang="fa-IR" sz="3200" dirty="0">
                <a:latin typeface="Adobe Arabic" pitchFamily="18" charset="-78"/>
                <a:cs typeface="B Zar"/>
              </a:rPr>
              <a:t>شود،باید </a:t>
            </a:r>
            <a:r>
              <a:rPr lang="fa-IR" sz="3200" dirty="0" smtClean="0">
                <a:latin typeface="Adobe Arabic" pitchFamily="18" charset="-78"/>
                <a:cs typeface="B Zar"/>
              </a:rPr>
              <a:t>کارمند یابی و انتخاب و استخدام صورت پذیرد.</a:t>
            </a:r>
          </a:p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endParaRPr lang="fa-IR" sz="3200" b="1" dirty="0">
              <a:latin typeface="Adobe Arabic" pitchFamily="18" charset="-78"/>
              <a:cs typeface="B Zar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blackWhite">
          <a:xfrm>
            <a:off x="493460" y="265178"/>
            <a:ext cx="8229600" cy="969262"/>
          </a:xfrm>
          <a:noFill/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182563" tIns="46038" rIns="182563" bIns="46038"/>
          <a:lstStyle/>
          <a:p>
            <a:pPr rtl="1" eaLnBrk="1" hangingPunct="1"/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مقایسه عرضه و تقاضای نیروی انسانی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42702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2CF75516-4762-435A-8AD9-E87EBE35D5F1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518160" y="1447800"/>
            <a:ext cx="8240078" cy="49225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r>
              <a:rPr lang="fa-IR" sz="3200" b="1" dirty="0">
                <a:latin typeface="Adobe Arabic" pitchFamily="18" charset="-78"/>
                <a:cs typeface="B Zar"/>
              </a:rPr>
              <a:t>ج- تقاضا کمتر از عرضه </a:t>
            </a:r>
            <a:r>
              <a:rPr lang="fa-IR" sz="3200" b="1" dirty="0" smtClean="0">
                <a:latin typeface="Adobe Arabic" pitchFamily="18" charset="-78"/>
                <a:cs typeface="B Zar"/>
              </a:rPr>
              <a:t>است:</a:t>
            </a:r>
          </a:p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r>
              <a:rPr lang="fa-IR" sz="3200" dirty="0" smtClean="0">
                <a:latin typeface="Adobe Arabic" pitchFamily="18" charset="-78"/>
                <a:cs typeface="B Zar"/>
              </a:rPr>
              <a:t>در این حالت نه تنها سازمان برای نیل به اهداف خویش در آینده نیازی به استخدام نیروی</a:t>
            </a:r>
          </a:p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r>
              <a:rPr lang="fa-IR" sz="3200" dirty="0" smtClean="0">
                <a:latin typeface="Adobe Arabic" pitchFamily="18" charset="-78"/>
                <a:cs typeface="B Zar"/>
              </a:rPr>
              <a:t>جدید ندارد،بلکه نیروهای موجود بیش از نیاز سازمان است.</a:t>
            </a:r>
          </a:p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endParaRPr lang="fa-IR" sz="3200" b="1" dirty="0">
              <a:latin typeface="Adobe Arabic" pitchFamily="18" charset="-78"/>
              <a:cs typeface="B Zar"/>
            </a:endParaRPr>
          </a:p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endParaRPr lang="fa-IR" sz="3200" b="1" dirty="0" smtClean="0">
              <a:latin typeface="Adobe Arabic" pitchFamily="18" charset="-78"/>
              <a:cs typeface="B Zar"/>
            </a:endParaRPr>
          </a:p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endParaRPr lang="fa-IR" sz="3200" b="1" dirty="0">
              <a:latin typeface="Adobe Arabic" pitchFamily="18" charset="-78"/>
              <a:cs typeface="B Zar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blackWhite">
          <a:xfrm>
            <a:off x="493460" y="265178"/>
            <a:ext cx="8229600" cy="969262"/>
          </a:xfrm>
          <a:noFill/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182563" tIns="46038" rIns="182563" bIns="46038"/>
          <a:lstStyle/>
          <a:p>
            <a:pPr rtl="1" eaLnBrk="1" hangingPunct="1"/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مقایسه عرضه و تقاضای نیروی انسانی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4245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2CF75516-4762-435A-8AD9-E87EBE35D5F1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518160" y="1447800"/>
            <a:ext cx="8240078" cy="49225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0" indent="0" algn="r" rtl="1">
              <a:buNone/>
            </a:pPr>
            <a:r>
              <a:rPr lang="fa-IR" sz="3200" b="1" dirty="0">
                <a:latin typeface="Adobe Arabic" pitchFamily="18" charset="-78"/>
                <a:cs typeface="B Zar"/>
              </a:rPr>
              <a:t>روش های مورد استفاده هنگام فزونی عرضه بر </a:t>
            </a:r>
            <a:r>
              <a:rPr lang="fa-IR" sz="3200" b="1" dirty="0" smtClean="0">
                <a:latin typeface="Adobe Arabic" pitchFamily="18" charset="-78"/>
                <a:cs typeface="B Zar"/>
              </a:rPr>
              <a:t>تقاضا:</a:t>
            </a:r>
            <a:endParaRPr lang="fa-IR" sz="3200" b="1" dirty="0">
              <a:latin typeface="Adobe Arabic" pitchFamily="18" charset="-78"/>
              <a:cs typeface="B Zar"/>
            </a:endParaRPr>
          </a:p>
          <a:p>
            <a:pPr marL="0" indent="0" algn="r" rtl="1">
              <a:buNone/>
            </a:pPr>
            <a:r>
              <a:rPr lang="fa-IR" sz="3000" dirty="0">
                <a:latin typeface="Adobe Arabic" pitchFamily="18" charset="-78"/>
                <a:cs typeface="B Zar"/>
              </a:rPr>
              <a:t>مهمترین مسئله ای که سازمان هنگام  رکود با آن مواجه است کاهش دادن نیروهای موجود است</a:t>
            </a:r>
          </a:p>
          <a:p>
            <a:pPr algn="r" rtl="1">
              <a:buClr>
                <a:schemeClr val="tx1"/>
              </a:buClr>
              <a:buFont typeface="Wingdings" pitchFamily="2" charset="2"/>
              <a:buChar char="?"/>
            </a:pPr>
            <a:r>
              <a:rPr lang="fa-IR" sz="3200" dirty="0">
                <a:latin typeface="Adobe Arabic" pitchFamily="18" charset="-78"/>
                <a:cs typeface="B Zar"/>
              </a:rPr>
              <a:t>برکناری</a:t>
            </a:r>
          </a:p>
          <a:p>
            <a:pPr algn="r" rtl="1">
              <a:buClr>
                <a:schemeClr val="tx1"/>
              </a:buClr>
              <a:buFont typeface="Wingdings" pitchFamily="2" charset="2"/>
              <a:buChar char="?"/>
            </a:pPr>
            <a:r>
              <a:rPr lang="fa-IR" sz="3200" dirty="0">
                <a:latin typeface="Adobe Arabic" pitchFamily="18" charset="-78"/>
                <a:cs typeface="B Zar"/>
              </a:rPr>
              <a:t>بازنشستگی زودرس و </a:t>
            </a:r>
            <a:r>
              <a:rPr lang="fa-IR" sz="3200" dirty="0" smtClean="0">
                <a:latin typeface="Adobe Arabic" pitchFamily="18" charset="-78"/>
                <a:cs typeface="B Zar"/>
              </a:rPr>
              <a:t>بازخرید</a:t>
            </a:r>
            <a:r>
              <a:rPr lang="en-US" sz="3200" dirty="0" smtClean="0">
                <a:latin typeface="Adobe Arabic" pitchFamily="18" charset="-78"/>
                <a:cs typeface="B Zar"/>
              </a:rPr>
              <a:t>  </a:t>
            </a:r>
            <a:endParaRPr lang="fa-IR" sz="3200" dirty="0">
              <a:latin typeface="Adobe Arabic" pitchFamily="18" charset="-78"/>
              <a:cs typeface="B Zar"/>
            </a:endParaRPr>
          </a:p>
          <a:p>
            <a:pPr algn="r" rtl="1">
              <a:buClr>
                <a:schemeClr val="tx1"/>
              </a:buClr>
              <a:buFont typeface="Wingdings" pitchFamily="2" charset="2"/>
              <a:buChar char="?"/>
            </a:pPr>
            <a:r>
              <a:rPr lang="fa-IR" sz="3200" dirty="0">
                <a:latin typeface="Adobe Arabic" pitchFamily="18" charset="-78"/>
                <a:cs typeface="B Zar"/>
              </a:rPr>
              <a:t>کاهش ساعات کار</a:t>
            </a:r>
          </a:p>
          <a:p>
            <a:pPr algn="r" rtl="1">
              <a:buClr>
                <a:schemeClr val="tx1"/>
              </a:buClr>
              <a:buFont typeface="Wingdings" pitchFamily="2" charset="2"/>
              <a:buChar char="?"/>
            </a:pPr>
            <a:r>
              <a:rPr lang="fa-IR" sz="3200" dirty="0" smtClean="0">
                <a:latin typeface="Adobe Arabic" pitchFamily="18" charset="-78"/>
                <a:cs typeface="B Zar"/>
              </a:rPr>
              <a:t>حذف </a:t>
            </a:r>
            <a:r>
              <a:rPr lang="fa-IR" sz="3200" dirty="0">
                <a:latin typeface="Adobe Arabic" pitchFamily="18" charset="-78"/>
                <a:cs typeface="B Zar"/>
              </a:rPr>
              <a:t>شغل</a:t>
            </a:r>
          </a:p>
          <a:p>
            <a:pPr algn="r" rtl="1">
              <a:buClr>
                <a:schemeClr val="tx1"/>
              </a:buClr>
              <a:buFont typeface="Wingdings" pitchFamily="2" charset="2"/>
              <a:buChar char="?"/>
            </a:pPr>
            <a:r>
              <a:rPr lang="fa-IR" sz="3200" dirty="0" smtClean="0">
                <a:latin typeface="Adobe Arabic" pitchFamily="18" charset="-78"/>
                <a:cs typeface="B Zar"/>
              </a:rPr>
              <a:t>کاریابی</a:t>
            </a:r>
            <a:endParaRPr lang="fa-IR" sz="3200" dirty="0">
              <a:latin typeface="Adobe Arabic" pitchFamily="18" charset="-78"/>
              <a:cs typeface="B Zar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blackWhite">
          <a:xfrm>
            <a:off x="493460" y="265178"/>
            <a:ext cx="8229600" cy="969262"/>
          </a:xfrm>
          <a:noFill/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182563" tIns="46038" rIns="182563" bIns="46038"/>
          <a:lstStyle/>
          <a:p>
            <a:pPr rtl="1"/>
            <a:r>
              <a:rPr lang="fa-IR" sz="36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مقایسه عرضه و تقاضای نیروی انسانی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6063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2CF75516-4762-435A-8AD9-E87EBE35D5F1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518160" y="1447800"/>
            <a:ext cx="8240078" cy="49225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0" indent="0" algn="r" rtl="1">
              <a:buNone/>
            </a:pPr>
            <a:endParaRPr lang="fa-IR" sz="3200" b="1" dirty="0">
              <a:latin typeface="Adobe Arabic" pitchFamily="18" charset="-78"/>
              <a:cs typeface="B Zar"/>
            </a:endParaRPr>
          </a:p>
        </p:txBody>
      </p:sp>
      <p:pic>
        <p:nvPicPr>
          <p:cNvPr id="2050" name="Picture 2" descr="C:\Users\heidarim\Pictures\imagesCAT5PS4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974" y="1182038"/>
            <a:ext cx="7465671" cy="4952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blackWhite">
          <a:xfrm>
            <a:off x="925974" y="1391347"/>
            <a:ext cx="8229600" cy="969262"/>
          </a:xfrm>
          <a:noFill/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182563" tIns="46038" rIns="182563" bIns="46038"/>
          <a:lstStyle/>
          <a:p>
            <a:pPr algn="l" rtl="1" eaLnBrk="1" hangingPunct="1"/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با تشکر از حسن توجه شما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1869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72904FF9-BE4C-461D-AD9E-43E23FF5A5BA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blackWhite">
          <a:xfrm>
            <a:off x="228600" y="1744718"/>
            <a:ext cx="8631621" cy="44563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35003" dir="2471156" algn="ctr" rotWithShape="0">
              <a:srgbClr val="DDDDDD"/>
            </a:outerShdw>
          </a:effectLst>
        </p:spPr>
        <p:txBody>
          <a:bodyPr lIns="0" tIns="0" rIns="0" bIns="0" anchor="ctr"/>
          <a:lstStyle/>
          <a:p>
            <a:pPr marL="454025" indent="-342900" algn="r" rtl="1">
              <a:spcBef>
                <a:spcPct val="35000"/>
              </a:spcBef>
              <a:buFontTx/>
              <a:buChar char="•"/>
            </a:pPr>
            <a:r>
              <a:rPr lang="fa-IR" sz="3200" dirty="0">
                <a:cs typeface="B Zar" pitchFamily="2" charset="-78"/>
              </a:rPr>
              <a:t>تعيين موجودي نيروي انساني سازمان</a:t>
            </a:r>
          </a:p>
          <a:p>
            <a:pPr marL="454025" indent="-342900" algn="r" rtl="1">
              <a:spcBef>
                <a:spcPct val="35000"/>
              </a:spcBef>
              <a:buFontTx/>
              <a:buChar char="•"/>
            </a:pPr>
            <a:r>
              <a:rPr lang="fa-IR" sz="3200" dirty="0">
                <a:cs typeface="B Zar" pitchFamily="2" charset="-78"/>
              </a:rPr>
              <a:t>مطالعه و بررسي اهداف آتي سازمان</a:t>
            </a:r>
          </a:p>
          <a:p>
            <a:pPr marL="454025" indent="-342900" algn="r" rtl="1">
              <a:spcBef>
                <a:spcPct val="35000"/>
              </a:spcBef>
              <a:buFontTx/>
              <a:buChar char="•"/>
            </a:pPr>
            <a:r>
              <a:rPr lang="fa-IR" sz="3200" dirty="0">
                <a:cs typeface="B Zar" pitchFamily="2" charset="-78"/>
              </a:rPr>
              <a:t>برآورد نياز سازمان به نيروي انساني ( تقاضا با توجه به اهداف آتي)</a:t>
            </a:r>
          </a:p>
          <a:p>
            <a:pPr marL="454025" indent="-342900" algn="r" rtl="1">
              <a:spcBef>
                <a:spcPct val="35000"/>
              </a:spcBef>
              <a:buFontTx/>
              <a:buChar char="•"/>
            </a:pPr>
            <a:r>
              <a:rPr lang="fa-IR" sz="3200" dirty="0">
                <a:cs typeface="B Zar" pitchFamily="2" charset="-78"/>
              </a:rPr>
              <a:t>برآورد عرضه نيروي انساني</a:t>
            </a:r>
          </a:p>
          <a:p>
            <a:pPr marL="454025" indent="-342900" algn="r" rtl="1">
              <a:spcBef>
                <a:spcPct val="35000"/>
              </a:spcBef>
              <a:buFontTx/>
              <a:buChar char="•"/>
            </a:pPr>
            <a:r>
              <a:rPr lang="fa-IR" sz="3200" dirty="0">
                <a:cs typeface="B Zar" pitchFamily="2" charset="-78"/>
              </a:rPr>
              <a:t>تعيين سياستهاي پرسنلي بر اساس عرضه و تقاضاي نيروي انساني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44792" y="723581"/>
            <a:ext cx="53992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مراحل برنامه ريزي نيروي انساني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 bwMode="blackWhite">
          <a:xfrm>
            <a:off x="643758" y="157650"/>
            <a:ext cx="7772400" cy="381000"/>
          </a:xfrm>
          <a:noFill/>
        </p:spPr>
        <p:txBody>
          <a:bodyPr lIns="182563" tIns="46038" rIns="182563" bIns="46038">
            <a:normAutofit/>
          </a:bodyPr>
          <a:lstStyle/>
          <a:p>
            <a:pPr rtl="1" eaLnBrk="1" hangingPunct="1"/>
            <a:r>
              <a:rPr lang="fa-IR" sz="1800" b="1" dirty="0" smtClean="0">
                <a:solidFill>
                  <a:srgbClr val="FF0000"/>
                </a:solidFill>
                <a:cs typeface="B Zar" pitchFamily="2" charset="-78"/>
              </a:rPr>
              <a:t>فرايند برنامه ريزي نيروي انساني</a:t>
            </a:r>
            <a:endParaRPr lang="en-US" sz="1800" b="1" dirty="0" smtClean="0">
              <a:solidFill>
                <a:srgbClr val="FF0000"/>
              </a:solidFill>
              <a:cs typeface="B Zar" pitchFamily="2" charset="-78"/>
            </a:endParaRPr>
          </a:p>
        </p:txBody>
      </p:sp>
      <p:sp>
        <p:nvSpPr>
          <p:cNvPr id="77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1FD7F934-9447-4C9A-8591-A24336666ECB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3276600" y="609600"/>
            <a:ext cx="2667000" cy="457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rtl="1"/>
            <a:r>
              <a:rPr lang="fa-IR" sz="1200" b="1">
                <a:latin typeface="Times New Roman" pitchFamily="18" charset="0"/>
                <a:cs typeface="B Zar" pitchFamily="2" charset="-78"/>
              </a:rPr>
              <a:t>مرحله اول: تعيين موجودي نيروي انساني</a:t>
            </a:r>
            <a:endParaRPr lang="en-US" sz="1200" b="1">
              <a:latin typeface="Times New Roman" pitchFamily="18" charset="0"/>
              <a:cs typeface="B Zar" pitchFamily="2" charset="-78"/>
            </a:endParaRPr>
          </a:p>
        </p:txBody>
      </p:sp>
      <p:graphicFrame>
        <p:nvGraphicFramePr>
          <p:cNvPr id="17496" name="Group 88"/>
          <p:cNvGraphicFramePr>
            <a:graphicFrameLocks noGrp="1"/>
          </p:cNvGraphicFramePr>
          <p:nvPr/>
        </p:nvGraphicFramePr>
        <p:xfrm>
          <a:off x="6553200" y="609600"/>
          <a:ext cx="2286000" cy="1097040"/>
        </p:xfrm>
        <a:graphic>
          <a:graphicData uri="http://schemas.openxmlformats.org/drawingml/2006/table">
            <a:tbl>
              <a:tblPr/>
              <a:tblGrid>
                <a:gridCol w="22860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Zar" pitchFamily="2" charset="-78"/>
                        </a:rPr>
                        <a:t>الف) فهرست موجودي مهارتها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Zar" pitchFamily="2" charset="-78"/>
                      </a:endParaRPr>
                    </a:p>
                  </a:txBody>
                  <a:tcPr marT="45680" marB="456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Zar" pitchFamily="2" charset="-78"/>
                        </a:rPr>
                        <a:t>ب</a:t>
                      </a:r>
                      <a:r>
                        <a:rPr kumimoji="0" lang="fa-I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Zar" pitchFamily="2" charset="-78"/>
                        </a:rPr>
                        <a:t>) سيستم اطلاعاتي منابع انساني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Zar" pitchFamily="2" charset="-78"/>
                      </a:endParaRPr>
                    </a:p>
                  </a:txBody>
                  <a:tcPr marT="45680" marB="456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Zar" pitchFamily="2" charset="-78"/>
                        </a:rPr>
                        <a:t>ج) طرح جانشيني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Zar" pitchFamily="2" charset="-78"/>
                      </a:endParaRPr>
                    </a:p>
                  </a:txBody>
                  <a:tcPr marT="45680" marB="456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32783" name="Line 14"/>
          <p:cNvSpPr>
            <a:spLocks noChangeShapeType="1"/>
          </p:cNvSpPr>
          <p:nvPr/>
        </p:nvSpPr>
        <p:spPr bwMode="auto">
          <a:xfrm flipH="1">
            <a:off x="5943600" y="8382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4" name="Line 15"/>
          <p:cNvSpPr>
            <a:spLocks noChangeShapeType="1"/>
          </p:cNvSpPr>
          <p:nvPr/>
        </p:nvSpPr>
        <p:spPr bwMode="auto">
          <a:xfrm>
            <a:off x="4648200" y="10668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5" name="Rectangle 16"/>
          <p:cNvSpPr>
            <a:spLocks noChangeArrowheads="1"/>
          </p:cNvSpPr>
          <p:nvPr/>
        </p:nvSpPr>
        <p:spPr bwMode="auto">
          <a:xfrm>
            <a:off x="3314700" y="1619250"/>
            <a:ext cx="2667000" cy="457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rtl="1"/>
            <a:r>
              <a:rPr lang="fa-IR" sz="1200" b="1">
                <a:latin typeface="Times New Roman" pitchFamily="18" charset="0"/>
                <a:cs typeface="B Zar" pitchFamily="2" charset="-78"/>
              </a:rPr>
              <a:t>مرحله دوم: بررسي اهداف آتي سازمان</a:t>
            </a:r>
            <a:endParaRPr lang="en-US" sz="1200" b="1"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32786" name="Line 17"/>
          <p:cNvSpPr>
            <a:spLocks noChangeShapeType="1"/>
          </p:cNvSpPr>
          <p:nvPr/>
        </p:nvSpPr>
        <p:spPr bwMode="auto">
          <a:xfrm rot="2761785">
            <a:off x="4439444" y="2018507"/>
            <a:ext cx="1587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7" name="Line 18"/>
          <p:cNvSpPr>
            <a:spLocks noChangeShapeType="1"/>
          </p:cNvSpPr>
          <p:nvPr/>
        </p:nvSpPr>
        <p:spPr bwMode="auto">
          <a:xfrm>
            <a:off x="4591050" y="2076450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8" name="Rectangle 19"/>
          <p:cNvSpPr>
            <a:spLocks noChangeArrowheads="1"/>
          </p:cNvSpPr>
          <p:nvPr/>
        </p:nvSpPr>
        <p:spPr bwMode="auto">
          <a:xfrm>
            <a:off x="4724400" y="2514600"/>
            <a:ext cx="1066800" cy="9906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rtl="1"/>
            <a:r>
              <a:rPr lang="fa-IR" sz="1200" b="1">
                <a:latin typeface="Times New Roman" pitchFamily="18" charset="0"/>
                <a:cs typeface="B Zar" pitchFamily="2" charset="-78"/>
              </a:rPr>
              <a:t>مرحله سوم: </a:t>
            </a:r>
          </a:p>
          <a:p>
            <a:pPr algn="ctr" rtl="1"/>
            <a:r>
              <a:rPr lang="fa-IR" sz="1200" b="1">
                <a:latin typeface="Times New Roman" pitchFamily="18" charset="0"/>
                <a:cs typeface="B Zar" pitchFamily="2" charset="-78"/>
              </a:rPr>
              <a:t>بررسي تقاضاي</a:t>
            </a:r>
          </a:p>
          <a:p>
            <a:pPr algn="ctr" rtl="1"/>
            <a:r>
              <a:rPr lang="fa-IR" sz="1200" b="1">
                <a:latin typeface="Times New Roman" pitchFamily="18" charset="0"/>
                <a:cs typeface="B Zar" pitchFamily="2" charset="-78"/>
              </a:rPr>
              <a:t>نيروي كار</a:t>
            </a:r>
            <a:endParaRPr lang="en-US" sz="1200" b="1"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32789" name="Rectangle 20"/>
          <p:cNvSpPr>
            <a:spLocks noChangeArrowheads="1"/>
          </p:cNvSpPr>
          <p:nvPr/>
        </p:nvSpPr>
        <p:spPr bwMode="auto">
          <a:xfrm>
            <a:off x="3505200" y="2514600"/>
            <a:ext cx="1066800" cy="9906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rtl="1"/>
            <a:r>
              <a:rPr lang="fa-IR" sz="1200" b="1">
                <a:latin typeface="Times New Roman" pitchFamily="18" charset="0"/>
                <a:cs typeface="B Zar" pitchFamily="2" charset="-78"/>
              </a:rPr>
              <a:t>مرحله چهارم</a:t>
            </a:r>
          </a:p>
          <a:p>
            <a:pPr algn="ctr" rtl="1"/>
            <a:r>
              <a:rPr lang="fa-IR" sz="1200" b="1">
                <a:latin typeface="Times New Roman" pitchFamily="18" charset="0"/>
                <a:cs typeface="B Zar" pitchFamily="2" charset="-78"/>
              </a:rPr>
              <a:t>برآورد عرضه</a:t>
            </a:r>
          </a:p>
          <a:p>
            <a:pPr algn="ctr" rtl="1"/>
            <a:r>
              <a:rPr lang="fa-IR" sz="1200" b="1">
                <a:latin typeface="Times New Roman" pitchFamily="18" charset="0"/>
                <a:cs typeface="B Zar" pitchFamily="2" charset="-78"/>
              </a:rPr>
              <a:t>نيروي انساني</a:t>
            </a:r>
            <a:endParaRPr lang="en-US" sz="1200" b="1">
              <a:latin typeface="Times New Roman" pitchFamily="18" charset="0"/>
              <a:cs typeface="B Zar" pitchFamily="2" charset="-78"/>
            </a:endParaRPr>
          </a:p>
        </p:txBody>
      </p:sp>
      <p:graphicFrame>
        <p:nvGraphicFramePr>
          <p:cNvPr id="17494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151457"/>
              </p:ext>
            </p:extLst>
          </p:nvPr>
        </p:nvGraphicFramePr>
        <p:xfrm>
          <a:off x="6591300" y="2133600"/>
          <a:ext cx="2286000" cy="1981200"/>
        </p:xfrm>
        <a:graphic>
          <a:graphicData uri="http://schemas.openxmlformats.org/drawingml/2006/table">
            <a:tbl>
              <a:tblPr/>
              <a:tblGrid>
                <a:gridCol w="2286000"/>
              </a:tblGrid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Zar" pitchFamily="2" charset="-78"/>
                        </a:rPr>
                        <a:t>روش رونديابي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Za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Zar" pitchFamily="2" charset="-78"/>
                        </a:rPr>
                        <a:t>روش نسبت يابي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Za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Zar" pitchFamily="2" charset="-78"/>
                        </a:rPr>
                        <a:t>روش همبستگي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Za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Zar" pitchFamily="2" charset="-78"/>
                        </a:rPr>
                        <a:t>روش رگرسيون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Za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Zar" pitchFamily="2" charset="-78"/>
                        </a:rPr>
                        <a:t>روش شبيه سازي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Za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32804" name="Line 35"/>
          <p:cNvSpPr>
            <a:spLocks noChangeShapeType="1"/>
          </p:cNvSpPr>
          <p:nvPr/>
        </p:nvSpPr>
        <p:spPr bwMode="auto">
          <a:xfrm flipH="1">
            <a:off x="5791200" y="30480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sm" len="sm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7497" name="Group 89"/>
          <p:cNvGraphicFramePr>
            <a:graphicFrameLocks noGrp="1"/>
          </p:cNvGraphicFramePr>
          <p:nvPr/>
        </p:nvGraphicFramePr>
        <p:xfrm>
          <a:off x="438150" y="1447800"/>
          <a:ext cx="2325688" cy="1346200"/>
        </p:xfrm>
        <a:graphic>
          <a:graphicData uri="http://schemas.openxmlformats.org/drawingml/2006/table">
            <a:tbl>
              <a:tblPr/>
              <a:tblGrid>
                <a:gridCol w="2325688"/>
              </a:tblGrid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Zar" pitchFamily="2" charset="-78"/>
                        </a:rPr>
                        <a:t>صورت موجودي مهارتهاي داخلي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Zar" pitchFamily="2" charset="-78"/>
                      </a:endParaRPr>
                    </a:p>
                  </a:txBody>
                  <a:tcPr marL="0" marR="571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Zar" pitchFamily="2" charset="-78"/>
                        </a:rPr>
                        <a:t>جدول جايگزيني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Zar" pitchFamily="2" charset="-78"/>
                      </a:endParaRPr>
                    </a:p>
                  </a:txBody>
                  <a:tcPr marL="0" marR="571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Zar" pitchFamily="2" charset="-78"/>
                        </a:rPr>
                        <a:t>نظر سرپرست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Zar" pitchFamily="2" charset="-78"/>
                      </a:endParaRPr>
                    </a:p>
                  </a:txBody>
                  <a:tcPr marL="0" marR="571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Zar" pitchFamily="2" charset="-78"/>
                        </a:rPr>
                        <a:t>روش دلفي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Zar" pitchFamily="2" charset="-78"/>
                      </a:endParaRPr>
                    </a:p>
                  </a:txBody>
                  <a:tcPr marL="0" marR="5715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32817" name="Line 48"/>
          <p:cNvSpPr>
            <a:spLocks noChangeShapeType="1"/>
          </p:cNvSpPr>
          <p:nvPr/>
        </p:nvSpPr>
        <p:spPr bwMode="auto">
          <a:xfrm>
            <a:off x="1447800" y="3048000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18" name="Line 49"/>
          <p:cNvSpPr>
            <a:spLocks noChangeShapeType="1"/>
          </p:cNvSpPr>
          <p:nvPr/>
        </p:nvSpPr>
        <p:spPr bwMode="auto">
          <a:xfrm flipV="1">
            <a:off x="1447800" y="2819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19" name="Line 50"/>
          <p:cNvSpPr>
            <a:spLocks noChangeShapeType="1"/>
          </p:cNvSpPr>
          <p:nvPr/>
        </p:nvSpPr>
        <p:spPr bwMode="auto">
          <a:xfrm>
            <a:off x="1447800" y="3200400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20" name="Line 51"/>
          <p:cNvSpPr>
            <a:spLocks noChangeShapeType="1"/>
          </p:cNvSpPr>
          <p:nvPr/>
        </p:nvSpPr>
        <p:spPr bwMode="auto">
          <a:xfrm flipV="1">
            <a:off x="1466850" y="318135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2821" name="Group 52"/>
          <p:cNvGrpSpPr>
            <a:grpSpLocks/>
          </p:cNvGrpSpPr>
          <p:nvPr/>
        </p:nvGrpSpPr>
        <p:grpSpPr bwMode="auto">
          <a:xfrm>
            <a:off x="1123950" y="381000"/>
            <a:ext cx="685800" cy="1028700"/>
            <a:chOff x="648" y="240"/>
            <a:chExt cx="432" cy="648"/>
          </a:xfrm>
        </p:grpSpPr>
        <p:sp>
          <p:nvSpPr>
            <p:cNvPr id="32843" name="Oval 53"/>
            <p:cNvSpPr>
              <a:spLocks noChangeArrowheads="1"/>
            </p:cNvSpPr>
            <p:nvPr/>
          </p:nvSpPr>
          <p:spPr bwMode="auto">
            <a:xfrm>
              <a:off x="648" y="240"/>
              <a:ext cx="432" cy="43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fa-IR" sz="1400" b="1">
                  <a:latin typeface="Times New Roman" pitchFamily="18" charset="0"/>
                  <a:cs typeface="B Zar" pitchFamily="2" charset="-78"/>
                </a:rPr>
                <a:t>منابع</a:t>
              </a:r>
            </a:p>
            <a:p>
              <a:pPr algn="ctr"/>
              <a:r>
                <a:rPr lang="fa-IR" sz="1400" b="1">
                  <a:latin typeface="Times New Roman" pitchFamily="18" charset="0"/>
                  <a:cs typeface="B Zar" pitchFamily="2" charset="-78"/>
                </a:rPr>
                <a:t> داخلي</a:t>
              </a:r>
              <a:endParaRPr lang="en-US" sz="1400" b="1">
                <a:latin typeface="Times New Roman" pitchFamily="18" charset="0"/>
                <a:cs typeface="B Zar" pitchFamily="2" charset="-78"/>
              </a:endParaRPr>
            </a:p>
          </p:txBody>
        </p:sp>
        <p:sp>
          <p:nvSpPr>
            <p:cNvPr id="32844" name="Line 54"/>
            <p:cNvSpPr>
              <a:spLocks noChangeShapeType="1"/>
            </p:cNvSpPr>
            <p:nvPr/>
          </p:nvSpPr>
          <p:spPr bwMode="auto">
            <a:xfrm>
              <a:off x="864" y="696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arrow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7492" name="Group 84"/>
          <p:cNvGraphicFramePr>
            <a:graphicFrameLocks noGrp="1"/>
          </p:cNvGraphicFramePr>
          <p:nvPr/>
        </p:nvGraphicFramePr>
        <p:xfrm>
          <a:off x="457200" y="3429000"/>
          <a:ext cx="2362200" cy="1346201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449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Zar" pitchFamily="2" charset="-78"/>
                        </a:rPr>
                        <a:t>وضعيت عمومي اقتصادي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Za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Zar" pitchFamily="2" charset="-78"/>
                        </a:rPr>
                        <a:t>بازارهاي محلي كار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Za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Zar" pitchFamily="2" charset="-78"/>
                        </a:rPr>
                        <a:t>بازارهاي تخصصي كار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Za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32832" name="Oval 65"/>
          <p:cNvSpPr>
            <a:spLocks noChangeArrowheads="1"/>
          </p:cNvSpPr>
          <p:nvPr/>
        </p:nvSpPr>
        <p:spPr bwMode="auto">
          <a:xfrm>
            <a:off x="1181100" y="5105400"/>
            <a:ext cx="685800" cy="685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fa-IR" sz="1400" b="1">
                <a:latin typeface="Times New Roman" pitchFamily="18" charset="0"/>
                <a:cs typeface="B Zar" pitchFamily="2" charset="-78"/>
              </a:rPr>
              <a:t>منابع</a:t>
            </a:r>
          </a:p>
          <a:p>
            <a:pPr algn="ctr"/>
            <a:r>
              <a:rPr lang="fa-IR" sz="1400" b="1">
                <a:latin typeface="Times New Roman" pitchFamily="18" charset="0"/>
                <a:cs typeface="B Zar" pitchFamily="2" charset="-78"/>
              </a:rPr>
              <a:t> خارجي</a:t>
            </a:r>
            <a:endParaRPr lang="en-US" sz="1400" b="1"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32833" name="Line 66"/>
          <p:cNvSpPr>
            <a:spLocks noChangeShapeType="1"/>
          </p:cNvSpPr>
          <p:nvPr/>
        </p:nvSpPr>
        <p:spPr bwMode="auto">
          <a:xfrm>
            <a:off x="1524000" y="4800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34" name="Line 67"/>
          <p:cNvSpPr>
            <a:spLocks noChangeShapeType="1"/>
          </p:cNvSpPr>
          <p:nvPr/>
        </p:nvSpPr>
        <p:spPr bwMode="auto">
          <a:xfrm>
            <a:off x="5257800" y="35052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35" name="Line 68"/>
          <p:cNvSpPr>
            <a:spLocks noChangeShapeType="1"/>
          </p:cNvSpPr>
          <p:nvPr/>
        </p:nvSpPr>
        <p:spPr bwMode="auto">
          <a:xfrm>
            <a:off x="4038600" y="35052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36" name="Rectangle 69"/>
          <p:cNvSpPr>
            <a:spLocks noChangeArrowheads="1"/>
          </p:cNvSpPr>
          <p:nvPr/>
        </p:nvSpPr>
        <p:spPr bwMode="auto">
          <a:xfrm>
            <a:off x="3352800" y="3733800"/>
            <a:ext cx="2667000" cy="457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rtl="1"/>
            <a:r>
              <a:rPr lang="fa-IR" sz="1200" b="1">
                <a:latin typeface="Times New Roman" pitchFamily="18" charset="0"/>
                <a:cs typeface="B Zar" pitchFamily="2" charset="-78"/>
              </a:rPr>
              <a:t>مرحله پنجم: مقايسه عرضه و تقاضا</a:t>
            </a:r>
            <a:endParaRPr lang="en-US" sz="1200" b="1"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32837" name="Line 70"/>
          <p:cNvSpPr>
            <a:spLocks noChangeShapeType="1"/>
          </p:cNvSpPr>
          <p:nvPr/>
        </p:nvSpPr>
        <p:spPr bwMode="auto">
          <a:xfrm>
            <a:off x="5791200" y="4191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38" name="Line 71"/>
          <p:cNvSpPr>
            <a:spLocks noChangeShapeType="1"/>
          </p:cNvSpPr>
          <p:nvPr/>
        </p:nvSpPr>
        <p:spPr bwMode="auto">
          <a:xfrm>
            <a:off x="5638800" y="4191000"/>
            <a:ext cx="2362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39" name="Line 72"/>
          <p:cNvSpPr>
            <a:spLocks noChangeShapeType="1"/>
          </p:cNvSpPr>
          <p:nvPr/>
        </p:nvSpPr>
        <p:spPr bwMode="auto">
          <a:xfrm flipH="1">
            <a:off x="3505200" y="4191000"/>
            <a:ext cx="2286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40" name="Rectangle 73"/>
          <p:cNvSpPr>
            <a:spLocks noChangeArrowheads="1"/>
          </p:cNvSpPr>
          <p:nvPr/>
        </p:nvSpPr>
        <p:spPr bwMode="auto">
          <a:xfrm>
            <a:off x="6886910" y="4572000"/>
            <a:ext cx="1828800" cy="1981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rtl="1"/>
            <a:r>
              <a:rPr lang="fa-IR" sz="1400" dirty="0">
                <a:solidFill>
                  <a:srgbClr val="FF0000"/>
                </a:solidFill>
                <a:latin typeface="Times New Roman" pitchFamily="18" charset="0"/>
                <a:cs typeface="B Zar" pitchFamily="2" charset="-78"/>
              </a:rPr>
              <a:t>عرضه مساوي تقاضا</a:t>
            </a:r>
          </a:p>
          <a:p>
            <a:pPr algn="ctr" rtl="1"/>
            <a:r>
              <a:rPr lang="fa-IR" sz="1400" smtClean="0">
                <a:latin typeface="Times New Roman" pitchFamily="18" charset="0"/>
                <a:cs typeface="B Zar" pitchFamily="2" charset="-78"/>
              </a:rPr>
              <a:t>  </a:t>
            </a:r>
            <a:endParaRPr lang="fa-IR" sz="1400" dirty="0">
              <a:latin typeface="Times New Roman" pitchFamily="18" charset="0"/>
              <a:cs typeface="B Zar" pitchFamily="2" charset="-78"/>
            </a:endParaRPr>
          </a:p>
          <a:p>
            <a:pPr algn="ctr"/>
            <a:r>
              <a:rPr lang="fa-IR" sz="1400" b="1" dirty="0">
                <a:latin typeface="Times New Roman" pitchFamily="18" charset="0"/>
                <a:cs typeface="B Zar" pitchFamily="2" charset="-78"/>
              </a:rPr>
              <a:t>ادامه وضع موجود</a:t>
            </a:r>
          </a:p>
          <a:p>
            <a:pPr algn="ctr"/>
            <a:r>
              <a:rPr lang="fa-IR" sz="1400" b="1" dirty="0">
                <a:latin typeface="Times New Roman" pitchFamily="18" charset="0"/>
                <a:cs typeface="B Zar" pitchFamily="2" charset="-78"/>
              </a:rPr>
              <a:t>بازآموزي كاركنان</a:t>
            </a:r>
          </a:p>
          <a:p>
            <a:pPr algn="ctr"/>
            <a:r>
              <a:rPr lang="fa-IR" sz="1400" b="1" dirty="0">
                <a:latin typeface="Times New Roman" pitchFamily="18" charset="0"/>
                <a:cs typeface="B Zar" pitchFamily="2" charset="-78"/>
              </a:rPr>
              <a:t>فراگيري مهارتهاي </a:t>
            </a:r>
          </a:p>
          <a:p>
            <a:pPr algn="ctr"/>
            <a:r>
              <a:rPr lang="fa-IR" sz="1400" b="1" dirty="0">
                <a:latin typeface="Times New Roman" pitchFamily="18" charset="0"/>
                <a:cs typeface="B Zar" pitchFamily="2" charset="-78"/>
              </a:rPr>
              <a:t>مورد نياز سازمان</a:t>
            </a:r>
            <a:endParaRPr lang="en-US" sz="1400" b="1" dirty="0">
              <a:latin typeface="Times New Roman" pitchFamily="18" charset="0"/>
              <a:cs typeface="B Zar" pitchFamily="2" charset="-78"/>
            </a:endParaRPr>
          </a:p>
          <a:p>
            <a:pPr algn="ctr"/>
            <a:endParaRPr lang="en-US" sz="1400" b="1" dirty="0"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32841" name="Rectangle 74"/>
          <p:cNvSpPr>
            <a:spLocks noChangeArrowheads="1"/>
          </p:cNvSpPr>
          <p:nvPr/>
        </p:nvSpPr>
        <p:spPr bwMode="auto">
          <a:xfrm>
            <a:off x="2895600" y="4572000"/>
            <a:ext cx="1828800" cy="1981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rtl="1"/>
            <a:r>
              <a:rPr lang="fa-IR" sz="1400" dirty="0">
                <a:solidFill>
                  <a:srgbClr val="FF0000"/>
                </a:solidFill>
                <a:latin typeface="Times New Roman" pitchFamily="18" charset="0"/>
                <a:cs typeface="B Zar" pitchFamily="2" charset="-78"/>
              </a:rPr>
              <a:t>عرضه بيش از </a:t>
            </a:r>
            <a:r>
              <a:rPr lang="fa-IR" sz="1400" dirty="0" smtClean="0">
                <a:solidFill>
                  <a:srgbClr val="FF0000"/>
                </a:solidFill>
                <a:latin typeface="Times New Roman" pitchFamily="18" charset="0"/>
                <a:cs typeface="B Zar" pitchFamily="2" charset="-78"/>
              </a:rPr>
              <a:t>تقاضا(اضافه نیرو)</a:t>
            </a:r>
            <a:endParaRPr lang="fa-IR" sz="1400" dirty="0">
              <a:solidFill>
                <a:srgbClr val="FF0000"/>
              </a:solidFill>
              <a:latin typeface="Times New Roman" pitchFamily="18" charset="0"/>
              <a:cs typeface="B Zar" pitchFamily="2" charset="-78"/>
            </a:endParaRPr>
          </a:p>
          <a:p>
            <a:pPr algn="ctr" rtl="1"/>
            <a:r>
              <a:rPr lang="fa-IR" sz="1400" b="1" dirty="0">
                <a:latin typeface="Times New Roman" pitchFamily="18" charset="0"/>
                <a:cs typeface="B Zar" pitchFamily="2" charset="-78"/>
              </a:rPr>
              <a:t>كاهش ساعات كار</a:t>
            </a:r>
          </a:p>
          <a:p>
            <a:pPr algn="ctr" rtl="1"/>
            <a:r>
              <a:rPr lang="fa-IR" sz="1400" b="1" dirty="0">
                <a:latin typeface="Times New Roman" pitchFamily="18" charset="0"/>
                <a:cs typeface="B Zar" pitchFamily="2" charset="-78"/>
              </a:rPr>
              <a:t>بازنشستگي زودرس</a:t>
            </a:r>
          </a:p>
          <a:p>
            <a:pPr algn="ctr" rtl="1"/>
            <a:r>
              <a:rPr lang="fa-IR" sz="1400" b="1" dirty="0">
                <a:latin typeface="Times New Roman" pitchFamily="18" charset="0"/>
                <a:cs typeface="B Zar" pitchFamily="2" charset="-78"/>
              </a:rPr>
              <a:t>بازخريد</a:t>
            </a:r>
          </a:p>
          <a:p>
            <a:pPr algn="ctr" rtl="1"/>
            <a:r>
              <a:rPr lang="fa-IR" sz="1400" b="1" dirty="0">
                <a:latin typeface="Times New Roman" pitchFamily="18" charset="0"/>
                <a:cs typeface="B Zar" pitchFamily="2" charset="-78"/>
              </a:rPr>
              <a:t>عزل و بركناري</a:t>
            </a:r>
          </a:p>
          <a:p>
            <a:pPr algn="ctr" rtl="1"/>
            <a:r>
              <a:rPr lang="fa-IR" sz="1400" b="1" dirty="0">
                <a:latin typeface="Times New Roman" pitchFamily="18" charset="0"/>
                <a:cs typeface="B Zar" pitchFamily="2" charset="-78"/>
              </a:rPr>
              <a:t>حذف شغل</a:t>
            </a:r>
          </a:p>
          <a:p>
            <a:pPr algn="ctr" rtl="1"/>
            <a:r>
              <a:rPr lang="fa-IR" sz="1400" b="1" dirty="0">
                <a:latin typeface="Times New Roman" pitchFamily="18" charset="0"/>
                <a:cs typeface="B Zar" pitchFamily="2" charset="-78"/>
              </a:rPr>
              <a:t>كاريابي</a:t>
            </a:r>
            <a:endParaRPr lang="en-US" sz="1400" b="1" dirty="0"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32842" name="Rectangle 75"/>
          <p:cNvSpPr>
            <a:spLocks noChangeArrowheads="1"/>
          </p:cNvSpPr>
          <p:nvPr/>
        </p:nvSpPr>
        <p:spPr bwMode="auto">
          <a:xfrm>
            <a:off x="4877460" y="4572000"/>
            <a:ext cx="1828800" cy="1981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rtl="1"/>
            <a:r>
              <a:rPr lang="fa-IR" sz="1400" dirty="0">
                <a:solidFill>
                  <a:srgbClr val="FF0000"/>
                </a:solidFill>
                <a:latin typeface="Times New Roman" pitchFamily="18" charset="0"/>
                <a:cs typeface="B Zar" pitchFamily="2" charset="-78"/>
              </a:rPr>
              <a:t>عرضه كمتر از </a:t>
            </a:r>
            <a:r>
              <a:rPr lang="fa-IR" sz="1400" dirty="0" smtClean="0">
                <a:solidFill>
                  <a:srgbClr val="FF0000"/>
                </a:solidFill>
                <a:latin typeface="Times New Roman" pitchFamily="18" charset="0"/>
                <a:cs typeface="B Zar" pitchFamily="2" charset="-78"/>
              </a:rPr>
              <a:t>تقاضا(کسری نیرو)</a:t>
            </a:r>
            <a:endParaRPr lang="fa-IR" sz="1400" dirty="0">
              <a:solidFill>
                <a:srgbClr val="FF0000"/>
              </a:solidFill>
              <a:latin typeface="Times New Roman" pitchFamily="18" charset="0"/>
              <a:cs typeface="B Zar" pitchFamily="2" charset="-78"/>
            </a:endParaRPr>
          </a:p>
          <a:p>
            <a:pPr algn="ctr" rtl="1"/>
            <a:r>
              <a:rPr lang="fa-IR" sz="1400" b="1" dirty="0">
                <a:latin typeface="Times New Roman" pitchFamily="18" charset="0"/>
                <a:cs typeface="B Zar" pitchFamily="2" charset="-78"/>
              </a:rPr>
              <a:t>كارمنديابي</a:t>
            </a:r>
          </a:p>
          <a:p>
            <a:pPr algn="ctr"/>
            <a:r>
              <a:rPr lang="fa-IR" sz="1400" b="1" dirty="0">
                <a:latin typeface="Times New Roman" pitchFamily="18" charset="0"/>
                <a:cs typeface="B Zar" pitchFamily="2" charset="-78"/>
              </a:rPr>
              <a:t>انتخاب و استخدام</a:t>
            </a:r>
          </a:p>
          <a:p>
            <a:pPr algn="ctr"/>
            <a:r>
              <a:rPr lang="fa-IR" sz="1400" b="1" dirty="0">
                <a:latin typeface="Times New Roman" pitchFamily="18" charset="0"/>
                <a:cs typeface="B Zar" pitchFamily="2" charset="-78"/>
              </a:rPr>
              <a:t>آموزش كارمندان</a:t>
            </a:r>
          </a:p>
          <a:p>
            <a:pPr algn="ctr"/>
            <a:r>
              <a:rPr lang="fa-IR" sz="1400" b="1" dirty="0">
                <a:latin typeface="Times New Roman" pitchFamily="18" charset="0"/>
                <a:cs typeface="B Zar" pitchFamily="2" charset="-78"/>
              </a:rPr>
              <a:t>تربيت مدير</a:t>
            </a:r>
          </a:p>
          <a:p>
            <a:pPr algn="ctr"/>
            <a:r>
              <a:rPr lang="fa-IR" sz="1400" b="1" dirty="0">
                <a:latin typeface="Times New Roman" pitchFamily="18" charset="0"/>
                <a:cs typeface="B Zar" pitchFamily="2" charset="-78"/>
              </a:rPr>
              <a:t>استخدام پيماني</a:t>
            </a:r>
          </a:p>
          <a:p>
            <a:pPr algn="ctr"/>
            <a:r>
              <a:rPr lang="fa-IR" sz="1400" b="1" dirty="0">
                <a:latin typeface="Times New Roman" pitchFamily="18" charset="0"/>
                <a:cs typeface="B Zar" pitchFamily="2" charset="-78"/>
              </a:rPr>
              <a:t>اضافه كاري</a:t>
            </a:r>
            <a:endParaRPr lang="en-US" sz="1400" b="1" dirty="0">
              <a:latin typeface="Times New Roman" pitchFamily="18" charset="0"/>
              <a:cs typeface="B Zar" pitchFamily="2" charset="-78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 bwMode="blackWhite">
          <a:xfrm>
            <a:off x="518160" y="593725"/>
            <a:ext cx="8229600" cy="777875"/>
          </a:xfrm>
          <a:noFill/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182563" tIns="46038" rIns="182563" bIns="46038"/>
          <a:lstStyle/>
          <a:p>
            <a:pPr rtl="1" eaLnBrk="1" hangingPunct="1"/>
            <a:r>
              <a:rPr lang="fa-IR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روشهاي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تعيين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موجودي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نيروي</a:t>
            </a:r>
            <a:r>
              <a:rPr lang="fa-IR" sz="3200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انساني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E7F4800C-0E71-4745-89F7-BE4AE1C4C536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2133600" y="1371599"/>
            <a:ext cx="6234896" cy="301520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r" rtl="1">
              <a:lnSpc>
                <a:spcPct val="200000"/>
              </a:lnSpc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الف-فهرست </a:t>
            </a:r>
            <a:r>
              <a:rPr lang="fa-IR" sz="3200" dirty="0">
                <a:latin typeface="Times New Roman" pitchFamily="18" charset="0"/>
                <a:cs typeface="B Zar" pitchFamily="2" charset="-78"/>
              </a:rPr>
              <a:t>موجودي مهارتها</a:t>
            </a:r>
          </a:p>
          <a:p>
            <a:pPr algn="r" rtl="1">
              <a:lnSpc>
                <a:spcPct val="200000"/>
              </a:lnSpc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ب- سيستم </a:t>
            </a:r>
            <a:r>
              <a:rPr lang="fa-IR" sz="3200" dirty="0">
                <a:latin typeface="Times New Roman" pitchFamily="18" charset="0"/>
                <a:cs typeface="B Zar" pitchFamily="2" charset="-78"/>
              </a:rPr>
              <a:t>اطلاعاتي منابع انساني</a:t>
            </a:r>
          </a:p>
          <a:p>
            <a:pPr algn="r" rtl="1">
              <a:lnSpc>
                <a:spcPct val="200000"/>
              </a:lnSpc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ج- طرح </a:t>
            </a:r>
            <a:r>
              <a:rPr lang="fa-IR" sz="3200" dirty="0">
                <a:latin typeface="Times New Roman" pitchFamily="18" charset="0"/>
                <a:cs typeface="B Zar" pitchFamily="2" charset="-78"/>
              </a:rPr>
              <a:t>جانشيني</a:t>
            </a:r>
            <a:endParaRPr lang="en-US" sz="3200" dirty="0">
              <a:latin typeface="Times New Roman" pitchFamily="18" charset="0"/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670560" y="1706880"/>
            <a:ext cx="8473440" cy="501777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fa-IR" sz="1800" dirty="0"/>
              <a:t>نام........................                                                                                    تاریخ.........................</a:t>
            </a:r>
            <a:endParaRPr lang="en-US" sz="1800" dirty="0"/>
          </a:p>
          <a:p>
            <a:pPr algn="ctr"/>
            <a:r>
              <a:rPr lang="fa-IR" sz="1800" dirty="0"/>
              <a:t>عنوان شغل.......................                                                                   سنوات خدمت در سازمان..........</a:t>
            </a:r>
            <a:endParaRPr lang="en-US" sz="1800" dirty="0"/>
          </a:p>
          <a:p>
            <a:pPr algn="ctr"/>
            <a:r>
              <a:rPr lang="fa-IR" sz="1800" dirty="0"/>
              <a:t>تحصیلات...................................................................................................................................</a:t>
            </a:r>
            <a:endParaRPr lang="en-US" sz="1800" dirty="0"/>
          </a:p>
          <a:p>
            <a:pPr algn="ctr"/>
            <a:r>
              <a:rPr lang="fa-IR" sz="1800" dirty="0"/>
              <a:t>دوره های تخصصی که گذرانده اید ذکر کنید............................................................................................</a:t>
            </a:r>
            <a:endParaRPr lang="en-US" sz="1800" dirty="0"/>
          </a:p>
          <a:p>
            <a:pPr algn="ctr"/>
            <a:r>
              <a:rPr lang="fa-IR" sz="1800" dirty="0"/>
              <a:t>سوابق استخدامی(تاریخچه ای از مشاغل و تجربیات قبلی) خود را توضیح دهید....................................................</a:t>
            </a:r>
            <a:endParaRPr lang="en-US" sz="1800" dirty="0"/>
          </a:p>
          <a:p>
            <a:pPr algn="ctr"/>
            <a:r>
              <a:rPr lang="fa-IR" sz="1800" dirty="0"/>
              <a:t>...............................................................................................................................................</a:t>
            </a:r>
            <a:endParaRPr lang="en-US" sz="1800" dirty="0"/>
          </a:p>
          <a:p>
            <a:pPr algn="ctr"/>
            <a:r>
              <a:rPr lang="fa-IR" sz="1800" dirty="0"/>
              <a:t>...............................................................................................................................................</a:t>
            </a:r>
            <a:endParaRPr lang="en-US" sz="1800" dirty="0"/>
          </a:p>
          <a:p>
            <a:pPr algn="ctr"/>
            <a:r>
              <a:rPr lang="fa-IR" sz="1800" dirty="0"/>
              <a:t>...............................................................................................................................................</a:t>
            </a:r>
            <a:endParaRPr lang="en-US" sz="1800" dirty="0"/>
          </a:p>
          <a:p>
            <a:pPr algn="ctr"/>
            <a:r>
              <a:rPr lang="fa-IR" sz="1800" dirty="0"/>
              <a:t>مهارتها:اگر دارای مهارتهایی هستید که معتقدید می تواند در شغل خودتان یا مشاغل دیگری در این سازمان موثر باشد،نام ببرید.</a:t>
            </a:r>
            <a:endParaRPr lang="en-US" sz="1800" dirty="0"/>
          </a:p>
          <a:p>
            <a:pPr algn="ctr"/>
            <a:r>
              <a:rPr lang="fa-IR" sz="1800" dirty="0"/>
              <a:t>...................................................................................................................................................</a:t>
            </a:r>
            <a:endParaRPr lang="en-US" sz="1800" dirty="0"/>
          </a:p>
          <a:p>
            <a:pPr algn="ctr"/>
            <a:r>
              <a:rPr lang="fa-IR" sz="1800" dirty="0"/>
              <a:t>...................................................................................................................................................</a:t>
            </a:r>
            <a:endParaRPr lang="en-US" sz="1800" dirty="0"/>
          </a:p>
          <a:p>
            <a:pPr algn="ctr"/>
            <a:r>
              <a:rPr lang="fa-IR" sz="1800" dirty="0"/>
              <a:t>سرپرستی افراد:</a:t>
            </a:r>
            <a:endParaRPr lang="en-US" sz="1800" dirty="0"/>
          </a:p>
          <a:p>
            <a:pPr algn="ctr"/>
            <a:r>
              <a:rPr lang="fa-IR" sz="1800" dirty="0"/>
              <a:t>تعداد افرادی که در حال حاضر تحت سرپرستی شما قرار دارند چند نفر است؟.........................................................</a:t>
            </a:r>
            <a:endParaRPr lang="en-US" sz="1800" dirty="0"/>
          </a:p>
          <a:p>
            <a:pPr algn="ctr"/>
            <a:r>
              <a:rPr lang="fa-IR" sz="1800" dirty="0"/>
              <a:t>طبق جدول زیر تعداد افرادی که در مسئولیتهای قبلی تحت سرپرستی شما بوده اند،ذکر کنید.</a:t>
            </a:r>
            <a:endParaRPr lang="en-US" sz="1800" dirty="0"/>
          </a:p>
          <a:p>
            <a:pPr algn="ctr"/>
            <a:r>
              <a:rPr lang="fa-IR" sz="1800" dirty="0"/>
              <a:t>عنوان شغلی که داشته اید                         از تاریخ           تا تاریخ                                 تعداد مرئوسان</a:t>
            </a:r>
            <a:endParaRPr lang="en-US" sz="1800" dirty="0"/>
          </a:p>
          <a:p>
            <a:pPr algn="ctr"/>
            <a:r>
              <a:rPr lang="fa-IR" sz="1800" dirty="0"/>
              <a:t>............................                          ..............................                                ..................</a:t>
            </a:r>
            <a:endParaRPr lang="en-US" sz="1800" dirty="0"/>
          </a:p>
          <a:p>
            <a:pPr algn="ctr"/>
            <a:r>
              <a:rPr lang="fa-IR" sz="1800" dirty="0"/>
              <a:t>............................                         ...............................                                ..................</a:t>
            </a:r>
            <a:endParaRPr lang="en-US" sz="1800" dirty="0"/>
          </a:p>
          <a:p>
            <a:pPr algn="ctr"/>
            <a:r>
              <a:rPr lang="fa-IR" sz="1800" dirty="0"/>
              <a:t>............................                         ...............................                                ..................</a:t>
            </a:r>
            <a:endParaRPr lang="en-US" sz="1800" dirty="0"/>
          </a:p>
          <a:p>
            <a:pPr algn="ctr"/>
            <a:r>
              <a:rPr lang="fa-IR" sz="1800" dirty="0"/>
              <a:t>اطلاعات دیگری که فکر می کنید می تواند مفید باشد ذکر کنید.</a:t>
            </a:r>
            <a:endParaRPr lang="en-US" sz="1800" dirty="0"/>
          </a:p>
          <a:p>
            <a:pPr algn="ctr"/>
            <a:r>
              <a:rPr lang="fa-IR" sz="1800" dirty="0"/>
              <a:t>.......................................................................................................................................</a:t>
            </a:r>
            <a:endParaRPr lang="en-US" sz="1800" dirty="0"/>
          </a:p>
          <a:p>
            <a:pPr algn="ctr"/>
            <a:r>
              <a:rPr lang="fa-IR" sz="1800" dirty="0"/>
              <a:t>.......................................................................................................................................</a:t>
            </a:r>
            <a:endParaRPr lang="en-US" sz="1800" dirty="0"/>
          </a:p>
          <a:p>
            <a:pPr algn="ctr"/>
            <a:r>
              <a:rPr lang="fa-IR" sz="1800" dirty="0"/>
              <a:t>.......................................................................................................................................</a:t>
            </a:r>
            <a:endParaRPr lang="en-US" sz="1800" dirty="0"/>
          </a:p>
          <a:p>
            <a:pPr algn="ctr"/>
            <a:r>
              <a:rPr lang="fa-IR" sz="1800" dirty="0"/>
              <a:t>.......................................................................................................................................</a:t>
            </a:r>
            <a:endParaRPr lang="en-US" sz="1800" dirty="0"/>
          </a:p>
          <a:p>
            <a:pPr algn="ctr"/>
            <a:r>
              <a:rPr lang="fa-IR" sz="1800" dirty="0"/>
              <a:t>.......................................................................................................................................              </a:t>
            </a:r>
            <a:endParaRPr lang="en-US" sz="1800" dirty="0"/>
          </a:p>
          <a:p>
            <a:pPr algn="ctr" rtl="1">
              <a:lnSpc>
                <a:spcPct val="200000"/>
              </a:lnSpc>
            </a:pPr>
            <a:endParaRPr lang="en-US" sz="1800" dirty="0"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 bwMode="blackWhite">
          <a:xfrm>
            <a:off x="552450" y="166469"/>
            <a:ext cx="8229600" cy="777875"/>
          </a:xfrm>
          <a:noFill/>
          <a:effectLst>
            <a:outerShdw dist="107763" dir="2700000" algn="ctr" rotWithShape="0">
              <a:schemeClr val="bg2"/>
            </a:outerShdw>
          </a:effectLst>
        </p:spPr>
        <p:txBody>
          <a:bodyPr lIns="182563" tIns="46038" rIns="182563" bIns="46038">
            <a:normAutofit/>
          </a:bodyPr>
          <a:lstStyle/>
          <a:p>
            <a:pPr rtl="1" eaLnBrk="1" hangingPunct="1"/>
            <a:r>
              <a:rPr lang="fa-IR" sz="32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روشهاي</a:t>
            </a:r>
            <a:r>
              <a:rPr lang="fa-IR" sz="28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2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تعيين</a:t>
            </a:r>
            <a:r>
              <a:rPr lang="fa-IR" sz="28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2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موجودي</a:t>
            </a:r>
            <a:r>
              <a:rPr lang="fa-IR" sz="28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2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نيروي</a:t>
            </a:r>
            <a:r>
              <a:rPr lang="fa-IR" sz="28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200" b="1" dirty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انساني</a:t>
            </a:r>
            <a:endParaRPr lang="en-US" sz="32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E7F4800C-0E71-4745-89F7-BE4AE1C4C536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56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E7F4800C-0E71-4745-89F7-BE4AE1C4C536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502920" y="1371600"/>
            <a:ext cx="8168640" cy="49682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457200" indent="-457200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 </a:t>
            </a:r>
            <a:r>
              <a:rPr lang="fa-IR" sz="3200" dirty="0">
                <a:latin typeface="Times New Roman" pitchFamily="18" charset="0"/>
                <a:cs typeface="B Zar" pitchFamily="2" charset="-78"/>
              </a:rPr>
              <a:t>سيستم اطلاعاتي منابع </a:t>
            </a: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انساني:</a:t>
            </a:r>
          </a:p>
          <a:p>
            <a:pPr algn="r" rtl="1">
              <a:lnSpc>
                <a:spcPct val="200000"/>
              </a:lnSpc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استفاده از روشی منظم و سازمان یافته برای کسب اطلاعاتی است که </a:t>
            </a:r>
          </a:p>
          <a:p>
            <a:pPr algn="r" rtl="1">
              <a:lnSpc>
                <a:spcPct val="200000"/>
              </a:lnSpc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تصمیم گیری عقلایی درباره منابع انسانی را در سازمان امکانپذیر می</a:t>
            </a:r>
          </a:p>
          <a:p>
            <a:pPr algn="r" rtl="1">
              <a:lnSpc>
                <a:spcPct val="200000"/>
              </a:lnSpc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سازد.این اطلاعات باید به روز،صحیح و دقیق،کوتاه و مختصر،مربوط </a:t>
            </a:r>
            <a:endParaRPr lang="fa-IR" sz="3200" dirty="0">
              <a:latin typeface="Times New Roman" pitchFamily="18" charset="0"/>
              <a:cs typeface="B Zar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و مناسب و کامل باشد.</a:t>
            </a:r>
            <a:endParaRPr lang="fa-IR" sz="3200" dirty="0">
              <a:latin typeface="Times New Roman" pitchFamily="18" charset="0"/>
              <a:cs typeface="B Zar" pitchFamily="2" charset="-78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blackWhite">
          <a:xfrm>
            <a:off x="552450" y="318869"/>
            <a:ext cx="8229600" cy="777875"/>
          </a:xfrm>
          <a:prstGeom prst="rect">
            <a:avLst/>
          </a:prstGeom>
          <a:noFill/>
          <a:effectLst>
            <a:outerShdw dist="107763" dir="2700000" algn="ctr" rotWithShape="0">
              <a:schemeClr val="bg2"/>
            </a:outerShdw>
          </a:effectLst>
        </p:spPr>
        <p:txBody>
          <a:bodyPr vert="horz" lIns="182563" tIns="46038" rIns="182563" bIns="46038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1" fontAlgn="auto">
              <a:spcAft>
                <a:spcPts val="0"/>
              </a:spcAft>
            </a:pPr>
            <a:r>
              <a:rPr lang="fa-IR" sz="3600" b="1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روشهاي</a:t>
            </a:r>
            <a:r>
              <a:rPr lang="fa-IR" sz="320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تعيين</a:t>
            </a:r>
            <a:r>
              <a:rPr lang="fa-IR" sz="320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موجودي</a:t>
            </a:r>
            <a:r>
              <a:rPr lang="fa-IR" sz="320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نيروي</a:t>
            </a:r>
            <a:r>
              <a:rPr lang="fa-IR" sz="320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انساني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2601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E7F4800C-0E71-4745-89F7-BE4AE1C4C536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502920" y="1371600"/>
            <a:ext cx="8168640" cy="49682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457200" indent="-457200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طراحی سیستم </a:t>
            </a:r>
            <a:r>
              <a:rPr lang="fa-IR" sz="3200" dirty="0">
                <a:latin typeface="Times New Roman" pitchFamily="18" charset="0"/>
                <a:cs typeface="B Zar" pitchFamily="2" charset="-78"/>
              </a:rPr>
              <a:t>اطلاعاتي منابع </a:t>
            </a: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انساني:</a:t>
            </a:r>
          </a:p>
          <a:p>
            <a:pPr algn="r" rtl="1">
              <a:lnSpc>
                <a:spcPct val="200000"/>
              </a:lnSpc>
            </a:pPr>
            <a:r>
              <a:rPr lang="fa-IR" sz="3200" dirty="0" smtClean="0">
                <a:latin typeface="Times New Roman" pitchFamily="18" charset="0"/>
                <a:cs typeface="B Zar" pitchFamily="2" charset="-78"/>
              </a:rPr>
              <a:t>در پنج مرحله انجام می شود.</a:t>
            </a:r>
            <a:endParaRPr lang="en-US" sz="3200" dirty="0" smtClean="0">
              <a:latin typeface="Times New Roman" pitchFamily="18" charset="0"/>
              <a:cs typeface="B Zar" pitchFamily="2" charset="-78"/>
            </a:endParaRPr>
          </a:p>
          <a:p>
            <a:pPr algn="r" rtl="1">
              <a:lnSpc>
                <a:spcPct val="200000"/>
              </a:lnSpc>
            </a:pPr>
            <a:endParaRPr lang="en-US" sz="3200" dirty="0">
              <a:latin typeface="Times New Roman" pitchFamily="18" charset="0"/>
              <a:cs typeface="B Zar" pitchFamily="2" charset="-78"/>
            </a:endParaRPr>
          </a:p>
          <a:p>
            <a:pPr algn="r" rtl="1">
              <a:lnSpc>
                <a:spcPct val="200000"/>
              </a:lnSpc>
            </a:pPr>
            <a:endParaRPr lang="fa-IR" sz="3200" dirty="0" smtClean="0">
              <a:latin typeface="Times New Roman" pitchFamily="18" charset="0"/>
              <a:cs typeface="B Zar" pitchFamily="2" charset="-78"/>
            </a:endParaRPr>
          </a:p>
          <a:p>
            <a:pPr algn="r" rtl="1">
              <a:lnSpc>
                <a:spcPct val="200000"/>
              </a:lnSpc>
            </a:pPr>
            <a:endParaRPr lang="fa-IR" sz="3200" dirty="0">
              <a:latin typeface="Times New Roman" pitchFamily="18" charset="0"/>
              <a:cs typeface="B Zar" pitchFamily="2" charset="-78"/>
            </a:endParaRPr>
          </a:p>
        </p:txBody>
      </p:sp>
      <p:pic>
        <p:nvPicPr>
          <p:cNvPr id="3074" name="Picture 2" descr="C:\Users\heidarim\Pictures\hris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" y="2834152"/>
            <a:ext cx="5261610" cy="3619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blackWhite">
          <a:xfrm>
            <a:off x="552450" y="268069"/>
            <a:ext cx="8229600" cy="777875"/>
          </a:xfrm>
          <a:prstGeom prst="rect">
            <a:avLst/>
          </a:prstGeom>
          <a:noFill/>
          <a:effectLst>
            <a:outerShdw dist="107763" dir="2700000" algn="ctr" rotWithShape="0">
              <a:schemeClr val="bg2"/>
            </a:outerShdw>
          </a:effectLst>
        </p:spPr>
        <p:txBody>
          <a:bodyPr vert="horz" lIns="182563" tIns="46038" rIns="182563" bIns="46038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rtl="1" fontAlgn="auto">
              <a:spcAft>
                <a:spcPts val="0"/>
              </a:spcAft>
            </a:pP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روشهاي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تعيين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موجودي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نيروي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3600" b="1" dirty="0" smtClean="0">
                <a:ln w="10541" cmpd="sng">
                  <a:noFill/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انساني</a:t>
            </a:r>
            <a:endParaRPr lang="en-US" sz="3600" b="1" dirty="0">
              <a:ln w="10541" cmpd="sng">
                <a:noFill/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69676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3006</TotalTime>
  <Words>2458</Words>
  <Application>Microsoft Office PowerPoint</Application>
  <PresentationFormat>On-screen Show (4:3)</PresentationFormat>
  <Paragraphs>371</Paragraphs>
  <Slides>37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Waveform</vt:lpstr>
      <vt:lpstr>PowerPoint Presentation</vt:lpstr>
      <vt:lpstr>PowerPoint Presentation</vt:lpstr>
      <vt:lpstr>برنامه ریزی نیروی انسانی</vt:lpstr>
      <vt:lpstr>PowerPoint Presentation</vt:lpstr>
      <vt:lpstr>فرايند برنامه ريزي نيروي انساني</vt:lpstr>
      <vt:lpstr>روشهاي تعيين موجودي نيروي انساني</vt:lpstr>
      <vt:lpstr>روشهاي تعيين موجودي نيروي انساني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برآورد نیروی انسانی مورد نیاز(تقاضا برای نیرو)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برآورد عرضه نیروی انسانی</vt:lpstr>
      <vt:lpstr>برآورد عرضه نیروی انسانی</vt:lpstr>
      <vt:lpstr>برآورد عرضه نیروی انسانی</vt:lpstr>
      <vt:lpstr>برآورد عرضه نیروی انسانی</vt:lpstr>
      <vt:lpstr>برآورد عرضه نیروی انسانی</vt:lpstr>
      <vt:lpstr>برآورد عرضه نیروی انسانی</vt:lpstr>
      <vt:lpstr>برآورد عرضه نیروی انسانی</vt:lpstr>
      <vt:lpstr>مقایسه عرضه و تقاضای نیروی انسانی</vt:lpstr>
      <vt:lpstr>مقایسه عرضه و تقاضای نیروی انسانی</vt:lpstr>
      <vt:lpstr>مقایسه عرضه و تقاضای نیروی انسانی</vt:lpstr>
      <vt:lpstr>مقایسه عرضه و تقاضای نیروی انسانی</vt:lpstr>
      <vt:lpstr>مقایسه عرضه و تقاضای نیروی انسانی</vt:lpstr>
      <vt:lpstr>با تشکر از حسن توجه شما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www.managerial.ir</dc:creator>
  <cp:keywords/>
  <cp:lastModifiedBy>Mohammad Ali Heidari</cp:lastModifiedBy>
  <cp:revision>337</cp:revision>
  <dcterms:created xsi:type="dcterms:W3CDTF">2008-03-12T16:45:35Z</dcterms:created>
  <dcterms:modified xsi:type="dcterms:W3CDTF">2014-10-17T06:37:09Z</dcterms:modified>
</cp:coreProperties>
</file>