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5431" r:id="rId1"/>
  </p:sldMasterIdLst>
  <p:notesMasterIdLst>
    <p:notesMasterId r:id="rId107"/>
  </p:notesMasterIdLst>
  <p:sldIdLst>
    <p:sldId id="377" r:id="rId2"/>
    <p:sldId id="470" r:id="rId3"/>
    <p:sldId id="471" r:id="rId4"/>
    <p:sldId id="256" r:id="rId5"/>
    <p:sldId id="263" r:id="rId6"/>
    <p:sldId id="264" r:id="rId7"/>
    <p:sldId id="267" r:id="rId8"/>
    <p:sldId id="268" r:id="rId9"/>
    <p:sldId id="269" r:id="rId10"/>
    <p:sldId id="275" r:id="rId11"/>
    <p:sldId id="277" r:id="rId12"/>
    <p:sldId id="279" r:id="rId13"/>
    <p:sldId id="284"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407" r:id="rId31"/>
    <p:sldId id="477" r:id="rId32"/>
    <p:sldId id="478" r:id="rId33"/>
    <p:sldId id="479" r:id="rId34"/>
    <p:sldId id="480" r:id="rId35"/>
    <p:sldId id="483" r:id="rId36"/>
    <p:sldId id="482" r:id="rId37"/>
    <p:sldId id="410" r:id="rId38"/>
    <p:sldId id="411" r:id="rId39"/>
    <p:sldId id="413" r:id="rId40"/>
    <p:sldId id="414" r:id="rId41"/>
    <p:sldId id="415" r:id="rId42"/>
    <p:sldId id="416" r:id="rId43"/>
    <p:sldId id="484" r:id="rId44"/>
    <p:sldId id="485" r:id="rId45"/>
    <p:sldId id="486" r:id="rId46"/>
    <p:sldId id="487" r:id="rId47"/>
    <p:sldId id="488" r:id="rId48"/>
    <p:sldId id="489" r:id="rId49"/>
    <p:sldId id="490" r:id="rId50"/>
    <p:sldId id="420" r:id="rId51"/>
    <p:sldId id="421" r:id="rId52"/>
    <p:sldId id="422" r:id="rId53"/>
    <p:sldId id="423" r:id="rId54"/>
    <p:sldId id="424" r:id="rId55"/>
    <p:sldId id="425" r:id="rId56"/>
    <p:sldId id="426" r:id="rId57"/>
    <p:sldId id="427" r:id="rId58"/>
    <p:sldId id="428" r:id="rId59"/>
    <p:sldId id="429" r:id="rId60"/>
    <p:sldId id="430" r:id="rId61"/>
    <p:sldId id="431" r:id="rId62"/>
    <p:sldId id="432" r:id="rId63"/>
    <p:sldId id="433" r:id="rId64"/>
    <p:sldId id="491" r:id="rId65"/>
    <p:sldId id="492" r:id="rId66"/>
    <p:sldId id="434" r:id="rId67"/>
    <p:sldId id="435" r:id="rId68"/>
    <p:sldId id="436" r:id="rId69"/>
    <p:sldId id="437" r:id="rId70"/>
    <p:sldId id="438" r:id="rId71"/>
    <p:sldId id="439" r:id="rId72"/>
    <p:sldId id="440" r:id="rId73"/>
    <p:sldId id="494" r:id="rId74"/>
    <p:sldId id="493" r:id="rId75"/>
    <p:sldId id="443" r:id="rId76"/>
    <p:sldId id="441" r:id="rId77"/>
    <p:sldId id="442" r:id="rId78"/>
    <p:sldId id="464" r:id="rId79"/>
    <p:sldId id="474" r:id="rId80"/>
    <p:sldId id="444" r:id="rId81"/>
    <p:sldId id="445" r:id="rId82"/>
    <p:sldId id="446" r:id="rId83"/>
    <p:sldId id="447" r:id="rId84"/>
    <p:sldId id="448" r:id="rId85"/>
    <p:sldId id="449" r:id="rId86"/>
    <p:sldId id="450" r:id="rId87"/>
    <p:sldId id="451" r:id="rId88"/>
    <p:sldId id="452" r:id="rId89"/>
    <p:sldId id="453" r:id="rId90"/>
    <p:sldId id="454" r:id="rId91"/>
    <p:sldId id="455" r:id="rId92"/>
    <p:sldId id="456" r:id="rId93"/>
    <p:sldId id="457" r:id="rId94"/>
    <p:sldId id="458" r:id="rId95"/>
    <p:sldId id="459" r:id="rId96"/>
    <p:sldId id="460" r:id="rId97"/>
    <p:sldId id="461" r:id="rId98"/>
    <p:sldId id="462" r:id="rId99"/>
    <p:sldId id="475" r:id="rId100"/>
    <p:sldId id="466" r:id="rId101"/>
    <p:sldId id="467" r:id="rId102"/>
    <p:sldId id="468" r:id="rId103"/>
    <p:sldId id="469" r:id="rId104"/>
    <p:sldId id="463" r:id="rId105"/>
    <p:sldId id="473" r:id="rId106"/>
  </p:sldIdLst>
  <p:sldSz cx="9144000" cy="6858000" type="screen4x3"/>
  <p:notesSz cx="6858000" cy="9144000"/>
  <p:embeddedFontLst>
    <p:embeddedFont>
      <p:font typeface="Tahoma" pitchFamily="34" charset="0"/>
      <p:regular r:id="rId108"/>
      <p:bold r:id="rId109"/>
    </p:embeddedFont>
    <p:embeddedFont>
      <p:font typeface="B Titr" pitchFamily="2" charset="-78"/>
      <p:bold r:id="rId110"/>
    </p:embeddedFont>
    <p:embeddedFont>
      <p:font typeface="B Nazanin" pitchFamily="2" charset="-78"/>
      <p:regular r:id="rId111"/>
      <p:bold r:id="rId112"/>
    </p:embeddedFont>
    <p:embeddedFont>
      <p:font typeface="Calibri" pitchFamily="34" charset="0"/>
      <p:regular r:id="rId113"/>
      <p:bold r:id="rId114"/>
      <p:italic r:id="rId115"/>
      <p:boldItalic r:id="rId116"/>
    </p:embeddedFont>
    <p:embeddedFont>
      <p:font typeface="Bookman Old Style" pitchFamily="18" charset="0"/>
      <p:regular r:id="rId117"/>
      <p:bold r:id="rId118"/>
      <p:italic r:id="rId119"/>
      <p:boldItalic r:id="rId120"/>
    </p:embeddedFont>
    <p:embeddedFont>
      <p:font typeface="Wingdings 2" pitchFamily="18" charset="2"/>
      <p:regular r:id="rId121"/>
    </p:embeddedFont>
    <p:embeddedFont>
      <p:font typeface="Arial Black" pitchFamily="34" charset="0"/>
      <p:bold r:id="rId122"/>
    </p:embeddedFont>
    <p:embeddedFont>
      <p:font typeface="B Jadid" pitchFamily="2" charset="-78"/>
      <p:bold r:id="rId123"/>
    </p:embeddedFont>
    <p:embeddedFont>
      <p:font typeface="B Badr" pitchFamily="2" charset="-78"/>
      <p:regular r:id="rId124"/>
      <p:bold r:id="rId125"/>
    </p:embeddedFont>
    <p:embeddedFont>
      <p:font typeface="B Compset" pitchFamily="2" charset="-78"/>
      <p:regular r:id="rId126"/>
      <p:bold r:id="rId127"/>
    </p:embeddedFont>
  </p:embeddedFontLst>
  <p:defaultTextStyle>
    <a:defPPr>
      <a:defRPr lang="en-US"/>
    </a:defPPr>
    <a:lvl1pPr algn="r" rtl="1" fontAlgn="base">
      <a:spcBef>
        <a:spcPct val="0"/>
      </a:spcBef>
      <a:spcAft>
        <a:spcPct val="0"/>
      </a:spcAft>
      <a:defRPr b="1" kern="1200">
        <a:solidFill>
          <a:schemeClr val="tx1"/>
        </a:solidFill>
        <a:latin typeface="Arial" charset="0"/>
        <a:ea typeface="+mn-ea"/>
        <a:cs typeface="Arial" charset="0"/>
      </a:defRPr>
    </a:lvl1pPr>
    <a:lvl2pPr marL="457200" algn="r" rtl="1" fontAlgn="base">
      <a:spcBef>
        <a:spcPct val="0"/>
      </a:spcBef>
      <a:spcAft>
        <a:spcPct val="0"/>
      </a:spcAft>
      <a:defRPr b="1" kern="1200">
        <a:solidFill>
          <a:schemeClr val="tx1"/>
        </a:solidFill>
        <a:latin typeface="Arial" charset="0"/>
        <a:ea typeface="+mn-ea"/>
        <a:cs typeface="Arial" charset="0"/>
      </a:defRPr>
    </a:lvl2pPr>
    <a:lvl3pPr marL="914400" algn="r" rtl="1" fontAlgn="base">
      <a:spcBef>
        <a:spcPct val="0"/>
      </a:spcBef>
      <a:spcAft>
        <a:spcPct val="0"/>
      </a:spcAft>
      <a:defRPr b="1" kern="1200">
        <a:solidFill>
          <a:schemeClr val="tx1"/>
        </a:solidFill>
        <a:latin typeface="Arial" charset="0"/>
        <a:ea typeface="+mn-ea"/>
        <a:cs typeface="Arial" charset="0"/>
      </a:defRPr>
    </a:lvl3pPr>
    <a:lvl4pPr marL="1371600" algn="r" rtl="1" fontAlgn="base">
      <a:spcBef>
        <a:spcPct val="0"/>
      </a:spcBef>
      <a:spcAft>
        <a:spcPct val="0"/>
      </a:spcAft>
      <a:defRPr b="1" kern="1200">
        <a:solidFill>
          <a:schemeClr val="tx1"/>
        </a:solidFill>
        <a:latin typeface="Arial" charset="0"/>
        <a:ea typeface="+mn-ea"/>
        <a:cs typeface="Arial" charset="0"/>
      </a:defRPr>
    </a:lvl4pPr>
    <a:lvl5pPr marL="1828800" algn="r" rtl="1"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5E62"/>
    <a:srgbClr val="0066FF"/>
    <a:srgbClr val="66FF66"/>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9" autoAdjust="0"/>
    <p:restoredTop sz="88183" autoAdjust="0"/>
  </p:normalViewPr>
  <p:slideViewPr>
    <p:cSldViewPr>
      <p:cViewPr>
        <p:scale>
          <a:sx n="73" d="100"/>
          <a:sy n="73" d="100"/>
        </p:scale>
        <p:origin x="-426" y="-126"/>
      </p:cViewPr>
      <p:guideLst>
        <p:guide orient="horz" pos="2160"/>
        <p:guide pos="2880"/>
      </p:guideLst>
    </p:cSldViewPr>
  </p:slideViewPr>
  <p:outlineViewPr>
    <p:cViewPr>
      <p:scale>
        <a:sx n="33" d="100"/>
        <a:sy n="33" d="100"/>
      </p:scale>
      <p:origin x="24" y="1378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0.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5.fntdata"/><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6.fntdata"/><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6.fntdata"/><Relationship Id="rId118" Type="http://schemas.openxmlformats.org/officeDocument/2006/relationships/font" Target="fonts/font11.fntdata"/><Relationship Id="rId12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1.fntdata"/><Relationship Id="rId116" Type="http://schemas.openxmlformats.org/officeDocument/2006/relationships/font" Target="fonts/font9.fntdata"/><Relationship Id="rId124" Type="http://schemas.openxmlformats.org/officeDocument/2006/relationships/font" Target="fonts/font17.fntdata"/><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7.fntdata"/><Relationship Id="rId119" Type="http://schemas.openxmlformats.org/officeDocument/2006/relationships/font" Target="fonts/font12.fntdata"/><Relationship Id="rId12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5.fntdata"/><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3.fntdata"/><Relationship Id="rId125"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3.fntdata"/><Relationship Id="rId115" Type="http://schemas.openxmlformats.org/officeDocument/2006/relationships/font" Target="fonts/font8.fntdata"/><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cs typeface="Arial" pitchFamily="34" charset="0"/>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cs typeface="Arial" pitchFamily="34" charset="0"/>
              </a:defRPr>
            </a:lvl1pPr>
          </a:lstStyle>
          <a:p>
            <a:pPr>
              <a:defRPr/>
            </a:pPr>
            <a:fld id="{5C459F42-AF03-4A52-994D-152084621D37}" type="datetimeFigureOut">
              <a:rPr lang="fa-IR"/>
              <a:pPr>
                <a:defRPr/>
              </a:pPr>
              <a:t>1435/04/22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cs typeface="Arial" pitchFamily="34" charset="0"/>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Arial" pitchFamily="34" charset="0"/>
                <a:cs typeface="Arial" pitchFamily="34" charset="0"/>
              </a:defRPr>
            </a:lvl1pPr>
          </a:lstStyle>
          <a:p>
            <a:pPr>
              <a:defRPr/>
            </a:pPr>
            <a:fld id="{EDDD6A7C-10BD-4E2D-86F3-60149AFE2DFA}" type="slidenum">
              <a:rPr lang="fa-IR"/>
              <a:pPr>
                <a:defRPr/>
              </a:pPr>
              <a:t>‹#›</a:t>
            </a:fld>
            <a:endParaRPr lang="fa-IR"/>
          </a:p>
        </p:txBody>
      </p:sp>
    </p:spTree>
    <p:extLst>
      <p:ext uri="{BB962C8B-B14F-4D97-AF65-F5344CB8AC3E}">
        <p14:creationId xmlns="" xmlns:p14="http://schemas.microsoft.com/office/powerpoint/2010/main" val="193931506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grpSp>
        <p:nvGrpSpPr>
          <p:cNvPr id="5" name="Group 4"/>
          <p:cNvGrpSpPr/>
          <p:nvPr/>
        </p:nvGrpSpPr>
        <p:grpSpPr>
          <a:xfrm>
            <a:off x="7467600" y="209550"/>
            <a:ext cx="657226" cy="431800"/>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gr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BAB81A3F-1466-446A-AC06-80BA98FD3061}" type="datetime8">
              <a:rPr lang="fa-IR"/>
              <a:pPr>
                <a:defRPr/>
              </a:pPr>
              <a:t>14/فوريه/22</a:t>
            </a:fld>
            <a:endParaRPr lang="en-US" altLang="en-US" dirty="0"/>
          </a:p>
        </p:txBody>
      </p:sp>
      <p:sp>
        <p:nvSpPr>
          <p:cNvPr id="10" name="Footer Placeholder 4"/>
          <p:cNvSpPr>
            <a:spLocks noGrp="1"/>
          </p:cNvSpPr>
          <p:nvPr>
            <p:ph type="ftr" sz="quarter" idx="11"/>
          </p:nvPr>
        </p:nvSpPr>
        <p:spPr/>
        <p:txBody>
          <a:bodyPr/>
          <a:lstStyle>
            <a:lvl1pPr>
              <a:defRPr/>
            </a:lvl1pPr>
          </a:lstStyle>
          <a:p>
            <a:pPr>
              <a:defRPr/>
            </a:pPr>
            <a:endParaRPr lang="en-US" altLang="en-US"/>
          </a:p>
        </p:txBody>
      </p:sp>
      <p:sp>
        <p:nvSpPr>
          <p:cNvPr id="11" name="Slide Number Placeholder 5"/>
          <p:cNvSpPr>
            <a:spLocks noGrp="1"/>
          </p:cNvSpPr>
          <p:nvPr>
            <p:ph type="sldNum" sz="quarter" idx="12"/>
          </p:nvPr>
        </p:nvSpPr>
        <p:spPr>
          <a:xfrm>
            <a:off x="8150225" y="236538"/>
            <a:ext cx="785813" cy="365125"/>
          </a:xfrm>
        </p:spPr>
        <p:txBody>
          <a:bodyPr/>
          <a:lstStyle>
            <a:lvl1pPr>
              <a:defRPr sz="1400"/>
            </a:lvl1pPr>
          </a:lstStyle>
          <a:p>
            <a:pPr>
              <a:defRPr/>
            </a:pPr>
            <a:fld id="{0C67C623-A11B-4A7B-91F6-7146B3CE2209}" type="slidenum">
              <a:rPr lang="fa-IR" altLang="en-US"/>
              <a:pPr>
                <a:defRPr/>
              </a:pPr>
              <a:t>‹#›</a:t>
            </a:fld>
            <a:endParaRPr lang="en-US" altLang="en-US" dirty="0"/>
          </a:p>
        </p:txBody>
      </p:sp>
    </p:spTree>
    <p:extLst>
      <p:ext uri="{BB962C8B-B14F-4D97-AF65-F5344CB8AC3E}">
        <p14:creationId xmlns="" xmlns:p14="http://schemas.microsoft.com/office/powerpoint/2010/main" val="2582713195"/>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A5B0F596-7028-483B-8467-5CA1C71FA518}" type="slidenum">
              <a:rPr lang="fa-IR" altLang="en-US"/>
              <a:pPr>
                <a:defRPr/>
              </a:pPr>
              <a:t>‹#›</a:t>
            </a:fld>
            <a:endParaRPr lang="en-US" altLang="en-US" dirty="0"/>
          </a:p>
        </p:txBody>
      </p:sp>
      <p:sp>
        <p:nvSpPr>
          <p:cNvPr id="6" name="Date Placeholder 3"/>
          <p:cNvSpPr>
            <a:spLocks noGrp="1"/>
          </p:cNvSpPr>
          <p:nvPr>
            <p:ph type="dt" sz="half" idx="12"/>
          </p:nvPr>
        </p:nvSpPr>
        <p:spPr/>
        <p:txBody>
          <a:bodyPr/>
          <a:lstStyle>
            <a:lvl1pPr>
              <a:defRPr/>
            </a:lvl1pPr>
          </a:lstStyle>
          <a:p>
            <a:pPr>
              <a:defRPr/>
            </a:pPr>
            <a:fld id="{BEFBBE6E-6E7D-4B94-8F3E-2C02A707C1EC}" type="datetime8">
              <a:rPr lang="fa-IR"/>
              <a:pPr>
                <a:defRPr/>
              </a:pPr>
              <a:t>14/فوريه/22</a:t>
            </a:fld>
            <a:endParaRPr lang="en-US" altLang="en-US" dirty="0"/>
          </a:p>
        </p:txBody>
      </p:sp>
    </p:spTree>
    <p:extLst>
      <p:ext uri="{BB962C8B-B14F-4D97-AF65-F5344CB8AC3E}">
        <p14:creationId xmlns="" xmlns:p14="http://schemas.microsoft.com/office/powerpoint/2010/main" val="3455074365"/>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631BB235-A4E6-4684-B510-CF4E3AC23A0C}" type="slidenum">
              <a:rPr lang="fa-IR" altLang="en-US"/>
              <a:pPr>
                <a:defRPr/>
              </a:pPr>
              <a:t>‹#›</a:t>
            </a:fld>
            <a:endParaRPr lang="en-US" altLang="en-US" dirty="0"/>
          </a:p>
        </p:txBody>
      </p:sp>
      <p:sp>
        <p:nvSpPr>
          <p:cNvPr id="6" name="Date Placeholder 3"/>
          <p:cNvSpPr>
            <a:spLocks noGrp="1"/>
          </p:cNvSpPr>
          <p:nvPr>
            <p:ph type="dt" sz="half" idx="12"/>
          </p:nvPr>
        </p:nvSpPr>
        <p:spPr/>
        <p:txBody>
          <a:bodyPr/>
          <a:lstStyle>
            <a:lvl1pPr>
              <a:defRPr/>
            </a:lvl1pPr>
          </a:lstStyle>
          <a:p>
            <a:pPr>
              <a:defRPr/>
            </a:pPr>
            <a:fld id="{6E1D8A54-BF5E-47D8-A5E8-86A92018281D}" type="datetime8">
              <a:rPr lang="fa-IR"/>
              <a:pPr>
                <a:defRPr/>
              </a:pPr>
              <a:t>14/فوريه/22</a:t>
            </a:fld>
            <a:endParaRPr lang="en-US" altLang="en-US" dirty="0"/>
          </a:p>
        </p:txBody>
      </p:sp>
    </p:spTree>
    <p:extLst>
      <p:ext uri="{BB962C8B-B14F-4D97-AF65-F5344CB8AC3E}">
        <p14:creationId xmlns="" xmlns:p14="http://schemas.microsoft.com/office/powerpoint/2010/main" val="340096352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C1E21A52-1B19-4B8C-BE25-F3D6B9EE05A1}" type="slidenum">
              <a:rPr lang="fa-IR" altLang="en-US"/>
              <a:pPr>
                <a:defRPr/>
              </a:pPr>
              <a:t>‹#›</a:t>
            </a:fld>
            <a:endParaRPr lang="en-US" altLang="en-US" dirty="0"/>
          </a:p>
        </p:txBody>
      </p:sp>
      <p:sp>
        <p:nvSpPr>
          <p:cNvPr id="6" name="Date Placeholder 3"/>
          <p:cNvSpPr>
            <a:spLocks noGrp="1"/>
          </p:cNvSpPr>
          <p:nvPr>
            <p:ph type="dt" sz="half" idx="12"/>
          </p:nvPr>
        </p:nvSpPr>
        <p:spPr/>
        <p:txBody>
          <a:bodyPr/>
          <a:lstStyle>
            <a:lvl1pPr>
              <a:defRPr/>
            </a:lvl1pPr>
          </a:lstStyle>
          <a:p>
            <a:pPr>
              <a:defRPr/>
            </a:pPr>
            <a:fld id="{4F23331F-8BEC-4EE2-8B83-6D4241F904CA}" type="datetime8">
              <a:rPr lang="fa-IR"/>
              <a:pPr>
                <a:defRPr/>
              </a:pPr>
              <a:t>14/فوريه/22</a:t>
            </a:fld>
            <a:endParaRPr lang="en-US" altLang="en-US" dirty="0"/>
          </a:p>
        </p:txBody>
      </p:sp>
    </p:spTree>
    <p:extLst>
      <p:ext uri="{BB962C8B-B14F-4D97-AF65-F5344CB8AC3E}">
        <p14:creationId xmlns="" xmlns:p14="http://schemas.microsoft.com/office/powerpoint/2010/main" val="415035819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DFB3F8F9-DCBF-40F5-9064-DF4F115D6749}" type="slidenum">
              <a:rPr lang="fa-IR" altLang="en-US"/>
              <a:pPr>
                <a:defRPr/>
              </a:pPr>
              <a:t>‹#›</a:t>
            </a:fld>
            <a:endParaRPr lang="en-US" altLang="en-US" dirty="0"/>
          </a:p>
        </p:txBody>
      </p:sp>
      <p:sp>
        <p:nvSpPr>
          <p:cNvPr id="6" name="Date Placeholder 3"/>
          <p:cNvSpPr>
            <a:spLocks noGrp="1"/>
          </p:cNvSpPr>
          <p:nvPr>
            <p:ph type="dt" sz="half" idx="12"/>
          </p:nvPr>
        </p:nvSpPr>
        <p:spPr/>
        <p:txBody>
          <a:bodyPr/>
          <a:lstStyle>
            <a:lvl1pPr>
              <a:defRPr/>
            </a:lvl1pPr>
          </a:lstStyle>
          <a:p>
            <a:pPr>
              <a:defRPr/>
            </a:pPr>
            <a:fld id="{D1D1C4FD-3954-4F9D-9AC6-95BE1D9D2D59}" type="datetime8">
              <a:rPr lang="fa-IR"/>
              <a:pPr>
                <a:defRPr/>
              </a:pPr>
              <a:t>14/فوريه/22</a:t>
            </a:fld>
            <a:endParaRPr lang="en-US" altLang="en-US" dirty="0"/>
          </a:p>
        </p:txBody>
      </p:sp>
    </p:spTree>
    <p:extLst>
      <p:ext uri="{BB962C8B-B14F-4D97-AF65-F5344CB8AC3E}">
        <p14:creationId xmlns="" xmlns:p14="http://schemas.microsoft.com/office/powerpoint/2010/main" val="379540983"/>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24CA5AA9-B5EC-4249-B1E2-BD6505C6C23E}" type="slidenum">
              <a:rPr lang="fa-IR" altLang="en-US"/>
              <a:pPr>
                <a:defRPr/>
              </a:pPr>
              <a:t>‹#›</a:t>
            </a:fld>
            <a:endParaRPr lang="en-US" altLang="en-US" dirty="0"/>
          </a:p>
        </p:txBody>
      </p:sp>
      <p:sp>
        <p:nvSpPr>
          <p:cNvPr id="7" name="Date Placeholder 3"/>
          <p:cNvSpPr>
            <a:spLocks noGrp="1"/>
          </p:cNvSpPr>
          <p:nvPr>
            <p:ph type="dt" sz="half" idx="17"/>
          </p:nvPr>
        </p:nvSpPr>
        <p:spPr/>
        <p:txBody>
          <a:bodyPr/>
          <a:lstStyle>
            <a:lvl1pPr>
              <a:defRPr/>
            </a:lvl1pPr>
          </a:lstStyle>
          <a:p>
            <a:pPr>
              <a:defRPr/>
            </a:pPr>
            <a:fld id="{49C421B4-A6C9-484D-BF87-4BB7409451CE}" type="datetime8">
              <a:rPr lang="fa-IR"/>
              <a:pPr>
                <a:defRPr/>
              </a:pPr>
              <a:t>14/فوريه/22</a:t>
            </a:fld>
            <a:endParaRPr lang="en-US" altLang="en-US" dirty="0"/>
          </a:p>
        </p:txBody>
      </p:sp>
    </p:spTree>
    <p:extLst>
      <p:ext uri="{BB962C8B-B14F-4D97-AF65-F5344CB8AC3E}">
        <p14:creationId xmlns="" xmlns:p14="http://schemas.microsoft.com/office/powerpoint/2010/main" val="160948337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ltLang="en-US"/>
          </a:p>
        </p:txBody>
      </p:sp>
      <p:sp>
        <p:nvSpPr>
          <p:cNvPr id="8" name="Slide Number Placeholder 5"/>
          <p:cNvSpPr>
            <a:spLocks noGrp="1"/>
          </p:cNvSpPr>
          <p:nvPr>
            <p:ph type="sldNum" sz="quarter" idx="16"/>
          </p:nvPr>
        </p:nvSpPr>
        <p:spPr/>
        <p:txBody>
          <a:bodyPr/>
          <a:lstStyle>
            <a:lvl1pPr>
              <a:defRPr/>
            </a:lvl1pPr>
          </a:lstStyle>
          <a:p>
            <a:pPr>
              <a:defRPr/>
            </a:pPr>
            <a:fld id="{C6606F91-5490-47B9-BDA4-2BB7523E22F2}" type="slidenum">
              <a:rPr lang="fa-IR" altLang="en-US"/>
              <a:pPr>
                <a:defRPr/>
              </a:pPr>
              <a:t>‹#›</a:t>
            </a:fld>
            <a:endParaRPr lang="en-US" altLang="en-US" dirty="0"/>
          </a:p>
        </p:txBody>
      </p:sp>
      <p:sp>
        <p:nvSpPr>
          <p:cNvPr id="9" name="Date Placeholder 3"/>
          <p:cNvSpPr>
            <a:spLocks noGrp="1"/>
          </p:cNvSpPr>
          <p:nvPr>
            <p:ph type="dt" sz="half" idx="17"/>
          </p:nvPr>
        </p:nvSpPr>
        <p:spPr/>
        <p:txBody>
          <a:bodyPr/>
          <a:lstStyle>
            <a:lvl1pPr>
              <a:defRPr/>
            </a:lvl1pPr>
          </a:lstStyle>
          <a:p>
            <a:pPr>
              <a:defRPr/>
            </a:pPr>
            <a:fld id="{A6839ABC-8823-4162-ACE3-04DCA4713506}" type="datetime8">
              <a:rPr lang="fa-IR"/>
              <a:pPr>
                <a:defRPr/>
              </a:pPr>
              <a:t>14/فوريه/22</a:t>
            </a:fld>
            <a:endParaRPr lang="en-US" altLang="en-US" dirty="0"/>
          </a:p>
        </p:txBody>
      </p:sp>
    </p:spTree>
    <p:extLst>
      <p:ext uri="{BB962C8B-B14F-4D97-AF65-F5344CB8AC3E}">
        <p14:creationId xmlns="" xmlns:p14="http://schemas.microsoft.com/office/powerpoint/2010/main" val="2116278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72653670-5D9D-47BF-A45D-BBFADF4E99C1}" type="slidenum">
              <a:rPr lang="fa-IR" altLang="en-US"/>
              <a:pPr>
                <a:defRPr/>
              </a:pPr>
              <a:t>‹#›</a:t>
            </a:fld>
            <a:endParaRPr lang="en-US" altLang="en-US" dirty="0"/>
          </a:p>
        </p:txBody>
      </p:sp>
      <p:sp>
        <p:nvSpPr>
          <p:cNvPr id="5" name="Date Placeholder 3"/>
          <p:cNvSpPr>
            <a:spLocks noGrp="1"/>
          </p:cNvSpPr>
          <p:nvPr>
            <p:ph type="dt" sz="half" idx="12"/>
          </p:nvPr>
        </p:nvSpPr>
        <p:spPr/>
        <p:txBody>
          <a:bodyPr/>
          <a:lstStyle>
            <a:lvl1pPr>
              <a:defRPr/>
            </a:lvl1pPr>
          </a:lstStyle>
          <a:p>
            <a:pPr>
              <a:defRPr/>
            </a:pPr>
            <a:fld id="{5687B200-4B38-454B-80FE-7193C4AC8F7B}" type="datetime8">
              <a:rPr lang="fa-IR"/>
              <a:pPr>
                <a:defRPr/>
              </a:pPr>
              <a:t>14/فوريه/22</a:t>
            </a:fld>
            <a:endParaRPr lang="en-US" altLang="en-US" dirty="0"/>
          </a:p>
        </p:txBody>
      </p:sp>
    </p:spTree>
    <p:extLst>
      <p:ext uri="{BB962C8B-B14F-4D97-AF65-F5344CB8AC3E}">
        <p14:creationId xmlns="" xmlns:p14="http://schemas.microsoft.com/office/powerpoint/2010/main" val="109117588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ltLang="en-US"/>
          </a:p>
        </p:txBody>
      </p:sp>
      <p:sp>
        <p:nvSpPr>
          <p:cNvPr id="3" name="Slide Number Placeholder 5"/>
          <p:cNvSpPr>
            <a:spLocks noGrp="1"/>
          </p:cNvSpPr>
          <p:nvPr>
            <p:ph type="sldNum" sz="quarter" idx="11"/>
          </p:nvPr>
        </p:nvSpPr>
        <p:spPr/>
        <p:txBody>
          <a:bodyPr/>
          <a:lstStyle>
            <a:lvl1pPr>
              <a:defRPr/>
            </a:lvl1pPr>
          </a:lstStyle>
          <a:p>
            <a:pPr>
              <a:defRPr/>
            </a:pPr>
            <a:fld id="{88B4BF25-F239-429D-862C-5EEB51A477BA}" type="slidenum">
              <a:rPr lang="fa-IR" altLang="en-US"/>
              <a:pPr>
                <a:defRPr/>
              </a:pPr>
              <a:t>‹#›</a:t>
            </a:fld>
            <a:endParaRPr lang="en-US" altLang="en-US" dirty="0"/>
          </a:p>
        </p:txBody>
      </p:sp>
      <p:sp>
        <p:nvSpPr>
          <p:cNvPr id="4" name="Date Placeholder 3"/>
          <p:cNvSpPr>
            <a:spLocks noGrp="1"/>
          </p:cNvSpPr>
          <p:nvPr>
            <p:ph type="dt" sz="half" idx="12"/>
          </p:nvPr>
        </p:nvSpPr>
        <p:spPr/>
        <p:txBody>
          <a:bodyPr/>
          <a:lstStyle>
            <a:lvl1pPr>
              <a:defRPr/>
            </a:lvl1pPr>
          </a:lstStyle>
          <a:p>
            <a:pPr>
              <a:defRPr/>
            </a:pPr>
            <a:fld id="{677DACDD-D23B-4750-B49E-D08FF19D6BE4}" type="datetime8">
              <a:rPr lang="fa-IR"/>
              <a:pPr>
                <a:defRPr/>
              </a:pPr>
              <a:t>14/فوريه/22</a:t>
            </a:fld>
            <a:endParaRPr lang="en-US" altLang="en-US" dirty="0"/>
          </a:p>
        </p:txBody>
      </p:sp>
    </p:spTree>
    <p:extLst>
      <p:ext uri="{BB962C8B-B14F-4D97-AF65-F5344CB8AC3E}">
        <p14:creationId xmlns="" xmlns:p14="http://schemas.microsoft.com/office/powerpoint/2010/main" val="3568539765"/>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ltLang="en-US"/>
          </a:p>
        </p:txBody>
      </p:sp>
      <p:sp>
        <p:nvSpPr>
          <p:cNvPr id="6" name="Slide Number Placeholder 5"/>
          <p:cNvSpPr>
            <a:spLocks noGrp="1"/>
          </p:cNvSpPr>
          <p:nvPr>
            <p:ph type="sldNum" sz="quarter" idx="15"/>
          </p:nvPr>
        </p:nvSpPr>
        <p:spPr/>
        <p:txBody>
          <a:bodyPr/>
          <a:lstStyle>
            <a:lvl1pPr>
              <a:defRPr/>
            </a:lvl1pPr>
          </a:lstStyle>
          <a:p>
            <a:pPr>
              <a:defRPr/>
            </a:pPr>
            <a:fld id="{A73A9226-B37F-4C25-B589-36B39AA38ABE}" type="slidenum">
              <a:rPr lang="fa-IR" altLang="en-US"/>
              <a:pPr>
                <a:defRPr/>
              </a:pPr>
              <a:t>‹#›</a:t>
            </a:fld>
            <a:endParaRPr lang="en-US" altLang="en-US" dirty="0"/>
          </a:p>
        </p:txBody>
      </p:sp>
      <p:sp>
        <p:nvSpPr>
          <p:cNvPr id="7" name="Date Placeholder 3"/>
          <p:cNvSpPr>
            <a:spLocks noGrp="1"/>
          </p:cNvSpPr>
          <p:nvPr>
            <p:ph type="dt" sz="half" idx="16"/>
          </p:nvPr>
        </p:nvSpPr>
        <p:spPr/>
        <p:txBody>
          <a:bodyPr/>
          <a:lstStyle>
            <a:lvl1pPr>
              <a:defRPr/>
            </a:lvl1pPr>
          </a:lstStyle>
          <a:p>
            <a:pPr>
              <a:defRPr/>
            </a:pPr>
            <a:fld id="{61C92A79-2BD4-4CB2-AEA1-E563E5B64330}" type="datetime8">
              <a:rPr lang="fa-IR"/>
              <a:pPr>
                <a:defRPr/>
              </a:pPr>
              <a:t>14/فوريه/22</a:t>
            </a:fld>
            <a:endParaRPr lang="en-US" altLang="en-US" dirty="0"/>
          </a:p>
        </p:txBody>
      </p:sp>
    </p:spTree>
    <p:extLst>
      <p:ext uri="{BB962C8B-B14F-4D97-AF65-F5344CB8AC3E}">
        <p14:creationId xmlns="" xmlns:p14="http://schemas.microsoft.com/office/powerpoint/2010/main" val="2191689450"/>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05EDE9A4-1B2A-4425-875B-98966E87E423}" type="slidenum">
              <a:rPr lang="fa-IR" altLang="en-US"/>
              <a:pPr>
                <a:defRPr/>
              </a:pPr>
              <a:t>‹#›</a:t>
            </a:fld>
            <a:endParaRPr lang="en-US" altLang="en-US" dirty="0"/>
          </a:p>
        </p:txBody>
      </p:sp>
      <p:sp>
        <p:nvSpPr>
          <p:cNvPr id="7" name="Date Placeholder 3"/>
          <p:cNvSpPr>
            <a:spLocks noGrp="1"/>
          </p:cNvSpPr>
          <p:nvPr>
            <p:ph type="dt" sz="half" idx="12"/>
          </p:nvPr>
        </p:nvSpPr>
        <p:spPr/>
        <p:txBody>
          <a:bodyPr/>
          <a:lstStyle>
            <a:lvl1pPr>
              <a:defRPr/>
            </a:lvl1pPr>
          </a:lstStyle>
          <a:p>
            <a:pPr>
              <a:defRPr/>
            </a:pPr>
            <a:fld id="{BC5E8D6B-E303-47BF-BF78-422EDAA38E32}" type="datetime8">
              <a:rPr lang="fa-IR"/>
              <a:pPr>
                <a:defRPr/>
              </a:pPr>
              <a:t>14/فوريه/22</a:t>
            </a:fld>
            <a:endParaRPr lang="en-US" altLang="en-US" dirty="0"/>
          </a:p>
        </p:txBody>
      </p:sp>
    </p:spTree>
    <p:extLst>
      <p:ext uri="{BB962C8B-B14F-4D97-AF65-F5344CB8AC3E}">
        <p14:creationId xmlns="" xmlns:p14="http://schemas.microsoft.com/office/powerpoint/2010/main" val="363654651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1219200" y="838200"/>
            <a:ext cx="74676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683F58ED-CC21-431D-8D38-0A8C257A1049}" type="slidenum">
              <a:rPr lang="fa-IR" altLang="en-US"/>
              <a:pPr>
                <a:defRPr/>
              </a:pPr>
              <a:t>‹#›</a:t>
            </a:fld>
            <a:endParaRPr lang="en-US" altLang="en-US" dirty="0"/>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a:defRPr/>
            </a:pPr>
            <a:endParaRPr lang="en-US"/>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a:defRPr sz="1200">
                <a:solidFill>
                  <a:srgbClr val="FFFFFF"/>
                </a:solidFill>
              </a:defRPr>
            </a:lvl1pPr>
          </a:lstStyle>
          <a:p>
            <a:pPr>
              <a:defRPr/>
            </a:pPr>
            <a:fld id="{6C8AF8D7-D018-43E2-8DF2-B3E44EEE2FFD}" type="datetime8">
              <a:rPr lang="fa-IR"/>
              <a:pPr>
                <a:defRPr/>
              </a:pPr>
              <a:t>14/فوريه/22</a:t>
            </a:fld>
            <a:endParaRPr lang="en-US" altLang="en-US" dirty="0"/>
          </a:p>
        </p:txBody>
      </p:sp>
    </p:spTree>
  </p:cSld>
  <p:clrMap bg1="lt1" tx1="dk1" bg2="lt2" tx2="dk2" accent1="accent1" accent2="accent2" accent3="accent3" accent4="accent4" accent5="accent5" accent6="accent6" hlink="hlink" folHlink="folHlink"/>
  <p:sldLayoutIdLst>
    <p:sldLayoutId id="2147485466" r:id="rId1"/>
    <p:sldLayoutId id="2147485456" r:id="rId2"/>
    <p:sldLayoutId id="2147485457" r:id="rId3"/>
    <p:sldLayoutId id="2147485458" r:id="rId4"/>
    <p:sldLayoutId id="2147485459" r:id="rId5"/>
    <p:sldLayoutId id="2147485460" r:id="rId6"/>
    <p:sldLayoutId id="2147485461" r:id="rId7"/>
    <p:sldLayoutId id="2147485462" r:id="rId8"/>
    <p:sldLayoutId id="2147485463" r:id="rId9"/>
    <p:sldLayoutId id="2147485464" r:id="rId10"/>
    <p:sldLayoutId id="2147485465" r:id="rId11"/>
  </p:sldLayoutIdLst>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nodeType="afterGroup">
                            <p:stCondLst>
                              <p:cond delay="2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0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lsevier.com/" TargetMode="External"/><Relationship Id="rId2" Type="http://schemas.openxmlformats.org/officeDocument/2006/relationships/hyperlink" Target="http://www.ssrn.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4" name="Rectangle 6"/>
          <p:cNvSpPr>
            <a:spLocks noChangeArrowheads="1"/>
          </p:cNvSpPr>
          <p:nvPr/>
        </p:nvSpPr>
        <p:spPr bwMode="auto">
          <a:xfrm>
            <a:off x="395536" y="1246188"/>
            <a:ext cx="8424936" cy="5360987"/>
          </a:xfrm>
          <a:prstGeom prst="rect">
            <a:avLst/>
          </a:prstGeom>
          <a:noFill/>
          <a:ln w="9525">
            <a:noFill/>
            <a:miter lim="800000"/>
            <a:headEnd/>
            <a:tailEnd/>
          </a:ln>
          <a:effectLst/>
        </p:spPr>
        <p:txBody>
          <a:bodyPr wrap="square" anchor="ctr">
            <a:spAutoFit/>
          </a:bodyPr>
          <a:lstStyle/>
          <a:p>
            <a:pPr algn="ctr" rtl="0">
              <a:defRPr/>
            </a:pPr>
            <a:r>
              <a:rPr lang="ar-SA" sz="2400" dirty="0">
                <a:solidFill>
                  <a:srgbClr val="002060"/>
                </a:solidFill>
                <a:latin typeface="Tahoma" pitchFamily="34" charset="0"/>
                <a:cs typeface="B Titr" pitchFamily="2" charset="-78"/>
              </a:rPr>
              <a:t>دانشگاه آزاد اسلامي</a:t>
            </a:r>
            <a:endParaRPr lang="en-US" sz="2400" dirty="0">
              <a:solidFill>
                <a:srgbClr val="002060"/>
              </a:solidFill>
              <a:latin typeface="Tahoma" pitchFamily="34" charset="0"/>
              <a:cs typeface="B Titr" pitchFamily="2" charset="-78"/>
            </a:endParaRPr>
          </a:p>
          <a:p>
            <a:pPr algn="ctr" rtl="0">
              <a:defRPr/>
            </a:pPr>
            <a:r>
              <a:rPr lang="ar-SA" sz="2400" dirty="0">
                <a:solidFill>
                  <a:srgbClr val="002060"/>
                </a:solidFill>
                <a:latin typeface="Tahoma" pitchFamily="34" charset="0"/>
                <a:cs typeface="B Titr" pitchFamily="2" charset="-78"/>
              </a:rPr>
              <a:t>واحد </a:t>
            </a:r>
            <a:r>
              <a:rPr lang="fa-IR" sz="2400" dirty="0" smtClean="0">
                <a:solidFill>
                  <a:srgbClr val="002060"/>
                </a:solidFill>
                <a:latin typeface="Tahoma" pitchFamily="34" charset="0"/>
                <a:cs typeface="B Titr" pitchFamily="2" charset="-78"/>
              </a:rPr>
              <a:t>علوم و تحقیقات</a:t>
            </a:r>
            <a:endParaRPr lang="fa-IR" sz="2400" dirty="0">
              <a:solidFill>
                <a:srgbClr val="002060"/>
              </a:solidFill>
              <a:latin typeface="Tahoma" pitchFamily="34" charset="0"/>
              <a:cs typeface="B Titr" pitchFamily="2" charset="-78"/>
            </a:endParaRPr>
          </a:p>
          <a:p>
            <a:pPr algn="ctr" rtl="0">
              <a:defRPr/>
            </a:pPr>
            <a:r>
              <a:rPr lang="fa-IR" sz="2400" dirty="0">
                <a:solidFill>
                  <a:srgbClr val="002060"/>
                </a:solidFill>
                <a:latin typeface="Tahoma" pitchFamily="34" charset="0"/>
                <a:cs typeface="B Titr" pitchFamily="2" charset="-78"/>
              </a:rPr>
              <a:t>دانشکده </a:t>
            </a:r>
            <a:r>
              <a:rPr lang="fa-IR" sz="2400" dirty="0" smtClean="0">
                <a:solidFill>
                  <a:srgbClr val="002060"/>
                </a:solidFill>
                <a:latin typeface="Tahoma" pitchFamily="34" charset="0"/>
                <a:cs typeface="B Titr" pitchFamily="2" charset="-78"/>
              </a:rPr>
              <a:t>اقتصاد و مديريت</a:t>
            </a:r>
            <a:endParaRPr lang="fa-IR" sz="2400" dirty="0">
              <a:solidFill>
                <a:srgbClr val="002060"/>
              </a:solidFill>
              <a:latin typeface="Tahoma" pitchFamily="34" charset="0"/>
              <a:cs typeface="B Titr" pitchFamily="2" charset="-78"/>
            </a:endParaRPr>
          </a:p>
          <a:p>
            <a:pPr algn="ctr" rtl="0">
              <a:defRPr/>
            </a:pPr>
            <a:r>
              <a:rPr lang="fa-IR" sz="2000" dirty="0">
                <a:solidFill>
                  <a:srgbClr val="002060"/>
                </a:solidFill>
                <a:latin typeface="Arial" pitchFamily="34" charset="0"/>
                <a:cs typeface="B Titr" pitchFamily="2" charset="-78"/>
              </a:rPr>
              <a:t>گروه </a:t>
            </a:r>
            <a:r>
              <a:rPr lang="fa-IR" sz="2000" dirty="0" smtClean="0">
                <a:solidFill>
                  <a:srgbClr val="002060"/>
                </a:solidFill>
                <a:latin typeface="Arial" pitchFamily="34" charset="0"/>
                <a:cs typeface="B Titr" pitchFamily="2" charset="-78"/>
              </a:rPr>
              <a:t>کارشناسی ارشد مدیریت</a:t>
            </a:r>
            <a:endParaRPr lang="fa-IR" sz="2000" dirty="0">
              <a:solidFill>
                <a:srgbClr val="002060"/>
              </a:solidFill>
              <a:latin typeface="Arial" pitchFamily="34" charset="0"/>
              <a:cs typeface="B Titr" pitchFamily="2" charset="-78"/>
            </a:endParaRPr>
          </a:p>
          <a:p>
            <a:pPr algn="ctr" rtl="0">
              <a:defRPr/>
            </a:pPr>
            <a:endParaRPr lang="en-US" sz="2000" dirty="0">
              <a:latin typeface="Arial" pitchFamily="34" charset="0"/>
              <a:cs typeface="B Titr" pitchFamily="2" charset="-78"/>
            </a:endParaRPr>
          </a:p>
          <a:p>
            <a:pPr algn="ctr" rtl="0">
              <a:lnSpc>
                <a:spcPct val="130000"/>
              </a:lnSpc>
              <a:defRPr/>
            </a:pPr>
            <a:r>
              <a:rPr lang="fa-IR" sz="2400" dirty="0">
                <a:solidFill>
                  <a:srgbClr val="002060"/>
                </a:solidFill>
                <a:latin typeface="Tahoma" pitchFamily="34" charset="0"/>
                <a:cs typeface="B Titr" pitchFamily="2" charset="-78"/>
              </a:rPr>
              <a:t>درس :</a:t>
            </a:r>
            <a:endParaRPr lang="en-US" sz="2400" dirty="0">
              <a:solidFill>
                <a:srgbClr val="002060"/>
              </a:solidFill>
              <a:latin typeface="Tahoma" pitchFamily="34" charset="0"/>
              <a:cs typeface="B Titr" pitchFamily="2" charset="-78"/>
            </a:endParaRPr>
          </a:p>
          <a:p>
            <a:pPr algn="ctr" rtl="0">
              <a:lnSpc>
                <a:spcPct val="130000"/>
              </a:lnSpc>
              <a:defRPr/>
            </a:pPr>
            <a:r>
              <a:rPr lang="fa-IR" sz="2400" dirty="0">
                <a:solidFill>
                  <a:srgbClr val="FF0000"/>
                </a:solidFill>
                <a:latin typeface="Tahoma" pitchFamily="34" charset="0"/>
                <a:cs typeface="B Titr" pitchFamily="2" charset="-78"/>
              </a:rPr>
              <a:t>تحليل آماری</a:t>
            </a:r>
            <a:endParaRPr lang="en-US" sz="2400" dirty="0">
              <a:solidFill>
                <a:srgbClr val="FF0000"/>
              </a:solidFill>
              <a:latin typeface="Tahoma" pitchFamily="34" charset="0"/>
              <a:cs typeface="B Titr" pitchFamily="2" charset="-78"/>
            </a:endParaRPr>
          </a:p>
          <a:p>
            <a:pPr algn="ctr" rtl="0">
              <a:defRPr/>
            </a:pPr>
            <a:r>
              <a:rPr lang="fa-IR" sz="2400" dirty="0">
                <a:solidFill>
                  <a:srgbClr val="FF0000"/>
                </a:solidFill>
                <a:latin typeface="Tahoma" pitchFamily="34" charset="0"/>
                <a:cs typeface="B Titr" pitchFamily="2" charset="-78"/>
              </a:rPr>
              <a:t>با</a:t>
            </a:r>
            <a:endParaRPr lang="en-US" sz="2400" dirty="0">
              <a:solidFill>
                <a:srgbClr val="FF0000"/>
              </a:solidFill>
              <a:latin typeface="Tahoma" pitchFamily="34" charset="0"/>
              <a:cs typeface="B Titr" pitchFamily="2" charset="-78"/>
            </a:endParaRPr>
          </a:p>
          <a:p>
            <a:pPr algn="ctr" rtl="0">
              <a:defRPr/>
            </a:pPr>
            <a:r>
              <a:rPr lang="fa-IR" sz="2400" dirty="0">
                <a:solidFill>
                  <a:srgbClr val="FF0000"/>
                </a:solidFill>
                <a:latin typeface="Tahoma" pitchFamily="34" charset="0"/>
                <a:cs typeface="B Titr" pitchFamily="2" charset="-78"/>
              </a:rPr>
              <a:t>رويکرد پايان نامه نويسی</a:t>
            </a:r>
          </a:p>
          <a:p>
            <a:pPr algn="ctr" rtl="0">
              <a:defRPr/>
            </a:pPr>
            <a:endParaRPr lang="en-US" sz="2400" dirty="0">
              <a:latin typeface="Tahoma" pitchFamily="34" charset="0"/>
              <a:cs typeface="B Titr" pitchFamily="2" charset="-78"/>
            </a:endParaRPr>
          </a:p>
          <a:p>
            <a:pPr algn="ctr" rtl="0">
              <a:defRPr/>
            </a:pPr>
            <a:r>
              <a:rPr lang="fa-IR" sz="2400" dirty="0">
                <a:solidFill>
                  <a:srgbClr val="002060"/>
                </a:solidFill>
                <a:latin typeface="Tahoma" pitchFamily="34" charset="0"/>
                <a:cs typeface="B Titr" pitchFamily="2" charset="-78"/>
              </a:rPr>
              <a:t>مدرس :</a:t>
            </a:r>
            <a:endParaRPr lang="en-US" sz="2400" dirty="0">
              <a:solidFill>
                <a:srgbClr val="002060"/>
              </a:solidFill>
              <a:latin typeface="Tahoma" pitchFamily="34" charset="0"/>
              <a:cs typeface="B Titr" pitchFamily="2" charset="-78"/>
            </a:endParaRPr>
          </a:p>
          <a:p>
            <a:pPr algn="ctr" rtl="0">
              <a:defRPr/>
            </a:pPr>
            <a:r>
              <a:rPr lang="fa-IR" sz="2400" dirty="0">
                <a:solidFill>
                  <a:srgbClr val="FF0000"/>
                </a:solidFill>
                <a:latin typeface="Tahoma" pitchFamily="34" charset="0"/>
                <a:cs typeface="B Titr" pitchFamily="2" charset="-78"/>
              </a:rPr>
              <a:t>دکتر </a:t>
            </a:r>
            <a:r>
              <a:rPr lang="ar-SA" sz="2400" dirty="0">
                <a:solidFill>
                  <a:srgbClr val="FF0000"/>
                </a:solidFill>
                <a:latin typeface="Tahoma" pitchFamily="34" charset="0"/>
                <a:cs typeface="B Titr" pitchFamily="2" charset="-78"/>
              </a:rPr>
              <a:t>محمد خدائي وله زاقرد</a:t>
            </a:r>
            <a:endParaRPr lang="fa-IR" sz="2400" dirty="0">
              <a:solidFill>
                <a:srgbClr val="FF0000"/>
              </a:solidFill>
              <a:latin typeface="Tahoma" pitchFamily="34" charset="0"/>
              <a:cs typeface="B Titr" pitchFamily="2" charset="-78"/>
            </a:endParaRPr>
          </a:p>
          <a:p>
            <a:pPr algn="ctr" rtl="0">
              <a:defRPr/>
            </a:pPr>
            <a:endParaRPr lang="fa-IR" sz="2400" dirty="0">
              <a:latin typeface="Tahoma" pitchFamily="34" charset="0"/>
              <a:cs typeface="B Titr" pitchFamily="2" charset="-78"/>
            </a:endParaRPr>
          </a:p>
          <a:p>
            <a:pPr algn="ctr" rtl="0">
              <a:defRPr/>
            </a:pPr>
            <a:r>
              <a:rPr lang="fa-IR" sz="2400" dirty="0" smtClean="0">
                <a:solidFill>
                  <a:srgbClr val="002060"/>
                </a:solidFill>
                <a:latin typeface="Tahoma" pitchFamily="34" charset="0"/>
                <a:cs typeface="B Titr" pitchFamily="2" charset="-78"/>
              </a:rPr>
              <a:t>بهار </a:t>
            </a:r>
            <a:r>
              <a:rPr lang="fa-IR" sz="2400" dirty="0" smtClean="0">
                <a:solidFill>
                  <a:srgbClr val="002060"/>
                </a:solidFill>
                <a:effectLst>
                  <a:outerShdw blurRad="38100" dist="38100" dir="2700000" algn="tl">
                    <a:srgbClr val="000000">
                      <a:alpha val="43137"/>
                    </a:srgbClr>
                  </a:outerShdw>
                </a:effectLst>
                <a:latin typeface="Tahoma" pitchFamily="34" charset="0"/>
                <a:cs typeface="B Titr" pitchFamily="2" charset="-78"/>
              </a:rPr>
              <a:t>1393</a:t>
            </a:r>
            <a:endParaRPr lang="fa-IR" sz="2400" b="0" dirty="0">
              <a:solidFill>
                <a:srgbClr val="002060"/>
              </a:solidFill>
              <a:effectLst>
                <a:outerShdw blurRad="38100" dist="38100" dir="2700000" algn="tl">
                  <a:srgbClr val="000000">
                    <a:alpha val="43137"/>
                  </a:srgbClr>
                </a:outerShdw>
              </a:effectLst>
              <a:latin typeface="Tahoma" pitchFamily="34" charset="0"/>
              <a:cs typeface="B Titr" pitchFamily="2" charset="-78"/>
            </a:endParaRPr>
          </a:p>
        </p:txBody>
      </p:sp>
      <p:sp>
        <p:nvSpPr>
          <p:cNvPr id="3" name="Slide Number Placeholder 2"/>
          <p:cNvSpPr>
            <a:spLocks noGrp="1"/>
          </p:cNvSpPr>
          <p:nvPr>
            <p:ph type="sldNum" sz="quarter" idx="11"/>
          </p:nvPr>
        </p:nvSpPr>
        <p:spPr/>
        <p:txBody>
          <a:bodyPr/>
          <a:lstStyle/>
          <a:p>
            <a:pPr>
              <a:defRPr/>
            </a:pPr>
            <a:fld id="{F66EC533-B956-4C03-9A9A-8CF4C504C05B}" type="slidenum">
              <a:rPr lang="fa-IR" altLang="en-US"/>
              <a:pPr>
                <a:defRPr/>
              </a:pPr>
              <a:t>1</a:t>
            </a:fld>
            <a:endParaRPr lang="en-US" altLang="en-US" dirty="0"/>
          </a:p>
        </p:txBody>
      </p:sp>
      <p:pic>
        <p:nvPicPr>
          <p:cNvPr id="3076" name="Picture 4" descr="aza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00500" y="0"/>
            <a:ext cx="1000125"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9A2B633B-3003-48F5-8FF7-5DB6B97EEA1F}" type="slidenum">
              <a:rPr lang="fa-IR" altLang="en-US" sz="1400">
                <a:solidFill>
                  <a:schemeClr val="bg1"/>
                </a:solidFill>
                <a:latin typeface="Arial" charset="0"/>
                <a:cs typeface="B Nazanin" pitchFamily="2" charset="-78"/>
              </a:rPr>
              <a:pPr algn="ctr" rtl="1" eaLnBrk="1" hangingPunct="1">
                <a:spcBef>
                  <a:spcPct val="0"/>
                </a:spcBef>
                <a:buFontTx/>
                <a:buNone/>
              </a:pPr>
              <a:t>1</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290318" y="332656"/>
            <a:ext cx="4374257" cy="447675"/>
          </a:xfrm>
          <a:solidFill>
            <a:srgbClr val="FC5E62"/>
          </a:solidFill>
        </p:spPr>
        <p:txBody>
          <a:bodyPr/>
          <a:lstStyle/>
          <a:p>
            <a:pPr algn="r" eaLnBrk="1" fontAlgn="auto" hangingPunct="1">
              <a:spcAft>
                <a:spcPts val="0"/>
              </a:spcAft>
              <a:defRPr/>
            </a:pPr>
            <a:r>
              <a:rPr lang="fa-IR" sz="3200" dirty="0">
                <a:solidFill>
                  <a:schemeClr val="hlink"/>
                </a:solidFill>
                <a:cs typeface="B Titr" pitchFamily="2" charset="-78"/>
              </a:rPr>
              <a:t>متغير و انواع آن</a:t>
            </a:r>
            <a:endParaRPr lang="en-US" sz="3200" dirty="0">
              <a:solidFill>
                <a:schemeClr val="hlink"/>
              </a:solidFill>
              <a:cs typeface="B Titr" pitchFamily="2" charset="-78"/>
            </a:endParaRPr>
          </a:p>
        </p:txBody>
      </p:sp>
      <p:sp>
        <p:nvSpPr>
          <p:cNvPr id="4" name="Slide Number Placeholder 3"/>
          <p:cNvSpPr>
            <a:spLocks noGrp="1"/>
          </p:cNvSpPr>
          <p:nvPr>
            <p:ph type="sldNum" sz="quarter" idx="11"/>
          </p:nvPr>
        </p:nvSpPr>
        <p:spPr/>
        <p:txBody>
          <a:bodyPr/>
          <a:lstStyle/>
          <a:p>
            <a:pPr>
              <a:defRPr/>
            </a:pPr>
            <a:fld id="{79B70F2F-29D7-4FB0-B53D-F6AFE82EDC58}" type="slidenum">
              <a:rPr lang="fa-IR" altLang="en-US"/>
              <a:pPr>
                <a:defRPr/>
              </a:pPr>
              <a:t>10</a:t>
            </a:fld>
            <a:endParaRPr lang="en-US" altLang="en-US" dirty="0"/>
          </a:p>
        </p:txBody>
      </p:sp>
      <p:sp>
        <p:nvSpPr>
          <p:cNvPr id="22531" name="Rectangle 3"/>
          <p:cNvSpPr>
            <a:spLocks noGrp="1" noChangeArrowheads="1"/>
          </p:cNvSpPr>
          <p:nvPr>
            <p:ph idx="4294967295"/>
          </p:nvPr>
        </p:nvSpPr>
        <p:spPr>
          <a:xfrm>
            <a:off x="325438" y="1052513"/>
            <a:ext cx="8207375" cy="5286375"/>
          </a:xfrm>
        </p:spPr>
        <p:txBody>
          <a:bodyPr/>
          <a:lstStyle/>
          <a:p>
            <a:pPr marL="571500" indent="-571500" algn="r" rtl="1" eaLnBrk="1" hangingPunct="1">
              <a:lnSpc>
                <a:spcPct val="130000"/>
              </a:lnSpc>
              <a:buFont typeface="Wingdings 2" pitchFamily="18" charset="2"/>
              <a:buNone/>
            </a:pPr>
            <a:r>
              <a:rPr lang="fa-IR" altLang="en-US" b="1" dirty="0" smtClean="0">
                <a:solidFill>
                  <a:srgbClr val="FF0000"/>
                </a:solidFill>
                <a:cs typeface="B Titr" pitchFamily="2" charset="-78"/>
              </a:rPr>
              <a:t>طبقه بندی دوم طبق دقت اندازه گيری:</a:t>
            </a:r>
          </a:p>
          <a:p>
            <a:pPr marL="571500" indent="-571500" algn="r" rtl="1" eaLnBrk="1" hangingPunct="1">
              <a:lnSpc>
                <a:spcPct val="130000"/>
              </a:lnSpc>
              <a:buFont typeface="Wingdings" pitchFamily="2" charset="2"/>
              <a:buNone/>
            </a:pPr>
            <a:endParaRPr lang="fa-IR" altLang="en-US" sz="1200" b="1" dirty="0" smtClean="0">
              <a:cs typeface="B Titr" pitchFamily="2" charset="-78"/>
            </a:endParaRPr>
          </a:p>
          <a:p>
            <a:pPr marL="571500" indent="-571500" algn="r" rtl="1" eaLnBrk="1" hangingPunct="1">
              <a:lnSpc>
                <a:spcPct val="140000"/>
              </a:lnSpc>
              <a:buFont typeface="Wingdings" pitchFamily="2" charset="2"/>
              <a:buNone/>
            </a:pPr>
            <a:r>
              <a:rPr lang="fa-IR" altLang="en-US" sz="2000" b="1" dirty="0" smtClean="0">
                <a:solidFill>
                  <a:srgbClr val="FF0000"/>
                </a:solidFill>
                <a:cs typeface="B Titr" pitchFamily="2" charset="-78"/>
              </a:rPr>
              <a:t>              الف) متغير گسسته (</a:t>
            </a:r>
            <a:r>
              <a:rPr lang="fa-IR" altLang="en-US" sz="2000" b="1" dirty="0" smtClean="0">
                <a:solidFill>
                  <a:srgbClr val="0066FF"/>
                </a:solidFill>
                <a:cs typeface="B Titr" pitchFamily="2" charset="-78"/>
              </a:rPr>
              <a:t>دو ارزشی</a:t>
            </a:r>
            <a:r>
              <a:rPr lang="fa-IR" altLang="en-US" sz="2000" b="1" dirty="0" smtClean="0">
                <a:solidFill>
                  <a:srgbClr val="FF0000"/>
                </a:solidFill>
                <a:cs typeface="B Titr" pitchFamily="2" charset="-78"/>
              </a:rPr>
              <a:t>، </a:t>
            </a:r>
            <a:r>
              <a:rPr lang="fa-IR" altLang="en-US" sz="2000" b="1" dirty="0" smtClean="0">
                <a:solidFill>
                  <a:srgbClr val="0066FF"/>
                </a:solidFill>
                <a:cs typeface="B Titr" pitchFamily="2" charset="-78"/>
              </a:rPr>
              <a:t>چند ارزشی</a:t>
            </a:r>
            <a:r>
              <a:rPr lang="fa-IR" altLang="en-US" sz="2000" b="1" dirty="0" smtClean="0">
                <a:solidFill>
                  <a:srgbClr val="FF0000"/>
                </a:solidFill>
                <a:cs typeface="B Titr" pitchFamily="2" charset="-78"/>
              </a:rPr>
              <a:t>): </a:t>
            </a:r>
            <a:r>
              <a:rPr lang="fa-IR" altLang="en-US" sz="2000" b="1" dirty="0" smtClean="0">
                <a:solidFill>
                  <a:srgbClr val="002060"/>
                </a:solidFill>
                <a:cs typeface="B Titr" pitchFamily="2" charset="-78"/>
              </a:rPr>
              <a:t>بين طبقات و فاصله ها معنی وجود ندارد. </a:t>
            </a:r>
          </a:p>
          <a:p>
            <a:pPr marL="571500" indent="-571500" algn="r" rtl="1" eaLnBrk="1" hangingPunct="1">
              <a:lnSpc>
                <a:spcPct val="140000"/>
              </a:lnSpc>
              <a:buFont typeface="Wingdings" pitchFamily="2" charset="2"/>
              <a:buNone/>
            </a:pPr>
            <a:r>
              <a:rPr lang="fa-IR" altLang="en-US" sz="2000" b="1" dirty="0" smtClean="0">
                <a:solidFill>
                  <a:srgbClr val="002060"/>
                </a:solidFill>
                <a:cs typeface="B Titr" pitchFamily="2" charset="-78"/>
              </a:rPr>
              <a:t>مث</a:t>
            </a:r>
            <a:r>
              <a:rPr lang="fa-IR" altLang="en-US" sz="2000" b="1" dirty="0">
                <a:solidFill>
                  <a:srgbClr val="002060"/>
                </a:solidFill>
                <a:cs typeface="B Titr" pitchFamily="2" charset="-78"/>
              </a:rPr>
              <a:t>ا</a:t>
            </a:r>
            <a:r>
              <a:rPr lang="fa-IR" altLang="en-US" sz="2000" b="1" dirty="0" smtClean="0">
                <a:solidFill>
                  <a:srgbClr val="002060"/>
                </a:solidFill>
                <a:cs typeface="B Titr" pitchFamily="2" charset="-78"/>
              </a:rPr>
              <a:t>ل:</a:t>
            </a:r>
          </a:p>
          <a:p>
            <a:pPr marL="571500" indent="-571500" algn="r" rtl="1" eaLnBrk="1" hangingPunct="1">
              <a:lnSpc>
                <a:spcPct val="140000"/>
              </a:lnSpc>
              <a:buFont typeface="Wingdings" pitchFamily="2" charset="2"/>
              <a:buNone/>
            </a:pPr>
            <a:r>
              <a:rPr lang="fa-IR" altLang="en-US" sz="2000" b="1" dirty="0" smtClean="0">
                <a:solidFill>
                  <a:srgbClr val="002060"/>
                </a:solidFill>
                <a:cs typeface="B Titr" pitchFamily="2" charset="-78"/>
              </a:rPr>
              <a:t>بد حجاب، با حجاب</a:t>
            </a:r>
          </a:p>
          <a:p>
            <a:pPr marL="571500" indent="-571500" algn="r" rtl="1" eaLnBrk="1" hangingPunct="1">
              <a:lnSpc>
                <a:spcPct val="140000"/>
              </a:lnSpc>
              <a:buFont typeface="Wingdings" pitchFamily="2" charset="2"/>
              <a:buNone/>
            </a:pPr>
            <a:r>
              <a:rPr lang="fa-IR" altLang="en-US" sz="2000" b="1" dirty="0" smtClean="0">
                <a:solidFill>
                  <a:srgbClr val="002060"/>
                </a:solidFill>
                <a:cs typeface="B Titr" pitchFamily="2" charset="-78"/>
              </a:rPr>
              <a:t>گروه خونی</a:t>
            </a:r>
          </a:p>
          <a:p>
            <a:pPr marL="571500" indent="-571500" algn="r" rtl="1" eaLnBrk="1" hangingPunct="1">
              <a:lnSpc>
                <a:spcPct val="140000"/>
              </a:lnSpc>
              <a:buFont typeface="Wingdings 2" pitchFamily="18" charset="2"/>
              <a:buNone/>
            </a:pPr>
            <a:r>
              <a:rPr lang="fa-IR" altLang="en-US" sz="2000" b="1" dirty="0" smtClean="0">
                <a:solidFill>
                  <a:srgbClr val="002060"/>
                </a:solidFill>
                <a:cs typeface="B Titr" pitchFamily="2" charset="-78"/>
              </a:rPr>
              <a:t> قوم و ...</a:t>
            </a:r>
          </a:p>
          <a:p>
            <a:pPr marL="571500" indent="-571500" algn="r" rtl="1" eaLnBrk="1" hangingPunct="1">
              <a:lnSpc>
                <a:spcPct val="140000"/>
              </a:lnSpc>
              <a:buFont typeface="Wingdings" pitchFamily="2" charset="2"/>
              <a:buNone/>
            </a:pPr>
            <a:r>
              <a:rPr lang="fa-IR" altLang="en-US" sz="2000" b="1" dirty="0" smtClean="0">
                <a:cs typeface="B Titr" pitchFamily="2" charset="-78"/>
              </a:rPr>
              <a:t>              </a:t>
            </a:r>
            <a:r>
              <a:rPr lang="fa-IR" altLang="en-US" sz="2000" b="1" dirty="0" smtClean="0">
                <a:solidFill>
                  <a:srgbClr val="FF0000"/>
                </a:solidFill>
                <a:cs typeface="B Titr" pitchFamily="2" charset="-78"/>
              </a:rPr>
              <a:t>ب) متغير پيوسته: </a:t>
            </a:r>
            <a:r>
              <a:rPr lang="fa-IR" altLang="en-US" sz="2000" b="1" dirty="0" smtClean="0">
                <a:solidFill>
                  <a:srgbClr val="002060"/>
                </a:solidFill>
                <a:cs typeface="B Titr" pitchFamily="2" charset="-78"/>
              </a:rPr>
              <a:t>کليه اعداد حقيقی را اختيار ميکند.</a:t>
            </a:r>
          </a:p>
          <a:p>
            <a:pPr marL="571500" indent="-571500" algn="r" rtl="1" eaLnBrk="1" hangingPunct="1">
              <a:lnSpc>
                <a:spcPct val="140000"/>
              </a:lnSpc>
              <a:buFont typeface="Wingdings" pitchFamily="2" charset="2"/>
              <a:buNone/>
            </a:pPr>
            <a:r>
              <a:rPr lang="fa-IR" altLang="en-US" sz="2000" b="1" dirty="0" smtClean="0">
                <a:solidFill>
                  <a:srgbClr val="002060"/>
                </a:solidFill>
                <a:cs typeface="B Titr" pitchFamily="2" charset="-78"/>
              </a:rPr>
              <a:t>مثل: </a:t>
            </a:r>
          </a:p>
          <a:p>
            <a:pPr marL="571500" indent="-571500" algn="r" rtl="1" eaLnBrk="1" hangingPunct="1">
              <a:lnSpc>
                <a:spcPct val="140000"/>
              </a:lnSpc>
              <a:buFont typeface="Wingdings" pitchFamily="2" charset="2"/>
              <a:buNone/>
            </a:pPr>
            <a:r>
              <a:rPr lang="fa-IR" altLang="en-US" sz="2000" b="1" dirty="0" smtClean="0">
                <a:solidFill>
                  <a:srgbClr val="002060"/>
                </a:solidFill>
                <a:cs typeface="B Titr" pitchFamily="2" charset="-78"/>
              </a:rPr>
              <a:t>طول عمر، نمره، وزن و ... </a:t>
            </a:r>
            <a:endParaRPr lang="en-US" altLang="en-US" sz="2000" b="1" dirty="0" smtClean="0">
              <a:solidFill>
                <a:srgbClr val="002060"/>
              </a:solidFill>
              <a:cs typeface="B Titr" pitchFamily="2" charset="-78"/>
            </a:endParaRPr>
          </a:p>
          <a:p>
            <a:pPr marL="571500" indent="-571500" algn="r" rtl="1" eaLnBrk="1" hangingPunct="1">
              <a:lnSpc>
                <a:spcPct val="130000"/>
              </a:lnSpc>
              <a:buFont typeface="Wingdings" pitchFamily="2" charset="2"/>
              <a:buNone/>
            </a:pPr>
            <a:endParaRPr lang="en-US" altLang="en-US" sz="2000" b="1" dirty="0" smtClean="0">
              <a:cs typeface="B Titr" pitchFamily="2" charset="-78"/>
            </a:endParaRPr>
          </a:p>
        </p:txBody>
      </p:sp>
      <p:sp>
        <p:nvSpPr>
          <p:cNvPr id="12293"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180CEA28-59F4-45FF-9664-A6F7B52376F5}" type="slidenum">
              <a:rPr lang="fa-IR" altLang="en-US" sz="1400">
                <a:solidFill>
                  <a:schemeClr val="bg1"/>
                </a:solidFill>
                <a:latin typeface="Arial" charset="0"/>
                <a:cs typeface="B Nazanin" pitchFamily="2" charset="-78"/>
              </a:rPr>
              <a:pPr algn="ctr" rtl="1" eaLnBrk="1" hangingPunct="1">
                <a:spcBef>
                  <a:spcPct val="0"/>
                </a:spcBef>
                <a:buFontTx/>
                <a:buNone/>
              </a:pPr>
              <a:t>10</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p:cNvSpPr>
            <a:spLocks noGrp="1"/>
          </p:cNvSpPr>
          <p:nvPr>
            <p:ph idx="1"/>
          </p:nvPr>
        </p:nvSpPr>
        <p:spPr>
          <a:xfrm>
            <a:off x="142875" y="1143000"/>
            <a:ext cx="8848725" cy="5572125"/>
          </a:xfrm>
        </p:spPr>
        <p:txBody>
          <a:bodyPr/>
          <a:lstStyle/>
          <a:p>
            <a:pPr algn="r" rtl="1" eaLnBrk="1" hangingPunct="1">
              <a:buFont typeface="Wingdings 2" pitchFamily="18" charset="2"/>
              <a:buNone/>
            </a:pPr>
            <a:r>
              <a:rPr lang="fa-IR" altLang="en-US" sz="2000" dirty="0" smtClean="0">
                <a:cs typeface="B Titr" pitchFamily="2" charset="-78"/>
              </a:rPr>
              <a:t>       با استفاده از متغيرهاي نسبت بدهي(</a:t>
            </a:r>
            <a:r>
              <a:rPr lang="en-US" altLang="en-US" sz="2000" dirty="0" smtClean="0">
                <a:latin typeface="Times New Roman" panose="02020603050405020304" pitchFamily="18" charset="0"/>
                <a:cs typeface="Times New Roman" panose="02020603050405020304" pitchFamily="18" charset="0"/>
              </a:rPr>
              <a:t>debt</a:t>
            </a:r>
            <a:r>
              <a:rPr lang="fa-IR" altLang="en-US" sz="2000" dirty="0" smtClean="0">
                <a:cs typeface="B Titr" pitchFamily="2" charset="-78"/>
              </a:rPr>
              <a:t>)، نسبت جاري(</a:t>
            </a:r>
            <a:r>
              <a:rPr lang="en-US" altLang="en-US" sz="2000" dirty="0" smtClean="0">
                <a:latin typeface="Times New Roman" panose="02020603050405020304" pitchFamily="18" charset="0"/>
                <a:cs typeface="Times New Roman" panose="02020603050405020304" pitchFamily="18" charset="0"/>
              </a:rPr>
              <a:t>current</a:t>
            </a:r>
            <a:r>
              <a:rPr lang="fa-IR" altLang="en-US" sz="2000" dirty="0" smtClean="0">
                <a:cs typeface="B Titr" pitchFamily="2" charset="-78"/>
              </a:rPr>
              <a:t>) و نسبت سودآوري(</a:t>
            </a:r>
            <a:r>
              <a:rPr lang="en-US" altLang="en-US" sz="2000" dirty="0" smtClean="0">
                <a:latin typeface="Times New Roman" panose="02020603050405020304" pitchFamily="18" charset="0"/>
                <a:cs typeface="Times New Roman" panose="02020603050405020304" pitchFamily="18" charset="0"/>
              </a:rPr>
              <a:t>prof</a:t>
            </a:r>
            <a:r>
              <a:rPr lang="fa-IR" altLang="en-US" sz="2000" dirty="0" smtClean="0">
                <a:cs typeface="B Titr" pitchFamily="2" charset="-78"/>
              </a:rPr>
              <a:t>) ورشكستگي شركتها (</a:t>
            </a:r>
            <a:r>
              <a:rPr lang="en-US" altLang="en-US" sz="2000" dirty="0" smtClean="0">
                <a:latin typeface="Times New Roman" panose="02020603050405020304" pitchFamily="18" charset="0"/>
                <a:cs typeface="Times New Roman" panose="02020603050405020304" pitchFamily="18" charset="0"/>
              </a:rPr>
              <a:t>bankrupt</a:t>
            </a:r>
            <a:r>
              <a:rPr lang="fa-IR" altLang="en-US" sz="2000" dirty="0" smtClean="0">
                <a:cs typeface="B Titr" pitchFamily="2" charset="-78"/>
              </a:rPr>
              <a:t>) را پيش بيني كنيد.</a:t>
            </a:r>
          </a:p>
          <a:p>
            <a:pPr algn="r" rtl="1" eaLnBrk="1" hangingPunct="1">
              <a:buFont typeface="Wingdings 2" pitchFamily="18" charset="2"/>
              <a:buNone/>
            </a:pPr>
            <a:endParaRPr lang="fa-IR" altLang="en-US" sz="2000" dirty="0" smtClean="0">
              <a:cs typeface="B Titr" pitchFamily="2" charset="-78"/>
            </a:endParaRPr>
          </a:p>
          <a:p>
            <a:pPr rtl="1" eaLnBrk="1" hangingPunct="1">
              <a:buFont typeface="Wingdings 2" pitchFamily="18" charset="2"/>
              <a:buNone/>
            </a:pPr>
            <a:r>
              <a:rPr lang="en-US" altLang="en-US" sz="2000" dirty="0" smtClean="0">
                <a:latin typeface="Times New Roman" panose="02020603050405020304" pitchFamily="18" charset="0"/>
                <a:cs typeface="Times New Roman" panose="02020603050405020304" pitchFamily="18" charset="0"/>
              </a:rPr>
              <a:t>Analyze    </a:t>
            </a:r>
            <a:r>
              <a:rPr lang="en-US" altLang="en-US" sz="2000" dirty="0" err="1" smtClean="0">
                <a:latin typeface="Times New Roman" panose="02020603050405020304" pitchFamily="18" charset="0"/>
                <a:cs typeface="Times New Roman" panose="02020603050405020304" pitchFamily="18" charset="0"/>
              </a:rPr>
              <a:t>Reg</a:t>
            </a:r>
            <a:r>
              <a:rPr lang="en-US" altLang="en-US" sz="2000" dirty="0" smtClean="0">
                <a:latin typeface="Times New Roman" panose="02020603050405020304" pitchFamily="18" charset="0"/>
                <a:cs typeface="Times New Roman" panose="02020603050405020304" pitchFamily="18" charset="0"/>
              </a:rPr>
              <a:t>     Binary logistic</a:t>
            </a:r>
          </a:p>
          <a:p>
            <a:pPr algn="r" rtl="1" eaLnBrk="1" hangingPunct="1">
              <a:buFont typeface="Wingdings 2" pitchFamily="18" charset="2"/>
              <a:buNone/>
            </a:pPr>
            <a:endParaRPr lang="fa-IR" altLang="en-US" sz="2000" dirty="0" smtClean="0">
              <a:cs typeface="B Titr" pitchFamily="2" charset="-78"/>
            </a:endParaRPr>
          </a:p>
          <a:p>
            <a:pPr algn="r" rtl="1" eaLnBrk="1" hangingPunct="1">
              <a:buFont typeface="Wingdings 2" pitchFamily="18" charset="2"/>
              <a:buNone/>
            </a:pPr>
            <a:r>
              <a:rPr lang="fa-IR" altLang="en-US" sz="2000" dirty="0" smtClean="0">
                <a:cs typeface="B Titr" pitchFamily="2" charset="-78"/>
              </a:rPr>
              <a:t>متغير وابسته(ورشكستگي) را به كادر </a:t>
            </a:r>
            <a:r>
              <a:rPr lang="en-US" altLang="en-US" sz="2000" dirty="0" smtClean="0">
                <a:latin typeface="Times New Roman" panose="02020603050405020304" pitchFamily="18" charset="0"/>
                <a:cs typeface="Times New Roman" panose="02020603050405020304" pitchFamily="18" charset="0"/>
              </a:rPr>
              <a:t>Dependent</a:t>
            </a:r>
            <a:r>
              <a:rPr lang="fa-IR" altLang="en-US" sz="2000" dirty="0" smtClean="0">
                <a:cs typeface="B Titr" pitchFamily="2" charset="-78"/>
              </a:rPr>
              <a:t> منتقل كنيد.</a:t>
            </a:r>
          </a:p>
          <a:p>
            <a:pPr algn="r" rtl="1" eaLnBrk="1" hangingPunct="1">
              <a:buFont typeface="Wingdings 2" pitchFamily="18" charset="2"/>
              <a:buNone/>
            </a:pPr>
            <a:r>
              <a:rPr lang="fa-IR" altLang="en-US" sz="2000" dirty="0" smtClean="0">
                <a:cs typeface="B Titr" pitchFamily="2" charset="-78"/>
              </a:rPr>
              <a:t>متغيرهاي مستقل را به كادر </a:t>
            </a:r>
            <a:r>
              <a:rPr lang="en-US" altLang="en-US" sz="2000" dirty="0" smtClean="0">
                <a:latin typeface="Times New Roman" panose="02020603050405020304" pitchFamily="18" charset="0"/>
                <a:cs typeface="Times New Roman" panose="02020603050405020304" pitchFamily="18" charset="0"/>
              </a:rPr>
              <a:t>covariate</a:t>
            </a:r>
            <a:r>
              <a:rPr lang="fa-IR" altLang="en-US" sz="2000" dirty="0" smtClean="0">
                <a:cs typeface="B Titr" pitchFamily="2" charset="-78"/>
              </a:rPr>
              <a:t> منتقل كنيد.</a:t>
            </a:r>
          </a:p>
          <a:p>
            <a:pPr algn="r" rtl="1" eaLnBrk="1" hangingPunct="1">
              <a:buFont typeface="Wingdings 2" pitchFamily="18" charset="2"/>
              <a:buNone/>
            </a:pPr>
            <a:r>
              <a:rPr lang="fa-IR" altLang="en-US" sz="2000" dirty="0" smtClean="0">
                <a:cs typeface="B Titr" pitchFamily="2" charset="-78"/>
              </a:rPr>
              <a:t>سپس </a:t>
            </a:r>
            <a:r>
              <a:rPr lang="en-US" altLang="en-US" sz="2000" dirty="0" smtClean="0">
                <a:latin typeface="Times New Roman" panose="02020603050405020304" pitchFamily="18" charset="0"/>
                <a:cs typeface="Times New Roman" panose="02020603050405020304" pitchFamily="18" charset="0"/>
              </a:rPr>
              <a:t>Ok</a:t>
            </a:r>
            <a:r>
              <a:rPr lang="fa-IR" altLang="en-US" sz="2000" dirty="0" smtClean="0">
                <a:latin typeface="Times New Roman" panose="02020603050405020304" pitchFamily="18" charset="0"/>
                <a:cs typeface="Times New Roman" panose="02020603050405020304" pitchFamily="18" charset="0"/>
              </a:rPr>
              <a:t> </a:t>
            </a:r>
          </a:p>
          <a:p>
            <a:pPr algn="r" rtl="1" eaLnBrk="1" hangingPunct="1">
              <a:buFont typeface="Wingdings 2" pitchFamily="18" charset="2"/>
              <a:buNone/>
            </a:pPr>
            <a:endParaRPr lang="fa-IR" altLang="en-US" sz="2000" dirty="0" smtClean="0">
              <a:cs typeface="B Titr" pitchFamily="2" charset="-78"/>
            </a:endParaRPr>
          </a:p>
        </p:txBody>
      </p:sp>
      <p:sp>
        <p:nvSpPr>
          <p:cNvPr id="4" name="Slide Number Placeholder 3"/>
          <p:cNvSpPr>
            <a:spLocks noGrp="1"/>
          </p:cNvSpPr>
          <p:nvPr>
            <p:ph type="sldNum" sz="quarter" idx="11"/>
          </p:nvPr>
        </p:nvSpPr>
        <p:spPr/>
        <p:txBody>
          <a:bodyPr/>
          <a:lstStyle/>
          <a:p>
            <a:pPr>
              <a:defRPr/>
            </a:pPr>
            <a:fld id="{4A2BF737-EAAC-4928-A1A7-B9F39EAB6700}" type="slidenum">
              <a:rPr lang="fa-IR" altLang="en-US"/>
              <a:pPr>
                <a:defRPr/>
              </a:pPr>
              <a:t>100</a:t>
            </a:fld>
            <a:endParaRPr lang="en-US" altLang="en-US" dirty="0"/>
          </a:p>
        </p:txBody>
      </p:sp>
      <p:sp>
        <p:nvSpPr>
          <p:cNvPr id="5"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100</a:t>
            </a:fld>
            <a:endParaRPr lang="en-US" altLang="en-US" sz="1200">
              <a:solidFill>
                <a:schemeClr val="bg1"/>
              </a:solidFill>
              <a:latin typeface="Arial" charset="0"/>
              <a:cs typeface="B Nazanin" pitchFamily="2" charset="-78"/>
            </a:endParaRPr>
          </a:p>
        </p:txBody>
      </p:sp>
      <p:sp>
        <p:nvSpPr>
          <p:cNvPr id="6" name="Title 1"/>
          <p:cNvSpPr txBox="1">
            <a:spLocks/>
          </p:cNvSpPr>
          <p:nvPr/>
        </p:nvSpPr>
        <p:spPr>
          <a:xfrm>
            <a:off x="3960217" y="260648"/>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600" dirty="0" smtClean="0">
                <a:solidFill>
                  <a:schemeClr val="hlink"/>
                </a:solidFill>
                <a:cs typeface="B Titr" panose="00000700000000000000" pitchFamily="2" charset="-78"/>
              </a:rPr>
              <a:t>مثال :</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6"/>
                                        </p:tgtEl>
                                        <p:attrNameLst>
                                          <p:attrName>fillcolor</p:attrName>
                                        </p:attrNameLst>
                                      </p:cBhvr>
                                      <p:to>
                                        <a:schemeClr val="accent2"/>
                                      </p:to>
                                    </p:animClr>
                                    <p:set>
                                      <p:cBhvr>
                                        <p:cTn id="7" dur="3000" fill="hold"/>
                                        <p:tgtEl>
                                          <p:spTgt spid="6"/>
                                        </p:tgtEl>
                                        <p:attrNameLst>
                                          <p:attrName>fill.type</p:attrName>
                                        </p:attrNameLst>
                                      </p:cBhvr>
                                      <p:to>
                                        <p:strVal val="solid"/>
                                      </p:to>
                                    </p:set>
                                    <p:set>
                                      <p:cBhvr>
                                        <p:cTn id="8" dur="3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95536" y="5543128"/>
            <a:ext cx="7920880" cy="838200"/>
          </a:xfrm>
        </p:spPr>
        <p:txBody>
          <a:bodyPr/>
          <a:lstStyle/>
          <a:p>
            <a:pPr algn="r" eaLnBrk="1" fontAlgn="auto" hangingPunct="1">
              <a:lnSpc>
                <a:spcPct val="150000"/>
              </a:lnSpc>
              <a:spcAft>
                <a:spcPts val="0"/>
              </a:spcAft>
              <a:defRPr/>
            </a:pPr>
            <a:r>
              <a:rPr lang="en-US" sz="1800" dirty="0" smtClean="0">
                <a:effectLst>
                  <a:reflection blurRad="12700" stA="48000" endA="300" endPos="55000" dir="5400000" sy="-90000" algn="bl" rotWithShape="0"/>
                </a:effectLst>
                <a:cs typeface="B Nazanin" panose="00000400000000000000" pitchFamily="2" charset="-78"/>
              </a:rPr>
              <a:t>Sig</a:t>
            </a:r>
            <a:r>
              <a:rPr lang="fa-IR" sz="1800" dirty="0" smtClean="0">
                <a:effectLst>
                  <a:reflection blurRad="12700" stA="48000" endA="300" endPos="55000" dir="5400000" sy="-90000" algn="bl" rotWithShape="0"/>
                </a:effectLst>
                <a:cs typeface="B Nazanin" panose="00000400000000000000" pitchFamily="2" charset="-78"/>
              </a:rPr>
              <a:t>  كاي دو مدل برابر 0.000 و كمتر از 0.05 است، بنابراين متغيرهاي مستقل بر متغير وابسته تاثير داشته و نشان دهنده برازش مناسبي است.</a:t>
            </a:r>
            <a:endParaRPr lang="fa-IR" sz="1800" dirty="0">
              <a:effectLst>
                <a:reflection blurRad="12700" stA="48000" endA="300" endPos="55000" dir="5400000" sy="-90000" algn="bl" rotWithShape="0"/>
              </a:effectLst>
              <a:cs typeface="B Nazanin" panose="00000400000000000000" pitchFamily="2" charset="-78"/>
            </a:endParaRPr>
          </a:p>
        </p:txBody>
      </p:sp>
      <p:sp>
        <p:nvSpPr>
          <p:cNvPr id="4" name="Slide Number Placeholder 3"/>
          <p:cNvSpPr>
            <a:spLocks noGrp="1"/>
          </p:cNvSpPr>
          <p:nvPr>
            <p:ph type="sldNum" sz="quarter" idx="11"/>
          </p:nvPr>
        </p:nvSpPr>
        <p:spPr/>
        <p:txBody>
          <a:bodyPr/>
          <a:lstStyle/>
          <a:p>
            <a:pPr>
              <a:defRPr/>
            </a:pPr>
            <a:fld id="{666EFC92-F6A6-4CDC-8DBA-E8F18A03D9F0}" type="slidenum">
              <a:rPr lang="fa-IR" altLang="en-US"/>
              <a:pPr>
                <a:defRPr/>
              </a:pPr>
              <a:t>101</a:t>
            </a:fld>
            <a:endParaRPr lang="en-US" altLang="en-US" dirty="0"/>
          </a:p>
        </p:txBody>
      </p:sp>
      <p:graphicFrame>
        <p:nvGraphicFramePr>
          <p:cNvPr id="8" name="Table 7"/>
          <p:cNvGraphicFramePr>
            <a:graphicFrameLocks noGrp="1"/>
          </p:cNvGraphicFramePr>
          <p:nvPr>
            <p:extLst>
              <p:ext uri="{D42A27DB-BD31-4B8C-83A1-F6EECF244321}">
                <p14:modId xmlns="" xmlns:p14="http://schemas.microsoft.com/office/powerpoint/2010/main" val="3198498158"/>
              </p:ext>
            </p:extLst>
          </p:nvPr>
        </p:nvGraphicFramePr>
        <p:xfrm>
          <a:off x="285749" y="3573016"/>
          <a:ext cx="5357814" cy="1857374"/>
        </p:xfrm>
        <a:graphic>
          <a:graphicData uri="http://schemas.openxmlformats.org/drawingml/2006/table">
            <a:tbl>
              <a:tblPr rtl="1">
                <a:tableStyleId>{5940675A-B579-460E-94D1-54222C63F5DA}</a:tableStyleId>
              </a:tblPr>
              <a:tblGrid>
                <a:gridCol w="790871"/>
                <a:gridCol w="1140787"/>
                <a:gridCol w="1187254"/>
                <a:gridCol w="1119451"/>
                <a:gridCol w="1119451"/>
              </a:tblGrid>
              <a:tr h="432239">
                <a:tc>
                  <a:txBody>
                    <a:bodyPr/>
                    <a:lstStyle/>
                    <a:p>
                      <a:pPr algn="ctr" rtl="0">
                        <a:lnSpc>
                          <a:spcPct val="115000"/>
                        </a:lnSpc>
                        <a:spcAft>
                          <a:spcPts val="0"/>
                        </a:spcAft>
                      </a:pPr>
                      <a:r>
                        <a:rPr lang="en-US" sz="1600" dirty="0"/>
                        <a:t> </a:t>
                      </a:r>
                      <a:endParaRPr lang="en-US" sz="160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600" dirty="0"/>
                        <a:t> </a:t>
                      </a:r>
                      <a:endParaRPr lang="en-US" sz="160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600" dirty="0"/>
                        <a:t>Chi-square</a:t>
                      </a:r>
                      <a:endParaRPr lang="en-US" sz="160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600" dirty="0" err="1"/>
                        <a:t>df</a:t>
                      </a:r>
                      <a:endParaRPr lang="en-US" sz="160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600" dirty="0"/>
                        <a:t>Sig.</a:t>
                      </a:r>
                      <a:endParaRPr lang="en-US" sz="1600" dirty="0">
                        <a:latin typeface="Calibri"/>
                        <a:ea typeface="Calibri"/>
                        <a:cs typeface="Arial"/>
                      </a:endParaRPr>
                    </a:p>
                  </a:txBody>
                  <a:tcPr marL="59055" marR="59055" marT="0" marB="0" anchor="ctr"/>
                </a:tc>
              </a:tr>
              <a:tr h="475045">
                <a:tc rowSpan="3">
                  <a:txBody>
                    <a:bodyPr/>
                    <a:lstStyle/>
                    <a:p>
                      <a:pPr algn="ctr" rtl="0">
                        <a:lnSpc>
                          <a:spcPct val="115000"/>
                        </a:lnSpc>
                        <a:spcAft>
                          <a:spcPts val="0"/>
                        </a:spcAft>
                      </a:pPr>
                      <a:r>
                        <a:rPr lang="en-US" sz="1600" dirty="0"/>
                        <a:t>Step 1</a:t>
                      </a:r>
                      <a:endParaRPr lang="en-US" sz="1600" dirty="0">
                        <a:latin typeface="Calibri"/>
                        <a:ea typeface="Calibri"/>
                        <a:cs typeface="Arial"/>
                      </a:endParaRPr>
                    </a:p>
                  </a:txBody>
                  <a:tcPr marL="59055" marR="59055" marT="0" marB="0"/>
                </a:tc>
                <a:tc>
                  <a:txBody>
                    <a:bodyPr/>
                    <a:lstStyle/>
                    <a:p>
                      <a:pPr algn="ctr" rtl="0">
                        <a:lnSpc>
                          <a:spcPct val="115000"/>
                        </a:lnSpc>
                        <a:spcAft>
                          <a:spcPts val="0"/>
                        </a:spcAft>
                      </a:pPr>
                      <a:r>
                        <a:rPr lang="en-US" sz="1600" dirty="0"/>
                        <a:t>Step</a:t>
                      </a:r>
                      <a:endParaRPr lang="en-US" sz="160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600" dirty="0"/>
                        <a:t>120.352</a:t>
                      </a:r>
                      <a:endParaRPr lang="en-US" sz="160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600"/>
                        <a:t>4</a:t>
                      </a:r>
                      <a:endParaRPr lang="en-US" sz="1600">
                        <a:latin typeface="Calibri"/>
                        <a:ea typeface="Calibri"/>
                        <a:cs typeface="Arial"/>
                      </a:endParaRPr>
                    </a:p>
                  </a:txBody>
                  <a:tcPr marL="59055" marR="59055" marT="0" marB="0" anchor="ctr"/>
                </a:tc>
                <a:tc>
                  <a:txBody>
                    <a:bodyPr/>
                    <a:lstStyle/>
                    <a:p>
                      <a:pPr algn="ctr" rtl="0">
                        <a:lnSpc>
                          <a:spcPct val="115000"/>
                        </a:lnSpc>
                        <a:spcAft>
                          <a:spcPts val="0"/>
                        </a:spcAft>
                      </a:pPr>
                      <a:r>
                        <a:rPr lang="en-US" sz="1600"/>
                        <a:t>.000</a:t>
                      </a:r>
                      <a:endParaRPr lang="en-US" sz="1600">
                        <a:latin typeface="Calibri"/>
                        <a:ea typeface="Calibri"/>
                        <a:cs typeface="Arial"/>
                      </a:endParaRPr>
                    </a:p>
                  </a:txBody>
                  <a:tcPr marL="59055" marR="59055" marT="0" marB="0" anchor="ctr"/>
                </a:tc>
              </a:tr>
              <a:tr h="475045">
                <a:tc vMerge="1">
                  <a:txBody>
                    <a:bodyPr/>
                    <a:lstStyle/>
                    <a:p>
                      <a:pPr rtl="1"/>
                      <a:endParaRPr lang="fa-IR"/>
                    </a:p>
                  </a:txBody>
                  <a:tcPr/>
                </a:tc>
                <a:tc>
                  <a:txBody>
                    <a:bodyPr/>
                    <a:lstStyle/>
                    <a:p>
                      <a:pPr algn="ctr" rtl="1">
                        <a:lnSpc>
                          <a:spcPct val="115000"/>
                        </a:lnSpc>
                      </a:pPr>
                      <a:r>
                        <a:rPr lang="en-US" sz="1600"/>
                        <a:t>Block</a:t>
                      </a:r>
                      <a:endParaRPr lang="en-US" sz="1600">
                        <a:latin typeface="Calibri"/>
                        <a:ea typeface="Times New Roman"/>
                        <a:cs typeface="Arial"/>
                      </a:endParaRPr>
                    </a:p>
                  </a:txBody>
                  <a:tcPr marL="59055" marR="59055" marT="0" marB="0" anchor="ctr"/>
                </a:tc>
                <a:tc>
                  <a:txBody>
                    <a:bodyPr/>
                    <a:lstStyle/>
                    <a:p>
                      <a:pPr algn="ctr" rtl="0">
                        <a:lnSpc>
                          <a:spcPct val="115000"/>
                        </a:lnSpc>
                        <a:spcAft>
                          <a:spcPts val="0"/>
                        </a:spcAft>
                      </a:pPr>
                      <a:r>
                        <a:rPr lang="en-US" sz="1600"/>
                        <a:t>120.352</a:t>
                      </a:r>
                      <a:endParaRPr lang="en-US" sz="1600">
                        <a:latin typeface="Calibri"/>
                        <a:ea typeface="Calibri"/>
                        <a:cs typeface="Arial"/>
                      </a:endParaRPr>
                    </a:p>
                  </a:txBody>
                  <a:tcPr marL="59055" marR="59055" marT="0" marB="0" anchor="ctr"/>
                </a:tc>
                <a:tc>
                  <a:txBody>
                    <a:bodyPr/>
                    <a:lstStyle/>
                    <a:p>
                      <a:pPr algn="ctr" rtl="0">
                        <a:lnSpc>
                          <a:spcPct val="115000"/>
                        </a:lnSpc>
                        <a:spcAft>
                          <a:spcPts val="0"/>
                        </a:spcAft>
                      </a:pPr>
                      <a:r>
                        <a:rPr lang="en-US" sz="1600"/>
                        <a:t>4</a:t>
                      </a:r>
                      <a:endParaRPr lang="en-US" sz="1600">
                        <a:latin typeface="Calibri"/>
                        <a:ea typeface="Calibri"/>
                        <a:cs typeface="Arial"/>
                      </a:endParaRPr>
                    </a:p>
                  </a:txBody>
                  <a:tcPr marL="59055" marR="59055" marT="0" marB="0" anchor="ctr"/>
                </a:tc>
                <a:tc>
                  <a:txBody>
                    <a:bodyPr/>
                    <a:lstStyle/>
                    <a:p>
                      <a:pPr algn="ctr" rtl="0">
                        <a:lnSpc>
                          <a:spcPct val="115000"/>
                        </a:lnSpc>
                        <a:spcAft>
                          <a:spcPts val="0"/>
                        </a:spcAft>
                      </a:pPr>
                      <a:r>
                        <a:rPr lang="en-US" sz="1600"/>
                        <a:t>.000</a:t>
                      </a:r>
                      <a:endParaRPr lang="en-US" sz="1600">
                        <a:latin typeface="Calibri"/>
                        <a:ea typeface="Calibri"/>
                        <a:cs typeface="Arial"/>
                      </a:endParaRPr>
                    </a:p>
                  </a:txBody>
                  <a:tcPr marL="59055" marR="59055" marT="0" marB="0" anchor="ctr"/>
                </a:tc>
              </a:tr>
              <a:tr h="475045">
                <a:tc vMerge="1">
                  <a:txBody>
                    <a:bodyPr/>
                    <a:lstStyle/>
                    <a:p>
                      <a:pPr rtl="1"/>
                      <a:endParaRPr lang="fa-IR"/>
                    </a:p>
                  </a:txBody>
                  <a:tcPr/>
                </a:tc>
                <a:tc>
                  <a:txBody>
                    <a:bodyPr/>
                    <a:lstStyle/>
                    <a:p>
                      <a:pPr algn="ctr" rtl="1">
                        <a:lnSpc>
                          <a:spcPct val="115000"/>
                        </a:lnSpc>
                      </a:pPr>
                      <a:r>
                        <a:rPr lang="en-US" sz="1600" dirty="0">
                          <a:solidFill>
                            <a:srgbClr val="FF0000"/>
                          </a:solidFill>
                        </a:rPr>
                        <a:t>Model</a:t>
                      </a:r>
                      <a:endParaRPr lang="en-US" sz="1600" dirty="0">
                        <a:solidFill>
                          <a:srgbClr val="FF0000"/>
                        </a:solidFill>
                        <a:latin typeface="Calibri"/>
                        <a:ea typeface="Times New Roman"/>
                        <a:cs typeface="Arial"/>
                      </a:endParaRPr>
                    </a:p>
                  </a:txBody>
                  <a:tcPr marL="59055" marR="59055" marT="0" marB="0" anchor="ctr"/>
                </a:tc>
                <a:tc>
                  <a:txBody>
                    <a:bodyPr/>
                    <a:lstStyle/>
                    <a:p>
                      <a:pPr algn="ctr" rtl="0">
                        <a:lnSpc>
                          <a:spcPct val="115000"/>
                        </a:lnSpc>
                        <a:spcAft>
                          <a:spcPts val="0"/>
                        </a:spcAft>
                      </a:pPr>
                      <a:r>
                        <a:rPr lang="en-US" sz="1600" dirty="0">
                          <a:solidFill>
                            <a:srgbClr val="FF0000"/>
                          </a:solidFill>
                        </a:rPr>
                        <a:t>120.352</a:t>
                      </a:r>
                      <a:endParaRPr lang="en-US" sz="1600" dirty="0">
                        <a:solidFill>
                          <a:srgbClr val="FF0000"/>
                        </a:solidFill>
                        <a:latin typeface="Calibri"/>
                        <a:ea typeface="Calibri"/>
                        <a:cs typeface="Arial"/>
                      </a:endParaRPr>
                    </a:p>
                  </a:txBody>
                  <a:tcPr marL="59055" marR="59055" marT="0" marB="0" anchor="ctr"/>
                </a:tc>
                <a:tc>
                  <a:txBody>
                    <a:bodyPr/>
                    <a:lstStyle/>
                    <a:p>
                      <a:pPr algn="ctr" rtl="0">
                        <a:lnSpc>
                          <a:spcPct val="115000"/>
                        </a:lnSpc>
                        <a:spcAft>
                          <a:spcPts val="0"/>
                        </a:spcAft>
                      </a:pPr>
                      <a:r>
                        <a:rPr lang="en-US" sz="1600"/>
                        <a:t>4</a:t>
                      </a:r>
                      <a:endParaRPr lang="en-US" sz="1600">
                        <a:latin typeface="Calibri"/>
                        <a:ea typeface="Calibri"/>
                        <a:cs typeface="Arial"/>
                      </a:endParaRPr>
                    </a:p>
                  </a:txBody>
                  <a:tcPr marL="59055" marR="59055" marT="0" marB="0" anchor="ctr"/>
                </a:tc>
                <a:tc>
                  <a:txBody>
                    <a:bodyPr/>
                    <a:lstStyle/>
                    <a:p>
                      <a:pPr algn="ctr" rtl="0">
                        <a:lnSpc>
                          <a:spcPct val="115000"/>
                        </a:lnSpc>
                        <a:spcAft>
                          <a:spcPts val="0"/>
                        </a:spcAft>
                      </a:pPr>
                      <a:r>
                        <a:rPr lang="en-US" sz="1600" dirty="0"/>
                        <a:t>.</a:t>
                      </a:r>
                      <a:r>
                        <a:rPr lang="en-US" sz="1600" dirty="0">
                          <a:solidFill>
                            <a:srgbClr val="FF0000"/>
                          </a:solidFill>
                        </a:rPr>
                        <a:t>000</a:t>
                      </a:r>
                      <a:endParaRPr lang="en-US" sz="1600" dirty="0">
                        <a:solidFill>
                          <a:srgbClr val="FF0000"/>
                        </a:solidFill>
                        <a:latin typeface="Calibri"/>
                        <a:ea typeface="Calibri"/>
                        <a:cs typeface="Arial"/>
                      </a:endParaRPr>
                    </a:p>
                  </a:txBody>
                  <a:tcPr marL="59055" marR="59055" marT="0" marB="0" anchor="ctr"/>
                </a:tc>
              </a:tr>
            </a:tbl>
          </a:graphicData>
        </a:graphic>
      </p:graphicFrame>
      <p:sp>
        <p:nvSpPr>
          <p:cNvPr id="97314" name="Rectangle 8"/>
          <p:cNvSpPr>
            <a:spLocks noChangeArrowheads="1"/>
          </p:cNvSpPr>
          <p:nvPr/>
        </p:nvSpPr>
        <p:spPr bwMode="auto">
          <a:xfrm>
            <a:off x="714375" y="3059668"/>
            <a:ext cx="38013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gn="l" rtl="0" eaLnBrk="0" hangingPunct="0">
              <a:spcBef>
                <a:spcPct val="20000"/>
              </a:spcBef>
              <a:buFont typeface="Arial" charset="0"/>
              <a:buChar char="»"/>
              <a:tabLst>
                <a:tab pos="1600200" algn="ctr"/>
              </a:tabLst>
              <a:defRPr sz="2800">
                <a:solidFill>
                  <a:schemeClr val="tx2"/>
                </a:solidFill>
                <a:latin typeface="Calibri" pitchFamily="34" charset="0"/>
              </a:defRPr>
            </a:lvl1pPr>
            <a:lvl2pPr marL="742950" indent="-285750" algn="l" rtl="0" eaLnBrk="0" hangingPunct="0">
              <a:spcBef>
                <a:spcPct val="20000"/>
              </a:spcBef>
              <a:buFont typeface="Arial" charset="0"/>
              <a:buChar char="˃"/>
              <a:tabLst>
                <a:tab pos="1600200" algn="ctr"/>
              </a:tabLst>
              <a:defRPr>
                <a:solidFill>
                  <a:schemeClr val="tx1"/>
                </a:solidFill>
                <a:latin typeface="Calibri" pitchFamily="34" charset="0"/>
              </a:defRPr>
            </a:lvl2pPr>
            <a:lvl3pPr marL="1143000" indent="-228600" algn="l" rtl="0" eaLnBrk="0" hangingPunct="0">
              <a:spcBef>
                <a:spcPct val="20000"/>
              </a:spcBef>
              <a:buFont typeface="Calibri" pitchFamily="34" charset="0"/>
              <a:buChar char="+"/>
              <a:tabLst>
                <a:tab pos="1600200" algn="ctr"/>
              </a:tabLst>
              <a:defRPr>
                <a:solidFill>
                  <a:schemeClr val="tx1"/>
                </a:solidFill>
                <a:latin typeface="Calibri" pitchFamily="34" charset="0"/>
              </a:defRPr>
            </a:lvl3pPr>
            <a:lvl4pPr marL="1600200" indent="-228600" algn="l" rtl="0" eaLnBrk="0" hangingPunct="0">
              <a:spcBef>
                <a:spcPct val="20000"/>
              </a:spcBef>
              <a:buFont typeface="Arial" charset="0"/>
              <a:buChar char="–"/>
              <a:tabLst>
                <a:tab pos="1600200" algn="ctr"/>
              </a:tabLst>
              <a:defRPr>
                <a:solidFill>
                  <a:schemeClr val="tx1"/>
                </a:solidFill>
                <a:latin typeface="Calibri" pitchFamily="34" charset="0"/>
              </a:defRPr>
            </a:lvl4pPr>
            <a:lvl5pPr marL="2057400" indent="-228600" algn="l" rtl="0" eaLnBrk="0" hangingPunct="0">
              <a:spcBef>
                <a:spcPct val="20000"/>
              </a:spcBef>
              <a:buFont typeface="Arial" charset="0"/>
              <a:buChar char="»"/>
              <a:tabLst>
                <a:tab pos="1600200" algn="ctr"/>
              </a:tabLst>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600200" algn="ctr"/>
              </a:tabLst>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600200" algn="ctr"/>
              </a:tabLst>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600200" algn="ctr"/>
              </a:tabLst>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600200" algn="ctr"/>
              </a:tabLst>
              <a:defRPr>
                <a:solidFill>
                  <a:schemeClr val="tx1"/>
                </a:solidFill>
                <a:latin typeface="Calibri" pitchFamily="34" charset="0"/>
              </a:defRPr>
            </a:lvl9pPr>
          </a:lstStyle>
          <a:p>
            <a:pPr>
              <a:spcBef>
                <a:spcPct val="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Omnibus Tests of Model Coefficients</a:t>
            </a:r>
            <a:endParaRPr lang="en-US" altLang="en-US" sz="4400"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1071563" y="1071563"/>
          <a:ext cx="3714750" cy="1857375"/>
        </p:xfrm>
        <a:graphic>
          <a:graphicData uri="http://schemas.openxmlformats.org/drawingml/2006/table">
            <a:tbl>
              <a:tblPr rtl="1">
                <a:tableStyleId>{5940675A-B579-460E-94D1-54222C63F5DA}</a:tableStyleId>
              </a:tblPr>
              <a:tblGrid>
                <a:gridCol w="1868142"/>
                <a:gridCol w="1846608"/>
              </a:tblGrid>
              <a:tr h="6191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dirty="0" smtClean="0">
                          <a:ln>
                            <a:noFill/>
                          </a:ln>
                          <a:effectLst/>
                        </a:rPr>
                        <a:t>Original Value</a:t>
                      </a: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59055" marR="5905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dirty="0" smtClean="0">
                          <a:ln>
                            <a:noFill/>
                          </a:ln>
                          <a:effectLst/>
                        </a:rPr>
                        <a:t>Internal Value</a:t>
                      </a: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59055" marR="59055" marT="0" marB="0" anchor="ctr" horzOverflow="overflow"/>
                </a:tc>
              </a:tr>
              <a:tr h="6191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a-IR" sz="1600" u="none" strike="noStrike" cap="none" normalizeH="0" baseline="0" dirty="0" smtClean="0">
                          <a:ln>
                            <a:noFill/>
                          </a:ln>
                          <a:effectLst/>
                        </a:rPr>
                        <a:t>عدم ورشكستگي</a:t>
                      </a:r>
                      <a:endParaRPr kumimoji="0" lang="en-US"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9055" marR="5905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dirty="0" smtClean="0">
                          <a:ln>
                            <a:noFill/>
                          </a:ln>
                          <a:effectLst/>
                        </a:rPr>
                        <a:t>0</a:t>
                      </a: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59055" marR="59055" marT="0" marB="0" anchor="ctr" horzOverflow="overflow"/>
                </a:tc>
              </a:tr>
              <a:tr h="6191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a-IR" sz="1600" u="none" strike="noStrike" cap="none" normalizeH="0" baseline="0" dirty="0" smtClean="0">
                          <a:ln>
                            <a:noFill/>
                          </a:ln>
                          <a:effectLst/>
                        </a:rPr>
                        <a:t>ورشكستگي</a:t>
                      </a:r>
                      <a:endParaRPr kumimoji="0" lang="en-US"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9055" marR="5905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dirty="0" smtClean="0">
                          <a:ln>
                            <a:noFill/>
                          </a:ln>
                          <a:effectLst/>
                        </a:rPr>
                        <a:t>1</a:t>
                      </a: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59055" marR="59055" marT="0" marB="0" anchor="ctr" horzOverflow="overflow"/>
                </a:tc>
              </a:tr>
            </a:tbl>
          </a:graphicData>
        </a:graphic>
      </p:graphicFrame>
      <p:sp>
        <p:nvSpPr>
          <p:cNvPr id="97329" name="Rectangle 11"/>
          <p:cNvSpPr>
            <a:spLocks noChangeArrowheads="1"/>
          </p:cNvSpPr>
          <p:nvPr/>
        </p:nvSpPr>
        <p:spPr bwMode="auto">
          <a:xfrm>
            <a:off x="1214438" y="571500"/>
            <a:ext cx="31543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Dependent Variable Encoding</a:t>
            </a:r>
            <a:endParaRPr lang="fa-IR" altLang="en-US" sz="1800"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101</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35414" y="1988840"/>
            <a:ext cx="8901082" cy="838200"/>
          </a:xfrm>
        </p:spPr>
        <p:txBody>
          <a:bodyPr/>
          <a:lstStyle/>
          <a:p>
            <a:pPr algn="r" eaLnBrk="1" fontAlgn="auto" hangingPunct="1">
              <a:lnSpc>
                <a:spcPct val="150000"/>
              </a:lnSpc>
              <a:spcAft>
                <a:spcPts val="0"/>
              </a:spcAft>
              <a:defRPr/>
            </a:pPr>
            <a:r>
              <a:rPr lang="en-US" sz="1800" b="0" dirty="0" err="1" smtClean="0">
                <a:solidFill>
                  <a:srgbClr val="000000"/>
                </a:solidFill>
                <a:effectLst/>
                <a:latin typeface="Times New Roman" panose="02020603050405020304" pitchFamily="18" charset="0"/>
                <a:ea typeface="Calibri"/>
                <a:cs typeface="Times New Roman" panose="02020603050405020304" pitchFamily="18" charset="0"/>
              </a:rPr>
              <a:t>Nagelkerke</a:t>
            </a:r>
            <a:r>
              <a:rPr lang="en-US" sz="1800" b="0" dirty="0" smtClean="0">
                <a:solidFill>
                  <a:srgbClr val="000000"/>
                </a:solidFill>
                <a:effectLst/>
                <a:latin typeface="Times New Roman" panose="02020603050405020304" pitchFamily="18" charset="0"/>
                <a:ea typeface="Calibri"/>
                <a:cs typeface="Times New Roman" panose="02020603050405020304" pitchFamily="18" charset="0"/>
              </a:rPr>
              <a:t> R Square </a:t>
            </a:r>
            <a:r>
              <a:rPr lang="fa-IR" sz="1800" b="0" dirty="0" smtClean="0">
                <a:solidFill>
                  <a:srgbClr val="000000"/>
                </a:solidFill>
                <a:effectLst/>
                <a:latin typeface="Times New Roman" panose="02020603050405020304" pitchFamily="18" charset="0"/>
                <a:ea typeface="Calibri"/>
                <a:cs typeface="Times New Roman" panose="02020603050405020304" pitchFamily="18" charset="0"/>
              </a:rPr>
              <a:t> </a:t>
            </a:r>
            <a:r>
              <a:rPr lang="fa-IR" sz="1800" b="0" dirty="0" smtClean="0">
                <a:solidFill>
                  <a:srgbClr val="000000"/>
                </a:solidFill>
                <a:effectLst/>
                <a:latin typeface="Arabic Transparent"/>
                <a:ea typeface="Calibri"/>
                <a:cs typeface="B Titr" pitchFamily="2" charset="-78"/>
              </a:rPr>
              <a:t>معادل ضريب تعيين در رگرسيون خطي است كه در اينجا برابر 1 است. يعني 100 درصد تغييرات متغير وابسته توسط متغيرهاي مستقل رگرسيون لجستيك تبيين ميشود. </a:t>
            </a:r>
            <a:endParaRPr lang="fa-IR" sz="1800" b="0" dirty="0">
              <a:effectLst/>
              <a:cs typeface="B Titr" pitchFamily="2" charset="-78"/>
            </a:endParaRPr>
          </a:p>
        </p:txBody>
      </p:sp>
      <p:sp>
        <p:nvSpPr>
          <p:cNvPr id="4" name="Slide Number Placeholder 3"/>
          <p:cNvSpPr>
            <a:spLocks noGrp="1"/>
          </p:cNvSpPr>
          <p:nvPr>
            <p:ph type="sldNum" sz="quarter" idx="11"/>
          </p:nvPr>
        </p:nvSpPr>
        <p:spPr/>
        <p:txBody>
          <a:bodyPr/>
          <a:lstStyle/>
          <a:p>
            <a:pPr>
              <a:defRPr/>
            </a:pPr>
            <a:fld id="{4127B891-F915-41D9-8F49-139811AE5F8A}" type="slidenum">
              <a:rPr lang="fa-IR" altLang="en-US"/>
              <a:pPr>
                <a:defRPr/>
              </a:pPr>
              <a:t>102</a:t>
            </a:fld>
            <a:endParaRPr lang="en-US" altLang="en-US" dirty="0"/>
          </a:p>
        </p:txBody>
      </p:sp>
      <p:sp>
        <p:nvSpPr>
          <p:cNvPr id="98308" name="Rectangle 4"/>
          <p:cNvSpPr>
            <a:spLocks noChangeArrowheads="1"/>
          </p:cNvSpPr>
          <p:nvPr/>
        </p:nvSpPr>
        <p:spPr bwMode="auto">
          <a:xfrm>
            <a:off x="1407411" y="260648"/>
            <a:ext cx="18453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r>
              <a:rPr lang="en-US" altLang="en-US" sz="1800" dirty="0">
                <a:solidFill>
                  <a:schemeClr val="tx1"/>
                </a:solidFill>
                <a:latin typeface="Times New Roman" panose="02020603050405020304" pitchFamily="18" charset="0"/>
                <a:cs typeface="Times New Roman" panose="02020603050405020304" pitchFamily="18" charset="0"/>
              </a:rPr>
              <a:t>Model Summary</a:t>
            </a:r>
            <a:endParaRPr lang="fa-IR" altLang="en-US"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028316189"/>
              </p:ext>
            </p:extLst>
          </p:nvPr>
        </p:nvGraphicFramePr>
        <p:xfrm>
          <a:off x="357188" y="764704"/>
          <a:ext cx="5286375" cy="1071563"/>
        </p:xfrm>
        <a:graphic>
          <a:graphicData uri="http://schemas.openxmlformats.org/drawingml/2006/table">
            <a:tbl>
              <a:tblPr rtl="1">
                <a:tableStyleId>{5940675A-B579-460E-94D1-54222C63F5DA}</a:tableStyleId>
              </a:tblPr>
              <a:tblGrid>
                <a:gridCol w="1365653"/>
                <a:gridCol w="1186102"/>
                <a:gridCol w="1295924"/>
                <a:gridCol w="1438696"/>
              </a:tblGrid>
              <a:tr h="695068">
                <a:tc>
                  <a:txBody>
                    <a:bodyPr/>
                    <a:lstStyle/>
                    <a:p>
                      <a:pPr algn="ctr" rtl="0">
                        <a:lnSpc>
                          <a:spcPct val="115000"/>
                        </a:lnSpc>
                        <a:spcAft>
                          <a:spcPts val="0"/>
                        </a:spcAft>
                      </a:pPr>
                      <a:r>
                        <a:rPr lang="en-US" sz="1600" dirty="0"/>
                        <a:t>Step</a:t>
                      </a:r>
                      <a:endParaRPr lang="en-US" sz="1600" dirty="0">
                        <a:latin typeface="Calibri"/>
                        <a:ea typeface="Calibri"/>
                        <a:cs typeface="Arial"/>
                      </a:endParaRPr>
                    </a:p>
                  </a:txBody>
                  <a:tcPr marL="59062" marR="59062" marT="0" marB="0" anchor="ctr"/>
                </a:tc>
                <a:tc>
                  <a:txBody>
                    <a:bodyPr/>
                    <a:lstStyle/>
                    <a:p>
                      <a:pPr algn="ctr" rtl="0">
                        <a:lnSpc>
                          <a:spcPct val="115000"/>
                        </a:lnSpc>
                        <a:spcAft>
                          <a:spcPts val="0"/>
                        </a:spcAft>
                      </a:pPr>
                      <a:r>
                        <a:rPr lang="en-US" sz="1600"/>
                        <a:t>-2 Log likelihood</a:t>
                      </a:r>
                      <a:endParaRPr lang="en-US" sz="1600">
                        <a:latin typeface="Calibri"/>
                        <a:ea typeface="Calibri"/>
                        <a:cs typeface="Arial"/>
                      </a:endParaRPr>
                    </a:p>
                  </a:txBody>
                  <a:tcPr marL="59062" marR="59062" marT="0" marB="0" anchor="ctr"/>
                </a:tc>
                <a:tc>
                  <a:txBody>
                    <a:bodyPr/>
                    <a:lstStyle/>
                    <a:p>
                      <a:pPr algn="ctr" rtl="0">
                        <a:lnSpc>
                          <a:spcPct val="115000"/>
                        </a:lnSpc>
                        <a:spcAft>
                          <a:spcPts val="0"/>
                        </a:spcAft>
                      </a:pPr>
                      <a:r>
                        <a:rPr lang="en-US" sz="1600" dirty="0"/>
                        <a:t>Cox &amp; Snell </a:t>
                      </a:r>
                      <a:endParaRPr lang="en-US" sz="1600" dirty="0" smtClean="0"/>
                    </a:p>
                    <a:p>
                      <a:pPr algn="ctr" rtl="0">
                        <a:lnSpc>
                          <a:spcPct val="115000"/>
                        </a:lnSpc>
                        <a:spcAft>
                          <a:spcPts val="0"/>
                        </a:spcAft>
                      </a:pPr>
                      <a:r>
                        <a:rPr lang="en-US" sz="1600" dirty="0" smtClean="0"/>
                        <a:t>R </a:t>
                      </a:r>
                      <a:r>
                        <a:rPr lang="en-US" sz="1600" dirty="0"/>
                        <a:t>Square</a:t>
                      </a:r>
                      <a:endParaRPr lang="en-US" sz="1600" dirty="0">
                        <a:latin typeface="Calibri"/>
                        <a:ea typeface="Calibri"/>
                        <a:cs typeface="Arial"/>
                      </a:endParaRPr>
                    </a:p>
                  </a:txBody>
                  <a:tcPr marL="59062" marR="59062" marT="0" marB="0" anchor="ctr"/>
                </a:tc>
                <a:tc>
                  <a:txBody>
                    <a:bodyPr/>
                    <a:lstStyle/>
                    <a:p>
                      <a:pPr algn="ctr" rtl="0">
                        <a:lnSpc>
                          <a:spcPct val="115000"/>
                        </a:lnSpc>
                        <a:spcAft>
                          <a:spcPts val="0"/>
                        </a:spcAft>
                      </a:pPr>
                      <a:r>
                        <a:rPr lang="en-US" sz="1600" dirty="0" err="1"/>
                        <a:t>Nagelkerke</a:t>
                      </a:r>
                      <a:r>
                        <a:rPr lang="en-US" sz="1600" dirty="0"/>
                        <a:t> </a:t>
                      </a:r>
                      <a:endParaRPr lang="en-US" sz="1600" dirty="0" smtClean="0"/>
                    </a:p>
                    <a:p>
                      <a:pPr algn="ctr" rtl="0">
                        <a:lnSpc>
                          <a:spcPct val="115000"/>
                        </a:lnSpc>
                        <a:spcAft>
                          <a:spcPts val="0"/>
                        </a:spcAft>
                      </a:pPr>
                      <a:r>
                        <a:rPr lang="en-US" sz="1600" dirty="0" smtClean="0"/>
                        <a:t>R </a:t>
                      </a:r>
                      <a:r>
                        <a:rPr lang="en-US" sz="1600" dirty="0"/>
                        <a:t>Square</a:t>
                      </a:r>
                      <a:endParaRPr lang="en-US" sz="1600" dirty="0">
                        <a:latin typeface="Calibri"/>
                        <a:ea typeface="Calibri"/>
                        <a:cs typeface="Arial"/>
                      </a:endParaRPr>
                    </a:p>
                  </a:txBody>
                  <a:tcPr marL="59062" marR="59062" marT="0" marB="0" anchor="ctr"/>
                </a:tc>
              </a:tr>
              <a:tr h="376495">
                <a:tc>
                  <a:txBody>
                    <a:bodyPr/>
                    <a:lstStyle/>
                    <a:p>
                      <a:pPr algn="ctr" rtl="0">
                        <a:lnSpc>
                          <a:spcPct val="115000"/>
                        </a:lnSpc>
                        <a:spcAft>
                          <a:spcPts val="0"/>
                        </a:spcAft>
                      </a:pPr>
                      <a:r>
                        <a:rPr lang="en-US" sz="1600"/>
                        <a:t>1</a:t>
                      </a:r>
                      <a:endParaRPr lang="en-US" sz="1600">
                        <a:latin typeface="Calibri"/>
                        <a:ea typeface="Calibri"/>
                        <a:cs typeface="Arial"/>
                      </a:endParaRPr>
                    </a:p>
                  </a:txBody>
                  <a:tcPr marL="59062" marR="59062" marT="0" marB="0" anchor="ctr"/>
                </a:tc>
                <a:tc>
                  <a:txBody>
                    <a:bodyPr/>
                    <a:lstStyle/>
                    <a:p>
                      <a:pPr algn="ctr" rtl="0">
                        <a:lnSpc>
                          <a:spcPct val="115000"/>
                        </a:lnSpc>
                        <a:spcAft>
                          <a:spcPts val="0"/>
                        </a:spcAft>
                      </a:pPr>
                      <a:r>
                        <a:rPr lang="en-US" sz="1600"/>
                        <a:t>.000(a)</a:t>
                      </a:r>
                      <a:endParaRPr lang="en-US" sz="1600">
                        <a:latin typeface="Calibri"/>
                        <a:ea typeface="Calibri"/>
                        <a:cs typeface="Arial"/>
                      </a:endParaRPr>
                    </a:p>
                  </a:txBody>
                  <a:tcPr marL="59062" marR="59062" marT="0" marB="0" anchor="ctr"/>
                </a:tc>
                <a:tc>
                  <a:txBody>
                    <a:bodyPr/>
                    <a:lstStyle/>
                    <a:p>
                      <a:pPr algn="ctr" rtl="0">
                        <a:lnSpc>
                          <a:spcPct val="115000"/>
                        </a:lnSpc>
                        <a:spcAft>
                          <a:spcPts val="0"/>
                        </a:spcAft>
                      </a:pPr>
                      <a:r>
                        <a:rPr lang="en-US" sz="1600"/>
                        <a:t>.745</a:t>
                      </a:r>
                      <a:endParaRPr lang="en-US" sz="1600">
                        <a:latin typeface="Calibri"/>
                        <a:ea typeface="Calibri"/>
                        <a:cs typeface="Arial"/>
                      </a:endParaRPr>
                    </a:p>
                  </a:txBody>
                  <a:tcPr marL="59062" marR="59062" marT="0" marB="0" anchor="ctr"/>
                </a:tc>
                <a:tc>
                  <a:txBody>
                    <a:bodyPr/>
                    <a:lstStyle/>
                    <a:p>
                      <a:pPr algn="ctr" rtl="0">
                        <a:lnSpc>
                          <a:spcPct val="115000"/>
                        </a:lnSpc>
                        <a:spcAft>
                          <a:spcPts val="0"/>
                        </a:spcAft>
                      </a:pPr>
                      <a:r>
                        <a:rPr lang="en-US" sz="1600" dirty="0"/>
                        <a:t>1.000</a:t>
                      </a:r>
                      <a:endParaRPr lang="en-US" sz="1600" dirty="0">
                        <a:latin typeface="Calibri"/>
                        <a:ea typeface="Calibri"/>
                        <a:cs typeface="Arial"/>
                      </a:endParaRPr>
                    </a:p>
                  </a:txBody>
                  <a:tcPr marL="59062" marR="59062" marT="0" marB="0" anchor="ct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1395223147"/>
              </p:ext>
            </p:extLst>
          </p:nvPr>
        </p:nvGraphicFramePr>
        <p:xfrm>
          <a:off x="428625" y="3284984"/>
          <a:ext cx="5500688" cy="2452999"/>
        </p:xfrm>
        <a:graphic>
          <a:graphicData uri="http://schemas.openxmlformats.org/drawingml/2006/table">
            <a:tbl>
              <a:tblPr rtl="1"/>
              <a:tblGrid>
                <a:gridCol w="541338"/>
                <a:gridCol w="1203325"/>
                <a:gridCol w="1065212"/>
                <a:gridCol w="866775"/>
                <a:gridCol w="808038"/>
                <a:gridCol w="1016000"/>
              </a:tblGrid>
              <a:tr h="2453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fa-IR" sz="1400" b="0" i="0" u="none" strike="noStrike" cap="none" normalizeH="0" baseline="0" dirty="0" smtClean="0">
                        <a:ln>
                          <a:noFill/>
                        </a:ln>
                        <a:solidFill>
                          <a:srgbClr val="000000"/>
                        </a:solidFill>
                        <a:effectLst/>
                        <a:latin typeface="Calibri" pitchFamily="34" charset="0"/>
                        <a:cs typeface="Arabic Transparent" pitchFamily="2" charset="-78"/>
                      </a:endParaRPr>
                    </a:p>
                  </a:txBody>
                  <a:tcPr marL="59055" marR="59055"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Observed</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en-US"/>
                    </a:p>
                  </a:txBody>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Predicted</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906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 </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abic Transparent" pitchFamily="2" charset="-78"/>
                          <a:cs typeface="Arial" charset="0"/>
                        </a:rPr>
                        <a:t> </a:t>
                      </a: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marL="59055" marR="59055"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a-IR" sz="1400" b="0" i="0" u="none" strike="noStrike" cap="none" normalizeH="0" baseline="0" smtClean="0">
                          <a:ln>
                            <a:noFill/>
                          </a:ln>
                          <a:solidFill>
                            <a:srgbClr val="000000"/>
                          </a:solidFill>
                          <a:effectLst/>
                          <a:latin typeface="Arabic Transparent" pitchFamily="2" charset="-78"/>
                          <a:cs typeface="Arabic Transparent" pitchFamily="2" charset="-78"/>
                        </a:rPr>
                        <a:t>وضعيت ورشكستگي</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Percentage Correct</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06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 </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 </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a-IR" sz="1400" b="0" i="0" u="none" strike="noStrike" cap="none" normalizeH="0" baseline="0" smtClean="0">
                          <a:ln>
                            <a:noFill/>
                          </a:ln>
                          <a:solidFill>
                            <a:srgbClr val="000000"/>
                          </a:solidFill>
                          <a:effectLst/>
                          <a:latin typeface="Arabic Transparent" pitchFamily="2" charset="-78"/>
                          <a:cs typeface="Arabic Transparent" pitchFamily="2" charset="-78"/>
                        </a:rPr>
                        <a:t>عدم ورشكستگي</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a-IR" sz="1400" b="0" i="0" u="none" strike="noStrike" cap="none" normalizeH="0" baseline="0" smtClean="0">
                          <a:ln>
                            <a:noFill/>
                          </a:ln>
                          <a:solidFill>
                            <a:srgbClr val="000000"/>
                          </a:solidFill>
                          <a:effectLst/>
                          <a:latin typeface="Arabic Transparent" pitchFamily="2" charset="-78"/>
                          <a:cs typeface="Arabic Transparent" pitchFamily="2" charset="-78"/>
                        </a:rPr>
                        <a:t>ورشكستگي</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a-IR" sz="1400" b="0" i="0" u="none" strike="noStrike" cap="none" normalizeH="0" baseline="0" smtClean="0">
                          <a:ln>
                            <a:noFill/>
                          </a:ln>
                          <a:solidFill>
                            <a:srgbClr val="000000"/>
                          </a:solidFill>
                          <a:effectLst/>
                          <a:latin typeface="Arabic Transparent" pitchFamily="2" charset="-78"/>
                          <a:cs typeface="Arabic Transparent" pitchFamily="2" charset="-78"/>
                        </a:rPr>
                        <a:t>عدم ورشكستگي</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r>
              <a:tr h="4906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Step 1</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Calibri" pitchFamily="34" charset="0"/>
                          <a:cs typeface="Arial" charset="0"/>
                        </a:rPr>
                        <a:t>وضعيت</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a-IR" sz="1400" b="0" i="0" u="none" strike="noStrike" cap="none" normalizeH="0" baseline="0" smtClean="0">
                          <a:ln>
                            <a:noFill/>
                          </a:ln>
                          <a:solidFill>
                            <a:srgbClr val="000000"/>
                          </a:solidFill>
                          <a:effectLst/>
                          <a:latin typeface="Arabic Transparent" pitchFamily="2" charset="-78"/>
                          <a:cs typeface="Arabic Transparent" pitchFamily="2" charset="-78"/>
                        </a:rPr>
                        <a:t>عدم ورشكستگي</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38</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0</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100.0</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453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 </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90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 </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a-IR" sz="1400" b="0" i="0" u="none" strike="noStrike" cap="none" normalizeH="0" baseline="0" smtClean="0">
                          <a:ln>
                            <a:noFill/>
                          </a:ln>
                          <a:solidFill>
                            <a:srgbClr val="000000"/>
                          </a:solidFill>
                          <a:effectLst/>
                          <a:latin typeface="Arabic Transparent" pitchFamily="2" charset="-78"/>
                          <a:cs typeface="Arabic Transparent" pitchFamily="2" charset="-78"/>
                        </a:rPr>
                        <a:t>ورشكستگي</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0</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50</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100.0</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9008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 </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Overall Percentage</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 </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abic Transparent" pitchFamily="2" charset="-78"/>
                          <a:cs typeface="Arial" charset="0"/>
                        </a:rPr>
                        <a:t> </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59055" marR="590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abic Transparent" pitchFamily="2" charset="-78"/>
                          <a:cs typeface="Arial" charset="0"/>
                        </a:rPr>
                        <a:t>100.0</a:t>
                      </a: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marL="59055" marR="5905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98366" name="Rectangle 8"/>
          <p:cNvSpPr>
            <a:spLocks noChangeArrowheads="1"/>
          </p:cNvSpPr>
          <p:nvPr/>
        </p:nvSpPr>
        <p:spPr bwMode="auto">
          <a:xfrm>
            <a:off x="1517769" y="2852936"/>
            <a:ext cx="23843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r>
              <a:rPr lang="en-US" altLang="en-US" sz="1800" dirty="0">
                <a:solidFill>
                  <a:schemeClr val="tx1"/>
                </a:solidFill>
                <a:latin typeface="Times New Roman" panose="02020603050405020304" pitchFamily="18" charset="0"/>
                <a:cs typeface="Times New Roman" panose="02020603050405020304" pitchFamily="18" charset="0"/>
              </a:rPr>
              <a:t>Classification Table(a)</a:t>
            </a:r>
            <a:endParaRPr lang="fa-IR" altLang="en-US" sz="1800" dirty="0">
              <a:solidFill>
                <a:schemeClr val="tx1"/>
              </a:solidFill>
              <a:latin typeface="Times New Roman" panose="02020603050405020304" pitchFamily="18" charset="0"/>
              <a:cs typeface="Times New Roman" panose="02020603050405020304" pitchFamily="18" charset="0"/>
            </a:endParaRPr>
          </a:p>
        </p:txBody>
      </p:sp>
      <p:sp>
        <p:nvSpPr>
          <p:cNvPr id="98367" name="Rectangle 11"/>
          <p:cNvSpPr>
            <a:spLocks noChangeArrowheads="1"/>
          </p:cNvSpPr>
          <p:nvPr/>
        </p:nvSpPr>
        <p:spPr bwMode="auto">
          <a:xfrm>
            <a:off x="323528" y="5733256"/>
            <a:ext cx="813690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just" rtl="1" eaLnBrk="1" hangingPunct="1">
              <a:lnSpc>
                <a:spcPct val="150000"/>
              </a:lnSpc>
              <a:spcBef>
                <a:spcPct val="0"/>
              </a:spcBef>
              <a:buFontTx/>
              <a:buNone/>
            </a:pPr>
            <a:r>
              <a:rPr lang="fa-IR" altLang="en-US" sz="1600" dirty="0">
                <a:solidFill>
                  <a:schemeClr val="tx1"/>
                </a:solidFill>
                <a:latin typeface="Arial" charset="0"/>
                <a:cs typeface="B Titr" pitchFamily="2" charset="-78"/>
              </a:rPr>
              <a:t>اين خروجي مقادير مشاهده شده و مقادير پيش بيني شده را نشان ميدهد و بر اساس اين خروجي مشخص ميگردد كه چقدر پيش بيني مدل درست است. مدل صد درصد شركتها را به درستي طبقه بندي كرده است.</a:t>
            </a:r>
          </a:p>
        </p:txBody>
      </p:sp>
      <p:sp>
        <p:nvSpPr>
          <p:cNvPr id="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102</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EFB1842-9132-49D0-8BAD-D60189EB59EB}" type="slidenum">
              <a:rPr lang="fa-IR" altLang="en-US"/>
              <a:pPr>
                <a:defRPr/>
              </a:pPr>
              <a:t>103</a:t>
            </a:fld>
            <a:endParaRPr lang="en-US" alt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903496932"/>
              </p:ext>
            </p:extLst>
          </p:nvPr>
        </p:nvGraphicFramePr>
        <p:xfrm>
          <a:off x="604588" y="980728"/>
          <a:ext cx="8143876" cy="2643189"/>
        </p:xfrm>
        <a:graphic>
          <a:graphicData uri="http://schemas.openxmlformats.org/drawingml/2006/table">
            <a:tbl>
              <a:tblPr rtl="1">
                <a:tableStyleId>{5940675A-B579-460E-94D1-54222C63F5DA}</a:tableStyleId>
              </a:tblPr>
              <a:tblGrid>
                <a:gridCol w="934472"/>
                <a:gridCol w="722226"/>
                <a:gridCol w="1095993"/>
                <a:gridCol w="1078237"/>
                <a:gridCol w="1078237"/>
                <a:gridCol w="1078237"/>
                <a:gridCol w="1078237"/>
                <a:gridCol w="1078237"/>
              </a:tblGrid>
              <a:tr h="309165">
                <a:tc gridSpan="2">
                  <a:txBody>
                    <a:bodyPr/>
                    <a:lstStyle/>
                    <a:p>
                      <a:pPr algn="ctr" rtl="0">
                        <a:lnSpc>
                          <a:spcPct val="115000"/>
                        </a:lnSpc>
                        <a:spcAft>
                          <a:spcPts val="0"/>
                        </a:spcAft>
                      </a:pPr>
                      <a:r>
                        <a:rPr lang="en-US" sz="1200" b="1" dirty="0"/>
                        <a:t> </a:t>
                      </a:r>
                      <a:endParaRPr lang="en-US" sz="1200" b="1" dirty="0">
                        <a:latin typeface="Calibri"/>
                        <a:ea typeface="Calibri"/>
                        <a:cs typeface="Arial"/>
                      </a:endParaRPr>
                    </a:p>
                  </a:txBody>
                  <a:tcPr marL="59055" marR="59055" marT="0" marB="0" anchor="ctr"/>
                </a:tc>
                <a:tc hMerge="1">
                  <a:txBody>
                    <a:bodyPr/>
                    <a:lstStyle/>
                    <a:p>
                      <a:pPr rtl="1"/>
                      <a:endParaRPr lang="fa-IR"/>
                    </a:p>
                  </a:txBody>
                  <a:tcPr/>
                </a:tc>
                <a:tc>
                  <a:txBody>
                    <a:bodyPr/>
                    <a:lstStyle/>
                    <a:p>
                      <a:pPr algn="ctr" rtl="0">
                        <a:lnSpc>
                          <a:spcPct val="115000"/>
                        </a:lnSpc>
                        <a:spcAft>
                          <a:spcPts val="0"/>
                        </a:spcAft>
                      </a:pPr>
                      <a:r>
                        <a:rPr lang="en-US" sz="1200" b="1"/>
                        <a:t>B</a:t>
                      </a:r>
                      <a:endParaRPr lang="en-US" sz="1200" b="1">
                        <a:latin typeface="Calibri"/>
                        <a:ea typeface="Calibri"/>
                        <a:cs typeface="Arial"/>
                      </a:endParaRPr>
                    </a:p>
                  </a:txBody>
                  <a:tcPr marL="59055" marR="59055" marT="0" marB="0" anchor="ctr"/>
                </a:tc>
                <a:tc>
                  <a:txBody>
                    <a:bodyPr/>
                    <a:lstStyle/>
                    <a:p>
                      <a:pPr algn="ctr" rtl="0">
                        <a:lnSpc>
                          <a:spcPct val="115000"/>
                        </a:lnSpc>
                        <a:spcAft>
                          <a:spcPts val="0"/>
                        </a:spcAft>
                      </a:pPr>
                      <a:r>
                        <a:rPr lang="en-US" sz="1200" b="1" dirty="0"/>
                        <a:t>S.E.</a:t>
                      </a:r>
                      <a:endParaRPr lang="en-US" sz="1200" b="1"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1" dirty="0"/>
                        <a:t>Wald</a:t>
                      </a:r>
                      <a:endParaRPr lang="en-US" sz="1200" b="1"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1" dirty="0" err="1"/>
                        <a:t>df</a:t>
                      </a:r>
                      <a:endParaRPr lang="en-US" sz="1200" b="1"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1"/>
                        <a:t>Sig.</a:t>
                      </a:r>
                      <a:endParaRPr lang="en-US" sz="1200" b="1">
                        <a:latin typeface="Calibri"/>
                        <a:ea typeface="Calibri"/>
                        <a:cs typeface="Arial"/>
                      </a:endParaRPr>
                    </a:p>
                  </a:txBody>
                  <a:tcPr marL="59055" marR="59055" marT="0" marB="0" anchor="ctr"/>
                </a:tc>
                <a:tc>
                  <a:txBody>
                    <a:bodyPr/>
                    <a:lstStyle/>
                    <a:p>
                      <a:pPr algn="ctr" rtl="0">
                        <a:lnSpc>
                          <a:spcPct val="115000"/>
                        </a:lnSpc>
                        <a:spcAft>
                          <a:spcPts val="0"/>
                        </a:spcAft>
                      </a:pPr>
                      <a:r>
                        <a:rPr lang="en-US" sz="1200" b="1" dirty="0"/>
                        <a:t>Exp(B)</a:t>
                      </a:r>
                      <a:endParaRPr lang="en-US" sz="1200" b="1" dirty="0">
                        <a:latin typeface="Calibri"/>
                        <a:ea typeface="Calibri"/>
                        <a:cs typeface="Arial"/>
                      </a:endParaRPr>
                    </a:p>
                  </a:txBody>
                  <a:tcPr marL="59055" marR="59055" marT="0" marB="0" anchor="ctr"/>
                </a:tc>
              </a:tr>
              <a:tr h="843918">
                <a:tc rowSpan="5">
                  <a:txBody>
                    <a:bodyPr/>
                    <a:lstStyle/>
                    <a:p>
                      <a:pPr algn="ctr" rtl="0">
                        <a:lnSpc>
                          <a:spcPct val="115000"/>
                        </a:lnSpc>
                        <a:spcAft>
                          <a:spcPts val="0"/>
                        </a:spcAft>
                      </a:pPr>
                      <a:r>
                        <a:rPr lang="en-US" sz="1200" b="1" dirty="0"/>
                        <a:t>Step 1(a)</a:t>
                      </a:r>
                      <a:endParaRPr lang="en-US" sz="1200" b="1"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1" dirty="0" err="1"/>
                        <a:t>deb</a:t>
                      </a:r>
                      <a:endParaRPr lang="en-US" sz="1200" b="1"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dirty="0"/>
                        <a:t>36.672</a:t>
                      </a:r>
                      <a:endParaRPr lang="en-US" sz="1200" b="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36118.831</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.000</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1</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dirty="0"/>
                        <a:t>.999</a:t>
                      </a:r>
                      <a:endParaRPr lang="en-US" sz="1200" b="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dirty="0"/>
                        <a:t>8445268935284140.000</a:t>
                      </a:r>
                      <a:endParaRPr lang="en-US" sz="1200" b="0" dirty="0">
                        <a:latin typeface="Calibri"/>
                        <a:ea typeface="Calibri"/>
                        <a:cs typeface="Arial"/>
                      </a:endParaRPr>
                    </a:p>
                  </a:txBody>
                  <a:tcPr marL="59055" marR="59055" marT="0" marB="0" anchor="ctr"/>
                </a:tc>
              </a:tr>
              <a:tr h="309165">
                <a:tc vMerge="1">
                  <a:txBody>
                    <a:bodyPr/>
                    <a:lstStyle/>
                    <a:p>
                      <a:pPr rtl="1"/>
                      <a:endParaRPr lang="fa-IR"/>
                    </a:p>
                  </a:txBody>
                  <a:tcPr/>
                </a:tc>
                <a:tc>
                  <a:txBody>
                    <a:bodyPr/>
                    <a:lstStyle/>
                    <a:p>
                      <a:pPr algn="ctr" rtl="1">
                        <a:lnSpc>
                          <a:spcPct val="115000"/>
                        </a:lnSpc>
                      </a:pPr>
                      <a:r>
                        <a:rPr lang="en-US" sz="1200" b="1"/>
                        <a:t>current</a:t>
                      </a:r>
                      <a:endParaRPr lang="en-US" sz="1200" b="1">
                        <a:latin typeface="Calibri"/>
                        <a:ea typeface="Times New Roman"/>
                        <a:cs typeface="Arial"/>
                      </a:endParaRPr>
                    </a:p>
                  </a:txBody>
                  <a:tcPr marL="59055" marR="59055" marT="0" marB="0" anchor="ctr"/>
                </a:tc>
                <a:tc>
                  <a:txBody>
                    <a:bodyPr/>
                    <a:lstStyle/>
                    <a:p>
                      <a:pPr algn="ctr" rtl="0">
                        <a:lnSpc>
                          <a:spcPct val="115000"/>
                        </a:lnSpc>
                        <a:spcAft>
                          <a:spcPts val="0"/>
                        </a:spcAft>
                      </a:pPr>
                      <a:r>
                        <a:rPr lang="en-US" sz="1200" b="0"/>
                        <a:t>-.188</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dirty="0"/>
                        <a:t>3886.668</a:t>
                      </a:r>
                      <a:endParaRPr lang="en-US" sz="1200" b="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.000</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1</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dirty="0"/>
                        <a:t>1.000</a:t>
                      </a:r>
                      <a:endParaRPr lang="en-US" sz="1200" b="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.829</a:t>
                      </a:r>
                      <a:endParaRPr lang="en-US" sz="1200" b="0">
                        <a:latin typeface="Calibri"/>
                        <a:ea typeface="Calibri"/>
                        <a:cs typeface="Arial"/>
                      </a:endParaRPr>
                    </a:p>
                  </a:txBody>
                  <a:tcPr marL="59055" marR="59055" marT="0" marB="0" anchor="ctr"/>
                </a:tc>
              </a:tr>
              <a:tr h="309165">
                <a:tc vMerge="1">
                  <a:txBody>
                    <a:bodyPr/>
                    <a:lstStyle/>
                    <a:p>
                      <a:pPr rtl="1"/>
                      <a:endParaRPr lang="fa-IR"/>
                    </a:p>
                  </a:txBody>
                  <a:tcPr/>
                </a:tc>
                <a:tc>
                  <a:txBody>
                    <a:bodyPr/>
                    <a:lstStyle/>
                    <a:p>
                      <a:pPr algn="ctr" rtl="1">
                        <a:lnSpc>
                          <a:spcPct val="115000"/>
                        </a:lnSpc>
                      </a:pPr>
                      <a:r>
                        <a:rPr lang="en-US" sz="1200" b="1"/>
                        <a:t>prof</a:t>
                      </a:r>
                      <a:endParaRPr lang="en-US" sz="1200" b="1">
                        <a:latin typeface="Calibri"/>
                        <a:ea typeface="Times New Roman"/>
                        <a:cs typeface="Arial"/>
                      </a:endParaRPr>
                    </a:p>
                  </a:txBody>
                  <a:tcPr marL="59055" marR="59055" marT="0" marB="0" anchor="ctr"/>
                </a:tc>
                <a:tc>
                  <a:txBody>
                    <a:bodyPr/>
                    <a:lstStyle/>
                    <a:p>
                      <a:pPr algn="ctr" rtl="0">
                        <a:lnSpc>
                          <a:spcPct val="115000"/>
                        </a:lnSpc>
                        <a:spcAft>
                          <a:spcPts val="0"/>
                        </a:spcAft>
                      </a:pPr>
                      <a:r>
                        <a:rPr lang="en-US" sz="1200" b="0"/>
                        <a:t>-183.368</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dirty="0"/>
                        <a:t>65579.426</a:t>
                      </a:r>
                      <a:endParaRPr lang="en-US" sz="1200" b="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.000</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1</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dirty="0"/>
                        <a:t>.998</a:t>
                      </a:r>
                      <a:endParaRPr lang="en-US" sz="1200" b="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.000</a:t>
                      </a:r>
                      <a:endParaRPr lang="en-US" sz="1200" b="0">
                        <a:latin typeface="Calibri"/>
                        <a:ea typeface="Calibri"/>
                        <a:cs typeface="Arial"/>
                      </a:endParaRPr>
                    </a:p>
                  </a:txBody>
                  <a:tcPr marL="59055" marR="59055" marT="0" marB="0" anchor="ctr"/>
                </a:tc>
              </a:tr>
              <a:tr h="309165">
                <a:tc vMerge="1">
                  <a:txBody>
                    <a:bodyPr/>
                    <a:lstStyle/>
                    <a:p>
                      <a:pPr rtl="1"/>
                      <a:endParaRPr lang="fa-IR"/>
                    </a:p>
                  </a:txBody>
                  <a:tcPr/>
                </a:tc>
                <a:tc>
                  <a:txBody>
                    <a:bodyPr/>
                    <a:lstStyle/>
                    <a:p>
                      <a:pPr algn="ctr" rtl="1">
                        <a:lnSpc>
                          <a:spcPct val="115000"/>
                        </a:lnSpc>
                      </a:pPr>
                      <a:r>
                        <a:rPr lang="en-US" sz="1200" b="1"/>
                        <a:t>BAZAR</a:t>
                      </a:r>
                      <a:endParaRPr lang="en-US" sz="1200" b="1">
                        <a:latin typeface="Calibri"/>
                        <a:ea typeface="Times New Roman"/>
                        <a:cs typeface="Arial"/>
                      </a:endParaRPr>
                    </a:p>
                  </a:txBody>
                  <a:tcPr marL="59055" marR="59055" marT="0" marB="0" anchor="ctr"/>
                </a:tc>
                <a:tc>
                  <a:txBody>
                    <a:bodyPr/>
                    <a:lstStyle/>
                    <a:p>
                      <a:pPr algn="ctr" rtl="0">
                        <a:lnSpc>
                          <a:spcPct val="115000"/>
                        </a:lnSpc>
                        <a:spcAft>
                          <a:spcPts val="0"/>
                        </a:spcAft>
                      </a:pPr>
                      <a:r>
                        <a:rPr lang="en-US" sz="1200" b="0"/>
                        <a:t>-.001</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53.772</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.000</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1</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1.000</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.999</a:t>
                      </a:r>
                      <a:endParaRPr lang="en-US" sz="1200" b="0">
                        <a:latin typeface="Calibri"/>
                        <a:ea typeface="Calibri"/>
                        <a:cs typeface="Arial"/>
                      </a:endParaRPr>
                    </a:p>
                  </a:txBody>
                  <a:tcPr marL="59055" marR="59055" marT="0" marB="0" anchor="ctr"/>
                </a:tc>
              </a:tr>
              <a:tr h="562611">
                <a:tc vMerge="1">
                  <a:txBody>
                    <a:bodyPr/>
                    <a:lstStyle/>
                    <a:p>
                      <a:pPr rtl="1"/>
                      <a:endParaRPr lang="fa-IR"/>
                    </a:p>
                  </a:txBody>
                  <a:tcPr/>
                </a:tc>
                <a:tc>
                  <a:txBody>
                    <a:bodyPr/>
                    <a:lstStyle/>
                    <a:p>
                      <a:pPr algn="ctr" rtl="1">
                        <a:lnSpc>
                          <a:spcPct val="115000"/>
                        </a:lnSpc>
                      </a:pPr>
                      <a:r>
                        <a:rPr lang="en-US" sz="1200" b="1" dirty="0"/>
                        <a:t>Constant</a:t>
                      </a:r>
                      <a:endParaRPr lang="en-US" sz="1200" b="1" dirty="0">
                        <a:latin typeface="Calibri"/>
                        <a:ea typeface="Times New Roman"/>
                        <a:cs typeface="Arial"/>
                      </a:endParaRPr>
                    </a:p>
                  </a:txBody>
                  <a:tcPr marL="59055" marR="59055" marT="0" marB="0" anchor="ctr"/>
                </a:tc>
                <a:tc>
                  <a:txBody>
                    <a:bodyPr/>
                    <a:lstStyle/>
                    <a:p>
                      <a:pPr algn="ctr" rtl="0">
                        <a:lnSpc>
                          <a:spcPct val="115000"/>
                        </a:lnSpc>
                        <a:spcAft>
                          <a:spcPts val="0"/>
                        </a:spcAft>
                      </a:pPr>
                      <a:r>
                        <a:rPr lang="en-US" sz="1200" b="0"/>
                        <a:t>12.260</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27297.438</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dirty="0"/>
                        <a:t>.000</a:t>
                      </a:r>
                      <a:endParaRPr lang="en-US" sz="1200" b="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a:t>1</a:t>
                      </a:r>
                      <a:endParaRPr lang="en-US" sz="1200" b="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dirty="0"/>
                        <a:t>1.000</a:t>
                      </a:r>
                      <a:endParaRPr lang="en-US" sz="1200" b="0" dirty="0">
                        <a:latin typeface="Calibri"/>
                        <a:ea typeface="Calibri"/>
                        <a:cs typeface="Arial"/>
                      </a:endParaRPr>
                    </a:p>
                  </a:txBody>
                  <a:tcPr marL="59055" marR="59055" marT="0" marB="0" anchor="ctr"/>
                </a:tc>
                <a:tc>
                  <a:txBody>
                    <a:bodyPr/>
                    <a:lstStyle/>
                    <a:p>
                      <a:pPr algn="ctr" rtl="0">
                        <a:lnSpc>
                          <a:spcPct val="115000"/>
                        </a:lnSpc>
                        <a:spcAft>
                          <a:spcPts val="0"/>
                        </a:spcAft>
                      </a:pPr>
                      <a:r>
                        <a:rPr lang="en-US" sz="1200" b="0" dirty="0"/>
                        <a:t>211117.977</a:t>
                      </a:r>
                      <a:endParaRPr lang="en-US" sz="1200" b="0" dirty="0">
                        <a:latin typeface="Calibri"/>
                        <a:ea typeface="Calibri"/>
                        <a:cs typeface="Arial"/>
                      </a:endParaRPr>
                    </a:p>
                  </a:txBody>
                  <a:tcPr marL="59055" marR="59055" marT="0" marB="0" anchor="ctr"/>
                </a:tc>
              </a:tr>
            </a:tbl>
          </a:graphicData>
        </a:graphic>
      </p:graphicFrame>
      <p:sp>
        <p:nvSpPr>
          <p:cNvPr id="99391" name="Rectangle 5"/>
          <p:cNvSpPr>
            <a:spLocks noChangeArrowheads="1"/>
          </p:cNvSpPr>
          <p:nvPr/>
        </p:nvSpPr>
        <p:spPr bwMode="auto">
          <a:xfrm>
            <a:off x="2590124" y="500063"/>
            <a:ext cx="269625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r>
              <a:rPr lang="en-US" altLang="en-US" sz="1800" dirty="0">
                <a:solidFill>
                  <a:schemeClr val="tx1"/>
                </a:solidFill>
                <a:latin typeface="Times New Roman" panose="02020603050405020304" pitchFamily="18" charset="0"/>
                <a:cs typeface="Times New Roman" panose="02020603050405020304" pitchFamily="18" charset="0"/>
              </a:rPr>
              <a:t>Variables in the Equation</a:t>
            </a:r>
            <a:endParaRPr lang="fa-IR" altLang="en-US"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99392" name="Object 1"/>
          <p:cNvGraphicFramePr>
            <a:graphicFrameLocks noChangeAspect="1"/>
          </p:cNvGraphicFramePr>
          <p:nvPr>
            <p:extLst>
              <p:ext uri="{D42A27DB-BD31-4B8C-83A1-F6EECF244321}">
                <p14:modId xmlns="" xmlns:p14="http://schemas.microsoft.com/office/powerpoint/2010/main" val="1996919520"/>
              </p:ext>
            </p:extLst>
          </p:nvPr>
        </p:nvGraphicFramePr>
        <p:xfrm>
          <a:off x="461714" y="5085184"/>
          <a:ext cx="8286750" cy="785812"/>
        </p:xfrm>
        <a:graphic>
          <a:graphicData uri="http://schemas.openxmlformats.org/presentationml/2006/ole">
            <p:oleObj spid="_x0000_s99437" name="Equation" r:id="rId3" imgW="4343400" imgH="419100" progId="Equation.3">
              <p:embed/>
            </p:oleObj>
          </a:graphicData>
        </a:graphic>
      </p:graphicFrame>
      <p:sp>
        <p:nvSpPr>
          <p:cNvPr id="99393" name="Rectangle 7"/>
          <p:cNvSpPr>
            <a:spLocks noChangeArrowheads="1"/>
          </p:cNvSpPr>
          <p:nvPr/>
        </p:nvSpPr>
        <p:spPr bwMode="auto">
          <a:xfrm>
            <a:off x="249683" y="3929063"/>
            <a:ext cx="8786813"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just" rtl="1" eaLnBrk="1" hangingPunct="1">
              <a:spcBef>
                <a:spcPct val="0"/>
              </a:spcBef>
              <a:buFontTx/>
              <a:buNone/>
            </a:pPr>
            <a:r>
              <a:rPr lang="fa-IR" altLang="en-US" sz="2000" b="0" dirty="0">
                <a:solidFill>
                  <a:schemeClr val="tx1"/>
                </a:solidFill>
                <a:latin typeface="Arial" charset="0"/>
                <a:cs typeface="B Nazanin" panose="00000400000000000000" pitchFamily="2" charset="-78"/>
              </a:rPr>
              <a:t>اين خروجي ضرايب متغيرهاي وارد شده در مدل و نتايج آزمون والد را نشان ميدهد. با توجه به  </a:t>
            </a:r>
            <a:r>
              <a:rPr lang="en-US" altLang="en-US" sz="2000" b="0" dirty="0">
                <a:solidFill>
                  <a:schemeClr val="tx1"/>
                </a:solidFill>
                <a:latin typeface="Arial" charset="0"/>
                <a:cs typeface="B Nazanin" panose="00000400000000000000" pitchFamily="2" charset="-78"/>
              </a:rPr>
              <a:t>SIG</a:t>
            </a:r>
            <a:r>
              <a:rPr lang="fa-IR" altLang="en-US" sz="2000" b="0" dirty="0">
                <a:solidFill>
                  <a:schemeClr val="tx1"/>
                </a:solidFill>
                <a:latin typeface="Arial" charset="0"/>
                <a:cs typeface="B Nazanin" panose="00000400000000000000" pitchFamily="2" charset="-78"/>
              </a:rPr>
              <a:t> آماره والد متغيرهاي مستقل در سطح 0.05 خطا معني دار نيستند. خروجي مدل لاجيت بصورت زير است. </a:t>
            </a:r>
            <a:r>
              <a:rPr lang="en-US" altLang="en-US" sz="2000" b="0" dirty="0">
                <a:solidFill>
                  <a:schemeClr val="tx1"/>
                </a:solidFill>
                <a:latin typeface="Arial" charset="0"/>
                <a:cs typeface="B Nazanin" panose="00000400000000000000" pitchFamily="2" charset="-78"/>
              </a:rPr>
              <a:t>B </a:t>
            </a:r>
            <a:r>
              <a:rPr lang="fa-IR" altLang="en-US" sz="2000" b="0" dirty="0">
                <a:solidFill>
                  <a:schemeClr val="tx1"/>
                </a:solidFill>
                <a:latin typeface="Arial" charset="0"/>
                <a:cs typeface="B Nazanin" panose="00000400000000000000" pitchFamily="2" charset="-78"/>
              </a:rPr>
              <a:t> ميزان تغيير در لگاريتم نسبت برتري را به ازاي يك واحد تغيير در متغير مستقل اندازه گيري ميكند.    </a:t>
            </a:r>
          </a:p>
        </p:txBody>
      </p:sp>
      <p:sp>
        <p:nvSpPr>
          <p:cNvPr id="7"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103</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DF8C82-7116-478F-9275-944F958726B5}" type="slidenum">
              <a:rPr lang="fa-IR" altLang="en-US"/>
              <a:pPr>
                <a:defRPr/>
              </a:pPr>
              <a:t>104</a:t>
            </a:fld>
            <a:endParaRPr lang="en-US" altLang="en-US" dirty="0"/>
          </a:p>
        </p:txBody>
      </p:sp>
      <p:pic>
        <p:nvPicPr>
          <p:cNvPr id="95239"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43775" y="5057775"/>
            <a:ext cx="1800225"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240" name="Picture 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057775"/>
            <a:ext cx="1800225"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241" name="Picture 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43775" y="0"/>
            <a:ext cx="1800225"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242" name="Picture 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800225"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txBox="1">
            <a:spLocks/>
          </p:cNvSpPr>
          <p:nvPr/>
        </p:nvSpPr>
        <p:spPr>
          <a:xfrm>
            <a:off x="2195736" y="2924944"/>
            <a:ext cx="4860255" cy="910431"/>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ctr" rtl="1" eaLnBrk="1" fontAlgn="auto" hangingPunct="1">
              <a:spcAft>
                <a:spcPts val="0"/>
              </a:spcAft>
              <a:defRPr/>
            </a:pPr>
            <a:r>
              <a:rPr lang="fa-IR" sz="4800" dirty="0" smtClean="0">
                <a:solidFill>
                  <a:schemeClr val="hlink"/>
                </a:solidFill>
                <a:cs typeface="B Jadid" panose="00000700000000000000" pitchFamily="2" charset="-78"/>
              </a:rPr>
              <a:t>پایان</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3" presetClass="path" presetSubtype="0" repeatCount="indefinite" accel="50000" decel="50000" fill="hold" nodeType="afterEffect">
                                  <p:stCondLst>
                                    <p:cond delay="0"/>
                                  </p:stCondLst>
                                  <p:childTnLst>
                                    <p:animMotion origin="layout" path="M 2.5E-6 4.44444E-6 L 0.81892 -0.01065 " pathEditMode="relative" rAng="0" ptsTypes="AA">
                                      <p:cBhvr>
                                        <p:cTn id="6" dur="3000" fill="hold"/>
                                        <p:tgtEl>
                                          <p:spTgt spid="95242"/>
                                        </p:tgtEl>
                                        <p:attrNameLst>
                                          <p:attrName>ppt_x</p:attrName>
                                          <p:attrName>ppt_y</p:attrName>
                                        </p:attrNameLst>
                                      </p:cBhvr>
                                      <p:rCtr x="40938" y="-532"/>
                                    </p:animMotion>
                                  </p:childTnLst>
                                </p:cTn>
                              </p:par>
                            </p:childTnLst>
                          </p:cTn>
                        </p:par>
                        <p:par>
                          <p:cTn id="7" fill="hold" nodeType="afterGroup">
                            <p:stCondLst>
                              <p:cond delay="3000"/>
                            </p:stCondLst>
                            <p:childTnLst>
                              <p:par>
                                <p:cTn id="8" presetID="35" presetClass="path" presetSubtype="0" repeatCount="indefinite" accel="50000" decel="50000" fill="hold" nodeType="afterEffect">
                                  <p:stCondLst>
                                    <p:cond delay="0"/>
                                  </p:stCondLst>
                                  <p:childTnLst>
                                    <p:animMotion origin="layout" path="M 0.0158 0.00116 L -0.81093 -0.0081 " pathEditMode="relative" rAng="0" ptsTypes="AA">
                                      <p:cBhvr>
                                        <p:cTn id="9" dur="3000" fill="hold"/>
                                        <p:tgtEl>
                                          <p:spTgt spid="95241"/>
                                        </p:tgtEl>
                                        <p:attrNameLst>
                                          <p:attrName>ppt_x</p:attrName>
                                          <p:attrName>ppt_y</p:attrName>
                                        </p:attrNameLst>
                                      </p:cBhvr>
                                      <p:rCtr x="-41337" y="-463"/>
                                    </p:animMotion>
                                  </p:childTnLst>
                                </p:cTn>
                              </p:par>
                            </p:childTnLst>
                          </p:cTn>
                        </p:par>
                        <p:par>
                          <p:cTn id="10" fill="hold" nodeType="afterGroup">
                            <p:stCondLst>
                              <p:cond delay="6000"/>
                            </p:stCondLst>
                            <p:childTnLst>
                              <p:par>
                                <p:cTn id="11" presetID="63" presetClass="path" presetSubtype="0" repeatCount="indefinite" accel="50000" decel="50000" fill="hold" nodeType="afterEffect">
                                  <p:stCondLst>
                                    <p:cond delay="0"/>
                                  </p:stCondLst>
                                  <p:childTnLst>
                                    <p:animMotion origin="layout" path="M 2.5E-6 1.11022E-16 L 0.81892 -0.00116 " pathEditMode="relative" rAng="0" ptsTypes="AA">
                                      <p:cBhvr>
                                        <p:cTn id="12" dur="3000" fill="hold"/>
                                        <p:tgtEl>
                                          <p:spTgt spid="95240"/>
                                        </p:tgtEl>
                                        <p:attrNameLst>
                                          <p:attrName>ppt_x</p:attrName>
                                          <p:attrName>ppt_y</p:attrName>
                                        </p:attrNameLst>
                                      </p:cBhvr>
                                      <p:rCtr x="40938" y="-69"/>
                                    </p:animMotion>
                                  </p:childTnLst>
                                </p:cTn>
                              </p:par>
                            </p:childTnLst>
                          </p:cTn>
                        </p:par>
                        <p:par>
                          <p:cTn id="13" fill="hold" nodeType="afterGroup">
                            <p:stCondLst>
                              <p:cond delay="9000"/>
                            </p:stCondLst>
                            <p:childTnLst>
                              <p:par>
                                <p:cTn id="14" presetID="35" presetClass="path" presetSubtype="0" repeatCount="indefinite" accel="50000" decel="50000" fill="hold" nodeType="afterEffect">
                                  <p:stCondLst>
                                    <p:cond delay="0"/>
                                  </p:stCondLst>
                                  <p:childTnLst>
                                    <p:animMotion origin="layout" path="M -1.11111E-6 1.11022E-16 L -0.81111 -0.00116 " pathEditMode="relative" rAng="0" ptsTypes="AA">
                                      <p:cBhvr>
                                        <p:cTn id="15" dur="3000" fill="hold"/>
                                        <p:tgtEl>
                                          <p:spTgt spid="95239"/>
                                        </p:tgtEl>
                                        <p:attrNameLst>
                                          <p:attrName>ppt_x</p:attrName>
                                          <p:attrName>ppt_y</p:attrName>
                                        </p:attrNameLst>
                                      </p:cBhvr>
                                      <p:rCtr x="-40556" y="-69"/>
                                    </p:animMotion>
                                  </p:childTnLst>
                                </p:cTn>
                              </p:par>
                            </p:childTnLst>
                          </p:cTn>
                        </p:par>
                        <p:par>
                          <p:cTn id="16" fill="hold" nodeType="afterGroup">
                            <p:stCondLst>
                              <p:cond delay="12000"/>
                            </p:stCondLst>
                            <p:childTnLst>
                              <p:par>
                                <p:cTn id="17" presetID="26" presetClass="emph" presetSubtype="0" fill="hold" nodeType="afterEffect">
                                  <p:stCondLst>
                                    <p:cond delay="0"/>
                                  </p:stCondLst>
                                  <p:childTnLst>
                                    <p:animEffect transition="out" filter="fade">
                                      <p:cBhvr>
                                        <p:cTn id="18" dur="500" tmFilter="0, 0; .2, .5; .8, .5; 1, 0"/>
                                        <p:tgtEl>
                                          <p:spTgt spid="95242"/>
                                        </p:tgtEl>
                                      </p:cBhvr>
                                    </p:animEffect>
                                    <p:animScale>
                                      <p:cBhvr>
                                        <p:cTn id="19" dur="250" autoRev="1" fill="hold"/>
                                        <p:tgtEl>
                                          <p:spTgt spid="95242"/>
                                        </p:tgtEl>
                                      </p:cBhvr>
                                      <p:by x="105000" y="105000"/>
                                    </p:animScale>
                                  </p:childTnLst>
                                </p:cTn>
                              </p:par>
                            </p:childTnLst>
                          </p:cTn>
                        </p:par>
                        <p:par>
                          <p:cTn id="20" fill="hold" nodeType="afterGroup">
                            <p:stCondLst>
                              <p:cond delay="12500"/>
                            </p:stCondLst>
                            <p:childTnLst>
                              <p:par>
                                <p:cTn id="21" presetID="26" presetClass="emph" presetSubtype="0" fill="hold" nodeType="afterEffect">
                                  <p:stCondLst>
                                    <p:cond delay="0"/>
                                  </p:stCondLst>
                                  <p:childTnLst>
                                    <p:animEffect transition="out" filter="fade">
                                      <p:cBhvr>
                                        <p:cTn id="22" dur="500" tmFilter="0, 0; .2, .5; .8, .5; 1, 0"/>
                                        <p:tgtEl>
                                          <p:spTgt spid="95241"/>
                                        </p:tgtEl>
                                      </p:cBhvr>
                                    </p:animEffect>
                                    <p:animScale>
                                      <p:cBhvr>
                                        <p:cTn id="23" dur="250" autoRev="1" fill="hold"/>
                                        <p:tgtEl>
                                          <p:spTgt spid="95241"/>
                                        </p:tgtEl>
                                      </p:cBhvr>
                                      <p:by x="105000" y="105000"/>
                                    </p:animScale>
                                  </p:childTnLst>
                                </p:cTn>
                              </p:par>
                            </p:childTnLst>
                          </p:cTn>
                        </p:par>
                        <p:par>
                          <p:cTn id="24" fill="hold" nodeType="afterGroup">
                            <p:stCondLst>
                              <p:cond delay="13000"/>
                            </p:stCondLst>
                            <p:childTnLst>
                              <p:par>
                                <p:cTn id="25" presetID="26" presetClass="emph" presetSubtype="0" fill="hold" nodeType="afterEffect">
                                  <p:stCondLst>
                                    <p:cond delay="0"/>
                                  </p:stCondLst>
                                  <p:childTnLst>
                                    <p:animEffect transition="out" filter="fade">
                                      <p:cBhvr>
                                        <p:cTn id="26" dur="500" tmFilter="0, 0; .2, .5; .8, .5; 1, 0"/>
                                        <p:tgtEl>
                                          <p:spTgt spid="95239"/>
                                        </p:tgtEl>
                                      </p:cBhvr>
                                    </p:animEffect>
                                    <p:animScale>
                                      <p:cBhvr>
                                        <p:cTn id="27" dur="250" autoRev="1" fill="hold"/>
                                        <p:tgtEl>
                                          <p:spTgt spid="95239"/>
                                        </p:tgtEl>
                                      </p:cBhvr>
                                      <p:by x="105000" y="105000"/>
                                    </p:animScale>
                                  </p:childTnLst>
                                </p:cTn>
                              </p:par>
                            </p:childTnLst>
                          </p:cTn>
                        </p:par>
                        <p:par>
                          <p:cTn id="28" fill="hold" nodeType="afterGroup">
                            <p:stCondLst>
                              <p:cond delay="13500"/>
                            </p:stCondLst>
                            <p:childTnLst>
                              <p:par>
                                <p:cTn id="29" presetID="26" presetClass="emph" presetSubtype="0" fill="hold" nodeType="afterEffect">
                                  <p:stCondLst>
                                    <p:cond delay="0"/>
                                  </p:stCondLst>
                                  <p:childTnLst>
                                    <p:animEffect transition="out" filter="fade">
                                      <p:cBhvr>
                                        <p:cTn id="30" dur="500" tmFilter="0, 0; .2, .5; .8, .5; 1, 0"/>
                                        <p:tgtEl>
                                          <p:spTgt spid="95240"/>
                                        </p:tgtEl>
                                      </p:cBhvr>
                                    </p:animEffect>
                                    <p:animScale>
                                      <p:cBhvr>
                                        <p:cTn id="31" dur="250" autoRev="1" fill="hold"/>
                                        <p:tgtEl>
                                          <p:spTgt spid="95240"/>
                                        </p:tgtEl>
                                      </p:cBhvr>
                                      <p:by x="105000" y="105000"/>
                                    </p:animScale>
                                  </p:childTnLst>
                                </p:cTn>
                              </p:par>
                            </p:childTnLst>
                          </p:cTn>
                        </p:par>
                        <p:par>
                          <p:cTn id="32" fill="hold" nodeType="afterGroup">
                            <p:stCondLst>
                              <p:cond delay="14000"/>
                            </p:stCondLst>
                            <p:childTnLst>
                              <p:par>
                                <p:cTn id="33" presetID="35" presetClass="exit" presetSubtype="0" fill="hold" nodeType="afterEffect">
                                  <p:stCondLst>
                                    <p:cond delay="10000"/>
                                  </p:stCondLst>
                                  <p:childTnLst>
                                    <p:animEffect transition="out" filter="fade">
                                      <p:cBhvr>
                                        <p:cTn id="34" dur="2000"/>
                                        <p:tgtEl>
                                          <p:spTgt spid="95242"/>
                                        </p:tgtEl>
                                      </p:cBhvr>
                                    </p:animEffect>
                                    <p:anim calcmode="lin" valueType="num">
                                      <p:cBhvr>
                                        <p:cTn id="35" dur="2000"/>
                                        <p:tgtEl>
                                          <p:spTgt spid="95242"/>
                                        </p:tgtEl>
                                        <p:attrNameLst>
                                          <p:attrName>style.rotation</p:attrName>
                                        </p:attrNameLst>
                                      </p:cBhvr>
                                      <p:tavLst>
                                        <p:tav tm="0">
                                          <p:val>
                                            <p:fltVal val="0"/>
                                          </p:val>
                                        </p:tav>
                                        <p:tav tm="100000">
                                          <p:val>
                                            <p:fltVal val="720"/>
                                          </p:val>
                                        </p:tav>
                                      </p:tavLst>
                                    </p:anim>
                                    <p:anim calcmode="lin" valueType="num">
                                      <p:cBhvr>
                                        <p:cTn id="36" dur="2000"/>
                                        <p:tgtEl>
                                          <p:spTgt spid="95242"/>
                                        </p:tgtEl>
                                        <p:attrNameLst>
                                          <p:attrName>ppt_h</p:attrName>
                                        </p:attrNameLst>
                                      </p:cBhvr>
                                      <p:tavLst>
                                        <p:tav tm="0">
                                          <p:val>
                                            <p:strVal val="ppt_h"/>
                                          </p:val>
                                        </p:tav>
                                        <p:tav tm="100000">
                                          <p:val>
                                            <p:fltVal val="0"/>
                                          </p:val>
                                        </p:tav>
                                      </p:tavLst>
                                    </p:anim>
                                    <p:anim calcmode="lin" valueType="num">
                                      <p:cBhvr>
                                        <p:cTn id="37" dur="2000"/>
                                        <p:tgtEl>
                                          <p:spTgt spid="95242"/>
                                        </p:tgtEl>
                                        <p:attrNameLst>
                                          <p:attrName>ppt_w</p:attrName>
                                        </p:attrNameLst>
                                      </p:cBhvr>
                                      <p:tavLst>
                                        <p:tav tm="0">
                                          <p:val>
                                            <p:strVal val="ppt_w"/>
                                          </p:val>
                                        </p:tav>
                                        <p:tav tm="100000">
                                          <p:val>
                                            <p:fltVal val="0"/>
                                          </p:val>
                                        </p:tav>
                                      </p:tavLst>
                                    </p:anim>
                                    <p:set>
                                      <p:cBhvr>
                                        <p:cTn id="38" dur="1" fill="hold">
                                          <p:stCondLst>
                                            <p:cond delay="1999"/>
                                          </p:stCondLst>
                                        </p:cTn>
                                        <p:tgtEl>
                                          <p:spTgt spid="95242"/>
                                        </p:tgtEl>
                                        <p:attrNameLst>
                                          <p:attrName>style.visibility</p:attrName>
                                        </p:attrNameLst>
                                      </p:cBhvr>
                                      <p:to>
                                        <p:strVal val="hidden"/>
                                      </p:to>
                                    </p:set>
                                  </p:childTnLst>
                                </p:cTn>
                              </p:par>
                            </p:childTnLst>
                          </p:cTn>
                        </p:par>
                        <p:par>
                          <p:cTn id="39" fill="hold" nodeType="afterGroup">
                            <p:stCondLst>
                              <p:cond delay="26000"/>
                            </p:stCondLst>
                            <p:childTnLst>
                              <p:par>
                                <p:cTn id="40" presetID="35" presetClass="exit" presetSubtype="0" fill="hold" nodeType="afterEffect">
                                  <p:stCondLst>
                                    <p:cond delay="0"/>
                                  </p:stCondLst>
                                  <p:childTnLst>
                                    <p:animEffect transition="out" filter="fade">
                                      <p:cBhvr>
                                        <p:cTn id="41" dur="2000"/>
                                        <p:tgtEl>
                                          <p:spTgt spid="95239"/>
                                        </p:tgtEl>
                                      </p:cBhvr>
                                    </p:animEffect>
                                    <p:anim calcmode="lin" valueType="num">
                                      <p:cBhvr>
                                        <p:cTn id="42" dur="2000"/>
                                        <p:tgtEl>
                                          <p:spTgt spid="95239"/>
                                        </p:tgtEl>
                                        <p:attrNameLst>
                                          <p:attrName>style.rotation</p:attrName>
                                        </p:attrNameLst>
                                      </p:cBhvr>
                                      <p:tavLst>
                                        <p:tav tm="0">
                                          <p:val>
                                            <p:fltVal val="0"/>
                                          </p:val>
                                        </p:tav>
                                        <p:tav tm="100000">
                                          <p:val>
                                            <p:fltVal val="720"/>
                                          </p:val>
                                        </p:tav>
                                      </p:tavLst>
                                    </p:anim>
                                    <p:anim calcmode="lin" valueType="num">
                                      <p:cBhvr>
                                        <p:cTn id="43" dur="2000"/>
                                        <p:tgtEl>
                                          <p:spTgt spid="95239"/>
                                        </p:tgtEl>
                                        <p:attrNameLst>
                                          <p:attrName>ppt_h</p:attrName>
                                        </p:attrNameLst>
                                      </p:cBhvr>
                                      <p:tavLst>
                                        <p:tav tm="0">
                                          <p:val>
                                            <p:strVal val="ppt_h"/>
                                          </p:val>
                                        </p:tav>
                                        <p:tav tm="100000">
                                          <p:val>
                                            <p:fltVal val="0"/>
                                          </p:val>
                                        </p:tav>
                                      </p:tavLst>
                                    </p:anim>
                                    <p:anim calcmode="lin" valueType="num">
                                      <p:cBhvr>
                                        <p:cTn id="44" dur="2000"/>
                                        <p:tgtEl>
                                          <p:spTgt spid="95239"/>
                                        </p:tgtEl>
                                        <p:attrNameLst>
                                          <p:attrName>ppt_w</p:attrName>
                                        </p:attrNameLst>
                                      </p:cBhvr>
                                      <p:tavLst>
                                        <p:tav tm="0">
                                          <p:val>
                                            <p:strVal val="ppt_w"/>
                                          </p:val>
                                        </p:tav>
                                        <p:tav tm="100000">
                                          <p:val>
                                            <p:fltVal val="0"/>
                                          </p:val>
                                        </p:tav>
                                      </p:tavLst>
                                    </p:anim>
                                    <p:set>
                                      <p:cBhvr>
                                        <p:cTn id="45" dur="1" fill="hold">
                                          <p:stCondLst>
                                            <p:cond delay="1999"/>
                                          </p:stCondLst>
                                        </p:cTn>
                                        <p:tgtEl>
                                          <p:spTgt spid="95239"/>
                                        </p:tgtEl>
                                        <p:attrNameLst>
                                          <p:attrName>style.visibility</p:attrName>
                                        </p:attrNameLst>
                                      </p:cBhvr>
                                      <p:to>
                                        <p:strVal val="hidden"/>
                                      </p:to>
                                    </p:set>
                                  </p:childTnLst>
                                </p:cTn>
                              </p:par>
                            </p:childTnLst>
                          </p:cTn>
                        </p:par>
                        <p:par>
                          <p:cTn id="46" fill="hold" nodeType="afterGroup">
                            <p:stCondLst>
                              <p:cond delay="28000"/>
                            </p:stCondLst>
                            <p:childTnLst>
                              <p:par>
                                <p:cTn id="47" presetID="35" presetClass="exit" presetSubtype="0" fill="hold" nodeType="afterEffect">
                                  <p:stCondLst>
                                    <p:cond delay="0"/>
                                  </p:stCondLst>
                                  <p:childTnLst>
                                    <p:animEffect transition="out" filter="fade">
                                      <p:cBhvr>
                                        <p:cTn id="48" dur="2000"/>
                                        <p:tgtEl>
                                          <p:spTgt spid="95241"/>
                                        </p:tgtEl>
                                      </p:cBhvr>
                                    </p:animEffect>
                                    <p:anim calcmode="lin" valueType="num">
                                      <p:cBhvr>
                                        <p:cTn id="49" dur="2000"/>
                                        <p:tgtEl>
                                          <p:spTgt spid="95241"/>
                                        </p:tgtEl>
                                        <p:attrNameLst>
                                          <p:attrName>style.rotation</p:attrName>
                                        </p:attrNameLst>
                                      </p:cBhvr>
                                      <p:tavLst>
                                        <p:tav tm="0">
                                          <p:val>
                                            <p:fltVal val="0"/>
                                          </p:val>
                                        </p:tav>
                                        <p:tav tm="100000">
                                          <p:val>
                                            <p:fltVal val="720"/>
                                          </p:val>
                                        </p:tav>
                                      </p:tavLst>
                                    </p:anim>
                                    <p:anim calcmode="lin" valueType="num">
                                      <p:cBhvr>
                                        <p:cTn id="50" dur="2000"/>
                                        <p:tgtEl>
                                          <p:spTgt spid="95241"/>
                                        </p:tgtEl>
                                        <p:attrNameLst>
                                          <p:attrName>ppt_h</p:attrName>
                                        </p:attrNameLst>
                                      </p:cBhvr>
                                      <p:tavLst>
                                        <p:tav tm="0">
                                          <p:val>
                                            <p:strVal val="ppt_h"/>
                                          </p:val>
                                        </p:tav>
                                        <p:tav tm="100000">
                                          <p:val>
                                            <p:fltVal val="0"/>
                                          </p:val>
                                        </p:tav>
                                      </p:tavLst>
                                    </p:anim>
                                    <p:anim calcmode="lin" valueType="num">
                                      <p:cBhvr>
                                        <p:cTn id="51" dur="2000"/>
                                        <p:tgtEl>
                                          <p:spTgt spid="95241"/>
                                        </p:tgtEl>
                                        <p:attrNameLst>
                                          <p:attrName>ppt_w</p:attrName>
                                        </p:attrNameLst>
                                      </p:cBhvr>
                                      <p:tavLst>
                                        <p:tav tm="0">
                                          <p:val>
                                            <p:strVal val="ppt_w"/>
                                          </p:val>
                                        </p:tav>
                                        <p:tav tm="100000">
                                          <p:val>
                                            <p:fltVal val="0"/>
                                          </p:val>
                                        </p:tav>
                                      </p:tavLst>
                                    </p:anim>
                                    <p:set>
                                      <p:cBhvr>
                                        <p:cTn id="52" dur="1" fill="hold">
                                          <p:stCondLst>
                                            <p:cond delay="1999"/>
                                          </p:stCondLst>
                                        </p:cTn>
                                        <p:tgtEl>
                                          <p:spTgt spid="95241"/>
                                        </p:tgtEl>
                                        <p:attrNameLst>
                                          <p:attrName>style.visibility</p:attrName>
                                        </p:attrNameLst>
                                      </p:cBhvr>
                                      <p:to>
                                        <p:strVal val="hidden"/>
                                      </p:to>
                                    </p:set>
                                  </p:childTnLst>
                                </p:cTn>
                              </p:par>
                            </p:childTnLst>
                          </p:cTn>
                        </p:par>
                        <p:par>
                          <p:cTn id="53" fill="hold" nodeType="afterGroup">
                            <p:stCondLst>
                              <p:cond delay="30000"/>
                            </p:stCondLst>
                            <p:childTnLst>
                              <p:par>
                                <p:cTn id="54" presetID="35" presetClass="exit" presetSubtype="0" fill="hold" nodeType="afterEffect">
                                  <p:stCondLst>
                                    <p:cond delay="0"/>
                                  </p:stCondLst>
                                  <p:childTnLst>
                                    <p:animEffect transition="out" filter="fade">
                                      <p:cBhvr>
                                        <p:cTn id="55" dur="2000"/>
                                        <p:tgtEl>
                                          <p:spTgt spid="95240"/>
                                        </p:tgtEl>
                                      </p:cBhvr>
                                    </p:animEffect>
                                    <p:anim calcmode="lin" valueType="num">
                                      <p:cBhvr>
                                        <p:cTn id="56" dur="2000"/>
                                        <p:tgtEl>
                                          <p:spTgt spid="95240"/>
                                        </p:tgtEl>
                                        <p:attrNameLst>
                                          <p:attrName>style.rotation</p:attrName>
                                        </p:attrNameLst>
                                      </p:cBhvr>
                                      <p:tavLst>
                                        <p:tav tm="0">
                                          <p:val>
                                            <p:fltVal val="0"/>
                                          </p:val>
                                        </p:tav>
                                        <p:tav tm="100000">
                                          <p:val>
                                            <p:fltVal val="720"/>
                                          </p:val>
                                        </p:tav>
                                      </p:tavLst>
                                    </p:anim>
                                    <p:anim calcmode="lin" valueType="num">
                                      <p:cBhvr>
                                        <p:cTn id="57" dur="2000"/>
                                        <p:tgtEl>
                                          <p:spTgt spid="95240"/>
                                        </p:tgtEl>
                                        <p:attrNameLst>
                                          <p:attrName>ppt_h</p:attrName>
                                        </p:attrNameLst>
                                      </p:cBhvr>
                                      <p:tavLst>
                                        <p:tav tm="0">
                                          <p:val>
                                            <p:strVal val="ppt_h"/>
                                          </p:val>
                                        </p:tav>
                                        <p:tav tm="100000">
                                          <p:val>
                                            <p:fltVal val="0"/>
                                          </p:val>
                                        </p:tav>
                                      </p:tavLst>
                                    </p:anim>
                                    <p:anim calcmode="lin" valueType="num">
                                      <p:cBhvr>
                                        <p:cTn id="58" dur="2000"/>
                                        <p:tgtEl>
                                          <p:spTgt spid="95240"/>
                                        </p:tgtEl>
                                        <p:attrNameLst>
                                          <p:attrName>ppt_w</p:attrName>
                                        </p:attrNameLst>
                                      </p:cBhvr>
                                      <p:tavLst>
                                        <p:tav tm="0">
                                          <p:val>
                                            <p:strVal val="ppt_w"/>
                                          </p:val>
                                        </p:tav>
                                        <p:tav tm="100000">
                                          <p:val>
                                            <p:fltVal val="0"/>
                                          </p:val>
                                        </p:tav>
                                      </p:tavLst>
                                    </p:anim>
                                    <p:set>
                                      <p:cBhvr>
                                        <p:cTn id="59" dur="1" fill="hold">
                                          <p:stCondLst>
                                            <p:cond delay="1999"/>
                                          </p:stCondLst>
                                        </p:cTn>
                                        <p:tgtEl>
                                          <p:spTgt spid="95240"/>
                                        </p:tgtEl>
                                        <p:attrNameLst>
                                          <p:attrName>style.visibility</p:attrName>
                                        </p:attrNameLst>
                                      </p:cBhvr>
                                      <p:to>
                                        <p:strVal val="hidden"/>
                                      </p:to>
                                    </p:set>
                                  </p:childTnLst>
                                </p:cTn>
                              </p:par>
                            </p:childTnLst>
                          </p:cTn>
                        </p:par>
                        <p:par>
                          <p:cTn id="60" fill="hold">
                            <p:stCondLst>
                              <p:cond delay="32000"/>
                            </p:stCondLst>
                            <p:childTnLst>
                              <p:par>
                                <p:cTn id="61" presetID="1" presetClass="emph" presetSubtype="2" fill="hold" nodeType="afterEffect">
                                  <p:stCondLst>
                                    <p:cond delay="0"/>
                                  </p:stCondLst>
                                  <p:childTnLst>
                                    <p:animClr clrSpc="rgb" dir="cw">
                                      <p:cBhvr>
                                        <p:cTn id="62" dur="3000" fill="hold"/>
                                        <p:tgtEl>
                                          <p:spTgt spid="8"/>
                                        </p:tgtEl>
                                        <p:attrNameLst>
                                          <p:attrName>fillcolor</p:attrName>
                                        </p:attrNameLst>
                                      </p:cBhvr>
                                      <p:to>
                                        <a:schemeClr val="accent2"/>
                                      </p:to>
                                    </p:animClr>
                                    <p:set>
                                      <p:cBhvr>
                                        <p:cTn id="63" dur="3000" fill="hold"/>
                                        <p:tgtEl>
                                          <p:spTgt spid="8"/>
                                        </p:tgtEl>
                                        <p:attrNameLst>
                                          <p:attrName>fill.type</p:attrName>
                                        </p:attrNameLst>
                                      </p:cBhvr>
                                      <p:to>
                                        <p:strVal val="solid"/>
                                      </p:to>
                                    </p:set>
                                    <p:set>
                                      <p:cBhvr>
                                        <p:cTn id="64" dur="3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38C142D-CA86-471A-BC8E-443F9B2C18B1}" type="slidenum">
              <a:rPr lang="fa-IR" altLang="en-US"/>
              <a:pPr>
                <a:defRPr/>
              </a:pPr>
              <a:t>105</a:t>
            </a:fld>
            <a:endParaRPr lang="en-US" altLang="en-US" dirty="0"/>
          </a:p>
        </p:txBody>
      </p:sp>
      <p:sp>
        <p:nvSpPr>
          <p:cNvPr id="4" name="Rectangle 2"/>
          <p:cNvSpPr txBox="1">
            <a:spLocks noChangeArrowheads="1"/>
          </p:cNvSpPr>
          <p:nvPr/>
        </p:nvSpPr>
        <p:spPr bwMode="auto">
          <a:xfrm>
            <a:off x="357188" y="1214438"/>
            <a:ext cx="7929562" cy="4500562"/>
          </a:xfrm>
          <a:prstGeom prst="rect">
            <a:avLst/>
          </a:prstGeom>
          <a:noFill/>
          <a:ln w="9525">
            <a:noFill/>
            <a:miter lim="800000"/>
            <a:headEnd/>
            <a:tailEnd/>
          </a:ln>
        </p:spPr>
        <p:txBody>
          <a:bodyPr/>
          <a:lstStyle/>
          <a:p>
            <a:pPr marL="342900" indent="-342900">
              <a:lnSpc>
                <a:spcPct val="150000"/>
              </a:lnSpc>
              <a:spcBef>
                <a:spcPct val="20000"/>
              </a:spcBef>
              <a:buClr>
                <a:schemeClr val="accent1"/>
              </a:buClr>
              <a:buSzPct val="70000"/>
              <a:defRPr/>
            </a:pPr>
            <a:r>
              <a:rPr lang="fa-IR" sz="2000" dirty="0">
                <a:solidFill>
                  <a:schemeClr val="tx2"/>
                </a:solidFill>
                <a:latin typeface="+mn-lt"/>
                <a:cs typeface="B Titr" pitchFamily="2" charset="-78"/>
              </a:rPr>
              <a:t>        عنوان </a:t>
            </a:r>
            <a:r>
              <a:rPr lang="fa-IR" sz="2000" dirty="0">
                <a:solidFill>
                  <a:schemeClr val="tx2"/>
                </a:solidFill>
                <a:latin typeface="Arial" pitchFamily="34" charset="0"/>
                <a:cs typeface="B Titr" pitchFamily="2" charset="-78"/>
              </a:rPr>
              <a:t>(</a:t>
            </a:r>
            <a:r>
              <a:rPr lang="en-US" sz="2000" dirty="0">
                <a:solidFill>
                  <a:schemeClr val="tx2"/>
                </a:solidFill>
                <a:latin typeface="Times New Roman" panose="02020603050405020304" pitchFamily="18" charset="0"/>
                <a:cs typeface="Times New Roman" panose="02020603050405020304" pitchFamily="18" charset="0"/>
              </a:rPr>
              <a:t>Title</a:t>
            </a:r>
            <a:r>
              <a:rPr lang="fa-IR" sz="2000" dirty="0">
                <a:solidFill>
                  <a:schemeClr val="tx2"/>
                </a:solidFill>
                <a:latin typeface="Arial" pitchFamily="34" charset="0"/>
                <a:cs typeface="B Titr" pitchFamily="2" charset="-78"/>
              </a:rPr>
              <a:t>)</a:t>
            </a:r>
            <a:endParaRPr lang="fa-IR" sz="2000" dirty="0">
              <a:solidFill>
                <a:schemeClr val="tx2"/>
              </a:solidFill>
              <a:latin typeface="+mn-lt"/>
              <a:cs typeface="B Titr" pitchFamily="2" charset="-78"/>
            </a:endParaRPr>
          </a:p>
          <a:p>
            <a:pPr marL="342900" indent="-342900">
              <a:lnSpc>
                <a:spcPct val="150000"/>
              </a:lnSpc>
              <a:spcBef>
                <a:spcPct val="20000"/>
              </a:spcBef>
              <a:buClr>
                <a:schemeClr val="accent1"/>
              </a:buClr>
              <a:buSzPct val="70000"/>
              <a:defRPr/>
            </a:pPr>
            <a:r>
              <a:rPr lang="fa-IR" sz="2000" dirty="0">
                <a:solidFill>
                  <a:schemeClr val="tx2"/>
                </a:solidFill>
                <a:latin typeface="+mn-lt"/>
                <a:cs typeface="B Titr" pitchFamily="2" charset="-78"/>
              </a:rPr>
              <a:t>        چكيده (</a:t>
            </a:r>
            <a:r>
              <a:rPr lang="en-US" sz="2000" dirty="0">
                <a:solidFill>
                  <a:schemeClr val="tx2"/>
                </a:solidFill>
                <a:latin typeface="Times New Roman" panose="02020603050405020304" pitchFamily="18" charset="0"/>
                <a:cs typeface="Times New Roman" panose="02020603050405020304" pitchFamily="18" charset="0"/>
              </a:rPr>
              <a:t>Abstract</a:t>
            </a:r>
            <a:r>
              <a:rPr lang="fa-IR" sz="2000" dirty="0">
                <a:solidFill>
                  <a:schemeClr val="tx2"/>
                </a:solidFill>
                <a:latin typeface="+mn-lt"/>
                <a:cs typeface="B Titr" pitchFamily="2" charset="-78"/>
              </a:rPr>
              <a:t>)</a:t>
            </a:r>
          </a:p>
          <a:p>
            <a:pPr marL="342900" indent="-342900">
              <a:lnSpc>
                <a:spcPct val="150000"/>
              </a:lnSpc>
              <a:spcBef>
                <a:spcPct val="20000"/>
              </a:spcBef>
              <a:buClr>
                <a:schemeClr val="accent1"/>
              </a:buClr>
              <a:buSzPct val="70000"/>
              <a:defRPr/>
            </a:pPr>
            <a:r>
              <a:rPr lang="fa-IR" sz="2000" dirty="0">
                <a:solidFill>
                  <a:schemeClr val="tx2"/>
                </a:solidFill>
                <a:latin typeface="+mn-lt"/>
                <a:cs typeface="B Titr" pitchFamily="2" charset="-78"/>
              </a:rPr>
              <a:t>1) مقدمه (</a:t>
            </a:r>
            <a:r>
              <a:rPr lang="en-US" sz="2000" dirty="0">
                <a:solidFill>
                  <a:schemeClr val="tx2"/>
                </a:solidFill>
                <a:latin typeface="Times New Roman" panose="02020603050405020304" pitchFamily="18" charset="0"/>
                <a:cs typeface="Times New Roman" panose="02020603050405020304" pitchFamily="18" charset="0"/>
              </a:rPr>
              <a:t>Introduction</a:t>
            </a:r>
            <a:r>
              <a:rPr lang="fa-IR" sz="2000" dirty="0">
                <a:solidFill>
                  <a:schemeClr val="tx2"/>
                </a:solidFill>
                <a:latin typeface="+mn-lt"/>
                <a:cs typeface="B Titr" pitchFamily="2" charset="-78"/>
              </a:rPr>
              <a:t>)</a:t>
            </a:r>
          </a:p>
          <a:p>
            <a:pPr marL="342900" indent="-342900">
              <a:lnSpc>
                <a:spcPct val="150000"/>
              </a:lnSpc>
              <a:spcBef>
                <a:spcPct val="20000"/>
              </a:spcBef>
              <a:buClr>
                <a:schemeClr val="accent1"/>
              </a:buClr>
              <a:buSzPct val="70000"/>
              <a:defRPr/>
            </a:pPr>
            <a:r>
              <a:rPr lang="fa-IR" sz="2000" dirty="0">
                <a:solidFill>
                  <a:schemeClr val="tx2"/>
                </a:solidFill>
                <a:latin typeface="+mn-lt"/>
                <a:cs typeface="B Titr" pitchFamily="2" charset="-78"/>
              </a:rPr>
              <a:t>2) مروري بر مباني نظري و پيشينه </a:t>
            </a:r>
            <a:r>
              <a:rPr lang="fa-IR" sz="2000" dirty="0">
                <a:solidFill>
                  <a:schemeClr val="tx2"/>
                </a:solidFill>
                <a:latin typeface="Arial" pitchFamily="34" charset="0"/>
                <a:cs typeface="B Titr" pitchFamily="2" charset="-78"/>
              </a:rPr>
              <a:t>(</a:t>
            </a:r>
            <a:r>
              <a:rPr lang="en-US" sz="2000" dirty="0">
                <a:solidFill>
                  <a:schemeClr val="tx2"/>
                </a:solidFill>
                <a:latin typeface="Times New Roman" panose="02020603050405020304" pitchFamily="18" charset="0"/>
                <a:cs typeface="Times New Roman" panose="02020603050405020304" pitchFamily="18" charset="0"/>
              </a:rPr>
              <a:t>Literature Review</a:t>
            </a:r>
            <a:r>
              <a:rPr lang="fa-IR" sz="2000" dirty="0">
                <a:solidFill>
                  <a:schemeClr val="tx2"/>
                </a:solidFill>
                <a:latin typeface="Arial" pitchFamily="34" charset="0"/>
                <a:cs typeface="B Titr" pitchFamily="2" charset="-78"/>
              </a:rPr>
              <a:t>)</a:t>
            </a:r>
            <a:endParaRPr lang="fa-IR" sz="2000" dirty="0">
              <a:solidFill>
                <a:schemeClr val="tx2"/>
              </a:solidFill>
              <a:latin typeface="+mn-lt"/>
              <a:cs typeface="B Titr" pitchFamily="2" charset="-78"/>
            </a:endParaRPr>
          </a:p>
          <a:p>
            <a:pPr marL="342900" indent="-342900">
              <a:lnSpc>
                <a:spcPct val="150000"/>
              </a:lnSpc>
              <a:spcBef>
                <a:spcPct val="20000"/>
              </a:spcBef>
              <a:buClr>
                <a:schemeClr val="accent1"/>
              </a:buClr>
              <a:buSzPct val="70000"/>
              <a:defRPr/>
            </a:pPr>
            <a:r>
              <a:rPr lang="fa-IR" sz="2000" dirty="0">
                <a:solidFill>
                  <a:schemeClr val="tx2"/>
                </a:solidFill>
                <a:latin typeface="+mn-lt"/>
                <a:cs typeface="B Titr" pitchFamily="2" charset="-78"/>
              </a:rPr>
              <a:t>3) روش</a:t>
            </a:r>
            <a:r>
              <a:rPr lang="fa-IR" sz="2000" dirty="0">
                <a:solidFill>
                  <a:schemeClr val="tx2"/>
                </a:solidFill>
                <a:latin typeface="Arial" pitchFamily="34" charset="0"/>
                <a:cs typeface="B Titr" pitchFamily="2" charset="-78"/>
              </a:rPr>
              <a:t> (</a:t>
            </a:r>
            <a:r>
              <a:rPr lang="en-US" sz="2000" dirty="0">
                <a:solidFill>
                  <a:schemeClr val="tx2"/>
                </a:solidFill>
                <a:latin typeface="Times New Roman" panose="02020603050405020304" pitchFamily="18" charset="0"/>
                <a:cs typeface="Times New Roman" panose="02020603050405020304" pitchFamily="18" charset="0"/>
              </a:rPr>
              <a:t>Methodology</a:t>
            </a:r>
            <a:r>
              <a:rPr lang="fa-IR" sz="2000" dirty="0">
                <a:solidFill>
                  <a:schemeClr val="tx2"/>
                </a:solidFill>
                <a:latin typeface="Arial" pitchFamily="34" charset="0"/>
                <a:cs typeface="B Titr" pitchFamily="2" charset="-78"/>
              </a:rPr>
              <a:t>)</a:t>
            </a:r>
            <a:endParaRPr lang="fa-IR" sz="2000" dirty="0">
              <a:solidFill>
                <a:schemeClr val="tx2"/>
              </a:solidFill>
              <a:latin typeface="+mn-lt"/>
              <a:cs typeface="B Titr" pitchFamily="2" charset="-78"/>
            </a:endParaRPr>
          </a:p>
          <a:p>
            <a:pPr marL="342900" indent="-342900">
              <a:lnSpc>
                <a:spcPct val="150000"/>
              </a:lnSpc>
              <a:spcBef>
                <a:spcPct val="20000"/>
              </a:spcBef>
              <a:buClr>
                <a:schemeClr val="accent1"/>
              </a:buClr>
              <a:buSzPct val="70000"/>
              <a:defRPr/>
            </a:pPr>
            <a:r>
              <a:rPr lang="fa-IR" sz="2000" dirty="0">
                <a:solidFill>
                  <a:schemeClr val="tx2"/>
                </a:solidFill>
                <a:latin typeface="+mn-lt"/>
                <a:cs typeface="B Titr" pitchFamily="2" charset="-78"/>
              </a:rPr>
              <a:t>4) داده ها و نتايج</a:t>
            </a:r>
            <a:r>
              <a:rPr lang="fa-IR" sz="2000" dirty="0">
                <a:solidFill>
                  <a:schemeClr val="tx2"/>
                </a:solidFill>
                <a:latin typeface="Arial" pitchFamily="34" charset="0"/>
                <a:cs typeface="B Titr" pitchFamily="2" charset="-78"/>
              </a:rPr>
              <a:t> (</a:t>
            </a:r>
            <a:r>
              <a:rPr lang="en-US" sz="2000" dirty="0">
                <a:solidFill>
                  <a:schemeClr val="tx2"/>
                </a:solidFill>
                <a:latin typeface="Times New Roman" panose="02020603050405020304" pitchFamily="18" charset="0"/>
                <a:cs typeface="Times New Roman" panose="02020603050405020304" pitchFamily="18" charset="0"/>
              </a:rPr>
              <a:t>Data and Result</a:t>
            </a:r>
            <a:r>
              <a:rPr lang="fa-IR" sz="2000" dirty="0">
                <a:solidFill>
                  <a:schemeClr val="tx2"/>
                </a:solidFill>
                <a:latin typeface="Arial" pitchFamily="34" charset="0"/>
                <a:cs typeface="B Titr" pitchFamily="2" charset="-78"/>
              </a:rPr>
              <a:t>)</a:t>
            </a:r>
            <a:endParaRPr lang="fa-IR" sz="2000" dirty="0">
              <a:solidFill>
                <a:schemeClr val="tx2"/>
              </a:solidFill>
              <a:latin typeface="+mn-lt"/>
              <a:cs typeface="B Titr" pitchFamily="2" charset="-78"/>
            </a:endParaRPr>
          </a:p>
          <a:p>
            <a:pPr marL="342900" indent="-342900">
              <a:lnSpc>
                <a:spcPct val="150000"/>
              </a:lnSpc>
              <a:spcBef>
                <a:spcPct val="20000"/>
              </a:spcBef>
              <a:buClr>
                <a:schemeClr val="accent1"/>
              </a:buClr>
              <a:buSzPct val="70000"/>
              <a:defRPr/>
            </a:pPr>
            <a:r>
              <a:rPr lang="fa-IR" sz="2000" dirty="0">
                <a:solidFill>
                  <a:schemeClr val="tx2"/>
                </a:solidFill>
                <a:latin typeface="+mn-lt"/>
                <a:cs typeface="B Titr" pitchFamily="2" charset="-78"/>
              </a:rPr>
              <a:t>5) نتيجه گيري كلي</a:t>
            </a:r>
            <a:r>
              <a:rPr lang="fa-IR" sz="2000" dirty="0">
                <a:solidFill>
                  <a:schemeClr val="tx2"/>
                </a:solidFill>
                <a:latin typeface="Arial" pitchFamily="34" charset="0"/>
                <a:cs typeface="B Titr" pitchFamily="2" charset="-78"/>
              </a:rPr>
              <a:t> (</a:t>
            </a:r>
            <a:r>
              <a:rPr lang="en-US" sz="2000" dirty="0">
                <a:solidFill>
                  <a:schemeClr val="tx2"/>
                </a:solidFill>
                <a:latin typeface="Times New Roman" panose="02020603050405020304" pitchFamily="18" charset="0"/>
                <a:cs typeface="Times New Roman" panose="02020603050405020304" pitchFamily="18" charset="0"/>
              </a:rPr>
              <a:t>Conclusion</a:t>
            </a:r>
            <a:r>
              <a:rPr lang="fa-IR" sz="2000" dirty="0">
                <a:solidFill>
                  <a:schemeClr val="tx2"/>
                </a:solidFill>
                <a:latin typeface="Arial" pitchFamily="34" charset="0"/>
                <a:cs typeface="B Titr" pitchFamily="2" charset="-78"/>
              </a:rPr>
              <a:t>)</a:t>
            </a:r>
          </a:p>
          <a:p>
            <a:pPr marL="342900" indent="-342900">
              <a:lnSpc>
                <a:spcPct val="150000"/>
              </a:lnSpc>
              <a:spcBef>
                <a:spcPct val="20000"/>
              </a:spcBef>
              <a:buClr>
                <a:schemeClr val="accent1"/>
              </a:buClr>
              <a:buSzPct val="70000"/>
              <a:defRPr/>
            </a:pPr>
            <a:r>
              <a:rPr lang="fa-IR" sz="2000" dirty="0">
                <a:solidFill>
                  <a:schemeClr val="tx2"/>
                </a:solidFill>
                <a:latin typeface="+mn-lt"/>
                <a:cs typeface="B Titr" pitchFamily="2" charset="-78"/>
              </a:rPr>
              <a:t>       منابع</a:t>
            </a:r>
            <a:r>
              <a:rPr lang="fa-IR" sz="2000" dirty="0">
                <a:solidFill>
                  <a:schemeClr val="tx2"/>
                </a:solidFill>
                <a:latin typeface="Arial" pitchFamily="34" charset="0"/>
                <a:cs typeface="B Titr" pitchFamily="2" charset="-78"/>
              </a:rPr>
              <a:t> (</a:t>
            </a:r>
            <a:r>
              <a:rPr lang="en-US" sz="2000" dirty="0">
                <a:solidFill>
                  <a:schemeClr val="tx2"/>
                </a:solidFill>
                <a:latin typeface="Times New Roman" panose="02020603050405020304" pitchFamily="18" charset="0"/>
                <a:cs typeface="Times New Roman" panose="02020603050405020304" pitchFamily="18" charset="0"/>
              </a:rPr>
              <a:t>Reference</a:t>
            </a:r>
            <a:r>
              <a:rPr lang="fa-IR" sz="2000" dirty="0">
                <a:solidFill>
                  <a:schemeClr val="tx2"/>
                </a:solidFill>
                <a:latin typeface="Arial" pitchFamily="34" charset="0"/>
                <a:cs typeface="B Titr" pitchFamily="2" charset="-78"/>
              </a:rPr>
              <a:t>)</a:t>
            </a:r>
          </a:p>
          <a:p>
            <a:pPr marL="342900" indent="-342900">
              <a:lnSpc>
                <a:spcPct val="150000"/>
              </a:lnSpc>
              <a:spcBef>
                <a:spcPct val="20000"/>
              </a:spcBef>
              <a:buClr>
                <a:schemeClr val="accent1"/>
              </a:buClr>
              <a:buSzPct val="70000"/>
              <a:defRPr/>
            </a:pPr>
            <a:r>
              <a:rPr lang="fa-IR" sz="2000" dirty="0">
                <a:solidFill>
                  <a:schemeClr val="tx2"/>
                </a:solidFill>
                <a:latin typeface="Arial" pitchFamily="34" charset="0"/>
                <a:cs typeface="B Titr" pitchFamily="2" charset="-78"/>
              </a:rPr>
              <a:t>       ضمايم (</a:t>
            </a:r>
            <a:r>
              <a:rPr lang="en-US" sz="2000" dirty="0" err="1">
                <a:solidFill>
                  <a:schemeClr val="tx2"/>
                </a:solidFill>
                <a:latin typeface="Times New Roman" panose="02020603050405020304" pitchFamily="18" charset="0"/>
                <a:cs typeface="Times New Roman" panose="02020603050405020304" pitchFamily="18" charset="0"/>
              </a:rPr>
              <a:t>Apendex</a:t>
            </a:r>
            <a:r>
              <a:rPr lang="fa-IR" sz="2000" dirty="0">
                <a:solidFill>
                  <a:schemeClr val="tx2"/>
                </a:solidFill>
                <a:latin typeface="Arial" pitchFamily="34" charset="0"/>
                <a:cs typeface="B Titr" pitchFamily="2" charset="-78"/>
              </a:rPr>
              <a:t>)</a:t>
            </a:r>
          </a:p>
          <a:p>
            <a:pPr marL="342900" indent="-342900">
              <a:lnSpc>
                <a:spcPct val="150000"/>
              </a:lnSpc>
              <a:spcBef>
                <a:spcPct val="20000"/>
              </a:spcBef>
              <a:buClr>
                <a:schemeClr val="accent1"/>
              </a:buClr>
              <a:buSzPct val="70000"/>
              <a:defRPr/>
            </a:pPr>
            <a:endParaRPr lang="fa-IR" sz="2000" dirty="0">
              <a:solidFill>
                <a:schemeClr val="tx2"/>
              </a:solidFill>
              <a:latin typeface="+mn-lt"/>
              <a:cs typeface="B Titr" pitchFamily="2" charset="-78"/>
            </a:endParaRPr>
          </a:p>
          <a:p>
            <a:pPr marL="342900" indent="-342900">
              <a:lnSpc>
                <a:spcPct val="150000"/>
              </a:lnSpc>
              <a:spcBef>
                <a:spcPct val="20000"/>
              </a:spcBef>
              <a:buClr>
                <a:schemeClr val="accent1"/>
              </a:buClr>
              <a:buSzPct val="70000"/>
              <a:defRPr/>
            </a:pPr>
            <a:endParaRPr lang="fa-IR" sz="2000" dirty="0">
              <a:solidFill>
                <a:schemeClr val="tx2"/>
              </a:solidFill>
              <a:latin typeface="+mn-lt"/>
              <a:cs typeface="B Titr" pitchFamily="2" charset="-78"/>
            </a:endParaRPr>
          </a:p>
          <a:p>
            <a:pPr marL="342900" indent="-342900">
              <a:lnSpc>
                <a:spcPct val="150000"/>
              </a:lnSpc>
              <a:spcBef>
                <a:spcPct val="20000"/>
              </a:spcBef>
              <a:buClr>
                <a:schemeClr val="accent1"/>
              </a:buClr>
              <a:buSzPct val="70000"/>
              <a:defRPr/>
            </a:pPr>
            <a:endParaRPr lang="fa-IR" sz="2000" dirty="0">
              <a:solidFill>
                <a:schemeClr val="tx2"/>
              </a:solidFill>
              <a:latin typeface="+mn-lt"/>
              <a:cs typeface="B Titr" pitchFamily="2" charset="-78"/>
            </a:endParaRPr>
          </a:p>
        </p:txBody>
      </p:sp>
      <p:sp>
        <p:nvSpPr>
          <p:cNvPr id="5" name="Title 1"/>
          <p:cNvSpPr txBox="1">
            <a:spLocks/>
          </p:cNvSpPr>
          <p:nvPr/>
        </p:nvSpPr>
        <p:spPr>
          <a:xfrm>
            <a:off x="3960217" y="260648"/>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چارچوب مقاله نویسی</a:t>
            </a:r>
          </a:p>
        </p:txBody>
      </p:sp>
      <p:sp>
        <p:nvSpPr>
          <p:cNvPr id="7"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105</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590231" y="476672"/>
            <a:ext cx="3942209" cy="508000"/>
          </a:xfrm>
          <a:solidFill>
            <a:srgbClr val="FC5E62"/>
          </a:solidFill>
        </p:spPr>
        <p:txBody>
          <a:bodyPr/>
          <a:lstStyle/>
          <a:p>
            <a:pPr algn="r" rtl="1" eaLnBrk="1" fontAlgn="auto" hangingPunct="1">
              <a:spcAft>
                <a:spcPts val="0"/>
              </a:spcAft>
              <a:defRPr/>
            </a:pPr>
            <a:r>
              <a:rPr lang="fa-IR" sz="3600" dirty="0" smtClean="0">
                <a:solidFill>
                  <a:schemeClr val="hlink"/>
                </a:solidFill>
                <a:cs typeface="B Titr" pitchFamily="2" charset="-78"/>
              </a:rPr>
              <a:t> متغير </a:t>
            </a:r>
            <a:r>
              <a:rPr lang="fa-IR" sz="3600" dirty="0">
                <a:solidFill>
                  <a:schemeClr val="hlink"/>
                </a:solidFill>
                <a:cs typeface="B Titr" pitchFamily="2" charset="-78"/>
              </a:rPr>
              <a:t>و انواع </a:t>
            </a:r>
            <a:r>
              <a:rPr lang="fa-IR" sz="3600" dirty="0" smtClean="0">
                <a:solidFill>
                  <a:schemeClr val="hlink"/>
                </a:solidFill>
                <a:cs typeface="B Titr" pitchFamily="2" charset="-78"/>
              </a:rPr>
              <a:t>آن</a:t>
            </a:r>
            <a:r>
              <a:rPr lang="en-US" sz="3600" dirty="0" smtClean="0">
                <a:solidFill>
                  <a:schemeClr val="hlink"/>
                </a:solidFill>
                <a:cs typeface="B Titr" pitchFamily="2" charset="-78"/>
              </a:rPr>
              <a:t> </a:t>
            </a:r>
            <a:r>
              <a:rPr lang="fa-IR" sz="3600" dirty="0" smtClean="0">
                <a:solidFill>
                  <a:schemeClr val="hlink"/>
                </a:solidFill>
                <a:cs typeface="B Titr" pitchFamily="2" charset="-78"/>
              </a:rPr>
              <a:t>:</a:t>
            </a:r>
            <a:endParaRPr lang="en-US" sz="3600" dirty="0">
              <a:solidFill>
                <a:schemeClr val="hlink"/>
              </a:solidFill>
              <a:cs typeface="B Titr" pitchFamily="2" charset="-78"/>
            </a:endParaRPr>
          </a:p>
        </p:txBody>
      </p:sp>
      <p:sp>
        <p:nvSpPr>
          <p:cNvPr id="4" name="Slide Number Placeholder 3"/>
          <p:cNvSpPr>
            <a:spLocks noGrp="1"/>
          </p:cNvSpPr>
          <p:nvPr>
            <p:ph type="sldNum" sz="quarter" idx="11"/>
          </p:nvPr>
        </p:nvSpPr>
        <p:spPr/>
        <p:txBody>
          <a:bodyPr/>
          <a:lstStyle/>
          <a:p>
            <a:pPr>
              <a:defRPr/>
            </a:pPr>
            <a:fld id="{D31F243D-B2F3-4119-B954-6BD387373747}" type="slidenum">
              <a:rPr lang="fa-IR" altLang="en-US"/>
              <a:pPr>
                <a:defRPr/>
              </a:pPr>
              <a:t>11</a:t>
            </a:fld>
            <a:endParaRPr lang="en-US" altLang="en-US" dirty="0"/>
          </a:p>
        </p:txBody>
      </p:sp>
      <p:sp>
        <p:nvSpPr>
          <p:cNvPr id="23555" name="Rectangle 3"/>
          <p:cNvSpPr>
            <a:spLocks noGrp="1" noChangeArrowheads="1"/>
          </p:cNvSpPr>
          <p:nvPr>
            <p:ph idx="4294967295"/>
          </p:nvPr>
        </p:nvSpPr>
        <p:spPr>
          <a:xfrm>
            <a:off x="212725" y="1285875"/>
            <a:ext cx="8175625" cy="5040313"/>
          </a:xfrm>
        </p:spPr>
        <p:txBody>
          <a:bodyPr/>
          <a:lstStyle/>
          <a:p>
            <a:pPr marL="571500" indent="-571500" algn="just" rtl="1" eaLnBrk="1" hangingPunct="1">
              <a:lnSpc>
                <a:spcPct val="150000"/>
              </a:lnSpc>
              <a:buFont typeface="Wingdings 2" pitchFamily="18" charset="2"/>
              <a:buNone/>
            </a:pPr>
            <a:r>
              <a:rPr lang="fa-IR" altLang="en-US" b="1" smtClean="0">
                <a:solidFill>
                  <a:srgbClr val="FF0000"/>
                </a:solidFill>
                <a:cs typeface="B Titr" pitchFamily="2" charset="-78"/>
              </a:rPr>
              <a:t>طبقه بندی سوم:</a:t>
            </a:r>
          </a:p>
          <a:p>
            <a:pPr marL="571500" indent="-571500" algn="just" rtl="1" eaLnBrk="1" hangingPunct="1">
              <a:lnSpc>
                <a:spcPct val="130000"/>
              </a:lnSpc>
              <a:buFontTx/>
              <a:buNone/>
            </a:pPr>
            <a:endParaRPr lang="fa-IR" altLang="en-US" sz="1200" b="1" smtClean="0">
              <a:cs typeface="B Titr" pitchFamily="2" charset="-78"/>
            </a:endParaRPr>
          </a:p>
          <a:p>
            <a:pPr marL="571500" indent="-571500" algn="just" rtl="1" eaLnBrk="1" hangingPunct="1">
              <a:lnSpc>
                <a:spcPct val="180000"/>
              </a:lnSpc>
              <a:buFont typeface="Wingdings" pitchFamily="2" charset="2"/>
              <a:buNone/>
            </a:pPr>
            <a:r>
              <a:rPr lang="fa-IR" altLang="en-US" sz="2000" b="1" smtClean="0">
                <a:cs typeface="B Titr" pitchFamily="2" charset="-78"/>
              </a:rPr>
              <a:t>                 </a:t>
            </a:r>
            <a:r>
              <a:rPr lang="fa-IR" altLang="en-US" sz="2000" b="1" smtClean="0">
                <a:solidFill>
                  <a:srgbClr val="FF0000"/>
                </a:solidFill>
                <a:cs typeface="B Titr" pitchFamily="2" charset="-78"/>
              </a:rPr>
              <a:t>الف) متغير مستقل: </a:t>
            </a:r>
            <a:r>
              <a:rPr lang="fa-IR" altLang="en-US" sz="2000" b="1" smtClean="0">
                <a:solidFill>
                  <a:srgbClr val="002060"/>
                </a:solidFill>
                <a:cs typeface="B Titr" pitchFamily="2" charset="-78"/>
              </a:rPr>
              <a:t>يعنی متغير علت</a:t>
            </a:r>
          </a:p>
          <a:p>
            <a:pPr marL="571500" indent="-571500" algn="just" rtl="1" eaLnBrk="1" hangingPunct="1">
              <a:lnSpc>
                <a:spcPct val="180000"/>
              </a:lnSpc>
              <a:buFont typeface="Wingdings 2" pitchFamily="18" charset="2"/>
              <a:buNone/>
            </a:pPr>
            <a:r>
              <a:rPr lang="fa-IR" altLang="en-US" sz="2000" b="1" smtClean="0">
                <a:solidFill>
                  <a:srgbClr val="002060"/>
                </a:solidFill>
                <a:cs typeface="B Titr" pitchFamily="2" charset="-78"/>
              </a:rPr>
              <a:t>متغير</a:t>
            </a:r>
            <a:r>
              <a:rPr lang="fa-IR" altLang="en-US" sz="2000" b="1" smtClean="0">
                <a:cs typeface="B Titr" pitchFamily="2" charset="-78"/>
              </a:rPr>
              <a:t> </a:t>
            </a:r>
            <a:r>
              <a:rPr lang="fa-IR" altLang="en-US" sz="2000" b="1" smtClean="0">
                <a:solidFill>
                  <a:srgbClr val="FF0000"/>
                </a:solidFill>
                <a:cs typeface="B Titr" pitchFamily="2" charset="-78"/>
              </a:rPr>
              <a:t>فعال</a:t>
            </a:r>
            <a:r>
              <a:rPr lang="fa-IR" altLang="en-US" sz="2000" b="1" smtClean="0">
                <a:cs typeface="B Titr" pitchFamily="2" charset="-78"/>
              </a:rPr>
              <a:t>، </a:t>
            </a:r>
            <a:r>
              <a:rPr lang="fa-IR" altLang="en-US" sz="2000" b="1" smtClean="0">
                <a:solidFill>
                  <a:srgbClr val="002060"/>
                </a:solidFill>
                <a:cs typeface="B Titr" pitchFamily="2" charset="-78"/>
              </a:rPr>
              <a:t>قابل دستکاری و در اختيار محقق است. مثل: روشهای تدريس مدرس و ...</a:t>
            </a:r>
          </a:p>
          <a:p>
            <a:pPr marL="571500" indent="-571500" algn="just" rtl="1" eaLnBrk="1" hangingPunct="1">
              <a:lnSpc>
                <a:spcPct val="180000"/>
              </a:lnSpc>
              <a:buFont typeface="Wingdings 2" pitchFamily="18" charset="2"/>
              <a:buNone/>
            </a:pPr>
            <a:r>
              <a:rPr lang="fa-IR" altLang="en-US" sz="2000" b="1" smtClean="0">
                <a:solidFill>
                  <a:srgbClr val="002060"/>
                </a:solidFill>
                <a:cs typeface="B Titr" pitchFamily="2" charset="-78"/>
              </a:rPr>
              <a:t>متغير</a:t>
            </a:r>
            <a:r>
              <a:rPr lang="fa-IR" altLang="en-US" sz="2000" b="1" smtClean="0">
                <a:cs typeface="B Titr" pitchFamily="2" charset="-78"/>
              </a:rPr>
              <a:t> </a:t>
            </a:r>
            <a:r>
              <a:rPr lang="fa-IR" altLang="en-US" sz="2000" b="1" smtClean="0">
                <a:solidFill>
                  <a:srgbClr val="FF0000"/>
                </a:solidFill>
                <a:cs typeface="B Titr" pitchFamily="2" charset="-78"/>
              </a:rPr>
              <a:t>غير فعال</a:t>
            </a:r>
            <a:r>
              <a:rPr lang="fa-IR" altLang="en-US" sz="2000" b="1" smtClean="0">
                <a:solidFill>
                  <a:srgbClr val="002060"/>
                </a:solidFill>
                <a:cs typeface="B Titr" pitchFamily="2" charset="-78"/>
              </a:rPr>
              <a:t>، غير قابل دستکاری مثل: ترک بودن مدرس و ...</a:t>
            </a:r>
          </a:p>
          <a:p>
            <a:pPr marL="571500" indent="-571500" algn="just" rtl="1" eaLnBrk="1" hangingPunct="1">
              <a:lnSpc>
                <a:spcPct val="130000"/>
              </a:lnSpc>
              <a:buFont typeface="Wingdings" pitchFamily="2" charset="2"/>
              <a:buNone/>
            </a:pPr>
            <a:r>
              <a:rPr lang="fa-IR" altLang="en-US" sz="2000" b="1" smtClean="0">
                <a:cs typeface="B Titr" pitchFamily="2" charset="-78"/>
              </a:rPr>
              <a:t> </a:t>
            </a:r>
          </a:p>
          <a:p>
            <a:pPr marL="571500" indent="-571500" algn="just" rtl="1" eaLnBrk="1" hangingPunct="1">
              <a:lnSpc>
                <a:spcPct val="150000"/>
              </a:lnSpc>
              <a:buFont typeface="Wingdings" pitchFamily="2" charset="2"/>
              <a:buNone/>
            </a:pPr>
            <a:r>
              <a:rPr lang="fa-IR" altLang="en-US" sz="2000" b="1" smtClean="0">
                <a:solidFill>
                  <a:srgbClr val="FF0000"/>
                </a:solidFill>
                <a:cs typeface="B Titr" pitchFamily="2" charset="-78"/>
              </a:rPr>
              <a:t>                 ب)متغير وابسته: </a:t>
            </a:r>
            <a:r>
              <a:rPr lang="fa-IR" altLang="en-US" sz="2000" b="1" smtClean="0">
                <a:solidFill>
                  <a:srgbClr val="002060"/>
                </a:solidFill>
                <a:cs typeface="B Titr" pitchFamily="2" charset="-78"/>
              </a:rPr>
              <a:t>يعنی معلول</a:t>
            </a:r>
          </a:p>
          <a:p>
            <a:pPr marL="571500" indent="-571500" algn="just" rtl="1" eaLnBrk="1" hangingPunct="1">
              <a:lnSpc>
                <a:spcPct val="80000"/>
              </a:lnSpc>
              <a:buFont typeface="Wingdings" pitchFamily="2" charset="2"/>
              <a:buNone/>
            </a:pPr>
            <a:endParaRPr lang="fa-IR" altLang="en-US" sz="2000" b="1" smtClean="0">
              <a:cs typeface="B Titr" pitchFamily="2" charset="-78"/>
            </a:endParaRPr>
          </a:p>
          <a:p>
            <a:pPr marL="571500" indent="-571500" algn="just" rtl="1" eaLnBrk="1" hangingPunct="1">
              <a:lnSpc>
                <a:spcPct val="80000"/>
              </a:lnSpc>
              <a:buFontTx/>
              <a:buChar char="-"/>
            </a:pPr>
            <a:endParaRPr lang="fa-IR" altLang="en-US" smtClean="0">
              <a:cs typeface="B Titr" pitchFamily="2" charset="-78"/>
            </a:endParaRPr>
          </a:p>
          <a:p>
            <a:pPr marL="571500" indent="-571500" algn="just" rtl="1" eaLnBrk="1" hangingPunct="1">
              <a:lnSpc>
                <a:spcPct val="90000"/>
              </a:lnSpc>
              <a:buFontTx/>
              <a:buNone/>
            </a:pPr>
            <a:endParaRPr lang="en-US" altLang="en-US" smtClean="0">
              <a:cs typeface="B Titr" pitchFamily="2" charset="-78"/>
            </a:endParaRPr>
          </a:p>
        </p:txBody>
      </p:sp>
      <p:sp>
        <p:nvSpPr>
          <p:cNvPr id="13317"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5747C41B-94A3-45D1-A78E-35BB732FE917}" type="slidenum">
              <a:rPr lang="fa-IR" altLang="en-US" sz="1400">
                <a:solidFill>
                  <a:schemeClr val="bg1"/>
                </a:solidFill>
                <a:latin typeface="Arial" charset="0"/>
                <a:cs typeface="B Nazanin" pitchFamily="2" charset="-78"/>
              </a:rPr>
              <a:pPr algn="ctr" rtl="1" eaLnBrk="1" hangingPunct="1">
                <a:spcBef>
                  <a:spcPct val="0"/>
                </a:spcBef>
                <a:buFontTx/>
                <a:buNone/>
              </a:pPr>
              <a:t>11</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3555">
                                            <p:txEl>
                                              <p:pRg st="0" end="0"/>
                                            </p:txEl>
                                          </p:spTgt>
                                        </p:tgtEl>
                                      </p:cBhvr>
                                    </p:animEffect>
                                    <p:animScale>
                                      <p:cBhvr>
                                        <p:cTn id="7" dur="250" autoRev="1" fill="hold"/>
                                        <p:tgtEl>
                                          <p:spTgt spid="2355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Grp="1" noChangeArrowheads="1"/>
          </p:cNvSpPr>
          <p:nvPr>
            <p:ph type="title"/>
          </p:nvPr>
        </p:nvSpPr>
        <p:spPr>
          <a:xfrm>
            <a:off x="4283969" y="400720"/>
            <a:ext cx="4374256" cy="508000"/>
          </a:xfrm>
          <a:solidFill>
            <a:srgbClr val="FC5E62"/>
          </a:solidFill>
        </p:spPr>
        <p:txBody>
          <a:bodyPr/>
          <a:lstStyle/>
          <a:p>
            <a:pPr algn="r" rtl="1" eaLnBrk="1" fontAlgn="auto" hangingPunct="1">
              <a:spcAft>
                <a:spcPts val="0"/>
              </a:spcAft>
              <a:defRPr/>
            </a:pPr>
            <a:r>
              <a:rPr lang="fa-IR" sz="3200" dirty="0">
                <a:solidFill>
                  <a:schemeClr val="hlink"/>
                </a:solidFill>
                <a:cs typeface="B Titr" pitchFamily="2" charset="-78"/>
              </a:rPr>
              <a:t>متغير و انواع </a:t>
            </a:r>
            <a:r>
              <a:rPr lang="fa-IR" sz="3200" dirty="0" smtClean="0">
                <a:solidFill>
                  <a:schemeClr val="hlink"/>
                </a:solidFill>
                <a:cs typeface="B Titr" pitchFamily="2" charset="-78"/>
              </a:rPr>
              <a:t>آن :</a:t>
            </a:r>
            <a:endParaRPr lang="en-US" sz="3200" dirty="0">
              <a:solidFill>
                <a:schemeClr val="hlink"/>
              </a:solidFill>
              <a:cs typeface="B Titr" pitchFamily="2" charset="-78"/>
            </a:endParaRPr>
          </a:p>
        </p:txBody>
      </p:sp>
      <p:sp>
        <p:nvSpPr>
          <p:cNvPr id="8" name="Slide Number Placeholder 7"/>
          <p:cNvSpPr>
            <a:spLocks noGrp="1"/>
          </p:cNvSpPr>
          <p:nvPr>
            <p:ph type="sldNum" sz="quarter" idx="11"/>
          </p:nvPr>
        </p:nvSpPr>
        <p:spPr/>
        <p:txBody>
          <a:bodyPr/>
          <a:lstStyle/>
          <a:p>
            <a:pPr>
              <a:defRPr/>
            </a:pPr>
            <a:fld id="{1050E7D9-FC2B-4E6D-AAFC-63CD3E1C045E}" type="slidenum">
              <a:rPr lang="fa-IR" altLang="en-US"/>
              <a:pPr>
                <a:defRPr/>
              </a:pPr>
              <a:t>12</a:t>
            </a:fld>
            <a:endParaRPr lang="en-US" altLang="en-US" dirty="0"/>
          </a:p>
        </p:txBody>
      </p:sp>
      <p:sp>
        <p:nvSpPr>
          <p:cNvPr id="14340" name="Rectangle 3"/>
          <p:cNvSpPr>
            <a:spLocks noGrp="1" noChangeArrowheads="1"/>
          </p:cNvSpPr>
          <p:nvPr>
            <p:ph idx="4294967295"/>
          </p:nvPr>
        </p:nvSpPr>
        <p:spPr>
          <a:xfrm>
            <a:off x="468313" y="1341438"/>
            <a:ext cx="8351837" cy="5040312"/>
          </a:xfrm>
        </p:spPr>
        <p:txBody>
          <a:bodyPr/>
          <a:lstStyle/>
          <a:p>
            <a:pPr algn="just" rtl="1" eaLnBrk="1" hangingPunct="1">
              <a:lnSpc>
                <a:spcPct val="130000"/>
              </a:lnSpc>
              <a:buFont typeface="Wingdings" pitchFamily="2" charset="2"/>
              <a:buNone/>
            </a:pPr>
            <a:r>
              <a:rPr lang="fa-IR" altLang="en-US" sz="2000" b="1" smtClean="0">
                <a:solidFill>
                  <a:srgbClr val="FF0000"/>
                </a:solidFill>
                <a:cs typeface="B Titr" pitchFamily="2" charset="-78"/>
              </a:rPr>
              <a:t>ج) متغير مزاحم</a:t>
            </a:r>
          </a:p>
          <a:p>
            <a:pPr algn="just" rtl="1" eaLnBrk="1" hangingPunct="1">
              <a:lnSpc>
                <a:spcPct val="130000"/>
              </a:lnSpc>
              <a:buFontTx/>
              <a:buNone/>
            </a:pPr>
            <a:r>
              <a:rPr lang="fa-IR" altLang="en-US" sz="2000" b="1" smtClean="0">
                <a:solidFill>
                  <a:srgbClr val="002060"/>
                </a:solidFill>
                <a:cs typeface="B Titr" pitchFamily="2" charset="-78"/>
              </a:rPr>
              <a:t>کم اثر</a:t>
            </a:r>
            <a:r>
              <a:rPr lang="fa-IR" altLang="en-US" sz="2000" b="1" smtClean="0">
                <a:cs typeface="B Titr" pitchFamily="2" charset="-78"/>
              </a:rPr>
              <a:t>                          </a:t>
            </a:r>
            <a:r>
              <a:rPr lang="fa-IR" altLang="en-US" sz="2000" b="1" smtClean="0">
                <a:solidFill>
                  <a:srgbClr val="002060"/>
                </a:solidFill>
                <a:cs typeface="B Titr" pitchFamily="2" charset="-78"/>
              </a:rPr>
              <a:t>متغير</a:t>
            </a:r>
            <a:r>
              <a:rPr lang="fa-IR" altLang="en-US" sz="2000" b="1" smtClean="0">
                <a:cs typeface="B Titr" pitchFamily="2" charset="-78"/>
              </a:rPr>
              <a:t> </a:t>
            </a:r>
            <a:r>
              <a:rPr lang="fa-IR" altLang="en-US" sz="2000" b="1" smtClean="0">
                <a:solidFill>
                  <a:srgbClr val="FF0000"/>
                </a:solidFill>
                <a:cs typeface="B Titr" pitchFamily="2" charset="-78"/>
              </a:rPr>
              <a:t>کنترل</a:t>
            </a:r>
            <a:r>
              <a:rPr lang="fa-IR" altLang="en-US" sz="2000" b="1" smtClean="0">
                <a:cs typeface="B Titr" pitchFamily="2" charset="-78"/>
              </a:rPr>
              <a:t>                         </a:t>
            </a:r>
            <a:r>
              <a:rPr lang="fa-IR" altLang="en-US" sz="2000" b="1" smtClean="0">
                <a:solidFill>
                  <a:srgbClr val="002060"/>
                </a:solidFill>
                <a:cs typeface="B Titr" pitchFamily="2" charset="-78"/>
              </a:rPr>
              <a:t>اثر آنرا خنثی ميکنيم  </a:t>
            </a:r>
          </a:p>
          <a:p>
            <a:pPr algn="just" rtl="1" eaLnBrk="1" hangingPunct="1">
              <a:lnSpc>
                <a:spcPct val="130000"/>
              </a:lnSpc>
              <a:buFontTx/>
              <a:buNone/>
            </a:pPr>
            <a:r>
              <a:rPr lang="fa-IR" altLang="en-US" sz="2000" b="1" smtClean="0">
                <a:solidFill>
                  <a:srgbClr val="002060"/>
                </a:solidFill>
                <a:cs typeface="B Titr" pitchFamily="2" charset="-78"/>
              </a:rPr>
              <a:t>پر اثر</a:t>
            </a:r>
            <a:r>
              <a:rPr lang="fa-IR" altLang="en-US" sz="2000" b="1" smtClean="0">
                <a:cs typeface="B Titr" pitchFamily="2" charset="-78"/>
              </a:rPr>
              <a:t>                           </a:t>
            </a:r>
            <a:r>
              <a:rPr lang="fa-IR" altLang="en-US" sz="2000" b="1" smtClean="0">
                <a:solidFill>
                  <a:srgbClr val="002060"/>
                </a:solidFill>
                <a:cs typeface="B Titr" pitchFamily="2" charset="-78"/>
              </a:rPr>
              <a:t>متغیر</a:t>
            </a:r>
            <a:r>
              <a:rPr lang="fa-IR" altLang="en-US" sz="2000" b="1" smtClean="0">
                <a:cs typeface="B Titr" pitchFamily="2" charset="-78"/>
              </a:rPr>
              <a:t> </a:t>
            </a:r>
            <a:r>
              <a:rPr lang="fa-IR" altLang="en-US" sz="2000" b="1" smtClean="0">
                <a:solidFill>
                  <a:srgbClr val="FF0000"/>
                </a:solidFill>
                <a:cs typeface="B Titr" pitchFamily="2" charset="-78"/>
              </a:rPr>
              <a:t>تعديل گر</a:t>
            </a:r>
            <a:r>
              <a:rPr lang="fa-IR" altLang="en-US" sz="2000" b="1" smtClean="0">
                <a:cs typeface="B Titr" pitchFamily="2" charset="-78"/>
              </a:rPr>
              <a:t>                     </a:t>
            </a:r>
            <a:r>
              <a:rPr lang="fa-IR" altLang="en-US" sz="2000" b="1" smtClean="0">
                <a:solidFill>
                  <a:srgbClr val="002060"/>
                </a:solidFill>
                <a:cs typeface="B Titr" pitchFamily="2" charset="-78"/>
              </a:rPr>
              <a:t>اثر آنرا دقيق بررسی ميکنيم</a:t>
            </a:r>
          </a:p>
          <a:p>
            <a:pPr algn="just" rtl="1" eaLnBrk="1" hangingPunct="1">
              <a:lnSpc>
                <a:spcPct val="130000"/>
              </a:lnSpc>
              <a:buFontTx/>
              <a:buNone/>
            </a:pPr>
            <a:endParaRPr lang="fa-IR" altLang="en-US" sz="2000" b="1" smtClean="0">
              <a:cs typeface="B Titr" pitchFamily="2" charset="-78"/>
            </a:endParaRPr>
          </a:p>
          <a:p>
            <a:pPr algn="just" rtl="1" eaLnBrk="1" hangingPunct="1">
              <a:lnSpc>
                <a:spcPct val="130000"/>
              </a:lnSpc>
              <a:buFontTx/>
              <a:buNone/>
            </a:pPr>
            <a:r>
              <a:rPr lang="fa-IR" altLang="en-US" sz="2000" b="1" smtClean="0">
                <a:solidFill>
                  <a:srgbClr val="002060"/>
                </a:solidFill>
                <a:cs typeface="B Titr" pitchFamily="2" charset="-78"/>
              </a:rPr>
              <a:t> محقق بدنبال بررسی اثر متغير مستقل فعال بر متغير وابسته  که کمی و پيوسته است ميباشد.</a:t>
            </a:r>
          </a:p>
          <a:p>
            <a:pPr algn="just" rtl="1" eaLnBrk="1" hangingPunct="1">
              <a:lnSpc>
                <a:spcPct val="130000"/>
              </a:lnSpc>
              <a:buFontTx/>
              <a:buChar char="-"/>
            </a:pPr>
            <a:endParaRPr lang="fa-IR" altLang="en-US" sz="2000" b="1" smtClean="0">
              <a:cs typeface="B Titr" pitchFamily="2" charset="-78"/>
            </a:endParaRPr>
          </a:p>
          <a:p>
            <a:pPr algn="just" rtl="1" eaLnBrk="1" hangingPunct="1">
              <a:lnSpc>
                <a:spcPct val="130000"/>
              </a:lnSpc>
              <a:buFont typeface="Wingdings" pitchFamily="2" charset="2"/>
              <a:buNone/>
            </a:pPr>
            <a:r>
              <a:rPr lang="fa-IR" altLang="en-US" sz="2000" b="1" smtClean="0">
                <a:solidFill>
                  <a:srgbClr val="FF0000"/>
                </a:solidFill>
                <a:cs typeface="B Titr" pitchFamily="2" charset="-78"/>
              </a:rPr>
              <a:t> موضوع (مثال):  </a:t>
            </a:r>
          </a:p>
          <a:p>
            <a:pPr algn="just" rtl="1" eaLnBrk="1" hangingPunct="1">
              <a:lnSpc>
                <a:spcPct val="130000"/>
              </a:lnSpc>
              <a:buFont typeface="Wingdings" pitchFamily="2" charset="2"/>
              <a:buNone/>
            </a:pPr>
            <a:r>
              <a:rPr lang="fa-IR" altLang="en-US" sz="2000" b="1" smtClean="0">
                <a:solidFill>
                  <a:srgbClr val="002060"/>
                </a:solidFill>
                <a:cs typeface="B Titr" pitchFamily="2" charset="-78"/>
              </a:rPr>
              <a:t> ” بررسی تاثير رتبه دانشگاهی بر ميزان رضايتمندی شغلی اعضای هئيت علمی“</a:t>
            </a:r>
          </a:p>
          <a:p>
            <a:pPr algn="just" rtl="1" eaLnBrk="1" hangingPunct="1">
              <a:lnSpc>
                <a:spcPct val="130000"/>
              </a:lnSpc>
              <a:buFont typeface="Wingdings" pitchFamily="2" charset="2"/>
              <a:buNone/>
            </a:pPr>
            <a:r>
              <a:rPr lang="fa-IR" altLang="en-US" sz="2000" b="1" smtClean="0">
                <a:solidFill>
                  <a:srgbClr val="002060"/>
                </a:solidFill>
                <a:cs typeface="B Titr" pitchFamily="2" charset="-78"/>
              </a:rPr>
              <a:t> با توجه به اين موضوع متغيرهای آنرا مشخص کنيد. </a:t>
            </a:r>
          </a:p>
          <a:p>
            <a:pPr algn="just" rtl="1" eaLnBrk="1" hangingPunct="1">
              <a:buFont typeface="Wingdings" pitchFamily="2" charset="2"/>
              <a:buNone/>
            </a:pPr>
            <a:r>
              <a:rPr lang="fa-IR" altLang="en-US" smtClean="0">
                <a:cs typeface="B Titr" pitchFamily="2" charset="-78"/>
              </a:rPr>
              <a:t> </a:t>
            </a:r>
          </a:p>
          <a:p>
            <a:pPr algn="r" rtl="1" eaLnBrk="1" hangingPunct="1">
              <a:buFontTx/>
              <a:buNone/>
            </a:pPr>
            <a:endParaRPr lang="en-US" altLang="en-US" smtClean="0">
              <a:cs typeface="B Titr" pitchFamily="2" charset="-78"/>
            </a:endParaRPr>
          </a:p>
        </p:txBody>
      </p:sp>
      <p:sp>
        <p:nvSpPr>
          <p:cNvPr id="24580" name="AutoShape 10"/>
          <p:cNvSpPr>
            <a:spLocks noChangeArrowheads="1"/>
          </p:cNvSpPr>
          <p:nvPr/>
        </p:nvSpPr>
        <p:spPr bwMode="auto">
          <a:xfrm>
            <a:off x="7091363" y="2000250"/>
            <a:ext cx="865187" cy="144463"/>
          </a:xfrm>
          <a:prstGeom prst="leftArrow">
            <a:avLst>
              <a:gd name="adj1" fmla="val 50000"/>
              <a:gd name="adj2" fmla="val 149725"/>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endParaRPr lang="fa-IR" altLang="en-US" sz="1800">
              <a:solidFill>
                <a:schemeClr val="tx1"/>
              </a:solidFill>
              <a:latin typeface="Arial" charset="0"/>
            </a:endParaRPr>
          </a:p>
        </p:txBody>
      </p:sp>
      <p:sp>
        <p:nvSpPr>
          <p:cNvPr id="24581" name="AutoShape 11"/>
          <p:cNvSpPr>
            <a:spLocks noChangeArrowheads="1"/>
          </p:cNvSpPr>
          <p:nvPr/>
        </p:nvSpPr>
        <p:spPr bwMode="auto">
          <a:xfrm>
            <a:off x="7162800" y="2428875"/>
            <a:ext cx="865188" cy="144463"/>
          </a:xfrm>
          <a:prstGeom prst="leftArrow">
            <a:avLst>
              <a:gd name="adj1" fmla="val 50000"/>
              <a:gd name="adj2" fmla="val 149725"/>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endParaRPr lang="fa-IR" altLang="en-US" sz="1800">
              <a:solidFill>
                <a:schemeClr val="tx1"/>
              </a:solidFill>
              <a:latin typeface="Arial" charset="0"/>
            </a:endParaRPr>
          </a:p>
        </p:txBody>
      </p:sp>
      <p:sp>
        <p:nvSpPr>
          <p:cNvPr id="24582" name="AutoShape 12"/>
          <p:cNvSpPr>
            <a:spLocks noChangeArrowheads="1"/>
          </p:cNvSpPr>
          <p:nvPr/>
        </p:nvSpPr>
        <p:spPr bwMode="auto">
          <a:xfrm>
            <a:off x="4786313" y="1928813"/>
            <a:ext cx="865187" cy="144462"/>
          </a:xfrm>
          <a:prstGeom prst="leftArrow">
            <a:avLst>
              <a:gd name="adj1" fmla="val 50000"/>
              <a:gd name="adj2" fmla="val 149726"/>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endParaRPr lang="fa-IR" altLang="en-US" sz="1800">
              <a:solidFill>
                <a:schemeClr val="tx1"/>
              </a:solidFill>
              <a:latin typeface="Arial" charset="0"/>
            </a:endParaRPr>
          </a:p>
        </p:txBody>
      </p:sp>
      <p:sp>
        <p:nvSpPr>
          <p:cNvPr id="24583" name="AutoShape 13"/>
          <p:cNvSpPr>
            <a:spLocks noChangeArrowheads="1"/>
          </p:cNvSpPr>
          <p:nvPr/>
        </p:nvSpPr>
        <p:spPr bwMode="auto">
          <a:xfrm>
            <a:off x="4714875" y="2428875"/>
            <a:ext cx="865188" cy="144463"/>
          </a:xfrm>
          <a:prstGeom prst="leftArrow">
            <a:avLst>
              <a:gd name="adj1" fmla="val 50000"/>
              <a:gd name="adj2" fmla="val 149725"/>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endParaRPr lang="fa-IR" altLang="en-US" sz="1800">
              <a:solidFill>
                <a:schemeClr val="tx1"/>
              </a:solidFill>
              <a:latin typeface="Arial" charset="0"/>
            </a:endParaRPr>
          </a:p>
        </p:txBody>
      </p:sp>
      <p:sp>
        <p:nvSpPr>
          <p:cNvPr id="14345"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86748266-363F-4B53-B53F-F100AD8A736D}" type="slidenum">
              <a:rPr lang="fa-IR" altLang="en-US" sz="1400">
                <a:solidFill>
                  <a:schemeClr val="bg1"/>
                </a:solidFill>
                <a:latin typeface="Arial" charset="0"/>
                <a:cs typeface="B Nazanin" pitchFamily="2" charset="-78"/>
              </a:rPr>
              <a:pPr algn="ctr" rtl="1" eaLnBrk="1" hangingPunct="1">
                <a:spcBef>
                  <a:spcPct val="0"/>
                </a:spcBef>
                <a:buFontTx/>
                <a:buNone/>
              </a:pPr>
              <a:t>12</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2000" fill="hold"/>
                                        <p:tgtEl>
                                          <p:spTgt spid="24580"/>
                                        </p:tgtEl>
                                        <p:attrNameLst>
                                          <p:attrName>ppt_w</p:attrName>
                                        </p:attrNameLst>
                                      </p:cBhvr>
                                      <p:tavLst>
                                        <p:tav tm="0" fmla="#ppt_w*sin(2.5*pi*$)">
                                          <p:val>
                                            <p:fltVal val="0"/>
                                          </p:val>
                                        </p:tav>
                                        <p:tav tm="100000">
                                          <p:val>
                                            <p:fltVal val="1"/>
                                          </p:val>
                                        </p:tav>
                                      </p:tavLst>
                                    </p:anim>
                                    <p:anim calcmode="lin" valueType="num">
                                      <p:cBhvr>
                                        <p:cTn id="8" dur="2000" fill="hold"/>
                                        <p:tgtEl>
                                          <p:spTgt spid="2458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19" presetClass="entr" presetSubtype="10" fill="hold" grpId="0" nodeType="afterEffect">
                                  <p:stCondLst>
                                    <p:cond delay="0"/>
                                  </p:stCondLst>
                                  <p:childTnLst>
                                    <p:set>
                                      <p:cBhvr>
                                        <p:cTn id="11" dur="1" fill="hold">
                                          <p:stCondLst>
                                            <p:cond delay="0"/>
                                          </p:stCondLst>
                                        </p:cTn>
                                        <p:tgtEl>
                                          <p:spTgt spid="24582"/>
                                        </p:tgtEl>
                                        <p:attrNameLst>
                                          <p:attrName>style.visibility</p:attrName>
                                        </p:attrNameLst>
                                      </p:cBhvr>
                                      <p:to>
                                        <p:strVal val="visible"/>
                                      </p:to>
                                    </p:set>
                                    <p:anim calcmode="lin" valueType="num">
                                      <p:cBhvr>
                                        <p:cTn id="12" dur="2000" fill="hold"/>
                                        <p:tgtEl>
                                          <p:spTgt spid="24582"/>
                                        </p:tgtEl>
                                        <p:attrNameLst>
                                          <p:attrName>ppt_w</p:attrName>
                                        </p:attrNameLst>
                                      </p:cBhvr>
                                      <p:tavLst>
                                        <p:tav tm="0" fmla="#ppt_w*sin(2.5*pi*$)">
                                          <p:val>
                                            <p:fltVal val="0"/>
                                          </p:val>
                                        </p:tav>
                                        <p:tav tm="100000">
                                          <p:val>
                                            <p:fltVal val="1"/>
                                          </p:val>
                                        </p:tav>
                                      </p:tavLst>
                                    </p:anim>
                                    <p:anim calcmode="lin" valueType="num">
                                      <p:cBhvr>
                                        <p:cTn id="13" dur="2000" fill="hold"/>
                                        <p:tgtEl>
                                          <p:spTgt spid="24582"/>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4000"/>
                            </p:stCondLst>
                            <p:childTnLst>
                              <p:par>
                                <p:cTn id="15" presetID="19" presetClass="entr" presetSubtype="10" fill="hold" grpId="0" nodeType="afterEffect">
                                  <p:stCondLst>
                                    <p:cond delay="0"/>
                                  </p:stCondLst>
                                  <p:childTnLst>
                                    <p:set>
                                      <p:cBhvr>
                                        <p:cTn id="16" dur="1" fill="hold">
                                          <p:stCondLst>
                                            <p:cond delay="0"/>
                                          </p:stCondLst>
                                        </p:cTn>
                                        <p:tgtEl>
                                          <p:spTgt spid="24581"/>
                                        </p:tgtEl>
                                        <p:attrNameLst>
                                          <p:attrName>style.visibility</p:attrName>
                                        </p:attrNameLst>
                                      </p:cBhvr>
                                      <p:to>
                                        <p:strVal val="visible"/>
                                      </p:to>
                                    </p:set>
                                    <p:anim calcmode="lin" valueType="num">
                                      <p:cBhvr>
                                        <p:cTn id="17" dur="2000" fill="hold"/>
                                        <p:tgtEl>
                                          <p:spTgt spid="24581"/>
                                        </p:tgtEl>
                                        <p:attrNameLst>
                                          <p:attrName>ppt_w</p:attrName>
                                        </p:attrNameLst>
                                      </p:cBhvr>
                                      <p:tavLst>
                                        <p:tav tm="0" fmla="#ppt_w*sin(2.5*pi*$)">
                                          <p:val>
                                            <p:fltVal val="0"/>
                                          </p:val>
                                        </p:tav>
                                        <p:tav tm="100000">
                                          <p:val>
                                            <p:fltVal val="1"/>
                                          </p:val>
                                        </p:tav>
                                      </p:tavLst>
                                    </p:anim>
                                    <p:anim calcmode="lin" valueType="num">
                                      <p:cBhvr>
                                        <p:cTn id="18" dur="2000" fill="hold"/>
                                        <p:tgtEl>
                                          <p:spTgt spid="24581"/>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6000"/>
                            </p:stCondLst>
                            <p:childTnLst>
                              <p:par>
                                <p:cTn id="20" presetID="19" presetClass="entr" presetSubtype="10" fill="hold" grpId="0" nodeType="afterEffect">
                                  <p:stCondLst>
                                    <p:cond delay="0"/>
                                  </p:stCondLst>
                                  <p:childTnLst>
                                    <p:set>
                                      <p:cBhvr>
                                        <p:cTn id="21" dur="1" fill="hold">
                                          <p:stCondLst>
                                            <p:cond delay="0"/>
                                          </p:stCondLst>
                                        </p:cTn>
                                        <p:tgtEl>
                                          <p:spTgt spid="24583"/>
                                        </p:tgtEl>
                                        <p:attrNameLst>
                                          <p:attrName>style.visibility</p:attrName>
                                        </p:attrNameLst>
                                      </p:cBhvr>
                                      <p:to>
                                        <p:strVal val="visible"/>
                                      </p:to>
                                    </p:set>
                                    <p:anim calcmode="lin" valueType="num">
                                      <p:cBhvr>
                                        <p:cTn id="22" dur="2000" fill="hold"/>
                                        <p:tgtEl>
                                          <p:spTgt spid="24583"/>
                                        </p:tgtEl>
                                        <p:attrNameLst>
                                          <p:attrName>ppt_w</p:attrName>
                                        </p:attrNameLst>
                                      </p:cBhvr>
                                      <p:tavLst>
                                        <p:tav tm="0" fmla="#ppt_w*sin(2.5*pi*$)">
                                          <p:val>
                                            <p:fltVal val="0"/>
                                          </p:val>
                                        </p:tav>
                                        <p:tav tm="100000">
                                          <p:val>
                                            <p:fltVal val="1"/>
                                          </p:val>
                                        </p:tav>
                                      </p:tavLst>
                                    </p:anim>
                                    <p:anim calcmode="lin" valueType="num">
                                      <p:cBhvr>
                                        <p:cTn id="23" dur="2000" fill="hold"/>
                                        <p:tgtEl>
                                          <p:spTgt spid="245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P spid="24582" grpId="0" animBg="1"/>
      <p:bldP spid="2458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139952" y="332656"/>
            <a:ext cx="4589711" cy="504056"/>
          </a:xfrm>
          <a:solidFill>
            <a:srgbClr val="FC5E62"/>
          </a:solidFill>
        </p:spPr>
        <p:txBody>
          <a:bodyPr/>
          <a:lstStyle/>
          <a:p>
            <a:pPr algn="r" rtl="1" eaLnBrk="1" fontAlgn="auto" hangingPunct="1">
              <a:spcAft>
                <a:spcPts val="0"/>
              </a:spcAft>
              <a:defRPr/>
            </a:pPr>
            <a:r>
              <a:rPr lang="fa-IR" sz="3200" b="0" dirty="0" smtClean="0">
                <a:solidFill>
                  <a:schemeClr val="hlink"/>
                </a:solidFill>
                <a:effectLst>
                  <a:outerShdw blurRad="38100" dist="38100" dir="2700000" algn="tl">
                    <a:srgbClr val="000000">
                      <a:alpha val="43137"/>
                    </a:srgbClr>
                  </a:outerShdw>
                </a:effectLst>
                <a:cs typeface="B Titr" panose="00000700000000000000" pitchFamily="2" charset="-78"/>
              </a:rPr>
              <a:t> سطوح </a:t>
            </a:r>
            <a:r>
              <a:rPr lang="fa-IR" sz="3200" b="0" dirty="0">
                <a:solidFill>
                  <a:schemeClr val="hlink"/>
                </a:solidFill>
                <a:effectLst>
                  <a:outerShdw blurRad="38100" dist="38100" dir="2700000" algn="tl">
                    <a:srgbClr val="000000">
                      <a:alpha val="43137"/>
                    </a:srgbClr>
                  </a:outerShdw>
                </a:effectLst>
                <a:cs typeface="B Titr" panose="00000700000000000000" pitchFamily="2" charset="-78"/>
              </a:rPr>
              <a:t>اندازه </a:t>
            </a:r>
            <a:r>
              <a:rPr lang="fa-IR" sz="3200" b="0" dirty="0" smtClean="0">
                <a:solidFill>
                  <a:schemeClr val="hlink"/>
                </a:solidFill>
                <a:effectLst>
                  <a:outerShdw blurRad="38100" dist="38100" dir="2700000" algn="tl">
                    <a:srgbClr val="000000">
                      <a:alpha val="43137"/>
                    </a:srgbClr>
                  </a:outerShdw>
                </a:effectLst>
                <a:cs typeface="B Titr" panose="00000700000000000000" pitchFamily="2" charset="-78"/>
              </a:rPr>
              <a:t>گيری :</a:t>
            </a:r>
            <a:endParaRPr lang="en-US" sz="3200" b="0" dirty="0">
              <a:solidFill>
                <a:schemeClr val="hlink"/>
              </a:solidFill>
              <a:effectLst>
                <a:outerShdw blurRad="38100" dist="38100" dir="2700000" algn="tl">
                  <a:srgbClr val="000000">
                    <a:alpha val="43137"/>
                  </a:srgbClr>
                </a:outerShdw>
              </a:effectLst>
              <a:cs typeface="B Titr" panose="00000700000000000000" pitchFamily="2" charset="-78"/>
            </a:endParaRPr>
          </a:p>
        </p:txBody>
      </p:sp>
      <p:sp>
        <p:nvSpPr>
          <p:cNvPr id="25603" name="Rectangle 3"/>
          <p:cNvSpPr>
            <a:spLocks noGrp="1" noChangeArrowheads="1"/>
          </p:cNvSpPr>
          <p:nvPr>
            <p:ph idx="1"/>
          </p:nvPr>
        </p:nvSpPr>
        <p:spPr>
          <a:xfrm>
            <a:off x="468313" y="1125538"/>
            <a:ext cx="8064500" cy="4895850"/>
          </a:xfrm>
        </p:spPr>
        <p:txBody>
          <a:bodyPr rtlCol="0">
            <a:normAutofit lnSpcReduction="10000"/>
          </a:bodyPr>
          <a:lstStyle/>
          <a:p>
            <a:pPr marL="571500" indent="-571500" algn="just" rtl="1" eaLnBrk="1" fontAlgn="auto" hangingPunct="1">
              <a:lnSpc>
                <a:spcPct val="170000"/>
              </a:lnSpc>
              <a:spcAft>
                <a:spcPts val="0"/>
              </a:spcAft>
              <a:buFontTx/>
              <a:buNone/>
              <a:defRPr/>
            </a:pPr>
            <a:r>
              <a:rPr lang="fa-IR" altLang="en-US" sz="3400" b="1" dirty="0" smtClean="0">
                <a:solidFill>
                  <a:srgbClr val="FF0000"/>
                </a:solidFill>
                <a:cs typeface="B Titr" pitchFamily="2" charset="-78"/>
              </a:rPr>
              <a:t> </a:t>
            </a:r>
            <a:r>
              <a:rPr lang="fa-IR" altLang="en-US" b="1" dirty="0" smtClean="0">
                <a:solidFill>
                  <a:srgbClr val="FF0000"/>
                </a:solidFill>
                <a:cs typeface="B Titr" pitchFamily="2" charset="-78"/>
              </a:rPr>
              <a:t>اندازه گيری:</a:t>
            </a:r>
          </a:p>
          <a:p>
            <a:pPr marL="571500" indent="-571500" algn="just" rtl="1" eaLnBrk="1" fontAlgn="auto" hangingPunct="1">
              <a:lnSpc>
                <a:spcPct val="140000"/>
              </a:lnSpc>
              <a:spcAft>
                <a:spcPts val="0"/>
              </a:spcAft>
              <a:buFontTx/>
              <a:buNone/>
              <a:defRPr/>
            </a:pPr>
            <a:r>
              <a:rPr lang="fa-IR" altLang="en-US" sz="2000" b="1" dirty="0" smtClean="0">
                <a:cs typeface="B Titr" pitchFamily="2" charset="-78"/>
              </a:rPr>
              <a:t>  اختصاص عدد به حالات و شرايط يک متغير بر اساس قواعد خاص تا کيفيت به کميت تبديل شود.</a:t>
            </a:r>
          </a:p>
          <a:p>
            <a:pPr marL="571500" indent="-571500" algn="just" rtl="1" eaLnBrk="1" fontAlgn="auto" hangingPunct="1">
              <a:lnSpc>
                <a:spcPct val="140000"/>
              </a:lnSpc>
              <a:spcAft>
                <a:spcPts val="0"/>
              </a:spcAft>
              <a:buFontTx/>
              <a:buNone/>
              <a:defRPr/>
            </a:pPr>
            <a:r>
              <a:rPr lang="fa-IR" altLang="en-US" b="1" dirty="0" smtClean="0">
                <a:solidFill>
                  <a:srgbClr val="FF0000"/>
                </a:solidFill>
                <a:cs typeface="B Titr" pitchFamily="2" charset="-78"/>
              </a:rPr>
              <a:t>سطوح اندازه گيری:</a:t>
            </a:r>
          </a:p>
          <a:p>
            <a:pPr marL="571500" indent="-571500" algn="just" rtl="1" eaLnBrk="1" fontAlgn="auto" hangingPunct="1">
              <a:lnSpc>
                <a:spcPct val="140000"/>
              </a:lnSpc>
              <a:spcAft>
                <a:spcPts val="0"/>
              </a:spcAft>
              <a:buFont typeface="Wingdings" pitchFamily="2" charset="2"/>
              <a:buAutoNum type="arabicPeriod"/>
              <a:defRPr/>
            </a:pPr>
            <a:r>
              <a:rPr lang="fa-IR" altLang="en-US" sz="2000" b="1" dirty="0" smtClean="0">
                <a:solidFill>
                  <a:srgbClr val="FF0000"/>
                </a:solidFill>
                <a:cs typeface="B Titr" pitchFamily="2" charset="-78"/>
              </a:rPr>
              <a:t>اسمی</a:t>
            </a:r>
            <a:r>
              <a:rPr lang="fa-IR" altLang="en-US" sz="2000" b="1" dirty="0" smtClean="0">
                <a:cs typeface="B Titr" pitchFamily="2" charset="-78"/>
              </a:rPr>
              <a:t> (</a:t>
            </a:r>
            <a:r>
              <a:rPr lang="en-US" altLang="en-US" sz="1800" dirty="0" smtClean="0">
                <a:cs typeface="B Titr" pitchFamily="2" charset="-78"/>
              </a:rPr>
              <a:t>Nominal</a:t>
            </a:r>
            <a:r>
              <a:rPr lang="fa-IR" altLang="en-US" sz="2000" b="1" dirty="0" smtClean="0">
                <a:cs typeface="B Titr" pitchFamily="2" charset="-78"/>
              </a:rPr>
              <a:t>)</a:t>
            </a:r>
            <a:endParaRPr lang="en-US" altLang="en-US" sz="2000" b="1" dirty="0" smtClean="0">
              <a:cs typeface="B Titr" pitchFamily="2" charset="-78"/>
            </a:endParaRPr>
          </a:p>
          <a:p>
            <a:pPr marL="571500" indent="-571500" algn="just" rtl="1" eaLnBrk="1" fontAlgn="auto" hangingPunct="1">
              <a:lnSpc>
                <a:spcPct val="140000"/>
              </a:lnSpc>
              <a:spcAft>
                <a:spcPts val="0"/>
              </a:spcAft>
              <a:buFont typeface="Wingdings" pitchFamily="2" charset="2"/>
              <a:buAutoNum type="arabicPeriod"/>
              <a:defRPr/>
            </a:pPr>
            <a:r>
              <a:rPr lang="fa-IR" altLang="en-US" sz="2000" b="1" dirty="0" smtClean="0">
                <a:solidFill>
                  <a:srgbClr val="FF0000"/>
                </a:solidFill>
                <a:cs typeface="B Titr" pitchFamily="2" charset="-78"/>
              </a:rPr>
              <a:t>رتبه ای </a:t>
            </a:r>
            <a:r>
              <a:rPr lang="fa-IR" altLang="en-US" sz="1800" b="1" dirty="0" smtClean="0">
                <a:cs typeface="B Titr" pitchFamily="2" charset="-78"/>
              </a:rPr>
              <a:t>(</a:t>
            </a:r>
            <a:r>
              <a:rPr lang="en-US" altLang="en-US" sz="1800" dirty="0" smtClean="0">
                <a:cs typeface="B Titr" pitchFamily="2" charset="-78"/>
              </a:rPr>
              <a:t>Ordinal</a:t>
            </a:r>
            <a:r>
              <a:rPr lang="fa-IR" altLang="en-US" sz="2000" b="1" dirty="0" smtClean="0">
                <a:cs typeface="B Titr" pitchFamily="2" charset="-78"/>
              </a:rPr>
              <a:t>)</a:t>
            </a:r>
          </a:p>
          <a:p>
            <a:pPr marL="571500" indent="-571500" algn="just" rtl="1" eaLnBrk="1" fontAlgn="auto" hangingPunct="1">
              <a:lnSpc>
                <a:spcPct val="140000"/>
              </a:lnSpc>
              <a:spcAft>
                <a:spcPts val="0"/>
              </a:spcAft>
              <a:buFont typeface="Wingdings" pitchFamily="2" charset="2"/>
              <a:buAutoNum type="arabicPeriod"/>
              <a:defRPr/>
            </a:pPr>
            <a:r>
              <a:rPr lang="fa-IR" altLang="en-US" sz="2000" b="1" dirty="0" smtClean="0">
                <a:solidFill>
                  <a:srgbClr val="FF0000"/>
                </a:solidFill>
                <a:cs typeface="B Titr" pitchFamily="2" charset="-78"/>
              </a:rPr>
              <a:t>فاصله ای </a:t>
            </a:r>
            <a:r>
              <a:rPr lang="fa-IR" altLang="en-US" sz="2000" b="1" dirty="0" smtClean="0">
                <a:cs typeface="B Titr" pitchFamily="2" charset="-78"/>
              </a:rPr>
              <a:t>(</a:t>
            </a:r>
            <a:r>
              <a:rPr lang="en-US" altLang="en-US" sz="1800" dirty="0" smtClean="0">
                <a:cs typeface="B Titr" pitchFamily="2" charset="-78"/>
              </a:rPr>
              <a:t>Interval</a:t>
            </a:r>
            <a:r>
              <a:rPr lang="fa-IR" altLang="en-US" sz="2000" b="1" dirty="0" smtClean="0">
                <a:cs typeface="B Titr" pitchFamily="2" charset="-78"/>
              </a:rPr>
              <a:t>) ، صفر غيرمطلق(قرار دادی) مثال: نمره دانشجو که قراردادی است. </a:t>
            </a:r>
            <a:r>
              <a:rPr lang="en-US" altLang="en-US" sz="2000" b="1" dirty="0" smtClean="0">
                <a:cs typeface="B Titr" pitchFamily="2" charset="-78"/>
              </a:rPr>
              <a:t> </a:t>
            </a:r>
            <a:endParaRPr lang="fa-IR" altLang="en-US" sz="2000" b="1" dirty="0" smtClean="0">
              <a:cs typeface="B Titr" pitchFamily="2" charset="-78"/>
            </a:endParaRPr>
          </a:p>
          <a:p>
            <a:pPr marL="571500" indent="-571500" algn="just" rtl="1" eaLnBrk="1" fontAlgn="auto" hangingPunct="1">
              <a:lnSpc>
                <a:spcPct val="140000"/>
              </a:lnSpc>
              <a:spcAft>
                <a:spcPts val="0"/>
              </a:spcAft>
              <a:buFont typeface="Wingdings" pitchFamily="2" charset="2"/>
              <a:buAutoNum type="arabicPeriod"/>
              <a:defRPr/>
            </a:pPr>
            <a:r>
              <a:rPr lang="fa-IR" altLang="en-US" sz="2000" b="1" dirty="0" smtClean="0">
                <a:solidFill>
                  <a:srgbClr val="FF0000"/>
                </a:solidFill>
                <a:cs typeface="B Titr" pitchFamily="2" charset="-78"/>
              </a:rPr>
              <a:t>نسبتی</a:t>
            </a:r>
            <a:r>
              <a:rPr lang="fa-IR" altLang="en-US" sz="2000" b="1" dirty="0" smtClean="0">
                <a:cs typeface="B Titr" pitchFamily="2" charset="-78"/>
              </a:rPr>
              <a:t> (</a:t>
            </a:r>
            <a:r>
              <a:rPr lang="en-US" altLang="en-US" sz="1800" dirty="0" smtClean="0">
                <a:cs typeface="B Titr" pitchFamily="2" charset="-78"/>
              </a:rPr>
              <a:t>Ratio</a:t>
            </a:r>
            <a:r>
              <a:rPr lang="fa-IR" altLang="en-US" sz="2000" b="1" dirty="0" smtClean="0">
                <a:cs typeface="B Titr" pitchFamily="2" charset="-78"/>
              </a:rPr>
              <a:t>) ، صفر مطلق مثل: قد که از صفر شروع ميشود و قابل رويت است.</a:t>
            </a:r>
          </a:p>
          <a:p>
            <a:pPr marL="571500" indent="-571500" algn="just" rtl="1" eaLnBrk="1" fontAlgn="auto" hangingPunct="1">
              <a:lnSpc>
                <a:spcPct val="140000"/>
              </a:lnSpc>
              <a:spcAft>
                <a:spcPts val="0"/>
              </a:spcAft>
              <a:buFontTx/>
              <a:buNone/>
              <a:defRPr/>
            </a:pPr>
            <a:endParaRPr lang="en-US" altLang="en-US" sz="2000" b="1" dirty="0" smtClean="0">
              <a:cs typeface="B Titr" pitchFamily="2" charset="-78"/>
            </a:endParaRPr>
          </a:p>
        </p:txBody>
      </p:sp>
      <p:sp>
        <p:nvSpPr>
          <p:cNvPr id="4" name="Slide Number Placeholder 3"/>
          <p:cNvSpPr>
            <a:spLocks noGrp="1"/>
          </p:cNvSpPr>
          <p:nvPr>
            <p:ph type="sldNum" sz="quarter" idx="11"/>
          </p:nvPr>
        </p:nvSpPr>
        <p:spPr/>
        <p:txBody>
          <a:bodyPr/>
          <a:lstStyle/>
          <a:p>
            <a:pPr>
              <a:defRPr/>
            </a:pPr>
            <a:fld id="{AED57006-DA19-4C53-B493-D4C2AEB59D63}" type="slidenum">
              <a:rPr lang="fa-IR" altLang="en-US"/>
              <a:pPr>
                <a:defRPr/>
              </a:pPr>
              <a:t>13</a:t>
            </a:fld>
            <a:endParaRPr lang="en-US" altLang="en-US" dirty="0"/>
          </a:p>
        </p:txBody>
      </p:sp>
      <p:sp>
        <p:nvSpPr>
          <p:cNvPr id="15365"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2356DF92-11D7-4808-97A1-379AA21D5ED2}" type="slidenum">
              <a:rPr lang="fa-IR" altLang="en-US" sz="1400">
                <a:solidFill>
                  <a:schemeClr val="bg1"/>
                </a:solidFill>
                <a:latin typeface="Arial" charset="0"/>
                <a:cs typeface="B Nazanin" pitchFamily="2" charset="-78"/>
              </a:rPr>
              <a:pPr algn="ctr" rtl="1" eaLnBrk="1" hangingPunct="1">
                <a:spcBef>
                  <a:spcPct val="0"/>
                </a:spcBef>
                <a:buFontTx/>
                <a:buNone/>
              </a:pPr>
              <a:t>13</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41BDFBE-051B-4F6A-8CB1-C64D0D61637B}" type="slidenum">
              <a:rPr lang="fa-IR" altLang="en-US"/>
              <a:pPr>
                <a:defRPr/>
              </a:pPr>
              <a:t>14</a:t>
            </a:fld>
            <a:endParaRPr lang="en-US" altLang="en-US" dirty="0"/>
          </a:p>
        </p:txBody>
      </p:sp>
      <p:graphicFrame>
        <p:nvGraphicFramePr>
          <p:cNvPr id="7" name="Table 6"/>
          <p:cNvGraphicFramePr>
            <a:graphicFrameLocks noGrp="1"/>
          </p:cNvGraphicFramePr>
          <p:nvPr/>
        </p:nvGraphicFramePr>
        <p:xfrm>
          <a:off x="1031875" y="1785938"/>
          <a:ext cx="7500938" cy="3771900"/>
        </p:xfrm>
        <a:graphic>
          <a:graphicData uri="http://schemas.openxmlformats.org/drawingml/2006/table">
            <a:tbl>
              <a:tblPr rtl="1"/>
              <a:tblGrid>
                <a:gridCol w="2500313"/>
                <a:gridCol w="2500312"/>
                <a:gridCol w="2500313"/>
              </a:tblGrid>
              <a:tr h="571500">
                <a:tc gridSpan="3">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dirty="0" smtClean="0">
                          <a:ln>
                            <a:noFill/>
                          </a:ln>
                          <a:solidFill>
                            <a:srgbClr val="FF0000"/>
                          </a:solidFill>
                          <a:effectLst/>
                          <a:latin typeface="Calibri" pitchFamily="34" charset="0"/>
                          <a:ea typeface="B Titr" pitchFamily="2" charset="-78"/>
                          <a:cs typeface="B Titr" pitchFamily="2" charset="-78"/>
                        </a:rPr>
                        <a:t>سطوح اندازه گيری:</a:t>
                      </a:r>
                      <a:endParaRPr kumimoji="0" lang="en-US" sz="1100" b="0" i="0" u="none" strike="noStrike" cap="none" normalizeH="0" baseline="0" dirty="0" smtClean="0">
                        <a:ln>
                          <a:noFill/>
                        </a:ln>
                        <a:solidFill>
                          <a:srgbClr val="FF000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E6EED5"/>
                    </a:solidFill>
                  </a:tcPr>
                </a:tc>
                <a:tc hMerge="1">
                  <a:txBody>
                    <a:bodyPr/>
                    <a:lstStyle/>
                    <a:p>
                      <a:pPr rtl="1"/>
                      <a:endParaRPr lang="fa-IR"/>
                    </a:p>
                  </a:txBody>
                  <a:tcPr/>
                </a:tc>
                <a:tc hMerge="1">
                  <a:txBody>
                    <a:bodyPr/>
                    <a:lstStyle/>
                    <a:p>
                      <a:pPr rtl="1"/>
                      <a:endParaRPr lang="fa-IR"/>
                    </a:p>
                  </a:txBody>
                  <a:tcPr/>
                </a:tc>
              </a:tr>
              <a:tr h="800100">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smtClean="0">
                          <a:ln>
                            <a:noFill/>
                          </a:ln>
                          <a:solidFill>
                            <a:srgbClr val="002060"/>
                          </a:solidFill>
                          <a:effectLst/>
                          <a:latin typeface="Calibri" pitchFamily="34" charset="0"/>
                          <a:ea typeface="B Titr" pitchFamily="2" charset="-78"/>
                          <a:cs typeface="B Titr" pitchFamily="2" charset="-78"/>
                        </a:rPr>
                        <a:t>اسمی   </a:t>
                      </a:r>
                      <a:endParaRPr kumimoji="0" lang="en-US" sz="1100" b="0" i="0" u="none" strike="noStrike" cap="none" normalizeH="0" baseline="0" dirty="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FFC000"/>
                      </a:solidFill>
                      <a:prstDash val="solid"/>
                      <a:round/>
                      <a:headEnd type="none" w="med" len="med"/>
                      <a:tailEnd type="none" w="med" len="med"/>
                    </a:lnL>
                    <a:lnR w="19050" cap="flat" cmpd="sng" algn="ctr">
                      <a:solidFill>
                        <a:srgbClr val="984806"/>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CDDDAC"/>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smtClean="0">
                          <a:ln>
                            <a:noFill/>
                          </a:ln>
                          <a:solidFill>
                            <a:srgbClr val="002060"/>
                          </a:solidFill>
                          <a:effectLst/>
                          <a:latin typeface="Calibri" pitchFamily="34" charset="0"/>
                          <a:ea typeface="B Titr" pitchFamily="2" charset="-78"/>
                          <a:cs typeface="B Titr" pitchFamily="2" charset="-78"/>
                        </a:rPr>
                        <a:t>ناپيوسته </a:t>
                      </a:r>
                      <a:endParaRPr kumimoji="0" lang="en-US" sz="1100" b="0" i="0" u="none" strike="noStrike" cap="none" normalizeH="0" baseline="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984806"/>
                      </a:solidFill>
                      <a:prstDash val="solid"/>
                      <a:round/>
                      <a:headEnd type="none" w="med" len="med"/>
                      <a:tailEnd type="none" w="med" len="med"/>
                    </a:lnL>
                    <a:lnR w="19050" cap="flat" cmpd="sng" algn="ctr">
                      <a:solidFill>
                        <a:srgbClr val="984806"/>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CDDDAC"/>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dirty="0" smtClean="0">
                          <a:ln>
                            <a:noFill/>
                          </a:ln>
                          <a:solidFill>
                            <a:srgbClr val="002060"/>
                          </a:solidFill>
                          <a:effectLst/>
                          <a:latin typeface="Calibri" pitchFamily="34" charset="0"/>
                          <a:ea typeface="B Titr" pitchFamily="2" charset="-78"/>
                          <a:cs typeface="B Titr" pitchFamily="2" charset="-78"/>
                        </a:rPr>
                        <a:t>غير متريک        </a:t>
                      </a:r>
                      <a:endParaRPr kumimoji="0" lang="en-US" sz="1100" b="0" i="0" u="none" strike="noStrike" cap="none" normalizeH="0" baseline="0" dirty="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984806"/>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CDDDAC"/>
                    </a:solidFill>
                  </a:tcPr>
                </a:tc>
              </a:tr>
              <a:tr h="800100">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smtClean="0">
                          <a:ln>
                            <a:noFill/>
                          </a:ln>
                          <a:solidFill>
                            <a:srgbClr val="002060"/>
                          </a:solidFill>
                          <a:effectLst/>
                          <a:latin typeface="Calibri" pitchFamily="34" charset="0"/>
                          <a:ea typeface="B Titr" pitchFamily="2" charset="-78"/>
                          <a:cs typeface="B Titr" pitchFamily="2" charset="-78"/>
                        </a:rPr>
                        <a:t>رتبه ای     </a:t>
                      </a:r>
                      <a:endParaRPr kumimoji="0" lang="en-US" sz="1100" b="0" i="0" u="none" strike="noStrike" cap="none" normalizeH="0" baseline="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FFC000"/>
                      </a:solidFill>
                      <a:prstDash val="solid"/>
                      <a:round/>
                      <a:headEnd type="none" w="med" len="med"/>
                      <a:tailEnd type="none" w="med" len="med"/>
                    </a:lnL>
                    <a:lnR w="19050" cap="flat" cmpd="sng" algn="ctr">
                      <a:solidFill>
                        <a:srgbClr val="984806"/>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smtClean="0">
                          <a:ln>
                            <a:noFill/>
                          </a:ln>
                          <a:solidFill>
                            <a:srgbClr val="002060"/>
                          </a:solidFill>
                          <a:effectLst/>
                          <a:latin typeface="Calibri" pitchFamily="34" charset="0"/>
                          <a:ea typeface="B Titr" pitchFamily="2" charset="-78"/>
                          <a:cs typeface="B Titr" pitchFamily="2" charset="-78"/>
                        </a:rPr>
                        <a:t>ناپيوسته</a:t>
                      </a:r>
                      <a:r>
                        <a:rPr kumimoji="0" lang="fa-IR" sz="2400" b="0" i="0" u="none" strike="noStrike" cap="none" normalizeH="0" baseline="0" smtClean="0">
                          <a:ln>
                            <a:noFill/>
                          </a:ln>
                          <a:solidFill>
                            <a:srgbClr val="002060"/>
                          </a:solidFill>
                          <a:effectLst/>
                          <a:latin typeface="Calibri" pitchFamily="34" charset="0"/>
                          <a:ea typeface="B Titr" pitchFamily="2" charset="-78"/>
                          <a:cs typeface="B Titr" pitchFamily="2" charset="-78"/>
                        </a:rPr>
                        <a:t> </a:t>
                      </a:r>
                      <a:endParaRPr kumimoji="0" lang="en-US" sz="1100" b="0" i="0" u="none" strike="noStrike" cap="none" normalizeH="0" baseline="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984806"/>
                      </a:solidFill>
                      <a:prstDash val="solid"/>
                      <a:round/>
                      <a:headEnd type="none" w="med" len="med"/>
                      <a:tailEnd type="none" w="med" len="med"/>
                    </a:lnL>
                    <a:lnR w="19050" cap="flat" cmpd="sng" algn="ctr">
                      <a:solidFill>
                        <a:srgbClr val="984806"/>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dirty="0" smtClean="0">
                          <a:ln>
                            <a:noFill/>
                          </a:ln>
                          <a:solidFill>
                            <a:srgbClr val="002060"/>
                          </a:solidFill>
                          <a:effectLst/>
                          <a:latin typeface="Calibri" pitchFamily="34" charset="0"/>
                          <a:ea typeface="B Titr" pitchFamily="2" charset="-78"/>
                          <a:cs typeface="B Titr" pitchFamily="2" charset="-78"/>
                        </a:rPr>
                        <a:t>غير متريک    </a:t>
                      </a:r>
                      <a:endParaRPr kumimoji="0" lang="en-US" sz="1100" b="0" i="0" u="none" strike="noStrike" cap="none" normalizeH="0" baseline="0" dirty="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984806"/>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E6EED5"/>
                    </a:solidFill>
                  </a:tcPr>
                </a:tc>
              </a:tr>
              <a:tr h="800100">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smtClean="0">
                          <a:ln>
                            <a:noFill/>
                          </a:ln>
                          <a:solidFill>
                            <a:srgbClr val="002060"/>
                          </a:solidFill>
                          <a:effectLst/>
                          <a:latin typeface="Calibri" pitchFamily="34" charset="0"/>
                          <a:ea typeface="B Titr" pitchFamily="2" charset="-78"/>
                          <a:cs typeface="B Titr" pitchFamily="2" charset="-78"/>
                        </a:rPr>
                        <a:t>فاصله ای    </a:t>
                      </a:r>
                      <a:endParaRPr kumimoji="0" lang="en-US" sz="1100" b="0" i="0" u="none" strike="noStrike" cap="none" normalizeH="0" baseline="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FFC000"/>
                      </a:solidFill>
                      <a:prstDash val="solid"/>
                      <a:round/>
                      <a:headEnd type="none" w="med" len="med"/>
                      <a:tailEnd type="none" w="med" len="med"/>
                    </a:lnL>
                    <a:lnR w="19050" cap="flat" cmpd="sng" algn="ctr">
                      <a:solidFill>
                        <a:srgbClr val="984806"/>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CDDDAC"/>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smtClean="0">
                          <a:ln>
                            <a:noFill/>
                          </a:ln>
                          <a:solidFill>
                            <a:srgbClr val="002060"/>
                          </a:solidFill>
                          <a:effectLst/>
                          <a:latin typeface="Calibri" pitchFamily="34" charset="0"/>
                          <a:ea typeface="B Titr" pitchFamily="2" charset="-78"/>
                          <a:cs typeface="B Titr" pitchFamily="2" charset="-78"/>
                        </a:rPr>
                        <a:t>پيوسته</a:t>
                      </a:r>
                      <a:r>
                        <a:rPr kumimoji="0" lang="fa-IR" sz="2400" b="0" i="0" u="none" strike="noStrike" cap="none" normalizeH="0" baseline="0" smtClean="0">
                          <a:ln>
                            <a:noFill/>
                          </a:ln>
                          <a:solidFill>
                            <a:srgbClr val="002060"/>
                          </a:solidFill>
                          <a:effectLst/>
                          <a:latin typeface="Calibri" pitchFamily="34" charset="0"/>
                          <a:ea typeface="B Titr" pitchFamily="2" charset="-78"/>
                          <a:cs typeface="B Titr" pitchFamily="2" charset="-78"/>
                        </a:rPr>
                        <a:t> </a:t>
                      </a:r>
                      <a:endParaRPr kumimoji="0" lang="en-US" sz="1100" b="0" i="0" u="none" strike="noStrike" cap="none" normalizeH="0" baseline="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984806"/>
                      </a:solidFill>
                      <a:prstDash val="solid"/>
                      <a:round/>
                      <a:headEnd type="none" w="med" len="med"/>
                      <a:tailEnd type="none" w="med" len="med"/>
                    </a:lnL>
                    <a:lnR w="19050" cap="flat" cmpd="sng" algn="ctr">
                      <a:solidFill>
                        <a:srgbClr val="984806"/>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CDDDAC"/>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dirty="0" smtClean="0">
                          <a:ln>
                            <a:noFill/>
                          </a:ln>
                          <a:solidFill>
                            <a:srgbClr val="002060"/>
                          </a:solidFill>
                          <a:effectLst/>
                          <a:latin typeface="Calibri" pitchFamily="34" charset="0"/>
                          <a:ea typeface="B Titr" pitchFamily="2" charset="-78"/>
                          <a:cs typeface="B Titr" pitchFamily="2" charset="-78"/>
                        </a:rPr>
                        <a:t>متريک </a:t>
                      </a:r>
                      <a:endParaRPr kumimoji="0" lang="en-US" sz="1100" b="0" i="0" u="none" strike="noStrike" cap="none" normalizeH="0" baseline="0" dirty="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984806"/>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CDDDAC"/>
                    </a:solidFill>
                  </a:tcPr>
                </a:tc>
              </a:tr>
              <a:tr h="800100">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dirty="0" smtClean="0">
                          <a:ln>
                            <a:noFill/>
                          </a:ln>
                          <a:solidFill>
                            <a:srgbClr val="002060"/>
                          </a:solidFill>
                          <a:effectLst/>
                          <a:latin typeface="Calibri" pitchFamily="34" charset="0"/>
                          <a:ea typeface="B Titr" pitchFamily="2" charset="-78"/>
                          <a:cs typeface="B Titr" pitchFamily="2" charset="-78"/>
                        </a:rPr>
                        <a:t>نسبتی </a:t>
                      </a:r>
                      <a:endParaRPr kumimoji="0" lang="en-US" sz="1100" b="0" i="0" u="none" strike="noStrike" cap="none" normalizeH="0" baseline="0" dirty="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FFC000"/>
                      </a:solidFill>
                      <a:prstDash val="solid"/>
                      <a:round/>
                      <a:headEnd type="none" w="med" len="med"/>
                      <a:tailEnd type="none" w="med" len="med"/>
                    </a:lnL>
                    <a:lnR w="19050" cap="flat" cmpd="sng" algn="ctr">
                      <a:solidFill>
                        <a:srgbClr val="984806"/>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dirty="0" smtClean="0">
                          <a:ln>
                            <a:noFill/>
                          </a:ln>
                          <a:solidFill>
                            <a:srgbClr val="002060"/>
                          </a:solidFill>
                          <a:effectLst/>
                          <a:latin typeface="Calibri" pitchFamily="34" charset="0"/>
                          <a:ea typeface="B Titr" pitchFamily="2" charset="-78"/>
                          <a:cs typeface="B Titr" pitchFamily="2" charset="-78"/>
                        </a:rPr>
                        <a:t>پيوسته</a:t>
                      </a:r>
                      <a:r>
                        <a:rPr kumimoji="0" lang="fa-IR" sz="2400" b="0" i="0" u="none" strike="noStrike" cap="none" normalizeH="0" baseline="0" dirty="0" smtClean="0">
                          <a:ln>
                            <a:noFill/>
                          </a:ln>
                          <a:solidFill>
                            <a:srgbClr val="002060"/>
                          </a:solidFill>
                          <a:effectLst/>
                          <a:latin typeface="Calibri" pitchFamily="34" charset="0"/>
                          <a:ea typeface="B Titr" pitchFamily="2" charset="-78"/>
                          <a:cs typeface="B Titr" pitchFamily="2" charset="-78"/>
                        </a:rPr>
                        <a:t> </a:t>
                      </a:r>
                      <a:endParaRPr kumimoji="0" lang="en-US" sz="1100" b="0" i="0" u="none" strike="noStrike" cap="none" normalizeH="0" baseline="0" dirty="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984806"/>
                      </a:solidFill>
                      <a:prstDash val="solid"/>
                      <a:round/>
                      <a:headEnd type="none" w="med" len="med"/>
                      <a:tailEnd type="none" w="med" len="med"/>
                    </a:lnL>
                    <a:lnR w="19050" cap="flat" cmpd="sng" algn="ctr">
                      <a:solidFill>
                        <a:srgbClr val="984806"/>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E6EED5"/>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fa-IR" sz="2400" b="1" i="0" u="none" strike="noStrike" cap="none" normalizeH="0" baseline="0" dirty="0" smtClean="0">
                          <a:ln>
                            <a:noFill/>
                          </a:ln>
                          <a:solidFill>
                            <a:srgbClr val="002060"/>
                          </a:solidFill>
                          <a:effectLst/>
                          <a:latin typeface="Calibri" pitchFamily="34" charset="0"/>
                          <a:ea typeface="B Titr" pitchFamily="2" charset="-78"/>
                          <a:cs typeface="B Titr" pitchFamily="2" charset="-78"/>
                        </a:rPr>
                        <a:t>متريک </a:t>
                      </a:r>
                      <a:endParaRPr kumimoji="0" lang="en-US" sz="1100" b="0" i="0" u="none" strike="noStrike" cap="none" normalizeH="0" baseline="0" dirty="0" smtClean="0">
                        <a:ln>
                          <a:noFill/>
                        </a:ln>
                        <a:solidFill>
                          <a:srgbClr val="002060"/>
                        </a:solidFill>
                        <a:effectLst/>
                        <a:latin typeface="Calibri" pitchFamily="34" charset="0"/>
                        <a:ea typeface="B Titr" pitchFamily="2" charset="-78"/>
                        <a:cs typeface="B Titr" pitchFamily="2" charset="-78"/>
                      </a:endParaRPr>
                    </a:p>
                  </a:txBody>
                  <a:tcPr marL="68580" marR="68580" marT="0" marB="0" horzOverflow="overflow">
                    <a:lnL w="19050" cap="flat" cmpd="sng" algn="ctr">
                      <a:solidFill>
                        <a:srgbClr val="984806"/>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rgbClr val="E6EED5"/>
                    </a:solidFill>
                  </a:tcPr>
                </a:tc>
              </a:tr>
            </a:tbl>
          </a:graphicData>
        </a:graphic>
      </p:graphicFrame>
      <p:sp>
        <p:nvSpPr>
          <p:cNvPr id="6" name="Rectangle 4"/>
          <p:cNvSpPr txBox="1">
            <a:spLocks noChangeArrowheads="1"/>
          </p:cNvSpPr>
          <p:nvPr/>
        </p:nvSpPr>
        <p:spPr>
          <a:xfrm>
            <a:off x="4139952" y="332656"/>
            <a:ext cx="4589711" cy="504056"/>
          </a:xfrm>
          <a:prstGeom prst="rect">
            <a:avLst/>
          </a:prstGeom>
          <a:solidFill>
            <a:srgbClr val="FC5E62"/>
          </a:solidFill>
        </p:spPr>
        <p:txBody>
          <a:bodyPr anchor="b"/>
          <a:lstStyle>
            <a:lvl1pPr algn="l" rtl="0" fontAlgn="base">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fontAlgn="auto">
              <a:spcAft>
                <a:spcPts val="0"/>
              </a:spcAft>
              <a:defRPr/>
            </a:pPr>
            <a:r>
              <a:rPr lang="fa-IR" sz="3200" b="0" dirty="0" smtClean="0">
                <a:solidFill>
                  <a:schemeClr val="hlink"/>
                </a:solidFill>
                <a:effectLst>
                  <a:outerShdw blurRad="38100" dist="38100" dir="2700000" algn="tl">
                    <a:srgbClr val="000000">
                      <a:alpha val="43137"/>
                    </a:srgbClr>
                  </a:outerShdw>
                </a:effectLst>
                <a:cs typeface="B Titr" panose="00000700000000000000" pitchFamily="2" charset="-78"/>
              </a:rPr>
              <a:t> سطوح اندازه گيری :</a:t>
            </a:r>
            <a:endParaRPr lang="en-US" sz="3200" b="0" dirty="0">
              <a:solidFill>
                <a:schemeClr val="hlink"/>
              </a:solidFill>
              <a:effectLst>
                <a:outerShdw blurRad="38100" dist="38100" dir="2700000" algn="tl">
                  <a:srgbClr val="000000">
                    <a:alpha val="43137"/>
                  </a:srgbClr>
                </a:outerShdw>
              </a:effectLst>
              <a:cs typeface="B Titr" panose="00000700000000000000" pitchFamily="2" charset="-78"/>
            </a:endParaRPr>
          </a:p>
        </p:txBody>
      </p:sp>
      <p:sp>
        <p:nvSpPr>
          <p:cNvPr id="16412"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0860F132-5EBD-40D1-ACF9-40768F081BDF}" type="slidenum">
              <a:rPr lang="fa-IR" altLang="en-US" sz="1400">
                <a:solidFill>
                  <a:schemeClr val="bg1"/>
                </a:solidFill>
                <a:latin typeface="Arial" charset="0"/>
                <a:cs typeface="B Nazanin" pitchFamily="2" charset="-78"/>
              </a:rPr>
              <a:pPr algn="ctr" rtl="1" eaLnBrk="1" hangingPunct="1">
                <a:spcBef>
                  <a:spcPct val="0"/>
                </a:spcBef>
                <a:buFontTx/>
                <a:buNone/>
              </a:pPr>
              <a:t>14</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1999" y="188641"/>
            <a:ext cx="4086225" cy="648072"/>
          </a:xfrm>
          <a:solidFill>
            <a:srgbClr val="FC5E62"/>
          </a:solidFill>
        </p:spPr>
        <p:txBody>
          <a:bodyPr/>
          <a:lstStyle/>
          <a:p>
            <a:pPr algn="r" rtl="1" eaLnBrk="1" fontAlgn="auto" hangingPunct="1">
              <a:spcAft>
                <a:spcPts val="0"/>
              </a:spcAft>
              <a:defRPr/>
            </a:pPr>
            <a:r>
              <a:rPr lang="fa-IR" sz="3200" dirty="0">
                <a:solidFill>
                  <a:schemeClr val="hlink"/>
                </a:solidFill>
                <a:cs typeface="B Titr" panose="00000700000000000000" pitchFamily="2" charset="-78"/>
              </a:rPr>
              <a:t>جداول </a:t>
            </a:r>
            <a:r>
              <a:rPr lang="fa-IR" sz="3200" dirty="0" smtClean="0">
                <a:solidFill>
                  <a:schemeClr val="hlink"/>
                </a:solidFill>
                <a:cs typeface="B Titr" panose="00000700000000000000" pitchFamily="2" charset="-78"/>
              </a:rPr>
              <a:t>آماری  :</a:t>
            </a:r>
            <a:endParaRPr lang="en-US" sz="3200" dirty="0">
              <a:solidFill>
                <a:schemeClr val="hlink"/>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pPr>
              <a:defRPr/>
            </a:pPr>
            <a:fld id="{D129C6B2-F585-42DE-88F0-1DE95171B639}" type="slidenum">
              <a:rPr lang="fa-IR" altLang="en-US"/>
              <a:pPr>
                <a:defRPr/>
              </a:pPr>
              <a:t>15</a:t>
            </a:fld>
            <a:endParaRPr lang="en-US" altLang="en-US" dirty="0"/>
          </a:p>
        </p:txBody>
      </p:sp>
      <p:sp>
        <p:nvSpPr>
          <p:cNvPr id="16386" name="Rectangle 3"/>
          <p:cNvSpPr>
            <a:spLocks noGrp="1" noChangeArrowheads="1"/>
          </p:cNvSpPr>
          <p:nvPr>
            <p:ph idx="4294967295"/>
          </p:nvPr>
        </p:nvSpPr>
        <p:spPr>
          <a:xfrm>
            <a:off x="684213" y="1214438"/>
            <a:ext cx="7380287" cy="4824412"/>
          </a:xfrm>
        </p:spPr>
        <p:txBody>
          <a:bodyPr rtlCol="0">
            <a:normAutofit lnSpcReduction="10000"/>
          </a:bodyPr>
          <a:lstStyle/>
          <a:p>
            <a:pPr marL="571500" indent="-571500" algn="just" rtl="1" eaLnBrk="1" fontAlgn="auto" hangingPunct="1">
              <a:lnSpc>
                <a:spcPct val="140000"/>
              </a:lnSpc>
              <a:spcAft>
                <a:spcPts val="0"/>
              </a:spcAft>
              <a:buFont typeface="Wingdings 2" pitchFamily="18" charset="2"/>
              <a:buNone/>
              <a:defRPr/>
            </a:pPr>
            <a:r>
              <a:rPr lang="fa-IR" sz="2000" b="1" dirty="0">
                <a:solidFill>
                  <a:srgbClr val="FF0000"/>
                </a:solidFill>
                <a:cs typeface="B Titr" pitchFamily="2" charset="-78"/>
              </a:rPr>
              <a:t>متغير در سطح اسمی:</a:t>
            </a:r>
          </a:p>
          <a:p>
            <a:pPr marL="571500" indent="-571500" algn="just" rtl="1" eaLnBrk="1" fontAlgn="auto" hangingPunct="1">
              <a:lnSpc>
                <a:spcPct val="140000"/>
              </a:lnSpc>
              <a:spcAft>
                <a:spcPts val="0"/>
              </a:spcAft>
              <a:buSzPct val="75000"/>
              <a:buFontTx/>
              <a:buChar char="•"/>
              <a:defRPr/>
            </a:pPr>
            <a:r>
              <a:rPr lang="fa-IR" sz="1800" b="1" dirty="0">
                <a:solidFill>
                  <a:srgbClr val="002060"/>
                </a:solidFill>
                <a:cs typeface="B Titr" pitchFamily="2" charset="-78"/>
              </a:rPr>
              <a:t>جدول توزيع فراوانی ساده</a:t>
            </a:r>
          </a:p>
          <a:p>
            <a:pPr marL="571500" indent="-571500" algn="just" rtl="1" eaLnBrk="1" fontAlgn="auto" hangingPunct="1">
              <a:lnSpc>
                <a:spcPct val="140000"/>
              </a:lnSpc>
              <a:spcAft>
                <a:spcPts val="0"/>
              </a:spcAft>
              <a:buSzPct val="75000"/>
              <a:buFontTx/>
              <a:buChar char="•"/>
              <a:defRPr/>
            </a:pPr>
            <a:r>
              <a:rPr lang="fa-IR" sz="1800" b="1" dirty="0">
                <a:solidFill>
                  <a:srgbClr val="002060"/>
                </a:solidFill>
                <a:cs typeface="B Titr" pitchFamily="2" charset="-78"/>
              </a:rPr>
              <a:t>جدول توزيع فراوانی نسبی</a:t>
            </a:r>
          </a:p>
          <a:p>
            <a:pPr marL="571500" indent="-571500" algn="just" rtl="1" eaLnBrk="1" fontAlgn="auto" hangingPunct="1">
              <a:lnSpc>
                <a:spcPct val="140000"/>
              </a:lnSpc>
              <a:spcAft>
                <a:spcPts val="0"/>
              </a:spcAft>
              <a:buSzPct val="75000"/>
              <a:buFontTx/>
              <a:buChar char="•"/>
              <a:defRPr/>
            </a:pPr>
            <a:r>
              <a:rPr lang="fa-IR" sz="1800" b="1" dirty="0">
                <a:solidFill>
                  <a:srgbClr val="002060"/>
                </a:solidFill>
                <a:cs typeface="B Titr" pitchFamily="2" charset="-78"/>
              </a:rPr>
              <a:t>جدول توزيع فراوانی درصدی</a:t>
            </a:r>
          </a:p>
          <a:p>
            <a:pPr marL="571500" indent="-571500" algn="just" rtl="1" eaLnBrk="1" fontAlgn="auto" hangingPunct="1">
              <a:lnSpc>
                <a:spcPct val="140000"/>
              </a:lnSpc>
              <a:spcAft>
                <a:spcPts val="0"/>
              </a:spcAft>
              <a:buFont typeface="Wingdings 2" pitchFamily="18" charset="2"/>
              <a:buNone/>
              <a:defRPr/>
            </a:pPr>
            <a:r>
              <a:rPr lang="fa-IR" sz="2200" b="1" dirty="0" smtClean="0">
                <a:solidFill>
                  <a:schemeClr val="folHlink"/>
                </a:solidFill>
                <a:cs typeface="B Titr" pitchFamily="2" charset="-78"/>
              </a:rPr>
              <a:t>             روش محاسبه و اندازه گيري</a:t>
            </a:r>
            <a:r>
              <a:rPr lang="fa-IR" b="1" dirty="0" smtClean="0">
                <a:solidFill>
                  <a:schemeClr val="folHlink"/>
                </a:solidFill>
                <a:cs typeface="B Titr" pitchFamily="2" charset="-78"/>
              </a:rPr>
              <a:t>:</a:t>
            </a:r>
            <a:r>
              <a:rPr lang="fa-IR" sz="2000" b="1" dirty="0" smtClean="0">
                <a:cs typeface="B Titr" pitchFamily="2" charset="-78"/>
              </a:rPr>
              <a:t>  </a:t>
            </a:r>
            <a:r>
              <a:rPr lang="fa-IR" sz="2000" b="1" dirty="0">
                <a:cs typeface="B Titr" pitchFamily="2" charset="-78"/>
              </a:rPr>
              <a:t>مد</a:t>
            </a:r>
          </a:p>
          <a:p>
            <a:pPr marL="571500" indent="-571500" algn="just" rtl="1" eaLnBrk="1" fontAlgn="auto" hangingPunct="1">
              <a:lnSpc>
                <a:spcPct val="140000"/>
              </a:lnSpc>
              <a:spcAft>
                <a:spcPts val="0"/>
              </a:spcAft>
              <a:buFont typeface="Wingdings 2" pitchFamily="18" charset="2"/>
              <a:buNone/>
              <a:defRPr/>
            </a:pPr>
            <a:r>
              <a:rPr lang="fa-IR" sz="2000" b="1" dirty="0">
                <a:solidFill>
                  <a:srgbClr val="FF0000"/>
                </a:solidFill>
                <a:cs typeface="B Titr" pitchFamily="2" charset="-78"/>
              </a:rPr>
              <a:t>متغيردرسطح رتبه ای:</a:t>
            </a:r>
          </a:p>
          <a:p>
            <a:pPr marL="571500" indent="-571500" algn="just" rtl="1" eaLnBrk="1" fontAlgn="auto" hangingPunct="1">
              <a:lnSpc>
                <a:spcPct val="140000"/>
              </a:lnSpc>
              <a:spcAft>
                <a:spcPts val="0"/>
              </a:spcAft>
              <a:buSzPct val="75000"/>
              <a:buFontTx/>
              <a:buChar char="•"/>
              <a:defRPr/>
            </a:pPr>
            <a:r>
              <a:rPr lang="fa-IR" sz="2000" b="1" dirty="0">
                <a:solidFill>
                  <a:srgbClr val="002060"/>
                </a:solidFill>
                <a:cs typeface="B Titr" pitchFamily="2" charset="-78"/>
              </a:rPr>
              <a:t> </a:t>
            </a:r>
            <a:r>
              <a:rPr lang="fa-IR" sz="1800" b="1" dirty="0">
                <a:solidFill>
                  <a:srgbClr val="002060"/>
                </a:solidFill>
                <a:cs typeface="B Titr" pitchFamily="2" charset="-78"/>
              </a:rPr>
              <a:t>جدول توزيع فراوانی تراکمی</a:t>
            </a:r>
          </a:p>
          <a:p>
            <a:pPr marL="571500" indent="-571500" algn="just" rtl="1" eaLnBrk="1" fontAlgn="auto" hangingPunct="1">
              <a:lnSpc>
                <a:spcPct val="140000"/>
              </a:lnSpc>
              <a:spcAft>
                <a:spcPts val="0"/>
              </a:spcAft>
              <a:buSzPct val="75000"/>
              <a:buFontTx/>
              <a:buChar char="•"/>
              <a:defRPr/>
            </a:pPr>
            <a:r>
              <a:rPr lang="fa-IR" sz="1800" b="1" dirty="0">
                <a:solidFill>
                  <a:srgbClr val="002060"/>
                </a:solidFill>
                <a:cs typeface="B Titr" pitchFamily="2" charset="-78"/>
              </a:rPr>
              <a:t>  جدول توزيع فراوانی تراکمی نسبی</a:t>
            </a:r>
          </a:p>
          <a:p>
            <a:pPr marL="571500" indent="-571500" algn="just" rtl="1" eaLnBrk="1" fontAlgn="auto" hangingPunct="1">
              <a:lnSpc>
                <a:spcPct val="140000"/>
              </a:lnSpc>
              <a:spcAft>
                <a:spcPts val="0"/>
              </a:spcAft>
              <a:buSzPct val="75000"/>
              <a:buFontTx/>
              <a:buChar char="•"/>
              <a:defRPr/>
            </a:pPr>
            <a:r>
              <a:rPr lang="fa-IR" sz="1800" b="1" dirty="0">
                <a:solidFill>
                  <a:srgbClr val="002060"/>
                </a:solidFill>
                <a:cs typeface="B Titr" pitchFamily="2" charset="-78"/>
              </a:rPr>
              <a:t>  جدول توزيع فراوانی تراکمی نسبی درصدی</a:t>
            </a:r>
          </a:p>
          <a:p>
            <a:pPr marL="571500" indent="-571500" algn="just" rtl="1" eaLnBrk="1" fontAlgn="auto" hangingPunct="1">
              <a:lnSpc>
                <a:spcPct val="140000"/>
              </a:lnSpc>
              <a:spcAft>
                <a:spcPts val="0"/>
              </a:spcAft>
              <a:buFont typeface="Wingdings 2" pitchFamily="18" charset="2"/>
              <a:buNone/>
              <a:defRPr/>
            </a:pPr>
            <a:r>
              <a:rPr lang="fa-IR" sz="2200" b="1" dirty="0" smtClean="0">
                <a:solidFill>
                  <a:schemeClr val="folHlink"/>
                </a:solidFill>
                <a:cs typeface="B Titr" pitchFamily="2" charset="-78"/>
              </a:rPr>
              <a:t>             روش محاسبه و اندازه گيري</a:t>
            </a:r>
            <a:r>
              <a:rPr lang="fa-IR" b="1" dirty="0" smtClean="0">
                <a:solidFill>
                  <a:schemeClr val="folHlink"/>
                </a:solidFill>
                <a:cs typeface="B Titr" pitchFamily="2" charset="-78"/>
              </a:rPr>
              <a:t>: </a:t>
            </a:r>
            <a:r>
              <a:rPr lang="fa-IR" sz="2000" b="1" dirty="0" smtClean="0">
                <a:cs typeface="B Titr" pitchFamily="2" charset="-78"/>
              </a:rPr>
              <a:t> </a:t>
            </a:r>
            <a:r>
              <a:rPr lang="fa-IR" sz="2000" b="1" dirty="0">
                <a:solidFill>
                  <a:srgbClr val="002060"/>
                </a:solidFill>
                <a:cs typeface="B Titr" pitchFamily="2" charset="-78"/>
              </a:rPr>
              <a:t>مد، ميانه، چارکها، ضريب همبستگی</a:t>
            </a:r>
          </a:p>
          <a:p>
            <a:pPr marL="571500" indent="-571500" algn="just" rtl="1" eaLnBrk="1" fontAlgn="auto" hangingPunct="1">
              <a:lnSpc>
                <a:spcPct val="120000"/>
              </a:lnSpc>
              <a:spcAft>
                <a:spcPts val="0"/>
              </a:spcAft>
              <a:buFont typeface="Wingdings" pitchFamily="2" charset="2"/>
              <a:buNone/>
              <a:defRPr/>
            </a:pPr>
            <a:endParaRPr lang="fa-IR" dirty="0">
              <a:cs typeface="B Titr" pitchFamily="2" charset="-78"/>
            </a:endParaRPr>
          </a:p>
          <a:p>
            <a:pPr marL="571500" indent="-571500" algn="just" rtl="1" eaLnBrk="1" fontAlgn="auto" hangingPunct="1">
              <a:spcAft>
                <a:spcPts val="0"/>
              </a:spcAft>
              <a:buFont typeface="Wingdings" pitchFamily="2" charset="2"/>
              <a:buNone/>
              <a:defRPr/>
            </a:pPr>
            <a:endParaRPr lang="en-US" dirty="0">
              <a:cs typeface="B Titr" pitchFamily="2" charset="-78"/>
            </a:endParaRPr>
          </a:p>
        </p:txBody>
      </p:sp>
      <p:sp>
        <p:nvSpPr>
          <p:cNvPr id="17413"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0C5EB723-51F9-4F19-AF4D-CD4DED09F4BD}" type="slidenum">
              <a:rPr lang="fa-IR" altLang="en-US" sz="1400">
                <a:solidFill>
                  <a:schemeClr val="bg1"/>
                </a:solidFill>
                <a:latin typeface="Arial" charset="0"/>
                <a:cs typeface="B Nazanin" pitchFamily="2" charset="-78"/>
              </a:rPr>
              <a:pPr algn="ctr" rtl="1" eaLnBrk="1" hangingPunct="1">
                <a:spcBef>
                  <a:spcPct val="0"/>
                </a:spcBef>
                <a:buFontTx/>
                <a:buNone/>
              </a:pPr>
              <a:t>15</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3995936" y="188640"/>
            <a:ext cx="4629200" cy="580579"/>
          </a:xfrm>
          <a:solidFill>
            <a:srgbClr val="FC5E62"/>
          </a:solidFill>
        </p:spPr>
        <p:txBody>
          <a:bodyPr/>
          <a:lstStyle/>
          <a:p>
            <a:pPr algn="r" eaLnBrk="1" fontAlgn="auto" hangingPunct="1">
              <a:spcAft>
                <a:spcPts val="0"/>
              </a:spcAft>
              <a:defRPr/>
            </a:pPr>
            <a:r>
              <a:rPr lang="fa-IR" sz="3600" dirty="0">
                <a:solidFill>
                  <a:schemeClr val="hlink"/>
                </a:solidFill>
                <a:cs typeface="B Titr" pitchFamily="2" charset="-78"/>
              </a:rPr>
              <a:t>جداول آماری</a:t>
            </a:r>
            <a:endParaRPr lang="en-US" sz="3600" dirty="0">
              <a:solidFill>
                <a:schemeClr val="hlink"/>
              </a:solidFill>
              <a:cs typeface="B Titr" pitchFamily="2" charset="-78"/>
            </a:endParaRPr>
          </a:p>
        </p:txBody>
      </p:sp>
      <p:sp>
        <p:nvSpPr>
          <p:cNvPr id="18435" name="Slide Number Placeholder 3"/>
          <p:cNvSpPr>
            <a:spLocks noGrp="1"/>
          </p:cNvSpPr>
          <p:nvPr>
            <p:ph type="sldNum" sz="quarter" idx="11"/>
          </p:nvPr>
        </p:nvSpPr>
        <p:spPr bwMode="auto">
          <a:xfrm>
            <a:off x="8664575" y="5740400"/>
            <a:ext cx="463550" cy="365125"/>
          </a:xfrm>
          <a:solidFill>
            <a:srgbClr val="FC5E62"/>
          </a:solidFill>
          <a:extLs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ctr" eaLnBrk="1" hangingPunct="1"/>
            <a:fld id="{D564071C-0690-4C0A-AD0E-B3ADF89C3F89}" type="slidenum">
              <a:rPr lang="fa-IR" altLang="en-US" sz="1400" smtClean="0">
                <a:solidFill>
                  <a:schemeClr val="bg1"/>
                </a:solidFill>
                <a:cs typeface="B Nazanin" pitchFamily="2" charset="-78"/>
              </a:rPr>
              <a:pPr algn="ctr" eaLnBrk="1" hangingPunct="1"/>
              <a:t>16</a:t>
            </a:fld>
            <a:endParaRPr lang="en-US" altLang="en-US" smtClean="0">
              <a:solidFill>
                <a:schemeClr val="bg1"/>
              </a:solidFill>
              <a:cs typeface="B Nazanin" pitchFamily="2" charset="-78"/>
            </a:endParaRPr>
          </a:p>
        </p:txBody>
      </p:sp>
      <p:sp>
        <p:nvSpPr>
          <p:cNvPr id="28675" name="Rectangle 3"/>
          <p:cNvSpPr>
            <a:spLocks noGrp="1" noChangeArrowheads="1"/>
          </p:cNvSpPr>
          <p:nvPr>
            <p:ph idx="4294967295"/>
          </p:nvPr>
        </p:nvSpPr>
        <p:spPr>
          <a:xfrm>
            <a:off x="538163" y="1357313"/>
            <a:ext cx="7921625" cy="4824412"/>
          </a:xfrm>
        </p:spPr>
        <p:txBody>
          <a:bodyPr/>
          <a:lstStyle/>
          <a:p>
            <a:pPr marL="571500" indent="-571500" algn="r" rtl="1" eaLnBrk="1" hangingPunct="1">
              <a:lnSpc>
                <a:spcPct val="160000"/>
              </a:lnSpc>
              <a:buFont typeface="Wingdings 2" pitchFamily="18" charset="2"/>
              <a:buNone/>
            </a:pPr>
            <a:r>
              <a:rPr lang="fa-IR" altLang="en-US" sz="2000" b="1" dirty="0" smtClean="0">
                <a:solidFill>
                  <a:srgbClr val="FF0000"/>
                </a:solidFill>
                <a:cs typeface="B Titr" pitchFamily="2" charset="-78"/>
              </a:rPr>
              <a:t>متغير در سطح فاصله ای:</a:t>
            </a:r>
          </a:p>
          <a:p>
            <a:pPr marL="571500" indent="-571500" algn="r" rtl="1" eaLnBrk="1" hangingPunct="1">
              <a:lnSpc>
                <a:spcPct val="160000"/>
              </a:lnSpc>
              <a:buFontTx/>
              <a:buChar char="•"/>
            </a:pPr>
            <a:r>
              <a:rPr lang="fa-IR" altLang="en-US" sz="1800" b="1" dirty="0" smtClean="0">
                <a:cs typeface="B Titr" pitchFamily="2" charset="-78"/>
              </a:rPr>
              <a:t>جدول توزيع فراوانی گروه بندی شده</a:t>
            </a:r>
          </a:p>
          <a:p>
            <a:pPr marL="571500" indent="-571500" algn="r" rtl="1" eaLnBrk="1" hangingPunct="1">
              <a:lnSpc>
                <a:spcPct val="160000"/>
              </a:lnSpc>
              <a:buFont typeface="Wingdings 2" pitchFamily="18" charset="2"/>
              <a:buNone/>
            </a:pPr>
            <a:r>
              <a:rPr lang="fa-IR" altLang="en-US" sz="2000" b="1" dirty="0" smtClean="0">
                <a:solidFill>
                  <a:schemeClr val="folHlink"/>
                </a:solidFill>
                <a:cs typeface="B Titr" pitchFamily="2" charset="-78"/>
              </a:rPr>
              <a:t>روش محاسبه و اندازه گيري:</a:t>
            </a:r>
            <a:r>
              <a:rPr lang="fa-IR" altLang="en-US" sz="2000" dirty="0" smtClean="0">
                <a:cs typeface="B Titr" pitchFamily="2" charset="-78"/>
              </a:rPr>
              <a:t> </a:t>
            </a:r>
            <a:r>
              <a:rPr lang="fa-IR" altLang="en-US" sz="2000" b="1" dirty="0" smtClean="0">
                <a:cs typeface="B Titr" pitchFamily="2" charset="-78"/>
              </a:rPr>
              <a:t>مد، ميانه، ميانگين، واريانس، انحراف معيار، ضريب همبستگی</a:t>
            </a:r>
          </a:p>
          <a:p>
            <a:pPr marL="571500" indent="-571500" algn="r" rtl="1" eaLnBrk="1" hangingPunct="1">
              <a:lnSpc>
                <a:spcPct val="160000"/>
              </a:lnSpc>
              <a:buFont typeface="Wingdings" pitchFamily="2" charset="2"/>
              <a:buNone/>
            </a:pPr>
            <a:endParaRPr lang="fa-IR" altLang="en-US" sz="2000" b="1" dirty="0" smtClean="0">
              <a:cs typeface="B Titr" pitchFamily="2" charset="-78"/>
            </a:endParaRPr>
          </a:p>
          <a:p>
            <a:pPr marL="571500" indent="-571500" algn="r" rtl="1" eaLnBrk="1" hangingPunct="1">
              <a:lnSpc>
                <a:spcPct val="160000"/>
              </a:lnSpc>
              <a:buFont typeface="Wingdings 2" pitchFamily="18" charset="2"/>
              <a:buNone/>
            </a:pPr>
            <a:r>
              <a:rPr lang="fa-IR" altLang="en-US" sz="2000" b="1" dirty="0" smtClean="0">
                <a:solidFill>
                  <a:srgbClr val="FF0000"/>
                </a:solidFill>
                <a:cs typeface="B Titr" pitchFamily="2" charset="-78"/>
              </a:rPr>
              <a:t>متغیر درسطح نسبتی:</a:t>
            </a:r>
          </a:p>
          <a:p>
            <a:pPr marL="571500" indent="-571500" algn="r" rtl="1" eaLnBrk="1" hangingPunct="1">
              <a:lnSpc>
                <a:spcPct val="160000"/>
              </a:lnSpc>
              <a:buFontTx/>
              <a:buChar char="•"/>
            </a:pPr>
            <a:r>
              <a:rPr lang="fa-IR" altLang="en-US" sz="1800" b="1" dirty="0" smtClean="0">
                <a:cs typeface="B Titr" pitchFamily="2" charset="-78"/>
              </a:rPr>
              <a:t>جدول توزيع فراوانی گروه بندی شده</a:t>
            </a:r>
          </a:p>
          <a:p>
            <a:pPr marL="571500" indent="-571500" algn="r" rtl="1" eaLnBrk="1" hangingPunct="1">
              <a:lnSpc>
                <a:spcPct val="160000"/>
              </a:lnSpc>
              <a:buFont typeface="Wingdings 2" pitchFamily="18" charset="2"/>
              <a:buNone/>
            </a:pPr>
            <a:r>
              <a:rPr lang="fa-IR" altLang="en-US" sz="2000" b="1" dirty="0" smtClean="0">
                <a:solidFill>
                  <a:schemeClr val="folHlink"/>
                </a:solidFill>
                <a:cs typeface="B Titr" pitchFamily="2" charset="-78"/>
              </a:rPr>
              <a:t>روش محاسبه و اندازه گيري:</a:t>
            </a:r>
            <a:r>
              <a:rPr lang="fa-IR" altLang="en-US" sz="2000" b="1" dirty="0" smtClean="0">
                <a:cs typeface="B Titr" pitchFamily="2" charset="-78"/>
              </a:rPr>
              <a:t> مد، ميانه، ميانگين، واريانس، انحراف معيار، ضريب همبستگی</a:t>
            </a:r>
          </a:p>
          <a:p>
            <a:pPr marL="571500" indent="-571500" algn="r" rtl="1" eaLnBrk="1" hangingPunct="1">
              <a:lnSpc>
                <a:spcPct val="130000"/>
              </a:lnSpc>
            </a:pPr>
            <a:endParaRPr lang="fa-IR" altLang="en-US" sz="2000" b="1" dirty="0" smtClean="0">
              <a:cs typeface="B Titr"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067944" y="332656"/>
            <a:ext cx="4567066" cy="580579"/>
          </a:xfrm>
          <a:solidFill>
            <a:srgbClr val="FC5E62"/>
          </a:solidFill>
        </p:spPr>
        <p:txBody>
          <a:bodyPr/>
          <a:lstStyle/>
          <a:p>
            <a:pPr algn="r" rtl="1" eaLnBrk="1" fontAlgn="auto" hangingPunct="1">
              <a:spcAft>
                <a:spcPts val="0"/>
              </a:spcAft>
              <a:defRPr/>
            </a:pPr>
            <a:r>
              <a:rPr lang="fa-IR" sz="3200" dirty="0">
                <a:solidFill>
                  <a:schemeClr val="hlink"/>
                </a:solidFill>
                <a:latin typeface="Arial Black" panose="020B0A04020102020204" pitchFamily="34" charset="0"/>
                <a:cs typeface="B Jadid" panose="00000700000000000000" pitchFamily="2" charset="-78"/>
              </a:rPr>
              <a:t>برآورد</a:t>
            </a:r>
            <a:r>
              <a:rPr lang="fa-IR" sz="3200" dirty="0">
                <a:solidFill>
                  <a:schemeClr val="hlink"/>
                </a:solidFill>
                <a:latin typeface="Arial Black" panose="020B0A04020102020204" pitchFamily="34" charset="0"/>
                <a:cs typeface="Times New Roman" panose="02020603050405020304" pitchFamily="18" charset="0"/>
              </a:rPr>
              <a:t> </a:t>
            </a:r>
            <a:r>
              <a:rPr lang="fa-IR" sz="3200" dirty="0" smtClean="0">
                <a:solidFill>
                  <a:schemeClr val="hlink"/>
                </a:solidFill>
                <a:latin typeface="Arial Black" panose="020B0A04020102020204" pitchFamily="34" charset="0"/>
                <a:cs typeface="Times New Roman" panose="02020603050405020304" pitchFamily="18" charset="0"/>
              </a:rPr>
              <a:t>(</a:t>
            </a:r>
            <a:r>
              <a:rPr lang="en-US" sz="3200" dirty="0" smtClean="0">
                <a:solidFill>
                  <a:schemeClr val="hlink"/>
                </a:solidFill>
                <a:latin typeface="Arial Black" panose="020B0A04020102020204" pitchFamily="34" charset="0"/>
                <a:cs typeface="Times New Roman" panose="02020603050405020304" pitchFamily="18" charset="0"/>
              </a:rPr>
              <a:t>Estimation</a:t>
            </a:r>
            <a:r>
              <a:rPr lang="fa-IR" sz="3200" dirty="0" smtClean="0">
                <a:solidFill>
                  <a:schemeClr val="hlink"/>
                </a:solidFill>
                <a:latin typeface="Arial Black" panose="020B0A04020102020204" pitchFamily="34" charset="0"/>
                <a:cs typeface="Times New Roman" panose="02020603050405020304" pitchFamily="18" charset="0"/>
              </a:rPr>
              <a:t>)</a:t>
            </a:r>
            <a:endParaRPr lang="en-US" sz="3200" dirty="0">
              <a:solidFill>
                <a:schemeClr val="hlink"/>
              </a:solidFill>
              <a:latin typeface="Arial Black" panose="020B0A04020102020204" pitchFamily="34" charset="0"/>
              <a:cs typeface="Times New Roman" panose="02020603050405020304" pitchFamily="18" charset="0"/>
            </a:endParaRPr>
          </a:p>
        </p:txBody>
      </p:sp>
      <p:sp>
        <p:nvSpPr>
          <p:cNvPr id="4" name="Slide Number Placeholder 3"/>
          <p:cNvSpPr>
            <a:spLocks noGrp="1"/>
          </p:cNvSpPr>
          <p:nvPr>
            <p:ph type="sldNum" sz="quarter" idx="11"/>
          </p:nvPr>
        </p:nvSpPr>
        <p:spPr/>
        <p:txBody>
          <a:bodyPr/>
          <a:lstStyle/>
          <a:p>
            <a:pPr>
              <a:defRPr/>
            </a:pPr>
            <a:fld id="{A5E9AAD8-ECDA-467A-9E76-93480231C65A}" type="slidenum">
              <a:rPr lang="fa-IR" altLang="en-US"/>
              <a:pPr>
                <a:defRPr/>
              </a:pPr>
              <a:t>17</a:t>
            </a:fld>
            <a:endParaRPr lang="en-US" altLang="en-US" dirty="0"/>
          </a:p>
        </p:txBody>
      </p:sp>
      <p:sp>
        <p:nvSpPr>
          <p:cNvPr id="29699" name="Rectangle 3"/>
          <p:cNvSpPr>
            <a:spLocks noGrp="1" noChangeArrowheads="1"/>
          </p:cNvSpPr>
          <p:nvPr>
            <p:ph idx="4294967295"/>
          </p:nvPr>
        </p:nvSpPr>
        <p:spPr>
          <a:xfrm>
            <a:off x="400050" y="1196975"/>
            <a:ext cx="8348663" cy="4679950"/>
          </a:xfrm>
        </p:spPr>
        <p:txBody>
          <a:bodyPr/>
          <a:lstStyle/>
          <a:p>
            <a:pPr marL="571500" indent="-571500" algn="r" rtl="1" eaLnBrk="1" hangingPunct="1">
              <a:lnSpc>
                <a:spcPct val="150000"/>
              </a:lnSpc>
              <a:buFont typeface="Wingdings 2" pitchFamily="18" charset="2"/>
              <a:buNone/>
            </a:pPr>
            <a:r>
              <a:rPr lang="fa-IR" altLang="en-US" u="sng" dirty="0" smtClean="0">
                <a:solidFill>
                  <a:srgbClr val="002060"/>
                </a:solidFill>
                <a:cs typeface="B Titr" pitchFamily="2" charset="-78"/>
              </a:rPr>
              <a:t>شناسايی ويژگيهای نمونه(آماره) و کسب ويژگيهای جامعه(پارامتر)</a:t>
            </a:r>
          </a:p>
          <a:p>
            <a:pPr marL="571500" indent="-571500" algn="just" rtl="1" eaLnBrk="1" hangingPunct="1">
              <a:lnSpc>
                <a:spcPct val="150000"/>
              </a:lnSpc>
              <a:buFont typeface="Wingdings" pitchFamily="2" charset="2"/>
              <a:buChar char="§"/>
            </a:pPr>
            <a:r>
              <a:rPr lang="fa-IR" altLang="en-US" sz="1800" b="1" dirty="0" smtClean="0">
                <a:solidFill>
                  <a:srgbClr val="002060"/>
                </a:solidFill>
                <a:cs typeface="B Titr" pitchFamily="2" charset="-78"/>
              </a:rPr>
              <a:t>فرايندی که جامعه را مشخص ميکنيم و سپس نمونه ميگيريم و پس از آن ويژگيهای نمونه را بررسی ميکنيم و سپس به آماره ميرسيم و آماره را به کل جامعه تعميم ميدهيم.   </a:t>
            </a:r>
          </a:p>
          <a:p>
            <a:pPr marL="571500" indent="-571500" algn="r" rtl="1" eaLnBrk="1" hangingPunct="1">
              <a:lnSpc>
                <a:spcPct val="150000"/>
              </a:lnSpc>
              <a:buFont typeface="Wingdings" pitchFamily="2" charset="2"/>
              <a:buNone/>
            </a:pPr>
            <a:endParaRPr lang="fa-IR" altLang="en-US" sz="1800" b="1" dirty="0" smtClean="0">
              <a:cs typeface="B Titr" pitchFamily="2" charset="-78"/>
            </a:endParaRPr>
          </a:p>
          <a:p>
            <a:pPr marL="571500" indent="-571500" algn="r" rtl="1" eaLnBrk="1" hangingPunct="1">
              <a:lnSpc>
                <a:spcPct val="150000"/>
              </a:lnSpc>
              <a:buFont typeface="Wingdings" pitchFamily="2" charset="2"/>
              <a:buAutoNum type="arabicPeriod"/>
            </a:pPr>
            <a:r>
              <a:rPr lang="fa-IR" altLang="en-US" b="1" dirty="0" smtClean="0">
                <a:solidFill>
                  <a:srgbClr val="FF0000"/>
                </a:solidFill>
                <a:cs typeface="B Titr" pitchFamily="2" charset="-78"/>
              </a:rPr>
              <a:t>برآورد نقطه ای: </a:t>
            </a:r>
            <a:r>
              <a:rPr lang="fa-IR" altLang="en-US" b="1" dirty="0" smtClean="0">
                <a:solidFill>
                  <a:srgbClr val="002060"/>
                </a:solidFill>
                <a:cs typeface="B Titr" pitchFamily="2" charset="-78"/>
              </a:rPr>
              <a:t>(</a:t>
            </a:r>
            <a:r>
              <a:rPr lang="en-US" altLang="en-US" b="1" dirty="0" smtClean="0">
                <a:solidFill>
                  <a:srgbClr val="002060"/>
                </a:solidFill>
                <a:cs typeface="B Titr" pitchFamily="2" charset="-78"/>
              </a:rPr>
              <a:t>Point Estimate</a:t>
            </a:r>
            <a:r>
              <a:rPr lang="fa-IR" altLang="en-US" b="1" dirty="0" smtClean="0">
                <a:solidFill>
                  <a:srgbClr val="002060"/>
                </a:solidFill>
                <a:cs typeface="B Titr" pitchFamily="2" charset="-78"/>
              </a:rPr>
              <a:t>)</a:t>
            </a:r>
          </a:p>
          <a:p>
            <a:pPr marL="571500" indent="-571500" algn="r" rtl="1" eaLnBrk="1" hangingPunct="1">
              <a:lnSpc>
                <a:spcPct val="150000"/>
              </a:lnSpc>
              <a:buFont typeface="Wingdings 2" pitchFamily="18" charset="2"/>
              <a:buNone/>
            </a:pPr>
            <a:r>
              <a:rPr lang="en-US" altLang="en-US" sz="2000" b="1" dirty="0" smtClean="0">
                <a:solidFill>
                  <a:srgbClr val="002060"/>
                </a:solidFill>
                <a:cs typeface="B Titr" pitchFamily="2" charset="-78"/>
              </a:rPr>
              <a:t>         </a:t>
            </a:r>
            <a:r>
              <a:rPr lang="fa-IR" altLang="en-US" sz="2000" b="1" dirty="0" smtClean="0">
                <a:solidFill>
                  <a:srgbClr val="002060"/>
                </a:solidFill>
                <a:cs typeface="B Titr" pitchFamily="2" charset="-78"/>
              </a:rPr>
              <a:t>ويژگيهای نمونه معرف دقيقی از پارامتر است.</a:t>
            </a:r>
            <a:endParaRPr lang="en-US" altLang="en-US" sz="2000" b="1" dirty="0" smtClean="0">
              <a:solidFill>
                <a:srgbClr val="002060"/>
              </a:solidFill>
              <a:cs typeface="B Titr" pitchFamily="2" charset="-78"/>
            </a:endParaRPr>
          </a:p>
        </p:txBody>
      </p:sp>
      <p:sp>
        <p:nvSpPr>
          <p:cNvPr id="19461"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A921ED6B-4E5F-4B2E-B7C5-E5C47E870119}" type="slidenum">
              <a:rPr lang="fa-IR" altLang="en-US" sz="1400">
                <a:solidFill>
                  <a:schemeClr val="bg1"/>
                </a:solidFill>
                <a:latin typeface="Arial" charset="0"/>
                <a:cs typeface="B Nazanin" pitchFamily="2" charset="-78"/>
              </a:rPr>
              <a:pPr algn="ctr" rtl="1" eaLnBrk="1" hangingPunct="1">
                <a:spcBef>
                  <a:spcPct val="0"/>
                </a:spcBef>
                <a:buFontTx/>
                <a:buNone/>
              </a:pPr>
              <a:t>17</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28625" y="1214438"/>
            <a:ext cx="8207375" cy="4932362"/>
          </a:xfrm>
        </p:spPr>
        <p:txBody>
          <a:bodyPr/>
          <a:lstStyle/>
          <a:p>
            <a:pPr marL="571500" indent="-571500" algn="just" rtl="1" eaLnBrk="1" hangingPunct="1">
              <a:lnSpc>
                <a:spcPct val="150000"/>
              </a:lnSpc>
              <a:buFontTx/>
              <a:buAutoNum type="arabicPeriod" startAt="2"/>
            </a:pPr>
            <a:r>
              <a:rPr lang="fa-IR" altLang="en-US" b="1" dirty="0" smtClean="0">
                <a:solidFill>
                  <a:srgbClr val="FF0000"/>
                </a:solidFill>
                <a:cs typeface="B Titr" pitchFamily="2" charset="-78"/>
              </a:rPr>
              <a:t>برآورد فاصله ای:</a:t>
            </a:r>
            <a:r>
              <a:rPr lang="fa-IR" altLang="en-US" dirty="0" smtClean="0">
                <a:solidFill>
                  <a:srgbClr val="FF0000"/>
                </a:solidFill>
                <a:cs typeface="B Titr" pitchFamily="2" charset="-78"/>
              </a:rPr>
              <a:t> </a:t>
            </a:r>
            <a:r>
              <a:rPr lang="fa-IR" altLang="en-US" sz="2400" dirty="0" smtClean="0">
                <a:cs typeface="B Titr" pitchFamily="2" charset="-78"/>
              </a:rPr>
              <a:t>(</a:t>
            </a:r>
            <a:r>
              <a:rPr lang="en-US" altLang="en-US" sz="2400" dirty="0" smtClean="0">
                <a:latin typeface="Times New Roman" pitchFamily="18" charset="0"/>
                <a:cs typeface="Times New Roman" pitchFamily="18" charset="0"/>
              </a:rPr>
              <a:t>Interval Estimate </a:t>
            </a:r>
            <a:r>
              <a:rPr lang="fa-IR" altLang="en-US" sz="2400" dirty="0" smtClean="0">
                <a:cs typeface="B Titr" pitchFamily="2" charset="-78"/>
              </a:rPr>
              <a:t>)</a:t>
            </a:r>
            <a:endParaRPr lang="en-US" altLang="en-US" sz="2400" dirty="0" smtClean="0">
              <a:cs typeface="B Titr" pitchFamily="2" charset="-78"/>
            </a:endParaRPr>
          </a:p>
          <a:p>
            <a:pPr marL="571500" indent="-571500" algn="just" rtl="1" eaLnBrk="1" hangingPunct="1">
              <a:lnSpc>
                <a:spcPct val="150000"/>
              </a:lnSpc>
              <a:buFontTx/>
              <a:buNone/>
            </a:pPr>
            <a:r>
              <a:rPr lang="fa-IR" altLang="en-US" sz="1800" dirty="0" smtClean="0">
                <a:cs typeface="B Titr" pitchFamily="2" charset="-78"/>
              </a:rPr>
              <a:t>           </a:t>
            </a:r>
            <a:r>
              <a:rPr lang="fa-IR" altLang="en-US" sz="1800" b="1" dirty="0" smtClean="0">
                <a:cs typeface="B Titr" pitchFamily="2" charset="-78"/>
              </a:rPr>
              <a:t>در مواقعی که خطای نمونه گيری وجود داشته باشد و به گونه دقيق نتوان ميزان پارامتر جامعه را از طريق نمونه مشخص کرد، برآورد فاصله ای مطرح ميشود. لذا اصطلاح حدود اطمينان (</a:t>
            </a:r>
            <a:r>
              <a:rPr lang="en-US" altLang="en-US" sz="1800" dirty="0" smtClean="0">
                <a:latin typeface="Times New Roman" pitchFamily="18" charset="0"/>
                <a:cs typeface="Times New Roman" pitchFamily="18" charset="0"/>
              </a:rPr>
              <a:t>Confidence Limit </a:t>
            </a:r>
            <a:r>
              <a:rPr lang="fa-IR" altLang="en-US" sz="1800" b="1" dirty="0" smtClean="0">
                <a:cs typeface="B Titr" pitchFamily="2" charset="-78"/>
              </a:rPr>
              <a:t>) مطرح ميشود.</a:t>
            </a:r>
          </a:p>
          <a:p>
            <a:pPr marL="571500" indent="-571500" algn="just" rtl="1" eaLnBrk="1" hangingPunct="1">
              <a:lnSpc>
                <a:spcPct val="150000"/>
              </a:lnSpc>
              <a:buSzPct val="140000"/>
              <a:buFont typeface="Wingdings" pitchFamily="2" charset="2"/>
              <a:buChar char="§"/>
            </a:pPr>
            <a:r>
              <a:rPr lang="fa-IR" altLang="en-US" sz="2000" b="1" dirty="0" smtClean="0">
                <a:solidFill>
                  <a:srgbClr val="FF0000"/>
                </a:solidFill>
                <a:cs typeface="B Titr" pitchFamily="2" charset="-78"/>
              </a:rPr>
              <a:t>ويژگيهای مطلوب برآورد کننده:</a:t>
            </a:r>
          </a:p>
          <a:p>
            <a:pPr marL="571500" indent="-571500" algn="just" rtl="1" eaLnBrk="1" hangingPunct="1">
              <a:lnSpc>
                <a:spcPct val="150000"/>
              </a:lnSpc>
              <a:buFontTx/>
              <a:buNone/>
            </a:pPr>
            <a:r>
              <a:rPr lang="fa-IR" altLang="en-US" sz="2000" b="1" dirty="0" smtClean="0">
                <a:cs typeface="B Titr" pitchFamily="2" charset="-78"/>
              </a:rPr>
              <a:t>              الف) </a:t>
            </a:r>
            <a:r>
              <a:rPr lang="fa-IR" altLang="en-US" sz="2000" b="1" dirty="0" smtClean="0">
                <a:solidFill>
                  <a:srgbClr val="FF0000"/>
                </a:solidFill>
                <a:cs typeface="B Titr" pitchFamily="2" charset="-78"/>
              </a:rPr>
              <a:t>معرف</a:t>
            </a:r>
            <a:r>
              <a:rPr lang="fa-IR" altLang="en-US" sz="2000" b="1" dirty="0" smtClean="0">
                <a:cs typeface="B Titr" pitchFamily="2" charset="-78"/>
              </a:rPr>
              <a:t> جامعه باشد. يعنی از همه جای جامعه نمونه بگيريم.</a:t>
            </a:r>
          </a:p>
          <a:p>
            <a:pPr marL="571500" indent="-571500" algn="just" rtl="1" eaLnBrk="1" hangingPunct="1">
              <a:lnSpc>
                <a:spcPct val="150000"/>
              </a:lnSpc>
              <a:buFontTx/>
              <a:buNone/>
            </a:pPr>
            <a:r>
              <a:rPr lang="fa-IR" altLang="en-US" sz="2000" b="1" dirty="0" smtClean="0">
                <a:cs typeface="B Titr" pitchFamily="2" charset="-78"/>
              </a:rPr>
              <a:t>              ب)   </a:t>
            </a:r>
            <a:r>
              <a:rPr lang="fa-IR" altLang="en-US" sz="2000" b="1" dirty="0" smtClean="0">
                <a:solidFill>
                  <a:srgbClr val="FF0000"/>
                </a:solidFill>
                <a:cs typeface="B Titr" pitchFamily="2" charset="-78"/>
              </a:rPr>
              <a:t>مکفی</a:t>
            </a:r>
            <a:r>
              <a:rPr lang="fa-IR" altLang="en-US" sz="2000" b="1" dirty="0" smtClean="0">
                <a:cs typeface="B Titr" pitchFamily="2" charset="-78"/>
              </a:rPr>
              <a:t> باشد. نمونه به اندازه کافی باشد. </a:t>
            </a:r>
          </a:p>
          <a:p>
            <a:pPr marL="571500" indent="-571500" algn="just" rtl="1" eaLnBrk="1" hangingPunct="1">
              <a:lnSpc>
                <a:spcPct val="150000"/>
              </a:lnSpc>
            </a:pPr>
            <a:r>
              <a:rPr lang="fa-IR" altLang="en-US" sz="2000" b="1" dirty="0" smtClean="0">
                <a:solidFill>
                  <a:srgbClr val="FF0000"/>
                </a:solidFill>
                <a:cs typeface="B Titr" pitchFamily="2" charset="-78"/>
              </a:rPr>
              <a:t>فرمول</a:t>
            </a:r>
            <a:r>
              <a:rPr lang="fa-IR" altLang="en-US" sz="2000" b="1" dirty="0" smtClean="0">
                <a:cs typeface="B Titr" pitchFamily="2" charset="-78"/>
              </a:rPr>
              <a:t> برآورد فاصله ای:</a:t>
            </a:r>
          </a:p>
          <a:p>
            <a:pPr marL="571500" indent="-571500" algn="r" rtl="1" eaLnBrk="1" hangingPunct="1">
              <a:lnSpc>
                <a:spcPct val="150000"/>
              </a:lnSpc>
              <a:buFont typeface="Wingdings" pitchFamily="2" charset="2"/>
              <a:buNone/>
            </a:pPr>
            <a:r>
              <a:rPr lang="fa-IR" altLang="en-US" sz="2000" b="1" dirty="0" smtClean="0">
                <a:cs typeface="B Titr" pitchFamily="2" charset="-78"/>
              </a:rPr>
              <a:t>            </a:t>
            </a:r>
            <a:r>
              <a:rPr lang="fa-IR" altLang="en-US" b="1" dirty="0" smtClean="0">
                <a:cs typeface="B Titr" pitchFamily="2" charset="-78"/>
              </a:rPr>
              <a:t> (</a:t>
            </a:r>
            <a:r>
              <a:rPr lang="fa-IR" altLang="en-US" sz="2000" b="1" dirty="0" smtClean="0">
                <a:cs typeface="B Titr" pitchFamily="2" charset="-78"/>
              </a:rPr>
              <a:t>سطح اطمينان</a:t>
            </a:r>
            <a:r>
              <a:rPr lang="fa-IR" altLang="en-US" b="1" dirty="0" smtClean="0">
                <a:cs typeface="B Titr" pitchFamily="2" charset="-78"/>
              </a:rPr>
              <a:t>)(</a:t>
            </a:r>
            <a:r>
              <a:rPr lang="fa-IR" altLang="en-US" sz="2000" b="1" dirty="0" smtClean="0">
                <a:cs typeface="B Titr" pitchFamily="2" charset="-78"/>
              </a:rPr>
              <a:t>خطای استاندارد ميانگين</a:t>
            </a:r>
            <a:r>
              <a:rPr lang="fa-IR" altLang="en-US" b="1" dirty="0" smtClean="0">
                <a:cs typeface="B Titr" pitchFamily="2" charset="-78"/>
              </a:rPr>
              <a:t>)</a:t>
            </a:r>
            <a:r>
              <a:rPr lang="fa-IR" altLang="en-US" sz="2000" b="1" dirty="0" smtClean="0">
                <a:cs typeface="B Titr" pitchFamily="2" charset="-78"/>
              </a:rPr>
              <a:t>        ميانگين</a:t>
            </a:r>
            <a:endParaRPr lang="fa-IR" altLang="en-US" sz="2600" dirty="0" smtClean="0">
              <a:cs typeface="B Titr" pitchFamily="2" charset="-78"/>
            </a:endParaRPr>
          </a:p>
        </p:txBody>
      </p:sp>
      <p:sp>
        <p:nvSpPr>
          <p:cNvPr id="5" name="Slide Number Placeholder 4"/>
          <p:cNvSpPr>
            <a:spLocks noGrp="1"/>
          </p:cNvSpPr>
          <p:nvPr>
            <p:ph type="sldNum" sz="quarter" idx="11"/>
          </p:nvPr>
        </p:nvSpPr>
        <p:spPr/>
        <p:txBody>
          <a:bodyPr/>
          <a:lstStyle/>
          <a:p>
            <a:pPr>
              <a:defRPr/>
            </a:pPr>
            <a:fld id="{56441DB4-D51B-4841-9C5D-7E6E81327E8E}" type="slidenum">
              <a:rPr lang="fa-IR" altLang="en-US"/>
              <a:pPr>
                <a:defRPr/>
              </a:pPr>
              <a:t>18</a:t>
            </a:fld>
            <a:endParaRPr lang="en-US" altLang="en-US" dirty="0"/>
          </a:p>
        </p:txBody>
      </p:sp>
      <p:sp>
        <p:nvSpPr>
          <p:cNvPr id="28676" name="Rectangle 5"/>
          <p:cNvSpPr>
            <a:spLocks noChangeArrowheads="1"/>
          </p:cNvSpPr>
          <p:nvPr/>
        </p:nvSpPr>
        <p:spPr bwMode="auto">
          <a:xfrm>
            <a:off x="3638550" y="5516563"/>
            <a:ext cx="285750" cy="503237"/>
          </a:xfrm>
          <a:prstGeom prst="rect">
            <a:avLst/>
          </a:prstGeom>
          <a:solidFill>
            <a:schemeClr val="bg1">
              <a:lumMod val="85000"/>
            </a:schemeClr>
          </a:solidFill>
          <a:ln w="9525">
            <a:noFill/>
            <a:miter lim="800000"/>
            <a:headEnd/>
            <a:tailEnd/>
          </a:ln>
        </p:spPr>
        <p:txBody>
          <a:bodyPr wrap="none" anchor="ctr"/>
          <a:lstStyle/>
          <a:p>
            <a:pPr algn="ctr">
              <a:lnSpc>
                <a:spcPct val="70000"/>
              </a:lnSpc>
              <a:defRPr/>
            </a:pPr>
            <a:r>
              <a:rPr lang="fa-IR" sz="2400" b="0" dirty="0">
                <a:latin typeface="Arial" pitchFamily="34" charset="0"/>
                <a:cs typeface="Arial" pitchFamily="34" charset="0"/>
              </a:rPr>
              <a:t>+</a:t>
            </a:r>
          </a:p>
          <a:p>
            <a:pPr algn="ctr">
              <a:lnSpc>
                <a:spcPct val="70000"/>
              </a:lnSpc>
              <a:defRPr/>
            </a:pPr>
            <a:r>
              <a:rPr lang="en-US" sz="2800" b="0" dirty="0">
                <a:latin typeface="Arial" pitchFamily="34" charset="0"/>
                <a:cs typeface="Arial" pitchFamily="34" charset="0"/>
              </a:rPr>
              <a:t>-</a:t>
            </a:r>
          </a:p>
        </p:txBody>
      </p:sp>
      <p:sp>
        <p:nvSpPr>
          <p:cNvPr id="20485"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46B4DC2B-CD9A-46AD-BA16-0DB94A29E06A}" type="slidenum">
              <a:rPr lang="fa-IR" altLang="en-US" sz="1400">
                <a:solidFill>
                  <a:schemeClr val="bg1"/>
                </a:solidFill>
                <a:latin typeface="Arial" charset="0"/>
                <a:cs typeface="B Nazanin" pitchFamily="2" charset="-78"/>
              </a:rPr>
              <a:pPr algn="ctr" rtl="1" eaLnBrk="1" hangingPunct="1">
                <a:spcBef>
                  <a:spcPct val="0"/>
                </a:spcBef>
                <a:buFontTx/>
                <a:buNone/>
              </a:pPr>
              <a:t>18</a:t>
            </a:fld>
            <a:endParaRPr lang="en-US" altLang="en-US" sz="1200">
              <a:solidFill>
                <a:schemeClr val="bg1"/>
              </a:solidFill>
              <a:latin typeface="Arial" charset="0"/>
              <a:cs typeface="B Nazanin" pitchFamily="2" charset="-78"/>
            </a:endParaRPr>
          </a:p>
        </p:txBody>
      </p:sp>
      <p:sp>
        <p:nvSpPr>
          <p:cNvPr id="8" name="Rectangle 4"/>
          <p:cNvSpPr>
            <a:spLocks noGrp="1" noChangeArrowheads="1"/>
          </p:cNvSpPr>
          <p:nvPr>
            <p:ph type="title"/>
          </p:nvPr>
        </p:nvSpPr>
        <p:spPr>
          <a:xfrm>
            <a:off x="4067944" y="332656"/>
            <a:ext cx="4567066" cy="580579"/>
          </a:xfrm>
          <a:solidFill>
            <a:srgbClr val="FC5E62"/>
          </a:solidFill>
        </p:spPr>
        <p:txBody>
          <a:bodyPr/>
          <a:lstStyle/>
          <a:p>
            <a:pPr algn="r" rtl="1" eaLnBrk="1" fontAlgn="auto" hangingPunct="1">
              <a:spcAft>
                <a:spcPts val="0"/>
              </a:spcAft>
              <a:defRPr/>
            </a:pPr>
            <a:r>
              <a:rPr lang="fa-IR" sz="3200" dirty="0">
                <a:solidFill>
                  <a:schemeClr val="hlink"/>
                </a:solidFill>
                <a:latin typeface="Arial Black" panose="020B0A04020102020204" pitchFamily="34" charset="0"/>
                <a:cs typeface="B Jadid" panose="00000700000000000000" pitchFamily="2" charset="-78"/>
              </a:rPr>
              <a:t>برآورد</a:t>
            </a:r>
            <a:r>
              <a:rPr lang="fa-IR" sz="3200" dirty="0">
                <a:solidFill>
                  <a:schemeClr val="hlink"/>
                </a:solidFill>
                <a:latin typeface="Arial Black" panose="020B0A04020102020204" pitchFamily="34" charset="0"/>
                <a:cs typeface="Times New Roman" panose="02020603050405020304" pitchFamily="18" charset="0"/>
              </a:rPr>
              <a:t> </a:t>
            </a:r>
            <a:r>
              <a:rPr lang="fa-IR" sz="3200" dirty="0" smtClean="0">
                <a:solidFill>
                  <a:schemeClr val="hlink"/>
                </a:solidFill>
                <a:latin typeface="Arial Black" panose="020B0A04020102020204" pitchFamily="34" charset="0"/>
                <a:cs typeface="Times New Roman" panose="02020603050405020304" pitchFamily="18" charset="0"/>
              </a:rPr>
              <a:t>(</a:t>
            </a:r>
            <a:r>
              <a:rPr lang="en-US" sz="4000" dirty="0" smtClean="0">
                <a:solidFill>
                  <a:schemeClr val="hlink"/>
                </a:solidFill>
                <a:latin typeface="Times New Roman" panose="02020603050405020304" pitchFamily="18" charset="0"/>
                <a:cs typeface="Times New Roman" panose="02020603050405020304" pitchFamily="18" charset="0"/>
              </a:rPr>
              <a:t>Estimation</a:t>
            </a:r>
            <a:r>
              <a:rPr lang="fa-IR" sz="3200" dirty="0" smtClean="0">
                <a:solidFill>
                  <a:schemeClr val="hlink"/>
                </a:solidFill>
                <a:latin typeface="Arial Black" panose="020B0A04020102020204" pitchFamily="34" charset="0"/>
                <a:cs typeface="Times New Roman" panose="02020603050405020304" pitchFamily="18" charset="0"/>
              </a:rPr>
              <a:t>)</a:t>
            </a:r>
            <a:endParaRPr lang="en-US" sz="3200" dirty="0">
              <a:solidFill>
                <a:schemeClr val="hlink"/>
              </a:solidFill>
              <a:latin typeface="Arial Black" panose="020B0A04020102020204" pitchFamily="34"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1125538"/>
            <a:ext cx="8229600" cy="4103687"/>
          </a:xfrm>
        </p:spPr>
        <p:txBody>
          <a:bodyPr/>
          <a:lstStyle/>
          <a:p>
            <a:pPr algn="just" rtl="1" eaLnBrk="1" hangingPunct="1">
              <a:buFont typeface="Wingdings" pitchFamily="2" charset="2"/>
              <a:buNone/>
            </a:pPr>
            <a:endParaRPr lang="fa-IR" altLang="en-US" sz="2000" dirty="0" smtClean="0">
              <a:cs typeface="B Titr" pitchFamily="2" charset="-78"/>
            </a:endParaRPr>
          </a:p>
          <a:p>
            <a:pPr algn="just" rtl="1" eaLnBrk="1" hangingPunct="1">
              <a:lnSpc>
                <a:spcPct val="140000"/>
              </a:lnSpc>
              <a:buFont typeface="Wingdings" pitchFamily="2" charset="2"/>
              <a:buNone/>
            </a:pPr>
            <a:r>
              <a:rPr lang="fa-IR" altLang="en-US" b="1" dirty="0" smtClean="0">
                <a:solidFill>
                  <a:srgbClr val="002060"/>
                </a:solidFill>
                <a:cs typeface="B Titr" pitchFamily="2" charset="-78"/>
              </a:rPr>
              <a:t>مثال</a:t>
            </a:r>
            <a:r>
              <a:rPr lang="en-US" altLang="en-US" b="1" dirty="0" smtClean="0">
                <a:solidFill>
                  <a:srgbClr val="002060"/>
                </a:solidFill>
                <a:cs typeface="B Titr" pitchFamily="2" charset="-78"/>
              </a:rPr>
              <a:t> </a:t>
            </a:r>
            <a:r>
              <a:rPr lang="fa-IR" altLang="en-US" b="1" dirty="0" smtClean="0">
                <a:solidFill>
                  <a:srgbClr val="002060"/>
                </a:solidFill>
                <a:cs typeface="B Titr" pitchFamily="2" charset="-78"/>
              </a:rPr>
              <a:t>:</a:t>
            </a:r>
            <a:r>
              <a:rPr lang="fa-IR" altLang="en-US" dirty="0" smtClean="0">
                <a:solidFill>
                  <a:srgbClr val="002060"/>
                </a:solidFill>
                <a:cs typeface="B Titr" pitchFamily="2" charset="-78"/>
              </a:rPr>
              <a:t> </a:t>
            </a:r>
          </a:p>
          <a:p>
            <a:pPr algn="just" rtl="1" eaLnBrk="1" hangingPunct="1">
              <a:lnSpc>
                <a:spcPct val="140000"/>
              </a:lnSpc>
              <a:buFont typeface="Wingdings" pitchFamily="2" charset="2"/>
              <a:buNone/>
            </a:pPr>
            <a:r>
              <a:rPr lang="fa-IR" altLang="en-US" sz="1800" b="1" dirty="0" smtClean="0">
                <a:solidFill>
                  <a:srgbClr val="002060"/>
                </a:solidFill>
                <a:cs typeface="B Titr" pitchFamily="2" charset="-78"/>
              </a:rPr>
              <a:t>       </a:t>
            </a:r>
            <a:r>
              <a:rPr lang="fa-IR" altLang="en-US" sz="2000" b="1" dirty="0" smtClean="0">
                <a:solidFill>
                  <a:srgbClr val="002060"/>
                </a:solidFill>
                <a:cs typeface="B Titr" pitchFamily="2" charset="-78"/>
              </a:rPr>
              <a:t>محقق خواهان برآورد ميزان درآمد مردانی است که به ازدواج دوم روی آورده اند. از اين رو حجم نمونه به تعداد 81 نفر از اين مردان را در نظر گرفته و ميانگين 2800000 و ميانه 2600000 و انحراف معيار 500000 بدست آمده است. حدود اطمينان درآمد مردان دو همسری را با 95% اطمينان برآورد کنيد. </a:t>
            </a:r>
          </a:p>
          <a:p>
            <a:pPr algn="just" rtl="1" eaLnBrk="1" hangingPunct="1">
              <a:lnSpc>
                <a:spcPct val="140000"/>
              </a:lnSpc>
              <a:buFont typeface="Wingdings" pitchFamily="2" charset="2"/>
              <a:buNone/>
            </a:pPr>
            <a:endParaRPr lang="fa-IR" altLang="en-US" sz="2000" b="1" dirty="0" smtClean="0">
              <a:cs typeface="B Titr" pitchFamily="2" charset="-78"/>
            </a:endParaRPr>
          </a:p>
        </p:txBody>
      </p:sp>
      <p:sp>
        <p:nvSpPr>
          <p:cNvPr id="4" name="Slide Number Placeholder 3"/>
          <p:cNvSpPr>
            <a:spLocks noGrp="1"/>
          </p:cNvSpPr>
          <p:nvPr>
            <p:ph type="sldNum" sz="quarter" idx="11"/>
          </p:nvPr>
        </p:nvSpPr>
        <p:spPr/>
        <p:txBody>
          <a:bodyPr/>
          <a:lstStyle/>
          <a:p>
            <a:pPr>
              <a:defRPr/>
            </a:pPr>
            <a:fld id="{37008430-5722-489D-89CD-379891954E41}" type="slidenum">
              <a:rPr lang="fa-IR" altLang="en-US"/>
              <a:pPr>
                <a:defRPr/>
              </a:pPr>
              <a:t>19</a:t>
            </a:fld>
            <a:endParaRPr lang="en-US" altLang="en-US" dirty="0"/>
          </a:p>
        </p:txBody>
      </p:sp>
      <p:sp>
        <p:nvSpPr>
          <p:cNvPr id="6" name="Rectangle 4"/>
          <p:cNvSpPr>
            <a:spLocks noGrp="1" noChangeArrowheads="1"/>
          </p:cNvSpPr>
          <p:nvPr>
            <p:ph type="title"/>
          </p:nvPr>
        </p:nvSpPr>
        <p:spPr>
          <a:xfrm>
            <a:off x="4067944" y="332656"/>
            <a:ext cx="4567066" cy="580579"/>
          </a:xfrm>
          <a:solidFill>
            <a:srgbClr val="FC5E62"/>
          </a:solidFill>
        </p:spPr>
        <p:txBody>
          <a:bodyPr/>
          <a:lstStyle/>
          <a:p>
            <a:pPr algn="r" rtl="1" eaLnBrk="1" fontAlgn="auto" hangingPunct="1">
              <a:spcAft>
                <a:spcPts val="0"/>
              </a:spcAft>
              <a:defRPr/>
            </a:pPr>
            <a:r>
              <a:rPr lang="fa-IR" sz="3200" dirty="0">
                <a:solidFill>
                  <a:schemeClr val="hlink"/>
                </a:solidFill>
                <a:latin typeface="Arial Black" panose="020B0A04020102020204" pitchFamily="34" charset="0"/>
                <a:cs typeface="B Jadid" panose="00000700000000000000" pitchFamily="2" charset="-78"/>
              </a:rPr>
              <a:t>برآورد</a:t>
            </a:r>
            <a:r>
              <a:rPr lang="fa-IR" sz="3200" dirty="0">
                <a:solidFill>
                  <a:schemeClr val="hlink"/>
                </a:solidFill>
                <a:latin typeface="Arial Black" panose="020B0A04020102020204" pitchFamily="34" charset="0"/>
                <a:cs typeface="Times New Roman" panose="02020603050405020304" pitchFamily="18" charset="0"/>
              </a:rPr>
              <a:t> </a:t>
            </a:r>
            <a:r>
              <a:rPr lang="fa-IR" sz="3200" dirty="0" smtClean="0">
                <a:solidFill>
                  <a:schemeClr val="hlink"/>
                </a:solidFill>
                <a:latin typeface="Arial Black" panose="020B0A04020102020204" pitchFamily="34" charset="0"/>
                <a:cs typeface="Times New Roman" panose="02020603050405020304" pitchFamily="18" charset="0"/>
              </a:rPr>
              <a:t>(</a:t>
            </a:r>
            <a:r>
              <a:rPr lang="en-US" sz="4000" dirty="0" smtClean="0">
                <a:solidFill>
                  <a:schemeClr val="hlink"/>
                </a:solidFill>
                <a:latin typeface="Times New Roman" panose="02020603050405020304" pitchFamily="18" charset="0"/>
                <a:cs typeface="Times New Roman" panose="02020603050405020304" pitchFamily="18" charset="0"/>
              </a:rPr>
              <a:t>Estimation</a:t>
            </a:r>
            <a:r>
              <a:rPr lang="fa-IR" sz="3200" dirty="0" smtClean="0">
                <a:solidFill>
                  <a:schemeClr val="hlink"/>
                </a:solidFill>
                <a:latin typeface="Arial Black" panose="020B0A04020102020204" pitchFamily="34" charset="0"/>
                <a:cs typeface="Times New Roman" panose="02020603050405020304" pitchFamily="18" charset="0"/>
              </a:rPr>
              <a:t>)</a:t>
            </a:r>
            <a:endParaRPr lang="en-US" sz="3200" dirty="0">
              <a:solidFill>
                <a:schemeClr val="hlink"/>
              </a:solidFill>
              <a:latin typeface="Arial Black" panose="020B0A04020102020204" pitchFamily="34" charset="0"/>
              <a:cs typeface="Times New Roman" panose="02020603050405020304" pitchFamily="18" charset="0"/>
            </a:endParaRPr>
          </a:p>
        </p:txBody>
      </p:sp>
      <p:sp>
        <p:nvSpPr>
          <p:cNvPr id="2150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49D30484-6E78-439D-8BC9-509FC856D5E0}" type="slidenum">
              <a:rPr lang="fa-IR" altLang="en-US" sz="1400">
                <a:solidFill>
                  <a:schemeClr val="bg1"/>
                </a:solidFill>
                <a:latin typeface="Arial" charset="0"/>
                <a:cs typeface="B Nazanin" pitchFamily="2" charset="-78"/>
              </a:rPr>
              <a:pPr algn="ctr" rtl="1" eaLnBrk="1" hangingPunct="1">
                <a:spcBef>
                  <a:spcPct val="0"/>
                </a:spcBef>
                <a:buFontTx/>
                <a:buNone/>
              </a:pPr>
              <a:t>19</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B1BEE52-D3A7-4B8A-B188-BE7110084E04}" type="slidenum">
              <a:rPr lang="fa-IR" altLang="en-US"/>
              <a:pPr>
                <a:defRPr/>
              </a:pPr>
              <a:t>2</a:t>
            </a:fld>
            <a:endParaRPr lang="en-US" altLang="en-US" dirty="0"/>
          </a:p>
        </p:txBody>
      </p:sp>
      <p:sp>
        <p:nvSpPr>
          <p:cNvPr id="4" name="Rectangle 6"/>
          <p:cNvSpPr>
            <a:spLocks noChangeArrowheads="1"/>
          </p:cNvSpPr>
          <p:nvPr/>
        </p:nvSpPr>
        <p:spPr bwMode="auto">
          <a:xfrm>
            <a:off x="1030288" y="333375"/>
            <a:ext cx="7358062"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just" rtl="1" eaLnBrk="1" hangingPunct="1">
              <a:lnSpc>
                <a:spcPct val="150000"/>
              </a:lnSpc>
              <a:spcBef>
                <a:spcPct val="0"/>
              </a:spcBef>
              <a:buFontTx/>
              <a:buNone/>
            </a:pPr>
            <a:r>
              <a:rPr lang="fa-IR" altLang="en-US" dirty="0">
                <a:solidFill>
                  <a:srgbClr val="FF0000"/>
                </a:solidFill>
                <a:latin typeface="Tahoma" pitchFamily="34" charset="0"/>
                <a:cs typeface="B Titr" pitchFamily="2" charset="-78"/>
              </a:rPr>
              <a:t>منابع:</a:t>
            </a:r>
          </a:p>
          <a:p>
            <a:pPr algn="just" rtl="1" eaLnBrk="1" hangingPunct="1">
              <a:lnSpc>
                <a:spcPct val="150000"/>
              </a:lnSpc>
              <a:spcBef>
                <a:spcPct val="0"/>
              </a:spcBef>
              <a:buFontTx/>
              <a:buNone/>
            </a:pPr>
            <a:r>
              <a:rPr lang="fa-IR" altLang="en-US" dirty="0">
                <a:solidFill>
                  <a:srgbClr val="002060"/>
                </a:solidFill>
                <a:latin typeface="Tahoma" pitchFamily="34" charset="0"/>
                <a:cs typeface="B Titr" pitchFamily="2" charset="-78"/>
              </a:rPr>
              <a:t>1- آمار توصيفي، دوجلدي، دكتر علي مدني؛</a:t>
            </a:r>
          </a:p>
          <a:p>
            <a:pPr algn="just" rtl="1" eaLnBrk="1" hangingPunct="1">
              <a:lnSpc>
                <a:spcPct val="150000"/>
              </a:lnSpc>
              <a:spcBef>
                <a:spcPct val="0"/>
              </a:spcBef>
              <a:buFontTx/>
              <a:buNone/>
            </a:pPr>
            <a:r>
              <a:rPr lang="fa-IR" altLang="en-US" dirty="0">
                <a:solidFill>
                  <a:srgbClr val="002060"/>
                </a:solidFill>
                <a:latin typeface="Tahoma" pitchFamily="34" charset="0"/>
                <a:cs typeface="B Titr" pitchFamily="2" charset="-78"/>
              </a:rPr>
              <a:t>2- آمار استنباطي، دوجلدي، دكتر علي مدني؛</a:t>
            </a:r>
          </a:p>
          <a:p>
            <a:pPr algn="just" rtl="1" eaLnBrk="1" hangingPunct="1">
              <a:lnSpc>
                <a:spcPct val="150000"/>
              </a:lnSpc>
              <a:spcBef>
                <a:spcPct val="0"/>
              </a:spcBef>
              <a:buFontTx/>
              <a:buNone/>
            </a:pPr>
            <a:r>
              <a:rPr lang="fa-IR" altLang="en-US" dirty="0">
                <a:solidFill>
                  <a:srgbClr val="002060"/>
                </a:solidFill>
                <a:latin typeface="Tahoma" pitchFamily="34" charset="0"/>
                <a:cs typeface="B Titr" pitchFamily="2" charset="-78"/>
              </a:rPr>
              <a:t>3- از كليه كتب آمار ميتوان استفاده كرد؛</a:t>
            </a:r>
          </a:p>
          <a:p>
            <a:pPr algn="just" rtl="1" eaLnBrk="1" hangingPunct="1">
              <a:lnSpc>
                <a:spcPct val="150000"/>
              </a:lnSpc>
              <a:spcBef>
                <a:spcPct val="0"/>
              </a:spcBef>
              <a:buFontTx/>
              <a:buNone/>
            </a:pPr>
            <a:r>
              <a:rPr lang="fa-IR" altLang="en-US" dirty="0">
                <a:solidFill>
                  <a:srgbClr val="002060"/>
                </a:solidFill>
                <a:latin typeface="Tahoma" pitchFamily="34" charset="0"/>
                <a:cs typeface="B Titr" pitchFamily="2" charset="-78"/>
              </a:rPr>
              <a:t>4- نرم افزار </a:t>
            </a:r>
            <a:r>
              <a:rPr lang="en-US" altLang="en-US" dirty="0" smtClean="0">
                <a:solidFill>
                  <a:srgbClr val="002060"/>
                </a:solidFill>
                <a:latin typeface="Tahoma" pitchFamily="34" charset="0"/>
                <a:cs typeface="B Titr" pitchFamily="2" charset="-78"/>
              </a:rPr>
              <a:t>SPSS </a:t>
            </a:r>
            <a:r>
              <a:rPr lang="fa-IR" altLang="en-US" dirty="0" smtClean="0">
                <a:solidFill>
                  <a:srgbClr val="002060"/>
                </a:solidFill>
                <a:latin typeface="Tahoma" pitchFamily="34" charset="0"/>
                <a:cs typeface="B Titr" pitchFamily="2" charset="-78"/>
              </a:rPr>
              <a:t> و </a:t>
            </a:r>
            <a:r>
              <a:rPr lang="fa-IR" altLang="en-US" dirty="0">
                <a:solidFill>
                  <a:srgbClr val="002060"/>
                </a:solidFill>
                <a:latin typeface="Tahoma" pitchFamily="34" charset="0"/>
                <a:cs typeface="B Titr" pitchFamily="2" charset="-78"/>
              </a:rPr>
              <a:t>کتابهای </a:t>
            </a:r>
            <a:r>
              <a:rPr lang="fa-IR" altLang="en-US" dirty="0" smtClean="0">
                <a:solidFill>
                  <a:srgbClr val="002060"/>
                </a:solidFill>
                <a:latin typeface="Tahoma" pitchFamily="34" charset="0"/>
                <a:cs typeface="B Titr" pitchFamily="2" charset="-78"/>
              </a:rPr>
              <a:t>آموزشی مرتبط </a:t>
            </a:r>
            <a:r>
              <a:rPr lang="fa-IR" altLang="en-US" dirty="0">
                <a:solidFill>
                  <a:srgbClr val="002060"/>
                </a:solidFill>
                <a:latin typeface="Tahoma" pitchFamily="34" charset="0"/>
                <a:cs typeface="B Titr" pitchFamily="2" charset="-78"/>
              </a:rPr>
              <a:t>با آن</a:t>
            </a:r>
            <a:r>
              <a:rPr lang="fa-IR" altLang="en-US" dirty="0" smtClean="0">
                <a:solidFill>
                  <a:srgbClr val="002060"/>
                </a:solidFill>
                <a:latin typeface="Tahoma" pitchFamily="34" charset="0"/>
                <a:cs typeface="B Titr" pitchFamily="2" charset="-78"/>
              </a:rPr>
              <a:t>.</a:t>
            </a:r>
            <a:endParaRPr lang="en-US" altLang="en-US" dirty="0">
              <a:solidFill>
                <a:srgbClr val="002060"/>
              </a:solidFill>
              <a:latin typeface="Tahoma" pitchFamily="34" charset="0"/>
              <a:cs typeface="B Titr" pitchFamily="2" charset="-78"/>
            </a:endParaRPr>
          </a:p>
          <a:p>
            <a:pPr algn="just" rtl="1" eaLnBrk="1" hangingPunct="1">
              <a:lnSpc>
                <a:spcPct val="150000"/>
              </a:lnSpc>
              <a:spcBef>
                <a:spcPct val="0"/>
              </a:spcBef>
              <a:buFontTx/>
              <a:buNone/>
            </a:pPr>
            <a:endParaRPr lang="en-US" altLang="en-US" dirty="0">
              <a:solidFill>
                <a:srgbClr val="002060"/>
              </a:solidFill>
              <a:latin typeface="Tahoma" pitchFamily="34" charset="0"/>
              <a:cs typeface="B Titr" pitchFamily="2" charset="-78"/>
            </a:endParaRPr>
          </a:p>
        </p:txBody>
      </p:sp>
      <p:sp>
        <p:nvSpPr>
          <p:cNvPr id="4100" name="Rectangle 4"/>
          <p:cNvSpPr>
            <a:spLocks noChangeArrowheads="1"/>
          </p:cNvSpPr>
          <p:nvPr/>
        </p:nvSpPr>
        <p:spPr bwMode="auto">
          <a:xfrm>
            <a:off x="428625" y="4286250"/>
            <a:ext cx="3714750"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rtl="1">
              <a:spcBef>
                <a:spcPct val="0"/>
              </a:spcBef>
              <a:buFontTx/>
              <a:buNone/>
            </a:pPr>
            <a:r>
              <a:rPr lang="en-US" altLang="en-US" sz="1400">
                <a:solidFill>
                  <a:srgbClr val="002060"/>
                </a:solidFill>
                <a:latin typeface="Arial" charset="0"/>
                <a:hlinkClick r:id="rId2"/>
              </a:rPr>
              <a:t>www.emerald.com</a:t>
            </a:r>
          </a:p>
          <a:p>
            <a:pPr rtl="1">
              <a:spcBef>
                <a:spcPct val="0"/>
              </a:spcBef>
              <a:buFontTx/>
              <a:buNone/>
            </a:pPr>
            <a:r>
              <a:rPr lang="en-US" altLang="en-US" sz="1400" u="sng">
                <a:solidFill>
                  <a:srgbClr val="002060"/>
                </a:solidFill>
                <a:latin typeface="Arial" charset="0"/>
                <a:hlinkClick r:id="rId2"/>
              </a:rPr>
              <a:t>WWW.SSRN.</a:t>
            </a:r>
            <a:r>
              <a:rPr lang="en-US" altLang="en-US" sz="1400" u="sng">
                <a:solidFill>
                  <a:srgbClr val="002060"/>
                </a:solidFill>
                <a:latin typeface="Arial" charset="0"/>
              </a:rPr>
              <a:t>com</a:t>
            </a:r>
          </a:p>
          <a:p>
            <a:pPr rtl="1">
              <a:spcBef>
                <a:spcPct val="0"/>
              </a:spcBef>
              <a:buFontTx/>
              <a:buNone/>
            </a:pPr>
            <a:r>
              <a:rPr lang="en-US" altLang="en-US" sz="1400">
                <a:solidFill>
                  <a:srgbClr val="002060"/>
                </a:solidFill>
                <a:latin typeface="Arial" charset="0"/>
                <a:hlinkClick r:id="rId3"/>
              </a:rPr>
              <a:t>www.Sciencedirect.com</a:t>
            </a:r>
            <a:endParaRPr lang="fa-IR" altLang="en-US" sz="1400">
              <a:solidFill>
                <a:srgbClr val="002060"/>
              </a:solidFill>
              <a:latin typeface="Arial" charset="0"/>
              <a:hlinkClick r:id="rId3"/>
            </a:endParaRPr>
          </a:p>
          <a:p>
            <a:pPr rtl="1">
              <a:spcBef>
                <a:spcPct val="0"/>
              </a:spcBef>
              <a:buFontTx/>
              <a:buNone/>
            </a:pPr>
            <a:r>
              <a:rPr lang="en-US" altLang="en-US" sz="1400">
                <a:solidFill>
                  <a:srgbClr val="002060"/>
                </a:solidFill>
                <a:latin typeface="Arial" charset="0"/>
                <a:hlinkClick r:id="rId3"/>
              </a:rPr>
              <a:t>WWW.Elsevier.com</a:t>
            </a:r>
            <a:endParaRPr lang="en-US" altLang="en-US" sz="1400">
              <a:solidFill>
                <a:srgbClr val="002060"/>
              </a:solidFill>
              <a:latin typeface="Arial" charset="0"/>
            </a:endParaRPr>
          </a:p>
          <a:p>
            <a:pPr>
              <a:spcBef>
                <a:spcPct val="0"/>
              </a:spcBef>
              <a:buFontTx/>
              <a:buNone/>
            </a:pPr>
            <a:endParaRPr lang="en-US" altLang="en-US" sz="1400">
              <a:solidFill>
                <a:srgbClr val="002060"/>
              </a:solidFill>
              <a:latin typeface="Arial" charset="0"/>
            </a:endParaRPr>
          </a:p>
        </p:txBody>
      </p:sp>
      <p:sp>
        <p:nvSpPr>
          <p:cNvPr id="4101"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A578C238-B2AE-434C-B08B-F7EF526980BB}" type="slidenum">
              <a:rPr lang="fa-IR" altLang="en-US" sz="1400">
                <a:solidFill>
                  <a:schemeClr val="bg1"/>
                </a:solidFill>
                <a:latin typeface="Arial" charset="0"/>
                <a:cs typeface="B Nazanin" pitchFamily="2" charset="-78"/>
              </a:rPr>
              <a:pPr algn="ctr" rtl="1" eaLnBrk="1" hangingPunct="1">
                <a:spcBef>
                  <a:spcPct val="0"/>
                </a:spcBef>
                <a:buFontTx/>
                <a:buNone/>
              </a:pPr>
              <a:t>2</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250825" y="1196975"/>
            <a:ext cx="8435975" cy="4319588"/>
          </a:xfrm>
        </p:spPr>
        <p:txBody>
          <a:bodyPr/>
          <a:lstStyle/>
          <a:p>
            <a:pPr algn="just" rtl="1" eaLnBrk="1" hangingPunct="1">
              <a:buFontTx/>
              <a:buNone/>
            </a:pPr>
            <a:r>
              <a:rPr lang="fa-IR" altLang="en-US" b="1" dirty="0" smtClean="0">
                <a:solidFill>
                  <a:srgbClr val="002060"/>
                </a:solidFill>
                <a:cs typeface="B Titr" pitchFamily="2" charset="-78"/>
              </a:rPr>
              <a:t>تفسير:</a:t>
            </a:r>
          </a:p>
          <a:p>
            <a:pPr algn="just" rtl="1" eaLnBrk="1" hangingPunct="1">
              <a:lnSpc>
                <a:spcPct val="140000"/>
              </a:lnSpc>
              <a:buSzPct val="140000"/>
              <a:buFont typeface="Wingdings" pitchFamily="2" charset="2"/>
              <a:buChar char="§"/>
            </a:pPr>
            <a:r>
              <a:rPr lang="fa-IR" altLang="en-US" sz="2000" b="1" dirty="0" smtClean="0">
                <a:solidFill>
                  <a:srgbClr val="002060"/>
                </a:solidFill>
                <a:cs typeface="B Titr" pitchFamily="2" charset="-78"/>
              </a:rPr>
              <a:t>95% مردان دو همسری در اين دامنه حقوق ميگيرند. لذا بايستی با درآمد افرادی که يک زن دارند مقايسه کنيم، که به آن </a:t>
            </a:r>
            <a:r>
              <a:rPr lang="fa-IR" altLang="en-US" sz="2000" b="1" dirty="0" smtClean="0">
                <a:solidFill>
                  <a:srgbClr val="FF0000"/>
                </a:solidFill>
                <a:cs typeface="B Titr" pitchFamily="2" charset="-78"/>
              </a:rPr>
              <a:t>آزمون فرضيه </a:t>
            </a:r>
            <a:r>
              <a:rPr lang="fa-IR" altLang="en-US" sz="2000" b="1" dirty="0" smtClean="0">
                <a:solidFill>
                  <a:srgbClr val="002060"/>
                </a:solidFill>
                <a:cs typeface="B Titr" pitchFamily="2" charset="-78"/>
              </a:rPr>
              <a:t>ميگوييم.</a:t>
            </a:r>
          </a:p>
          <a:p>
            <a:pPr algn="just" rtl="1" eaLnBrk="1" hangingPunct="1">
              <a:lnSpc>
                <a:spcPct val="140000"/>
              </a:lnSpc>
              <a:buFontTx/>
              <a:buNone/>
            </a:pPr>
            <a:endParaRPr lang="fa-IR" altLang="en-US" sz="2000" b="1" dirty="0" smtClean="0">
              <a:solidFill>
                <a:srgbClr val="002060"/>
              </a:solidFill>
              <a:cs typeface="B Titr" pitchFamily="2" charset="-78"/>
            </a:endParaRPr>
          </a:p>
          <a:p>
            <a:pPr algn="just" rtl="1" eaLnBrk="1" hangingPunct="1">
              <a:lnSpc>
                <a:spcPct val="140000"/>
              </a:lnSpc>
              <a:buSzPct val="140000"/>
              <a:buFont typeface="Wingdings" pitchFamily="2" charset="2"/>
              <a:buChar char="§"/>
            </a:pPr>
            <a:r>
              <a:rPr lang="fa-IR" altLang="en-US" sz="2000" b="1" dirty="0" smtClean="0">
                <a:solidFill>
                  <a:srgbClr val="002060"/>
                </a:solidFill>
                <a:cs typeface="B Titr" pitchFamily="2" charset="-78"/>
              </a:rPr>
              <a:t>فرضيه:</a:t>
            </a:r>
          </a:p>
          <a:p>
            <a:pPr algn="just" rtl="1" eaLnBrk="1" hangingPunct="1">
              <a:lnSpc>
                <a:spcPct val="140000"/>
              </a:lnSpc>
              <a:buFontTx/>
              <a:buNone/>
            </a:pPr>
            <a:r>
              <a:rPr lang="fa-IR" altLang="en-US" sz="2000" b="1" dirty="0" smtClean="0">
                <a:solidFill>
                  <a:srgbClr val="002060"/>
                </a:solidFill>
                <a:cs typeface="B Titr" pitchFamily="2" charset="-78"/>
              </a:rPr>
              <a:t>      بين درآمد مردان با يک همسر با درآمد مردان با دو همسر تفاوت معنی داری وجود دارد.</a:t>
            </a:r>
          </a:p>
          <a:p>
            <a:pPr algn="just" rtl="1" eaLnBrk="1" hangingPunct="1">
              <a:lnSpc>
                <a:spcPct val="140000"/>
              </a:lnSpc>
              <a:buFontTx/>
              <a:buNone/>
            </a:pPr>
            <a:r>
              <a:rPr lang="fa-IR" altLang="en-US" sz="2000" b="1" dirty="0" smtClean="0">
                <a:solidFill>
                  <a:srgbClr val="002060"/>
                </a:solidFill>
                <a:cs typeface="B Titr" pitchFamily="2" charset="-78"/>
              </a:rPr>
              <a:t>      که بعدا بحث خواهد شد.</a:t>
            </a:r>
          </a:p>
          <a:p>
            <a:pPr algn="just" rtl="1" eaLnBrk="1" hangingPunct="1">
              <a:buFontTx/>
              <a:buNone/>
            </a:pPr>
            <a:endParaRPr lang="fa-IR" altLang="en-US" sz="2000" b="1" dirty="0" smtClean="0">
              <a:solidFill>
                <a:srgbClr val="002060"/>
              </a:solidFill>
              <a:cs typeface="B Titr" pitchFamily="2" charset="-78"/>
            </a:endParaRPr>
          </a:p>
        </p:txBody>
      </p:sp>
      <p:sp>
        <p:nvSpPr>
          <p:cNvPr id="4" name="Slide Number Placeholder 3"/>
          <p:cNvSpPr>
            <a:spLocks noGrp="1"/>
          </p:cNvSpPr>
          <p:nvPr>
            <p:ph type="sldNum" sz="quarter" idx="11"/>
          </p:nvPr>
        </p:nvSpPr>
        <p:spPr/>
        <p:txBody>
          <a:bodyPr/>
          <a:lstStyle/>
          <a:p>
            <a:pPr>
              <a:defRPr/>
            </a:pPr>
            <a:fld id="{4F2F3782-AD40-430D-B27D-7F44E21003A1}" type="slidenum">
              <a:rPr lang="fa-IR" altLang="en-US"/>
              <a:pPr>
                <a:defRPr/>
              </a:pPr>
              <a:t>20</a:t>
            </a:fld>
            <a:endParaRPr lang="en-US" altLang="en-US" dirty="0"/>
          </a:p>
        </p:txBody>
      </p:sp>
      <p:sp>
        <p:nvSpPr>
          <p:cNvPr id="22532"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AF2C6290-3ED9-4DB6-AAA6-4746DCA52891}" type="slidenum">
              <a:rPr lang="fa-IR" altLang="en-US" sz="1400">
                <a:solidFill>
                  <a:schemeClr val="bg1"/>
                </a:solidFill>
                <a:latin typeface="Arial" charset="0"/>
                <a:cs typeface="B Nazanin" pitchFamily="2" charset="-78"/>
              </a:rPr>
              <a:pPr algn="ctr" rtl="1" eaLnBrk="1" hangingPunct="1">
                <a:spcBef>
                  <a:spcPct val="0"/>
                </a:spcBef>
                <a:buFontTx/>
                <a:buNone/>
              </a:pPr>
              <a:t>20</a:t>
            </a:fld>
            <a:endParaRPr lang="en-US" altLang="en-US" sz="1200">
              <a:solidFill>
                <a:schemeClr val="bg1"/>
              </a:solidFill>
              <a:latin typeface="Arial" charset="0"/>
              <a:cs typeface="B Nazanin" pitchFamily="2" charset="-78"/>
            </a:endParaRPr>
          </a:p>
        </p:txBody>
      </p:sp>
      <p:sp>
        <p:nvSpPr>
          <p:cNvPr id="7" name="Rectangle 4"/>
          <p:cNvSpPr txBox="1">
            <a:spLocks noChangeArrowheads="1"/>
          </p:cNvSpPr>
          <p:nvPr/>
        </p:nvSpPr>
        <p:spPr>
          <a:xfrm>
            <a:off x="4067944" y="332656"/>
            <a:ext cx="4567066" cy="580579"/>
          </a:xfrm>
          <a:prstGeom prst="rect">
            <a:avLst/>
          </a:prstGeom>
          <a:solidFill>
            <a:srgbClr val="FC5E62"/>
          </a:solidFill>
        </p:spPr>
        <p:txBody>
          <a:bodyPr anchor="b"/>
          <a:lstStyle>
            <a:lvl1pPr algn="l" rtl="0" fontAlgn="base">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fontAlgn="auto">
              <a:spcAft>
                <a:spcPts val="0"/>
              </a:spcAft>
              <a:defRPr/>
            </a:pPr>
            <a:r>
              <a:rPr lang="fa-IR" sz="3200" smtClean="0">
                <a:solidFill>
                  <a:schemeClr val="hlink"/>
                </a:solidFill>
                <a:latin typeface="Arial Black" panose="020B0A04020102020204" pitchFamily="34" charset="0"/>
                <a:cs typeface="B Jadid" panose="00000700000000000000" pitchFamily="2" charset="-78"/>
              </a:rPr>
              <a:t>برآورد</a:t>
            </a:r>
            <a:r>
              <a:rPr lang="fa-IR" sz="3200" smtClean="0">
                <a:solidFill>
                  <a:schemeClr val="hlink"/>
                </a:solidFill>
                <a:latin typeface="Arial Black" panose="020B0A04020102020204" pitchFamily="34" charset="0"/>
                <a:cs typeface="Times New Roman" panose="02020603050405020304" pitchFamily="18" charset="0"/>
              </a:rPr>
              <a:t> (</a:t>
            </a:r>
            <a:r>
              <a:rPr lang="en-US" sz="4000" smtClean="0">
                <a:solidFill>
                  <a:schemeClr val="hlink"/>
                </a:solidFill>
                <a:latin typeface="Times New Roman" panose="02020603050405020304" pitchFamily="18" charset="0"/>
                <a:cs typeface="Times New Roman" panose="02020603050405020304" pitchFamily="18" charset="0"/>
              </a:rPr>
              <a:t>Estimation</a:t>
            </a:r>
            <a:r>
              <a:rPr lang="fa-IR" sz="3200" smtClean="0">
                <a:solidFill>
                  <a:schemeClr val="hlink"/>
                </a:solidFill>
                <a:latin typeface="Arial Black" panose="020B0A04020102020204" pitchFamily="34" charset="0"/>
                <a:cs typeface="Times New Roman" panose="02020603050405020304" pitchFamily="18" charset="0"/>
              </a:rPr>
              <a:t>)</a:t>
            </a:r>
            <a:endParaRPr lang="en-US" sz="3200" dirty="0">
              <a:solidFill>
                <a:schemeClr val="hlink"/>
              </a:solidFill>
              <a:latin typeface="Arial Black" panose="020B0A04020102020204" pitchFamily="34"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427985" y="332657"/>
            <a:ext cx="4230240" cy="504056"/>
          </a:xfrm>
          <a:solidFill>
            <a:srgbClr val="FC5E62"/>
          </a:solidFill>
        </p:spPr>
        <p:txBody>
          <a:bodyPr/>
          <a:lstStyle/>
          <a:p>
            <a:pPr algn="r" rtl="1" eaLnBrk="1" fontAlgn="auto" hangingPunct="1">
              <a:spcAft>
                <a:spcPts val="0"/>
              </a:spcAft>
              <a:defRPr/>
            </a:pP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fa-IR" sz="3200" dirty="0" smtClean="0">
                <a:solidFill>
                  <a:schemeClr val="hlink"/>
                </a:solidFill>
                <a:latin typeface="Times New Roman" panose="02020603050405020304" pitchFamily="18" charset="0"/>
                <a:cs typeface="Times New Roman" panose="02020603050405020304" pitchFamily="18" charset="0"/>
              </a:rPr>
              <a:t> </a:t>
            </a:r>
            <a:r>
              <a:rPr lang="fa-IR" sz="3200" dirty="0" smtClean="0">
                <a:solidFill>
                  <a:schemeClr val="hlink"/>
                </a:solidFill>
                <a:latin typeface="Times New Roman" panose="02020603050405020304" pitchFamily="18" charset="0"/>
                <a:cs typeface="B Titr" panose="00000700000000000000" pitchFamily="2" charset="-78"/>
              </a:rPr>
              <a:t>کار عملی با </a:t>
            </a:r>
            <a:r>
              <a:rPr lang="en-US" sz="3200" dirty="0" smtClean="0">
                <a:solidFill>
                  <a:schemeClr val="hlink"/>
                </a:solidFill>
                <a:latin typeface="Times New Roman" panose="02020603050405020304" pitchFamily="18" charset="0"/>
                <a:cs typeface="Times New Roman" panose="02020603050405020304" pitchFamily="18" charset="0"/>
              </a:rPr>
              <a:t>SPSS</a:t>
            </a:r>
            <a:endParaRPr lang="en-US" sz="3200" dirty="0">
              <a:latin typeface="Times New Roman" panose="02020603050405020304" pitchFamily="18" charset="0"/>
              <a:cs typeface="Times New Roman" panose="02020603050405020304" pitchFamily="18" charset="0"/>
            </a:endParaRPr>
          </a:p>
        </p:txBody>
      </p:sp>
      <p:sp>
        <p:nvSpPr>
          <p:cNvPr id="33795" name="Rectangle 3"/>
          <p:cNvSpPr>
            <a:spLocks noGrp="1" noChangeArrowheads="1"/>
          </p:cNvSpPr>
          <p:nvPr>
            <p:ph idx="1"/>
          </p:nvPr>
        </p:nvSpPr>
        <p:spPr>
          <a:xfrm>
            <a:off x="2916238" y="1125538"/>
            <a:ext cx="5708650" cy="4679950"/>
          </a:xfrm>
        </p:spPr>
        <p:txBody>
          <a:bodyPr>
            <a:normAutofit fontScale="92500" lnSpcReduction="20000"/>
          </a:bodyPr>
          <a:lstStyle/>
          <a:p>
            <a:pPr marL="571500" indent="-571500" algn="just" rtl="1" eaLnBrk="1" hangingPunct="1">
              <a:lnSpc>
                <a:spcPct val="150000"/>
              </a:lnSpc>
              <a:buFontTx/>
              <a:buNone/>
              <a:defRPr/>
            </a:pPr>
            <a:r>
              <a:rPr lang="fa-IR" altLang="en-US" sz="2000" b="1" dirty="0" smtClean="0">
                <a:solidFill>
                  <a:srgbClr val="002060"/>
                </a:solidFill>
                <a:cs typeface="B Titr" pitchFamily="2" charset="-78"/>
              </a:rPr>
              <a:t>الف) ورود داده ها</a:t>
            </a:r>
          </a:p>
          <a:p>
            <a:pPr marL="571500" indent="-571500" algn="just" rtl="1" eaLnBrk="1" hangingPunct="1">
              <a:lnSpc>
                <a:spcPct val="150000"/>
              </a:lnSpc>
              <a:buFontTx/>
              <a:buNone/>
              <a:defRPr/>
            </a:pPr>
            <a:r>
              <a:rPr lang="fa-IR" altLang="en-US" sz="2000" b="1" dirty="0" smtClean="0">
                <a:solidFill>
                  <a:srgbClr val="002060"/>
                </a:solidFill>
                <a:cs typeface="B Titr" pitchFamily="2" charset="-78"/>
              </a:rPr>
              <a:t>ب) انتخاب مناسبترين شاخص</a:t>
            </a:r>
          </a:p>
          <a:p>
            <a:pPr marL="571500" indent="-571500" algn="just" rtl="1" eaLnBrk="1" hangingPunct="1">
              <a:lnSpc>
                <a:spcPct val="150000"/>
              </a:lnSpc>
              <a:buFontTx/>
              <a:buNone/>
              <a:defRPr/>
            </a:pPr>
            <a:r>
              <a:rPr lang="fa-IR" altLang="en-US" sz="2000" b="1" dirty="0" smtClean="0">
                <a:solidFill>
                  <a:srgbClr val="002060"/>
                </a:solidFill>
                <a:cs typeface="B Titr" pitchFamily="2" charset="-78"/>
              </a:rPr>
              <a:t>ج) تفسير تحليل توصيفی و استنباطی</a:t>
            </a:r>
          </a:p>
          <a:p>
            <a:pPr marL="571500" indent="-571500" algn="just" rtl="1" eaLnBrk="1" hangingPunct="1">
              <a:lnSpc>
                <a:spcPct val="150000"/>
              </a:lnSpc>
              <a:buFontTx/>
              <a:buNone/>
              <a:defRPr/>
            </a:pPr>
            <a:endParaRPr lang="fa-IR" altLang="en-US" sz="2000" b="1" dirty="0" smtClean="0">
              <a:solidFill>
                <a:srgbClr val="002060"/>
              </a:solidFill>
              <a:cs typeface="B Titr" pitchFamily="2" charset="-78"/>
            </a:endParaRPr>
          </a:p>
          <a:p>
            <a:pPr marL="571500" indent="-571500" algn="just" rtl="1" eaLnBrk="1" hangingPunct="1">
              <a:lnSpc>
                <a:spcPct val="150000"/>
              </a:lnSpc>
              <a:buSzPct val="140000"/>
              <a:buFont typeface="Wingdings" pitchFamily="2" charset="2"/>
              <a:buChar char="§"/>
              <a:defRPr/>
            </a:pPr>
            <a:r>
              <a:rPr lang="fa-IR" altLang="en-US" sz="2000" b="1" dirty="0" smtClean="0">
                <a:solidFill>
                  <a:srgbClr val="002060"/>
                </a:solidFill>
                <a:cs typeface="B Titr" pitchFamily="2" charset="-78"/>
              </a:rPr>
              <a:t>جدول شاخصهای آماری شامل:</a:t>
            </a:r>
          </a:p>
          <a:p>
            <a:pPr marL="571500" indent="-571500" algn="just" rtl="1" eaLnBrk="1" hangingPunct="1">
              <a:lnSpc>
                <a:spcPct val="150000"/>
              </a:lnSpc>
              <a:buSzPct val="140000"/>
              <a:buFont typeface="Wingdings" pitchFamily="2" charset="2"/>
              <a:buNone/>
              <a:defRPr/>
            </a:pPr>
            <a:endParaRPr lang="fa-IR" altLang="en-US" sz="1200" b="1" dirty="0" smtClean="0">
              <a:solidFill>
                <a:srgbClr val="002060"/>
              </a:solidFill>
              <a:cs typeface="B Titr" pitchFamily="2" charset="-78"/>
            </a:endParaRPr>
          </a:p>
          <a:p>
            <a:pPr marL="571500" indent="-571500" algn="just" rtl="1" eaLnBrk="1" hangingPunct="1">
              <a:lnSpc>
                <a:spcPct val="150000"/>
              </a:lnSpc>
              <a:buFontTx/>
              <a:buAutoNum type="arabicPeriod"/>
              <a:defRPr/>
            </a:pPr>
            <a:r>
              <a:rPr lang="fa-IR" altLang="en-US" sz="2000" b="1" dirty="0" smtClean="0">
                <a:solidFill>
                  <a:srgbClr val="FF0000"/>
                </a:solidFill>
                <a:cs typeface="B Titr" pitchFamily="2" charset="-78"/>
              </a:rPr>
              <a:t>شاخصهای گرايش مرکزی</a:t>
            </a:r>
          </a:p>
          <a:p>
            <a:pPr marL="571500" indent="-571500" algn="just" rtl="1" eaLnBrk="1" hangingPunct="1">
              <a:lnSpc>
                <a:spcPct val="150000"/>
              </a:lnSpc>
              <a:buFont typeface="Wingdings" pitchFamily="2" charset="2"/>
              <a:buChar char="§"/>
              <a:defRPr/>
            </a:pPr>
            <a:r>
              <a:rPr lang="fa-IR" altLang="en-US" sz="2000" b="1" dirty="0" smtClean="0">
                <a:solidFill>
                  <a:srgbClr val="002060"/>
                </a:solidFill>
                <a:cs typeface="B Titr" pitchFamily="2" charset="-78"/>
              </a:rPr>
              <a:t>          مد</a:t>
            </a:r>
          </a:p>
          <a:p>
            <a:pPr marL="571500" indent="-571500" algn="just" rtl="1" eaLnBrk="1" hangingPunct="1">
              <a:lnSpc>
                <a:spcPct val="150000"/>
              </a:lnSpc>
              <a:buFont typeface="Wingdings" pitchFamily="2" charset="2"/>
              <a:buChar char="§"/>
              <a:defRPr/>
            </a:pPr>
            <a:r>
              <a:rPr lang="fa-IR" altLang="en-US" sz="2000" b="1" dirty="0" smtClean="0">
                <a:solidFill>
                  <a:srgbClr val="002060"/>
                </a:solidFill>
                <a:cs typeface="B Titr" pitchFamily="2" charset="-78"/>
              </a:rPr>
              <a:t>          ميانه</a:t>
            </a:r>
          </a:p>
          <a:p>
            <a:pPr marL="571500" indent="-571500" algn="just" rtl="1" eaLnBrk="1" hangingPunct="1">
              <a:lnSpc>
                <a:spcPct val="150000"/>
              </a:lnSpc>
              <a:buFont typeface="Wingdings" pitchFamily="2" charset="2"/>
              <a:buChar char="§"/>
              <a:defRPr/>
            </a:pPr>
            <a:r>
              <a:rPr lang="fa-IR" altLang="en-US" sz="2000" b="1" dirty="0" smtClean="0">
                <a:solidFill>
                  <a:srgbClr val="002060"/>
                </a:solidFill>
                <a:cs typeface="B Titr" pitchFamily="2" charset="-78"/>
              </a:rPr>
              <a:t>          ميانگين</a:t>
            </a:r>
          </a:p>
          <a:p>
            <a:pPr marL="571500" indent="-571500" algn="just" rtl="1" eaLnBrk="1" hangingPunct="1">
              <a:lnSpc>
                <a:spcPct val="150000"/>
              </a:lnSpc>
              <a:buFontTx/>
              <a:buNone/>
              <a:defRPr/>
            </a:pPr>
            <a:r>
              <a:rPr lang="fa-IR" altLang="en-US" sz="2000" dirty="0" smtClean="0">
                <a:solidFill>
                  <a:srgbClr val="002060"/>
                </a:solidFill>
                <a:cs typeface="B Titr" pitchFamily="2" charset="-78"/>
              </a:rPr>
              <a:t>                    </a:t>
            </a:r>
          </a:p>
        </p:txBody>
      </p:sp>
      <p:sp>
        <p:nvSpPr>
          <p:cNvPr id="4" name="Slide Number Placeholder 3"/>
          <p:cNvSpPr>
            <a:spLocks noGrp="1"/>
          </p:cNvSpPr>
          <p:nvPr>
            <p:ph type="sldNum" sz="quarter" idx="11"/>
          </p:nvPr>
        </p:nvSpPr>
        <p:spPr/>
        <p:txBody>
          <a:bodyPr/>
          <a:lstStyle/>
          <a:p>
            <a:pPr>
              <a:defRPr/>
            </a:pPr>
            <a:fld id="{010B11FC-CB19-4818-92B9-A80A67021FE3}" type="slidenum">
              <a:rPr lang="fa-IR" altLang="en-US"/>
              <a:pPr>
                <a:defRPr/>
              </a:pPr>
              <a:t>21</a:t>
            </a:fld>
            <a:endParaRPr lang="en-US" altLang="en-US" dirty="0"/>
          </a:p>
        </p:txBody>
      </p:sp>
      <p:sp>
        <p:nvSpPr>
          <p:cNvPr id="23557"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FE82283-CC96-4468-9CF3-B22BDDBFA017}" type="slidenum">
              <a:rPr lang="fa-IR" altLang="en-US" sz="1400">
                <a:solidFill>
                  <a:schemeClr val="bg1"/>
                </a:solidFill>
                <a:latin typeface="Arial" charset="0"/>
                <a:cs typeface="B Nazanin" pitchFamily="2" charset="-78"/>
              </a:rPr>
              <a:pPr algn="ctr" rtl="1" eaLnBrk="1" hangingPunct="1">
                <a:spcBef>
                  <a:spcPct val="0"/>
                </a:spcBef>
                <a:buFontTx/>
                <a:buNone/>
              </a:pPr>
              <a:t>21</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284663" y="1125538"/>
            <a:ext cx="4230687" cy="4749800"/>
          </a:xfrm>
        </p:spPr>
        <p:txBody>
          <a:bodyPr/>
          <a:lstStyle/>
          <a:p>
            <a:pPr marL="571500" indent="-571500" algn="just" rtl="1" eaLnBrk="1" hangingPunct="1">
              <a:lnSpc>
                <a:spcPct val="120000"/>
              </a:lnSpc>
              <a:buFontTx/>
              <a:buAutoNum type="arabicPeriod" startAt="2"/>
            </a:pPr>
            <a:r>
              <a:rPr lang="fa-IR" altLang="en-US" sz="2000" b="1" smtClean="0">
                <a:solidFill>
                  <a:srgbClr val="FF0000"/>
                </a:solidFill>
                <a:cs typeface="B Titr" pitchFamily="2" charset="-78"/>
              </a:rPr>
              <a:t>شاخصهای پراکندگی</a:t>
            </a:r>
          </a:p>
          <a:p>
            <a:pPr marL="571500" indent="-571500" algn="just" rtl="1" eaLnBrk="1" hangingPunct="1">
              <a:lnSpc>
                <a:spcPct val="120000"/>
              </a:lnSpc>
              <a:buFontTx/>
              <a:buNone/>
            </a:pPr>
            <a:endParaRPr lang="fa-IR" altLang="en-US" sz="1200" b="1" smtClean="0">
              <a:cs typeface="B Titr" pitchFamily="2" charset="-78"/>
            </a:endParaRPr>
          </a:p>
          <a:p>
            <a:pPr marL="571500" indent="-571500" algn="just" rtl="1" eaLnBrk="1" hangingPunct="1">
              <a:lnSpc>
                <a:spcPct val="120000"/>
              </a:lnSpc>
              <a:buFont typeface="Wingdings" pitchFamily="2" charset="2"/>
              <a:buChar char="§"/>
            </a:pPr>
            <a:r>
              <a:rPr lang="fa-IR" altLang="en-US" sz="2000" b="1" smtClean="0">
                <a:cs typeface="B Titr" pitchFamily="2" charset="-78"/>
              </a:rPr>
              <a:t>              دامنه تغيرات</a:t>
            </a:r>
          </a:p>
          <a:p>
            <a:pPr marL="571500" indent="-571500" algn="just" rtl="1" eaLnBrk="1" hangingPunct="1">
              <a:lnSpc>
                <a:spcPct val="120000"/>
              </a:lnSpc>
              <a:buFont typeface="Wingdings" pitchFamily="2" charset="2"/>
              <a:buChar char="§"/>
            </a:pPr>
            <a:r>
              <a:rPr lang="fa-IR" altLang="en-US" sz="2000" b="1" smtClean="0">
                <a:cs typeface="B Titr" pitchFamily="2" charset="-78"/>
              </a:rPr>
              <a:t>              انحراف چارکی</a:t>
            </a:r>
          </a:p>
          <a:p>
            <a:pPr marL="571500" indent="-571500" algn="just" rtl="1" eaLnBrk="1" hangingPunct="1">
              <a:lnSpc>
                <a:spcPct val="120000"/>
              </a:lnSpc>
              <a:buFont typeface="Wingdings" pitchFamily="2" charset="2"/>
              <a:buChar char="§"/>
            </a:pPr>
            <a:r>
              <a:rPr lang="fa-IR" altLang="en-US" sz="2000" b="1" smtClean="0">
                <a:cs typeface="B Titr" pitchFamily="2" charset="-78"/>
              </a:rPr>
              <a:t>              انحراف معيار</a:t>
            </a:r>
          </a:p>
          <a:p>
            <a:pPr marL="571500" indent="-571500" algn="just" rtl="1" eaLnBrk="1" hangingPunct="1">
              <a:lnSpc>
                <a:spcPct val="120000"/>
              </a:lnSpc>
              <a:buFont typeface="Wingdings" pitchFamily="2" charset="2"/>
              <a:buNone/>
            </a:pPr>
            <a:endParaRPr lang="fa-IR" altLang="en-US" sz="2000" b="1" smtClean="0">
              <a:cs typeface="B Titr" pitchFamily="2" charset="-78"/>
            </a:endParaRPr>
          </a:p>
          <a:p>
            <a:pPr marL="571500" indent="-571500" algn="just" rtl="1" eaLnBrk="1" hangingPunct="1">
              <a:lnSpc>
                <a:spcPct val="120000"/>
              </a:lnSpc>
              <a:buFont typeface="Wingdings" pitchFamily="2" charset="2"/>
              <a:buAutoNum type="arabicPeriod" startAt="3"/>
            </a:pPr>
            <a:r>
              <a:rPr lang="fa-IR" altLang="en-US" sz="2000" b="1" smtClean="0">
                <a:solidFill>
                  <a:srgbClr val="FF0000"/>
                </a:solidFill>
                <a:cs typeface="B Titr" pitchFamily="2" charset="-78"/>
              </a:rPr>
              <a:t>شاخصهای توزيع</a:t>
            </a:r>
          </a:p>
          <a:p>
            <a:pPr marL="571500" indent="-571500" algn="just" rtl="1" eaLnBrk="1" hangingPunct="1">
              <a:lnSpc>
                <a:spcPct val="120000"/>
              </a:lnSpc>
              <a:buFont typeface="Wingdings" pitchFamily="2" charset="2"/>
              <a:buNone/>
            </a:pPr>
            <a:endParaRPr lang="fa-IR" altLang="en-US" sz="1200" b="1" smtClean="0">
              <a:cs typeface="B Titr" pitchFamily="2" charset="-78"/>
            </a:endParaRPr>
          </a:p>
          <a:p>
            <a:pPr marL="571500" indent="-571500" algn="just" rtl="1" eaLnBrk="1" hangingPunct="1">
              <a:lnSpc>
                <a:spcPct val="120000"/>
              </a:lnSpc>
              <a:buFont typeface="Wingdings" pitchFamily="2" charset="2"/>
              <a:buChar char="§"/>
            </a:pPr>
            <a:r>
              <a:rPr lang="fa-IR" altLang="en-US" sz="2000" b="1" smtClean="0">
                <a:cs typeface="B Titr" pitchFamily="2" charset="-78"/>
              </a:rPr>
              <a:t>             ضريب کشيدگی</a:t>
            </a:r>
          </a:p>
          <a:p>
            <a:pPr marL="571500" indent="-571500" algn="just" rtl="1" eaLnBrk="1" hangingPunct="1">
              <a:lnSpc>
                <a:spcPct val="120000"/>
              </a:lnSpc>
              <a:buFont typeface="Wingdings" pitchFamily="2" charset="2"/>
              <a:buChar char="§"/>
            </a:pPr>
            <a:r>
              <a:rPr lang="fa-IR" altLang="en-US" sz="2000" b="1" smtClean="0">
                <a:cs typeface="B Titr" pitchFamily="2" charset="-78"/>
              </a:rPr>
              <a:t>             ضريب چولگی</a:t>
            </a:r>
          </a:p>
          <a:p>
            <a:pPr marL="571500" indent="-571500" algn="just" rtl="1" eaLnBrk="1" hangingPunct="1">
              <a:lnSpc>
                <a:spcPct val="120000"/>
              </a:lnSpc>
              <a:buFont typeface="Wingdings" pitchFamily="2" charset="2"/>
              <a:buNone/>
            </a:pPr>
            <a:endParaRPr lang="fa-IR" altLang="en-US" sz="2000" b="1" smtClean="0">
              <a:cs typeface="B Titr" pitchFamily="2" charset="-78"/>
            </a:endParaRPr>
          </a:p>
        </p:txBody>
      </p:sp>
      <p:sp>
        <p:nvSpPr>
          <p:cNvPr id="4" name="Slide Number Placeholder 3"/>
          <p:cNvSpPr>
            <a:spLocks noGrp="1"/>
          </p:cNvSpPr>
          <p:nvPr>
            <p:ph type="sldNum" sz="quarter" idx="11"/>
          </p:nvPr>
        </p:nvSpPr>
        <p:spPr/>
        <p:txBody>
          <a:bodyPr/>
          <a:lstStyle/>
          <a:p>
            <a:pPr>
              <a:defRPr/>
            </a:pPr>
            <a:fld id="{F5BF5F27-990A-4A13-946C-8D58C3733165}" type="slidenum">
              <a:rPr lang="fa-IR" altLang="en-US"/>
              <a:pPr>
                <a:defRPr/>
              </a:pPr>
              <a:t>22</a:t>
            </a:fld>
            <a:endParaRPr lang="en-US" altLang="en-US" dirty="0"/>
          </a:p>
        </p:txBody>
      </p:sp>
      <p:sp>
        <p:nvSpPr>
          <p:cNvPr id="24580"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E35AC821-38AC-46B6-B73F-3F546EAAA876}" type="slidenum">
              <a:rPr lang="fa-IR" altLang="en-US" sz="1400">
                <a:solidFill>
                  <a:schemeClr val="bg1"/>
                </a:solidFill>
                <a:latin typeface="Arial" charset="0"/>
                <a:cs typeface="B Nazanin" pitchFamily="2" charset="-78"/>
              </a:rPr>
              <a:pPr algn="ctr" rtl="1" eaLnBrk="1" hangingPunct="1">
                <a:spcBef>
                  <a:spcPct val="0"/>
                </a:spcBef>
                <a:buFontTx/>
                <a:buNone/>
              </a:pPr>
              <a:t>22</a:t>
            </a:fld>
            <a:endParaRPr lang="en-US" altLang="en-US" sz="1200">
              <a:solidFill>
                <a:schemeClr val="bg1"/>
              </a:solidFill>
              <a:latin typeface="Arial" charset="0"/>
              <a:cs typeface="B Nazanin" pitchFamily="2" charset="-78"/>
            </a:endParaRPr>
          </a:p>
        </p:txBody>
      </p:sp>
      <p:sp>
        <p:nvSpPr>
          <p:cNvPr id="7" name="Rectangle 4"/>
          <p:cNvSpPr>
            <a:spLocks noGrp="1" noChangeArrowheads="1"/>
          </p:cNvSpPr>
          <p:nvPr>
            <p:ph type="title"/>
          </p:nvPr>
        </p:nvSpPr>
        <p:spPr>
          <a:xfrm>
            <a:off x="4427985" y="332657"/>
            <a:ext cx="4230240" cy="504056"/>
          </a:xfrm>
          <a:solidFill>
            <a:srgbClr val="FC5E62"/>
          </a:solidFill>
        </p:spPr>
        <p:txBody>
          <a:bodyPr/>
          <a:lstStyle/>
          <a:p>
            <a:pPr algn="r" rtl="1" eaLnBrk="1" fontAlgn="auto" hangingPunct="1">
              <a:spcAft>
                <a:spcPts val="0"/>
              </a:spcAft>
              <a:defRPr/>
            </a:pP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fa-IR" sz="3200" dirty="0" smtClean="0">
                <a:solidFill>
                  <a:schemeClr val="hlink"/>
                </a:solidFill>
                <a:latin typeface="Times New Roman" panose="02020603050405020304" pitchFamily="18" charset="0"/>
                <a:cs typeface="Times New Roman" panose="02020603050405020304" pitchFamily="18" charset="0"/>
              </a:rPr>
              <a:t> </a:t>
            </a:r>
            <a:r>
              <a:rPr lang="fa-IR" sz="3200" dirty="0" smtClean="0">
                <a:solidFill>
                  <a:schemeClr val="hlink"/>
                </a:solidFill>
                <a:latin typeface="Times New Roman" panose="02020603050405020304" pitchFamily="18" charset="0"/>
                <a:cs typeface="B Titr" panose="00000700000000000000" pitchFamily="2" charset="-78"/>
              </a:rPr>
              <a:t>کار عملی با </a:t>
            </a:r>
            <a:r>
              <a:rPr lang="en-US" sz="3200" dirty="0" smtClean="0">
                <a:solidFill>
                  <a:schemeClr val="hlink"/>
                </a:solidFill>
                <a:latin typeface="Times New Roman" panose="02020603050405020304" pitchFamily="18" charset="0"/>
                <a:cs typeface="Times New Roman" panose="02020603050405020304" pitchFamily="18" charset="0"/>
              </a:rPr>
              <a:t>SPSS</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23850" y="908050"/>
            <a:ext cx="8229600" cy="5078413"/>
          </a:xfrm>
        </p:spPr>
        <p:txBody>
          <a:bodyPr>
            <a:normAutofit lnSpcReduction="10000"/>
          </a:bodyPr>
          <a:lstStyle/>
          <a:p>
            <a:pPr algn="just" rtl="1" eaLnBrk="1" hangingPunct="1">
              <a:lnSpc>
                <a:spcPct val="120000"/>
              </a:lnSpc>
              <a:buSzPct val="140000"/>
              <a:buFont typeface="Wingdings" pitchFamily="2" charset="2"/>
              <a:buChar char="§"/>
              <a:defRPr/>
            </a:pPr>
            <a:r>
              <a:rPr lang="fa-IR" altLang="en-US" sz="2000" b="1" dirty="0" smtClean="0">
                <a:solidFill>
                  <a:srgbClr val="FF0000"/>
                </a:solidFill>
                <a:cs typeface="B Titr" pitchFamily="2" charset="-78"/>
              </a:rPr>
              <a:t>جدول آمار توصيفی</a:t>
            </a:r>
          </a:p>
          <a:p>
            <a:pPr algn="just" rtl="1" eaLnBrk="1" hangingPunct="1">
              <a:lnSpc>
                <a:spcPct val="120000"/>
              </a:lnSpc>
              <a:buSzPct val="140000"/>
              <a:buFont typeface="Wingdings" pitchFamily="2" charset="2"/>
              <a:buNone/>
              <a:defRPr/>
            </a:pPr>
            <a:endParaRPr lang="fa-IR" altLang="en-US" sz="1200" b="1" dirty="0" smtClean="0">
              <a:cs typeface="B Titr" pitchFamily="2" charset="-78"/>
            </a:endParaRPr>
          </a:p>
          <a:p>
            <a:pPr algn="just" rtl="1" eaLnBrk="1" hangingPunct="1">
              <a:lnSpc>
                <a:spcPct val="120000"/>
              </a:lnSpc>
              <a:buFont typeface="Wingdings" pitchFamily="2" charset="2"/>
              <a:buNone/>
              <a:defRPr/>
            </a:pPr>
            <a:r>
              <a:rPr lang="fa-IR" altLang="en-US" sz="2000" b="1" dirty="0" smtClean="0">
                <a:cs typeface="B Titr" pitchFamily="2" charset="-78"/>
              </a:rPr>
              <a:t>      </a:t>
            </a:r>
            <a:r>
              <a:rPr lang="fa-IR" altLang="en-US" sz="2000" b="1" dirty="0" smtClean="0">
                <a:solidFill>
                  <a:srgbClr val="002060"/>
                </a:solidFill>
                <a:cs typeface="B Titr" pitchFamily="2" charset="-78"/>
              </a:rPr>
              <a:t>در اين جدول محقق بايد شاخصهای مرکزي، شاخصهای پراکندگي، شاخصهای توزيع را در جدول امار توصيفی وارد کند. </a:t>
            </a:r>
          </a:p>
          <a:p>
            <a:pPr algn="just" rtl="1" eaLnBrk="1" hangingPunct="1">
              <a:lnSpc>
                <a:spcPct val="120000"/>
              </a:lnSpc>
              <a:buFont typeface="Wingdings" pitchFamily="2" charset="2"/>
              <a:buNone/>
              <a:defRPr/>
            </a:pPr>
            <a:endParaRPr lang="fa-IR" altLang="en-US" sz="2000" b="1" dirty="0" smtClean="0">
              <a:cs typeface="B Titr" pitchFamily="2" charset="-78"/>
            </a:endParaRPr>
          </a:p>
          <a:p>
            <a:pPr algn="just" rtl="1" eaLnBrk="1" hangingPunct="1">
              <a:lnSpc>
                <a:spcPct val="120000"/>
              </a:lnSpc>
              <a:buFont typeface="Wingdings" pitchFamily="2" charset="2"/>
              <a:buNone/>
              <a:defRPr/>
            </a:pPr>
            <a:r>
              <a:rPr lang="fa-IR" altLang="en-US" sz="2000" b="1" dirty="0" smtClean="0">
                <a:cs typeface="B Titr" pitchFamily="2" charset="-78"/>
              </a:rPr>
              <a:t>متريک و </a:t>
            </a:r>
            <a:r>
              <a:rPr lang="fa-IR" altLang="en-US" sz="2000" b="1" dirty="0" smtClean="0">
                <a:solidFill>
                  <a:srgbClr val="002060"/>
                </a:solidFill>
                <a:cs typeface="B Titr" pitchFamily="2" charset="-78"/>
              </a:rPr>
              <a:t>متقارن                           ميانگين و انحراف معيار</a:t>
            </a:r>
          </a:p>
          <a:p>
            <a:pPr algn="just" rtl="1" eaLnBrk="1" hangingPunct="1">
              <a:lnSpc>
                <a:spcPct val="120000"/>
              </a:lnSpc>
              <a:buFont typeface="Wingdings" pitchFamily="2" charset="2"/>
              <a:buNone/>
              <a:defRPr/>
            </a:pPr>
            <a:r>
              <a:rPr lang="fa-IR" altLang="en-US" sz="2000" b="1" dirty="0" smtClean="0">
                <a:solidFill>
                  <a:srgbClr val="002060"/>
                </a:solidFill>
                <a:cs typeface="B Titr" pitchFamily="2" charset="-78"/>
              </a:rPr>
              <a:t>متريک و نامتقارن                         ميانه و انحراف چارکی</a:t>
            </a:r>
          </a:p>
          <a:p>
            <a:pPr algn="just" rtl="1" eaLnBrk="1" hangingPunct="1">
              <a:lnSpc>
                <a:spcPct val="120000"/>
              </a:lnSpc>
              <a:buFont typeface="Wingdings" pitchFamily="2" charset="2"/>
              <a:buNone/>
              <a:defRPr/>
            </a:pPr>
            <a:r>
              <a:rPr lang="fa-IR" altLang="en-US" sz="2000" b="1" dirty="0" smtClean="0">
                <a:solidFill>
                  <a:srgbClr val="002060"/>
                </a:solidFill>
                <a:cs typeface="B Titr" pitchFamily="2" charset="-78"/>
              </a:rPr>
              <a:t>غيرمتريک و نامتقارن                     مد و دامنه تغييرات</a:t>
            </a:r>
          </a:p>
          <a:p>
            <a:pPr algn="just" rtl="1" eaLnBrk="1" hangingPunct="1">
              <a:lnSpc>
                <a:spcPct val="120000"/>
              </a:lnSpc>
              <a:buFont typeface="Wingdings" pitchFamily="2" charset="2"/>
              <a:buNone/>
              <a:defRPr/>
            </a:pPr>
            <a:endParaRPr lang="fa-IR" altLang="en-US" sz="2000" b="1" dirty="0" smtClean="0">
              <a:cs typeface="B Titr" pitchFamily="2" charset="-78"/>
            </a:endParaRPr>
          </a:p>
          <a:p>
            <a:pPr algn="r" rtl="1" eaLnBrk="1" hangingPunct="1">
              <a:lnSpc>
                <a:spcPct val="150000"/>
              </a:lnSpc>
              <a:buFont typeface="Wingdings" pitchFamily="2" charset="2"/>
              <a:buNone/>
              <a:defRPr/>
            </a:pPr>
            <a:r>
              <a:rPr lang="fa-IR" altLang="en-US" sz="2000" b="1" dirty="0" smtClean="0">
                <a:cs typeface="B Titr" pitchFamily="2" charset="-78"/>
              </a:rPr>
              <a:t> = </a:t>
            </a:r>
            <a:r>
              <a:rPr lang="fa-IR" altLang="en-US" sz="2000" b="1" dirty="0" smtClean="0">
                <a:solidFill>
                  <a:srgbClr val="FF0000"/>
                </a:solidFill>
                <a:cs typeface="B Titr" pitchFamily="2" charset="-78"/>
              </a:rPr>
              <a:t>انحراف چارکی </a:t>
            </a:r>
            <a:r>
              <a:rPr lang="en-US" altLang="en-US" sz="2400" dirty="0" smtClean="0">
                <a:solidFill>
                  <a:srgbClr val="002060"/>
                </a:solidFill>
                <a:latin typeface="Times New Roman" panose="02020603050405020304" pitchFamily="18" charset="0"/>
                <a:cs typeface="Times New Roman" panose="02020603050405020304" pitchFamily="18" charset="0"/>
              </a:rPr>
              <a:t>Interquartile Range</a:t>
            </a:r>
            <a:r>
              <a:rPr lang="en-US" altLang="en-US" dirty="0" smtClean="0">
                <a:solidFill>
                  <a:srgbClr val="002060"/>
                </a:solidFill>
                <a:latin typeface="Times New Roman" panose="02020603050405020304" pitchFamily="18" charset="0"/>
                <a:cs typeface="Times New Roman" panose="02020603050405020304" pitchFamily="18" charset="0"/>
              </a:rPr>
              <a:t> </a:t>
            </a:r>
            <a:r>
              <a:rPr lang="en-US" altLang="en-US" dirty="0" smtClean="0">
                <a:cs typeface="B Titr" pitchFamily="2" charset="-78"/>
              </a:rPr>
              <a:t>/</a:t>
            </a:r>
            <a:r>
              <a:rPr lang="en-US" altLang="en-US" sz="2000" dirty="0" smtClean="0">
                <a:cs typeface="B Titr" pitchFamily="2" charset="-78"/>
              </a:rPr>
              <a:t> </a:t>
            </a:r>
            <a:r>
              <a:rPr lang="en-US" altLang="en-US" sz="1800" dirty="0" smtClean="0">
                <a:cs typeface="B Titr" pitchFamily="2" charset="-78"/>
              </a:rPr>
              <a:t>2</a:t>
            </a:r>
            <a:r>
              <a:rPr lang="en-US" altLang="en-US" sz="2000" b="1" dirty="0" smtClean="0">
                <a:cs typeface="B Titr" pitchFamily="2" charset="-78"/>
              </a:rPr>
              <a:t> </a:t>
            </a:r>
            <a:endParaRPr lang="fa-IR" altLang="en-US" sz="2000" b="1" dirty="0" smtClean="0">
              <a:cs typeface="B Titr" pitchFamily="2" charset="-78"/>
            </a:endParaRPr>
          </a:p>
          <a:p>
            <a:pPr algn="r" rtl="1" eaLnBrk="1" hangingPunct="1">
              <a:lnSpc>
                <a:spcPct val="150000"/>
              </a:lnSpc>
              <a:buFont typeface="Wingdings" pitchFamily="2" charset="2"/>
              <a:buNone/>
              <a:defRPr/>
            </a:pPr>
            <a:r>
              <a:rPr lang="en-US" altLang="en-US" sz="2400" dirty="0" smtClean="0">
                <a:solidFill>
                  <a:srgbClr val="002060"/>
                </a:solidFill>
                <a:latin typeface="Times New Roman" panose="02020603050405020304" pitchFamily="18" charset="0"/>
                <a:cs typeface="Times New Roman" panose="02020603050405020304" pitchFamily="18" charset="0"/>
              </a:rPr>
              <a:t>Interquartile Range</a:t>
            </a:r>
            <a:r>
              <a:rPr lang="en-US" altLang="en-US" dirty="0" smtClean="0">
                <a:solidFill>
                  <a:srgbClr val="002060"/>
                </a:solidFill>
                <a:latin typeface="Times New Roman" panose="02020603050405020304" pitchFamily="18" charset="0"/>
                <a:cs typeface="Times New Roman" panose="02020603050405020304" pitchFamily="18" charset="0"/>
              </a:rPr>
              <a:t> </a:t>
            </a:r>
            <a:r>
              <a:rPr lang="en-US" altLang="en-US" sz="2000" dirty="0" smtClean="0">
                <a:cs typeface="B Titr" pitchFamily="2" charset="-78"/>
              </a:rPr>
              <a:t>= </a:t>
            </a:r>
            <a:r>
              <a:rPr lang="en-US" altLang="en-US" sz="2400" dirty="0" smtClean="0">
                <a:solidFill>
                  <a:srgbClr val="002060"/>
                </a:solidFill>
                <a:latin typeface="Times New Roman" panose="02020603050405020304" pitchFamily="18" charset="0"/>
                <a:cs typeface="Times New Roman" panose="02020603050405020304" pitchFamily="18" charset="0"/>
              </a:rPr>
              <a:t>Q3-Q1</a:t>
            </a:r>
            <a:endParaRPr lang="fa-IR" altLang="en-US" sz="2400" dirty="0" smtClean="0">
              <a:solidFill>
                <a:srgbClr val="002060"/>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1"/>
          </p:nvPr>
        </p:nvSpPr>
        <p:spPr/>
        <p:txBody>
          <a:bodyPr/>
          <a:lstStyle/>
          <a:p>
            <a:pPr>
              <a:defRPr/>
            </a:pPr>
            <a:fld id="{8302276F-8D2B-4641-88F3-2706D41B2130}" type="slidenum">
              <a:rPr lang="fa-IR" altLang="en-US"/>
              <a:pPr>
                <a:defRPr/>
              </a:pPr>
              <a:t>23</a:t>
            </a:fld>
            <a:endParaRPr lang="en-US" altLang="en-US" dirty="0"/>
          </a:p>
        </p:txBody>
      </p:sp>
      <p:sp>
        <p:nvSpPr>
          <p:cNvPr id="10" name="Right Arrow 9"/>
          <p:cNvSpPr/>
          <p:nvPr/>
        </p:nvSpPr>
        <p:spPr>
          <a:xfrm rot="10800000">
            <a:off x="5867400" y="2781300"/>
            <a:ext cx="866775" cy="20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fa-IR" b="0" dirty="0"/>
              <a:t> </a:t>
            </a:r>
            <a:endParaRPr lang="en-US" b="0" dirty="0"/>
          </a:p>
        </p:txBody>
      </p:sp>
      <p:sp>
        <p:nvSpPr>
          <p:cNvPr id="2" name="Right Arrow 9"/>
          <p:cNvSpPr/>
          <p:nvPr/>
        </p:nvSpPr>
        <p:spPr>
          <a:xfrm rot="10800000">
            <a:off x="5867400" y="3213100"/>
            <a:ext cx="866775" cy="20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fa-IR" b="0" dirty="0"/>
              <a:t> </a:t>
            </a:r>
            <a:endParaRPr lang="en-US" b="0" dirty="0"/>
          </a:p>
        </p:txBody>
      </p:sp>
      <p:sp>
        <p:nvSpPr>
          <p:cNvPr id="3" name="Right Arrow 9"/>
          <p:cNvSpPr/>
          <p:nvPr/>
        </p:nvSpPr>
        <p:spPr>
          <a:xfrm rot="10800000">
            <a:off x="5724525" y="3573463"/>
            <a:ext cx="866775" cy="20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fa-IR" b="0" dirty="0"/>
              <a:t> </a:t>
            </a:r>
            <a:endParaRPr lang="en-US" b="0" dirty="0"/>
          </a:p>
        </p:txBody>
      </p:sp>
      <p:sp>
        <p:nvSpPr>
          <p:cNvPr id="25607"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AACD366D-8B48-4F16-9D97-A1687EFC7BB1}" type="slidenum">
              <a:rPr lang="fa-IR" altLang="en-US" sz="1400">
                <a:solidFill>
                  <a:schemeClr val="bg1"/>
                </a:solidFill>
                <a:latin typeface="Arial" charset="0"/>
                <a:cs typeface="B Nazanin" pitchFamily="2" charset="-78"/>
              </a:rPr>
              <a:pPr algn="ctr" rtl="1" eaLnBrk="1" hangingPunct="1">
                <a:spcBef>
                  <a:spcPct val="0"/>
                </a:spcBef>
                <a:buFontTx/>
                <a:buNone/>
              </a:pPr>
              <a:t>23</a:t>
            </a:fld>
            <a:endParaRPr lang="en-US" altLang="en-US" sz="1200">
              <a:solidFill>
                <a:schemeClr val="bg1"/>
              </a:solidFill>
              <a:latin typeface="Arial" charset="0"/>
              <a:cs typeface="B Nazanin" pitchFamily="2" charset="-78"/>
            </a:endParaRPr>
          </a:p>
        </p:txBody>
      </p:sp>
      <p:sp>
        <p:nvSpPr>
          <p:cNvPr id="11" name="Rectangle 4"/>
          <p:cNvSpPr>
            <a:spLocks noGrp="1" noChangeArrowheads="1"/>
          </p:cNvSpPr>
          <p:nvPr>
            <p:ph type="title"/>
          </p:nvPr>
        </p:nvSpPr>
        <p:spPr>
          <a:xfrm>
            <a:off x="4355976" y="188640"/>
            <a:ext cx="4230240" cy="648073"/>
          </a:xfrm>
          <a:solidFill>
            <a:srgbClr val="FC5E62"/>
          </a:solidFill>
        </p:spPr>
        <p:txBody>
          <a:bodyPr/>
          <a:lstStyle/>
          <a:p>
            <a:pPr algn="r" rtl="1" eaLnBrk="1" fontAlgn="auto" hangingPunct="1">
              <a:spcAft>
                <a:spcPts val="0"/>
              </a:spcAft>
              <a:defRPr/>
            </a:pP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fa-IR" sz="3200" dirty="0" smtClean="0">
                <a:solidFill>
                  <a:schemeClr val="hlink"/>
                </a:solidFill>
                <a:latin typeface="Times New Roman" panose="02020603050405020304" pitchFamily="18" charset="0"/>
                <a:cs typeface="Times New Roman" panose="02020603050405020304" pitchFamily="18" charset="0"/>
              </a:rPr>
              <a:t> </a:t>
            </a:r>
            <a:r>
              <a:rPr lang="fa-IR" sz="3200" dirty="0" smtClean="0">
                <a:solidFill>
                  <a:schemeClr val="hlink"/>
                </a:solidFill>
                <a:latin typeface="Times New Roman" panose="02020603050405020304" pitchFamily="18" charset="0"/>
                <a:cs typeface="B Titr" panose="00000700000000000000" pitchFamily="2" charset="-78"/>
              </a:rPr>
              <a:t>کار عملی با </a:t>
            </a:r>
            <a:r>
              <a:rPr lang="en-US" sz="3200" dirty="0" smtClean="0">
                <a:solidFill>
                  <a:schemeClr val="hlink"/>
                </a:solidFill>
                <a:latin typeface="Times New Roman" panose="02020603050405020304" pitchFamily="18" charset="0"/>
                <a:cs typeface="Times New Roman" panose="02020603050405020304" pitchFamily="18" charset="0"/>
              </a:rPr>
              <a:t>SPSS</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style.rotation</p:attrName>
                                        </p:attrNameLst>
                                      </p:cBhvr>
                                      <p:tavLst>
                                        <p:tav tm="0">
                                          <p:val>
                                            <p:fltVal val="720"/>
                                          </p:val>
                                        </p:tav>
                                        <p:tav tm="100000">
                                          <p:val>
                                            <p:fltVal val="0"/>
                                          </p:val>
                                        </p:tav>
                                      </p:tavLst>
                                    </p:anim>
                                    <p:anim calcmode="lin" valueType="num">
                                      <p:cBhvr>
                                        <p:cTn id="9" dur="1000" fill="hold"/>
                                        <p:tgtEl>
                                          <p:spTgt spid="10"/>
                                        </p:tgtEl>
                                        <p:attrNameLst>
                                          <p:attrName>ppt_h</p:attrName>
                                        </p:attrNameLst>
                                      </p:cBhvr>
                                      <p:tavLst>
                                        <p:tav tm="0">
                                          <p:val>
                                            <p:fltVal val="0"/>
                                          </p:val>
                                        </p:tav>
                                        <p:tav tm="100000">
                                          <p:val>
                                            <p:strVal val="#ppt_h"/>
                                          </p:val>
                                        </p:tav>
                                      </p:tavLst>
                                    </p:anim>
                                    <p:anim calcmode="lin" valueType="num">
                                      <p:cBhvr>
                                        <p:cTn id="10" dur="1000" fill="hold"/>
                                        <p:tgtEl>
                                          <p:spTgt spid="10"/>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style.rotation</p:attrName>
                                        </p:attrNameLst>
                                      </p:cBhvr>
                                      <p:tavLst>
                                        <p:tav tm="0">
                                          <p:val>
                                            <p:fltVal val="720"/>
                                          </p:val>
                                        </p:tav>
                                        <p:tav tm="100000">
                                          <p:val>
                                            <p:fltVal val="0"/>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ppt_w</p:attrName>
                                        </p:attrNameLst>
                                      </p:cBhvr>
                                      <p:tavLst>
                                        <p:tav tm="0">
                                          <p:val>
                                            <p:fltVal val="0"/>
                                          </p:val>
                                        </p:tav>
                                        <p:tav tm="100000">
                                          <p:val>
                                            <p:strVal val="#ppt_w"/>
                                          </p:val>
                                        </p:tav>
                                      </p:tavLst>
                                    </p:anim>
                                  </p:childTnLst>
                                </p:cTn>
                              </p:par>
                            </p:childTnLst>
                          </p:cTn>
                        </p:par>
                        <p:par>
                          <p:cTn id="18" fill="hold" nodeType="afterGroup">
                            <p:stCondLst>
                              <p:cond delay="2000"/>
                            </p:stCondLst>
                            <p:childTnLst>
                              <p:par>
                                <p:cTn id="19" presetID="35"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style.rotation</p:attrName>
                                        </p:attrNameLst>
                                      </p:cBhvr>
                                      <p:tavLst>
                                        <p:tav tm="0">
                                          <p:val>
                                            <p:fltVal val="720"/>
                                          </p:val>
                                        </p:tav>
                                        <p:tav tm="100000">
                                          <p:val>
                                            <p:fltVal val="0"/>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500063" y="1052513"/>
            <a:ext cx="8229600" cy="5160962"/>
          </a:xfrm>
        </p:spPr>
        <p:txBody>
          <a:bodyPr/>
          <a:lstStyle/>
          <a:p>
            <a:pPr algn="just" rtl="1" eaLnBrk="1" hangingPunct="1">
              <a:lnSpc>
                <a:spcPct val="110000"/>
              </a:lnSpc>
              <a:buSzPct val="140000"/>
              <a:buFont typeface="Wingdings" pitchFamily="2" charset="2"/>
              <a:buChar char="§"/>
            </a:pPr>
            <a:r>
              <a:rPr lang="fa-IR" altLang="en-US" sz="2000" b="1" smtClean="0">
                <a:solidFill>
                  <a:srgbClr val="FF0000"/>
                </a:solidFill>
                <a:cs typeface="B Titr" pitchFamily="2" charset="-78"/>
              </a:rPr>
              <a:t>بررسی متقارن بودن توزيع از طريق:</a:t>
            </a:r>
          </a:p>
          <a:p>
            <a:pPr algn="just" rtl="1" eaLnBrk="1" hangingPunct="1">
              <a:lnSpc>
                <a:spcPct val="110000"/>
              </a:lnSpc>
              <a:buFont typeface="Wingdings" pitchFamily="2" charset="2"/>
              <a:buNone/>
            </a:pPr>
            <a:r>
              <a:rPr lang="fa-IR" altLang="en-US" sz="2000" b="1" smtClean="0">
                <a:solidFill>
                  <a:srgbClr val="002060"/>
                </a:solidFill>
                <a:cs typeface="B Titr" pitchFamily="2" charset="-78"/>
              </a:rPr>
              <a:t>      (برآورد دامنه ای، ضريب کجی)</a:t>
            </a:r>
          </a:p>
          <a:p>
            <a:pPr algn="just" rtl="1" eaLnBrk="1" hangingPunct="1">
              <a:lnSpc>
                <a:spcPct val="90000"/>
              </a:lnSpc>
              <a:buFont typeface="Wingdings" pitchFamily="2" charset="2"/>
              <a:buNone/>
            </a:pPr>
            <a:endParaRPr lang="fa-IR" altLang="en-US" sz="2000" b="1" smtClean="0">
              <a:cs typeface="B Titr" pitchFamily="2" charset="-78"/>
            </a:endParaRPr>
          </a:p>
          <a:p>
            <a:pPr algn="just" rtl="1" eaLnBrk="1" hangingPunct="1">
              <a:lnSpc>
                <a:spcPct val="150000"/>
              </a:lnSpc>
              <a:buFont typeface="Wingdings" pitchFamily="2" charset="2"/>
              <a:buChar char="§"/>
            </a:pPr>
            <a:r>
              <a:rPr lang="fa-IR" altLang="en-US" sz="2000" smtClean="0">
                <a:solidFill>
                  <a:srgbClr val="002060"/>
                </a:solidFill>
                <a:cs typeface="B Titr" pitchFamily="2" charset="-78"/>
              </a:rPr>
              <a:t>اگر</a:t>
            </a:r>
            <a:r>
              <a:rPr lang="en-US" altLang="en-US" sz="2000" smtClean="0">
                <a:solidFill>
                  <a:srgbClr val="002060"/>
                </a:solidFill>
                <a:cs typeface="B Titr" pitchFamily="2" charset="-78"/>
              </a:rPr>
              <a:t> </a:t>
            </a:r>
            <a:r>
              <a:rPr lang="fa-IR" altLang="en-US" sz="2000" smtClean="0">
                <a:solidFill>
                  <a:srgbClr val="002060"/>
                </a:solidFill>
                <a:cs typeface="B Titr" pitchFamily="2" charset="-78"/>
              </a:rPr>
              <a:t>ميانه توزيع در بين حد بالا و حد پائين فاصله اطمينان ميانگين(براورد فاصله ای) قرار گيرد، ميتوان توزيع را متقارن فرض کرد. يعنی ميان ميانه و ميانگين تفاوت جزئی و ناچيز است.</a:t>
            </a:r>
            <a:endParaRPr lang="fa-IR" altLang="en-US" sz="2000" b="1" smtClean="0">
              <a:solidFill>
                <a:srgbClr val="002060"/>
              </a:solidFill>
              <a:cs typeface="B Titr" pitchFamily="2" charset="-78"/>
            </a:endParaRPr>
          </a:p>
          <a:p>
            <a:pPr algn="just" rtl="1" eaLnBrk="1" hangingPunct="1">
              <a:lnSpc>
                <a:spcPct val="200000"/>
              </a:lnSpc>
              <a:buFont typeface="Wingdings" pitchFamily="2" charset="2"/>
              <a:buChar char="§"/>
            </a:pPr>
            <a:r>
              <a:rPr lang="fa-IR" altLang="en-US" sz="2000" b="1" smtClean="0">
                <a:cs typeface="B Titr" pitchFamily="2" charset="-78"/>
              </a:rPr>
              <a:t> </a:t>
            </a:r>
            <a:r>
              <a:rPr lang="fa-IR" altLang="en-US" sz="2000" smtClean="0">
                <a:solidFill>
                  <a:srgbClr val="002060"/>
                </a:solidFill>
                <a:cs typeface="B Titr" pitchFamily="2" charset="-78"/>
              </a:rPr>
              <a:t>متقارن بودن از طريق ضريب </a:t>
            </a:r>
            <a:r>
              <a:rPr lang="fa-IR" altLang="en-US" sz="2000" smtClean="0">
                <a:solidFill>
                  <a:srgbClr val="FF0000"/>
                </a:solidFill>
                <a:cs typeface="B Titr" pitchFamily="2" charset="-78"/>
              </a:rPr>
              <a:t>چولگی</a:t>
            </a:r>
            <a:r>
              <a:rPr lang="fa-IR" altLang="en-US" sz="2000" smtClean="0">
                <a:cs typeface="B Titr" pitchFamily="2" charset="-78"/>
              </a:rPr>
              <a:t>(</a:t>
            </a:r>
            <a:r>
              <a:rPr lang="en-US" altLang="en-US" sz="2000" b="1" smtClean="0">
                <a:solidFill>
                  <a:srgbClr val="002060"/>
                </a:solidFill>
                <a:latin typeface="Times New Roman" pitchFamily="18" charset="0"/>
                <a:cs typeface="Times New Roman" pitchFamily="18" charset="0"/>
              </a:rPr>
              <a:t>Skewness</a:t>
            </a:r>
            <a:r>
              <a:rPr lang="fa-IR" altLang="en-US" sz="2000" smtClean="0">
                <a:solidFill>
                  <a:srgbClr val="002060"/>
                </a:solidFill>
                <a:cs typeface="B Titr" pitchFamily="2" charset="-78"/>
              </a:rPr>
              <a:t>) و ضريب </a:t>
            </a:r>
            <a:r>
              <a:rPr lang="fa-IR" altLang="en-US" sz="2000" smtClean="0">
                <a:solidFill>
                  <a:srgbClr val="FF0000"/>
                </a:solidFill>
                <a:cs typeface="B Titr" pitchFamily="2" charset="-78"/>
              </a:rPr>
              <a:t>کشيدگی</a:t>
            </a:r>
            <a:r>
              <a:rPr lang="fa-IR" altLang="en-US" sz="2000" smtClean="0">
                <a:cs typeface="B Titr" pitchFamily="2" charset="-78"/>
              </a:rPr>
              <a:t>(</a:t>
            </a:r>
            <a:r>
              <a:rPr lang="en-US" altLang="en-US" sz="2000" b="1" smtClean="0">
                <a:solidFill>
                  <a:srgbClr val="002060"/>
                </a:solidFill>
                <a:latin typeface="Times New Roman" pitchFamily="18" charset="0"/>
                <a:cs typeface="Times New Roman" pitchFamily="18" charset="0"/>
              </a:rPr>
              <a:t>Kurtosis</a:t>
            </a:r>
            <a:r>
              <a:rPr lang="fa-IR" altLang="en-US" sz="2000" smtClean="0">
                <a:solidFill>
                  <a:srgbClr val="002060"/>
                </a:solidFill>
                <a:cs typeface="B Titr" pitchFamily="2" charset="-78"/>
              </a:rPr>
              <a:t>)</a:t>
            </a:r>
          </a:p>
          <a:p>
            <a:pPr algn="just" rtl="1" eaLnBrk="1" hangingPunct="1">
              <a:lnSpc>
                <a:spcPct val="110000"/>
              </a:lnSpc>
              <a:buFont typeface="Wingdings" pitchFamily="2" charset="2"/>
              <a:buNone/>
            </a:pPr>
            <a:endParaRPr lang="fa-IR" altLang="en-US" sz="2000" b="1" smtClean="0">
              <a:cs typeface="B Titr" pitchFamily="2" charset="-78"/>
            </a:endParaRPr>
          </a:p>
          <a:p>
            <a:pPr rtl="1" eaLnBrk="1" hangingPunct="1">
              <a:lnSpc>
                <a:spcPct val="110000"/>
              </a:lnSpc>
              <a:buFont typeface="Wingdings" pitchFamily="2" charset="2"/>
              <a:buNone/>
            </a:pPr>
            <a:r>
              <a:rPr lang="fa-IR" altLang="en-US" sz="2000" smtClean="0">
                <a:solidFill>
                  <a:srgbClr val="002060"/>
                </a:solidFill>
                <a:cs typeface="B Titr" pitchFamily="2" charset="-78"/>
              </a:rPr>
              <a:t>=</a:t>
            </a:r>
            <a:r>
              <a:rPr lang="fa-IR" altLang="en-US" sz="2000" b="1" smtClean="0">
                <a:solidFill>
                  <a:srgbClr val="002060"/>
                </a:solidFill>
                <a:cs typeface="B Titr" pitchFamily="2" charset="-78"/>
              </a:rPr>
              <a:t> ضريب چولگی</a:t>
            </a:r>
          </a:p>
          <a:p>
            <a:pPr algn="r" rtl="1" eaLnBrk="1" hangingPunct="1">
              <a:lnSpc>
                <a:spcPct val="110000"/>
              </a:lnSpc>
              <a:buFont typeface="Wingdings" pitchFamily="2" charset="2"/>
              <a:buNone/>
            </a:pPr>
            <a:r>
              <a:rPr lang="fa-IR" altLang="en-US" sz="2000" b="1" smtClean="0">
                <a:cs typeface="B Titr" pitchFamily="2" charset="-78"/>
              </a:rPr>
              <a:t>        </a:t>
            </a:r>
          </a:p>
          <a:p>
            <a:pPr rtl="1" eaLnBrk="1" hangingPunct="1">
              <a:lnSpc>
                <a:spcPct val="110000"/>
              </a:lnSpc>
              <a:buFont typeface="Wingdings" pitchFamily="2" charset="2"/>
              <a:buNone/>
            </a:pPr>
            <a:r>
              <a:rPr lang="fa-IR" altLang="en-US" sz="2000" smtClean="0">
                <a:solidFill>
                  <a:srgbClr val="002060"/>
                </a:solidFill>
                <a:cs typeface="B Titr" pitchFamily="2" charset="-78"/>
              </a:rPr>
              <a:t>=</a:t>
            </a:r>
            <a:r>
              <a:rPr lang="fa-IR" altLang="en-US" sz="2000" b="1" smtClean="0">
                <a:solidFill>
                  <a:srgbClr val="002060"/>
                </a:solidFill>
                <a:cs typeface="B Titr" pitchFamily="2" charset="-78"/>
              </a:rPr>
              <a:t> ضريب کشيدگی</a:t>
            </a:r>
          </a:p>
          <a:p>
            <a:pPr algn="just" rtl="1" eaLnBrk="1" hangingPunct="1">
              <a:lnSpc>
                <a:spcPct val="110000"/>
              </a:lnSpc>
              <a:buFont typeface="Wingdings" pitchFamily="2" charset="2"/>
              <a:buChar char="§"/>
            </a:pPr>
            <a:endParaRPr lang="fa-IR" altLang="en-US" sz="2000" smtClean="0">
              <a:cs typeface="B Titr" pitchFamily="2" charset="-78"/>
            </a:endParaRPr>
          </a:p>
        </p:txBody>
      </p:sp>
      <p:sp>
        <p:nvSpPr>
          <p:cNvPr id="8" name="Slide Number Placeholder 7"/>
          <p:cNvSpPr>
            <a:spLocks noGrp="1"/>
          </p:cNvSpPr>
          <p:nvPr>
            <p:ph type="sldNum" sz="quarter" idx="11"/>
          </p:nvPr>
        </p:nvSpPr>
        <p:spPr/>
        <p:txBody>
          <a:bodyPr/>
          <a:lstStyle/>
          <a:p>
            <a:pPr>
              <a:defRPr/>
            </a:pPr>
            <a:fld id="{0767D5E6-A9ED-4737-AB8F-8D27F4830303}" type="slidenum">
              <a:rPr lang="fa-IR" altLang="en-US"/>
              <a:pPr>
                <a:defRPr/>
              </a:pPr>
              <a:t>24</a:t>
            </a:fld>
            <a:endParaRPr lang="en-US" altLang="en-US" dirty="0"/>
          </a:p>
        </p:txBody>
      </p:sp>
      <p:sp>
        <p:nvSpPr>
          <p:cNvPr id="4" name="Rectangle 3"/>
          <p:cNvSpPr/>
          <p:nvPr/>
        </p:nvSpPr>
        <p:spPr>
          <a:xfrm>
            <a:off x="2071688" y="4508500"/>
            <a:ext cx="2500312" cy="78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r>
              <a:rPr lang="fa-IR" b="0" dirty="0">
                <a:solidFill>
                  <a:srgbClr val="002060"/>
                </a:solidFill>
                <a:cs typeface="B Badr" pitchFamily="2" charset="-78"/>
              </a:rPr>
              <a:t>ميزان کجی</a:t>
            </a:r>
          </a:p>
          <a:p>
            <a:pPr algn="ctr">
              <a:lnSpc>
                <a:spcPct val="150000"/>
              </a:lnSpc>
              <a:defRPr/>
            </a:pPr>
            <a:r>
              <a:rPr lang="fa-IR" b="0" dirty="0">
                <a:solidFill>
                  <a:srgbClr val="002060"/>
                </a:solidFill>
                <a:cs typeface="B Badr" pitchFamily="2" charset="-78"/>
              </a:rPr>
              <a:t>خطای استاندارد کجی</a:t>
            </a:r>
            <a:endParaRPr lang="fa-IR" b="0" dirty="0">
              <a:solidFill>
                <a:srgbClr val="002060"/>
              </a:solidFill>
            </a:endParaRPr>
          </a:p>
        </p:txBody>
      </p:sp>
      <p:cxnSp>
        <p:nvCxnSpPr>
          <p:cNvPr id="6" name="Straight Connector 5"/>
          <p:cNvCxnSpPr/>
          <p:nvPr/>
        </p:nvCxnSpPr>
        <p:spPr>
          <a:xfrm rot="10800000">
            <a:off x="2425700" y="4941888"/>
            <a:ext cx="1714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0" y="5281613"/>
            <a:ext cx="2143125"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r>
              <a:rPr lang="fa-IR" b="0" dirty="0">
                <a:solidFill>
                  <a:srgbClr val="002060"/>
                </a:solidFill>
                <a:cs typeface="B Badr" pitchFamily="2" charset="-78"/>
              </a:rPr>
              <a:t>ميزان کشيدگی</a:t>
            </a:r>
          </a:p>
          <a:p>
            <a:pPr algn="ctr">
              <a:lnSpc>
                <a:spcPct val="150000"/>
              </a:lnSpc>
              <a:defRPr/>
            </a:pPr>
            <a:r>
              <a:rPr lang="fa-IR" b="0" dirty="0">
                <a:solidFill>
                  <a:srgbClr val="002060"/>
                </a:solidFill>
                <a:cs typeface="B Badr" pitchFamily="2" charset="-78"/>
              </a:rPr>
              <a:t>خطای استاندارد کشيدگی</a:t>
            </a:r>
            <a:endParaRPr lang="fa-IR" b="0" dirty="0">
              <a:solidFill>
                <a:srgbClr val="002060"/>
              </a:solidFill>
            </a:endParaRPr>
          </a:p>
        </p:txBody>
      </p:sp>
      <p:cxnSp>
        <p:nvCxnSpPr>
          <p:cNvPr id="9" name="Straight Connector 8"/>
          <p:cNvCxnSpPr/>
          <p:nvPr/>
        </p:nvCxnSpPr>
        <p:spPr>
          <a:xfrm rot="10800000">
            <a:off x="2484438" y="5732463"/>
            <a:ext cx="1857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632"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F95A9918-F45B-453E-B347-7314DA3F0B0B}" type="slidenum">
              <a:rPr lang="fa-IR" altLang="en-US" sz="1400">
                <a:solidFill>
                  <a:schemeClr val="bg1"/>
                </a:solidFill>
                <a:latin typeface="Arial" charset="0"/>
                <a:cs typeface="B Nazanin" pitchFamily="2" charset="-78"/>
              </a:rPr>
              <a:pPr algn="ctr" rtl="1" eaLnBrk="1" hangingPunct="1">
                <a:spcBef>
                  <a:spcPct val="0"/>
                </a:spcBef>
                <a:buFontTx/>
                <a:buNone/>
              </a:pPr>
              <a:t>24</a:t>
            </a:fld>
            <a:endParaRPr lang="en-US" altLang="en-US" sz="1200">
              <a:solidFill>
                <a:schemeClr val="bg1"/>
              </a:solidFill>
              <a:latin typeface="Arial" charset="0"/>
              <a:cs typeface="B Nazanin" pitchFamily="2" charset="-78"/>
            </a:endParaRPr>
          </a:p>
        </p:txBody>
      </p:sp>
      <p:sp>
        <p:nvSpPr>
          <p:cNvPr id="11" name="Rectangle 4"/>
          <p:cNvSpPr>
            <a:spLocks noGrp="1" noChangeArrowheads="1"/>
          </p:cNvSpPr>
          <p:nvPr>
            <p:ph type="title"/>
          </p:nvPr>
        </p:nvSpPr>
        <p:spPr>
          <a:xfrm>
            <a:off x="4355976" y="188640"/>
            <a:ext cx="4230240" cy="648073"/>
          </a:xfrm>
          <a:solidFill>
            <a:srgbClr val="FC5E62"/>
          </a:solidFill>
        </p:spPr>
        <p:txBody>
          <a:bodyPr/>
          <a:lstStyle/>
          <a:p>
            <a:pPr algn="r" rtl="1" eaLnBrk="1" fontAlgn="auto" hangingPunct="1">
              <a:spcAft>
                <a:spcPts val="0"/>
              </a:spcAft>
              <a:defRPr/>
            </a:pP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fa-IR" sz="3200" dirty="0" smtClean="0">
                <a:solidFill>
                  <a:schemeClr val="hlink"/>
                </a:solidFill>
                <a:latin typeface="Times New Roman" panose="02020603050405020304" pitchFamily="18" charset="0"/>
                <a:cs typeface="Times New Roman" panose="02020603050405020304" pitchFamily="18" charset="0"/>
              </a:rPr>
              <a:t> </a:t>
            </a:r>
            <a:r>
              <a:rPr lang="fa-IR" sz="3200" dirty="0" smtClean="0">
                <a:solidFill>
                  <a:schemeClr val="hlink"/>
                </a:solidFill>
                <a:latin typeface="Times New Roman" panose="02020603050405020304" pitchFamily="18" charset="0"/>
                <a:cs typeface="B Titr" panose="00000700000000000000" pitchFamily="2" charset="-78"/>
              </a:rPr>
              <a:t>کار عملی با </a:t>
            </a:r>
            <a:r>
              <a:rPr lang="en-US" sz="3200" dirty="0" smtClean="0">
                <a:solidFill>
                  <a:schemeClr val="hlink"/>
                </a:solidFill>
                <a:latin typeface="Times New Roman" panose="02020603050405020304" pitchFamily="18" charset="0"/>
                <a:cs typeface="Times New Roman" panose="02020603050405020304" pitchFamily="18" charset="0"/>
              </a:rPr>
              <a:t>SPSS</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571500" y="1270000"/>
            <a:ext cx="8064500" cy="4895850"/>
          </a:xfrm>
        </p:spPr>
        <p:txBody>
          <a:bodyPr rtlCol="0">
            <a:normAutofit lnSpcReduction="10000"/>
          </a:bodyPr>
          <a:lstStyle/>
          <a:p>
            <a:pPr rtl="1" eaLnBrk="1" fontAlgn="auto" hangingPunct="1">
              <a:lnSpc>
                <a:spcPct val="110000"/>
              </a:lnSpc>
              <a:spcAft>
                <a:spcPts val="0"/>
              </a:spcAft>
              <a:buFont typeface="Wingdings" pitchFamily="2" charset="2"/>
              <a:buNone/>
              <a:defRPr/>
            </a:pPr>
            <a:r>
              <a:rPr lang="en-US" altLang="en-US" sz="2000" dirty="0" smtClean="0">
                <a:solidFill>
                  <a:srgbClr val="002060"/>
                </a:solidFill>
                <a:cs typeface="B Titr" pitchFamily="2" charset="-78"/>
              </a:rPr>
              <a:t>=                                                       </a:t>
            </a:r>
            <a:r>
              <a:rPr lang="fa-IR" altLang="en-US" sz="2000" b="1" dirty="0" smtClean="0">
                <a:solidFill>
                  <a:srgbClr val="002060"/>
                </a:solidFill>
                <a:cs typeface="B Titr" pitchFamily="2" charset="-78"/>
              </a:rPr>
              <a:t> ضريب چولگی</a:t>
            </a:r>
          </a:p>
          <a:p>
            <a:pPr algn="r" rtl="1" eaLnBrk="1" fontAlgn="auto" hangingPunct="1">
              <a:lnSpc>
                <a:spcPct val="90000"/>
              </a:lnSpc>
              <a:spcAft>
                <a:spcPts val="0"/>
              </a:spcAft>
              <a:buFont typeface="Wingdings" pitchFamily="2" charset="2"/>
              <a:buNone/>
              <a:defRPr/>
            </a:pPr>
            <a:r>
              <a:rPr lang="fa-IR" altLang="en-US" sz="2000" b="1" dirty="0" smtClean="0">
                <a:solidFill>
                  <a:srgbClr val="002060"/>
                </a:solidFill>
                <a:cs typeface="B Titr" pitchFamily="2" charset="-78"/>
              </a:rPr>
              <a:t>  </a:t>
            </a:r>
            <a:r>
              <a:rPr lang="fa-IR" altLang="en-US" b="1" dirty="0" smtClean="0">
                <a:solidFill>
                  <a:srgbClr val="002060"/>
                </a:solidFill>
                <a:cs typeface="B Titr" pitchFamily="2" charset="-78"/>
              </a:rPr>
              <a:t>تفسير:</a:t>
            </a:r>
          </a:p>
          <a:p>
            <a:pPr algn="r" rtl="1" eaLnBrk="1" fontAlgn="auto" hangingPunct="1">
              <a:lnSpc>
                <a:spcPct val="90000"/>
              </a:lnSpc>
              <a:spcAft>
                <a:spcPts val="0"/>
              </a:spcAft>
              <a:buFont typeface="Wingdings" pitchFamily="2" charset="2"/>
              <a:buNone/>
              <a:defRPr/>
            </a:pPr>
            <a:endParaRPr lang="fa-IR" altLang="en-US" sz="1200" b="1" dirty="0" smtClean="0">
              <a:cs typeface="B Titr" pitchFamily="2" charset="-78"/>
            </a:endParaRPr>
          </a:p>
          <a:p>
            <a:pPr algn="just" rtl="1" eaLnBrk="1" fontAlgn="auto" hangingPunct="1">
              <a:lnSpc>
                <a:spcPct val="130000"/>
              </a:lnSpc>
              <a:spcAft>
                <a:spcPts val="0"/>
              </a:spcAft>
              <a:buFont typeface="Wingdings" pitchFamily="2" charset="2"/>
              <a:buChar char="§"/>
              <a:defRPr/>
            </a:pPr>
            <a:r>
              <a:rPr lang="fa-IR" altLang="en-US" sz="2000" b="1" dirty="0" smtClean="0">
                <a:cs typeface="B Titr" pitchFamily="2" charset="-78"/>
              </a:rPr>
              <a:t>  </a:t>
            </a:r>
            <a:r>
              <a:rPr lang="fa-IR" altLang="en-US" sz="2000" b="1" dirty="0" smtClean="0">
                <a:solidFill>
                  <a:srgbClr val="002060"/>
                </a:solidFill>
                <a:cs typeface="B Titr" pitchFamily="2" charset="-78"/>
              </a:rPr>
              <a:t>اگر ضريب کجی بالاتر از 1/96 باشد يعنی توزيع نامتقارن است و چنانچه پائين تر از 1/96 باشد توزيع متقارن است و منفی يا مثبت بودن ضريب، چوله به چپ يا راست را نشان ميدهد. </a:t>
            </a:r>
          </a:p>
          <a:p>
            <a:pPr algn="just" rtl="1" eaLnBrk="1" fontAlgn="auto" hangingPunct="1">
              <a:lnSpc>
                <a:spcPct val="130000"/>
              </a:lnSpc>
              <a:spcAft>
                <a:spcPts val="0"/>
              </a:spcAft>
              <a:buFont typeface="Wingdings" pitchFamily="2" charset="2"/>
              <a:buNone/>
              <a:defRPr/>
            </a:pPr>
            <a:r>
              <a:rPr lang="fa-IR" altLang="en-US" sz="2000" b="1" dirty="0" smtClean="0">
                <a:solidFill>
                  <a:srgbClr val="002060"/>
                </a:solidFill>
                <a:cs typeface="B Titr" pitchFamily="2" charset="-78"/>
              </a:rPr>
              <a:t>  </a:t>
            </a:r>
          </a:p>
          <a:p>
            <a:pPr algn="just" rtl="1" eaLnBrk="1" fontAlgn="auto" hangingPunct="1">
              <a:lnSpc>
                <a:spcPct val="130000"/>
              </a:lnSpc>
              <a:spcAft>
                <a:spcPts val="0"/>
              </a:spcAft>
              <a:buFont typeface="Wingdings" pitchFamily="2" charset="2"/>
              <a:buChar char="§"/>
              <a:defRPr/>
            </a:pPr>
            <a:r>
              <a:rPr lang="fa-IR" altLang="en-US" sz="2000" b="1" dirty="0" smtClean="0">
                <a:solidFill>
                  <a:srgbClr val="002060"/>
                </a:solidFill>
                <a:cs typeface="B Titr" pitchFamily="2" charset="-78"/>
              </a:rPr>
              <a:t>اگر ضريب کشيدگی بالاتر از </a:t>
            </a:r>
            <a:r>
              <a:rPr lang="en-US" altLang="en-US" sz="1800" dirty="0" smtClean="0">
                <a:solidFill>
                  <a:srgbClr val="002060"/>
                </a:solidFill>
                <a:cs typeface="B Titr" pitchFamily="2" charset="-78"/>
              </a:rPr>
              <a:t>1.96</a:t>
            </a:r>
            <a:r>
              <a:rPr lang="fa-IR" altLang="en-US" sz="2000" b="1" dirty="0" smtClean="0">
                <a:solidFill>
                  <a:srgbClr val="002060"/>
                </a:solidFill>
                <a:cs typeface="B Titr" pitchFamily="2" charset="-78"/>
              </a:rPr>
              <a:t> باشد يعنی توزيع بطور معنی دار دارای کشيدگی است. و چنانچه پائين تر از 1.96 باشد توزيع تقريبا نرمال است. اگر از اوج بالا باشد کشيدگی مثبت و اگر از اوج پائين تر باشد کشيدگی منفی است.</a:t>
            </a:r>
          </a:p>
          <a:p>
            <a:pPr algn="just" rtl="1" eaLnBrk="1" fontAlgn="auto" hangingPunct="1">
              <a:lnSpc>
                <a:spcPct val="130000"/>
              </a:lnSpc>
              <a:spcAft>
                <a:spcPts val="0"/>
              </a:spcAft>
              <a:buFont typeface="Wingdings" pitchFamily="2" charset="2"/>
              <a:buNone/>
              <a:defRPr/>
            </a:pPr>
            <a:endParaRPr lang="fa-IR" altLang="en-US" sz="1200" b="1" dirty="0" smtClean="0">
              <a:solidFill>
                <a:srgbClr val="002060"/>
              </a:solidFill>
              <a:cs typeface="B Titr" pitchFamily="2" charset="-78"/>
            </a:endParaRPr>
          </a:p>
          <a:p>
            <a:pPr algn="just" rtl="1" eaLnBrk="1" fontAlgn="auto" hangingPunct="1">
              <a:lnSpc>
                <a:spcPct val="130000"/>
              </a:lnSpc>
              <a:spcAft>
                <a:spcPts val="0"/>
              </a:spcAft>
              <a:buFont typeface="Wingdings" pitchFamily="2" charset="2"/>
              <a:buChar char="§"/>
              <a:defRPr/>
            </a:pPr>
            <a:r>
              <a:rPr lang="fa-IR" altLang="en-US" sz="2000" b="1" dirty="0" smtClean="0">
                <a:solidFill>
                  <a:srgbClr val="002060"/>
                </a:solidFill>
                <a:cs typeface="B Titr" pitchFamily="2" charset="-78"/>
              </a:rPr>
              <a:t>   متقارن بودن مهم است که از طريق ضريب چولگی بدست می آيد و مهمتر از کشيدگی است.</a:t>
            </a:r>
          </a:p>
          <a:p>
            <a:pPr algn="r" rtl="1" eaLnBrk="1" fontAlgn="auto" hangingPunct="1">
              <a:lnSpc>
                <a:spcPct val="130000"/>
              </a:lnSpc>
              <a:spcAft>
                <a:spcPts val="0"/>
              </a:spcAft>
              <a:buFont typeface="Wingdings" pitchFamily="2" charset="2"/>
              <a:buNone/>
              <a:defRPr/>
            </a:pPr>
            <a:endParaRPr lang="fa-IR" altLang="en-US" sz="2000" b="1" dirty="0" smtClean="0">
              <a:cs typeface="B Titr" pitchFamily="2" charset="-78"/>
            </a:endParaRPr>
          </a:p>
          <a:p>
            <a:pPr algn="r" rtl="1" eaLnBrk="1" fontAlgn="auto" hangingPunct="1">
              <a:lnSpc>
                <a:spcPct val="90000"/>
              </a:lnSpc>
              <a:spcAft>
                <a:spcPts val="0"/>
              </a:spcAft>
              <a:buFont typeface="Wingdings" pitchFamily="2" charset="2"/>
              <a:buNone/>
              <a:defRPr/>
            </a:pPr>
            <a:endParaRPr lang="fa-IR" altLang="en-US" sz="2000" b="1" dirty="0" smtClean="0">
              <a:cs typeface="B Titr" pitchFamily="2" charset="-78"/>
            </a:endParaRPr>
          </a:p>
          <a:p>
            <a:pPr algn="just" rtl="1" eaLnBrk="1" fontAlgn="auto" hangingPunct="1">
              <a:lnSpc>
                <a:spcPct val="90000"/>
              </a:lnSpc>
              <a:spcAft>
                <a:spcPts val="0"/>
              </a:spcAft>
              <a:buFont typeface="Wingdings" pitchFamily="2" charset="2"/>
              <a:buNone/>
              <a:defRPr/>
            </a:pPr>
            <a:endParaRPr lang="fa-IR" altLang="en-US" sz="2000" b="1" dirty="0" smtClean="0">
              <a:cs typeface="B Titr" pitchFamily="2" charset="-78"/>
            </a:endParaRPr>
          </a:p>
        </p:txBody>
      </p:sp>
      <p:sp>
        <p:nvSpPr>
          <p:cNvPr id="6" name="Slide Number Placeholder 5"/>
          <p:cNvSpPr>
            <a:spLocks noGrp="1"/>
          </p:cNvSpPr>
          <p:nvPr>
            <p:ph type="sldNum" sz="quarter" idx="11"/>
          </p:nvPr>
        </p:nvSpPr>
        <p:spPr/>
        <p:txBody>
          <a:bodyPr/>
          <a:lstStyle/>
          <a:p>
            <a:pPr>
              <a:defRPr/>
            </a:pPr>
            <a:fld id="{E52F1A02-5239-422A-B070-959D61C14814}" type="slidenum">
              <a:rPr lang="fa-IR" altLang="en-US"/>
              <a:pPr>
                <a:defRPr/>
              </a:pPr>
              <a:t>25</a:t>
            </a:fld>
            <a:endParaRPr lang="en-US" altLang="en-US" dirty="0"/>
          </a:p>
        </p:txBody>
      </p:sp>
      <p:sp>
        <p:nvSpPr>
          <p:cNvPr id="27652" name="Rectangle 5"/>
          <p:cNvSpPr>
            <a:spLocks noChangeArrowheads="1"/>
          </p:cNvSpPr>
          <p:nvPr/>
        </p:nvSpPr>
        <p:spPr bwMode="auto">
          <a:xfrm>
            <a:off x="2268538" y="1052513"/>
            <a:ext cx="3246437" cy="863600"/>
          </a:xfrm>
          <a:prstGeom prst="rect">
            <a:avLst/>
          </a:prstGeom>
          <a:solidFill>
            <a:schemeClr val="bg1"/>
          </a:solidFill>
          <a:ln w="9525">
            <a:solidFill>
              <a:schemeClr val="bg1"/>
            </a:solidFill>
            <a:miter lim="800000"/>
            <a:headEnd/>
            <a:tailEnd/>
          </a:ln>
        </p:spPr>
        <p:txBody>
          <a:bodyPr wrap="none" anchor="ct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lnSpc>
                <a:spcPct val="140000"/>
              </a:lnSpc>
              <a:spcBef>
                <a:spcPct val="0"/>
              </a:spcBef>
              <a:buFontTx/>
              <a:buNone/>
            </a:pPr>
            <a:r>
              <a:rPr lang="fa-IR" altLang="en-US" sz="2000">
                <a:solidFill>
                  <a:srgbClr val="002060"/>
                </a:solidFill>
                <a:latin typeface="Arial" charset="0"/>
                <a:cs typeface="B Badr" pitchFamily="2" charset="-78"/>
              </a:rPr>
              <a:t>ميزان کجی</a:t>
            </a:r>
          </a:p>
          <a:p>
            <a:pPr algn="ctr" rtl="1" eaLnBrk="1" hangingPunct="1">
              <a:lnSpc>
                <a:spcPct val="140000"/>
              </a:lnSpc>
              <a:spcBef>
                <a:spcPct val="0"/>
              </a:spcBef>
              <a:buFontTx/>
              <a:buNone/>
            </a:pPr>
            <a:r>
              <a:rPr lang="fa-IR" altLang="en-US" sz="2000">
                <a:solidFill>
                  <a:srgbClr val="002060"/>
                </a:solidFill>
                <a:latin typeface="Arial" charset="0"/>
                <a:cs typeface="B Badr" pitchFamily="2" charset="-78"/>
              </a:rPr>
              <a:t>خطای استاندارد کجی</a:t>
            </a:r>
            <a:endParaRPr lang="en-US" altLang="en-US" sz="2000">
              <a:solidFill>
                <a:srgbClr val="002060"/>
              </a:solidFill>
              <a:latin typeface="Arial" charset="0"/>
              <a:cs typeface="B Badr" pitchFamily="2" charset="-78"/>
            </a:endParaRPr>
          </a:p>
        </p:txBody>
      </p:sp>
      <p:sp>
        <p:nvSpPr>
          <p:cNvPr id="27653" name="Line 7"/>
          <p:cNvSpPr>
            <a:spLocks noChangeShapeType="1"/>
          </p:cNvSpPr>
          <p:nvPr/>
        </p:nvSpPr>
        <p:spPr bwMode="auto">
          <a:xfrm>
            <a:off x="2484438" y="1557338"/>
            <a:ext cx="31686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54"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3369FAC9-6CE4-4788-B957-3CA4BA7FC979}" type="slidenum">
              <a:rPr lang="fa-IR" altLang="en-US" sz="1400">
                <a:solidFill>
                  <a:schemeClr val="bg1"/>
                </a:solidFill>
                <a:latin typeface="Arial" charset="0"/>
                <a:cs typeface="B Nazanin" pitchFamily="2" charset="-78"/>
              </a:rPr>
              <a:pPr algn="ctr" rtl="1" eaLnBrk="1" hangingPunct="1">
                <a:spcBef>
                  <a:spcPct val="0"/>
                </a:spcBef>
                <a:buFontTx/>
                <a:buNone/>
              </a:pPr>
              <a:t>25</a:t>
            </a:fld>
            <a:endParaRPr lang="en-US" altLang="en-US" sz="1200">
              <a:solidFill>
                <a:schemeClr val="bg1"/>
              </a:solidFill>
              <a:latin typeface="Arial" charset="0"/>
              <a:cs typeface="B Nazanin" pitchFamily="2" charset="-78"/>
            </a:endParaRPr>
          </a:p>
        </p:txBody>
      </p:sp>
      <p:sp>
        <p:nvSpPr>
          <p:cNvPr id="10" name="Rectangle 4"/>
          <p:cNvSpPr>
            <a:spLocks noGrp="1" noChangeArrowheads="1"/>
          </p:cNvSpPr>
          <p:nvPr>
            <p:ph type="title"/>
          </p:nvPr>
        </p:nvSpPr>
        <p:spPr>
          <a:xfrm>
            <a:off x="4355976" y="188640"/>
            <a:ext cx="4230240" cy="648073"/>
          </a:xfrm>
          <a:solidFill>
            <a:srgbClr val="FC5E62"/>
          </a:solidFill>
        </p:spPr>
        <p:txBody>
          <a:bodyPr/>
          <a:lstStyle/>
          <a:p>
            <a:pPr algn="r" rtl="1" eaLnBrk="1" fontAlgn="auto" hangingPunct="1">
              <a:spcAft>
                <a:spcPts val="0"/>
              </a:spcAft>
              <a:defRPr/>
            </a:pP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fa-IR" sz="3200" dirty="0" smtClean="0">
                <a:solidFill>
                  <a:schemeClr val="hlink"/>
                </a:solidFill>
                <a:latin typeface="Times New Roman" panose="02020603050405020304" pitchFamily="18" charset="0"/>
                <a:cs typeface="Times New Roman" panose="02020603050405020304" pitchFamily="18" charset="0"/>
              </a:rPr>
              <a:t> </a:t>
            </a:r>
            <a:r>
              <a:rPr lang="fa-IR" sz="3200" dirty="0" smtClean="0">
                <a:solidFill>
                  <a:schemeClr val="hlink"/>
                </a:solidFill>
                <a:latin typeface="Times New Roman" panose="02020603050405020304" pitchFamily="18" charset="0"/>
                <a:cs typeface="B Titr" panose="00000700000000000000" pitchFamily="2" charset="-78"/>
              </a:rPr>
              <a:t>کار عملی با </a:t>
            </a:r>
            <a:r>
              <a:rPr lang="en-US" sz="3200" dirty="0" smtClean="0">
                <a:solidFill>
                  <a:schemeClr val="hlink"/>
                </a:solidFill>
                <a:latin typeface="Times New Roman" panose="02020603050405020304" pitchFamily="18" charset="0"/>
                <a:cs typeface="Times New Roman" panose="02020603050405020304" pitchFamily="18" charset="0"/>
              </a:rPr>
              <a:t>SPSS</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mph" presetSubtype="0" repeatCount="2000" fill="hold" nodeType="afterEffect">
                                  <p:stCondLst>
                                    <p:cond delay="0"/>
                                  </p:stCondLst>
                                  <p:iterate type="lt">
                                    <p:tmPct val="10000"/>
                                  </p:iterate>
                                  <p:childTnLst>
                                    <p:animClr clrSpc="rgb" dir="cw">
                                      <p:cBhvr override="childStyle">
                                        <p:cTn id="6" dur="500" fill="hold"/>
                                        <p:tgtEl>
                                          <p:spTgt spid="37891">
                                            <p:txEl>
                                              <p:pRg st="1" end="1"/>
                                            </p:txEl>
                                          </p:spTgt>
                                        </p:tgtEl>
                                        <p:attrNameLst>
                                          <p:attrName>style.color</p:attrName>
                                        </p:attrNameLst>
                                      </p:cBhvr>
                                      <p:to>
                                        <a:schemeClr val="accent2"/>
                                      </p:to>
                                    </p:animClr>
                                    <p:animClr clrSpc="rgb" dir="cw">
                                      <p:cBhvr>
                                        <p:cTn id="7" dur="500" fill="hold"/>
                                        <p:tgtEl>
                                          <p:spTgt spid="37891">
                                            <p:txEl>
                                              <p:pRg st="1" end="1"/>
                                            </p:txEl>
                                          </p:spTgt>
                                        </p:tgtEl>
                                        <p:attrNameLst>
                                          <p:attrName>fillcolor</p:attrName>
                                        </p:attrNameLst>
                                      </p:cBhvr>
                                      <p:to>
                                        <a:schemeClr val="accent2"/>
                                      </p:to>
                                    </p:animClr>
                                    <p:set>
                                      <p:cBhvr>
                                        <p:cTn id="8" dur="500" fill="hold"/>
                                        <p:tgtEl>
                                          <p:spTgt spid="37891">
                                            <p:txEl>
                                              <p:pRg st="1" end="1"/>
                                            </p:txEl>
                                          </p:spTgt>
                                        </p:tgtEl>
                                        <p:attrNameLst>
                                          <p:attrName>fill.type</p:attrName>
                                        </p:attrNameLst>
                                      </p:cBhvr>
                                      <p:to>
                                        <p:strVal val="solid"/>
                                      </p:to>
                                    </p:set>
                                    <p:anim to="1.5" calcmode="lin" valueType="num">
                                      <p:cBhvr override="childStyle">
                                        <p:cTn id="9" dur="500" fill="hold"/>
                                        <p:tgtEl>
                                          <p:spTgt spid="37891">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28625" y="981075"/>
            <a:ext cx="8229600" cy="5486400"/>
          </a:xfrm>
        </p:spPr>
        <p:txBody>
          <a:bodyPr/>
          <a:lstStyle/>
          <a:p>
            <a:pPr eaLnBrk="1" hangingPunct="1">
              <a:buFont typeface="Wingdings" pitchFamily="2" charset="2"/>
              <a:buNone/>
            </a:pPr>
            <a:endParaRPr lang="en-US" altLang="en-US" sz="2000" b="1" smtClean="0">
              <a:cs typeface="B Titr" pitchFamily="2" charset="-78"/>
            </a:endParaRPr>
          </a:p>
          <a:p>
            <a:pPr eaLnBrk="1" hangingPunct="1">
              <a:buFont typeface="Wingdings" pitchFamily="2" charset="2"/>
              <a:buNone/>
            </a:pPr>
            <a:r>
              <a:rPr lang="fa-IR" altLang="en-US" sz="2000" b="1" smtClean="0">
                <a:cs typeface="B Titr" pitchFamily="2" charset="-78"/>
              </a:rPr>
              <a:t>ضريب چولگی</a:t>
            </a:r>
            <a:r>
              <a:rPr lang="en-US" altLang="en-US" sz="2000" b="1" smtClean="0">
                <a:cs typeface="B Titr" pitchFamily="2" charset="-78"/>
              </a:rPr>
              <a:t> =</a:t>
            </a:r>
            <a:endParaRPr lang="fa-IR" altLang="en-US" sz="2000" b="1" smtClean="0">
              <a:cs typeface="B Titr" pitchFamily="2" charset="-78"/>
            </a:endParaRPr>
          </a:p>
          <a:p>
            <a:pPr algn="r" eaLnBrk="1" hangingPunct="1">
              <a:buFont typeface="Wingdings" pitchFamily="2" charset="2"/>
              <a:buNone/>
            </a:pPr>
            <a:endParaRPr lang="fa-IR" altLang="en-US" sz="2000" b="1" smtClean="0">
              <a:cs typeface="B Titr" pitchFamily="2" charset="-78"/>
            </a:endParaRPr>
          </a:p>
          <a:p>
            <a:pPr algn="r" eaLnBrk="1" hangingPunct="1">
              <a:lnSpc>
                <a:spcPct val="120000"/>
              </a:lnSpc>
              <a:buFont typeface="Wingdings" pitchFamily="2" charset="2"/>
              <a:buChar char="§"/>
            </a:pPr>
            <a:r>
              <a:rPr lang="fa-IR" altLang="en-US" b="1" smtClean="0">
                <a:solidFill>
                  <a:srgbClr val="002060"/>
                </a:solidFill>
                <a:cs typeface="B Titr" pitchFamily="2" charset="-78"/>
              </a:rPr>
              <a:t>تفسير:</a:t>
            </a:r>
          </a:p>
          <a:p>
            <a:pPr algn="just" rtl="1" eaLnBrk="1" hangingPunct="1">
              <a:lnSpc>
                <a:spcPct val="160000"/>
              </a:lnSpc>
              <a:buFont typeface="Wingdings" pitchFamily="2" charset="2"/>
              <a:buNone/>
            </a:pPr>
            <a:r>
              <a:rPr lang="fa-IR" altLang="en-US" sz="2000" b="1" smtClean="0">
                <a:cs typeface="B Titr" pitchFamily="2" charset="-78"/>
              </a:rPr>
              <a:t>      </a:t>
            </a:r>
            <a:r>
              <a:rPr lang="fa-IR" altLang="en-US" sz="2000" b="1" smtClean="0">
                <a:solidFill>
                  <a:srgbClr val="002060"/>
                </a:solidFill>
                <a:cs typeface="B Titr" pitchFamily="2" charset="-78"/>
              </a:rPr>
              <a:t>با توجه به ضريب بدست آمده که از لحاظ آماری معنی دار نيست و مقدار آن کمتر از</a:t>
            </a:r>
            <a:r>
              <a:rPr lang="en-US" altLang="en-US" sz="2000" smtClean="0">
                <a:solidFill>
                  <a:srgbClr val="002060"/>
                </a:solidFill>
                <a:cs typeface="B Titr" pitchFamily="2" charset="-78"/>
              </a:rPr>
              <a:t>1.96</a:t>
            </a:r>
            <a:r>
              <a:rPr lang="en-US" altLang="en-US" sz="2000" b="1" smtClean="0">
                <a:solidFill>
                  <a:srgbClr val="002060"/>
                </a:solidFill>
                <a:cs typeface="B Titr" pitchFamily="2" charset="-78"/>
              </a:rPr>
              <a:t> </a:t>
            </a:r>
            <a:r>
              <a:rPr lang="fa-IR" altLang="en-US" sz="2000" b="1" smtClean="0">
                <a:solidFill>
                  <a:srgbClr val="002060"/>
                </a:solidFill>
                <a:cs typeface="B Titr" pitchFamily="2" charset="-78"/>
              </a:rPr>
              <a:t> است</a:t>
            </a:r>
            <a:r>
              <a:rPr lang="en-US" altLang="en-US" sz="2000" b="1" smtClean="0">
                <a:solidFill>
                  <a:srgbClr val="002060"/>
                </a:solidFill>
                <a:cs typeface="B Titr" pitchFamily="2" charset="-78"/>
              </a:rPr>
              <a:t> </a:t>
            </a:r>
            <a:r>
              <a:rPr lang="fa-IR" altLang="en-US" sz="2000" b="1" smtClean="0">
                <a:solidFill>
                  <a:srgbClr val="002060"/>
                </a:solidFill>
                <a:cs typeface="B Titr" pitchFamily="2" charset="-78"/>
              </a:rPr>
              <a:t>ميتوان مفروضه متقارن بودن توزيع را پذيرفت و از ميانگين به عنوان معرف گرايش مرکزی و انحراف معيار به عنوان معرف پراکندگی استفاده کرد. از اينرو از طريق تحليل توصيفی مفروضه آمار پارامتريک و انتخاب مدل مناسب اماری برای تحليل استنباطی مهيا ميشود.</a:t>
            </a:r>
          </a:p>
        </p:txBody>
      </p:sp>
      <p:sp>
        <p:nvSpPr>
          <p:cNvPr id="7" name="Slide Number Placeholder 6"/>
          <p:cNvSpPr>
            <a:spLocks noGrp="1"/>
          </p:cNvSpPr>
          <p:nvPr>
            <p:ph type="sldNum" sz="quarter" idx="11"/>
          </p:nvPr>
        </p:nvSpPr>
        <p:spPr/>
        <p:txBody>
          <a:bodyPr/>
          <a:lstStyle/>
          <a:p>
            <a:pPr>
              <a:defRPr/>
            </a:pPr>
            <a:fld id="{839240FF-FA46-40AF-9FCA-7447CD8AFB45}" type="slidenum">
              <a:rPr lang="fa-IR" altLang="en-US"/>
              <a:pPr>
                <a:defRPr/>
              </a:pPr>
              <a:t>26</a:t>
            </a:fld>
            <a:endParaRPr lang="en-US" altLang="en-US" dirty="0"/>
          </a:p>
        </p:txBody>
      </p:sp>
      <p:sp>
        <p:nvSpPr>
          <p:cNvPr id="28676" name="Rectangle 5"/>
          <p:cNvSpPr>
            <a:spLocks noChangeArrowheads="1"/>
          </p:cNvSpPr>
          <p:nvPr/>
        </p:nvSpPr>
        <p:spPr bwMode="auto">
          <a:xfrm>
            <a:off x="2268538" y="1125538"/>
            <a:ext cx="2016125" cy="790575"/>
          </a:xfrm>
          <a:prstGeom prst="rect">
            <a:avLst/>
          </a:prstGeom>
          <a:solidFill>
            <a:schemeClr val="bg1"/>
          </a:solidFill>
          <a:ln w="9525">
            <a:solidFill>
              <a:schemeClr val="bg1"/>
            </a:solidFill>
            <a:miter lim="800000"/>
            <a:headEnd/>
            <a:tailEnd/>
          </a:ln>
        </p:spPr>
        <p:txBody>
          <a:bodyPr wrap="none" anchor="ct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eaLnBrk="1" hangingPunct="1">
              <a:lnSpc>
                <a:spcPct val="130000"/>
              </a:lnSpc>
              <a:spcBef>
                <a:spcPct val="0"/>
              </a:spcBef>
              <a:buFontTx/>
              <a:buNone/>
            </a:pPr>
            <a:r>
              <a:rPr lang="en-US" altLang="en-US" sz="1800" b="0">
                <a:solidFill>
                  <a:srgbClr val="002060"/>
                </a:solidFill>
                <a:latin typeface="Arial" charset="0"/>
              </a:rPr>
              <a:t>-.886</a:t>
            </a:r>
          </a:p>
          <a:p>
            <a:pPr algn="ctr" eaLnBrk="1" hangingPunct="1">
              <a:lnSpc>
                <a:spcPct val="130000"/>
              </a:lnSpc>
              <a:spcBef>
                <a:spcPct val="0"/>
              </a:spcBef>
              <a:buFontTx/>
              <a:buNone/>
            </a:pPr>
            <a:r>
              <a:rPr lang="en-US" altLang="en-US" sz="1800" b="0">
                <a:solidFill>
                  <a:srgbClr val="002060"/>
                </a:solidFill>
                <a:latin typeface="Arial" charset="0"/>
              </a:rPr>
              <a:t>.512</a:t>
            </a:r>
          </a:p>
        </p:txBody>
      </p:sp>
      <p:sp>
        <p:nvSpPr>
          <p:cNvPr id="28677" name="Line 6"/>
          <p:cNvSpPr>
            <a:spLocks noChangeShapeType="1"/>
          </p:cNvSpPr>
          <p:nvPr/>
        </p:nvSpPr>
        <p:spPr bwMode="auto">
          <a:xfrm flipH="1">
            <a:off x="2411413" y="1557338"/>
            <a:ext cx="18700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78" name="Rectangle 7"/>
          <p:cNvSpPr>
            <a:spLocks noChangeArrowheads="1"/>
          </p:cNvSpPr>
          <p:nvPr/>
        </p:nvSpPr>
        <p:spPr bwMode="auto">
          <a:xfrm>
            <a:off x="4500563" y="1268413"/>
            <a:ext cx="720725" cy="576262"/>
          </a:xfrm>
          <a:prstGeom prst="rect">
            <a:avLst/>
          </a:prstGeom>
          <a:solidFill>
            <a:schemeClr val="bg1"/>
          </a:solidFill>
          <a:ln w="9525">
            <a:solidFill>
              <a:schemeClr val="bg1"/>
            </a:solidFill>
            <a:miter lim="800000"/>
            <a:headEnd/>
            <a:tailEnd/>
          </a:ln>
        </p:spPr>
        <p:txBody>
          <a:bodyPr wrap="none" anchor="ct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r>
              <a:rPr lang="en-US" altLang="en-US" sz="1800" b="0">
                <a:solidFill>
                  <a:srgbClr val="002060"/>
                </a:solidFill>
                <a:latin typeface="Arial" charset="0"/>
              </a:rPr>
              <a:t>-1.730</a:t>
            </a:r>
          </a:p>
        </p:txBody>
      </p:sp>
      <p:sp>
        <p:nvSpPr>
          <p:cNvPr id="2867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8823C681-FBE2-4B38-9ECD-EC26CCB1EA9F}" type="slidenum">
              <a:rPr lang="fa-IR" altLang="en-US" sz="1400">
                <a:solidFill>
                  <a:schemeClr val="bg1"/>
                </a:solidFill>
                <a:latin typeface="Arial" charset="0"/>
                <a:cs typeface="B Nazanin" pitchFamily="2" charset="-78"/>
              </a:rPr>
              <a:pPr algn="ctr" rtl="1" eaLnBrk="1" hangingPunct="1">
                <a:spcBef>
                  <a:spcPct val="0"/>
                </a:spcBef>
                <a:buFontTx/>
                <a:buNone/>
              </a:pPr>
              <a:t>26</a:t>
            </a:fld>
            <a:endParaRPr lang="en-US" altLang="en-US" sz="1200">
              <a:solidFill>
                <a:schemeClr val="bg1"/>
              </a:solidFill>
              <a:latin typeface="Arial" charset="0"/>
              <a:cs typeface="B Nazanin" pitchFamily="2" charset="-78"/>
            </a:endParaRPr>
          </a:p>
        </p:txBody>
      </p:sp>
      <p:sp>
        <p:nvSpPr>
          <p:cNvPr id="10" name="Rectangle 4"/>
          <p:cNvSpPr>
            <a:spLocks noGrp="1" noChangeArrowheads="1"/>
          </p:cNvSpPr>
          <p:nvPr>
            <p:ph type="title"/>
          </p:nvPr>
        </p:nvSpPr>
        <p:spPr>
          <a:xfrm>
            <a:off x="4355976" y="188640"/>
            <a:ext cx="4230240" cy="648073"/>
          </a:xfrm>
          <a:solidFill>
            <a:srgbClr val="FC5E62"/>
          </a:solidFill>
        </p:spPr>
        <p:txBody>
          <a:bodyPr/>
          <a:lstStyle/>
          <a:p>
            <a:pPr algn="r" rtl="1" eaLnBrk="1" fontAlgn="auto" hangingPunct="1">
              <a:spcAft>
                <a:spcPts val="0"/>
              </a:spcAft>
              <a:defRPr/>
            </a:pP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fa-IR" sz="3200" dirty="0" smtClean="0">
                <a:solidFill>
                  <a:schemeClr val="hlink"/>
                </a:solidFill>
                <a:latin typeface="Times New Roman" panose="02020603050405020304" pitchFamily="18" charset="0"/>
                <a:cs typeface="Times New Roman" panose="02020603050405020304" pitchFamily="18" charset="0"/>
              </a:rPr>
              <a:t> </a:t>
            </a:r>
            <a:r>
              <a:rPr lang="fa-IR" sz="3200" dirty="0" smtClean="0">
                <a:solidFill>
                  <a:schemeClr val="hlink"/>
                </a:solidFill>
                <a:latin typeface="Times New Roman" panose="02020603050405020304" pitchFamily="18" charset="0"/>
                <a:cs typeface="B Titr" panose="00000700000000000000" pitchFamily="2" charset="-78"/>
              </a:rPr>
              <a:t>کار عملی با </a:t>
            </a:r>
            <a:r>
              <a:rPr lang="en-US" sz="3200" dirty="0" smtClean="0">
                <a:solidFill>
                  <a:schemeClr val="hlink"/>
                </a:solidFill>
                <a:latin typeface="Times New Roman" panose="02020603050405020304" pitchFamily="18" charset="0"/>
                <a:cs typeface="Times New Roman" panose="02020603050405020304" pitchFamily="18" charset="0"/>
              </a:rPr>
              <a:t>SPSS</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200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8915">
                                            <p:txEl>
                                              <p:pRg st="3" end="3"/>
                                            </p:txEl>
                                          </p:spTgt>
                                        </p:tgtEl>
                                        <p:attrNameLst>
                                          <p:attrName>ppt_x</p:attrName>
                                          <p:attrName>ppt_y</p:attrName>
                                        </p:attrNameLst>
                                      </p:cBhvr>
                                    </p:animMotion>
                                    <p:animRot by="1500000">
                                      <p:cBhvr>
                                        <p:cTn id="7" dur="125" fill="hold">
                                          <p:stCondLst>
                                            <p:cond delay="0"/>
                                          </p:stCondLst>
                                        </p:cTn>
                                        <p:tgtEl>
                                          <p:spTgt spid="38915">
                                            <p:txEl>
                                              <p:pRg st="3" end="3"/>
                                            </p:txEl>
                                          </p:spTgt>
                                        </p:tgtEl>
                                        <p:attrNameLst>
                                          <p:attrName>r</p:attrName>
                                        </p:attrNameLst>
                                      </p:cBhvr>
                                    </p:animRot>
                                    <p:animRot by="-1500000">
                                      <p:cBhvr>
                                        <p:cTn id="8" dur="125" fill="hold">
                                          <p:stCondLst>
                                            <p:cond delay="125"/>
                                          </p:stCondLst>
                                        </p:cTn>
                                        <p:tgtEl>
                                          <p:spTgt spid="38915">
                                            <p:txEl>
                                              <p:pRg st="3" end="3"/>
                                            </p:txEl>
                                          </p:spTgt>
                                        </p:tgtEl>
                                        <p:attrNameLst>
                                          <p:attrName>r</p:attrName>
                                        </p:attrNameLst>
                                      </p:cBhvr>
                                    </p:animRot>
                                    <p:animRot by="-1500000">
                                      <p:cBhvr>
                                        <p:cTn id="9" dur="125" fill="hold">
                                          <p:stCondLst>
                                            <p:cond delay="250"/>
                                          </p:stCondLst>
                                        </p:cTn>
                                        <p:tgtEl>
                                          <p:spTgt spid="38915">
                                            <p:txEl>
                                              <p:pRg st="3" end="3"/>
                                            </p:txEl>
                                          </p:spTgt>
                                        </p:tgtEl>
                                        <p:attrNameLst>
                                          <p:attrName>r</p:attrName>
                                        </p:attrNameLst>
                                      </p:cBhvr>
                                    </p:animRot>
                                    <p:animRot by="1500000">
                                      <p:cBhvr>
                                        <p:cTn id="10" dur="125" fill="hold">
                                          <p:stCondLst>
                                            <p:cond delay="375"/>
                                          </p:stCondLst>
                                        </p:cTn>
                                        <p:tgtEl>
                                          <p:spTgt spid="3891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1999" y="214312"/>
            <a:ext cx="4086225" cy="622399"/>
          </a:xfrm>
          <a:solidFill>
            <a:srgbClr val="FC5E62"/>
          </a:solidFill>
        </p:spPr>
        <p:txBody>
          <a:bodyPr anchor="ctr"/>
          <a:lstStyle/>
          <a:p>
            <a:pPr algn="r" rtl="1" eaLnBrk="1" fontAlgn="auto" hangingPunct="1">
              <a:spcAft>
                <a:spcPts val="0"/>
              </a:spcAft>
              <a:defRPr/>
            </a:pPr>
            <a:r>
              <a:rPr lang="fa-IR" sz="3600" dirty="0">
                <a:solidFill>
                  <a:schemeClr val="hlink"/>
                </a:solidFill>
                <a:cs typeface="B Titr" pitchFamily="2" charset="-78"/>
              </a:rPr>
              <a:t>آزمون </a:t>
            </a:r>
            <a:r>
              <a:rPr lang="fa-IR" sz="3600" dirty="0" smtClean="0">
                <a:solidFill>
                  <a:schemeClr val="hlink"/>
                </a:solidFill>
                <a:cs typeface="B Titr" pitchFamily="2" charset="-78"/>
              </a:rPr>
              <a:t>فرضيه</a:t>
            </a:r>
            <a:r>
              <a:rPr lang="en-US" sz="3600" dirty="0" smtClean="0">
                <a:solidFill>
                  <a:schemeClr val="hlink"/>
                </a:solidFill>
                <a:cs typeface="B Titr" pitchFamily="2" charset="-78"/>
              </a:rPr>
              <a:t> :</a:t>
            </a:r>
            <a:endParaRPr lang="en-US" sz="3600" dirty="0">
              <a:solidFill>
                <a:schemeClr val="hlink"/>
              </a:solidFill>
              <a:cs typeface="B Titr" pitchFamily="2" charset="-78"/>
            </a:endParaRPr>
          </a:p>
        </p:txBody>
      </p:sp>
      <p:sp>
        <p:nvSpPr>
          <p:cNvPr id="28674" name="Rectangle 3"/>
          <p:cNvSpPr>
            <a:spLocks noGrp="1" noChangeArrowheads="1"/>
          </p:cNvSpPr>
          <p:nvPr>
            <p:ph idx="1"/>
          </p:nvPr>
        </p:nvSpPr>
        <p:spPr>
          <a:xfrm>
            <a:off x="827088" y="1285875"/>
            <a:ext cx="7600950" cy="4895850"/>
          </a:xfrm>
        </p:spPr>
        <p:txBody>
          <a:bodyPr rtlCol="0">
            <a:normAutofit lnSpcReduction="10000"/>
          </a:bodyPr>
          <a:lstStyle/>
          <a:p>
            <a:pPr marL="274320" indent="-274320" algn="r" eaLnBrk="1" fontAlgn="auto" hangingPunct="1">
              <a:lnSpc>
                <a:spcPct val="80000"/>
              </a:lnSpc>
              <a:spcAft>
                <a:spcPts val="0"/>
              </a:spcAft>
              <a:buFont typeface="Wingdings" pitchFamily="2" charset="2"/>
              <a:buNone/>
              <a:defRPr/>
            </a:pPr>
            <a:r>
              <a:rPr lang="fa-IR" b="1" dirty="0">
                <a:solidFill>
                  <a:srgbClr val="002060"/>
                </a:solidFill>
                <a:cs typeface="B Titr" pitchFamily="2" charset="-78"/>
              </a:rPr>
              <a:t>فرضيه:</a:t>
            </a:r>
          </a:p>
          <a:p>
            <a:pPr marL="274320" indent="-274320" algn="r" rtl="1" eaLnBrk="1" fontAlgn="auto" hangingPunct="1">
              <a:lnSpc>
                <a:spcPct val="130000"/>
              </a:lnSpc>
              <a:spcAft>
                <a:spcPts val="0"/>
              </a:spcAft>
              <a:buFont typeface="Wingdings"/>
              <a:buChar char=""/>
              <a:defRPr/>
            </a:pPr>
            <a:r>
              <a:rPr lang="fa-IR" sz="1800" b="1" dirty="0">
                <a:solidFill>
                  <a:srgbClr val="002060"/>
                </a:solidFill>
                <a:cs typeface="B Titr" pitchFamily="2" charset="-78"/>
              </a:rPr>
              <a:t>حدس و گمان احتمالی در مورد روابط پديده ها (متغيرها)</a:t>
            </a:r>
          </a:p>
          <a:p>
            <a:pPr marL="274320" indent="-274320" algn="r" rtl="1" eaLnBrk="1" fontAlgn="auto" hangingPunct="1">
              <a:lnSpc>
                <a:spcPct val="130000"/>
              </a:lnSpc>
              <a:spcAft>
                <a:spcPts val="0"/>
              </a:spcAft>
              <a:buFont typeface="Wingdings"/>
              <a:buChar char=""/>
              <a:defRPr/>
            </a:pPr>
            <a:r>
              <a:rPr lang="fa-IR" sz="1800" b="1" dirty="0">
                <a:solidFill>
                  <a:srgbClr val="002060"/>
                </a:solidFill>
                <a:cs typeface="B Titr" pitchFamily="2" charset="-78"/>
              </a:rPr>
              <a:t>فرضيه پاسخ به مسئله تحقيق است.</a:t>
            </a:r>
          </a:p>
          <a:p>
            <a:pPr marL="274320" indent="-274320" algn="r" rtl="1" eaLnBrk="1" fontAlgn="auto" hangingPunct="1">
              <a:lnSpc>
                <a:spcPct val="130000"/>
              </a:lnSpc>
              <a:spcAft>
                <a:spcPts val="0"/>
              </a:spcAft>
              <a:buFont typeface="Wingdings"/>
              <a:buChar char=""/>
              <a:defRPr/>
            </a:pPr>
            <a:r>
              <a:rPr lang="fa-IR" sz="1800" b="1" dirty="0">
                <a:solidFill>
                  <a:srgbClr val="002060"/>
                </a:solidFill>
                <a:cs typeface="B Titr" pitchFamily="2" charset="-78"/>
              </a:rPr>
              <a:t>توزيع نرمال، سطح اطمينان، آلفا (ناحيه رد فرض صفر) ، بتا(ناحيه پذيرش فرض صفر</a:t>
            </a:r>
            <a:r>
              <a:rPr lang="fa-IR" sz="1800" b="1" dirty="0" smtClean="0">
                <a:solidFill>
                  <a:srgbClr val="002060"/>
                </a:solidFill>
                <a:cs typeface="B Titr" pitchFamily="2" charset="-78"/>
              </a:rPr>
              <a:t>)</a:t>
            </a:r>
            <a:endParaRPr lang="fa-IR" sz="1800" b="1" dirty="0">
              <a:solidFill>
                <a:srgbClr val="002060"/>
              </a:solidFill>
              <a:cs typeface="B Titr" pitchFamily="2" charset="-78"/>
            </a:endParaRPr>
          </a:p>
          <a:p>
            <a:pPr marL="274320" indent="-274320" algn="r" eaLnBrk="1" fontAlgn="auto" hangingPunct="1">
              <a:lnSpc>
                <a:spcPct val="120000"/>
              </a:lnSpc>
              <a:spcAft>
                <a:spcPts val="0"/>
              </a:spcAft>
              <a:buFont typeface="Wingdings" pitchFamily="2" charset="2"/>
              <a:buNone/>
              <a:defRPr/>
            </a:pPr>
            <a:r>
              <a:rPr lang="fa-IR" sz="1600" b="1" dirty="0">
                <a:solidFill>
                  <a:srgbClr val="002060"/>
                </a:solidFill>
                <a:cs typeface="B Titr" pitchFamily="2" charset="-78"/>
              </a:rPr>
              <a:t>      </a:t>
            </a:r>
          </a:p>
          <a:p>
            <a:pPr marL="274320" indent="-274320" algn="r" rtl="1" eaLnBrk="1" fontAlgn="auto" hangingPunct="1">
              <a:lnSpc>
                <a:spcPct val="120000"/>
              </a:lnSpc>
              <a:spcAft>
                <a:spcPts val="0"/>
              </a:spcAft>
              <a:buFont typeface="Wingdings" pitchFamily="2" charset="2"/>
              <a:buNone/>
              <a:defRPr/>
            </a:pPr>
            <a:r>
              <a:rPr lang="fa-IR" sz="1600" b="1" dirty="0">
                <a:solidFill>
                  <a:srgbClr val="002060"/>
                </a:solidFill>
                <a:cs typeface="B Titr" pitchFamily="2" charset="-78"/>
              </a:rPr>
              <a:t>        </a:t>
            </a:r>
            <a:r>
              <a:rPr lang="fa-IR" sz="2400" b="1" dirty="0">
                <a:solidFill>
                  <a:srgbClr val="002060"/>
                </a:solidFill>
                <a:cs typeface="B Titr" pitchFamily="2" charset="-78"/>
              </a:rPr>
              <a:t>مثال:   </a:t>
            </a:r>
            <a:r>
              <a:rPr lang="fa-IR" sz="1600" b="1" dirty="0">
                <a:solidFill>
                  <a:srgbClr val="002060"/>
                </a:solidFill>
                <a:cs typeface="B Titr" pitchFamily="2" charset="-78"/>
              </a:rPr>
              <a:t>ارائه آموزشهای عمومی (افراد معمولی) </a:t>
            </a:r>
            <a:r>
              <a:rPr lang="fa-IR" sz="1600" dirty="0">
                <a:solidFill>
                  <a:srgbClr val="002060"/>
                </a:solidFill>
                <a:cs typeface="B Titr" pitchFamily="2" charset="-78"/>
              </a:rPr>
              <a:t>=</a:t>
            </a:r>
            <a:r>
              <a:rPr lang="fa-IR" sz="1600" b="1" dirty="0">
                <a:solidFill>
                  <a:srgbClr val="002060"/>
                </a:solidFill>
                <a:cs typeface="B Titr" pitchFamily="2" charset="-78"/>
              </a:rPr>
              <a:t> </a:t>
            </a:r>
            <a:r>
              <a:rPr lang="el-GR" sz="2000" b="1" dirty="0">
                <a:solidFill>
                  <a:srgbClr val="002060"/>
                </a:solidFill>
                <a:cs typeface="B Titr" pitchFamily="2" charset="-78"/>
              </a:rPr>
              <a:t>β</a:t>
            </a:r>
          </a:p>
          <a:p>
            <a:pPr marL="274320" indent="-274320" algn="r" rtl="1" eaLnBrk="1" fontAlgn="auto" hangingPunct="1">
              <a:lnSpc>
                <a:spcPct val="120000"/>
              </a:lnSpc>
              <a:spcAft>
                <a:spcPts val="0"/>
              </a:spcAft>
              <a:buFont typeface="Wingdings" pitchFamily="2" charset="2"/>
              <a:buNone/>
              <a:defRPr/>
            </a:pPr>
            <a:r>
              <a:rPr lang="en-US" sz="1600" b="1" dirty="0">
                <a:solidFill>
                  <a:srgbClr val="002060"/>
                </a:solidFill>
                <a:cs typeface="B Titr" pitchFamily="2" charset="-78"/>
              </a:rPr>
              <a:t>       </a:t>
            </a:r>
            <a:r>
              <a:rPr lang="fa-IR" sz="1600" b="1" dirty="0">
                <a:solidFill>
                  <a:srgbClr val="002060"/>
                </a:solidFill>
                <a:cs typeface="B Titr" pitchFamily="2" charset="-78"/>
              </a:rPr>
              <a:t>       </a:t>
            </a:r>
            <a:r>
              <a:rPr lang="fa-IR" sz="1600" b="1" dirty="0" smtClean="0">
                <a:solidFill>
                  <a:srgbClr val="002060"/>
                </a:solidFill>
                <a:cs typeface="B Titr" pitchFamily="2" charset="-78"/>
              </a:rPr>
              <a:t>   </a:t>
            </a:r>
            <a:r>
              <a:rPr lang="en-US" sz="1600" b="1" dirty="0" smtClean="0">
                <a:solidFill>
                  <a:srgbClr val="002060"/>
                </a:solidFill>
                <a:cs typeface="B Titr" pitchFamily="2" charset="-78"/>
              </a:rPr>
              <a:t>    </a:t>
            </a:r>
            <a:r>
              <a:rPr lang="fa-IR" sz="1600" b="1" dirty="0" smtClean="0">
                <a:solidFill>
                  <a:srgbClr val="002060"/>
                </a:solidFill>
                <a:cs typeface="B Titr" pitchFamily="2" charset="-78"/>
              </a:rPr>
              <a:t>    </a:t>
            </a:r>
            <a:r>
              <a:rPr lang="fa-IR" sz="1600" b="1" dirty="0">
                <a:solidFill>
                  <a:srgbClr val="002060"/>
                </a:solidFill>
                <a:cs typeface="B Titr" pitchFamily="2" charset="-78"/>
              </a:rPr>
              <a:t>ارائه آموزشهای  ويژه (افراد استثنائی)   </a:t>
            </a:r>
            <a:r>
              <a:rPr lang="fa-IR" sz="1600" dirty="0">
                <a:solidFill>
                  <a:srgbClr val="002060"/>
                </a:solidFill>
                <a:cs typeface="B Titr" pitchFamily="2" charset="-78"/>
              </a:rPr>
              <a:t>=</a:t>
            </a:r>
            <a:r>
              <a:rPr lang="fa-IR" sz="1600" b="1" dirty="0">
                <a:solidFill>
                  <a:srgbClr val="002060"/>
                </a:solidFill>
                <a:cs typeface="B Titr" pitchFamily="2" charset="-78"/>
              </a:rPr>
              <a:t> </a:t>
            </a:r>
            <a:r>
              <a:rPr lang="el-GR" sz="2000" b="1" dirty="0">
                <a:solidFill>
                  <a:srgbClr val="002060"/>
                </a:solidFill>
                <a:cs typeface="B Titr" pitchFamily="2" charset="-78"/>
              </a:rPr>
              <a:t>α</a:t>
            </a:r>
          </a:p>
          <a:p>
            <a:pPr marL="274320" indent="-274320" algn="r" eaLnBrk="1" fontAlgn="auto" hangingPunct="1">
              <a:lnSpc>
                <a:spcPct val="120000"/>
              </a:lnSpc>
              <a:spcAft>
                <a:spcPts val="0"/>
              </a:spcAft>
              <a:buFont typeface="Wingdings" pitchFamily="2" charset="2"/>
              <a:buNone/>
              <a:defRPr/>
            </a:pPr>
            <a:endParaRPr lang="fa-IR" sz="1600" b="1" dirty="0">
              <a:solidFill>
                <a:srgbClr val="002060"/>
              </a:solidFill>
              <a:cs typeface="B Titr" pitchFamily="2" charset="-78"/>
            </a:endParaRPr>
          </a:p>
          <a:p>
            <a:pPr marL="274320" indent="-274320" algn="r" rtl="1" eaLnBrk="1" fontAlgn="auto" hangingPunct="1">
              <a:lnSpc>
                <a:spcPct val="120000"/>
              </a:lnSpc>
              <a:spcAft>
                <a:spcPts val="0"/>
              </a:spcAft>
              <a:buFont typeface="Wingdings" pitchFamily="2" charset="2"/>
              <a:buNone/>
              <a:defRPr/>
            </a:pPr>
            <a:r>
              <a:rPr lang="fa-IR" sz="1600" b="1" dirty="0">
                <a:solidFill>
                  <a:srgbClr val="002060"/>
                </a:solidFill>
                <a:cs typeface="B Titr" pitchFamily="2" charset="-78"/>
              </a:rPr>
              <a:t>فرضيه صفر </a:t>
            </a:r>
            <a:r>
              <a:rPr lang="en-US" sz="1600" dirty="0">
                <a:solidFill>
                  <a:srgbClr val="002060"/>
                </a:solidFill>
                <a:cs typeface="B Titr" pitchFamily="2" charset="-78"/>
              </a:rPr>
              <a:t>=</a:t>
            </a:r>
            <a:r>
              <a:rPr lang="fa-IR" sz="1600" b="1" dirty="0">
                <a:solidFill>
                  <a:srgbClr val="002060"/>
                </a:solidFill>
                <a:cs typeface="B Titr" pitchFamily="2" charset="-78"/>
              </a:rPr>
              <a:t> </a:t>
            </a:r>
            <a:r>
              <a:rPr lang="en-US" sz="1600" dirty="0">
                <a:solidFill>
                  <a:srgbClr val="002060"/>
                </a:solidFill>
                <a:cs typeface="B Titr" pitchFamily="2" charset="-78"/>
              </a:rPr>
              <a:t>H0</a:t>
            </a:r>
            <a:r>
              <a:rPr lang="fa-IR" sz="1600" dirty="0">
                <a:solidFill>
                  <a:srgbClr val="002060"/>
                </a:solidFill>
                <a:cs typeface="B Titr" pitchFamily="2" charset="-78"/>
              </a:rPr>
              <a:t>    </a:t>
            </a:r>
            <a:r>
              <a:rPr lang="fa-IR" sz="1600" dirty="0" smtClean="0">
                <a:solidFill>
                  <a:srgbClr val="002060"/>
                </a:solidFill>
                <a:cs typeface="B Titr" pitchFamily="2" charset="-78"/>
              </a:rPr>
              <a:t>               </a:t>
            </a:r>
            <a:r>
              <a:rPr lang="fa-IR" sz="1800" b="1" dirty="0">
                <a:solidFill>
                  <a:srgbClr val="002060"/>
                </a:solidFill>
                <a:cs typeface="B Titr" pitchFamily="2" charset="-78"/>
              </a:rPr>
              <a:t>عدم رابطه، عدم تفاوت</a:t>
            </a:r>
          </a:p>
          <a:p>
            <a:pPr marL="274320" indent="-274320" algn="r" eaLnBrk="1" fontAlgn="auto" hangingPunct="1">
              <a:lnSpc>
                <a:spcPct val="120000"/>
              </a:lnSpc>
              <a:spcAft>
                <a:spcPts val="0"/>
              </a:spcAft>
              <a:buFont typeface="Wingdings" pitchFamily="2" charset="2"/>
              <a:buNone/>
              <a:defRPr/>
            </a:pPr>
            <a:r>
              <a:rPr lang="fa-IR" sz="1600" b="1" dirty="0">
                <a:solidFill>
                  <a:srgbClr val="002060"/>
                </a:solidFill>
                <a:cs typeface="B Titr" pitchFamily="2" charset="-78"/>
              </a:rPr>
              <a:t>                          </a:t>
            </a:r>
          </a:p>
          <a:p>
            <a:pPr marL="274320" indent="-274320" algn="r" rtl="1" eaLnBrk="1" fontAlgn="auto" hangingPunct="1">
              <a:lnSpc>
                <a:spcPct val="120000"/>
              </a:lnSpc>
              <a:spcAft>
                <a:spcPts val="0"/>
              </a:spcAft>
              <a:buFont typeface="Wingdings" pitchFamily="2" charset="2"/>
              <a:buNone/>
              <a:defRPr/>
            </a:pPr>
            <a:r>
              <a:rPr lang="fa-IR" sz="1600" b="1" dirty="0">
                <a:solidFill>
                  <a:srgbClr val="002060"/>
                </a:solidFill>
                <a:cs typeface="B Titr" pitchFamily="2" charset="-78"/>
              </a:rPr>
              <a:t>فرضيه يک </a:t>
            </a:r>
            <a:r>
              <a:rPr lang="fa-IR" sz="1600" dirty="0">
                <a:solidFill>
                  <a:srgbClr val="002060"/>
                </a:solidFill>
                <a:cs typeface="B Titr" pitchFamily="2" charset="-78"/>
              </a:rPr>
              <a:t>=</a:t>
            </a:r>
            <a:r>
              <a:rPr lang="fa-IR" sz="1600" b="1" dirty="0">
                <a:solidFill>
                  <a:srgbClr val="002060"/>
                </a:solidFill>
                <a:cs typeface="B Titr" pitchFamily="2" charset="-78"/>
              </a:rPr>
              <a:t> </a:t>
            </a:r>
            <a:r>
              <a:rPr lang="en-US" sz="1600" dirty="0">
                <a:solidFill>
                  <a:srgbClr val="002060"/>
                </a:solidFill>
                <a:cs typeface="B Titr" pitchFamily="2" charset="-78"/>
              </a:rPr>
              <a:t>H1</a:t>
            </a:r>
            <a:r>
              <a:rPr lang="en-US" sz="1600" b="1" dirty="0">
                <a:solidFill>
                  <a:srgbClr val="002060"/>
                </a:solidFill>
                <a:cs typeface="B Titr" pitchFamily="2" charset="-78"/>
              </a:rPr>
              <a:t> </a:t>
            </a:r>
            <a:r>
              <a:rPr lang="fa-IR" sz="1600" b="1" dirty="0">
                <a:solidFill>
                  <a:srgbClr val="002060"/>
                </a:solidFill>
                <a:cs typeface="B Titr" pitchFamily="2" charset="-78"/>
              </a:rPr>
              <a:t>                  </a:t>
            </a:r>
            <a:r>
              <a:rPr lang="fa-IR" sz="1800" b="1" dirty="0" smtClean="0">
                <a:solidFill>
                  <a:srgbClr val="002060"/>
                </a:solidFill>
                <a:cs typeface="B Titr" pitchFamily="2" charset="-78"/>
              </a:rPr>
              <a:t>داشتن </a:t>
            </a:r>
            <a:r>
              <a:rPr lang="fa-IR" sz="1800" b="1" dirty="0">
                <a:solidFill>
                  <a:srgbClr val="002060"/>
                </a:solidFill>
                <a:cs typeface="B Titr" pitchFamily="2" charset="-78"/>
              </a:rPr>
              <a:t>رابطه، متفاوت بودن</a:t>
            </a:r>
          </a:p>
          <a:p>
            <a:pPr marL="274320" indent="-274320" algn="r" eaLnBrk="1" fontAlgn="auto" hangingPunct="1">
              <a:lnSpc>
                <a:spcPct val="120000"/>
              </a:lnSpc>
              <a:spcAft>
                <a:spcPts val="0"/>
              </a:spcAft>
              <a:buFont typeface="Wingdings" pitchFamily="2" charset="2"/>
              <a:buNone/>
              <a:defRPr/>
            </a:pPr>
            <a:endParaRPr lang="en-US" sz="1600" b="1" dirty="0">
              <a:solidFill>
                <a:srgbClr val="002060"/>
              </a:solidFill>
              <a:cs typeface="B Titr" pitchFamily="2" charset="-78"/>
            </a:endParaRPr>
          </a:p>
          <a:p>
            <a:pPr marL="274320" indent="-274320" algn="r" eaLnBrk="1" fontAlgn="auto" hangingPunct="1">
              <a:lnSpc>
                <a:spcPct val="120000"/>
              </a:lnSpc>
              <a:spcAft>
                <a:spcPts val="0"/>
              </a:spcAft>
              <a:buFont typeface="Wingdings" pitchFamily="2" charset="2"/>
              <a:buNone/>
              <a:defRPr/>
            </a:pPr>
            <a:r>
              <a:rPr lang="fa-IR" sz="1600" b="1" dirty="0">
                <a:solidFill>
                  <a:srgbClr val="002060"/>
                </a:solidFill>
                <a:cs typeface="B Titr" pitchFamily="2" charset="-78"/>
              </a:rPr>
              <a:t>                         </a:t>
            </a:r>
          </a:p>
          <a:p>
            <a:pPr marL="274320" indent="-274320" algn="r" eaLnBrk="1" fontAlgn="auto" hangingPunct="1">
              <a:lnSpc>
                <a:spcPct val="120000"/>
              </a:lnSpc>
              <a:spcAft>
                <a:spcPts val="0"/>
              </a:spcAft>
              <a:buFont typeface="Wingdings" pitchFamily="2" charset="2"/>
              <a:buNone/>
              <a:defRPr/>
            </a:pPr>
            <a:endParaRPr lang="fa-IR" sz="1400" dirty="0">
              <a:solidFill>
                <a:srgbClr val="002060"/>
              </a:solidFill>
              <a:cs typeface="B Titr" pitchFamily="2" charset="-78"/>
            </a:endParaRPr>
          </a:p>
        </p:txBody>
      </p:sp>
      <p:sp>
        <p:nvSpPr>
          <p:cNvPr id="6" name="Slide Number Placeholder 5"/>
          <p:cNvSpPr>
            <a:spLocks noGrp="1"/>
          </p:cNvSpPr>
          <p:nvPr>
            <p:ph type="sldNum" sz="quarter" idx="11"/>
          </p:nvPr>
        </p:nvSpPr>
        <p:spPr/>
        <p:txBody>
          <a:bodyPr/>
          <a:lstStyle/>
          <a:p>
            <a:pPr>
              <a:defRPr/>
            </a:pPr>
            <a:fld id="{72D61B57-F591-4058-B049-331B12EAEA57}" type="slidenum">
              <a:rPr lang="fa-IR" altLang="en-US"/>
              <a:pPr>
                <a:defRPr/>
              </a:pPr>
              <a:t>27</a:t>
            </a:fld>
            <a:endParaRPr lang="en-US" altLang="en-US" dirty="0"/>
          </a:p>
        </p:txBody>
      </p:sp>
      <p:sp>
        <p:nvSpPr>
          <p:cNvPr id="39940" name="Line 5"/>
          <p:cNvSpPr>
            <a:spLocks noChangeShapeType="1"/>
          </p:cNvSpPr>
          <p:nvPr/>
        </p:nvSpPr>
        <p:spPr bwMode="auto">
          <a:xfrm flipH="1">
            <a:off x="6516688" y="4508500"/>
            <a:ext cx="503237"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9941" name="Line 6"/>
          <p:cNvSpPr>
            <a:spLocks noChangeShapeType="1"/>
          </p:cNvSpPr>
          <p:nvPr/>
        </p:nvSpPr>
        <p:spPr bwMode="auto">
          <a:xfrm flipH="1">
            <a:off x="6516688" y="5157788"/>
            <a:ext cx="503237"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703"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9980B6EA-71E2-4CB3-9B4C-A68F1901907D}" type="slidenum">
              <a:rPr lang="fa-IR" altLang="en-US" sz="1400">
                <a:solidFill>
                  <a:schemeClr val="bg1"/>
                </a:solidFill>
                <a:latin typeface="Arial" charset="0"/>
                <a:cs typeface="B Nazanin" pitchFamily="2" charset="-78"/>
              </a:rPr>
              <a:pPr algn="ctr" rtl="1" eaLnBrk="1" hangingPunct="1">
                <a:spcBef>
                  <a:spcPct val="0"/>
                </a:spcBef>
                <a:buFontTx/>
                <a:buNone/>
              </a:pPr>
              <a:t>27</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268413"/>
            <a:ext cx="8229600" cy="4862512"/>
          </a:xfrm>
        </p:spPr>
        <p:txBody>
          <a:bodyPr/>
          <a:lstStyle/>
          <a:p>
            <a:pPr marL="571500" indent="-571500" algn="just" rtl="1" eaLnBrk="1" hangingPunct="1">
              <a:lnSpc>
                <a:spcPct val="130000"/>
              </a:lnSpc>
              <a:buSzPct val="140000"/>
              <a:buFont typeface="Wingdings" pitchFamily="2" charset="2"/>
              <a:buChar char="§"/>
            </a:pPr>
            <a:r>
              <a:rPr lang="fa-IR" altLang="en-US" dirty="0" smtClean="0">
                <a:solidFill>
                  <a:srgbClr val="002060"/>
                </a:solidFill>
                <a:cs typeface="B Badr" pitchFamily="2" charset="-78"/>
              </a:rPr>
              <a:t>خطای نوع اول و خطای نوع دوم</a:t>
            </a:r>
            <a:endParaRPr lang="fa-IR" altLang="en-US" sz="1400" b="1" u="sng" dirty="0" smtClean="0">
              <a:solidFill>
                <a:srgbClr val="002060"/>
              </a:solidFill>
              <a:cs typeface="B Badr" pitchFamily="2" charset="-78"/>
            </a:endParaRPr>
          </a:p>
          <a:p>
            <a:pPr marL="571500" indent="-571500" algn="just" rtl="1" eaLnBrk="1" hangingPunct="1">
              <a:lnSpc>
                <a:spcPct val="130000"/>
              </a:lnSpc>
              <a:buFontTx/>
              <a:buChar char="•"/>
            </a:pPr>
            <a:r>
              <a:rPr lang="fa-IR" altLang="en-US" b="1" dirty="0" smtClean="0">
                <a:solidFill>
                  <a:srgbClr val="002060"/>
                </a:solidFill>
                <a:cs typeface="B Nazanin" pitchFamily="2" charset="-78"/>
              </a:rPr>
              <a:t>چهار حالت ممکن:</a:t>
            </a:r>
          </a:p>
          <a:p>
            <a:pPr marL="571500" indent="-571500" algn="just" rtl="1" eaLnBrk="1" hangingPunct="1">
              <a:lnSpc>
                <a:spcPct val="150000"/>
              </a:lnSpc>
              <a:buSzPct val="90000"/>
              <a:buFontTx/>
              <a:buAutoNum type="arabicParenR"/>
            </a:pPr>
            <a:r>
              <a:rPr lang="fa-IR" altLang="en-US" sz="2000" b="1" dirty="0" smtClean="0">
                <a:solidFill>
                  <a:srgbClr val="002060"/>
                </a:solidFill>
                <a:cs typeface="B Nazanin" pitchFamily="2" charset="-78"/>
              </a:rPr>
              <a:t>فرض صفر در واقعيت درست است و پژوهشگر نيز فرض صفر را به درستی تائيد می کند</a:t>
            </a:r>
            <a:r>
              <a:rPr lang="en-US" altLang="en-US" sz="2000" b="1" dirty="0" smtClean="0">
                <a:solidFill>
                  <a:srgbClr val="002060"/>
                </a:solidFill>
                <a:cs typeface="B Nazanin" pitchFamily="2" charset="-78"/>
              </a:rPr>
              <a:t>.</a:t>
            </a:r>
          </a:p>
          <a:p>
            <a:pPr marL="571500" indent="-571500" algn="just" rtl="1" eaLnBrk="1" hangingPunct="1">
              <a:lnSpc>
                <a:spcPct val="150000"/>
              </a:lnSpc>
              <a:buSzPct val="90000"/>
              <a:buFontTx/>
              <a:buAutoNum type="arabicParenR"/>
            </a:pPr>
            <a:r>
              <a:rPr lang="fa-IR" altLang="en-US" sz="2000" b="1" dirty="0" smtClean="0">
                <a:solidFill>
                  <a:srgbClr val="002060"/>
                </a:solidFill>
                <a:cs typeface="B Nazanin" pitchFamily="2" charset="-78"/>
              </a:rPr>
              <a:t>فرض صفر در واقعيت نادرست است و پژوهشگر نيز فرض صفر را به درستی رد می کند.</a:t>
            </a:r>
            <a:endParaRPr lang="en-US" altLang="en-US" sz="2000" b="1" dirty="0" smtClean="0">
              <a:solidFill>
                <a:srgbClr val="002060"/>
              </a:solidFill>
              <a:cs typeface="B Nazanin" pitchFamily="2" charset="-78"/>
            </a:endParaRPr>
          </a:p>
          <a:p>
            <a:pPr marL="571500" indent="-571500" algn="just" rtl="1" eaLnBrk="1" hangingPunct="1">
              <a:lnSpc>
                <a:spcPct val="150000"/>
              </a:lnSpc>
              <a:buSzPct val="90000"/>
              <a:buFontTx/>
              <a:buAutoNum type="arabicParenR"/>
            </a:pPr>
            <a:r>
              <a:rPr lang="fa-IR" altLang="en-US" sz="2000" b="1" dirty="0" smtClean="0">
                <a:solidFill>
                  <a:srgbClr val="002060"/>
                </a:solidFill>
                <a:cs typeface="B Nazanin" pitchFamily="2" charset="-78"/>
              </a:rPr>
              <a:t>فرض صفر در واقعيت تائيد شده است ولی پژوهشگر فرض صفر را به نادرستی رد می کند. (خطای نوع اول يا خطای آلفا)</a:t>
            </a:r>
            <a:endParaRPr lang="en-US" altLang="en-US" sz="2000" b="1" dirty="0" smtClean="0">
              <a:solidFill>
                <a:srgbClr val="002060"/>
              </a:solidFill>
              <a:cs typeface="B Nazanin" pitchFamily="2" charset="-78"/>
            </a:endParaRPr>
          </a:p>
          <a:p>
            <a:pPr marL="571500" indent="-571500" algn="just" rtl="1" eaLnBrk="1" hangingPunct="1">
              <a:lnSpc>
                <a:spcPct val="150000"/>
              </a:lnSpc>
              <a:buSzPct val="90000"/>
              <a:buFontTx/>
              <a:buAutoNum type="arabicParenR"/>
            </a:pPr>
            <a:r>
              <a:rPr lang="fa-IR" altLang="en-US" sz="2000" b="1" dirty="0" smtClean="0">
                <a:solidFill>
                  <a:srgbClr val="002060"/>
                </a:solidFill>
                <a:cs typeface="B Nazanin" pitchFamily="2" charset="-78"/>
              </a:rPr>
              <a:t>فرض صفر در واقعيت رد شده  است و پژوهشگر فرض صفر را به نادرستی تائيد می کند.(خطای نوع دوم يا خطای بتا)</a:t>
            </a:r>
          </a:p>
          <a:p>
            <a:pPr marL="571500" indent="-571500" algn="just" rtl="1" eaLnBrk="1" hangingPunct="1">
              <a:buFont typeface="Wingdings" pitchFamily="2" charset="2"/>
              <a:buNone/>
            </a:pPr>
            <a:endParaRPr lang="fa-IR" altLang="en-US" sz="2000" b="1" dirty="0" smtClean="0">
              <a:solidFill>
                <a:srgbClr val="002060"/>
              </a:solidFill>
              <a:cs typeface="B Badr" pitchFamily="2" charset="-78"/>
            </a:endParaRPr>
          </a:p>
        </p:txBody>
      </p:sp>
      <p:sp>
        <p:nvSpPr>
          <p:cNvPr id="4" name="Slide Number Placeholder 3"/>
          <p:cNvSpPr>
            <a:spLocks noGrp="1"/>
          </p:cNvSpPr>
          <p:nvPr>
            <p:ph type="sldNum" sz="quarter" idx="11"/>
          </p:nvPr>
        </p:nvSpPr>
        <p:spPr/>
        <p:txBody>
          <a:bodyPr/>
          <a:lstStyle/>
          <a:p>
            <a:pPr>
              <a:defRPr/>
            </a:pPr>
            <a:fld id="{E60E7158-4C27-4B22-900A-DD63E163D078}" type="slidenum">
              <a:rPr lang="fa-IR" altLang="en-US"/>
              <a:pPr>
                <a:defRPr/>
              </a:pPr>
              <a:t>28</a:t>
            </a:fld>
            <a:endParaRPr lang="en-US" altLang="en-US" dirty="0"/>
          </a:p>
        </p:txBody>
      </p:sp>
      <p:sp>
        <p:nvSpPr>
          <p:cNvPr id="30724"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BCEE3333-BAAC-4CE5-A804-DB89CC5DAB1D}" type="slidenum">
              <a:rPr lang="fa-IR" altLang="en-US" sz="1400">
                <a:solidFill>
                  <a:schemeClr val="bg1"/>
                </a:solidFill>
                <a:latin typeface="Arial" charset="0"/>
                <a:cs typeface="B Nazanin" pitchFamily="2" charset="-78"/>
              </a:rPr>
              <a:pPr algn="ctr" rtl="1" eaLnBrk="1" hangingPunct="1">
                <a:spcBef>
                  <a:spcPct val="0"/>
                </a:spcBef>
                <a:buFontTx/>
                <a:buNone/>
              </a:pPr>
              <a:t>28</a:t>
            </a:fld>
            <a:endParaRPr lang="en-US" altLang="en-US" sz="1200">
              <a:solidFill>
                <a:schemeClr val="bg1"/>
              </a:solidFill>
              <a:latin typeface="Arial" charset="0"/>
              <a:cs typeface="B Nazanin" pitchFamily="2" charset="-78"/>
            </a:endParaRPr>
          </a:p>
        </p:txBody>
      </p:sp>
      <p:sp>
        <p:nvSpPr>
          <p:cNvPr id="7" name="Rectangle 4"/>
          <p:cNvSpPr>
            <a:spLocks noGrp="1" noChangeArrowheads="1"/>
          </p:cNvSpPr>
          <p:nvPr>
            <p:ph type="title"/>
          </p:nvPr>
        </p:nvSpPr>
        <p:spPr>
          <a:xfrm>
            <a:off x="4571999" y="214312"/>
            <a:ext cx="4086225" cy="622399"/>
          </a:xfrm>
          <a:solidFill>
            <a:srgbClr val="FC5E62"/>
          </a:solidFill>
        </p:spPr>
        <p:txBody>
          <a:bodyPr anchor="ctr"/>
          <a:lstStyle/>
          <a:p>
            <a:pPr algn="r" rtl="1" eaLnBrk="1" fontAlgn="auto" hangingPunct="1">
              <a:spcAft>
                <a:spcPts val="0"/>
              </a:spcAft>
              <a:defRPr/>
            </a:pPr>
            <a:r>
              <a:rPr lang="fa-IR" sz="3600" dirty="0">
                <a:solidFill>
                  <a:schemeClr val="hlink"/>
                </a:solidFill>
                <a:cs typeface="B Titr" pitchFamily="2" charset="-78"/>
              </a:rPr>
              <a:t>آزمون </a:t>
            </a:r>
            <a:r>
              <a:rPr lang="fa-IR" sz="3600" dirty="0" smtClean="0">
                <a:solidFill>
                  <a:schemeClr val="hlink"/>
                </a:solidFill>
                <a:cs typeface="B Titr" pitchFamily="2" charset="-78"/>
              </a:rPr>
              <a:t>فرضيه</a:t>
            </a:r>
            <a:r>
              <a:rPr lang="en-US" sz="3600" dirty="0" smtClean="0">
                <a:solidFill>
                  <a:schemeClr val="hlink"/>
                </a:solidFill>
                <a:cs typeface="B Titr" pitchFamily="2" charset="-78"/>
              </a:rPr>
              <a:t> :</a:t>
            </a:r>
            <a:endParaRPr lang="en-US" sz="3600" dirty="0">
              <a:solidFill>
                <a:schemeClr val="hlink"/>
              </a:solidFill>
              <a:cs typeface="B Titr"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539750" y="1196975"/>
            <a:ext cx="7831138" cy="4862513"/>
          </a:xfrm>
        </p:spPr>
        <p:txBody>
          <a:bodyPr/>
          <a:lstStyle/>
          <a:p>
            <a:pPr marL="495300" indent="-495300" algn="just" rtl="1" eaLnBrk="1" hangingPunct="1">
              <a:lnSpc>
                <a:spcPct val="120000"/>
              </a:lnSpc>
            </a:pPr>
            <a:r>
              <a:rPr lang="fa-IR" altLang="en-US" b="1" dirty="0" smtClean="0">
                <a:solidFill>
                  <a:srgbClr val="002060"/>
                </a:solidFill>
                <a:cs typeface="B Badr" pitchFamily="2" charset="-78"/>
              </a:rPr>
              <a:t>فرض صفر: </a:t>
            </a:r>
          </a:p>
          <a:p>
            <a:pPr marL="495300" indent="-495300" algn="just" rtl="1" eaLnBrk="1" hangingPunct="1">
              <a:lnSpc>
                <a:spcPct val="120000"/>
              </a:lnSpc>
              <a:buFont typeface="Wingdings" pitchFamily="2" charset="2"/>
              <a:buNone/>
            </a:pPr>
            <a:r>
              <a:rPr lang="fa-IR" altLang="en-US" sz="2000" dirty="0" smtClean="0">
                <a:solidFill>
                  <a:srgbClr val="002060"/>
                </a:solidFill>
                <a:cs typeface="B Badr" pitchFamily="2" charset="-78"/>
              </a:rPr>
              <a:t>تفاوت معنی داری بين نمره آمار دختران و پسران کلاس وجود ندارد.</a:t>
            </a:r>
          </a:p>
          <a:p>
            <a:pPr marL="495300" indent="-495300" algn="just" rtl="1" eaLnBrk="1" hangingPunct="1">
              <a:lnSpc>
                <a:spcPct val="120000"/>
              </a:lnSpc>
              <a:buFont typeface="Wingdings" pitchFamily="2" charset="2"/>
              <a:buNone/>
            </a:pPr>
            <a:endParaRPr lang="fa-IR" altLang="en-US" sz="2000" dirty="0" smtClean="0">
              <a:solidFill>
                <a:srgbClr val="002060"/>
              </a:solidFill>
              <a:cs typeface="B Badr" pitchFamily="2" charset="-78"/>
            </a:endParaRPr>
          </a:p>
          <a:p>
            <a:pPr marL="495300" indent="-495300" algn="just" rtl="1" eaLnBrk="1" hangingPunct="1">
              <a:lnSpc>
                <a:spcPct val="120000"/>
              </a:lnSpc>
            </a:pPr>
            <a:r>
              <a:rPr lang="fa-IR" altLang="en-US" b="1" dirty="0" smtClean="0">
                <a:solidFill>
                  <a:srgbClr val="002060"/>
                </a:solidFill>
                <a:cs typeface="B Badr" pitchFamily="2" charset="-78"/>
              </a:rPr>
              <a:t>فرض مقابل(يک): </a:t>
            </a:r>
          </a:p>
          <a:p>
            <a:pPr marL="495300" indent="-495300" algn="just" rtl="1" eaLnBrk="1" hangingPunct="1">
              <a:lnSpc>
                <a:spcPct val="130000"/>
              </a:lnSpc>
              <a:buFont typeface="Wingdings" pitchFamily="2" charset="2"/>
              <a:buNone/>
            </a:pPr>
            <a:r>
              <a:rPr lang="fa-IR" altLang="en-US" sz="2000" dirty="0" smtClean="0">
                <a:solidFill>
                  <a:srgbClr val="002060"/>
                </a:solidFill>
                <a:cs typeface="B Badr" pitchFamily="2" charset="-78"/>
              </a:rPr>
              <a:t>تفاوت معنی داری بين نمره آمار دختران و پسران کلاس وجود دارد.</a:t>
            </a:r>
          </a:p>
          <a:p>
            <a:pPr marL="495300" indent="-495300" algn="just" rtl="1" eaLnBrk="1" hangingPunct="1">
              <a:lnSpc>
                <a:spcPct val="120000"/>
              </a:lnSpc>
              <a:buFont typeface="Wingdings" pitchFamily="2" charset="2"/>
              <a:buNone/>
            </a:pPr>
            <a:r>
              <a:rPr lang="fa-IR" altLang="en-US" sz="2000" b="1" dirty="0" smtClean="0">
                <a:solidFill>
                  <a:srgbClr val="002060"/>
                </a:solidFill>
                <a:cs typeface="B Badr" pitchFamily="2" charset="-78"/>
              </a:rPr>
              <a:t> </a:t>
            </a:r>
          </a:p>
          <a:p>
            <a:pPr marL="495300" indent="-495300" algn="just" rtl="1" eaLnBrk="1" hangingPunct="1">
              <a:lnSpc>
                <a:spcPct val="120000"/>
              </a:lnSpc>
            </a:pPr>
            <a:r>
              <a:rPr lang="fa-IR" altLang="en-US" sz="2400" b="1" dirty="0" smtClean="0">
                <a:solidFill>
                  <a:srgbClr val="002060"/>
                </a:solidFill>
                <a:cs typeface="B Badr" pitchFamily="2" charset="-78"/>
              </a:rPr>
              <a:t>انتخاب مدل آماری برای آزمون فرضيه:</a:t>
            </a:r>
          </a:p>
          <a:p>
            <a:pPr marL="495300" indent="-495300" algn="just" rtl="1" eaLnBrk="1" hangingPunct="1">
              <a:lnSpc>
                <a:spcPct val="120000"/>
              </a:lnSpc>
              <a:buFontTx/>
              <a:buChar char="•"/>
            </a:pPr>
            <a:r>
              <a:rPr lang="fa-IR" altLang="en-US" sz="2000" b="1" dirty="0" smtClean="0">
                <a:solidFill>
                  <a:srgbClr val="002060"/>
                </a:solidFill>
                <a:cs typeface="B Badr" pitchFamily="2" charset="-78"/>
              </a:rPr>
              <a:t>انواع مدلها:</a:t>
            </a:r>
          </a:p>
          <a:p>
            <a:pPr marL="495300" indent="-495300" algn="just" rtl="1" eaLnBrk="1" hangingPunct="1">
              <a:lnSpc>
                <a:spcPct val="130000"/>
              </a:lnSpc>
              <a:buSzPct val="90000"/>
              <a:buFont typeface="Arial" charset="0"/>
              <a:buAutoNum type="arabicParenR"/>
            </a:pPr>
            <a:r>
              <a:rPr lang="fa-IR" altLang="en-US" sz="2000" dirty="0" smtClean="0">
                <a:solidFill>
                  <a:srgbClr val="002060"/>
                </a:solidFill>
                <a:cs typeface="B Badr" pitchFamily="2" charset="-78"/>
              </a:rPr>
              <a:t>مدلهای آمار پارامتريک</a:t>
            </a:r>
          </a:p>
          <a:p>
            <a:pPr marL="495300" indent="-495300" algn="just" rtl="1" eaLnBrk="1" hangingPunct="1">
              <a:lnSpc>
                <a:spcPct val="130000"/>
              </a:lnSpc>
              <a:buSzPct val="90000"/>
              <a:buFont typeface="Arial" charset="0"/>
              <a:buAutoNum type="arabicParenR"/>
            </a:pPr>
            <a:r>
              <a:rPr lang="fa-IR" altLang="en-US" sz="2000" dirty="0" smtClean="0">
                <a:solidFill>
                  <a:srgbClr val="002060"/>
                </a:solidFill>
                <a:cs typeface="B Badr" pitchFamily="2" charset="-78"/>
              </a:rPr>
              <a:t>مدلهای آمار نا پارامتريک</a:t>
            </a:r>
          </a:p>
        </p:txBody>
      </p:sp>
      <p:sp>
        <p:nvSpPr>
          <p:cNvPr id="4" name="Slide Number Placeholder 3"/>
          <p:cNvSpPr>
            <a:spLocks noGrp="1"/>
          </p:cNvSpPr>
          <p:nvPr>
            <p:ph type="sldNum" sz="quarter" idx="11"/>
          </p:nvPr>
        </p:nvSpPr>
        <p:spPr/>
        <p:txBody>
          <a:bodyPr/>
          <a:lstStyle/>
          <a:p>
            <a:pPr>
              <a:defRPr/>
            </a:pPr>
            <a:fld id="{939EF712-C026-4DA6-9C33-E4403565601B}" type="slidenum">
              <a:rPr lang="fa-IR" altLang="en-US"/>
              <a:pPr>
                <a:defRPr/>
              </a:pPr>
              <a:t>29</a:t>
            </a:fld>
            <a:endParaRPr lang="en-US" altLang="en-US" dirty="0"/>
          </a:p>
        </p:txBody>
      </p:sp>
      <p:sp>
        <p:nvSpPr>
          <p:cNvPr id="5" name="Right Arrow 4"/>
          <p:cNvSpPr/>
          <p:nvPr/>
        </p:nvSpPr>
        <p:spPr>
          <a:xfrm>
            <a:off x="2071688" y="1412875"/>
            <a:ext cx="97790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3174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2A3A455A-F0FC-4D9D-91CE-807192A7B8C9}" type="slidenum">
              <a:rPr lang="fa-IR" altLang="en-US" sz="1400">
                <a:solidFill>
                  <a:schemeClr val="bg1"/>
                </a:solidFill>
                <a:latin typeface="Arial" charset="0"/>
                <a:cs typeface="B Nazanin" pitchFamily="2" charset="-78"/>
              </a:rPr>
              <a:pPr algn="ctr" rtl="1" eaLnBrk="1" hangingPunct="1">
                <a:spcBef>
                  <a:spcPct val="0"/>
                </a:spcBef>
                <a:buFontTx/>
                <a:buNone/>
              </a:pPr>
              <a:t>29</a:t>
            </a:fld>
            <a:endParaRPr lang="en-US" altLang="en-US" sz="1200">
              <a:solidFill>
                <a:schemeClr val="bg1"/>
              </a:solidFill>
              <a:latin typeface="Arial" charset="0"/>
              <a:cs typeface="B Nazanin" pitchFamily="2" charset="-78"/>
            </a:endParaRPr>
          </a:p>
        </p:txBody>
      </p:sp>
      <p:sp>
        <p:nvSpPr>
          <p:cNvPr id="8" name="Rectangle 4"/>
          <p:cNvSpPr>
            <a:spLocks noGrp="1" noChangeArrowheads="1"/>
          </p:cNvSpPr>
          <p:nvPr>
            <p:ph type="title"/>
          </p:nvPr>
        </p:nvSpPr>
        <p:spPr>
          <a:xfrm>
            <a:off x="4571999" y="214312"/>
            <a:ext cx="4086225" cy="622399"/>
          </a:xfrm>
          <a:solidFill>
            <a:srgbClr val="FC5E62"/>
          </a:solidFill>
        </p:spPr>
        <p:txBody>
          <a:bodyPr anchor="ctr"/>
          <a:lstStyle/>
          <a:p>
            <a:pPr algn="r" rtl="1" eaLnBrk="1" fontAlgn="auto" hangingPunct="1">
              <a:spcAft>
                <a:spcPts val="0"/>
              </a:spcAft>
              <a:defRPr/>
            </a:pPr>
            <a:r>
              <a:rPr lang="fa-IR" sz="3600" dirty="0">
                <a:solidFill>
                  <a:schemeClr val="hlink"/>
                </a:solidFill>
                <a:cs typeface="B Titr" pitchFamily="2" charset="-78"/>
              </a:rPr>
              <a:t>آزمون </a:t>
            </a:r>
            <a:r>
              <a:rPr lang="fa-IR" sz="3600" dirty="0" smtClean="0">
                <a:solidFill>
                  <a:schemeClr val="hlink"/>
                </a:solidFill>
                <a:cs typeface="B Titr" pitchFamily="2" charset="-78"/>
              </a:rPr>
              <a:t>فرضيه</a:t>
            </a:r>
            <a:r>
              <a:rPr lang="en-US" sz="3600" dirty="0" smtClean="0">
                <a:solidFill>
                  <a:schemeClr val="hlink"/>
                </a:solidFill>
                <a:cs typeface="B Titr" pitchFamily="2" charset="-78"/>
              </a:rPr>
              <a:t> :</a:t>
            </a:r>
            <a:endParaRPr lang="en-US" sz="3600" dirty="0">
              <a:solidFill>
                <a:schemeClr val="hlink"/>
              </a:solidFill>
              <a:cs typeface="B Titr"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CAD2550-6A79-4034-BC76-C0FA47162CE0}" type="slidenum">
              <a:rPr lang="fa-IR" altLang="en-US"/>
              <a:pPr>
                <a:defRPr/>
              </a:pPr>
              <a:t>3</a:t>
            </a:fld>
            <a:endParaRPr lang="en-US" altLang="en-US" dirty="0"/>
          </a:p>
        </p:txBody>
      </p:sp>
      <p:sp>
        <p:nvSpPr>
          <p:cNvPr id="5123" name="TextBox 5"/>
          <p:cNvSpPr txBox="1">
            <a:spLocks noChangeArrowheads="1"/>
          </p:cNvSpPr>
          <p:nvPr/>
        </p:nvSpPr>
        <p:spPr bwMode="auto">
          <a:xfrm>
            <a:off x="928662" y="836613"/>
            <a:ext cx="7891488"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eaLnBrk="1" hangingPunct="1">
              <a:lnSpc>
                <a:spcPct val="150000"/>
              </a:lnSpc>
              <a:spcBef>
                <a:spcPct val="0"/>
              </a:spcBef>
              <a:buFontTx/>
              <a:buNone/>
            </a:pPr>
            <a:endParaRPr lang="en-US" altLang="en-US" dirty="0">
              <a:solidFill>
                <a:schemeClr val="tx1"/>
              </a:solidFill>
              <a:latin typeface="Tahoma" pitchFamily="34" charset="0"/>
              <a:cs typeface="B Titr" pitchFamily="2" charset="-78"/>
            </a:endParaRPr>
          </a:p>
          <a:p>
            <a:pPr algn="r" rtl="1" eaLnBrk="1" hangingPunct="1">
              <a:lnSpc>
                <a:spcPct val="150000"/>
              </a:lnSpc>
              <a:spcBef>
                <a:spcPct val="0"/>
              </a:spcBef>
              <a:buFontTx/>
              <a:buNone/>
            </a:pPr>
            <a:r>
              <a:rPr lang="fa-IR" altLang="en-US" dirty="0">
                <a:solidFill>
                  <a:srgbClr val="FF0000"/>
                </a:solidFill>
                <a:latin typeface="Tahoma" pitchFamily="34" charset="0"/>
                <a:cs typeface="B Titr" pitchFamily="2" charset="-78"/>
              </a:rPr>
              <a:t>ارزشيابی :</a:t>
            </a:r>
          </a:p>
          <a:p>
            <a:pPr algn="r" rtl="1" eaLnBrk="1" hangingPunct="1">
              <a:lnSpc>
                <a:spcPct val="150000"/>
              </a:lnSpc>
              <a:spcBef>
                <a:spcPct val="0"/>
              </a:spcBef>
              <a:buFontTx/>
              <a:buNone/>
            </a:pPr>
            <a:r>
              <a:rPr lang="fa-IR" altLang="en-US" dirty="0" smtClean="0">
                <a:solidFill>
                  <a:schemeClr val="tx1"/>
                </a:solidFill>
                <a:latin typeface="Tahoma" pitchFamily="34" charset="0"/>
                <a:cs typeface="B Titr" pitchFamily="2" charset="-78"/>
              </a:rPr>
              <a:t>1 - </a:t>
            </a:r>
            <a:r>
              <a:rPr lang="fa-IR" altLang="en-US" dirty="0">
                <a:solidFill>
                  <a:schemeClr val="tx1"/>
                </a:solidFill>
                <a:latin typeface="Tahoma" pitchFamily="34" charset="0"/>
                <a:cs typeface="B Titr" pitchFamily="2" charset="-78"/>
              </a:rPr>
              <a:t>امتحان پايان ترم </a:t>
            </a:r>
            <a:r>
              <a:rPr lang="fa-IR" altLang="en-US" dirty="0" smtClean="0">
                <a:solidFill>
                  <a:schemeClr val="tx1"/>
                </a:solidFill>
                <a:latin typeface="Tahoma" pitchFamily="34" charset="0"/>
                <a:cs typeface="B Titr" pitchFamily="2" charset="-78"/>
              </a:rPr>
              <a:t>10 نمره</a:t>
            </a:r>
            <a:endParaRPr lang="fa-IR" altLang="en-US" dirty="0" smtClean="0">
              <a:solidFill>
                <a:schemeClr val="tx1"/>
              </a:solidFill>
              <a:latin typeface="Tahoma" pitchFamily="34" charset="0"/>
              <a:cs typeface="B Titr" pitchFamily="2" charset="-78"/>
            </a:endParaRPr>
          </a:p>
          <a:p>
            <a:pPr algn="just" rtl="1" eaLnBrk="1" hangingPunct="1">
              <a:lnSpc>
                <a:spcPct val="150000"/>
              </a:lnSpc>
              <a:spcBef>
                <a:spcPct val="0"/>
              </a:spcBef>
              <a:buFontTx/>
              <a:buNone/>
            </a:pPr>
            <a:r>
              <a:rPr lang="fa-IR" altLang="en-US" dirty="0" smtClean="0">
                <a:solidFill>
                  <a:schemeClr val="tx1"/>
                </a:solidFill>
                <a:latin typeface="Tahoma" pitchFamily="34" charset="0"/>
                <a:cs typeface="B Titr" pitchFamily="2" charset="-78"/>
              </a:rPr>
              <a:t>2 </a:t>
            </a:r>
            <a:r>
              <a:rPr lang="fa-IR" altLang="en-US" dirty="0">
                <a:solidFill>
                  <a:schemeClr val="tx1"/>
                </a:solidFill>
                <a:latin typeface="Tahoma" pitchFamily="34" charset="0"/>
                <a:cs typeface="B Titr" pitchFamily="2" charset="-78"/>
              </a:rPr>
              <a:t>- ارائه گزارش تحقيق با الگوی پايان نامه نويسی و با </a:t>
            </a:r>
            <a:r>
              <a:rPr lang="fa-IR" altLang="en-US" dirty="0" smtClean="0">
                <a:solidFill>
                  <a:schemeClr val="tx1"/>
                </a:solidFill>
                <a:latin typeface="Tahoma" pitchFamily="34" charset="0"/>
                <a:cs typeface="B Titr" pitchFamily="2" charset="-78"/>
              </a:rPr>
              <a:t>استفاده از مدلهاي </a:t>
            </a:r>
            <a:r>
              <a:rPr lang="fa-IR" altLang="en-US" dirty="0">
                <a:solidFill>
                  <a:schemeClr val="tx1"/>
                </a:solidFill>
                <a:latin typeface="Tahoma" pitchFamily="34" charset="0"/>
                <a:cs typeface="B Titr" pitchFamily="2" charset="-78"/>
              </a:rPr>
              <a:t>آماري نرم </a:t>
            </a:r>
            <a:r>
              <a:rPr lang="fa-IR" altLang="en-US" dirty="0" smtClean="0">
                <a:solidFill>
                  <a:schemeClr val="tx1"/>
                </a:solidFill>
                <a:latin typeface="Tahoma" pitchFamily="34" charset="0"/>
                <a:cs typeface="B Titr" pitchFamily="2" charset="-78"/>
              </a:rPr>
              <a:t>افزار </a:t>
            </a:r>
            <a:r>
              <a:rPr lang="en-US" altLang="en-US" dirty="0" smtClean="0">
                <a:solidFill>
                  <a:srgbClr val="002060"/>
                </a:solidFill>
                <a:latin typeface="Tahoma" pitchFamily="34" charset="0"/>
                <a:cs typeface="B Titr" pitchFamily="2" charset="-78"/>
              </a:rPr>
              <a:t>SPSS</a:t>
            </a:r>
            <a:r>
              <a:rPr lang="fa-IR" altLang="en-US" dirty="0" smtClean="0">
                <a:solidFill>
                  <a:srgbClr val="002060"/>
                </a:solidFill>
                <a:latin typeface="Tahoma" pitchFamily="34" charset="0"/>
                <a:cs typeface="B Titr" pitchFamily="2" charset="-78"/>
              </a:rPr>
              <a:t> </a:t>
            </a:r>
            <a:r>
              <a:rPr lang="fa-IR" altLang="en-US" dirty="0" smtClean="0">
                <a:solidFill>
                  <a:srgbClr val="002060"/>
                </a:solidFill>
                <a:latin typeface="Tahoma" pitchFamily="34" charset="0"/>
                <a:cs typeface="B Titr" pitchFamily="2" charset="-78"/>
              </a:rPr>
              <a:t> </a:t>
            </a:r>
            <a:r>
              <a:rPr lang="fa-IR" altLang="en-US" dirty="0" smtClean="0">
                <a:solidFill>
                  <a:schemeClr val="tx1"/>
                </a:solidFill>
                <a:latin typeface="Tahoma" pitchFamily="34" charset="0"/>
                <a:cs typeface="B Titr" pitchFamily="2" charset="-78"/>
              </a:rPr>
              <a:t>10 نمره </a:t>
            </a:r>
            <a:endParaRPr lang="fa-IR" altLang="en-US" dirty="0">
              <a:solidFill>
                <a:schemeClr val="tx1"/>
              </a:solidFill>
              <a:latin typeface="Tahoma" pitchFamily="34" charset="0"/>
              <a:cs typeface="B Titr" pitchFamily="2" charset="-78"/>
            </a:endParaRPr>
          </a:p>
          <a:p>
            <a:pPr algn="r" eaLnBrk="1" hangingPunct="1">
              <a:lnSpc>
                <a:spcPct val="150000"/>
              </a:lnSpc>
              <a:spcBef>
                <a:spcPct val="0"/>
              </a:spcBef>
              <a:buFontTx/>
              <a:buNone/>
            </a:pPr>
            <a:endParaRPr lang="en-US" altLang="en-US" dirty="0">
              <a:solidFill>
                <a:schemeClr val="tx1"/>
              </a:solidFill>
              <a:latin typeface="Tahoma" pitchFamily="34" charset="0"/>
              <a:cs typeface="B Titr" pitchFamily="2" charset="-78"/>
            </a:endParaRPr>
          </a:p>
        </p:txBody>
      </p:sp>
      <p:sp>
        <p:nvSpPr>
          <p:cNvPr id="5124"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9D8C6D8F-2AC1-4C0C-9B87-3DD71697902C}" type="slidenum">
              <a:rPr lang="fa-IR" altLang="en-US" sz="1400">
                <a:solidFill>
                  <a:schemeClr val="bg1"/>
                </a:solidFill>
                <a:latin typeface="Arial" charset="0"/>
                <a:cs typeface="B Nazanin" pitchFamily="2" charset="-78"/>
              </a:rPr>
              <a:pPr algn="ctr" rtl="1" eaLnBrk="1" hangingPunct="1">
                <a:spcBef>
                  <a:spcPct val="0"/>
                </a:spcBef>
                <a:buFontTx/>
                <a:buNone/>
              </a:pPr>
              <a:t>3</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188640"/>
            <a:ext cx="4164916" cy="727199"/>
          </a:xfrm>
          <a:solidFill>
            <a:srgbClr val="FC5E62"/>
          </a:solidFill>
        </p:spPr>
        <p:txBody>
          <a:bodyPr anchor="ctr"/>
          <a:lstStyle/>
          <a:p>
            <a:pPr algn="r" rtl="1" eaLnBrk="1" fontAlgn="auto" hangingPunct="1">
              <a:spcAft>
                <a:spcPts val="0"/>
              </a:spcAft>
              <a:defRPr/>
            </a:pPr>
            <a:r>
              <a:rPr lang="fa-IR" sz="3600" dirty="0" smtClean="0">
                <a:solidFill>
                  <a:schemeClr val="hlink"/>
                </a:solidFill>
                <a:cs typeface="B Titr" panose="00000700000000000000" pitchFamily="2" charset="-78"/>
              </a:rPr>
              <a:t>مدلهای آماری</a:t>
            </a:r>
            <a:r>
              <a:rPr lang="en-US" sz="3600" dirty="0" smtClean="0">
                <a:solidFill>
                  <a:schemeClr val="hlink"/>
                </a:solidFill>
                <a:cs typeface="B Titr" panose="00000700000000000000" pitchFamily="2" charset="-78"/>
              </a:rPr>
              <a:t>      :  </a:t>
            </a:r>
            <a:endParaRPr lang="fa-IR" sz="3600" dirty="0">
              <a:solidFill>
                <a:schemeClr val="hlink"/>
              </a:solidFill>
              <a:cs typeface="B Titr" panose="00000700000000000000" pitchFamily="2" charset="-78"/>
            </a:endParaRPr>
          </a:p>
        </p:txBody>
      </p:sp>
      <p:sp>
        <p:nvSpPr>
          <p:cNvPr id="3" name="Content Placeholder 2"/>
          <p:cNvSpPr>
            <a:spLocks noGrp="1"/>
          </p:cNvSpPr>
          <p:nvPr>
            <p:ph idx="1"/>
          </p:nvPr>
        </p:nvSpPr>
        <p:spPr>
          <a:xfrm>
            <a:off x="323850" y="1143000"/>
            <a:ext cx="8248650" cy="4962525"/>
          </a:xfrm>
        </p:spPr>
        <p:txBody>
          <a:bodyPr rtlCol="0">
            <a:noAutofit/>
          </a:bodyPr>
          <a:lstStyle/>
          <a:p>
            <a:pPr marL="457200" indent="-457200" algn="just" rtl="1" eaLnBrk="1" fontAlgn="auto" hangingPunct="1">
              <a:lnSpc>
                <a:spcPct val="150000"/>
              </a:lnSpc>
              <a:spcAft>
                <a:spcPts val="0"/>
              </a:spcAft>
              <a:buFont typeface="+mj-lt"/>
              <a:buAutoNum type="arabicPeriod"/>
              <a:defRPr/>
            </a:pPr>
            <a:r>
              <a:rPr lang="fa-IR" sz="2000" b="1" dirty="0" smtClean="0">
                <a:solidFill>
                  <a:srgbClr val="002060"/>
                </a:solidFill>
                <a:cs typeface="B Nazanin" panose="00000400000000000000" pitchFamily="2" charset="-78"/>
              </a:rPr>
              <a:t>مدلهای آماری پارامتريک</a:t>
            </a:r>
            <a:endParaRPr lang="en-US" sz="2000" b="1" dirty="0" smtClean="0">
              <a:solidFill>
                <a:srgbClr val="002060"/>
              </a:solidFill>
              <a:cs typeface="B Nazanin" panose="00000400000000000000" pitchFamily="2" charset="-78"/>
            </a:endParaRPr>
          </a:p>
          <a:p>
            <a:pPr algn="just" rtl="1" eaLnBrk="1" fontAlgn="auto" hangingPunct="1">
              <a:lnSpc>
                <a:spcPct val="150000"/>
              </a:lnSpc>
              <a:spcAft>
                <a:spcPts val="0"/>
              </a:spcAft>
              <a:buFont typeface="Arial" pitchFamily="34" charset="0"/>
              <a:buNone/>
              <a:defRPr/>
            </a:pPr>
            <a:r>
              <a:rPr lang="fa-IR" sz="2000" b="1" dirty="0" smtClean="0">
                <a:solidFill>
                  <a:srgbClr val="002060"/>
                </a:solidFill>
                <a:cs typeface="B Nazanin" panose="00000400000000000000" pitchFamily="2" charset="-78"/>
              </a:rPr>
              <a:t>    </a:t>
            </a:r>
            <a:r>
              <a:rPr lang="fa-IR" sz="2000" dirty="0" smtClean="0">
                <a:solidFill>
                  <a:srgbClr val="002060"/>
                </a:solidFill>
                <a:cs typeface="B Nazanin" panose="00000400000000000000" pitchFamily="2" charset="-78"/>
              </a:rPr>
              <a:t>اگر متغير کمی و توزيع متغير متقارن باشد از مدلهای آماری پارامتريک استفاده ميکنيم. در غير اينصورت از مدلهای آماری ناپارامتريک استفاده ميشود.</a:t>
            </a:r>
          </a:p>
          <a:p>
            <a:pPr algn="just" rtl="1" eaLnBrk="1" fontAlgn="auto" hangingPunct="1">
              <a:lnSpc>
                <a:spcPct val="150000"/>
              </a:lnSpc>
              <a:spcAft>
                <a:spcPts val="0"/>
              </a:spcAft>
              <a:buFont typeface="Arial" pitchFamily="34" charset="0"/>
              <a:buNone/>
              <a:defRPr/>
            </a:pPr>
            <a:endParaRPr lang="fa-IR" sz="1200" b="1" dirty="0" smtClean="0">
              <a:solidFill>
                <a:srgbClr val="002060"/>
              </a:solidFill>
              <a:cs typeface="B Nazanin" panose="00000400000000000000" pitchFamily="2" charset="-78"/>
            </a:endParaRPr>
          </a:p>
          <a:p>
            <a:pPr algn="just" rtl="1" eaLnBrk="1" fontAlgn="auto" hangingPunct="1">
              <a:lnSpc>
                <a:spcPct val="150000"/>
              </a:lnSpc>
              <a:spcAft>
                <a:spcPts val="0"/>
              </a:spcAft>
              <a:buFont typeface="Wingdings" pitchFamily="2" charset="2"/>
              <a:buChar char="q"/>
              <a:defRPr/>
            </a:pPr>
            <a:r>
              <a:rPr lang="fa-IR" sz="2000" b="1" dirty="0" smtClean="0">
                <a:solidFill>
                  <a:srgbClr val="002060"/>
                </a:solidFill>
                <a:cs typeface="B Nazanin" panose="00000400000000000000" pitchFamily="2" charset="-78"/>
              </a:rPr>
              <a:t>     انواع مدلهای آماری پارامتريک برای آزمون فرضيه (آزمونهای مقايسه ميانگين):</a:t>
            </a:r>
          </a:p>
          <a:p>
            <a:pPr algn="just" rtl="1" eaLnBrk="1" fontAlgn="auto" hangingPunct="1">
              <a:lnSpc>
                <a:spcPct val="150000"/>
              </a:lnSpc>
              <a:spcAft>
                <a:spcPts val="0"/>
              </a:spcAft>
              <a:buFont typeface="Wingdings" pitchFamily="2" charset="2"/>
              <a:buChar char="§"/>
              <a:defRPr/>
            </a:pPr>
            <a:r>
              <a:rPr lang="fa-IR" sz="2000" dirty="0" smtClean="0">
                <a:solidFill>
                  <a:srgbClr val="002060"/>
                </a:solidFill>
                <a:cs typeface="B Nazanin" panose="00000400000000000000" pitchFamily="2" charset="-78"/>
              </a:rPr>
              <a:t>مدل آماری </a:t>
            </a:r>
            <a:r>
              <a:rPr lang="en-US" sz="2000" dirty="0" smtClean="0">
                <a:solidFill>
                  <a:srgbClr val="002060"/>
                </a:solidFill>
                <a:cs typeface="B Nazanin" panose="00000400000000000000" pitchFamily="2" charset="-78"/>
              </a:rPr>
              <a:t>t </a:t>
            </a:r>
            <a:r>
              <a:rPr lang="fa-IR" sz="2000" dirty="0" smtClean="0">
                <a:solidFill>
                  <a:srgbClr val="002060"/>
                </a:solidFill>
                <a:cs typeface="B Nazanin" panose="00000400000000000000" pitchFamily="2" charset="-78"/>
              </a:rPr>
              <a:t> تک نمونه ای(پارامتريک) </a:t>
            </a:r>
          </a:p>
          <a:p>
            <a:pPr algn="just" rtl="1" eaLnBrk="1" fontAlgn="auto" hangingPunct="1">
              <a:lnSpc>
                <a:spcPct val="150000"/>
              </a:lnSpc>
              <a:spcAft>
                <a:spcPts val="0"/>
              </a:spcAft>
              <a:buFont typeface="Wingdings" pitchFamily="2" charset="2"/>
              <a:buChar char="§"/>
              <a:defRPr/>
            </a:pPr>
            <a:r>
              <a:rPr lang="fa-IR" sz="2000" dirty="0" smtClean="0">
                <a:solidFill>
                  <a:srgbClr val="002060"/>
                </a:solidFill>
                <a:cs typeface="B Nazanin" panose="00000400000000000000" pitchFamily="2" charset="-78"/>
              </a:rPr>
              <a:t> مدل آماری </a:t>
            </a:r>
            <a:r>
              <a:rPr lang="en-US" sz="2000" dirty="0" smtClean="0">
                <a:solidFill>
                  <a:srgbClr val="002060"/>
                </a:solidFill>
                <a:cs typeface="B Nazanin" panose="00000400000000000000" pitchFamily="2" charset="-78"/>
              </a:rPr>
              <a:t>t </a:t>
            </a:r>
            <a:r>
              <a:rPr lang="fa-IR" sz="2000" dirty="0" smtClean="0">
                <a:solidFill>
                  <a:srgbClr val="002060"/>
                </a:solidFill>
                <a:cs typeface="B Nazanin" panose="00000400000000000000" pitchFamily="2" charset="-78"/>
              </a:rPr>
              <a:t> دو نمونه مستقل (پارامتريک)</a:t>
            </a:r>
          </a:p>
          <a:p>
            <a:pPr algn="just" rtl="1" eaLnBrk="1" fontAlgn="auto" hangingPunct="1">
              <a:lnSpc>
                <a:spcPct val="150000"/>
              </a:lnSpc>
              <a:spcAft>
                <a:spcPts val="0"/>
              </a:spcAft>
              <a:buFont typeface="Wingdings" pitchFamily="2" charset="2"/>
              <a:buChar char="§"/>
              <a:defRPr/>
            </a:pPr>
            <a:r>
              <a:rPr lang="fa-IR" sz="2000" dirty="0" smtClean="0">
                <a:solidFill>
                  <a:srgbClr val="002060"/>
                </a:solidFill>
                <a:cs typeface="B Nazanin" panose="00000400000000000000" pitchFamily="2" charset="-78"/>
              </a:rPr>
              <a:t> مدل آماری </a:t>
            </a:r>
            <a:r>
              <a:rPr lang="en-US" sz="2000" dirty="0" smtClean="0">
                <a:solidFill>
                  <a:srgbClr val="002060"/>
                </a:solidFill>
                <a:cs typeface="B Nazanin" panose="00000400000000000000" pitchFamily="2" charset="-78"/>
              </a:rPr>
              <a:t>t </a:t>
            </a:r>
            <a:r>
              <a:rPr lang="fa-IR" sz="2000" dirty="0" smtClean="0">
                <a:solidFill>
                  <a:srgbClr val="002060"/>
                </a:solidFill>
                <a:cs typeface="B Nazanin" panose="00000400000000000000" pitchFamily="2" charset="-78"/>
              </a:rPr>
              <a:t> دو نمونه همبسته (پارامتريک) </a:t>
            </a:r>
          </a:p>
          <a:p>
            <a:pPr algn="just" rtl="1" eaLnBrk="1" fontAlgn="auto" hangingPunct="1">
              <a:lnSpc>
                <a:spcPct val="150000"/>
              </a:lnSpc>
              <a:spcAft>
                <a:spcPts val="0"/>
              </a:spcAft>
              <a:buFont typeface="Wingdings" pitchFamily="2" charset="2"/>
              <a:buChar char="§"/>
              <a:defRPr/>
            </a:pPr>
            <a:r>
              <a:rPr lang="fa-IR" sz="2000" dirty="0" smtClean="0">
                <a:solidFill>
                  <a:srgbClr val="002060"/>
                </a:solidFill>
                <a:cs typeface="B Nazanin" panose="00000400000000000000" pitchFamily="2" charset="-78"/>
              </a:rPr>
              <a:t> مدل آماری تحليل واريانس يک طرفه ( چند گروه مستقل) (پارامتريک)</a:t>
            </a:r>
            <a:endParaRPr lang="en-US" sz="2000" dirty="0" smtClean="0">
              <a:solidFill>
                <a:srgbClr val="002060"/>
              </a:solidFill>
              <a:cs typeface="B Nazanin" panose="00000400000000000000" pitchFamily="2" charset="-78"/>
            </a:endParaRPr>
          </a:p>
          <a:p>
            <a:pPr algn="r" rtl="1" eaLnBrk="1" fontAlgn="auto" hangingPunct="1">
              <a:spcAft>
                <a:spcPts val="0"/>
              </a:spcAft>
              <a:buFont typeface="Wingdings 2"/>
              <a:buChar char=""/>
              <a:defRPr/>
            </a:pPr>
            <a:endParaRPr lang="fa-IR" dirty="0">
              <a:solidFill>
                <a:srgbClr val="002060"/>
              </a:solidFill>
              <a:cs typeface="B Nazanin" panose="00000400000000000000" pitchFamily="2" charset="-78"/>
            </a:endParaRPr>
          </a:p>
        </p:txBody>
      </p:sp>
      <p:sp>
        <p:nvSpPr>
          <p:cNvPr id="4" name="Slide Number Placeholder 3"/>
          <p:cNvSpPr>
            <a:spLocks noGrp="1"/>
          </p:cNvSpPr>
          <p:nvPr>
            <p:ph type="sldNum" sz="quarter" idx="11"/>
          </p:nvPr>
        </p:nvSpPr>
        <p:spPr/>
        <p:txBody>
          <a:bodyPr/>
          <a:lstStyle/>
          <a:p>
            <a:pPr>
              <a:defRPr/>
            </a:pPr>
            <a:fld id="{4DF56D20-92AC-4038-8557-470DA96A5DE0}" type="slidenum">
              <a:rPr lang="fa-IR" altLang="en-US"/>
              <a:pPr>
                <a:defRPr/>
              </a:pPr>
              <a:t>30</a:t>
            </a:fld>
            <a:endParaRPr lang="en-US" altLang="en-US" dirty="0"/>
          </a:p>
        </p:txBody>
      </p:sp>
      <p:sp>
        <p:nvSpPr>
          <p:cNvPr id="32773"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C27FF66A-296E-436A-A8EB-DA80E5A0823A}" type="slidenum">
              <a:rPr lang="fa-IR" altLang="en-US" sz="1400">
                <a:solidFill>
                  <a:schemeClr val="bg1"/>
                </a:solidFill>
                <a:latin typeface="Arial" charset="0"/>
                <a:cs typeface="B Nazanin" pitchFamily="2" charset="-78"/>
              </a:rPr>
              <a:pPr algn="ctr" rtl="1" eaLnBrk="1" hangingPunct="1">
                <a:spcBef>
                  <a:spcPct val="0"/>
                </a:spcBef>
                <a:buFontTx/>
                <a:buNone/>
              </a:pPr>
              <a:t>30</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14290"/>
            <a:ext cx="5909639" cy="766438"/>
          </a:xfrm>
          <a:solidFill>
            <a:srgbClr val="FC5E62"/>
          </a:solidFill>
        </p:spPr>
        <p:txBody>
          <a:bodyPr anchor="ctr"/>
          <a:lstStyle/>
          <a:p>
            <a:pPr algn="r" eaLnBrk="1" fontAlgn="auto" hangingPunct="1">
              <a:spcAft>
                <a:spcPts val="0"/>
              </a:spcAft>
              <a:defRPr/>
            </a:pPr>
            <a:r>
              <a:rPr lang="fa-IR" sz="2800" dirty="0" smtClean="0">
                <a:solidFill>
                  <a:schemeClr val="hlink"/>
                </a:solidFill>
                <a:cs typeface="B Titr" panose="00000700000000000000" pitchFamily="2" charset="-78"/>
              </a:rPr>
              <a:t>مدلهای آماری پارامتريک وناپارامتريک</a:t>
            </a:r>
          </a:p>
        </p:txBody>
      </p:sp>
      <p:sp>
        <p:nvSpPr>
          <p:cNvPr id="5" name="Slide Number Placeholder 4"/>
          <p:cNvSpPr>
            <a:spLocks noGrp="1"/>
          </p:cNvSpPr>
          <p:nvPr>
            <p:ph type="sldNum" sz="quarter" idx="11"/>
          </p:nvPr>
        </p:nvSpPr>
        <p:spPr/>
        <p:txBody>
          <a:bodyPr/>
          <a:lstStyle/>
          <a:p>
            <a:pPr>
              <a:defRPr/>
            </a:pPr>
            <a:fld id="{7757513D-DA4C-40F9-AF84-85142C269B5E}" type="slidenum">
              <a:rPr lang="fa-IR" altLang="en-US"/>
              <a:pPr>
                <a:defRPr/>
              </a:pPr>
              <a:t>31</a:t>
            </a:fld>
            <a:endParaRPr lang="en-US" altLang="en-US" dirty="0"/>
          </a:p>
        </p:txBody>
      </p:sp>
      <p:graphicFrame>
        <p:nvGraphicFramePr>
          <p:cNvPr id="4" name="Table 3"/>
          <p:cNvGraphicFramePr>
            <a:graphicFrameLocks noGrp="1"/>
          </p:cNvGraphicFramePr>
          <p:nvPr/>
        </p:nvGraphicFramePr>
        <p:xfrm>
          <a:off x="755650" y="1773238"/>
          <a:ext cx="7664450" cy="3168650"/>
        </p:xfrm>
        <a:graphic>
          <a:graphicData uri="http://schemas.openxmlformats.org/drawingml/2006/table">
            <a:tbl>
              <a:tblPr rtl="1" firstRow="1" bandRow="1">
                <a:tableStyleId>{5C22544A-7EE6-4342-B048-85BDC9FD1C3A}</a:tableStyleId>
              </a:tblPr>
              <a:tblGrid>
                <a:gridCol w="3832225"/>
                <a:gridCol w="3832225"/>
              </a:tblGrid>
              <a:tr h="675286">
                <a:tc>
                  <a:txBody>
                    <a:bodyPr/>
                    <a:lstStyle/>
                    <a:p>
                      <a:pPr algn="ctr" rtl="1"/>
                      <a:r>
                        <a:rPr lang="fa-IR" sz="2400" dirty="0" smtClean="0">
                          <a:latin typeface="Times New Roman" pitchFamily="18" charset="0"/>
                          <a:cs typeface="B Badr" pitchFamily="2" charset="-78"/>
                        </a:rPr>
                        <a:t>مدل پارامتريک</a:t>
                      </a:r>
                      <a:endParaRPr lang="fa-IR" sz="2400" dirty="0"/>
                    </a:p>
                  </a:txBody>
                  <a:tcPr marL="91435" marR="91435" marT="45724" marB="45724"/>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2400" b="1" kern="1200" dirty="0" smtClean="0">
                          <a:solidFill>
                            <a:schemeClr val="lt1"/>
                          </a:solidFill>
                          <a:latin typeface="Times New Roman" pitchFamily="18" charset="0"/>
                          <a:ea typeface="+mn-ea"/>
                          <a:cs typeface="B Badr" pitchFamily="2" charset="-78"/>
                        </a:rPr>
                        <a:t>مدل ناپارامتريک</a:t>
                      </a:r>
                    </a:p>
                  </a:txBody>
                  <a:tcPr marL="91435" marR="91435" marT="45724" marB="45724"/>
                </a:tc>
              </a:tr>
              <a:tr h="623341">
                <a:tc>
                  <a:txBody>
                    <a:bodyPr/>
                    <a:lstStyle/>
                    <a:p>
                      <a:pPr algn="ctr" rtl="1"/>
                      <a:r>
                        <a:rPr lang="fa-IR" sz="2000" dirty="0" smtClean="0">
                          <a:solidFill>
                            <a:srgbClr val="002060"/>
                          </a:solidFill>
                          <a:latin typeface="Times New Roman" pitchFamily="18" charset="0"/>
                          <a:cs typeface="B Nazanin" panose="00000400000000000000" pitchFamily="2" charset="-78"/>
                        </a:rPr>
                        <a:t>ميانگين يک گروه </a:t>
                      </a:r>
                      <a:r>
                        <a:rPr lang="fa-IR" sz="2400" dirty="0" smtClean="0">
                          <a:solidFill>
                            <a:srgbClr val="002060"/>
                          </a:solidFill>
                          <a:latin typeface="Times New Roman" pitchFamily="18" charset="0"/>
                          <a:cs typeface="B Nazanin" panose="00000400000000000000" pitchFamily="2" charset="-78"/>
                        </a:rPr>
                        <a:t>(</a:t>
                      </a:r>
                      <a:r>
                        <a:rPr lang="en-US" sz="2400" dirty="0" smtClean="0">
                          <a:solidFill>
                            <a:srgbClr val="002060"/>
                          </a:solidFill>
                          <a:latin typeface="Times New Roman" pitchFamily="18" charset="0"/>
                          <a:cs typeface="B Nazanin" panose="00000400000000000000" pitchFamily="2" charset="-78"/>
                        </a:rPr>
                        <a:t>one t-test</a:t>
                      </a:r>
                      <a:r>
                        <a:rPr lang="fa-IR" sz="2000" dirty="0" smtClean="0">
                          <a:solidFill>
                            <a:srgbClr val="002060"/>
                          </a:solidFill>
                          <a:latin typeface="Times New Roman" pitchFamily="18" charset="0"/>
                          <a:cs typeface="B Nazanin" panose="00000400000000000000" pitchFamily="2" charset="-78"/>
                        </a:rPr>
                        <a:t>)</a:t>
                      </a:r>
                      <a:endParaRPr lang="fa-IR" sz="2000" dirty="0">
                        <a:solidFill>
                          <a:srgbClr val="002060"/>
                        </a:solidFill>
                        <a:cs typeface="B Nazanin" panose="00000400000000000000" pitchFamily="2" charset="-78"/>
                      </a:endParaRPr>
                    </a:p>
                  </a:txBody>
                  <a:tcPr marL="91435" marR="91435" marT="45724" marB="45724"/>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solidFill>
                            <a:srgbClr val="002060"/>
                          </a:solidFill>
                          <a:latin typeface="Times New Roman" pitchFamily="18" charset="0"/>
                          <a:cs typeface="B Nazanin" panose="00000400000000000000" pitchFamily="2" charset="-78"/>
                        </a:rPr>
                        <a:t>دو جمله ای</a:t>
                      </a:r>
                    </a:p>
                  </a:txBody>
                  <a:tcPr marL="91435" marR="91435" marT="45724" marB="45724"/>
                </a:tc>
              </a:tr>
              <a:tr h="623341">
                <a:tc>
                  <a:txBody>
                    <a:bodyPr/>
                    <a:lstStyle/>
                    <a:p>
                      <a:pPr algn="ctr" rtl="1"/>
                      <a:r>
                        <a:rPr lang="fa-IR" sz="2000" dirty="0" smtClean="0">
                          <a:solidFill>
                            <a:srgbClr val="002060"/>
                          </a:solidFill>
                          <a:latin typeface="Times New Roman" pitchFamily="18" charset="0"/>
                          <a:cs typeface="B Nazanin" panose="00000400000000000000" pitchFamily="2" charset="-78"/>
                        </a:rPr>
                        <a:t>مقايسه ميانگين دو گروه مستقل(</a:t>
                      </a:r>
                      <a:r>
                        <a:rPr lang="en-US" sz="2000" dirty="0" smtClean="0">
                          <a:solidFill>
                            <a:srgbClr val="002060"/>
                          </a:solidFill>
                          <a:latin typeface="Times New Roman" pitchFamily="18" charset="0"/>
                          <a:cs typeface="B Nazanin" panose="00000400000000000000" pitchFamily="2" charset="-78"/>
                        </a:rPr>
                        <a:t>t </a:t>
                      </a:r>
                      <a:r>
                        <a:rPr lang="fa-IR" sz="2000" dirty="0" smtClean="0">
                          <a:solidFill>
                            <a:srgbClr val="002060"/>
                          </a:solidFill>
                          <a:latin typeface="Times New Roman" pitchFamily="18" charset="0"/>
                          <a:cs typeface="B Nazanin" panose="00000400000000000000" pitchFamily="2" charset="-78"/>
                        </a:rPr>
                        <a:t> مستقل)</a:t>
                      </a:r>
                      <a:endParaRPr lang="fa-IR" sz="2000" dirty="0">
                        <a:solidFill>
                          <a:srgbClr val="002060"/>
                        </a:solidFill>
                        <a:cs typeface="B Nazanin" panose="00000400000000000000" pitchFamily="2" charset="-78"/>
                      </a:endParaRPr>
                    </a:p>
                  </a:txBody>
                  <a:tcPr marL="91435" marR="91435" marT="45724" marB="45724"/>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dirty="0" smtClean="0">
                          <a:solidFill>
                            <a:srgbClr val="002060"/>
                          </a:solidFill>
                          <a:latin typeface="Times New Roman" pitchFamily="18" charset="0"/>
                          <a:cs typeface="B Nazanin" panose="00000400000000000000" pitchFamily="2" charset="-78"/>
                        </a:rPr>
                        <a:t>U</a:t>
                      </a:r>
                      <a:r>
                        <a:rPr lang="fa-IR" sz="2000" dirty="0" smtClean="0">
                          <a:solidFill>
                            <a:srgbClr val="002060"/>
                          </a:solidFill>
                          <a:latin typeface="Times New Roman" pitchFamily="18" charset="0"/>
                          <a:cs typeface="B Nazanin" panose="00000400000000000000" pitchFamily="2" charset="-78"/>
                        </a:rPr>
                        <a:t> مان - ويتنی</a:t>
                      </a:r>
                    </a:p>
                  </a:txBody>
                  <a:tcPr marL="91435" marR="91435" marT="45724" marB="45724"/>
                </a:tc>
              </a:tr>
              <a:tr h="623341">
                <a:tc>
                  <a:txBody>
                    <a:bodyPr/>
                    <a:lstStyle/>
                    <a:p>
                      <a:pPr algn="ctr" rtl="1"/>
                      <a:r>
                        <a:rPr lang="fa-IR" sz="2000" dirty="0" smtClean="0">
                          <a:solidFill>
                            <a:srgbClr val="002060"/>
                          </a:solidFill>
                          <a:latin typeface="Times New Roman" pitchFamily="18" charset="0"/>
                          <a:cs typeface="B Nazanin" panose="00000400000000000000" pitchFamily="2" charset="-78"/>
                        </a:rPr>
                        <a:t>مقايسه ميانگين دو گروه وابسته(</a:t>
                      </a:r>
                      <a:r>
                        <a:rPr lang="en-US" sz="2000" dirty="0" smtClean="0">
                          <a:solidFill>
                            <a:srgbClr val="002060"/>
                          </a:solidFill>
                          <a:latin typeface="Times New Roman" pitchFamily="18" charset="0"/>
                          <a:cs typeface="B Nazanin" panose="00000400000000000000" pitchFamily="2" charset="-78"/>
                        </a:rPr>
                        <a:t>t </a:t>
                      </a:r>
                      <a:r>
                        <a:rPr lang="fa-IR" sz="2000" dirty="0" smtClean="0">
                          <a:solidFill>
                            <a:srgbClr val="002060"/>
                          </a:solidFill>
                          <a:latin typeface="Times New Roman" pitchFamily="18" charset="0"/>
                          <a:cs typeface="B Nazanin" panose="00000400000000000000" pitchFamily="2" charset="-78"/>
                        </a:rPr>
                        <a:t> وابسته)</a:t>
                      </a:r>
                      <a:endParaRPr lang="fa-IR" sz="2000" dirty="0">
                        <a:solidFill>
                          <a:srgbClr val="002060"/>
                        </a:solidFill>
                        <a:cs typeface="B Nazanin" panose="00000400000000000000" pitchFamily="2" charset="-78"/>
                      </a:endParaRPr>
                    </a:p>
                  </a:txBody>
                  <a:tcPr marL="91435" marR="91435" marT="45724" marB="45724"/>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solidFill>
                            <a:srgbClr val="002060"/>
                          </a:solidFill>
                          <a:latin typeface="Times New Roman" pitchFamily="18" charset="0"/>
                          <a:cs typeface="B Nazanin" panose="00000400000000000000" pitchFamily="2" charset="-78"/>
                        </a:rPr>
                        <a:t>ويل</a:t>
                      </a:r>
                      <a:r>
                        <a:rPr lang="en-US" sz="2000" dirty="0" smtClean="0">
                          <a:solidFill>
                            <a:srgbClr val="002060"/>
                          </a:solidFill>
                          <a:latin typeface="Times New Roman" pitchFamily="18" charset="0"/>
                          <a:cs typeface="B Nazanin" panose="00000400000000000000" pitchFamily="2" charset="-78"/>
                        </a:rPr>
                        <a:t> </a:t>
                      </a:r>
                      <a:r>
                        <a:rPr lang="fa-IR" sz="2000" dirty="0" smtClean="0">
                          <a:solidFill>
                            <a:srgbClr val="002060"/>
                          </a:solidFill>
                          <a:latin typeface="Times New Roman" pitchFamily="18" charset="0"/>
                          <a:cs typeface="B Nazanin" panose="00000400000000000000" pitchFamily="2" charset="-78"/>
                        </a:rPr>
                        <a:t>کاکسون</a:t>
                      </a:r>
                    </a:p>
                  </a:txBody>
                  <a:tcPr marL="91435" marR="91435" marT="45724" marB="45724"/>
                </a:tc>
              </a:tr>
              <a:tr h="623341">
                <a:tc>
                  <a:txBody>
                    <a:bodyPr/>
                    <a:lstStyle/>
                    <a:p>
                      <a:pPr algn="ctr" rtl="1"/>
                      <a:r>
                        <a:rPr lang="fa-IR" sz="2000" dirty="0" smtClean="0">
                          <a:solidFill>
                            <a:srgbClr val="002060"/>
                          </a:solidFill>
                          <a:latin typeface="Times New Roman" pitchFamily="18" charset="0"/>
                          <a:cs typeface="B Nazanin" panose="00000400000000000000" pitchFamily="2" charset="-78"/>
                        </a:rPr>
                        <a:t>مقايسه ميانگين چند گروه مستقل(</a:t>
                      </a:r>
                      <a:r>
                        <a:rPr lang="en-US" sz="2000" dirty="0" smtClean="0">
                          <a:solidFill>
                            <a:srgbClr val="002060"/>
                          </a:solidFill>
                          <a:latin typeface="Times New Roman" pitchFamily="18" charset="0"/>
                          <a:cs typeface="B Nazanin" panose="00000400000000000000" pitchFamily="2" charset="-78"/>
                        </a:rPr>
                        <a:t>ANOVA</a:t>
                      </a:r>
                      <a:r>
                        <a:rPr lang="fa-IR" sz="2000" dirty="0" smtClean="0">
                          <a:solidFill>
                            <a:srgbClr val="002060"/>
                          </a:solidFill>
                          <a:latin typeface="Times New Roman" pitchFamily="18" charset="0"/>
                          <a:cs typeface="B Nazanin" panose="00000400000000000000" pitchFamily="2" charset="-78"/>
                        </a:rPr>
                        <a:t>)</a:t>
                      </a:r>
                      <a:endParaRPr lang="fa-IR" sz="2000" dirty="0">
                        <a:solidFill>
                          <a:srgbClr val="002060"/>
                        </a:solidFill>
                        <a:cs typeface="B Nazanin" panose="00000400000000000000" pitchFamily="2" charset="-78"/>
                      </a:endParaRPr>
                    </a:p>
                  </a:txBody>
                  <a:tcPr marL="91435" marR="91435" marT="45724" marB="45724"/>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solidFill>
                            <a:srgbClr val="002060"/>
                          </a:solidFill>
                          <a:latin typeface="Times New Roman" pitchFamily="18" charset="0"/>
                          <a:cs typeface="B Nazanin" panose="00000400000000000000" pitchFamily="2" charset="-78"/>
                        </a:rPr>
                        <a:t>کروسکال واليس</a:t>
                      </a:r>
                    </a:p>
                  </a:txBody>
                  <a:tcPr marL="91435" marR="91435" marT="45724" marB="45724"/>
                </a:tc>
              </a:tr>
            </a:tbl>
          </a:graphicData>
        </a:graphic>
      </p:graphicFrame>
      <p:sp>
        <p:nvSpPr>
          <p:cNvPr id="33816"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9BEA63EC-1A25-4405-A03D-EA54A6761050}" type="slidenum">
              <a:rPr lang="fa-IR" altLang="en-US" sz="1400">
                <a:solidFill>
                  <a:schemeClr val="bg1"/>
                </a:solidFill>
                <a:latin typeface="Arial" charset="0"/>
                <a:cs typeface="B Nazanin" pitchFamily="2" charset="-78"/>
              </a:rPr>
              <a:pPr algn="ctr" rtl="1" eaLnBrk="1" hangingPunct="1">
                <a:spcBef>
                  <a:spcPct val="0"/>
                </a:spcBef>
                <a:buFontTx/>
                <a:buNone/>
              </a:pPr>
              <a:t>31</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2000" fill="hold" nodeType="after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1" y="214312"/>
            <a:ext cx="5910238" cy="694408"/>
          </a:xfrm>
          <a:solidFill>
            <a:srgbClr val="FC5E62"/>
          </a:solidFill>
        </p:spPr>
        <p:txBody>
          <a:bodyPr anchor="ctr"/>
          <a:lstStyle/>
          <a:p>
            <a:pPr algn="ctr" rtl="1" eaLnBrk="1" fontAlgn="auto" hangingPunct="1">
              <a:spcAft>
                <a:spcPts val="0"/>
              </a:spcAft>
              <a:defRPr/>
            </a:pPr>
            <a:r>
              <a:rPr lang="fa-IR" sz="2800" dirty="0" smtClean="0">
                <a:solidFill>
                  <a:schemeClr val="hlink"/>
                </a:solidFill>
                <a:cs typeface="B Titr" panose="00000700000000000000" pitchFamily="2" charset="-78"/>
              </a:rPr>
              <a:t>مدل آماری</a:t>
            </a:r>
            <a:r>
              <a:rPr lang="en-US" sz="3200" dirty="0" smtClean="0">
                <a:solidFill>
                  <a:schemeClr val="hlink"/>
                </a:solidFill>
                <a:latin typeface="Arial Black" panose="020B0A04020102020204" pitchFamily="34" charset="0"/>
                <a:cs typeface="B Titr" panose="00000700000000000000" pitchFamily="2" charset="-78"/>
              </a:rPr>
              <a:t>T</a:t>
            </a:r>
            <a:r>
              <a:rPr lang="en-US" sz="2800" dirty="0" smtClean="0">
                <a:solidFill>
                  <a:schemeClr val="hlink"/>
                </a:solidFill>
                <a:cs typeface="B Titr" panose="00000700000000000000" pitchFamily="2" charset="-78"/>
              </a:rPr>
              <a:t> </a:t>
            </a:r>
            <a:r>
              <a:rPr lang="fa-IR" sz="2800" dirty="0" smtClean="0">
                <a:solidFill>
                  <a:schemeClr val="hlink"/>
                </a:solidFill>
                <a:cs typeface="B Titr" panose="00000700000000000000" pitchFamily="2" charset="-78"/>
              </a:rPr>
              <a:t> تک گروهی (پارامتريک)</a:t>
            </a:r>
          </a:p>
        </p:txBody>
      </p:sp>
      <p:sp>
        <p:nvSpPr>
          <p:cNvPr id="34819" name="Content Placeholder 2"/>
          <p:cNvSpPr>
            <a:spLocks noGrp="1"/>
          </p:cNvSpPr>
          <p:nvPr>
            <p:ph idx="1"/>
          </p:nvPr>
        </p:nvSpPr>
        <p:spPr>
          <a:xfrm>
            <a:off x="539750" y="1052513"/>
            <a:ext cx="8280400" cy="5429250"/>
          </a:xfrm>
        </p:spPr>
        <p:txBody>
          <a:bodyPr>
            <a:normAutofit lnSpcReduction="10000"/>
          </a:bodyPr>
          <a:lstStyle/>
          <a:p>
            <a:pPr algn="just" rtl="1" eaLnBrk="1" hangingPunct="1">
              <a:lnSpc>
                <a:spcPct val="150000"/>
              </a:lnSpc>
              <a:buFont typeface="Wingdings" pitchFamily="2" charset="2"/>
              <a:buChar char="§"/>
              <a:defRPr/>
            </a:pPr>
            <a:r>
              <a:rPr lang="fa-IR" altLang="en-US" sz="2000" b="1" dirty="0" smtClean="0">
                <a:solidFill>
                  <a:srgbClr val="002060"/>
                </a:solidFill>
                <a:cs typeface="B Nazanin" panose="00000400000000000000" pitchFamily="2" charset="-78"/>
              </a:rPr>
              <a:t>اگر فرضيه ای در خصوص ميانگين يک جامعه مطرح شد، اين مدل بکار ميرود.</a:t>
            </a:r>
          </a:p>
          <a:p>
            <a:pPr algn="just" rtl="1" eaLnBrk="1" hangingPunct="1">
              <a:lnSpc>
                <a:spcPct val="150000"/>
              </a:lnSpc>
              <a:buFont typeface="Wingdings" pitchFamily="2" charset="2"/>
              <a:buChar char="§"/>
              <a:defRPr/>
            </a:pPr>
            <a:r>
              <a:rPr lang="fa-IR" altLang="en-US" sz="2000" b="1" dirty="0" smtClean="0">
                <a:solidFill>
                  <a:srgbClr val="002060"/>
                </a:solidFill>
                <a:cs typeface="B Nazanin" panose="00000400000000000000" pitchFamily="2" charset="-78"/>
              </a:rPr>
              <a:t>اگر توزيع متقارن و متغير کمی باشد از مدل آماری</a:t>
            </a:r>
            <a:r>
              <a:rPr lang="en-US" altLang="en-US" sz="2000" b="1" dirty="0" smtClean="0">
                <a:solidFill>
                  <a:srgbClr val="002060"/>
                </a:solidFill>
                <a:cs typeface="B Nazanin" panose="00000400000000000000" pitchFamily="2" charset="-78"/>
              </a:rPr>
              <a:t> t </a:t>
            </a:r>
            <a:r>
              <a:rPr lang="fa-IR" altLang="en-US" sz="2000" b="1" dirty="0" smtClean="0">
                <a:solidFill>
                  <a:srgbClr val="002060"/>
                </a:solidFill>
                <a:cs typeface="B Nazanin" panose="00000400000000000000" pitchFamily="2" charset="-78"/>
              </a:rPr>
              <a:t> تک نمونه ای به صورت زير استفاده ميشود. </a:t>
            </a:r>
          </a:p>
          <a:p>
            <a:pPr rtl="1" eaLnBrk="1" hangingPunct="1">
              <a:lnSpc>
                <a:spcPct val="250000"/>
              </a:lnSpc>
              <a:buFont typeface="Arial" charset="0"/>
              <a:buNone/>
              <a:defRPr/>
            </a:pPr>
            <a:r>
              <a:rPr lang="en-US" altLang="en-US" sz="2000" b="1" dirty="0" smtClean="0">
                <a:solidFill>
                  <a:srgbClr val="002060"/>
                </a:solidFill>
                <a:latin typeface="Times New Roman" panose="02020603050405020304" pitchFamily="18" charset="0"/>
                <a:cs typeface="B Nazanin" panose="00000400000000000000" pitchFamily="2" charset="-78"/>
              </a:rPr>
              <a:t>t=                                                      t= </a:t>
            </a:r>
            <a:endParaRPr lang="en-US" altLang="en-US" sz="2000" b="1" dirty="0">
              <a:solidFill>
                <a:srgbClr val="002060"/>
              </a:solidFill>
              <a:latin typeface="Times New Roman" panose="02020603050405020304" pitchFamily="18" charset="0"/>
              <a:cs typeface="B Nazanin" panose="00000400000000000000" pitchFamily="2" charset="-78"/>
            </a:endParaRPr>
          </a:p>
          <a:p>
            <a:pPr rtl="1" eaLnBrk="1" hangingPunct="1">
              <a:lnSpc>
                <a:spcPct val="250000"/>
              </a:lnSpc>
              <a:buFont typeface="Arial" charset="0"/>
              <a:buNone/>
              <a:defRPr/>
            </a:pPr>
            <a:r>
              <a:rPr lang="en-US" altLang="en-US" sz="2000" b="1" dirty="0" smtClean="0">
                <a:solidFill>
                  <a:srgbClr val="002060"/>
                </a:solidFill>
                <a:cs typeface="B Nazanin" panose="00000400000000000000" pitchFamily="2" charset="-78"/>
              </a:rPr>
              <a:t>   		</a:t>
            </a:r>
          </a:p>
          <a:p>
            <a:pPr algn="just" rtl="1" eaLnBrk="1" hangingPunct="1">
              <a:lnSpc>
                <a:spcPct val="150000"/>
              </a:lnSpc>
              <a:buFont typeface="Wingdings" pitchFamily="2" charset="2"/>
              <a:buChar char="§"/>
              <a:defRPr/>
            </a:pPr>
            <a:r>
              <a:rPr lang="fa-IR" altLang="en-US" sz="2000" dirty="0" smtClean="0">
                <a:solidFill>
                  <a:srgbClr val="002060"/>
                </a:solidFill>
                <a:cs typeface="B Nazanin" panose="00000400000000000000" pitchFamily="2" charset="-78"/>
              </a:rPr>
              <a:t>اگر </a:t>
            </a:r>
            <a:r>
              <a:rPr lang="en-US" altLang="en-US" sz="2000" dirty="0" smtClean="0">
                <a:solidFill>
                  <a:srgbClr val="002060"/>
                </a:solidFill>
                <a:cs typeface="B Nazanin" panose="00000400000000000000" pitchFamily="2" charset="-78"/>
              </a:rPr>
              <a:t>t </a:t>
            </a:r>
            <a:r>
              <a:rPr lang="fa-IR" altLang="en-US" sz="2000" dirty="0" smtClean="0">
                <a:solidFill>
                  <a:srgbClr val="002060"/>
                </a:solidFill>
                <a:cs typeface="B Nazanin" panose="00000400000000000000" pitchFamily="2" charset="-78"/>
              </a:rPr>
              <a:t> محاسباتی بين 1/96 و 1/96- باشد نميتوان فرض صفر را رد کرد. يعنی ميانگين تجربی شبيه ميانگين نظری است.</a:t>
            </a:r>
            <a:endParaRPr lang="fa-IR" altLang="en-US" sz="2000" b="1" dirty="0" smtClean="0">
              <a:solidFill>
                <a:srgbClr val="002060"/>
              </a:solidFill>
              <a:cs typeface="B Nazanin" panose="00000400000000000000" pitchFamily="2" charset="-78"/>
            </a:endParaRPr>
          </a:p>
          <a:p>
            <a:pPr algn="just" rtl="1" eaLnBrk="1" hangingPunct="1">
              <a:lnSpc>
                <a:spcPct val="150000"/>
              </a:lnSpc>
              <a:buFont typeface="Wingdings" pitchFamily="2" charset="2"/>
              <a:buChar char="§"/>
              <a:defRPr/>
            </a:pPr>
            <a:r>
              <a:rPr lang="fa-IR" altLang="en-US" sz="2000" dirty="0" smtClean="0">
                <a:solidFill>
                  <a:srgbClr val="002060"/>
                </a:solidFill>
                <a:cs typeface="B Nazanin" panose="00000400000000000000" pitchFamily="2" charset="-78"/>
              </a:rPr>
              <a:t>اگر </a:t>
            </a:r>
            <a:r>
              <a:rPr lang="en-US" altLang="en-US" sz="2000" dirty="0" smtClean="0">
                <a:solidFill>
                  <a:srgbClr val="002060"/>
                </a:solidFill>
                <a:cs typeface="B Nazanin" panose="00000400000000000000" pitchFamily="2" charset="-78"/>
              </a:rPr>
              <a:t>t </a:t>
            </a:r>
            <a:r>
              <a:rPr lang="fa-IR" altLang="en-US" sz="2000" dirty="0" smtClean="0">
                <a:solidFill>
                  <a:srgbClr val="002060"/>
                </a:solidFill>
                <a:cs typeface="B Nazanin" panose="00000400000000000000" pitchFamily="2" charset="-78"/>
              </a:rPr>
              <a:t> محاسباتی بين 1/96 و 1/96- نباشد ميتوان فرض صفر را رد کرد. يعنی ميانگين تجربی بطور معنی دار متفاوت با ميانگين نظری است. بعبارتی شواهدی در دست هست که نشان دهد ميانگين نمونه متفاوت با ميانگين نظری است.</a:t>
            </a:r>
            <a:endParaRPr lang="fa-IR" altLang="en-US" dirty="0" smtClean="0">
              <a:solidFill>
                <a:srgbClr val="002060"/>
              </a:solidFill>
              <a:cs typeface="B Nazanin" panose="00000400000000000000" pitchFamily="2" charset="-78"/>
            </a:endParaRPr>
          </a:p>
          <a:p>
            <a:pPr algn="r" rtl="1" eaLnBrk="1" hangingPunct="1">
              <a:defRPr/>
            </a:pPr>
            <a:endParaRPr lang="fa-IR" altLang="en-US" dirty="0" smtClean="0">
              <a:solidFill>
                <a:srgbClr val="002060"/>
              </a:solidFill>
              <a:cs typeface="B Nazanin" panose="00000400000000000000" pitchFamily="2" charset="-78"/>
            </a:endParaRPr>
          </a:p>
        </p:txBody>
      </p:sp>
      <p:sp>
        <p:nvSpPr>
          <p:cNvPr id="9" name="Slide Number Placeholder 8"/>
          <p:cNvSpPr>
            <a:spLocks noGrp="1"/>
          </p:cNvSpPr>
          <p:nvPr>
            <p:ph type="sldNum" sz="quarter" idx="11"/>
          </p:nvPr>
        </p:nvSpPr>
        <p:spPr/>
        <p:txBody>
          <a:bodyPr/>
          <a:lstStyle/>
          <a:p>
            <a:pPr>
              <a:defRPr/>
            </a:pPr>
            <a:fld id="{2B34AEE3-7AA1-4C18-B1D0-A1A15DC62741}" type="slidenum">
              <a:rPr lang="fa-IR" altLang="en-US"/>
              <a:pPr>
                <a:defRPr/>
              </a:pPr>
              <a:t>32</a:t>
            </a:fld>
            <a:endParaRPr lang="en-US" altLang="en-US" dirty="0"/>
          </a:p>
        </p:txBody>
      </p:sp>
      <p:sp>
        <p:nvSpPr>
          <p:cNvPr id="4" name="Rectangle 3"/>
          <p:cNvSpPr/>
          <p:nvPr/>
        </p:nvSpPr>
        <p:spPr>
          <a:xfrm>
            <a:off x="1116013" y="2500313"/>
            <a:ext cx="2500312"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r>
              <a:rPr lang="fa-IR" dirty="0">
                <a:solidFill>
                  <a:schemeClr val="tx1"/>
                </a:solidFill>
                <a:cs typeface="B Badr" pitchFamily="2" charset="-78"/>
              </a:rPr>
              <a:t>ميانگين نظری - ميانگين نمونه</a:t>
            </a:r>
          </a:p>
          <a:p>
            <a:pPr algn="ctr">
              <a:lnSpc>
                <a:spcPct val="150000"/>
              </a:lnSpc>
              <a:defRPr/>
            </a:pPr>
            <a:r>
              <a:rPr lang="fa-IR" dirty="0">
                <a:solidFill>
                  <a:schemeClr val="tx1"/>
                </a:solidFill>
                <a:cs typeface="B Badr" pitchFamily="2" charset="-78"/>
              </a:rPr>
              <a:t>خطای استاندارد ميانگين</a:t>
            </a:r>
            <a:endParaRPr lang="fa-IR" dirty="0">
              <a:solidFill>
                <a:schemeClr val="tx1"/>
              </a:solidFill>
            </a:endParaRPr>
          </a:p>
        </p:txBody>
      </p:sp>
      <p:cxnSp>
        <p:nvCxnSpPr>
          <p:cNvPr id="6" name="Straight Connector 5"/>
          <p:cNvCxnSpPr/>
          <p:nvPr/>
        </p:nvCxnSpPr>
        <p:spPr>
          <a:xfrm rot="10800000">
            <a:off x="1116013" y="3022600"/>
            <a:ext cx="228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284663" y="2500313"/>
            <a:ext cx="2571750"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r>
              <a:rPr lang="en-US" dirty="0">
                <a:solidFill>
                  <a:schemeClr val="tx1"/>
                </a:solidFill>
                <a:latin typeface="Times New Roman" panose="02020603050405020304" pitchFamily="18" charset="0"/>
                <a:cs typeface="Times New Roman" panose="02020603050405020304" pitchFamily="18" charset="0"/>
              </a:rPr>
              <a:t>X- M</a:t>
            </a:r>
          </a:p>
          <a:p>
            <a:pPr algn="ctr">
              <a:lnSpc>
                <a:spcPct val="150000"/>
              </a:lnSpc>
              <a:defRPr/>
            </a:pPr>
            <a:r>
              <a:rPr lang="en-US" dirty="0">
                <a:solidFill>
                  <a:schemeClr val="tx1"/>
                </a:solidFill>
                <a:latin typeface="Times New Roman" panose="02020603050405020304" pitchFamily="18" charset="0"/>
                <a:cs typeface="Times New Roman" panose="02020603050405020304" pitchFamily="18" charset="0"/>
              </a:rPr>
              <a:t>Sx</a:t>
            </a:r>
            <a:endParaRPr lang="fa-IR" dirty="0">
              <a:solidFill>
                <a:schemeClr val="tx1"/>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4859338" y="2990850"/>
            <a:ext cx="1357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825"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F0E2AE0C-E85C-4122-B156-23BCC12C9D1F}" type="slidenum">
              <a:rPr lang="fa-IR" altLang="en-US" sz="1400">
                <a:solidFill>
                  <a:schemeClr val="bg1"/>
                </a:solidFill>
                <a:latin typeface="Arial" charset="0"/>
                <a:cs typeface="B Nazanin" pitchFamily="2" charset="-78"/>
              </a:rPr>
              <a:pPr algn="ctr" rtl="1" eaLnBrk="1" hangingPunct="1">
                <a:spcBef>
                  <a:spcPct val="0"/>
                </a:spcBef>
                <a:buFontTx/>
                <a:buNone/>
              </a:pPr>
              <a:t>32</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1" y="214312"/>
            <a:ext cx="5910238" cy="694408"/>
          </a:xfrm>
          <a:solidFill>
            <a:srgbClr val="FC5E62"/>
          </a:solidFill>
        </p:spPr>
        <p:txBody>
          <a:bodyPr anchor="ctr"/>
          <a:lstStyle/>
          <a:p>
            <a:pPr algn="ctr" rtl="1" eaLnBrk="1" fontAlgn="auto" hangingPunct="1">
              <a:spcAft>
                <a:spcPts val="0"/>
              </a:spcAft>
              <a:defRPr/>
            </a:pPr>
            <a:r>
              <a:rPr lang="fa-IR" sz="2800" dirty="0" smtClean="0">
                <a:solidFill>
                  <a:schemeClr val="hlink"/>
                </a:solidFill>
                <a:cs typeface="B Titr" panose="00000700000000000000" pitchFamily="2" charset="-78"/>
              </a:rPr>
              <a:t>مدل آماری</a:t>
            </a:r>
            <a:r>
              <a:rPr lang="en-US" sz="3200" dirty="0" smtClean="0">
                <a:solidFill>
                  <a:schemeClr val="hlink"/>
                </a:solidFill>
                <a:latin typeface="Arial Black" panose="020B0A04020102020204" pitchFamily="34" charset="0"/>
                <a:cs typeface="B Titr" panose="00000700000000000000" pitchFamily="2" charset="-78"/>
              </a:rPr>
              <a:t>T</a:t>
            </a:r>
            <a:r>
              <a:rPr lang="en-US" sz="2800" dirty="0" smtClean="0">
                <a:solidFill>
                  <a:schemeClr val="hlink"/>
                </a:solidFill>
                <a:cs typeface="B Titr" panose="00000700000000000000" pitchFamily="2" charset="-78"/>
              </a:rPr>
              <a:t> </a:t>
            </a:r>
            <a:r>
              <a:rPr lang="fa-IR" sz="2800" dirty="0" smtClean="0">
                <a:solidFill>
                  <a:schemeClr val="hlink"/>
                </a:solidFill>
                <a:cs typeface="B Titr" panose="00000700000000000000" pitchFamily="2" charset="-78"/>
              </a:rPr>
              <a:t> تک گروهی (پارامتريک)</a:t>
            </a:r>
          </a:p>
        </p:txBody>
      </p:sp>
      <p:sp>
        <p:nvSpPr>
          <p:cNvPr id="9" name="Slide Number Placeholder 8"/>
          <p:cNvSpPr>
            <a:spLocks noGrp="1"/>
          </p:cNvSpPr>
          <p:nvPr>
            <p:ph type="sldNum" sz="quarter" idx="11"/>
          </p:nvPr>
        </p:nvSpPr>
        <p:spPr/>
        <p:txBody>
          <a:bodyPr/>
          <a:lstStyle/>
          <a:p>
            <a:pPr>
              <a:defRPr/>
            </a:pPr>
            <a:fld id="{BE311980-2A0E-456D-A49A-8F424B035D8C}" type="slidenum">
              <a:rPr lang="fa-IR" altLang="en-US"/>
              <a:pPr>
                <a:defRPr/>
              </a:pPr>
              <a:t>33</a:t>
            </a:fld>
            <a:endParaRPr lang="en-US" altLang="en-US" dirty="0"/>
          </a:p>
        </p:txBody>
      </p:sp>
      <p:sp>
        <p:nvSpPr>
          <p:cNvPr id="35844"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A0445815-ACA3-4DCC-A540-7DB2B7D53552}" type="slidenum">
              <a:rPr lang="fa-IR" altLang="en-US" sz="1400">
                <a:solidFill>
                  <a:schemeClr val="bg1"/>
                </a:solidFill>
                <a:latin typeface="Arial" charset="0"/>
                <a:cs typeface="B Nazanin" pitchFamily="2" charset="-78"/>
              </a:rPr>
              <a:pPr algn="ctr" rtl="1" eaLnBrk="1" hangingPunct="1">
                <a:spcBef>
                  <a:spcPct val="0"/>
                </a:spcBef>
                <a:buFontTx/>
                <a:buNone/>
              </a:pPr>
              <a:t>33</a:t>
            </a:fld>
            <a:endParaRPr lang="en-US" altLang="en-US" sz="1200">
              <a:solidFill>
                <a:schemeClr val="bg1"/>
              </a:solidFill>
              <a:latin typeface="Arial" charset="0"/>
              <a:cs typeface="B Nazanin" pitchFamily="2" charset="-78"/>
            </a:endParaRPr>
          </a:p>
        </p:txBody>
      </p:sp>
      <p:sp>
        <p:nvSpPr>
          <p:cNvPr id="35845" name="TextBox 4"/>
          <p:cNvSpPr txBox="1">
            <a:spLocks noChangeArrowheads="1"/>
          </p:cNvSpPr>
          <p:nvPr/>
        </p:nvSpPr>
        <p:spPr bwMode="auto">
          <a:xfrm>
            <a:off x="334963" y="981075"/>
            <a:ext cx="8413750" cy="258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just" eaLnBrk="1" hangingPunct="1">
              <a:lnSpc>
                <a:spcPct val="150000"/>
              </a:lnSpc>
            </a:pPr>
            <a:r>
              <a:rPr lang="fa-IR" altLang="en-US" dirty="0">
                <a:solidFill>
                  <a:srgbClr val="002060"/>
                </a:solidFill>
                <a:cs typeface="B Nazanin" pitchFamily="2" charset="-78"/>
              </a:rPr>
              <a:t>برای آزمودن این فرضیه که آیا میانگین یک نمونه (</a:t>
            </a:r>
            <a:r>
              <a:rPr lang="en-US" altLang="en-US" dirty="0">
                <a:solidFill>
                  <a:srgbClr val="002060"/>
                </a:solidFill>
                <a:cs typeface="B Nazanin" pitchFamily="2" charset="-78"/>
              </a:rPr>
              <a:t>X </a:t>
            </a:r>
            <a:r>
              <a:rPr lang="fa-IR" altLang="en-US" dirty="0">
                <a:solidFill>
                  <a:srgbClr val="002060"/>
                </a:solidFill>
                <a:cs typeface="B Nazanin" pitchFamily="2" charset="-78"/>
              </a:rPr>
              <a:t> )با میانگین جامعه (µ ) که فرض بر این است دارای توزیع نرمال می باشد ، یکسان است ، از آزمون تک نمونه ای یا تک گروهی </a:t>
            </a:r>
            <a:r>
              <a:rPr lang="en-US" altLang="en-US" dirty="0">
                <a:solidFill>
                  <a:srgbClr val="002060"/>
                </a:solidFill>
                <a:cs typeface="B Nazanin" pitchFamily="2" charset="-78"/>
              </a:rPr>
              <a:t>t  </a:t>
            </a:r>
            <a:r>
              <a:rPr lang="fa-IR" altLang="en-US" dirty="0">
                <a:solidFill>
                  <a:srgbClr val="002060"/>
                </a:solidFill>
                <a:cs typeface="B Nazanin" pitchFamily="2" charset="-78"/>
              </a:rPr>
              <a:t> استفاده می شود . از این آزمون در مواقعی استفاده کنید که می خواهید بدانید آیا میانگین برآورد شده ( </a:t>
            </a:r>
            <a:r>
              <a:rPr lang="en-US" altLang="en-US" dirty="0">
                <a:solidFill>
                  <a:srgbClr val="002060"/>
                </a:solidFill>
                <a:cs typeface="B Nazanin" pitchFamily="2" charset="-78"/>
              </a:rPr>
              <a:t> X</a:t>
            </a:r>
            <a:r>
              <a:rPr lang="fa-IR" altLang="en-US" dirty="0">
                <a:solidFill>
                  <a:srgbClr val="002060"/>
                </a:solidFill>
                <a:cs typeface="B Nazanin" pitchFamily="2" charset="-78"/>
              </a:rPr>
              <a:t>)با میانگین جامعه ( µ ) همخوانی دارد یا خیر ؟ در این آزمون از آماره ای موسوم به </a:t>
            </a:r>
            <a:r>
              <a:rPr lang="en-US" altLang="en-US" dirty="0">
                <a:solidFill>
                  <a:srgbClr val="002060"/>
                </a:solidFill>
                <a:cs typeface="B Nazanin" pitchFamily="2" charset="-78"/>
              </a:rPr>
              <a:t>t  </a:t>
            </a:r>
            <a:r>
              <a:rPr lang="fa-IR" altLang="en-US" dirty="0">
                <a:solidFill>
                  <a:srgbClr val="002060"/>
                </a:solidFill>
                <a:cs typeface="B Nazanin" pitchFamily="2" charset="-78"/>
              </a:rPr>
              <a:t> که بصورت زیر است ، استفاده می شود . همیشه دغدغه محقق ، مقدار نمونه ای است که در اختیار دارد . معمولاً آماره </a:t>
            </a:r>
            <a:r>
              <a:rPr lang="en-US" altLang="en-US" dirty="0">
                <a:solidFill>
                  <a:srgbClr val="002060"/>
                </a:solidFill>
                <a:cs typeface="B Nazanin" pitchFamily="2" charset="-78"/>
              </a:rPr>
              <a:t>t   </a:t>
            </a:r>
            <a:r>
              <a:rPr lang="fa-IR" altLang="en-US" dirty="0">
                <a:solidFill>
                  <a:srgbClr val="002060"/>
                </a:solidFill>
                <a:cs typeface="B Nazanin" pitchFamily="2" charset="-78"/>
              </a:rPr>
              <a:t> را هنگامی بکار می گیرند که تعداد نمونه ها کمتر از 30 و واریانس جامعه نا معلوم باشد .</a:t>
            </a:r>
            <a:endParaRPr lang="en-US" altLang="en-US" dirty="0">
              <a:solidFill>
                <a:srgbClr val="002060"/>
              </a:solidFill>
              <a:cs typeface="B Nazanin" pitchFamily="2" charset="-78"/>
            </a:endParaRPr>
          </a:p>
        </p:txBody>
      </p:sp>
      <p:pic>
        <p:nvPicPr>
          <p:cNvPr id="35846" name="Picture 9" descr="C:\Users\azizi\Pictures\فرمول تک گروهی تی.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6013" y="3573463"/>
            <a:ext cx="1200150"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7" name="TextBox 6"/>
          <p:cNvSpPr txBox="1">
            <a:spLocks noChangeArrowheads="1"/>
          </p:cNvSpPr>
          <p:nvPr/>
        </p:nvSpPr>
        <p:spPr bwMode="auto">
          <a:xfrm>
            <a:off x="900113" y="4292600"/>
            <a:ext cx="77644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just" eaLnBrk="1" hangingPunct="1"/>
            <a:r>
              <a:rPr lang="fa-IR" altLang="en-US" sz="2000" dirty="0">
                <a:cs typeface="B Nazanin" pitchFamily="2" charset="-78"/>
              </a:rPr>
              <a:t>یکی از مشخصه های این آماره ، درجه آزادی آن است که با </a:t>
            </a:r>
            <a:r>
              <a:rPr lang="en-US" altLang="en-US" sz="2000" dirty="0">
                <a:cs typeface="B Nazanin" pitchFamily="2" charset="-78"/>
              </a:rPr>
              <a:t>  </a:t>
            </a:r>
            <a:r>
              <a:rPr lang="en-US" altLang="en-US" sz="2400" dirty="0">
                <a:latin typeface="Times New Roman" pitchFamily="18" charset="0"/>
                <a:cs typeface="Times New Roman" pitchFamily="18" charset="0"/>
              </a:rPr>
              <a:t>n-1</a:t>
            </a:r>
            <a:r>
              <a:rPr lang="en-US" altLang="en-US" sz="2000" dirty="0">
                <a:cs typeface="B Nazanin" pitchFamily="2" charset="-78"/>
              </a:rPr>
              <a:t> </a:t>
            </a:r>
            <a:r>
              <a:rPr lang="fa-IR" altLang="en-US" sz="2000" dirty="0">
                <a:cs typeface="B Nazanin" pitchFamily="2" charset="-78"/>
              </a:rPr>
              <a:t>مشخص می شود . </a:t>
            </a:r>
            <a:endParaRPr lang="en-US" altLang="en-US" sz="2000" dirty="0">
              <a:cs typeface="B Nazanin" pitchFamily="2" charset="-78"/>
            </a:endParaRPr>
          </a:p>
        </p:txBody>
      </p:sp>
      <p:sp>
        <p:nvSpPr>
          <p:cNvPr id="12" name="TextBox 11"/>
          <p:cNvSpPr txBox="1"/>
          <p:nvPr/>
        </p:nvSpPr>
        <p:spPr>
          <a:xfrm>
            <a:off x="5940425" y="4797425"/>
            <a:ext cx="2663825" cy="400050"/>
          </a:xfrm>
          <a:prstGeom prst="rect">
            <a:avLst/>
          </a:prstGeom>
          <a:noFill/>
        </p:spPr>
        <p:txBody>
          <a:bodyPr>
            <a:spAutoFit/>
          </a:bodyPr>
          <a:lstStyle/>
          <a:p>
            <a:pPr>
              <a:defRPr/>
            </a:pPr>
            <a:r>
              <a:rPr lang="fa-IR" sz="2000" dirty="0">
                <a:effectLst>
                  <a:outerShdw blurRad="38100" dist="38100" dir="2700000" algn="tl">
                    <a:srgbClr val="000000">
                      <a:alpha val="43137"/>
                    </a:srgbClr>
                  </a:outerShdw>
                </a:effectLst>
                <a:cs typeface="B Nazanin" panose="00000400000000000000" pitchFamily="2" charset="-78"/>
              </a:rPr>
              <a:t>به مثالهای زیر توجه کنید :</a:t>
            </a:r>
            <a:endParaRPr lang="en-US" sz="2000" dirty="0">
              <a:effectLst>
                <a:outerShdw blurRad="38100" dist="38100" dir="2700000" algn="tl">
                  <a:srgbClr val="000000">
                    <a:alpha val="43137"/>
                  </a:srgbClr>
                </a:outerShdw>
              </a:effectLst>
              <a:cs typeface="B Nazanin" panose="00000400000000000000" pitchFamily="2" charset="-78"/>
            </a:endParaRPr>
          </a:p>
        </p:txBody>
      </p:sp>
      <p:sp>
        <p:nvSpPr>
          <p:cNvPr id="35849" name="TextBox 12"/>
          <p:cNvSpPr txBox="1">
            <a:spLocks noChangeArrowheads="1"/>
          </p:cNvSpPr>
          <p:nvPr/>
        </p:nvSpPr>
        <p:spPr bwMode="auto">
          <a:xfrm>
            <a:off x="395288" y="5229225"/>
            <a:ext cx="7993062"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just" eaLnBrk="1" hangingPunct="1">
              <a:lnSpc>
                <a:spcPct val="150000"/>
              </a:lnSpc>
            </a:pPr>
            <a:r>
              <a:rPr lang="fa-IR" altLang="en-US" sz="1400" dirty="0">
                <a:cs typeface="B Nazanin" pitchFamily="2" charset="-78"/>
              </a:rPr>
              <a:t>1-با یک نمونه 20 تائی از جوانانی که اخیراً ازدواج کرده اند ، فرضیه زیر را آزمون کنید :</a:t>
            </a:r>
          </a:p>
          <a:p>
            <a:pPr algn="just" eaLnBrk="1" hangingPunct="1">
              <a:lnSpc>
                <a:spcPct val="150000"/>
              </a:lnSpc>
            </a:pPr>
            <a:r>
              <a:rPr lang="fa-IR" altLang="en-US" sz="1400" dirty="0">
                <a:solidFill>
                  <a:srgbClr val="FF0000"/>
                </a:solidFill>
                <a:cs typeface="B Nazanin" pitchFamily="2" charset="-78"/>
              </a:rPr>
              <a:t> فرضیه : میانگین سن ازدواج در بین جوانان یک منطقه که قبلاً 26 سال بوده است در سالهای اخیر افزایش داشته است .</a:t>
            </a:r>
          </a:p>
          <a:p>
            <a:pPr algn="just" eaLnBrk="1" hangingPunct="1">
              <a:lnSpc>
                <a:spcPct val="150000"/>
              </a:lnSpc>
            </a:pPr>
            <a:r>
              <a:rPr lang="fa-IR" altLang="en-US" sz="1400" dirty="0">
                <a:cs typeface="B Nazanin" pitchFamily="2" charset="-78"/>
              </a:rPr>
              <a:t>2-با انتخاب 15 بیمار مرد که برای اولین بار آزمایش دیابت آنها مثبت بوده است ، فرضیه زیر را آزمون کنید :</a:t>
            </a:r>
          </a:p>
          <a:p>
            <a:pPr algn="just" eaLnBrk="1" hangingPunct="1">
              <a:lnSpc>
                <a:spcPct val="150000"/>
              </a:lnSpc>
            </a:pPr>
            <a:r>
              <a:rPr lang="fa-IR" altLang="en-US" sz="1400" dirty="0">
                <a:solidFill>
                  <a:srgbClr val="FF0000"/>
                </a:solidFill>
                <a:cs typeface="B Nazanin" pitchFamily="2" charset="-78"/>
              </a:rPr>
              <a:t>فرضیه : میانگین سن ابتلا به بیماری دیابت در مردان 34 سال است .</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1" y="214312"/>
            <a:ext cx="5910238" cy="694408"/>
          </a:xfrm>
          <a:solidFill>
            <a:srgbClr val="FC5E62"/>
          </a:solidFill>
        </p:spPr>
        <p:txBody>
          <a:bodyPr anchor="ctr"/>
          <a:lstStyle/>
          <a:p>
            <a:pPr algn="ctr" rtl="1" eaLnBrk="1" fontAlgn="auto" hangingPunct="1">
              <a:spcAft>
                <a:spcPts val="0"/>
              </a:spcAft>
              <a:defRPr/>
            </a:pPr>
            <a:r>
              <a:rPr lang="fa-IR" sz="2800" dirty="0" smtClean="0">
                <a:solidFill>
                  <a:schemeClr val="hlink"/>
                </a:solidFill>
                <a:cs typeface="B Titr" panose="00000700000000000000" pitchFamily="2" charset="-78"/>
              </a:rPr>
              <a:t>مدل آماری</a:t>
            </a:r>
            <a:r>
              <a:rPr lang="en-US" sz="3200" dirty="0" smtClean="0">
                <a:solidFill>
                  <a:schemeClr val="hlink"/>
                </a:solidFill>
                <a:latin typeface="Arial Black" panose="020B0A04020102020204" pitchFamily="34" charset="0"/>
                <a:cs typeface="B Titr" panose="00000700000000000000" pitchFamily="2" charset="-78"/>
              </a:rPr>
              <a:t>T</a:t>
            </a:r>
            <a:r>
              <a:rPr lang="en-US" sz="2800" dirty="0" smtClean="0">
                <a:solidFill>
                  <a:schemeClr val="hlink"/>
                </a:solidFill>
                <a:cs typeface="B Titr" panose="00000700000000000000" pitchFamily="2" charset="-78"/>
              </a:rPr>
              <a:t> </a:t>
            </a:r>
            <a:r>
              <a:rPr lang="fa-IR" sz="2800" dirty="0" smtClean="0">
                <a:solidFill>
                  <a:schemeClr val="hlink"/>
                </a:solidFill>
                <a:cs typeface="B Titr" panose="00000700000000000000" pitchFamily="2" charset="-78"/>
              </a:rPr>
              <a:t> تک گروهی (پارامتريک)</a:t>
            </a:r>
          </a:p>
        </p:txBody>
      </p:sp>
      <p:sp>
        <p:nvSpPr>
          <p:cNvPr id="9" name="Slide Number Placeholder 8"/>
          <p:cNvSpPr>
            <a:spLocks noGrp="1"/>
          </p:cNvSpPr>
          <p:nvPr>
            <p:ph type="sldNum" sz="quarter" idx="11"/>
          </p:nvPr>
        </p:nvSpPr>
        <p:spPr/>
        <p:txBody>
          <a:bodyPr/>
          <a:lstStyle/>
          <a:p>
            <a:pPr>
              <a:defRPr/>
            </a:pPr>
            <a:fld id="{F209869F-5C5E-461B-9A3D-A1371F98B26C}" type="slidenum">
              <a:rPr lang="fa-IR" altLang="en-US"/>
              <a:pPr>
                <a:defRPr/>
              </a:pPr>
              <a:t>34</a:t>
            </a:fld>
            <a:endParaRPr lang="en-US" altLang="en-US" dirty="0"/>
          </a:p>
        </p:txBody>
      </p:sp>
      <p:sp>
        <p:nvSpPr>
          <p:cNvPr id="36868"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5A5B62AD-CA25-4A7F-AD29-EE5C667D469E}" type="slidenum">
              <a:rPr lang="fa-IR" altLang="en-US" sz="1400">
                <a:solidFill>
                  <a:schemeClr val="bg1"/>
                </a:solidFill>
                <a:latin typeface="Arial" charset="0"/>
                <a:cs typeface="B Nazanin" pitchFamily="2" charset="-78"/>
              </a:rPr>
              <a:pPr algn="ctr" rtl="1" eaLnBrk="1" hangingPunct="1">
                <a:spcBef>
                  <a:spcPct val="0"/>
                </a:spcBef>
                <a:buFontTx/>
                <a:buNone/>
              </a:pPr>
              <a:t>34</a:t>
            </a:fld>
            <a:endParaRPr lang="en-US" altLang="en-US" sz="1200">
              <a:solidFill>
                <a:schemeClr val="bg1"/>
              </a:solidFill>
              <a:latin typeface="Arial" charset="0"/>
              <a:cs typeface="B Nazanin" pitchFamily="2" charset="-78"/>
            </a:endParaRPr>
          </a:p>
        </p:txBody>
      </p:sp>
      <p:sp>
        <p:nvSpPr>
          <p:cNvPr id="36869" name="TextBox 4"/>
          <p:cNvSpPr txBox="1">
            <a:spLocks noChangeArrowheads="1"/>
          </p:cNvSpPr>
          <p:nvPr/>
        </p:nvSpPr>
        <p:spPr bwMode="auto">
          <a:xfrm>
            <a:off x="334963" y="1141413"/>
            <a:ext cx="8413750"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just" eaLnBrk="1" hangingPunct="1">
              <a:lnSpc>
                <a:spcPct val="115000"/>
              </a:lnSpc>
              <a:spcAft>
                <a:spcPts val="1000"/>
              </a:spcAft>
            </a:pPr>
            <a:r>
              <a:rPr lang="fa-IR" altLang="en-US" sz="1600" dirty="0">
                <a:solidFill>
                  <a:srgbClr val="002060"/>
                </a:solidFill>
                <a:latin typeface="Calibri" pitchFamily="34" charset="0"/>
                <a:ea typeface="B Compset" pitchFamily="2" charset="-78"/>
                <a:cs typeface="B Compset" pitchFamily="2" charset="-78"/>
              </a:rPr>
              <a:t>یک کارشناس علوم اجتماعی مدعی است میانگین سن مدیران در یک سازمان که در سالهای قبل حداکثر 45 سال بوده ، افزایش یافته ، برای بررسی این ادعا سن 15 مدیر که بصورت تصادفی از بین مدیران این سازمان انتخاب شده اند ،بصورت زیر در دست است .</a:t>
            </a:r>
            <a:endParaRPr lang="en-US" altLang="en-US" sz="1200" dirty="0">
              <a:solidFill>
                <a:srgbClr val="002060"/>
              </a:solidFill>
              <a:latin typeface="Calibri" pitchFamily="34" charset="0"/>
              <a:ea typeface="Calibri" pitchFamily="34" charset="0"/>
              <a:cs typeface="Calibri" pitchFamily="34" charset="0"/>
            </a:endParaRPr>
          </a:p>
          <a:p>
            <a:pPr eaLnBrk="1" hangingPunct="1">
              <a:lnSpc>
                <a:spcPct val="115000"/>
              </a:lnSpc>
              <a:spcAft>
                <a:spcPts val="1000"/>
              </a:spcAft>
            </a:pPr>
            <a:r>
              <a:rPr lang="fa-IR" altLang="en-US" sz="2400" dirty="0">
                <a:solidFill>
                  <a:srgbClr val="002060"/>
                </a:solidFill>
                <a:latin typeface="Calibri" pitchFamily="34" charset="0"/>
                <a:ea typeface="B Compset" pitchFamily="2" charset="-78"/>
                <a:cs typeface="B Compset" pitchFamily="2" charset="-78"/>
              </a:rPr>
              <a:t>                38   46  49  53  50  51  49  43  44  44  45  41  58  52  50</a:t>
            </a:r>
            <a:endParaRPr lang="en-US" altLang="en-US" sz="1200" dirty="0">
              <a:solidFill>
                <a:srgbClr val="002060"/>
              </a:solidFill>
              <a:latin typeface="Calibri" pitchFamily="34" charset="0"/>
            </a:endParaRPr>
          </a:p>
        </p:txBody>
      </p:sp>
      <p:sp>
        <p:nvSpPr>
          <p:cNvPr id="36870" name="TextBox 6"/>
          <p:cNvSpPr txBox="1">
            <a:spLocks noChangeArrowheads="1"/>
          </p:cNvSpPr>
          <p:nvPr/>
        </p:nvSpPr>
        <p:spPr bwMode="auto">
          <a:xfrm>
            <a:off x="3851275" y="3500438"/>
            <a:ext cx="4729163" cy="133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2286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just" eaLnBrk="1" hangingPunct="1">
              <a:lnSpc>
                <a:spcPct val="150000"/>
              </a:lnSpc>
              <a:spcAft>
                <a:spcPts val="1000"/>
              </a:spcAft>
            </a:pPr>
            <a:r>
              <a:rPr lang="fa-IR" altLang="en-US" dirty="0">
                <a:solidFill>
                  <a:srgbClr val="002060"/>
                </a:solidFill>
                <a:latin typeface="Calibri" pitchFamily="34" charset="0"/>
                <a:ea typeface="B Nazanin" pitchFamily="2" charset="-78"/>
                <a:cs typeface="B Nazanin" pitchFamily="2" charset="-78"/>
              </a:rPr>
              <a:t>داده ها را با متغیری به نام </a:t>
            </a:r>
            <a:r>
              <a:rPr lang="en-US" altLang="en-US" sz="1600" dirty="0" err="1">
                <a:solidFill>
                  <a:srgbClr val="002060"/>
                </a:solidFill>
                <a:latin typeface="Times New Roman" pitchFamily="18" charset="0"/>
                <a:ea typeface="B Nazanin" pitchFamily="2" charset="-78"/>
                <a:cs typeface="B Nazanin" pitchFamily="2" charset="-78"/>
              </a:rPr>
              <a:t>Sen</a:t>
            </a:r>
            <a:r>
              <a:rPr lang="en-US" altLang="en-US" sz="1600" dirty="0">
                <a:solidFill>
                  <a:srgbClr val="002060"/>
                </a:solidFill>
                <a:latin typeface="Times New Roman" pitchFamily="18" charset="0"/>
                <a:ea typeface="B Nazanin" pitchFamily="2" charset="-78"/>
                <a:cs typeface="B Nazanin" pitchFamily="2" charset="-78"/>
              </a:rPr>
              <a:t> </a:t>
            </a:r>
            <a:r>
              <a:rPr lang="fa-IR" altLang="en-US" dirty="0">
                <a:solidFill>
                  <a:srgbClr val="002060"/>
                </a:solidFill>
                <a:latin typeface="Calibri" pitchFamily="34" charset="0"/>
                <a:ea typeface="B Nazanin" pitchFamily="2" charset="-78"/>
                <a:cs typeface="B Nazanin" pitchFamily="2" charset="-78"/>
              </a:rPr>
              <a:t>در برگه </a:t>
            </a:r>
            <a:r>
              <a:rPr lang="en-US" altLang="en-US" sz="1600" dirty="0">
                <a:solidFill>
                  <a:srgbClr val="002060"/>
                </a:solidFill>
                <a:latin typeface="Times New Roman" pitchFamily="18" charset="0"/>
                <a:ea typeface="B Nazanin" pitchFamily="2" charset="-78"/>
                <a:cs typeface="B Nazanin" pitchFamily="2" charset="-78"/>
              </a:rPr>
              <a:t>Data View</a:t>
            </a:r>
            <a:r>
              <a:rPr lang="fa-IR" altLang="en-US" sz="1600" dirty="0">
                <a:solidFill>
                  <a:srgbClr val="002060"/>
                </a:solidFill>
                <a:latin typeface="Calibri" pitchFamily="34" charset="0"/>
                <a:ea typeface="B Nazanin" pitchFamily="2" charset="-78"/>
                <a:cs typeface="B Nazanin" pitchFamily="2" charset="-78"/>
              </a:rPr>
              <a:t> </a:t>
            </a:r>
            <a:r>
              <a:rPr lang="fa-IR" altLang="en-US" dirty="0">
                <a:solidFill>
                  <a:srgbClr val="002060"/>
                </a:solidFill>
                <a:latin typeface="Calibri" pitchFamily="34" charset="0"/>
                <a:ea typeface="B Nazanin" pitchFamily="2" charset="-78"/>
                <a:cs typeface="B Nazanin" pitchFamily="2" charset="-78"/>
              </a:rPr>
              <a:t>وارد کنید، سپس برای انجام آزمون تک</a:t>
            </a:r>
            <a:r>
              <a:rPr lang="en-US" altLang="en-US" dirty="0">
                <a:solidFill>
                  <a:srgbClr val="002060"/>
                </a:solidFill>
                <a:latin typeface="Calibri" pitchFamily="34" charset="0"/>
                <a:ea typeface="B Nazanin" pitchFamily="2" charset="-78"/>
                <a:cs typeface="B Nazanin" pitchFamily="2" charset="-78"/>
              </a:rPr>
              <a:t> </a:t>
            </a:r>
            <a:r>
              <a:rPr lang="fa-IR" altLang="en-US" dirty="0">
                <a:solidFill>
                  <a:srgbClr val="002060"/>
                </a:solidFill>
                <a:latin typeface="Calibri" pitchFamily="34" charset="0"/>
                <a:ea typeface="B Nazanin" pitchFamily="2" charset="-78"/>
                <a:cs typeface="B Nazanin" pitchFamily="2" charset="-78"/>
              </a:rPr>
              <a:t>گروهی</a:t>
            </a:r>
            <a:r>
              <a:rPr lang="en-US" altLang="en-US" dirty="0">
                <a:solidFill>
                  <a:srgbClr val="002060"/>
                </a:solidFill>
                <a:latin typeface="Calibri" pitchFamily="34" charset="0"/>
                <a:ea typeface="B Nazanin" pitchFamily="2" charset="-78"/>
                <a:cs typeface="B Nazanin" pitchFamily="2" charset="-78"/>
              </a:rPr>
              <a:t>t </a:t>
            </a:r>
            <a:r>
              <a:rPr lang="fa-IR" altLang="en-US" dirty="0">
                <a:solidFill>
                  <a:srgbClr val="002060"/>
                </a:solidFill>
                <a:latin typeface="Calibri" pitchFamily="34" charset="0"/>
                <a:ea typeface="B Nazanin" pitchFamily="2" charset="-78"/>
                <a:cs typeface="B Nazanin" pitchFamily="2" charset="-78"/>
              </a:rPr>
              <a:t> مراحل زیر را پیگیری کنید :</a:t>
            </a:r>
            <a:endParaRPr lang="en-US" altLang="en-US" sz="1200" dirty="0">
              <a:solidFill>
                <a:srgbClr val="002060"/>
              </a:solidFill>
              <a:latin typeface="Calibri" pitchFamily="34" charset="0"/>
              <a:ea typeface="B Nazanin" pitchFamily="2" charset="-78"/>
              <a:cs typeface="B Nazanin" pitchFamily="2" charset="-78"/>
            </a:endParaRPr>
          </a:p>
        </p:txBody>
      </p:sp>
      <p:sp>
        <p:nvSpPr>
          <p:cNvPr id="36871" name="TextBox 2"/>
          <p:cNvSpPr txBox="1">
            <a:spLocks noChangeArrowheads="1"/>
          </p:cNvSpPr>
          <p:nvPr/>
        </p:nvSpPr>
        <p:spPr bwMode="auto">
          <a:xfrm>
            <a:off x="5219700" y="2659063"/>
            <a:ext cx="34448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eaLnBrk="1" hangingPunct="1"/>
            <a:r>
              <a:rPr lang="fa-IR" altLang="en-US" sz="2000" dirty="0">
                <a:latin typeface="Times New Roman" pitchFamily="18" charset="0"/>
                <a:cs typeface="B Titr" pitchFamily="2" charset="-78"/>
              </a:rPr>
              <a:t> </a:t>
            </a:r>
            <a:r>
              <a:rPr lang="en-US" altLang="en-US" sz="2000" dirty="0">
                <a:latin typeface="Times New Roman" pitchFamily="18" charset="0"/>
                <a:cs typeface="B Titr" pitchFamily="2" charset="-78"/>
              </a:rPr>
              <a:t>- </a:t>
            </a:r>
            <a:r>
              <a:rPr lang="fa-IR" altLang="en-US" sz="2000" dirty="0">
                <a:latin typeface="Times New Roman" pitchFamily="18" charset="0"/>
                <a:cs typeface="B Titr" pitchFamily="2" charset="-78"/>
              </a:rPr>
              <a:t>ورود داده</a:t>
            </a:r>
            <a:r>
              <a:rPr lang="en-US" altLang="en-US" sz="2000" dirty="0">
                <a:latin typeface="Times New Roman" pitchFamily="18" charset="0"/>
                <a:cs typeface="B Titr" pitchFamily="2" charset="-78"/>
              </a:rPr>
              <a:t> </a:t>
            </a:r>
            <a:r>
              <a:rPr lang="fa-IR" altLang="en-US" sz="2000" dirty="0">
                <a:latin typeface="Times New Roman" pitchFamily="18" charset="0"/>
                <a:cs typeface="B Titr" pitchFamily="2" charset="-78"/>
              </a:rPr>
              <a:t> ها به نرم افزار </a:t>
            </a:r>
            <a:r>
              <a:rPr lang="en-US" altLang="en-US" sz="2000" dirty="0">
                <a:latin typeface="Times New Roman" pitchFamily="18" charset="0"/>
                <a:cs typeface="B Titr" pitchFamily="2" charset="-78"/>
              </a:rPr>
              <a:t>SPSS</a:t>
            </a:r>
          </a:p>
        </p:txBody>
      </p:sp>
      <p:pic>
        <p:nvPicPr>
          <p:cNvPr id="14" name="Picture 2" descr="C:\Users\azizi\Pictures\SEN MODIRAN.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6558" y="3588882"/>
            <a:ext cx="2619298" cy="2864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36873" name="TextBox 9"/>
          <p:cNvSpPr txBox="1">
            <a:spLocks noChangeArrowheads="1"/>
          </p:cNvSpPr>
          <p:nvPr/>
        </p:nvSpPr>
        <p:spPr bwMode="auto">
          <a:xfrm>
            <a:off x="3995738" y="4941888"/>
            <a:ext cx="4248150"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eaLnBrk="1" hangingPunct="1">
              <a:lnSpc>
                <a:spcPct val="150000"/>
              </a:lnSpc>
              <a:buFont typeface="Wingdings" pitchFamily="2" charset="2"/>
              <a:buChar char="§"/>
            </a:pPr>
            <a:r>
              <a:rPr lang="fa-IR" altLang="en-US" dirty="0">
                <a:cs typeface="B Nazanin" pitchFamily="2" charset="-78"/>
              </a:rPr>
              <a:t>متغیر سن </a:t>
            </a:r>
            <a:r>
              <a:rPr lang="fa-IR" altLang="en-US" sz="1600" dirty="0">
                <a:latin typeface="Arial Black" pitchFamily="34" charset="0"/>
                <a:cs typeface="B Nazanin" pitchFamily="2" charset="-78"/>
              </a:rPr>
              <a:t>(</a:t>
            </a:r>
            <a:r>
              <a:rPr lang="en-US" altLang="en-US" sz="1600" dirty="0" err="1">
                <a:latin typeface="Arial Black" pitchFamily="34" charset="0"/>
                <a:cs typeface="B Nazanin" pitchFamily="2" charset="-78"/>
              </a:rPr>
              <a:t>sen</a:t>
            </a:r>
            <a:r>
              <a:rPr lang="en-US" altLang="en-US" sz="1600" dirty="0">
                <a:latin typeface="Arial Black" pitchFamily="34" charset="0"/>
                <a:cs typeface="B Nazanin" pitchFamily="2" charset="-78"/>
              </a:rPr>
              <a:t> </a:t>
            </a:r>
            <a:r>
              <a:rPr lang="fa-IR" altLang="en-US" sz="1600" dirty="0">
                <a:latin typeface="Arial Black" pitchFamily="34" charset="0"/>
                <a:cs typeface="B Nazanin" pitchFamily="2" charset="-78"/>
              </a:rPr>
              <a:t>)</a:t>
            </a:r>
            <a:r>
              <a:rPr lang="fa-IR" altLang="en-US" dirty="0">
                <a:cs typeface="B Nazanin" pitchFamily="2" charset="-78"/>
              </a:rPr>
              <a:t>را به فهرست متغیرهای آزمون </a:t>
            </a:r>
            <a:r>
              <a:rPr lang="en-US" altLang="en-US" sz="1400" dirty="0">
                <a:latin typeface="Arial Black" pitchFamily="34" charset="0"/>
                <a:cs typeface="B Nazanin" pitchFamily="2" charset="-78"/>
              </a:rPr>
              <a:t>Variable View </a:t>
            </a:r>
            <a:r>
              <a:rPr lang="fa-IR" altLang="en-US" sz="1400" dirty="0">
                <a:latin typeface="Arial Black" pitchFamily="34" charset="0"/>
                <a:cs typeface="B Nazanin" pitchFamily="2" charset="-78"/>
              </a:rPr>
              <a:t>  </a:t>
            </a:r>
            <a:r>
              <a:rPr lang="fa-IR" altLang="en-US" dirty="0">
                <a:cs typeface="B Nazanin" pitchFamily="2" charset="-78"/>
              </a:rPr>
              <a:t>منتقل کنید</a:t>
            </a:r>
            <a:r>
              <a:rPr lang="en-US" altLang="en-US" dirty="0">
                <a:cs typeface="B Nazanin" pitchFamily="2" charset="-78"/>
              </a:rPr>
              <a:t> .</a:t>
            </a:r>
            <a:endParaRPr lang="fa-IR" altLang="en-US" dirty="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1" y="214312"/>
            <a:ext cx="5910238" cy="694408"/>
          </a:xfrm>
          <a:solidFill>
            <a:srgbClr val="FC5E62"/>
          </a:solidFill>
        </p:spPr>
        <p:txBody>
          <a:bodyPr anchor="ctr"/>
          <a:lstStyle/>
          <a:p>
            <a:pPr algn="ctr" rtl="1" eaLnBrk="1" fontAlgn="auto" hangingPunct="1">
              <a:spcAft>
                <a:spcPts val="0"/>
              </a:spcAft>
              <a:defRPr/>
            </a:pPr>
            <a:r>
              <a:rPr lang="fa-IR" sz="2800" dirty="0" smtClean="0">
                <a:solidFill>
                  <a:schemeClr val="hlink"/>
                </a:solidFill>
                <a:cs typeface="B Titr" panose="00000700000000000000" pitchFamily="2" charset="-78"/>
              </a:rPr>
              <a:t>مدل آماری</a:t>
            </a:r>
            <a:r>
              <a:rPr lang="en-US" sz="3200" dirty="0" smtClean="0">
                <a:solidFill>
                  <a:schemeClr val="hlink"/>
                </a:solidFill>
                <a:latin typeface="Arial Black" panose="020B0A04020102020204" pitchFamily="34" charset="0"/>
                <a:cs typeface="B Titr" panose="00000700000000000000" pitchFamily="2" charset="-78"/>
              </a:rPr>
              <a:t>T</a:t>
            </a:r>
            <a:r>
              <a:rPr lang="en-US" sz="2800" dirty="0" smtClean="0">
                <a:solidFill>
                  <a:schemeClr val="hlink"/>
                </a:solidFill>
                <a:cs typeface="B Titr" panose="00000700000000000000" pitchFamily="2" charset="-78"/>
              </a:rPr>
              <a:t> </a:t>
            </a:r>
            <a:r>
              <a:rPr lang="fa-IR" sz="2800" dirty="0" smtClean="0">
                <a:solidFill>
                  <a:schemeClr val="hlink"/>
                </a:solidFill>
                <a:cs typeface="B Titr" panose="00000700000000000000" pitchFamily="2" charset="-78"/>
              </a:rPr>
              <a:t> تک گروهی (پارامتريک)</a:t>
            </a:r>
          </a:p>
        </p:txBody>
      </p:sp>
      <p:sp>
        <p:nvSpPr>
          <p:cNvPr id="9" name="Slide Number Placeholder 8"/>
          <p:cNvSpPr>
            <a:spLocks noGrp="1"/>
          </p:cNvSpPr>
          <p:nvPr>
            <p:ph type="sldNum" sz="quarter" idx="11"/>
          </p:nvPr>
        </p:nvSpPr>
        <p:spPr/>
        <p:txBody>
          <a:bodyPr/>
          <a:lstStyle/>
          <a:p>
            <a:pPr>
              <a:defRPr/>
            </a:pPr>
            <a:fld id="{E355B5FB-3D48-4467-AD7A-DFB1090CA6C6}" type="slidenum">
              <a:rPr lang="fa-IR" altLang="en-US"/>
              <a:pPr>
                <a:defRPr/>
              </a:pPr>
              <a:t>35</a:t>
            </a:fld>
            <a:endParaRPr lang="en-US" altLang="en-US" dirty="0"/>
          </a:p>
        </p:txBody>
      </p:sp>
      <p:sp>
        <p:nvSpPr>
          <p:cNvPr id="37892"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9E6B513D-F2DA-4F13-8EF1-B24027B8B862}" type="slidenum">
              <a:rPr lang="fa-IR" altLang="en-US" sz="1400">
                <a:solidFill>
                  <a:schemeClr val="bg1"/>
                </a:solidFill>
                <a:latin typeface="Arial" charset="0"/>
                <a:cs typeface="B Nazanin" pitchFamily="2" charset="-78"/>
              </a:rPr>
              <a:pPr algn="ctr" rtl="1" eaLnBrk="1" hangingPunct="1">
                <a:spcBef>
                  <a:spcPct val="0"/>
                </a:spcBef>
                <a:buFontTx/>
                <a:buNone/>
              </a:pPr>
              <a:t>35</a:t>
            </a:fld>
            <a:endParaRPr lang="en-US" altLang="en-US" sz="1200">
              <a:solidFill>
                <a:schemeClr val="bg1"/>
              </a:solidFill>
              <a:latin typeface="Arial" charset="0"/>
              <a:cs typeface="B Nazanin" pitchFamily="2" charset="-78"/>
            </a:endParaRPr>
          </a:p>
        </p:txBody>
      </p:sp>
      <p:pic>
        <p:nvPicPr>
          <p:cNvPr id="37893" name="Picture 3" descr="C:\Users\azizi\Pictures\sen modiran 2.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650" y="1774825"/>
            <a:ext cx="7908925" cy="1438275"/>
          </a:xfrm>
          <a:prstGeom prst="rect">
            <a:avLst/>
          </a:prstGeom>
          <a:noFill/>
          <a:ln w="9525">
            <a:solidFill>
              <a:srgbClr val="0070C0"/>
            </a:solidFill>
            <a:miter lim="800000"/>
            <a:headEnd/>
            <a:tailEnd/>
          </a:ln>
          <a:extLst>
            <a:ext uri="{909E8E84-426E-40DD-AFC4-6F175D3DCCD1}">
              <a14:hiddenFill xmlns="" xmlns:a14="http://schemas.microsoft.com/office/drawing/2010/main">
                <a:solidFill>
                  <a:srgbClr val="FFFFFF"/>
                </a:solidFill>
              </a14:hiddenFill>
            </a:ext>
          </a:extLst>
        </p:spPr>
      </p:pic>
      <p:sp>
        <p:nvSpPr>
          <p:cNvPr id="37894" name="TextBox 3"/>
          <p:cNvSpPr txBox="1">
            <a:spLocks noChangeArrowheads="1"/>
          </p:cNvSpPr>
          <p:nvPr/>
        </p:nvSpPr>
        <p:spPr bwMode="auto">
          <a:xfrm>
            <a:off x="1619250" y="3460750"/>
            <a:ext cx="70564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eaLnBrk="1" hangingPunct="1">
              <a:buFont typeface="Arial" charset="0"/>
              <a:buChar char="•"/>
            </a:pPr>
            <a:r>
              <a:rPr lang="fa-IR" altLang="en-US" sz="2000">
                <a:solidFill>
                  <a:srgbClr val="002060"/>
                </a:solidFill>
                <a:cs typeface="B Nazanin" pitchFamily="2" charset="-78"/>
              </a:rPr>
              <a:t>در چهارگوش </a:t>
            </a:r>
            <a:r>
              <a:rPr lang="en-US" altLang="en-US" sz="2000">
                <a:solidFill>
                  <a:srgbClr val="002060"/>
                </a:solidFill>
                <a:latin typeface="Times New Roman" pitchFamily="18" charset="0"/>
                <a:cs typeface="Times New Roman" pitchFamily="18" charset="0"/>
              </a:rPr>
              <a:t>Test Value </a:t>
            </a:r>
            <a:r>
              <a:rPr lang="fa-IR" altLang="en-US" sz="2000">
                <a:solidFill>
                  <a:srgbClr val="002060"/>
                </a:solidFill>
                <a:cs typeface="B Nazanin" pitchFamily="2" charset="-78"/>
              </a:rPr>
              <a:t>مقدار 45 را  بشرح شکل ذیل وارد کنید :</a:t>
            </a:r>
          </a:p>
        </p:txBody>
      </p:sp>
      <p:pic>
        <p:nvPicPr>
          <p:cNvPr id="37895" name="Picture 4" descr="C:\Users\azizi\Pictures\sen modiran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5650" y="4149725"/>
            <a:ext cx="3989388" cy="230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6" name="TextBox 11"/>
          <p:cNvSpPr txBox="1">
            <a:spLocks noChangeArrowheads="1"/>
          </p:cNvSpPr>
          <p:nvPr/>
        </p:nvSpPr>
        <p:spPr bwMode="auto">
          <a:xfrm>
            <a:off x="1476375" y="1125538"/>
            <a:ext cx="70564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eaLnBrk="1" hangingPunct="1">
              <a:buFont typeface="Arial" charset="0"/>
              <a:buChar char="•"/>
            </a:pPr>
            <a:r>
              <a:rPr lang="fa-IR" altLang="en-US" sz="2000">
                <a:solidFill>
                  <a:srgbClr val="002060"/>
                </a:solidFill>
                <a:cs typeface="B Nazanin" pitchFamily="2" charset="-78"/>
              </a:rPr>
              <a:t>متغیرهای </a:t>
            </a:r>
            <a:r>
              <a:rPr lang="en-US" altLang="en-US" sz="2000">
                <a:solidFill>
                  <a:srgbClr val="002060"/>
                </a:solidFill>
                <a:latin typeface="Times New Roman" pitchFamily="18" charset="0"/>
                <a:cs typeface="Times New Roman" pitchFamily="18" charset="0"/>
              </a:rPr>
              <a:t>Variable View</a:t>
            </a:r>
            <a:r>
              <a:rPr lang="fa-IR" altLang="en-US" sz="2000">
                <a:solidFill>
                  <a:srgbClr val="002060"/>
                </a:solidFill>
                <a:latin typeface="Times New Roman" pitchFamily="18" charset="0"/>
                <a:cs typeface="Times New Roman" pitchFamily="18" charset="0"/>
              </a:rPr>
              <a:t> </a:t>
            </a:r>
            <a:r>
              <a:rPr lang="fa-IR" altLang="en-US" sz="2000">
                <a:solidFill>
                  <a:srgbClr val="002060"/>
                </a:solidFill>
                <a:cs typeface="B Nazanin" pitchFamily="2" charset="-78"/>
              </a:rPr>
              <a:t>بشرح شکل ذیل وارد کنید :</a:t>
            </a:r>
          </a:p>
        </p:txBody>
      </p:sp>
      <p:sp>
        <p:nvSpPr>
          <p:cNvPr id="37897" name="TextBox 12"/>
          <p:cNvSpPr txBox="1">
            <a:spLocks noChangeArrowheads="1"/>
          </p:cNvSpPr>
          <p:nvPr/>
        </p:nvSpPr>
        <p:spPr bwMode="auto">
          <a:xfrm>
            <a:off x="5148263" y="4592638"/>
            <a:ext cx="35274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eaLnBrk="1" hangingPunct="1">
              <a:lnSpc>
                <a:spcPct val="150000"/>
              </a:lnSpc>
              <a:buFont typeface="Arial" charset="0"/>
              <a:buChar char="•"/>
            </a:pPr>
            <a:r>
              <a:rPr lang="en-US" altLang="en-US" sz="2000">
                <a:solidFill>
                  <a:srgbClr val="002060"/>
                </a:solidFill>
                <a:latin typeface="Times New Roman" pitchFamily="18" charset="0"/>
                <a:cs typeface="Times New Roman" pitchFamily="18" charset="0"/>
              </a:rPr>
              <a:t>OK</a:t>
            </a:r>
            <a:r>
              <a:rPr lang="fa-IR" altLang="en-US" sz="2000">
                <a:solidFill>
                  <a:srgbClr val="002060"/>
                </a:solidFill>
                <a:cs typeface="B Nazanin" pitchFamily="2" charset="-78"/>
              </a:rPr>
              <a:t>  کنید و نتیجه را  در جدول  خروجی </a:t>
            </a:r>
            <a:r>
              <a:rPr lang="en-US" altLang="en-US" sz="2000">
                <a:solidFill>
                  <a:srgbClr val="002060"/>
                </a:solidFill>
                <a:latin typeface="Times New Roman" pitchFamily="18" charset="0"/>
                <a:cs typeface="Times New Roman" pitchFamily="18" charset="0"/>
              </a:rPr>
              <a:t>SPSS</a:t>
            </a:r>
            <a:r>
              <a:rPr lang="en-US" altLang="en-US" sz="2000">
                <a:solidFill>
                  <a:srgbClr val="002060"/>
                </a:solidFill>
                <a:cs typeface="B Nazanin" pitchFamily="2" charset="-78"/>
              </a:rPr>
              <a:t> </a:t>
            </a:r>
            <a:r>
              <a:rPr lang="fa-IR" altLang="en-US" sz="2000">
                <a:solidFill>
                  <a:srgbClr val="002060"/>
                </a:solidFill>
                <a:cs typeface="B Nazanin" pitchFamily="2" charset="-78"/>
              </a:rPr>
              <a:t>  ببینید .</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1" y="214312"/>
            <a:ext cx="5910238" cy="694408"/>
          </a:xfrm>
          <a:solidFill>
            <a:srgbClr val="FC5E62"/>
          </a:solidFill>
        </p:spPr>
        <p:txBody>
          <a:bodyPr anchor="ctr"/>
          <a:lstStyle/>
          <a:p>
            <a:pPr algn="ctr" rtl="1" eaLnBrk="1" fontAlgn="auto" hangingPunct="1">
              <a:spcAft>
                <a:spcPts val="0"/>
              </a:spcAft>
              <a:defRPr/>
            </a:pPr>
            <a:r>
              <a:rPr lang="fa-IR" sz="2800" dirty="0" smtClean="0">
                <a:solidFill>
                  <a:schemeClr val="hlink"/>
                </a:solidFill>
                <a:cs typeface="B Titr" panose="00000700000000000000" pitchFamily="2" charset="-78"/>
              </a:rPr>
              <a:t>مدل آماری</a:t>
            </a:r>
            <a:r>
              <a:rPr lang="en-US" sz="3200" dirty="0" smtClean="0">
                <a:solidFill>
                  <a:schemeClr val="hlink"/>
                </a:solidFill>
                <a:latin typeface="Arial Black" panose="020B0A04020102020204" pitchFamily="34" charset="0"/>
                <a:cs typeface="B Titr" panose="00000700000000000000" pitchFamily="2" charset="-78"/>
              </a:rPr>
              <a:t>T</a:t>
            </a:r>
            <a:r>
              <a:rPr lang="en-US" sz="2800" dirty="0" smtClean="0">
                <a:solidFill>
                  <a:schemeClr val="hlink"/>
                </a:solidFill>
                <a:cs typeface="B Titr" panose="00000700000000000000" pitchFamily="2" charset="-78"/>
              </a:rPr>
              <a:t> </a:t>
            </a:r>
            <a:r>
              <a:rPr lang="fa-IR" sz="2800" dirty="0" smtClean="0">
                <a:solidFill>
                  <a:schemeClr val="hlink"/>
                </a:solidFill>
                <a:cs typeface="B Titr" panose="00000700000000000000" pitchFamily="2" charset="-78"/>
              </a:rPr>
              <a:t> تک گروهی (پارامتريک)</a:t>
            </a:r>
          </a:p>
        </p:txBody>
      </p:sp>
      <p:sp>
        <p:nvSpPr>
          <p:cNvPr id="9" name="Slide Number Placeholder 8"/>
          <p:cNvSpPr>
            <a:spLocks noGrp="1"/>
          </p:cNvSpPr>
          <p:nvPr>
            <p:ph type="sldNum" sz="quarter" idx="11"/>
          </p:nvPr>
        </p:nvSpPr>
        <p:spPr/>
        <p:txBody>
          <a:bodyPr/>
          <a:lstStyle/>
          <a:p>
            <a:pPr>
              <a:defRPr/>
            </a:pPr>
            <a:fld id="{CBCC38E5-08AF-4B8A-8732-89631D093A49}" type="slidenum">
              <a:rPr lang="fa-IR" altLang="en-US"/>
              <a:pPr>
                <a:defRPr/>
              </a:pPr>
              <a:t>36</a:t>
            </a:fld>
            <a:endParaRPr lang="en-US" altLang="en-US" dirty="0"/>
          </a:p>
        </p:txBody>
      </p:sp>
      <p:sp>
        <p:nvSpPr>
          <p:cNvPr id="38916"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430B80C3-47BD-48C0-8B83-2B1035618233}" type="slidenum">
              <a:rPr lang="fa-IR" altLang="en-US" sz="1400">
                <a:solidFill>
                  <a:schemeClr val="bg1"/>
                </a:solidFill>
                <a:latin typeface="Arial" charset="0"/>
                <a:cs typeface="B Nazanin" pitchFamily="2" charset="-78"/>
              </a:rPr>
              <a:pPr algn="ctr" rtl="1" eaLnBrk="1" hangingPunct="1">
                <a:spcBef>
                  <a:spcPct val="0"/>
                </a:spcBef>
                <a:buFontTx/>
                <a:buNone/>
              </a:pPr>
              <a:t>36</a:t>
            </a:fld>
            <a:endParaRPr lang="en-US" altLang="en-US" sz="1200">
              <a:solidFill>
                <a:schemeClr val="bg1"/>
              </a:solidFill>
              <a:latin typeface="Arial" charset="0"/>
              <a:cs typeface="B Nazanin" pitchFamily="2" charset="-78"/>
            </a:endParaRPr>
          </a:p>
        </p:txBody>
      </p:sp>
      <p:sp>
        <p:nvSpPr>
          <p:cNvPr id="38917" name="TextBox 2"/>
          <p:cNvSpPr txBox="1">
            <a:spLocks noChangeArrowheads="1"/>
          </p:cNvSpPr>
          <p:nvPr/>
        </p:nvSpPr>
        <p:spPr bwMode="auto">
          <a:xfrm>
            <a:off x="468313" y="981075"/>
            <a:ext cx="81962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l" eaLnBrk="1" hangingPunct="1"/>
            <a:r>
              <a:rPr lang="en-US" altLang="en-US" sz="2000">
                <a:solidFill>
                  <a:srgbClr val="002060"/>
                </a:solidFill>
                <a:latin typeface="Times New Roman" pitchFamily="18" charset="0"/>
                <a:cs typeface="B Titr" pitchFamily="2" charset="-78"/>
              </a:rPr>
              <a:t>Analyze /  Compare Means   / One Sample T Test  </a:t>
            </a:r>
            <a:r>
              <a:rPr lang="en-US" altLang="en-US" sz="1600">
                <a:solidFill>
                  <a:srgbClr val="002060"/>
                </a:solidFill>
                <a:latin typeface="Times New Roman" pitchFamily="18" charset="0"/>
                <a:cs typeface="B Titr" pitchFamily="2" charset="-78"/>
              </a:rPr>
              <a:t>/  OK</a:t>
            </a:r>
          </a:p>
        </p:txBody>
      </p:sp>
      <p:graphicFrame>
        <p:nvGraphicFramePr>
          <p:cNvPr id="4" name="Table 3"/>
          <p:cNvGraphicFramePr>
            <a:graphicFrameLocks noGrp="1"/>
          </p:cNvGraphicFramePr>
          <p:nvPr/>
        </p:nvGraphicFramePr>
        <p:xfrm>
          <a:off x="611188" y="1541463"/>
          <a:ext cx="7981950" cy="1828800"/>
        </p:xfrm>
        <a:graphic>
          <a:graphicData uri="http://schemas.openxmlformats.org/drawingml/2006/table">
            <a:tbl>
              <a:tblPr/>
              <a:tblGrid>
                <a:gridCol w="1125537"/>
                <a:gridCol w="1106488"/>
                <a:gridCol w="1027112"/>
                <a:gridCol w="1317625"/>
                <a:gridCol w="1125538"/>
                <a:gridCol w="28575"/>
                <a:gridCol w="1125537"/>
                <a:gridCol w="1125538"/>
              </a:tblGrid>
              <a:tr h="0">
                <a:tc gridSpan="8">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000" b="1" i="0" u="none" strike="noStrike" cap="none" normalizeH="0" baseline="0" dirty="0" smtClean="0">
                          <a:ln>
                            <a:noFill/>
                          </a:ln>
                          <a:solidFill>
                            <a:srgbClr val="002060"/>
                          </a:solidFill>
                          <a:effectLst/>
                          <a:latin typeface="Times New Roman" pitchFamily="18" charset="0"/>
                          <a:cs typeface="B Nazanin" pitchFamily="2" charset="-78"/>
                        </a:rPr>
                        <a:t>  </a:t>
                      </a:r>
                      <a:r>
                        <a:rPr kumimoji="0" lang="fa-IR" altLang="en-US" sz="1000" b="1" i="0" u="none" strike="noStrike" cap="none" normalizeH="0" baseline="0" dirty="0" smtClean="0">
                          <a:ln>
                            <a:noFill/>
                          </a:ln>
                          <a:solidFill>
                            <a:srgbClr val="002060"/>
                          </a:solidFill>
                          <a:effectLst/>
                          <a:latin typeface="Times New Roman" pitchFamily="18" charset="0"/>
                          <a:cs typeface="B Nazanin" pitchFamily="2" charset="-78"/>
                        </a:rPr>
                        <a:t>    </a:t>
                      </a:r>
                      <a:r>
                        <a:rPr kumimoji="0" lang="fa-IR" altLang="en-US" sz="1400" b="1" i="0" u="none" strike="noStrike" cap="none" normalizeH="0" baseline="0" dirty="0" smtClean="0">
                          <a:ln>
                            <a:noFill/>
                          </a:ln>
                          <a:solidFill>
                            <a:srgbClr val="002060"/>
                          </a:solidFill>
                          <a:effectLst/>
                          <a:latin typeface="Times New Roman" pitchFamily="18" charset="0"/>
                          <a:cs typeface="B Nazanin" pitchFamily="2" charset="-78"/>
                        </a:rPr>
                        <a:t>آزمون تک گروهی</a:t>
                      </a:r>
                      <a:r>
                        <a:rPr kumimoji="0" lang="en-US" altLang="en-US" sz="1200" b="1" i="0" u="none" strike="noStrike" cap="none" normalizeH="0" baseline="0" dirty="0" smtClean="0">
                          <a:ln>
                            <a:noFill/>
                          </a:ln>
                          <a:solidFill>
                            <a:srgbClr val="002060"/>
                          </a:solidFill>
                          <a:effectLst/>
                          <a:latin typeface="Times New Roman" pitchFamily="18" charset="0"/>
                          <a:cs typeface="B Nazanin" pitchFamily="2" charset="-78"/>
                        </a:rPr>
                        <a:t>One-Sample Test</a:t>
                      </a:r>
                      <a:endParaRPr kumimoji="0" lang="en-US" altLang="en-US" sz="1200" b="1" i="0" u="none" strike="noStrike" cap="none" normalizeH="0" baseline="0" dirty="0" smtClean="0">
                        <a:ln>
                          <a:noFill/>
                        </a:ln>
                        <a:solidFill>
                          <a:srgbClr val="002060"/>
                        </a:solidFill>
                        <a:effectLst/>
                        <a:latin typeface="Times New Roman" pitchFamily="18" charset="0"/>
                        <a:ea typeface="B Nazanin" pitchFamily="2" charset="-78"/>
                        <a:cs typeface="B Nazanin" pitchFamily="2" charset="-7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8450">
                <a:tc rowSpan="3">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gridSpan="7">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600" b="0" i="0" u="none" strike="noStrike" cap="none" normalizeH="0" baseline="0" smtClean="0">
                          <a:ln>
                            <a:noFill/>
                          </a:ln>
                          <a:solidFill>
                            <a:srgbClr val="002060"/>
                          </a:solidFill>
                          <a:effectLst/>
                          <a:latin typeface="Times New Roman" pitchFamily="18" charset="0"/>
                          <a:cs typeface="B Nazanin" pitchFamily="2" charset="-78"/>
                        </a:rPr>
                        <a:t>Test Value </a:t>
                      </a:r>
                      <a:r>
                        <a:rPr kumimoji="0" lang="en-US" altLang="en-US" sz="1400" b="0" i="0" u="none" strike="noStrike" cap="none" normalizeH="0" baseline="0" smtClean="0">
                          <a:ln>
                            <a:noFill/>
                          </a:ln>
                          <a:solidFill>
                            <a:srgbClr val="002060"/>
                          </a:solidFill>
                          <a:effectLst/>
                          <a:latin typeface="Times New Roman" pitchFamily="18" charset="0"/>
                          <a:cs typeface="B Nazanin" pitchFamily="2" charset="-78"/>
                        </a:rPr>
                        <a:t>= </a:t>
                      </a:r>
                      <a:r>
                        <a:rPr kumimoji="0" lang="en-US" altLang="en-US" sz="1800" b="0" i="0" u="none" strike="noStrike" cap="none" normalizeH="0" baseline="0" smtClean="0">
                          <a:ln>
                            <a:noFill/>
                          </a:ln>
                          <a:solidFill>
                            <a:srgbClr val="002060"/>
                          </a:solidFill>
                          <a:effectLst/>
                          <a:latin typeface="Times New Roman" pitchFamily="18" charset="0"/>
                          <a:cs typeface="B Nazanin" pitchFamily="2" charset="-78"/>
                        </a:rPr>
                        <a:t>45</a:t>
                      </a:r>
                      <a:endParaRPr kumimoji="0" lang="en-US" altLang="en-US" sz="12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5E6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rowSpan="2">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Times New Roman" pitchFamily="18" charset="0"/>
                          <a:cs typeface="B Nazanin" pitchFamily="2" charset="-78"/>
                        </a:rPr>
                        <a:t>T</a:t>
                      </a:r>
                      <a:endParaRPr kumimoji="0" lang="en-US" altLang="en-US" sz="1100" b="0" i="0" u="none" strike="noStrike" cap="none" normalizeH="0" baseline="0" dirty="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dirty="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fa-IR" altLang="en-US" sz="1400" b="0" i="0" u="none" strike="noStrike" cap="none" normalizeH="0" baseline="0" dirty="0" smtClean="0">
                          <a:ln>
                            <a:noFill/>
                          </a:ln>
                          <a:solidFill>
                            <a:srgbClr val="002060"/>
                          </a:solidFill>
                          <a:effectLst/>
                          <a:latin typeface="Times New Roman" pitchFamily="18" charset="0"/>
                          <a:cs typeface="B Nazanin" pitchFamily="2" charset="-78"/>
                        </a:rPr>
                        <a:t>آماره</a:t>
                      </a:r>
                      <a:endParaRPr kumimoji="0" lang="en-US" altLang="en-US" sz="1100" b="0" i="0" u="none" strike="noStrike" cap="none" normalizeH="0" baseline="0" dirty="0" smtClean="0">
                        <a:ln>
                          <a:noFill/>
                        </a:ln>
                        <a:solidFill>
                          <a:srgbClr val="002060"/>
                        </a:solidFill>
                        <a:effectLst/>
                        <a:latin typeface="Times New Roman" pitchFamily="18" charset="0"/>
                        <a:ea typeface="B Nazanin" pitchFamily="2" charset="-78"/>
                        <a:cs typeface="B Nazanin" pitchFamily="2" charset="-7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rowSpan="2">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B Nazanin" pitchFamily="2" charset="-78"/>
                        </a:rPr>
                        <a:t>Df</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fa-IR" altLang="en-US" sz="1400" b="0" i="0" u="none" strike="noStrike" cap="none" normalizeH="0" baseline="0" smtClean="0">
                          <a:ln>
                            <a:noFill/>
                          </a:ln>
                          <a:solidFill>
                            <a:srgbClr val="002060"/>
                          </a:solidFill>
                          <a:effectLst/>
                          <a:latin typeface="Times New Roman" pitchFamily="18" charset="0"/>
                          <a:cs typeface="B Nazanin" pitchFamily="2" charset="-78"/>
                        </a:rPr>
                        <a:t>درجه آزادی</a:t>
                      </a:r>
                      <a:endParaRPr kumimoji="0" lang="en-US" altLang="en-US" sz="11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rowSpan="2">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B Nazanin" pitchFamily="2" charset="-78"/>
                        </a:rPr>
                        <a:t>Sig. (2-tailed)</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fa-IR" altLang="en-US" sz="1400" b="0" i="0" u="none" strike="noStrike" cap="none" normalizeH="0" baseline="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fa-IR" altLang="en-US" sz="1400" b="0" i="0" u="none" strike="noStrike" cap="none" normalizeH="0" baseline="0" smtClean="0">
                          <a:ln>
                            <a:noFill/>
                          </a:ln>
                          <a:solidFill>
                            <a:srgbClr val="002060"/>
                          </a:solidFill>
                          <a:effectLst/>
                          <a:latin typeface="Times New Roman" pitchFamily="18" charset="0"/>
                          <a:cs typeface="B Nazanin" pitchFamily="2" charset="-78"/>
                        </a:rPr>
                        <a:t>معیار تصمیم</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rowSpan="2" gridSpan="2">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B Nazanin" pitchFamily="2" charset="-78"/>
                        </a:rPr>
                        <a:t>Mean Difference</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fa-IR" altLang="en-US" sz="1400" b="0" i="0" u="none" strike="noStrike" cap="none" normalizeH="0" baseline="0" smtClean="0">
                          <a:ln>
                            <a:noFill/>
                          </a:ln>
                          <a:solidFill>
                            <a:srgbClr val="002060"/>
                          </a:solidFill>
                          <a:effectLst/>
                          <a:latin typeface="Times New Roman" pitchFamily="18" charset="0"/>
                          <a:cs typeface="B Nazanin" pitchFamily="2" charset="-78"/>
                        </a:rPr>
                        <a:t>میانگین اختلاف</a:t>
                      </a:r>
                      <a:endParaRPr kumimoji="0" lang="en-US" altLang="en-US" sz="11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rowSpan="2" hMerge="1">
                  <a:txBody>
                    <a:bodyPr/>
                    <a:lstStyle/>
                    <a:p>
                      <a:endParaRPr lang="en-US"/>
                    </a:p>
                  </a:txBody>
                  <a:tcPr/>
                </a:tc>
                <a:tc gridSpan="2">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1" eaLnBrk="1" fontAlgn="base" latinLnBrk="0" hangingPunct="1">
                        <a:lnSpc>
                          <a:spcPts val="1600"/>
                        </a:lnSpc>
                        <a:spcBef>
                          <a:spcPct val="0"/>
                        </a:spcBef>
                        <a:spcAft>
                          <a:spcPct val="0"/>
                        </a:spcAft>
                        <a:buClrTx/>
                        <a:buSzTx/>
                        <a:buFontTx/>
                        <a:buNone/>
                        <a:tabLst/>
                      </a:pPr>
                      <a:r>
                        <a:rPr kumimoji="0" lang="fa-IR" altLang="en-US" sz="1200" b="0" i="0" u="none" strike="noStrike" cap="none" normalizeH="0" baseline="0" dirty="0" smtClean="0">
                          <a:ln>
                            <a:noFill/>
                          </a:ln>
                          <a:solidFill>
                            <a:srgbClr val="002060"/>
                          </a:solidFill>
                          <a:effectLst/>
                          <a:latin typeface="Times New Roman" pitchFamily="18" charset="0"/>
                          <a:cs typeface="B Nazanin" pitchFamily="2" charset="-78"/>
                        </a:rPr>
                        <a:t>فاصله اطمینان 95% اختلاف</a:t>
                      </a:r>
                      <a:endParaRPr kumimoji="0" lang="en-US" altLang="en-US" sz="1100" b="0" i="0" u="none" strike="noStrike" cap="none" normalizeH="0" baseline="0" dirty="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dirty="0" smtClean="0">
                          <a:ln>
                            <a:noFill/>
                          </a:ln>
                          <a:solidFill>
                            <a:srgbClr val="002060"/>
                          </a:solidFill>
                          <a:effectLst/>
                          <a:latin typeface="Times New Roman" pitchFamily="18" charset="0"/>
                          <a:cs typeface="B Nazanin" pitchFamily="2" charset="-78"/>
                        </a:rPr>
                        <a:t> </a:t>
                      </a:r>
                      <a:endParaRPr kumimoji="0" lang="en-US" altLang="en-US" sz="1100" b="0" i="0" u="none" strike="noStrike" cap="none" normalizeH="0" baseline="0" dirty="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dirty="0" smtClean="0">
                          <a:ln>
                            <a:noFill/>
                          </a:ln>
                          <a:solidFill>
                            <a:srgbClr val="002060"/>
                          </a:solidFill>
                          <a:effectLst/>
                          <a:latin typeface="Times New Roman" pitchFamily="18" charset="0"/>
                          <a:cs typeface="B Nazanin" pitchFamily="2" charset="-78"/>
                        </a:rPr>
                        <a:t>95% Confidence Interval of</a:t>
                      </a:r>
                      <a:endParaRPr kumimoji="0" lang="en-US" altLang="en-US" sz="1100" b="0" i="0" u="none" strike="noStrike" cap="none" normalizeH="0" baseline="0" dirty="0" smtClean="0">
                        <a:ln>
                          <a:noFill/>
                        </a:ln>
                        <a:solidFill>
                          <a:srgbClr val="002060"/>
                        </a:solidFill>
                        <a:effectLst/>
                        <a:latin typeface="Times New Roman" pitchFamily="18" charset="0"/>
                        <a:cs typeface="B Nazanin" pitchFamily="2" charset="-78"/>
                      </a:endParaRPr>
                    </a:p>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dirty="0" smtClean="0">
                          <a:ln>
                            <a:noFill/>
                          </a:ln>
                          <a:solidFill>
                            <a:srgbClr val="002060"/>
                          </a:solidFill>
                          <a:effectLst/>
                          <a:latin typeface="Times New Roman" pitchFamily="18" charset="0"/>
                          <a:cs typeface="B Nazanin" pitchFamily="2" charset="-78"/>
                        </a:rPr>
                        <a:t> the Difference</a:t>
                      </a:r>
                      <a:endParaRPr kumimoji="0" lang="en-US" altLang="en-US" sz="1100" b="0" i="0" u="none" strike="noStrike" cap="none" normalizeH="0" baseline="0" dirty="0" smtClean="0">
                        <a:ln>
                          <a:noFill/>
                        </a:ln>
                        <a:solidFill>
                          <a:srgbClr val="002060"/>
                        </a:solidFill>
                        <a:effectLst/>
                        <a:latin typeface="Times New Roman" pitchFamily="18" charset="0"/>
                        <a:ea typeface="B Nazanin" pitchFamily="2" charset="-78"/>
                        <a:cs typeface="B Nazanin" pitchFamily="2" charset="-7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hMerge="1">
                  <a:txBody>
                    <a:bodyPr/>
                    <a:lstStyle/>
                    <a:p>
                      <a:endParaRPr lang="en-US"/>
                    </a:p>
                  </a:txBody>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Lower</a:t>
                      </a:r>
                      <a:endParaRPr kumimoji="0" lang="en-US" altLang="en-US" sz="11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Upper</a:t>
                      </a:r>
                      <a:endParaRPr kumimoji="0" lang="en-US" altLang="en-US" sz="11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r>
              <a:tr h="0">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SEN</a:t>
                      </a:r>
                      <a:endParaRPr kumimoji="0" lang="en-US" altLang="en-US" sz="11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1.894</a:t>
                      </a:r>
                      <a:endParaRPr kumimoji="0" lang="en-US" altLang="en-US" sz="11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14</a:t>
                      </a:r>
                      <a:endParaRPr kumimoji="0" lang="en-US" altLang="en-US" sz="11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imes New Roman" pitchFamily="18" charset="0"/>
                          <a:cs typeface="B Nazanin" pitchFamily="2" charset="-78"/>
                        </a:rPr>
                        <a:t>.079</a:t>
                      </a:r>
                      <a:endParaRPr kumimoji="0" lang="en-US" altLang="en-US" sz="1100" b="1"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5E62"/>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2.53333</a:t>
                      </a:r>
                      <a:endParaRPr kumimoji="0" lang="en-US" altLang="en-US" sz="11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gridSpan="2">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B Nazanin" pitchFamily="2" charset="-78"/>
                        </a:rPr>
                        <a:t>-.3356</a:t>
                      </a:r>
                      <a:endParaRPr kumimoji="0" lang="en-US" altLang="en-US" sz="1100" b="0" i="0" u="none" strike="noStrike" cap="none" normalizeH="0" baseline="0" smtClean="0">
                        <a:ln>
                          <a:noFill/>
                        </a:ln>
                        <a:solidFill>
                          <a:srgbClr val="002060"/>
                        </a:solidFill>
                        <a:effectLst/>
                        <a:latin typeface="Times New Roman" pitchFamily="18" charset="0"/>
                        <a:ea typeface="B Nazanin" pitchFamily="2" charset="-78"/>
                        <a:cs typeface="B Nazanin" pitchFamily="2" charset="-7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5E62"/>
                    </a:solidFill>
                  </a:tcPr>
                </a:tc>
                <a:tc hMerge="1">
                  <a:txBody>
                    <a:bodyPr/>
                    <a:lstStyle/>
                    <a:p>
                      <a:endParaRPr lang="en-US"/>
                    </a:p>
                  </a:txBody>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200" b="0" i="0" u="none" strike="noStrike" cap="none" normalizeH="0" baseline="0" dirty="0" smtClean="0">
                          <a:ln>
                            <a:noFill/>
                          </a:ln>
                          <a:solidFill>
                            <a:srgbClr val="002060"/>
                          </a:solidFill>
                          <a:effectLst/>
                          <a:latin typeface="Times New Roman" pitchFamily="18" charset="0"/>
                          <a:cs typeface="B Nazanin" pitchFamily="2" charset="-78"/>
                        </a:rPr>
                        <a:t>5.4022</a:t>
                      </a:r>
                      <a:endParaRPr kumimoji="0" lang="en-US" altLang="en-US" sz="1100" b="0" i="0" u="none" strike="noStrike" cap="none" normalizeH="0" baseline="0" dirty="0" smtClean="0">
                        <a:ln>
                          <a:noFill/>
                        </a:ln>
                        <a:solidFill>
                          <a:srgbClr val="002060"/>
                        </a:solidFill>
                        <a:effectLst/>
                        <a:latin typeface="Times New Roman" pitchFamily="18" charset="0"/>
                        <a:ea typeface="B Nazanin" pitchFamily="2" charset="-78"/>
                        <a:cs typeface="B Nazanin" pitchFamily="2" charset="-7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5E62"/>
                    </a:solidFill>
                  </a:tcPr>
                </a:tc>
              </a:tr>
            </a:tbl>
          </a:graphicData>
        </a:graphic>
      </p:graphicFrame>
      <p:graphicFrame>
        <p:nvGraphicFramePr>
          <p:cNvPr id="10" name="Table 9"/>
          <p:cNvGraphicFramePr>
            <a:graphicFrameLocks noGrp="1"/>
          </p:cNvGraphicFramePr>
          <p:nvPr/>
        </p:nvGraphicFramePr>
        <p:xfrm>
          <a:off x="684213" y="3500438"/>
          <a:ext cx="5543550" cy="1120776"/>
        </p:xfrm>
        <a:graphic>
          <a:graphicData uri="http://schemas.openxmlformats.org/drawingml/2006/table">
            <a:tbl>
              <a:tblPr/>
              <a:tblGrid>
                <a:gridCol w="909637"/>
                <a:gridCol w="658813"/>
                <a:gridCol w="1254125"/>
                <a:gridCol w="1335087"/>
                <a:gridCol w="1385888"/>
              </a:tblGrid>
              <a:tr h="303213">
                <a:tc gridSpan="5">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Times New Roman" pitchFamily="18" charset="0"/>
                          <a:cs typeface="Times New Roman" pitchFamily="18" charset="0"/>
                        </a:rPr>
                        <a:t>One-Sample Statistics</a:t>
                      </a:r>
                      <a:endParaRPr kumimoji="0" lang="en-US" altLang="en-US"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3213">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en-US" altLang="en-US" sz="1000" b="0" i="0" u="none" strike="noStrike" cap="none" normalizeH="0" baseline="0" smtClean="0">
                          <a:ln>
                            <a:noFill/>
                          </a:ln>
                          <a:solidFill>
                            <a:srgbClr val="002060"/>
                          </a:solidFill>
                          <a:effectLst/>
                          <a:latin typeface="Times New Roman" pitchFamily="18" charset="0"/>
                          <a:cs typeface="Times New Roman" pitchFamily="18" charset="0"/>
                        </a:rPr>
                        <a:t> </a:t>
                      </a:r>
                      <a:endParaRPr kumimoji="0" lang="en-US" altLang="en-US" sz="14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E7"/>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1" i="0" u="none" strike="noStrike" cap="none" normalizeH="0" baseline="0" smtClean="0">
                          <a:ln>
                            <a:noFill/>
                          </a:ln>
                          <a:solidFill>
                            <a:srgbClr val="002060"/>
                          </a:solidFill>
                          <a:effectLst/>
                          <a:latin typeface="Times New Roman" pitchFamily="18" charset="0"/>
                          <a:cs typeface="Times New Roman" pitchFamily="18" charset="0"/>
                        </a:rPr>
                        <a:t>N</a:t>
                      </a:r>
                      <a:endParaRPr kumimoji="0" lang="en-US" altLang="en-US" sz="2000"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Times New Roman" pitchFamily="18" charset="0"/>
                        </a:rPr>
                        <a:t>Mean</a:t>
                      </a:r>
                      <a:endParaRPr kumimoji="0" lang="en-US" altLang="en-US" sz="20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Times New Roman" pitchFamily="18" charset="0"/>
                        </a:rPr>
                        <a:t>Std. Deviation</a:t>
                      </a:r>
                      <a:endParaRPr kumimoji="0" lang="en-US" altLang="en-US" sz="20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DAE9"/>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Times New Roman" pitchFamily="18" charset="0"/>
                        </a:rPr>
                        <a:t>Std. Error Mean</a:t>
                      </a:r>
                      <a:endParaRPr kumimoji="0" lang="en-US" altLang="en-US" sz="20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E7"/>
                    </a:solidFill>
                  </a:tcPr>
                </a:tc>
              </a:tr>
              <a:tr h="514350">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800" b="0" i="0" u="none" strike="noStrike" cap="none" normalizeH="0" baseline="0" smtClean="0">
                          <a:ln>
                            <a:noFill/>
                          </a:ln>
                          <a:solidFill>
                            <a:srgbClr val="002060"/>
                          </a:solidFill>
                          <a:effectLst/>
                          <a:latin typeface="Times New Roman" pitchFamily="18" charset="0"/>
                          <a:cs typeface="Times New Roman" pitchFamily="18" charset="0"/>
                        </a:rPr>
                        <a:t>SEN</a:t>
                      </a:r>
                      <a:endParaRPr kumimoji="0" lang="en-US" altLang="en-US" sz="14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E7"/>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800" b="1" i="0" u="none" strike="noStrike" cap="none" normalizeH="0" baseline="0" smtClean="0">
                          <a:ln>
                            <a:noFill/>
                          </a:ln>
                          <a:solidFill>
                            <a:srgbClr val="002060"/>
                          </a:solidFill>
                          <a:effectLst/>
                          <a:latin typeface="Times New Roman" pitchFamily="18" charset="0"/>
                          <a:cs typeface="Times New Roman" pitchFamily="18" charset="0"/>
                        </a:rPr>
                        <a:t>15</a:t>
                      </a:r>
                      <a:endParaRPr kumimoji="0" lang="en-US" altLang="en-US" sz="14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5E62"/>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800" b="1" i="0" u="none" strike="noStrike" cap="none" normalizeH="0" baseline="0" smtClean="0">
                          <a:ln>
                            <a:noFill/>
                          </a:ln>
                          <a:solidFill>
                            <a:srgbClr val="002060"/>
                          </a:solidFill>
                          <a:effectLst/>
                          <a:latin typeface="Times New Roman" pitchFamily="18" charset="0"/>
                          <a:cs typeface="Times New Roman" pitchFamily="18" charset="0"/>
                        </a:rPr>
                        <a:t>47.5333</a:t>
                      </a:r>
                      <a:endParaRPr kumimoji="0" lang="en-US" altLang="en-US" sz="14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E7"/>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800" b="1" i="0" u="none" strike="noStrike" cap="none" normalizeH="0" baseline="0" smtClean="0">
                          <a:ln>
                            <a:noFill/>
                          </a:ln>
                          <a:solidFill>
                            <a:srgbClr val="002060"/>
                          </a:solidFill>
                          <a:effectLst/>
                          <a:latin typeface="Times New Roman" pitchFamily="18" charset="0"/>
                          <a:cs typeface="Times New Roman" pitchFamily="18" charset="0"/>
                        </a:rPr>
                        <a:t>5.18055</a:t>
                      </a:r>
                      <a:endParaRPr kumimoji="0" lang="en-US" altLang="en-US" sz="14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E7"/>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800" b="1" i="0" u="none" strike="noStrike" cap="none" normalizeH="0" baseline="0" dirty="0" smtClean="0">
                          <a:ln>
                            <a:noFill/>
                          </a:ln>
                          <a:solidFill>
                            <a:srgbClr val="002060"/>
                          </a:solidFill>
                          <a:effectLst/>
                          <a:latin typeface="Times New Roman" pitchFamily="18" charset="0"/>
                          <a:cs typeface="Times New Roman" pitchFamily="18" charset="0"/>
                        </a:rPr>
                        <a:t>1.33761</a:t>
                      </a:r>
                      <a:endParaRPr kumimoji="0" lang="en-US" altLang="en-US"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5E62"/>
                    </a:solidFill>
                  </a:tcPr>
                </a:tc>
              </a:tr>
            </a:tbl>
          </a:graphicData>
        </a:graphic>
      </p:graphicFrame>
      <p:sp>
        <p:nvSpPr>
          <p:cNvPr id="38974" name="TextBox 11"/>
          <p:cNvSpPr txBox="1">
            <a:spLocks noChangeArrowheads="1"/>
          </p:cNvSpPr>
          <p:nvPr/>
        </p:nvSpPr>
        <p:spPr bwMode="auto">
          <a:xfrm>
            <a:off x="684213" y="4787900"/>
            <a:ext cx="7991475"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just" eaLnBrk="1" hangingPunct="1"/>
            <a:r>
              <a:rPr lang="fa-IR" altLang="en-US" sz="1600">
                <a:solidFill>
                  <a:srgbClr val="002060"/>
                </a:solidFill>
                <a:latin typeface="Times New Roman" pitchFamily="18" charset="0"/>
                <a:cs typeface="B Nazanin" pitchFamily="2" charset="-78"/>
              </a:rPr>
              <a:t>توضیح اینکه در جدول </a:t>
            </a:r>
            <a:r>
              <a:rPr lang="en-US" altLang="en-US" sz="1200" b="0">
                <a:solidFill>
                  <a:srgbClr val="002060"/>
                </a:solidFill>
                <a:latin typeface="Arial Black" pitchFamily="34" charset="0"/>
                <a:cs typeface="B Nazanin" pitchFamily="2" charset="-78"/>
              </a:rPr>
              <a:t>One – Sample Statistics  </a:t>
            </a:r>
            <a:r>
              <a:rPr lang="fa-IR" altLang="en-US" sz="1200" b="0">
                <a:solidFill>
                  <a:srgbClr val="002060"/>
                </a:solidFill>
                <a:latin typeface="Arial Black" pitchFamily="34" charset="0"/>
                <a:cs typeface="B Nazanin" pitchFamily="2" charset="-78"/>
              </a:rPr>
              <a:t> </a:t>
            </a:r>
            <a:r>
              <a:rPr lang="fa-IR" altLang="en-US" sz="1600">
                <a:solidFill>
                  <a:srgbClr val="002060"/>
                </a:solidFill>
                <a:latin typeface="Times New Roman" pitchFamily="18" charset="0"/>
                <a:cs typeface="B Nazanin" pitchFamily="2" charset="-78"/>
              </a:rPr>
              <a:t>شاخص های میانگین و انحراف معیار سن مدیران مشاهده میشود . در جدول </a:t>
            </a:r>
            <a:r>
              <a:rPr lang="en-US" altLang="en-US" sz="1200">
                <a:solidFill>
                  <a:srgbClr val="002060"/>
                </a:solidFill>
                <a:latin typeface="Arial Black" pitchFamily="34" charset="0"/>
                <a:cs typeface="B Nazanin" pitchFamily="2" charset="-78"/>
              </a:rPr>
              <a:t>One- Sample </a:t>
            </a:r>
            <a:r>
              <a:rPr lang="en-US" altLang="en-US" sz="1400">
                <a:solidFill>
                  <a:srgbClr val="002060"/>
                </a:solidFill>
                <a:latin typeface="Arial Black" pitchFamily="34" charset="0"/>
                <a:cs typeface="B Nazanin" pitchFamily="2" charset="-78"/>
              </a:rPr>
              <a:t>Test </a:t>
            </a:r>
            <a:r>
              <a:rPr lang="fa-IR" altLang="en-US" sz="1400">
                <a:solidFill>
                  <a:srgbClr val="002060"/>
                </a:solidFill>
                <a:latin typeface="Arial Black" pitchFamily="34" charset="0"/>
                <a:cs typeface="B Nazanin" pitchFamily="2" charset="-78"/>
              </a:rPr>
              <a:t> </a:t>
            </a:r>
            <a:r>
              <a:rPr lang="fa-IR" altLang="en-US" sz="1600">
                <a:solidFill>
                  <a:srgbClr val="002060"/>
                </a:solidFill>
                <a:latin typeface="Times New Roman" pitchFamily="18" charset="0"/>
                <a:cs typeface="B Nazanin" pitchFamily="2" charset="-78"/>
              </a:rPr>
              <a:t>می توانید نتایج آزمون را مشاهده کنید .</a:t>
            </a:r>
            <a:endParaRPr lang="en-US" altLang="en-US" sz="1600">
              <a:solidFill>
                <a:srgbClr val="002060"/>
              </a:solidFill>
              <a:latin typeface="Times New Roman" pitchFamily="18" charset="0"/>
              <a:cs typeface="B Nazanin" pitchFamily="2" charset="-78"/>
            </a:endParaRPr>
          </a:p>
        </p:txBody>
      </p:sp>
      <p:sp>
        <p:nvSpPr>
          <p:cNvPr id="38975" name="TextBox 12"/>
          <p:cNvSpPr txBox="1">
            <a:spLocks noChangeArrowheads="1"/>
          </p:cNvSpPr>
          <p:nvPr/>
        </p:nvSpPr>
        <p:spPr bwMode="auto">
          <a:xfrm>
            <a:off x="539750" y="5478463"/>
            <a:ext cx="7993063"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algn="just" eaLnBrk="1" hangingPunct="1"/>
            <a:r>
              <a:rPr lang="fa-IR" altLang="en-US" sz="1600">
                <a:solidFill>
                  <a:srgbClr val="002060"/>
                </a:solidFill>
                <a:latin typeface="Times New Roman" pitchFamily="18" charset="0"/>
                <a:cs typeface="B Nazanin" pitchFamily="2" charset="-78"/>
              </a:rPr>
              <a:t>برای قضاوت در مورد فرضیه صــفر ، می توانید در جدول </a:t>
            </a:r>
            <a:r>
              <a:rPr lang="en-US" altLang="en-US" sz="1200" b="0">
                <a:solidFill>
                  <a:srgbClr val="002060"/>
                </a:solidFill>
                <a:latin typeface="Arial Black" pitchFamily="34" charset="0"/>
                <a:cs typeface="B Nazanin" pitchFamily="2" charset="-78"/>
              </a:rPr>
              <a:t>One- Sample Test </a:t>
            </a:r>
            <a:r>
              <a:rPr lang="fa-IR" altLang="en-US" sz="1600">
                <a:solidFill>
                  <a:srgbClr val="002060"/>
                </a:solidFill>
                <a:latin typeface="Times New Roman" pitchFamily="18" charset="0"/>
                <a:cs typeface="B Nazanin" pitchFamily="2" charset="-78"/>
              </a:rPr>
              <a:t>به مــعیار تصمیم   (  </a:t>
            </a:r>
            <a:r>
              <a:rPr lang="en-US" altLang="en-US" sz="1600">
                <a:solidFill>
                  <a:srgbClr val="002060"/>
                </a:solidFill>
                <a:latin typeface="Times New Roman" pitchFamily="18" charset="0"/>
                <a:cs typeface="B Nazanin" pitchFamily="2" charset="-78"/>
              </a:rPr>
              <a:t>(</a:t>
            </a:r>
            <a:r>
              <a:rPr lang="en-US" altLang="en-US" sz="1400">
                <a:solidFill>
                  <a:srgbClr val="002060"/>
                </a:solidFill>
                <a:latin typeface="Arial Black" pitchFamily="34" charset="0"/>
                <a:cs typeface="B Nazanin" pitchFamily="2" charset="-78"/>
              </a:rPr>
              <a:t>P-Value</a:t>
            </a:r>
            <a:r>
              <a:rPr lang="en-US" altLang="en-US" sz="1600">
                <a:solidFill>
                  <a:srgbClr val="002060"/>
                </a:solidFill>
                <a:latin typeface="Times New Roman" pitchFamily="18" charset="0"/>
                <a:cs typeface="B Nazanin" pitchFamily="2" charset="-78"/>
              </a:rPr>
              <a:t>  </a:t>
            </a:r>
            <a:r>
              <a:rPr lang="fa-IR" altLang="en-US" sz="1600">
                <a:solidFill>
                  <a:srgbClr val="002060"/>
                </a:solidFill>
                <a:latin typeface="Times New Roman" pitchFamily="18" charset="0"/>
                <a:cs typeface="B Nazanin" pitchFamily="2" charset="-78"/>
              </a:rPr>
              <a:t>که با عنوان </a:t>
            </a:r>
            <a:r>
              <a:rPr lang="en-US" altLang="en-US" sz="1600">
                <a:solidFill>
                  <a:srgbClr val="002060"/>
                </a:solidFill>
                <a:latin typeface="Times New Roman" pitchFamily="18" charset="0"/>
                <a:cs typeface="B Nazanin" pitchFamily="2" charset="-78"/>
              </a:rPr>
              <a:t>Sig.(2-tailed)</a:t>
            </a:r>
            <a:r>
              <a:rPr lang="fa-IR" altLang="en-US" sz="1600">
                <a:solidFill>
                  <a:srgbClr val="002060"/>
                </a:solidFill>
                <a:latin typeface="Times New Roman" pitchFamily="18" charset="0"/>
                <a:cs typeface="B Nazanin" pitchFamily="2" charset="-78"/>
              </a:rPr>
              <a:t>آمده است ، نگاه کنید . چون در این مثال 079/ بیشتر از  5% است ، دلیل کافی برای رد کردن فرضیه </a:t>
            </a:r>
            <a:r>
              <a:rPr lang="en-US" altLang="en-US" sz="1600">
                <a:solidFill>
                  <a:srgbClr val="002060"/>
                </a:solidFill>
                <a:latin typeface="Times New Roman" pitchFamily="18" charset="0"/>
                <a:cs typeface="B Nazanin" pitchFamily="2" charset="-78"/>
              </a:rPr>
              <a:t> H0 </a:t>
            </a:r>
            <a:r>
              <a:rPr lang="fa-IR" altLang="en-US" sz="1600">
                <a:solidFill>
                  <a:srgbClr val="002060"/>
                </a:solidFill>
                <a:latin typeface="Times New Roman" pitchFamily="18" charset="0"/>
                <a:cs typeface="B Nazanin" pitchFamily="2" charset="-78"/>
              </a:rPr>
              <a:t>وجود ندارد .</a:t>
            </a:r>
            <a:endParaRPr lang="en-US" altLang="en-US" sz="1600">
              <a:solidFill>
                <a:srgbClr val="002060"/>
              </a:solidFill>
              <a:latin typeface="Times New Roman" pitchFamily="18" charset="0"/>
              <a:cs typeface="B Nazanin" pitchFamily="2" charset="-78"/>
            </a:endParaRPr>
          </a:p>
        </p:txBody>
      </p:sp>
      <p:sp>
        <p:nvSpPr>
          <p:cNvPr id="38976" name="TextBox 5"/>
          <p:cNvSpPr txBox="1">
            <a:spLocks noChangeArrowheads="1"/>
          </p:cNvSpPr>
          <p:nvPr/>
        </p:nvSpPr>
        <p:spPr bwMode="auto">
          <a:xfrm>
            <a:off x="6084888" y="1403350"/>
            <a:ext cx="2519362"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eaLnBrk="1" hangingPunct="1"/>
            <a:r>
              <a:rPr lang="fa-IR" altLang="en-US" sz="1600">
                <a:cs typeface="B Nazanin" pitchFamily="2" charset="-78"/>
              </a:rPr>
              <a:t>خروجی</a:t>
            </a:r>
            <a:r>
              <a:rPr lang="en-US" altLang="en-US" sz="1600">
                <a:cs typeface="B Nazanin" pitchFamily="2" charset="-78"/>
              </a:rPr>
              <a:t> </a:t>
            </a:r>
            <a:r>
              <a:rPr lang="fa-IR" altLang="en-US" sz="1600">
                <a:cs typeface="B Nazanin" pitchFamily="2" charset="-78"/>
              </a:rPr>
              <a:t> اول آمار استنباطی</a:t>
            </a:r>
            <a:endParaRPr lang="en-US" altLang="en-US" sz="1600">
              <a:latin typeface="Times New Roman" pitchFamily="18" charset="0"/>
              <a:cs typeface="Times New Roman" pitchFamily="18" charset="0"/>
            </a:endParaRPr>
          </a:p>
        </p:txBody>
      </p:sp>
      <p:sp>
        <p:nvSpPr>
          <p:cNvPr id="38977" name="TextBox 13"/>
          <p:cNvSpPr txBox="1">
            <a:spLocks noChangeArrowheads="1"/>
          </p:cNvSpPr>
          <p:nvPr/>
        </p:nvSpPr>
        <p:spPr bwMode="auto">
          <a:xfrm>
            <a:off x="6372225" y="3500438"/>
            <a:ext cx="2312988"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r" rtl="1" eaLnBrk="0" fontAlgn="base" hangingPunct="0">
              <a:spcBef>
                <a:spcPct val="0"/>
              </a:spcBef>
              <a:spcAft>
                <a:spcPct val="0"/>
              </a:spcAft>
              <a:defRPr b="1">
                <a:solidFill>
                  <a:schemeClr val="tx1"/>
                </a:solidFill>
                <a:latin typeface="Arial" charset="0"/>
                <a:cs typeface="Arial" charset="0"/>
              </a:defRPr>
            </a:lvl6pPr>
            <a:lvl7pPr marL="2971800" indent="-228600" algn="r" rtl="1" eaLnBrk="0" fontAlgn="base" hangingPunct="0">
              <a:spcBef>
                <a:spcPct val="0"/>
              </a:spcBef>
              <a:spcAft>
                <a:spcPct val="0"/>
              </a:spcAft>
              <a:defRPr b="1">
                <a:solidFill>
                  <a:schemeClr val="tx1"/>
                </a:solidFill>
                <a:latin typeface="Arial" charset="0"/>
                <a:cs typeface="Arial" charset="0"/>
              </a:defRPr>
            </a:lvl7pPr>
            <a:lvl8pPr marL="3429000" indent="-228600" algn="r" rtl="1" eaLnBrk="0" fontAlgn="base" hangingPunct="0">
              <a:spcBef>
                <a:spcPct val="0"/>
              </a:spcBef>
              <a:spcAft>
                <a:spcPct val="0"/>
              </a:spcAft>
              <a:defRPr b="1">
                <a:solidFill>
                  <a:schemeClr val="tx1"/>
                </a:solidFill>
                <a:latin typeface="Arial" charset="0"/>
                <a:cs typeface="Arial" charset="0"/>
              </a:defRPr>
            </a:lvl8pPr>
            <a:lvl9pPr marL="3886200" indent="-228600" algn="r" rtl="1" eaLnBrk="0" fontAlgn="base" hangingPunct="0">
              <a:spcBef>
                <a:spcPct val="0"/>
              </a:spcBef>
              <a:spcAft>
                <a:spcPct val="0"/>
              </a:spcAft>
              <a:defRPr b="1">
                <a:solidFill>
                  <a:schemeClr val="tx1"/>
                </a:solidFill>
                <a:latin typeface="Arial" charset="0"/>
                <a:cs typeface="Arial" charset="0"/>
              </a:defRPr>
            </a:lvl9pPr>
          </a:lstStyle>
          <a:p>
            <a:pPr eaLnBrk="1" hangingPunct="1"/>
            <a:r>
              <a:rPr lang="fa-IR" altLang="en-US" sz="1600">
                <a:cs typeface="B Nazanin" pitchFamily="2" charset="-78"/>
              </a:rPr>
              <a:t>خروجی</a:t>
            </a:r>
            <a:r>
              <a:rPr lang="en-US" altLang="en-US" sz="1600">
                <a:cs typeface="B Nazanin" pitchFamily="2" charset="-78"/>
              </a:rPr>
              <a:t> </a:t>
            </a:r>
            <a:r>
              <a:rPr lang="fa-IR" altLang="en-US" sz="1600">
                <a:cs typeface="B Nazanin" pitchFamily="2" charset="-78"/>
              </a:rPr>
              <a:t> دوم</a:t>
            </a:r>
            <a:r>
              <a:rPr lang="fa-IR" altLang="en-US" sz="1600">
                <a:latin typeface="Times New Roman" pitchFamily="18" charset="0"/>
                <a:cs typeface="B Nazanin" pitchFamily="2" charset="-78"/>
              </a:rPr>
              <a:t> آمار توصیفی</a:t>
            </a:r>
            <a:endParaRPr lang="en-US" altLang="en-US" sz="1600">
              <a:latin typeface="Times New Roman" pitchFamily="18" charset="0"/>
              <a:cs typeface="B Nazanin" pitchFamily="2" charset="-78"/>
            </a:endParaRPr>
          </a:p>
        </p:txBody>
      </p:sp>
      <p:sp>
        <p:nvSpPr>
          <p:cNvPr id="8" name="Striped Right Arrow 7"/>
          <p:cNvSpPr/>
          <p:nvPr/>
        </p:nvSpPr>
        <p:spPr>
          <a:xfrm rot="10800000">
            <a:off x="6948488" y="3860800"/>
            <a:ext cx="1584325" cy="431800"/>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1000125"/>
            <a:ext cx="8181975" cy="4229100"/>
          </a:xfrm>
        </p:spPr>
        <p:txBody>
          <a:bodyPr rtlCol="0">
            <a:normAutofit lnSpcReduction="10000"/>
          </a:bodyPr>
          <a:lstStyle/>
          <a:p>
            <a:pPr indent="-6350" algn="just" rtl="1" eaLnBrk="1" fontAlgn="auto" hangingPunct="1">
              <a:lnSpc>
                <a:spcPct val="150000"/>
              </a:lnSpc>
              <a:spcAft>
                <a:spcPts val="0"/>
              </a:spcAft>
              <a:buFont typeface="Wingdings" pitchFamily="2" charset="2"/>
              <a:buChar char="q"/>
              <a:defRPr/>
            </a:pPr>
            <a:r>
              <a:rPr lang="fa-IR" sz="2000" b="1" dirty="0" smtClean="0">
                <a:solidFill>
                  <a:srgbClr val="002060"/>
                </a:solidFill>
                <a:cs typeface="B Nazanin" panose="00000400000000000000" pitchFamily="2" charset="-78"/>
              </a:rPr>
              <a:t>روش تحليل </a:t>
            </a:r>
            <a:r>
              <a:rPr lang="en-US" sz="2400" b="1" dirty="0" smtClean="0">
                <a:solidFill>
                  <a:srgbClr val="002060"/>
                </a:solidFill>
                <a:latin typeface="Times New Roman" panose="02020603050405020304" pitchFamily="18" charset="0"/>
                <a:cs typeface="Times New Roman" panose="02020603050405020304" pitchFamily="18" charset="0"/>
              </a:rPr>
              <a:t>SPSS</a:t>
            </a:r>
            <a:r>
              <a:rPr lang="fa-IR" sz="2000" b="1" dirty="0" smtClean="0">
                <a:solidFill>
                  <a:srgbClr val="002060"/>
                </a:solidFill>
                <a:cs typeface="B Nazanin" panose="00000400000000000000" pitchFamily="2" charset="-78"/>
              </a:rPr>
              <a:t>:</a:t>
            </a:r>
          </a:p>
          <a:p>
            <a:pPr marL="531813" indent="-265113" algn="just" rtl="1" eaLnBrk="1" fontAlgn="auto" hangingPunct="1">
              <a:lnSpc>
                <a:spcPct val="150000"/>
              </a:lnSpc>
              <a:spcAft>
                <a:spcPts val="0"/>
              </a:spcAft>
              <a:buFont typeface="Wingdings" pitchFamily="2" charset="2"/>
              <a:buChar char="q"/>
              <a:defRPr/>
            </a:pPr>
            <a:r>
              <a:rPr lang="fa-IR" sz="2000" b="1" dirty="0" smtClean="0">
                <a:solidFill>
                  <a:srgbClr val="002060"/>
                </a:solidFill>
                <a:cs typeface="B Nazanin" panose="00000400000000000000" pitchFamily="2" charset="-78"/>
              </a:rPr>
              <a:t>نتيجه اين آزمون شامل 2 خروجی است. خروجی اول آمار توصيفی مربوط به آزمون فرضيه است. </a:t>
            </a:r>
          </a:p>
          <a:p>
            <a:pPr marL="531813" indent="-265113" algn="just" rtl="1" eaLnBrk="1" fontAlgn="auto" hangingPunct="1">
              <a:lnSpc>
                <a:spcPct val="150000"/>
              </a:lnSpc>
              <a:spcAft>
                <a:spcPts val="0"/>
              </a:spcAft>
              <a:buFont typeface="Arial" pitchFamily="34" charset="0"/>
              <a:buNone/>
              <a:defRPr/>
            </a:pPr>
            <a:r>
              <a:rPr lang="fa-IR" sz="2000" b="1" dirty="0" smtClean="0">
                <a:solidFill>
                  <a:srgbClr val="002060"/>
                </a:solidFill>
                <a:cs typeface="B Nazanin" panose="00000400000000000000" pitchFamily="2" charset="-78"/>
              </a:rPr>
              <a:t>خروجی دوم مربوط به آمار استنباطی و نتايج آزمون فرضيه را ارايه ميدهد.</a:t>
            </a:r>
          </a:p>
          <a:p>
            <a:pPr marL="531813" indent="-265113" algn="just" rtl="1" eaLnBrk="1" fontAlgn="auto" hangingPunct="1">
              <a:lnSpc>
                <a:spcPct val="150000"/>
              </a:lnSpc>
              <a:spcAft>
                <a:spcPts val="0"/>
              </a:spcAft>
              <a:buFont typeface="Wingdings" pitchFamily="2" charset="2"/>
              <a:buChar char="q"/>
              <a:defRPr/>
            </a:pPr>
            <a:r>
              <a:rPr lang="fa-IR" sz="2000" b="1" dirty="0" smtClean="0">
                <a:solidFill>
                  <a:srgbClr val="002060"/>
                </a:solidFill>
                <a:cs typeface="B Nazanin" panose="00000400000000000000" pitchFamily="2" charset="-78"/>
              </a:rPr>
              <a:t>با توجه به مقادير حد بالا(</a:t>
            </a:r>
            <a:r>
              <a:rPr lang="en-US" sz="2400" b="1" dirty="0" smtClean="0">
                <a:solidFill>
                  <a:srgbClr val="002060"/>
                </a:solidFill>
                <a:latin typeface="Times New Roman" panose="02020603050405020304" pitchFamily="18" charset="0"/>
                <a:cs typeface="Times New Roman" panose="02020603050405020304" pitchFamily="18" charset="0"/>
              </a:rPr>
              <a:t>Upper</a:t>
            </a:r>
            <a:r>
              <a:rPr lang="fa-IR" sz="2400" b="1" dirty="0" smtClean="0">
                <a:solidFill>
                  <a:srgbClr val="002060"/>
                </a:solidFill>
                <a:latin typeface="Times New Roman" panose="02020603050405020304" pitchFamily="18" charset="0"/>
                <a:cs typeface="Times New Roman" panose="02020603050405020304" pitchFamily="18" charset="0"/>
              </a:rPr>
              <a:t>) </a:t>
            </a:r>
            <a:r>
              <a:rPr lang="fa-IR" sz="2000" b="1" dirty="0" smtClean="0">
                <a:solidFill>
                  <a:srgbClr val="002060"/>
                </a:solidFill>
                <a:cs typeface="B Nazanin" panose="00000400000000000000" pitchFamily="2" charset="-78"/>
              </a:rPr>
              <a:t>و پائين(</a:t>
            </a:r>
            <a:r>
              <a:rPr lang="en-US" sz="2400" b="1" dirty="0" smtClean="0">
                <a:solidFill>
                  <a:srgbClr val="002060"/>
                </a:solidFill>
                <a:latin typeface="Times New Roman" panose="02020603050405020304" pitchFamily="18" charset="0"/>
                <a:cs typeface="Times New Roman" panose="02020603050405020304" pitchFamily="18" charset="0"/>
              </a:rPr>
              <a:t>Lower</a:t>
            </a:r>
            <a:r>
              <a:rPr lang="fa-IR" sz="2400" b="1" dirty="0" smtClean="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 </a:t>
            </a:r>
            <a:r>
              <a:rPr lang="fa-IR" sz="2000" b="1" dirty="0" smtClean="0">
                <a:solidFill>
                  <a:srgbClr val="002060"/>
                </a:solidFill>
                <a:cs typeface="B Nazanin" panose="00000400000000000000" pitchFamily="2" charset="-78"/>
              </a:rPr>
              <a:t>مي توان گفت:</a:t>
            </a:r>
          </a:p>
          <a:p>
            <a:pPr marL="457200" indent="-190500" algn="just" rtl="1" eaLnBrk="1" fontAlgn="auto" hangingPunct="1">
              <a:lnSpc>
                <a:spcPct val="150000"/>
              </a:lnSpc>
              <a:spcAft>
                <a:spcPts val="0"/>
              </a:spcAft>
              <a:buFont typeface="+mj-lt"/>
              <a:buAutoNum type="arabicParenR"/>
              <a:defRPr/>
            </a:pPr>
            <a:r>
              <a:rPr lang="fa-IR" sz="2000" dirty="0" smtClean="0">
                <a:solidFill>
                  <a:srgbClr val="002060"/>
                </a:solidFill>
                <a:cs typeface="B Nazanin" panose="00000400000000000000" pitchFamily="2" charset="-78"/>
              </a:rPr>
              <a:t>هرگاه حد پائين و بالا مثبت باشد، ميانگين از مقدار آزمون بزرگتر است.</a:t>
            </a:r>
          </a:p>
          <a:p>
            <a:pPr marL="457200" indent="-190500" algn="just" rtl="1" eaLnBrk="1" fontAlgn="auto" hangingPunct="1">
              <a:lnSpc>
                <a:spcPct val="150000"/>
              </a:lnSpc>
              <a:spcAft>
                <a:spcPts val="0"/>
              </a:spcAft>
              <a:buFont typeface="+mj-lt"/>
              <a:buAutoNum type="arabicParenR"/>
              <a:defRPr/>
            </a:pPr>
            <a:r>
              <a:rPr lang="fa-IR" sz="2000" dirty="0" smtClean="0">
                <a:solidFill>
                  <a:srgbClr val="002060"/>
                </a:solidFill>
                <a:cs typeface="B Nazanin" panose="00000400000000000000" pitchFamily="2" charset="-78"/>
              </a:rPr>
              <a:t>هرگاه حد پائين و بالا منفی باشد، ميانگين از مقدار آزمون کوچک تر است.</a:t>
            </a:r>
          </a:p>
          <a:p>
            <a:pPr marL="457200" indent="-190500" algn="just" rtl="1" eaLnBrk="1" fontAlgn="auto" hangingPunct="1">
              <a:lnSpc>
                <a:spcPct val="150000"/>
              </a:lnSpc>
              <a:spcAft>
                <a:spcPts val="0"/>
              </a:spcAft>
              <a:buFont typeface="+mj-lt"/>
              <a:buAutoNum type="arabicParenR"/>
              <a:defRPr/>
            </a:pPr>
            <a:r>
              <a:rPr lang="fa-IR" sz="2000" dirty="0" smtClean="0">
                <a:solidFill>
                  <a:srgbClr val="002060"/>
                </a:solidFill>
                <a:cs typeface="B Nazanin" panose="00000400000000000000" pitchFamily="2" charset="-78"/>
              </a:rPr>
              <a:t>هرگاه حد پائين منفی و حد بالا مثبت باشد، ميانگين با مقدار مورد آزمون تفاوت معنی داری ندارد.</a:t>
            </a:r>
          </a:p>
          <a:p>
            <a:pPr algn="just" rtl="1" eaLnBrk="1" fontAlgn="auto" hangingPunct="1">
              <a:spcAft>
                <a:spcPts val="0"/>
              </a:spcAft>
              <a:buFont typeface="Wingdings 2"/>
              <a:buChar char=""/>
              <a:defRPr/>
            </a:pPr>
            <a:endParaRPr lang="fa-IR" sz="2000" dirty="0">
              <a:solidFill>
                <a:srgbClr val="002060"/>
              </a:solidFill>
              <a:cs typeface="B Nazanin" panose="00000400000000000000" pitchFamily="2" charset="-78"/>
            </a:endParaRPr>
          </a:p>
        </p:txBody>
      </p:sp>
      <p:sp>
        <p:nvSpPr>
          <p:cNvPr id="8" name="Slide Number Placeholder 7"/>
          <p:cNvSpPr>
            <a:spLocks noGrp="1"/>
          </p:cNvSpPr>
          <p:nvPr>
            <p:ph type="sldNum" sz="quarter" idx="11"/>
          </p:nvPr>
        </p:nvSpPr>
        <p:spPr/>
        <p:txBody>
          <a:bodyPr/>
          <a:lstStyle/>
          <a:p>
            <a:pPr>
              <a:defRPr/>
            </a:pPr>
            <a:fld id="{26AA3892-F73D-4509-B26E-B9AC5B43B7D7}" type="slidenum">
              <a:rPr lang="fa-IR" altLang="en-US"/>
              <a:pPr>
                <a:defRPr/>
              </a:pPr>
              <a:t>37</a:t>
            </a:fld>
            <a:endParaRPr lang="en-US" altLang="en-US" dirty="0"/>
          </a:p>
        </p:txBody>
      </p:sp>
      <p:sp>
        <p:nvSpPr>
          <p:cNvPr id="39940"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162148D4-6FE6-4BD1-87B6-D7384DFADE9B}" type="slidenum">
              <a:rPr lang="fa-IR" altLang="en-US" sz="1400">
                <a:solidFill>
                  <a:schemeClr val="bg1"/>
                </a:solidFill>
                <a:latin typeface="Arial" charset="0"/>
                <a:cs typeface="B Nazanin" pitchFamily="2" charset="-78"/>
              </a:rPr>
              <a:pPr algn="ctr" rtl="1" eaLnBrk="1" hangingPunct="1">
                <a:spcBef>
                  <a:spcPct val="0"/>
                </a:spcBef>
                <a:buFontTx/>
                <a:buNone/>
              </a:pPr>
              <a:t>37</a:t>
            </a:fld>
            <a:endParaRPr lang="en-US" altLang="en-US" sz="1200">
              <a:solidFill>
                <a:schemeClr val="bg1"/>
              </a:solidFill>
              <a:latin typeface="Arial" charset="0"/>
              <a:cs typeface="B Nazanin" pitchFamily="2" charset="-78"/>
            </a:endParaRPr>
          </a:p>
        </p:txBody>
      </p:sp>
      <p:sp>
        <p:nvSpPr>
          <p:cNvPr id="13" name="Title 1"/>
          <p:cNvSpPr txBox="1">
            <a:spLocks/>
          </p:cNvSpPr>
          <p:nvPr/>
        </p:nvSpPr>
        <p:spPr>
          <a:xfrm>
            <a:off x="2771801" y="214312"/>
            <a:ext cx="5910238" cy="694408"/>
          </a:xfrm>
          <a:prstGeom prst="rect">
            <a:avLst/>
          </a:prstGeom>
          <a:solidFill>
            <a:srgbClr val="FC5E62"/>
          </a:solidFill>
        </p:spPr>
        <p:txBody>
          <a:bodyPr anchor="ctr"/>
          <a:lstStyle>
            <a:lvl1pPr algn="l" rtl="0" fontAlgn="base">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ctr" rtl="1" fontAlgn="auto">
              <a:spcAft>
                <a:spcPts val="0"/>
              </a:spcAft>
              <a:defRPr/>
            </a:pPr>
            <a:r>
              <a:rPr lang="fa-IR" sz="2800" dirty="0" smtClean="0">
                <a:solidFill>
                  <a:schemeClr val="hlink"/>
                </a:solidFill>
                <a:cs typeface="B Titr" panose="00000700000000000000" pitchFamily="2" charset="-78"/>
              </a:rPr>
              <a:t>مدل آماری</a:t>
            </a:r>
            <a:r>
              <a:rPr lang="en-US" sz="3200" dirty="0" smtClean="0">
                <a:solidFill>
                  <a:schemeClr val="hlink"/>
                </a:solidFill>
                <a:latin typeface="Arial Black" panose="020B0A04020102020204" pitchFamily="34" charset="0"/>
                <a:cs typeface="B Titr" panose="00000700000000000000" pitchFamily="2" charset="-78"/>
              </a:rPr>
              <a:t>T</a:t>
            </a:r>
            <a:r>
              <a:rPr lang="en-US" sz="2800" dirty="0" smtClean="0">
                <a:solidFill>
                  <a:schemeClr val="hlink"/>
                </a:solidFill>
                <a:cs typeface="B Titr" panose="00000700000000000000" pitchFamily="2" charset="-78"/>
              </a:rPr>
              <a:t> </a:t>
            </a:r>
            <a:r>
              <a:rPr lang="fa-IR" sz="2800" dirty="0" smtClean="0">
                <a:solidFill>
                  <a:schemeClr val="hlink"/>
                </a:solidFill>
                <a:cs typeface="B Titr" panose="00000700000000000000" pitchFamily="2" charset="-78"/>
              </a:rPr>
              <a:t> تک گروهی (پارامتريک)</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13"/>
                                        </p:tgtEl>
                                        <p:attrNameLst>
                                          <p:attrName>fillcolor</p:attrName>
                                        </p:attrNameLst>
                                      </p:cBhvr>
                                      <p:to>
                                        <a:schemeClr val="accent2"/>
                                      </p:to>
                                    </p:animClr>
                                    <p:set>
                                      <p:cBhvr>
                                        <p:cTn id="7" dur="3000" fill="hold"/>
                                        <p:tgtEl>
                                          <p:spTgt spid="13"/>
                                        </p:tgtEl>
                                        <p:attrNameLst>
                                          <p:attrName>fill.type</p:attrName>
                                        </p:attrNameLst>
                                      </p:cBhvr>
                                      <p:to>
                                        <p:strVal val="solid"/>
                                      </p:to>
                                    </p:set>
                                    <p:set>
                                      <p:cBhvr>
                                        <p:cTn id="8" dur="3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1052513"/>
            <a:ext cx="7848600" cy="4500562"/>
          </a:xfrm>
        </p:spPr>
        <p:txBody>
          <a:bodyPr rtlCol="0">
            <a:noAutofit/>
          </a:bodyPr>
          <a:lstStyle/>
          <a:p>
            <a:pPr indent="-6350" algn="just" rtl="1" eaLnBrk="1" fontAlgn="auto" hangingPunct="1">
              <a:lnSpc>
                <a:spcPct val="150000"/>
              </a:lnSpc>
              <a:spcAft>
                <a:spcPts val="0"/>
              </a:spcAft>
              <a:buFont typeface="Arial" pitchFamily="34" charset="0"/>
              <a:buNone/>
              <a:defRPr/>
            </a:pPr>
            <a:r>
              <a:rPr lang="fa-IR" sz="2400" b="1" dirty="0" smtClean="0">
                <a:solidFill>
                  <a:srgbClr val="002060"/>
                </a:solidFill>
                <a:cs typeface="B Badr" pitchFamily="2" charset="-78"/>
              </a:rPr>
              <a:t>مثال: بازده 90 شرکت پذيرفته شده در بورس اوراق بهادار تهران از طريق نمونه گيری جمع آوری شده است. محقق ادعا ميکند که: ”ميانگين جامعه آماری  برابر 20 است.“</a:t>
            </a:r>
          </a:p>
          <a:p>
            <a:pPr indent="-6350" algn="r" rtl="1" eaLnBrk="1" fontAlgn="auto" hangingPunct="1">
              <a:lnSpc>
                <a:spcPct val="150000"/>
              </a:lnSpc>
              <a:spcAft>
                <a:spcPts val="0"/>
              </a:spcAft>
              <a:buFont typeface="Arial" pitchFamily="34" charset="0"/>
              <a:buNone/>
              <a:defRPr/>
            </a:pPr>
            <a:endParaRPr lang="fa-IR" sz="2400" b="1" dirty="0" smtClean="0">
              <a:solidFill>
                <a:srgbClr val="002060"/>
              </a:solidFill>
              <a:cs typeface="B Badr" pitchFamily="2" charset="-78"/>
            </a:endParaRPr>
          </a:p>
          <a:p>
            <a:pPr marL="723900" indent="-457200" algn="r" rtl="1" eaLnBrk="1" fontAlgn="auto" hangingPunct="1">
              <a:lnSpc>
                <a:spcPct val="150000"/>
              </a:lnSpc>
              <a:spcAft>
                <a:spcPts val="0"/>
              </a:spcAft>
              <a:buFont typeface="+mj-lt"/>
              <a:buAutoNum type="arabicParenR"/>
              <a:defRPr/>
            </a:pPr>
            <a:r>
              <a:rPr lang="fa-IR" sz="2400" b="1" dirty="0" smtClean="0">
                <a:solidFill>
                  <a:srgbClr val="002060"/>
                </a:solidFill>
                <a:cs typeface="B Badr" pitchFamily="2" charset="-78"/>
              </a:rPr>
              <a:t> آزمون متقارن بودن توزيع داده ها را نشان دهيد.</a:t>
            </a:r>
          </a:p>
          <a:p>
            <a:pPr marL="723900" indent="-457200" algn="r" rtl="1" eaLnBrk="1" fontAlgn="auto" hangingPunct="1">
              <a:lnSpc>
                <a:spcPct val="150000"/>
              </a:lnSpc>
              <a:spcAft>
                <a:spcPts val="0"/>
              </a:spcAft>
              <a:buFont typeface="+mj-lt"/>
              <a:buAutoNum type="arabicParenR"/>
              <a:defRPr/>
            </a:pPr>
            <a:r>
              <a:rPr lang="fa-IR" sz="2400" b="1" dirty="0" smtClean="0">
                <a:solidFill>
                  <a:srgbClr val="002060"/>
                </a:solidFill>
                <a:cs typeface="B Badr" pitchFamily="2" charset="-78"/>
              </a:rPr>
              <a:t>  آيا در سطح خطای 0.05 (0.95 اطمينان) ميتوان اين فرضيه را پذيرفت؟</a:t>
            </a:r>
          </a:p>
          <a:p>
            <a:pPr indent="-6350" rtl="1" eaLnBrk="1" fontAlgn="auto" hangingPunct="1">
              <a:lnSpc>
                <a:spcPct val="150000"/>
              </a:lnSpc>
              <a:spcAft>
                <a:spcPts val="0"/>
              </a:spcAft>
              <a:buFont typeface="Arial" pitchFamily="34" charset="0"/>
              <a:buNone/>
              <a:defRPr/>
            </a:pPr>
            <a:r>
              <a:rPr lang="en-US" sz="2400" b="1" dirty="0" smtClean="0">
                <a:solidFill>
                  <a:srgbClr val="002060"/>
                </a:solidFill>
                <a:cs typeface="B Badr" pitchFamily="2" charset="-78"/>
              </a:rPr>
              <a:t>Ho: M = 20</a:t>
            </a:r>
          </a:p>
          <a:p>
            <a:pPr indent="-6350" rtl="1" eaLnBrk="1" fontAlgn="auto" hangingPunct="1">
              <a:lnSpc>
                <a:spcPct val="150000"/>
              </a:lnSpc>
              <a:spcAft>
                <a:spcPts val="0"/>
              </a:spcAft>
              <a:buFont typeface="Arial" pitchFamily="34" charset="0"/>
              <a:buNone/>
              <a:defRPr/>
            </a:pPr>
            <a:r>
              <a:rPr lang="en-US" sz="2400" b="1" dirty="0" smtClean="0">
                <a:solidFill>
                  <a:srgbClr val="002060"/>
                </a:solidFill>
                <a:cs typeface="B Badr" pitchFamily="2" charset="-78"/>
              </a:rPr>
              <a:t>H1: M ≠ 20</a:t>
            </a:r>
            <a:endParaRPr lang="fa-IR" sz="2400" b="1" dirty="0" smtClean="0">
              <a:solidFill>
                <a:srgbClr val="002060"/>
              </a:solidFill>
              <a:cs typeface="B Badr" pitchFamily="2" charset="-78"/>
            </a:endParaRPr>
          </a:p>
          <a:p>
            <a:pPr algn="r" rtl="1" eaLnBrk="1" fontAlgn="auto" hangingPunct="1">
              <a:spcAft>
                <a:spcPts val="0"/>
              </a:spcAft>
              <a:buFont typeface="Wingdings 2"/>
              <a:buChar char=""/>
              <a:defRPr/>
            </a:pPr>
            <a:endParaRPr lang="fa-IR" sz="3200" dirty="0">
              <a:solidFill>
                <a:srgbClr val="002060"/>
              </a:solidFill>
            </a:endParaRPr>
          </a:p>
        </p:txBody>
      </p:sp>
      <p:sp>
        <p:nvSpPr>
          <p:cNvPr id="5" name="Slide Number Placeholder 4"/>
          <p:cNvSpPr>
            <a:spLocks noGrp="1"/>
          </p:cNvSpPr>
          <p:nvPr>
            <p:ph type="sldNum" sz="quarter" idx="11"/>
          </p:nvPr>
        </p:nvSpPr>
        <p:spPr/>
        <p:txBody>
          <a:bodyPr/>
          <a:lstStyle/>
          <a:p>
            <a:pPr>
              <a:defRPr/>
            </a:pPr>
            <a:fld id="{B4FA79F5-1735-42F0-89D9-AFF6D8B35536}" type="slidenum">
              <a:rPr lang="fa-IR" altLang="en-US"/>
              <a:pPr>
                <a:defRPr/>
              </a:pPr>
              <a:t>38</a:t>
            </a:fld>
            <a:endParaRPr lang="en-US" altLang="en-US" dirty="0"/>
          </a:p>
        </p:txBody>
      </p:sp>
      <p:sp>
        <p:nvSpPr>
          <p:cNvPr id="4" name="Left Brace 3"/>
          <p:cNvSpPr/>
          <p:nvPr/>
        </p:nvSpPr>
        <p:spPr>
          <a:xfrm>
            <a:off x="887413" y="4818063"/>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0965"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DCC3A489-DF25-4B94-84B3-0ED88C96224D}" type="slidenum">
              <a:rPr lang="fa-IR" altLang="en-US" sz="1400">
                <a:solidFill>
                  <a:schemeClr val="bg1"/>
                </a:solidFill>
                <a:latin typeface="Arial" charset="0"/>
                <a:cs typeface="B Nazanin" pitchFamily="2" charset="-78"/>
              </a:rPr>
              <a:pPr algn="ctr" rtl="1" eaLnBrk="1" hangingPunct="1">
                <a:spcBef>
                  <a:spcPct val="0"/>
                </a:spcBef>
                <a:buFontTx/>
                <a:buNone/>
              </a:pPr>
              <a:t>38</a:t>
            </a:fld>
            <a:endParaRPr lang="en-US" altLang="en-US" sz="1200">
              <a:solidFill>
                <a:schemeClr val="bg1"/>
              </a:solidFill>
              <a:latin typeface="Arial" charset="0"/>
              <a:cs typeface="B Nazanin" pitchFamily="2" charset="-78"/>
            </a:endParaRPr>
          </a:p>
        </p:txBody>
      </p:sp>
      <p:sp>
        <p:nvSpPr>
          <p:cNvPr id="8" name="Title 1"/>
          <p:cNvSpPr>
            <a:spLocks noGrp="1"/>
          </p:cNvSpPr>
          <p:nvPr>
            <p:ph type="title"/>
          </p:nvPr>
        </p:nvSpPr>
        <p:spPr>
          <a:xfrm>
            <a:off x="2771801" y="214312"/>
            <a:ext cx="5910238" cy="694408"/>
          </a:xfrm>
          <a:solidFill>
            <a:srgbClr val="FC5E62"/>
          </a:solidFill>
        </p:spPr>
        <p:txBody>
          <a:bodyPr anchor="ctr"/>
          <a:lstStyle/>
          <a:p>
            <a:pPr algn="ctr" rtl="1" eaLnBrk="1" fontAlgn="auto" hangingPunct="1">
              <a:spcAft>
                <a:spcPts val="0"/>
              </a:spcAft>
              <a:defRPr/>
            </a:pPr>
            <a:r>
              <a:rPr lang="fa-IR" sz="2800" dirty="0" smtClean="0">
                <a:solidFill>
                  <a:schemeClr val="hlink"/>
                </a:solidFill>
                <a:cs typeface="B Titr" panose="00000700000000000000" pitchFamily="2" charset="-78"/>
              </a:rPr>
              <a:t>مدل آماری</a:t>
            </a:r>
            <a:r>
              <a:rPr lang="en-US" sz="3200" dirty="0" smtClean="0">
                <a:solidFill>
                  <a:schemeClr val="hlink"/>
                </a:solidFill>
                <a:latin typeface="Arial Black" panose="020B0A04020102020204" pitchFamily="34" charset="0"/>
                <a:cs typeface="B Titr" panose="00000700000000000000" pitchFamily="2" charset="-78"/>
              </a:rPr>
              <a:t>T</a:t>
            </a:r>
            <a:r>
              <a:rPr lang="en-US" sz="2800" dirty="0" smtClean="0">
                <a:solidFill>
                  <a:schemeClr val="hlink"/>
                </a:solidFill>
                <a:cs typeface="B Titr" panose="00000700000000000000" pitchFamily="2" charset="-78"/>
              </a:rPr>
              <a:t> </a:t>
            </a:r>
            <a:r>
              <a:rPr lang="fa-IR" sz="2800" dirty="0" smtClean="0">
                <a:solidFill>
                  <a:schemeClr val="hlink"/>
                </a:solidFill>
                <a:cs typeface="B Titr" panose="00000700000000000000" pitchFamily="2" charset="-78"/>
              </a:rPr>
              <a:t> تک گروهی (پارامتريک)</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8"/>
                                        </p:tgtEl>
                                        <p:attrNameLst>
                                          <p:attrName>fillcolor</p:attrName>
                                        </p:attrNameLst>
                                      </p:cBhvr>
                                      <p:to>
                                        <a:schemeClr val="accent2"/>
                                      </p:to>
                                    </p:animClr>
                                    <p:set>
                                      <p:cBhvr>
                                        <p:cTn id="7" dur="3000" fill="hold"/>
                                        <p:tgtEl>
                                          <p:spTgt spid="8"/>
                                        </p:tgtEl>
                                        <p:attrNameLst>
                                          <p:attrName>fill.type</p:attrName>
                                        </p:attrNameLst>
                                      </p:cBhvr>
                                      <p:to>
                                        <p:strVal val="solid"/>
                                      </p:to>
                                    </p:set>
                                    <p:set>
                                      <p:cBhvr>
                                        <p:cTn id="8" dur="3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95288" y="1196975"/>
            <a:ext cx="8391525" cy="4159250"/>
          </a:xfrm>
        </p:spPr>
        <p:txBody>
          <a:bodyPr/>
          <a:lstStyle/>
          <a:p>
            <a:pPr algn="just" rtl="1" eaLnBrk="1" hangingPunct="1">
              <a:buFont typeface="Wingdings" pitchFamily="2" charset="2"/>
              <a:buChar char="§"/>
            </a:pPr>
            <a:r>
              <a:rPr lang="fa-IR" altLang="en-US" sz="2000" smtClean="0">
                <a:solidFill>
                  <a:srgbClr val="002060"/>
                </a:solidFill>
                <a:cs typeface="B Nazanin" pitchFamily="2" charset="-78"/>
              </a:rPr>
              <a:t>از آنجائی که </a:t>
            </a:r>
            <a:r>
              <a:rPr lang="en-US" altLang="en-US" sz="2000" smtClean="0">
                <a:solidFill>
                  <a:srgbClr val="002060"/>
                </a:solidFill>
                <a:cs typeface="B Nazanin" pitchFamily="2" charset="-78"/>
              </a:rPr>
              <a:t>sig</a:t>
            </a:r>
            <a:r>
              <a:rPr lang="fa-IR" altLang="en-US" sz="2000" smtClean="0">
                <a:solidFill>
                  <a:srgbClr val="002060"/>
                </a:solidFill>
                <a:cs typeface="B Nazanin" pitchFamily="2" charset="-78"/>
              </a:rPr>
              <a:t> بزرگتر از 5 درصد است، </a:t>
            </a:r>
            <a:r>
              <a:rPr lang="en-US" altLang="en-US" sz="2000" smtClean="0">
                <a:solidFill>
                  <a:srgbClr val="002060"/>
                </a:solidFill>
                <a:cs typeface="B Nazanin" pitchFamily="2" charset="-78"/>
              </a:rPr>
              <a:t>H0</a:t>
            </a:r>
            <a:r>
              <a:rPr lang="fa-IR" altLang="en-US" sz="2000" smtClean="0">
                <a:solidFill>
                  <a:srgbClr val="002060"/>
                </a:solidFill>
                <a:cs typeface="B Nazanin" pitchFamily="2" charset="-78"/>
              </a:rPr>
              <a:t> رد نميشود.</a:t>
            </a:r>
          </a:p>
          <a:p>
            <a:pPr algn="just" rtl="1" eaLnBrk="1" hangingPunct="1">
              <a:lnSpc>
                <a:spcPct val="150000"/>
              </a:lnSpc>
              <a:buFont typeface="Wingdings" pitchFamily="2" charset="2"/>
              <a:buChar char="§"/>
            </a:pPr>
            <a:r>
              <a:rPr lang="fa-IR" altLang="en-US" sz="2000" smtClean="0">
                <a:solidFill>
                  <a:srgbClr val="002060"/>
                </a:solidFill>
                <a:cs typeface="B Nazanin" pitchFamily="2" charset="-78"/>
              </a:rPr>
              <a:t>با توجه به اينکه </a:t>
            </a:r>
            <a:r>
              <a:rPr lang="en-US" altLang="en-US" sz="2000" smtClean="0">
                <a:solidFill>
                  <a:srgbClr val="002060"/>
                </a:solidFill>
                <a:cs typeface="B Nazanin" pitchFamily="2" charset="-78"/>
              </a:rPr>
              <a:t>t</a:t>
            </a:r>
            <a:r>
              <a:rPr lang="fa-IR" altLang="en-US" sz="2000" smtClean="0">
                <a:solidFill>
                  <a:srgbClr val="002060"/>
                </a:solidFill>
                <a:cs typeface="B Nazanin" pitchFamily="2" charset="-78"/>
              </a:rPr>
              <a:t> بدست امده از لحاظ اماری معنی دار نميباشد ميتوان به تفاوت جزئي بين ميانگين تجربی(نمونه) و ميانگين نظری تاکيد کرد.</a:t>
            </a:r>
          </a:p>
          <a:p>
            <a:pPr algn="just" rtl="1" eaLnBrk="1" hangingPunct="1">
              <a:lnSpc>
                <a:spcPct val="150000"/>
              </a:lnSpc>
              <a:buFont typeface="Wingdings" pitchFamily="2" charset="2"/>
              <a:buChar char="§"/>
            </a:pPr>
            <a:r>
              <a:rPr lang="en-US" altLang="en-US" sz="2000" smtClean="0">
                <a:solidFill>
                  <a:srgbClr val="002060"/>
                </a:solidFill>
                <a:cs typeface="B Nazanin" pitchFamily="2" charset="-78"/>
              </a:rPr>
              <a:t>t</a:t>
            </a:r>
            <a:r>
              <a:rPr lang="fa-IR" altLang="en-US" sz="2000" smtClean="0">
                <a:solidFill>
                  <a:srgbClr val="002060"/>
                </a:solidFill>
                <a:cs typeface="B Nazanin" pitchFamily="2" charset="-78"/>
              </a:rPr>
              <a:t>  پائين تر از 2 و </a:t>
            </a:r>
            <a:r>
              <a:rPr lang="en-US" altLang="en-US" sz="2000" smtClean="0">
                <a:solidFill>
                  <a:srgbClr val="002060"/>
                </a:solidFill>
                <a:cs typeface="B Nazanin" pitchFamily="2" charset="-78"/>
              </a:rPr>
              <a:t>sig </a:t>
            </a:r>
            <a:r>
              <a:rPr lang="fa-IR" altLang="en-US" sz="2000" smtClean="0">
                <a:solidFill>
                  <a:srgbClr val="002060"/>
                </a:solidFill>
                <a:cs typeface="B Nazanin" pitchFamily="2" charset="-78"/>
              </a:rPr>
              <a:t> بيشتر از 0.05 است يعنی معنی دار نيست. يعنی ميتوان يکسان تلقي کرد.</a:t>
            </a:r>
          </a:p>
          <a:p>
            <a:pPr algn="just" rtl="1" eaLnBrk="1" hangingPunct="1">
              <a:lnSpc>
                <a:spcPct val="200000"/>
              </a:lnSpc>
              <a:buFont typeface="Wingdings" pitchFamily="2" charset="2"/>
              <a:buChar char="§"/>
            </a:pPr>
            <a:r>
              <a:rPr lang="fa-IR" altLang="en-US" sz="2000" smtClean="0">
                <a:solidFill>
                  <a:srgbClr val="002060"/>
                </a:solidFill>
                <a:cs typeface="B Nazanin" pitchFamily="2" charset="-78"/>
              </a:rPr>
              <a:t>توجه:</a:t>
            </a:r>
          </a:p>
          <a:p>
            <a:pPr algn="just" rtl="1" eaLnBrk="1" hangingPunct="1">
              <a:lnSpc>
                <a:spcPct val="150000"/>
              </a:lnSpc>
              <a:buFont typeface="Wingdings" pitchFamily="2" charset="2"/>
              <a:buChar char="§"/>
            </a:pPr>
            <a:r>
              <a:rPr lang="fa-IR" altLang="en-US" sz="2000" smtClean="0">
                <a:solidFill>
                  <a:srgbClr val="002060"/>
                </a:solidFill>
                <a:cs typeface="B Nazanin" pitchFamily="2" charset="-78"/>
              </a:rPr>
              <a:t> برای ميانگين نظری و استاندارد ها بايد سالها تحقيق کرد و ادله علمی در زمان تحقيق وجود داشته باشد و در زمان تفسير به اين ادله اشاره کرد.</a:t>
            </a:r>
          </a:p>
          <a:p>
            <a:pPr algn="just" rtl="1" eaLnBrk="1" hangingPunct="1">
              <a:buFont typeface="Wingdings" pitchFamily="2" charset="2"/>
              <a:buChar char="§"/>
            </a:pPr>
            <a:r>
              <a:rPr lang="fa-IR" altLang="en-US" sz="2000" smtClean="0">
                <a:solidFill>
                  <a:srgbClr val="002060"/>
                </a:solidFill>
                <a:cs typeface="B Nazanin" pitchFamily="2" charset="-78"/>
              </a:rPr>
              <a:t>    </a:t>
            </a:r>
          </a:p>
          <a:p>
            <a:pPr algn="just" rtl="1" eaLnBrk="1" hangingPunct="1">
              <a:buFont typeface="Wingdings" pitchFamily="2" charset="2"/>
              <a:buChar char="§"/>
            </a:pPr>
            <a:endParaRPr lang="fa-IR" altLang="en-US" sz="2000" smtClean="0">
              <a:solidFill>
                <a:srgbClr val="002060"/>
              </a:solidFill>
              <a:cs typeface="B Nazanin" pitchFamily="2" charset="-78"/>
            </a:endParaRPr>
          </a:p>
        </p:txBody>
      </p:sp>
      <p:sp>
        <p:nvSpPr>
          <p:cNvPr id="4" name="Slide Number Placeholder 3"/>
          <p:cNvSpPr>
            <a:spLocks noGrp="1"/>
          </p:cNvSpPr>
          <p:nvPr>
            <p:ph type="sldNum" sz="quarter" idx="11"/>
          </p:nvPr>
        </p:nvSpPr>
        <p:spPr/>
        <p:txBody>
          <a:bodyPr/>
          <a:lstStyle/>
          <a:p>
            <a:pPr>
              <a:defRPr/>
            </a:pPr>
            <a:fld id="{95CF53B1-AB6D-43C2-B8F4-E9B3CA9A578E}" type="slidenum">
              <a:rPr lang="fa-IR" altLang="en-US"/>
              <a:pPr>
                <a:defRPr/>
              </a:pPr>
              <a:t>39</a:t>
            </a:fld>
            <a:endParaRPr lang="en-US" altLang="en-US" dirty="0"/>
          </a:p>
        </p:txBody>
      </p:sp>
      <p:sp>
        <p:nvSpPr>
          <p:cNvPr id="41988"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69F2C1C-BE45-404D-944F-820605E00CF9}" type="slidenum">
              <a:rPr lang="fa-IR" altLang="en-US" sz="1400">
                <a:solidFill>
                  <a:schemeClr val="bg1"/>
                </a:solidFill>
                <a:latin typeface="Arial" charset="0"/>
                <a:cs typeface="B Nazanin" pitchFamily="2" charset="-78"/>
              </a:rPr>
              <a:pPr algn="ctr" rtl="1" eaLnBrk="1" hangingPunct="1">
                <a:spcBef>
                  <a:spcPct val="0"/>
                </a:spcBef>
                <a:buFontTx/>
                <a:buNone/>
              </a:pPr>
              <a:t>39</a:t>
            </a:fld>
            <a:endParaRPr lang="en-US" altLang="en-US" sz="1200">
              <a:solidFill>
                <a:schemeClr val="bg1"/>
              </a:solidFill>
              <a:latin typeface="Arial" charset="0"/>
              <a:cs typeface="B Nazanin" pitchFamily="2" charset="-78"/>
            </a:endParaRPr>
          </a:p>
        </p:txBody>
      </p:sp>
      <p:sp>
        <p:nvSpPr>
          <p:cNvPr id="7" name="Title 1"/>
          <p:cNvSpPr txBox="1">
            <a:spLocks/>
          </p:cNvSpPr>
          <p:nvPr/>
        </p:nvSpPr>
        <p:spPr>
          <a:xfrm>
            <a:off x="2771801" y="214312"/>
            <a:ext cx="5910238" cy="694408"/>
          </a:xfrm>
          <a:prstGeom prst="rect">
            <a:avLst/>
          </a:prstGeom>
          <a:solidFill>
            <a:srgbClr val="FC5E62"/>
          </a:solidFill>
        </p:spPr>
        <p:txBody>
          <a:bodyPr anchor="ctr"/>
          <a:lstStyle>
            <a:lvl1pPr algn="l" rtl="0" fontAlgn="base">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fontAlgn="auto">
              <a:spcAft>
                <a:spcPts val="0"/>
              </a:spcAft>
              <a:defRPr/>
            </a:pPr>
            <a:r>
              <a:rPr lang="fa-IR" sz="3200" dirty="0" smtClean="0">
                <a:solidFill>
                  <a:schemeClr val="hlink"/>
                </a:solidFill>
                <a:cs typeface="B Titr" panose="00000700000000000000" pitchFamily="2" charset="-78"/>
              </a:rPr>
              <a:t>مدل آماری</a:t>
            </a:r>
            <a:r>
              <a:rPr lang="en-US" sz="3600" dirty="0" smtClean="0">
                <a:solidFill>
                  <a:schemeClr val="hlink"/>
                </a:solidFill>
                <a:latin typeface="Arial Black" panose="020B0A04020102020204" pitchFamily="34" charset="0"/>
                <a:cs typeface="B Titr" panose="00000700000000000000" pitchFamily="2" charset="-78"/>
              </a:rPr>
              <a:t>T</a:t>
            </a:r>
            <a:r>
              <a:rPr lang="en-US" sz="3200" dirty="0" smtClean="0">
                <a:solidFill>
                  <a:schemeClr val="hlink"/>
                </a:solidFill>
                <a:cs typeface="B Titr" panose="00000700000000000000" pitchFamily="2" charset="-78"/>
              </a:rPr>
              <a:t> </a:t>
            </a:r>
            <a:r>
              <a:rPr lang="fa-IR" sz="3200" dirty="0" smtClean="0">
                <a:solidFill>
                  <a:schemeClr val="hlink"/>
                </a:solidFill>
                <a:cs typeface="B Titr" panose="00000700000000000000" pitchFamily="2" charset="-78"/>
              </a:rPr>
              <a:t> تک گروهی (پارامتريک)</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7"/>
                                        </p:tgtEl>
                                        <p:attrNameLst>
                                          <p:attrName>fillcolor</p:attrName>
                                        </p:attrNameLst>
                                      </p:cBhvr>
                                      <p:to>
                                        <a:schemeClr val="accent2"/>
                                      </p:to>
                                    </p:animClr>
                                    <p:set>
                                      <p:cBhvr>
                                        <p:cTn id="7" dur="3000" fill="hold"/>
                                        <p:tgtEl>
                                          <p:spTgt spid="7"/>
                                        </p:tgtEl>
                                        <p:attrNameLst>
                                          <p:attrName>fill.type</p:attrName>
                                        </p:attrNameLst>
                                      </p:cBhvr>
                                      <p:to>
                                        <p:strVal val="solid"/>
                                      </p:to>
                                    </p:set>
                                    <p:set>
                                      <p:cBhvr>
                                        <p:cTn id="8" dur="3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67FE828-BCBB-4E74-BFAD-E3F631A125D6}" type="slidenum">
              <a:rPr lang="fa-IR" altLang="en-US"/>
              <a:pPr>
                <a:defRPr/>
              </a:pPr>
              <a:t>4</a:t>
            </a:fld>
            <a:endParaRPr lang="en-US" altLang="en-US" dirty="0"/>
          </a:p>
        </p:txBody>
      </p:sp>
      <p:sp>
        <p:nvSpPr>
          <p:cNvPr id="4098" name="Rectangle 3"/>
          <p:cNvSpPr>
            <a:spLocks noGrp="1" noChangeArrowheads="1"/>
          </p:cNvSpPr>
          <p:nvPr>
            <p:ph type="subTitle" idx="4294967295"/>
          </p:nvPr>
        </p:nvSpPr>
        <p:spPr>
          <a:xfrm>
            <a:off x="2555875" y="1125538"/>
            <a:ext cx="5795963" cy="5040312"/>
          </a:xfrm>
        </p:spPr>
        <p:txBody>
          <a:bodyPr rtlCol="0">
            <a:normAutofit fontScale="92500" lnSpcReduction="20000"/>
          </a:bodyPr>
          <a:lstStyle/>
          <a:p>
            <a:pPr algn="r" rtl="1" eaLnBrk="1" fontAlgn="auto" hangingPunct="1">
              <a:lnSpc>
                <a:spcPct val="150000"/>
              </a:lnSpc>
              <a:spcAft>
                <a:spcPts val="0"/>
              </a:spcAft>
              <a:buFont typeface="Wingdings" panose="05000000000000000000" pitchFamily="2" charset="2"/>
              <a:buChar char="§"/>
              <a:defRPr/>
            </a:pPr>
            <a:r>
              <a:rPr lang="fa-IR" altLang="en-US" sz="2000" b="1" dirty="0" smtClean="0">
                <a:solidFill>
                  <a:srgbClr val="0070C0"/>
                </a:solidFill>
                <a:cs typeface="B Titr" pitchFamily="2" charset="-78"/>
              </a:rPr>
              <a:t>چارچوب پژوهش</a:t>
            </a:r>
          </a:p>
          <a:p>
            <a:pPr algn="r" rtl="1" eaLnBrk="1" fontAlgn="auto" hangingPunct="1">
              <a:lnSpc>
                <a:spcPct val="150000"/>
              </a:lnSpc>
              <a:spcAft>
                <a:spcPts val="0"/>
              </a:spcAft>
              <a:buFont typeface="Wingdings" panose="05000000000000000000" pitchFamily="2" charset="2"/>
              <a:buChar char="§"/>
              <a:defRPr/>
            </a:pPr>
            <a:r>
              <a:rPr lang="fa-IR" altLang="en-US" sz="2000" b="1" dirty="0" smtClean="0">
                <a:solidFill>
                  <a:srgbClr val="0070C0"/>
                </a:solidFill>
                <a:cs typeface="B Titr" pitchFamily="2" charset="-78"/>
              </a:rPr>
              <a:t>ريشه های علم آمار</a:t>
            </a:r>
          </a:p>
          <a:p>
            <a:pPr algn="r" rtl="1" eaLnBrk="1" fontAlgn="auto" hangingPunct="1">
              <a:lnSpc>
                <a:spcPct val="150000"/>
              </a:lnSpc>
              <a:spcAft>
                <a:spcPts val="0"/>
              </a:spcAft>
              <a:buFont typeface="Wingdings" panose="05000000000000000000" pitchFamily="2" charset="2"/>
              <a:buChar char="§"/>
              <a:defRPr/>
            </a:pPr>
            <a:r>
              <a:rPr lang="fa-IR" altLang="en-US" sz="2000" b="1" dirty="0" smtClean="0">
                <a:solidFill>
                  <a:srgbClr val="0070C0"/>
                </a:solidFill>
                <a:cs typeface="B Titr" pitchFamily="2" charset="-78"/>
              </a:rPr>
              <a:t>انواع و طبقه بندی علم آمار</a:t>
            </a:r>
          </a:p>
          <a:p>
            <a:pPr algn="r" rtl="1" eaLnBrk="1" fontAlgn="auto" hangingPunct="1">
              <a:lnSpc>
                <a:spcPct val="150000"/>
              </a:lnSpc>
              <a:spcAft>
                <a:spcPts val="0"/>
              </a:spcAft>
              <a:buFont typeface="Wingdings" panose="05000000000000000000" pitchFamily="2" charset="2"/>
              <a:buChar char="§"/>
              <a:defRPr/>
            </a:pPr>
            <a:r>
              <a:rPr lang="fa-IR" altLang="en-US" sz="2000" b="1" dirty="0" smtClean="0">
                <a:solidFill>
                  <a:srgbClr val="0070C0"/>
                </a:solidFill>
                <a:cs typeface="B Titr" pitchFamily="2" charset="-78"/>
              </a:rPr>
              <a:t>متغير و انواع آن</a:t>
            </a:r>
          </a:p>
          <a:p>
            <a:pPr algn="r" rtl="1" eaLnBrk="1" fontAlgn="auto" hangingPunct="1">
              <a:lnSpc>
                <a:spcPct val="150000"/>
              </a:lnSpc>
              <a:spcAft>
                <a:spcPts val="0"/>
              </a:spcAft>
              <a:buFont typeface="Wingdings" panose="05000000000000000000" pitchFamily="2" charset="2"/>
              <a:buChar char="§"/>
              <a:defRPr/>
            </a:pPr>
            <a:r>
              <a:rPr lang="fa-IR" altLang="en-US" sz="2000" b="1" dirty="0" smtClean="0">
                <a:solidFill>
                  <a:srgbClr val="0070C0"/>
                </a:solidFill>
                <a:cs typeface="B Titr" pitchFamily="2" charset="-78"/>
              </a:rPr>
              <a:t> سطوح اندازه گيری</a:t>
            </a:r>
          </a:p>
          <a:p>
            <a:pPr algn="r" rtl="1" eaLnBrk="1" fontAlgn="auto" hangingPunct="1">
              <a:lnSpc>
                <a:spcPct val="150000"/>
              </a:lnSpc>
              <a:spcAft>
                <a:spcPts val="0"/>
              </a:spcAft>
              <a:buFont typeface="Wingdings" panose="05000000000000000000" pitchFamily="2" charset="2"/>
              <a:buChar char="§"/>
              <a:defRPr/>
            </a:pPr>
            <a:r>
              <a:rPr lang="fa-IR" altLang="en-US" sz="2000" b="1" dirty="0" smtClean="0">
                <a:solidFill>
                  <a:srgbClr val="0070C0"/>
                </a:solidFill>
                <a:cs typeface="B Titr" pitchFamily="2" charset="-78"/>
              </a:rPr>
              <a:t> جداول آماری</a:t>
            </a:r>
          </a:p>
          <a:p>
            <a:pPr algn="r" rtl="1" eaLnBrk="1" fontAlgn="auto" hangingPunct="1">
              <a:lnSpc>
                <a:spcPct val="150000"/>
              </a:lnSpc>
              <a:spcAft>
                <a:spcPts val="0"/>
              </a:spcAft>
              <a:buFont typeface="Wingdings" panose="05000000000000000000" pitchFamily="2" charset="2"/>
              <a:buChar char="§"/>
              <a:defRPr/>
            </a:pPr>
            <a:r>
              <a:rPr lang="fa-IR" altLang="en-US" sz="2000" b="1" dirty="0" smtClean="0">
                <a:solidFill>
                  <a:srgbClr val="0070C0"/>
                </a:solidFill>
                <a:cs typeface="B Titr" pitchFamily="2" charset="-78"/>
              </a:rPr>
              <a:t> برآورد</a:t>
            </a:r>
          </a:p>
          <a:p>
            <a:pPr algn="r" rtl="1" eaLnBrk="1" fontAlgn="auto" hangingPunct="1">
              <a:lnSpc>
                <a:spcPct val="150000"/>
              </a:lnSpc>
              <a:spcAft>
                <a:spcPts val="0"/>
              </a:spcAft>
              <a:buFont typeface="Wingdings" panose="05000000000000000000" pitchFamily="2" charset="2"/>
              <a:buChar char="§"/>
              <a:defRPr/>
            </a:pPr>
            <a:r>
              <a:rPr lang="fa-IR" altLang="en-US" sz="2000" b="1" dirty="0" smtClean="0">
                <a:solidFill>
                  <a:srgbClr val="0070C0"/>
                </a:solidFill>
                <a:cs typeface="B Titr" pitchFamily="2" charset="-78"/>
              </a:rPr>
              <a:t> آزمون فرضيه</a:t>
            </a:r>
          </a:p>
          <a:p>
            <a:pPr algn="r" rtl="1" eaLnBrk="1" fontAlgn="auto" hangingPunct="1">
              <a:lnSpc>
                <a:spcPct val="150000"/>
              </a:lnSpc>
              <a:spcAft>
                <a:spcPts val="0"/>
              </a:spcAft>
              <a:buFont typeface="Wingdings" panose="05000000000000000000" pitchFamily="2" charset="2"/>
              <a:buChar char="§"/>
              <a:defRPr/>
            </a:pPr>
            <a:r>
              <a:rPr lang="fa-IR" altLang="en-US" sz="2000" b="1" dirty="0" smtClean="0">
                <a:solidFill>
                  <a:srgbClr val="0070C0"/>
                </a:solidFill>
                <a:cs typeface="B Titr" pitchFamily="2" charset="-78"/>
              </a:rPr>
              <a:t> مدلهای آماری</a:t>
            </a:r>
          </a:p>
          <a:p>
            <a:pPr algn="r" rtl="1" eaLnBrk="1" fontAlgn="auto" hangingPunct="1">
              <a:lnSpc>
                <a:spcPct val="150000"/>
              </a:lnSpc>
              <a:spcAft>
                <a:spcPts val="0"/>
              </a:spcAft>
              <a:buFont typeface="Wingdings" panose="05000000000000000000" pitchFamily="2" charset="2"/>
              <a:buChar char="§"/>
              <a:defRPr/>
            </a:pPr>
            <a:r>
              <a:rPr lang="fa-IR" altLang="en-US" sz="2000" b="1" dirty="0" smtClean="0">
                <a:solidFill>
                  <a:srgbClr val="0070C0"/>
                </a:solidFill>
                <a:cs typeface="B Titr" pitchFamily="2" charset="-78"/>
              </a:rPr>
              <a:t> مدل آماری</a:t>
            </a:r>
            <a:r>
              <a:rPr lang="en-US" altLang="en-US" sz="2000" b="1" dirty="0" smtClean="0">
                <a:solidFill>
                  <a:srgbClr val="0070C0"/>
                </a:solidFill>
                <a:cs typeface="B Titr" pitchFamily="2" charset="-78"/>
              </a:rPr>
              <a:t>t </a:t>
            </a:r>
            <a:r>
              <a:rPr lang="fa-IR" altLang="en-US" sz="2000" b="1" dirty="0" smtClean="0">
                <a:solidFill>
                  <a:srgbClr val="0070C0"/>
                </a:solidFill>
                <a:cs typeface="B Titr" pitchFamily="2" charset="-78"/>
              </a:rPr>
              <a:t> تک گروهی (پارامتريک) </a:t>
            </a:r>
          </a:p>
          <a:p>
            <a:pPr algn="r" rtl="1" eaLnBrk="1" fontAlgn="auto" hangingPunct="1">
              <a:lnSpc>
                <a:spcPct val="150000"/>
              </a:lnSpc>
              <a:spcAft>
                <a:spcPts val="0"/>
              </a:spcAft>
              <a:buFont typeface="Wingdings" panose="05000000000000000000" pitchFamily="2" charset="2"/>
              <a:buChar char="§"/>
              <a:defRPr/>
            </a:pPr>
            <a:r>
              <a:rPr lang="fa-IR" altLang="en-US" sz="2000" b="1" dirty="0" smtClean="0">
                <a:solidFill>
                  <a:srgbClr val="0070C0"/>
                </a:solidFill>
                <a:cs typeface="B Titr" pitchFamily="2" charset="-78"/>
              </a:rPr>
              <a:t> مدل آماری مربع کای ( ناپارامتريک)</a:t>
            </a:r>
          </a:p>
          <a:p>
            <a:pPr algn="r" rtl="1" eaLnBrk="1" fontAlgn="auto" hangingPunct="1">
              <a:lnSpc>
                <a:spcPct val="150000"/>
              </a:lnSpc>
              <a:spcAft>
                <a:spcPts val="0"/>
              </a:spcAft>
              <a:buFont typeface="Wingdings" panose="05000000000000000000" pitchFamily="2" charset="2"/>
              <a:buChar char="§"/>
              <a:defRPr/>
            </a:pPr>
            <a:endParaRPr lang="fa-IR" altLang="en-US" sz="2000" b="1" dirty="0" smtClean="0">
              <a:solidFill>
                <a:srgbClr val="0070C0"/>
              </a:solidFill>
              <a:cs typeface="B Titr" pitchFamily="2" charset="-78"/>
            </a:endParaRPr>
          </a:p>
        </p:txBody>
      </p:sp>
      <p:sp>
        <p:nvSpPr>
          <p:cNvPr id="614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85AE4619-B99F-4F1E-A5F0-E5837FEA4EC9}" type="slidenum">
              <a:rPr lang="fa-IR" altLang="en-US" sz="1400">
                <a:solidFill>
                  <a:schemeClr val="bg1"/>
                </a:solidFill>
                <a:latin typeface="Arial" charset="0"/>
                <a:cs typeface="B Nazanin" pitchFamily="2" charset="-78"/>
              </a:rPr>
              <a:pPr algn="ctr" rtl="1" eaLnBrk="1" hangingPunct="1">
                <a:spcBef>
                  <a:spcPct val="0"/>
                </a:spcBef>
                <a:buFontTx/>
                <a:buNone/>
              </a:pPr>
              <a:t>4</a:t>
            </a:fld>
            <a:endParaRPr lang="en-US" altLang="en-US" sz="1200">
              <a:solidFill>
                <a:schemeClr val="bg1"/>
              </a:solidFill>
              <a:latin typeface="Arial" charset="0"/>
              <a:cs typeface="B Nazanin" pitchFamily="2" charset="-78"/>
            </a:endParaRPr>
          </a:p>
        </p:txBody>
      </p:sp>
      <p:sp>
        <p:nvSpPr>
          <p:cNvPr id="6" name="Rectangle 4"/>
          <p:cNvSpPr txBox="1">
            <a:spLocks noChangeArrowheads="1"/>
          </p:cNvSpPr>
          <p:nvPr/>
        </p:nvSpPr>
        <p:spPr>
          <a:xfrm>
            <a:off x="4662239" y="188641"/>
            <a:ext cx="4086225" cy="648072"/>
          </a:xfrm>
          <a:prstGeom prst="rect">
            <a:avLst/>
          </a:prstGeom>
          <a:solidFill>
            <a:srgbClr val="FC5E62"/>
          </a:solidFill>
        </p:spPr>
        <p:txBody>
          <a:bodyPr vert="horz" lIns="91440" tIns="45720" rIns="91440" bIns="45720" rtlCol="0" anchor="b">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سر فصل دروس :</a:t>
            </a:r>
            <a:endParaRPr lang="en-US" sz="3200" dirty="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14313"/>
            <a:ext cx="7206382" cy="571500"/>
          </a:xfrm>
          <a:solidFill>
            <a:srgbClr val="FC5E62"/>
          </a:solidFill>
        </p:spPr>
        <p:txBody>
          <a:bodyPr anchor="ctr"/>
          <a:lstStyle/>
          <a:p>
            <a:pPr algn="r" rtl="1" eaLnBrk="1" fontAlgn="auto" hangingPunct="1">
              <a:spcAft>
                <a:spcPts val="0"/>
              </a:spcAft>
              <a:defRPr/>
            </a:pPr>
            <a:r>
              <a:rPr lang="fa-IR" sz="2400" dirty="0" smtClean="0">
                <a:solidFill>
                  <a:srgbClr val="002060"/>
                </a:solidFill>
                <a:cs typeface="B Titr" panose="00000700000000000000" pitchFamily="2" charset="-78"/>
              </a:rPr>
              <a:t>مدل آماری </a:t>
            </a:r>
            <a:r>
              <a:rPr lang="en-US" sz="2400" dirty="0" smtClean="0">
                <a:solidFill>
                  <a:srgbClr val="002060"/>
                </a:solidFill>
                <a:cs typeface="B Titr" panose="00000700000000000000" pitchFamily="2" charset="-78"/>
              </a:rPr>
              <a:t>t </a:t>
            </a:r>
            <a:r>
              <a:rPr lang="fa-IR" sz="2400" dirty="0" smtClean="0">
                <a:solidFill>
                  <a:srgbClr val="002060"/>
                </a:solidFill>
                <a:cs typeface="B Titr" panose="00000700000000000000" pitchFamily="2" charset="-78"/>
              </a:rPr>
              <a:t> دوگروه مستقل(آزمون مقايسه ميانگين دو گروه)</a:t>
            </a:r>
          </a:p>
        </p:txBody>
      </p:sp>
      <p:sp>
        <p:nvSpPr>
          <p:cNvPr id="3" name="Content Placeholder 2"/>
          <p:cNvSpPr>
            <a:spLocks noGrp="1"/>
          </p:cNvSpPr>
          <p:nvPr>
            <p:ph idx="1"/>
          </p:nvPr>
        </p:nvSpPr>
        <p:spPr>
          <a:xfrm>
            <a:off x="319410" y="1000125"/>
            <a:ext cx="8501062" cy="5214938"/>
          </a:xfrm>
        </p:spPr>
        <p:txBody>
          <a:bodyPr rtlCol="0"/>
          <a:lstStyle/>
          <a:p>
            <a:pPr marL="515937" algn="r" rtl="1" eaLnBrk="1" fontAlgn="auto" hangingPunct="1">
              <a:lnSpc>
                <a:spcPct val="150000"/>
              </a:lnSpc>
              <a:spcAft>
                <a:spcPts val="0"/>
              </a:spcAft>
              <a:buFont typeface="Wingdings" panose="05000000000000000000" pitchFamily="2" charset="2"/>
              <a:buChar char="§"/>
              <a:defRPr/>
            </a:pPr>
            <a:r>
              <a:rPr lang="fa-IR" sz="2000" dirty="0" smtClean="0">
                <a:solidFill>
                  <a:srgbClr val="002060"/>
                </a:solidFill>
                <a:cs typeface="B Badr" pitchFamily="2" charset="-78"/>
              </a:rPr>
              <a:t>در اين مدل يک متغير در دو گروه مورد بررسی قرار مي گيرد. مثل : بازدهی در شرکتهای توليدی و خدماتی</a:t>
            </a:r>
          </a:p>
          <a:p>
            <a:pPr indent="15875" algn="r" rtl="1" eaLnBrk="1" fontAlgn="auto" hangingPunct="1">
              <a:lnSpc>
                <a:spcPct val="150000"/>
              </a:lnSpc>
              <a:spcAft>
                <a:spcPts val="0"/>
              </a:spcAft>
              <a:buFont typeface="Wingdings" pitchFamily="2" charset="2"/>
              <a:buNone/>
              <a:defRPr/>
            </a:pPr>
            <a:r>
              <a:rPr lang="fa-IR" sz="2000" dirty="0" smtClean="0">
                <a:solidFill>
                  <a:srgbClr val="002060"/>
                </a:solidFill>
                <a:cs typeface="B Badr" pitchFamily="2" charset="-78"/>
              </a:rPr>
              <a:t>اگر فرضيه مطرح شده به مقايسه ميانگين دو گروه بپردازد، بايد از آزمون مقايسه ميانگين دو گروه استفاده کرد. </a:t>
            </a:r>
          </a:p>
          <a:p>
            <a:pPr algn="r" rtl="1" eaLnBrk="1" fontAlgn="auto" hangingPunct="1">
              <a:lnSpc>
                <a:spcPct val="150000"/>
              </a:lnSpc>
              <a:spcAft>
                <a:spcPts val="0"/>
              </a:spcAft>
              <a:buFont typeface="Wingdings" pitchFamily="2" charset="2"/>
              <a:buChar char="q"/>
              <a:defRPr/>
            </a:pPr>
            <a:r>
              <a:rPr lang="fa-IR" sz="2000" b="1" dirty="0" smtClean="0">
                <a:solidFill>
                  <a:srgbClr val="002060"/>
                </a:solidFill>
                <a:cs typeface="B Badr" pitchFamily="2" charset="-78"/>
              </a:rPr>
              <a:t>نکته:</a:t>
            </a:r>
          </a:p>
          <a:p>
            <a:pPr marL="457200" indent="-457200" algn="r" rtl="1" eaLnBrk="1" fontAlgn="auto" hangingPunct="1">
              <a:spcAft>
                <a:spcPts val="0"/>
              </a:spcAft>
              <a:buFont typeface="+mj-lt"/>
              <a:buAutoNum type="alphaUcPeriod"/>
              <a:defRPr/>
            </a:pPr>
            <a:r>
              <a:rPr lang="fa-IR" sz="1800" b="1" dirty="0" smtClean="0">
                <a:solidFill>
                  <a:srgbClr val="002060"/>
                </a:solidFill>
                <a:latin typeface="Arial" charset="0"/>
                <a:cs typeface="B Badr" pitchFamily="2" charset="-78"/>
              </a:rPr>
              <a:t>توزيع متغيرها متقارن باشد.</a:t>
            </a:r>
          </a:p>
          <a:p>
            <a:pPr marL="457200" indent="-457200" algn="r" rtl="1" eaLnBrk="1" fontAlgn="auto" hangingPunct="1">
              <a:spcAft>
                <a:spcPts val="0"/>
              </a:spcAft>
              <a:buFont typeface="+mj-lt"/>
              <a:buAutoNum type="alphaUcPeriod"/>
              <a:defRPr/>
            </a:pPr>
            <a:r>
              <a:rPr lang="fa-IR" sz="1800" b="1" dirty="0" smtClean="0">
                <a:solidFill>
                  <a:srgbClr val="002060"/>
                </a:solidFill>
                <a:cs typeface="B Badr" pitchFamily="2" charset="-78"/>
              </a:rPr>
              <a:t>متغير وابسته کمی پيوسته باشد.</a:t>
            </a:r>
          </a:p>
          <a:p>
            <a:pPr marL="457200" indent="-457200" algn="r" rtl="1" eaLnBrk="1" fontAlgn="auto" hangingPunct="1">
              <a:spcAft>
                <a:spcPts val="0"/>
              </a:spcAft>
              <a:buFont typeface="+mj-lt"/>
              <a:buAutoNum type="alphaUcPeriod"/>
              <a:defRPr/>
            </a:pPr>
            <a:r>
              <a:rPr lang="fa-IR" sz="1800" b="1" dirty="0" smtClean="0">
                <a:solidFill>
                  <a:srgbClr val="002060"/>
                </a:solidFill>
                <a:cs typeface="B Badr" pitchFamily="2" charset="-78"/>
              </a:rPr>
              <a:t>متغير مستقل طبقه ای باشد.</a:t>
            </a:r>
          </a:p>
          <a:p>
            <a:pPr marL="457200" indent="-457200" algn="r" rtl="1" eaLnBrk="1" fontAlgn="auto" hangingPunct="1">
              <a:spcAft>
                <a:spcPts val="0"/>
              </a:spcAft>
              <a:buFont typeface="+mj-lt"/>
              <a:buAutoNum type="alphaUcPeriod"/>
              <a:defRPr/>
            </a:pPr>
            <a:endParaRPr lang="fa-IR" sz="1800" b="1" dirty="0" smtClean="0">
              <a:solidFill>
                <a:srgbClr val="002060"/>
              </a:solidFill>
              <a:cs typeface="B Badr" pitchFamily="2" charset="-78"/>
            </a:endParaRPr>
          </a:p>
          <a:p>
            <a:pPr algn="r" rtl="1" eaLnBrk="1" fontAlgn="auto" hangingPunct="1">
              <a:lnSpc>
                <a:spcPct val="150000"/>
              </a:lnSpc>
              <a:spcAft>
                <a:spcPts val="0"/>
              </a:spcAft>
              <a:buFont typeface="Wingdings" panose="05000000000000000000" pitchFamily="2" charset="2"/>
              <a:buChar char="§"/>
              <a:defRPr/>
            </a:pPr>
            <a:r>
              <a:rPr lang="fa-IR" sz="2000" b="1" dirty="0" smtClean="0">
                <a:solidFill>
                  <a:srgbClr val="002060"/>
                </a:solidFill>
                <a:cs typeface="B Badr" pitchFamily="2" charset="-78"/>
              </a:rPr>
              <a:t> فرضيه:</a:t>
            </a:r>
          </a:p>
          <a:p>
            <a:pPr algn="r" rtl="1" eaLnBrk="1" fontAlgn="auto" hangingPunct="1">
              <a:lnSpc>
                <a:spcPct val="150000"/>
              </a:lnSpc>
              <a:spcAft>
                <a:spcPts val="0"/>
              </a:spcAft>
              <a:buFont typeface="Arial" pitchFamily="34" charset="0"/>
              <a:buChar char="•"/>
              <a:defRPr/>
            </a:pPr>
            <a:r>
              <a:rPr lang="fa-IR" sz="2000" dirty="0" smtClean="0">
                <a:solidFill>
                  <a:srgbClr val="002060"/>
                </a:solidFill>
                <a:cs typeface="B Badr" pitchFamily="2" charset="-78"/>
              </a:rPr>
              <a:t>ميانگين بازدهی شرکتهای توليدی و شرکتهای خدماتی تفاوت دارد. (نوع شرکت بر ميزان بازدهی تاثير دارد) </a:t>
            </a:r>
          </a:p>
          <a:p>
            <a:pPr algn="r" rtl="1" eaLnBrk="1" fontAlgn="auto" hangingPunct="1">
              <a:lnSpc>
                <a:spcPct val="160000"/>
              </a:lnSpc>
              <a:spcAft>
                <a:spcPts val="0"/>
              </a:spcAft>
              <a:buFont typeface="Wingdings" pitchFamily="2" charset="2"/>
              <a:buNone/>
              <a:defRPr/>
            </a:pPr>
            <a:r>
              <a:rPr lang="fa-IR" sz="1100" dirty="0" smtClean="0">
                <a:solidFill>
                  <a:srgbClr val="002060"/>
                </a:solidFill>
                <a:cs typeface="Lotus" pitchFamily="2" charset="-78"/>
              </a:rPr>
              <a:t> </a:t>
            </a:r>
            <a:endParaRPr lang="fa-IR" sz="1100" dirty="0">
              <a:solidFill>
                <a:srgbClr val="002060"/>
              </a:solidFill>
              <a:cs typeface="Lotus" pitchFamily="2" charset="-78"/>
            </a:endParaRPr>
          </a:p>
        </p:txBody>
      </p:sp>
      <p:sp>
        <p:nvSpPr>
          <p:cNvPr id="4" name="Slide Number Placeholder 3"/>
          <p:cNvSpPr>
            <a:spLocks noGrp="1"/>
          </p:cNvSpPr>
          <p:nvPr>
            <p:ph type="sldNum" sz="quarter" idx="11"/>
          </p:nvPr>
        </p:nvSpPr>
        <p:spPr/>
        <p:txBody>
          <a:bodyPr/>
          <a:lstStyle/>
          <a:p>
            <a:pPr>
              <a:defRPr/>
            </a:pPr>
            <a:fld id="{9C068357-84AB-4579-9469-B2CCD32EB979}" type="slidenum">
              <a:rPr lang="fa-IR" altLang="en-US"/>
              <a:pPr>
                <a:defRPr/>
              </a:pPr>
              <a:t>40</a:t>
            </a:fld>
            <a:endParaRPr lang="en-US" altLang="en-US" dirty="0"/>
          </a:p>
        </p:txBody>
      </p:sp>
      <p:sp>
        <p:nvSpPr>
          <p:cNvPr id="43013"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EF5D14C2-7519-4359-A918-1B5E18DE420A}" type="slidenum">
              <a:rPr lang="fa-IR" altLang="en-US" sz="1400">
                <a:solidFill>
                  <a:schemeClr val="bg1"/>
                </a:solidFill>
                <a:latin typeface="Arial" charset="0"/>
                <a:cs typeface="B Nazanin" pitchFamily="2" charset="-78"/>
              </a:rPr>
              <a:pPr algn="ctr" rtl="1" eaLnBrk="1" hangingPunct="1">
                <a:spcBef>
                  <a:spcPct val="0"/>
                </a:spcBef>
                <a:buFontTx/>
                <a:buNone/>
              </a:pPr>
              <a:t>40</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2000" fill="hold" nodeType="afterEffect">
                                  <p:stCondLst>
                                    <p:cond delay="1000"/>
                                  </p:stCondLst>
                                  <p:childTnLst>
                                    <p:animClr clrSpc="rgb" dir="cw">
                                      <p:cBhvr override="childStyle">
                                        <p:cTn id="6" dur="250" autoRev="1" fill="hold"/>
                                        <p:tgtEl>
                                          <p:spTgt spid="3">
                                            <p:txEl>
                                              <p:pRg st="3" end="3"/>
                                            </p:txEl>
                                          </p:spTgt>
                                        </p:tgtEl>
                                        <p:attrNameLst>
                                          <p:attrName>style.color</p:attrName>
                                        </p:attrNameLst>
                                      </p:cBhvr>
                                      <p:to>
                                        <a:schemeClr val="bg1"/>
                                      </p:to>
                                    </p:animClr>
                                    <p:animClr clrSpc="rgb" dir="cw">
                                      <p:cBhvr>
                                        <p:cTn id="7" dur="250" autoRev="1" fill="hold"/>
                                        <p:tgtEl>
                                          <p:spTgt spid="3">
                                            <p:txEl>
                                              <p:pRg st="3" end="3"/>
                                            </p:txEl>
                                          </p:spTgt>
                                        </p:tgtEl>
                                        <p:attrNameLst>
                                          <p:attrName>fillcolor</p:attrName>
                                        </p:attrNameLst>
                                      </p:cBhvr>
                                      <p:to>
                                        <a:schemeClr val="bg1"/>
                                      </p:to>
                                    </p:animClr>
                                    <p:set>
                                      <p:cBhvr>
                                        <p:cTn id="8" dur="250" autoRev="1" fill="hold"/>
                                        <p:tgtEl>
                                          <p:spTgt spid="3">
                                            <p:txEl>
                                              <p:pRg st="3" end="3"/>
                                            </p:txEl>
                                          </p:spTgt>
                                        </p:tgtEl>
                                        <p:attrNameLst>
                                          <p:attrName>fill.type</p:attrName>
                                        </p:attrNameLst>
                                      </p:cBhvr>
                                      <p:to>
                                        <p:strVal val="solid"/>
                                      </p:to>
                                    </p:set>
                                    <p:set>
                                      <p:cBhvr>
                                        <p:cTn id="9" dur="250" autoRev="1" fill="hold"/>
                                        <p:tgtEl>
                                          <p:spTgt spid="3">
                                            <p:txEl>
                                              <p:pRg st="3" end="3"/>
                                            </p:txEl>
                                          </p:spTgt>
                                        </p:tgtEl>
                                        <p:attrNameLst>
                                          <p:attrName>fill.on</p:attrName>
                                        </p:attrNameLst>
                                      </p:cBhvr>
                                      <p:to>
                                        <p:strVal val="true"/>
                                      </p:to>
                                    </p:set>
                                  </p:childTnLst>
                                </p:cTn>
                              </p:par>
                              <p:par>
                                <p:cTn id="10" presetID="27" presetClass="emph" presetSubtype="0" fill="hold" nodeType="withEffect">
                                  <p:stCondLst>
                                    <p:cond delay="0"/>
                                  </p:stCondLst>
                                  <p:childTnLst>
                                    <p:animClr clrSpc="rgb" dir="cw">
                                      <p:cBhvr override="childStyle">
                                        <p:cTn id="11" dur="250" autoRev="1" fill="hold"/>
                                        <p:tgtEl>
                                          <p:spTgt spid="3">
                                            <p:txEl>
                                              <p:pRg st="4" end="4"/>
                                            </p:txEl>
                                          </p:spTgt>
                                        </p:tgtEl>
                                        <p:attrNameLst>
                                          <p:attrName>style.color</p:attrName>
                                        </p:attrNameLst>
                                      </p:cBhvr>
                                      <p:to>
                                        <a:schemeClr val="bg1"/>
                                      </p:to>
                                    </p:animClr>
                                    <p:animClr clrSpc="rgb" dir="cw">
                                      <p:cBhvr>
                                        <p:cTn id="12" dur="250" autoRev="1" fill="hold"/>
                                        <p:tgtEl>
                                          <p:spTgt spid="3">
                                            <p:txEl>
                                              <p:pRg st="4" end="4"/>
                                            </p:txEl>
                                          </p:spTgt>
                                        </p:tgtEl>
                                        <p:attrNameLst>
                                          <p:attrName>fillcolor</p:attrName>
                                        </p:attrNameLst>
                                      </p:cBhvr>
                                      <p:to>
                                        <a:schemeClr val="bg1"/>
                                      </p:to>
                                    </p:animClr>
                                    <p:set>
                                      <p:cBhvr>
                                        <p:cTn id="13" dur="250" autoRev="1" fill="hold"/>
                                        <p:tgtEl>
                                          <p:spTgt spid="3">
                                            <p:txEl>
                                              <p:pRg st="4" end="4"/>
                                            </p:txEl>
                                          </p:spTgt>
                                        </p:tgtEl>
                                        <p:attrNameLst>
                                          <p:attrName>fill.type</p:attrName>
                                        </p:attrNameLst>
                                      </p:cBhvr>
                                      <p:to>
                                        <p:strVal val="solid"/>
                                      </p:to>
                                    </p:set>
                                    <p:set>
                                      <p:cBhvr>
                                        <p:cTn id="14" dur="250" autoRev="1" fill="hold"/>
                                        <p:tgtEl>
                                          <p:spTgt spid="3">
                                            <p:txEl>
                                              <p:pRg st="4" end="4"/>
                                            </p:txEl>
                                          </p:spTgt>
                                        </p:tgtEl>
                                        <p:attrNameLst>
                                          <p:attrName>fill.on</p:attrName>
                                        </p:attrNameLst>
                                      </p:cBhvr>
                                      <p:to>
                                        <p:strVal val="true"/>
                                      </p:to>
                                    </p:set>
                                  </p:childTnLst>
                                </p:cTn>
                              </p:par>
                              <p:par>
                                <p:cTn id="15" presetID="27" presetClass="emph" presetSubtype="0" fill="hold" nodeType="withEffect">
                                  <p:stCondLst>
                                    <p:cond delay="0"/>
                                  </p:stCondLst>
                                  <p:childTnLst>
                                    <p:animClr clrSpc="rgb" dir="cw">
                                      <p:cBhvr override="childStyle">
                                        <p:cTn id="16" dur="250" autoRev="1" fill="hold"/>
                                        <p:tgtEl>
                                          <p:spTgt spid="3">
                                            <p:txEl>
                                              <p:pRg st="5" end="5"/>
                                            </p:txEl>
                                          </p:spTgt>
                                        </p:tgtEl>
                                        <p:attrNameLst>
                                          <p:attrName>style.color</p:attrName>
                                        </p:attrNameLst>
                                      </p:cBhvr>
                                      <p:to>
                                        <a:schemeClr val="bg1"/>
                                      </p:to>
                                    </p:animClr>
                                    <p:animClr clrSpc="rgb" dir="cw">
                                      <p:cBhvr>
                                        <p:cTn id="17" dur="250" autoRev="1" fill="hold"/>
                                        <p:tgtEl>
                                          <p:spTgt spid="3">
                                            <p:txEl>
                                              <p:pRg st="5" end="5"/>
                                            </p:txEl>
                                          </p:spTgt>
                                        </p:tgtEl>
                                        <p:attrNameLst>
                                          <p:attrName>fillcolor</p:attrName>
                                        </p:attrNameLst>
                                      </p:cBhvr>
                                      <p:to>
                                        <a:schemeClr val="bg1"/>
                                      </p:to>
                                    </p:animClr>
                                    <p:set>
                                      <p:cBhvr>
                                        <p:cTn id="18" dur="250" autoRev="1" fill="hold"/>
                                        <p:tgtEl>
                                          <p:spTgt spid="3">
                                            <p:txEl>
                                              <p:pRg st="5" end="5"/>
                                            </p:txEl>
                                          </p:spTgt>
                                        </p:tgtEl>
                                        <p:attrNameLst>
                                          <p:attrName>fill.type</p:attrName>
                                        </p:attrNameLst>
                                      </p:cBhvr>
                                      <p:to>
                                        <p:strVal val="solid"/>
                                      </p:to>
                                    </p:set>
                                    <p:set>
                                      <p:cBhvr>
                                        <p:cTn id="19" dur="250" autoRev="1"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42875"/>
            <a:ext cx="6918350" cy="582613"/>
          </a:xfrm>
          <a:solidFill>
            <a:srgbClr val="FC5E62"/>
          </a:solidFill>
        </p:spPr>
        <p:txBody>
          <a:bodyPr anchor="ctr"/>
          <a:lstStyle/>
          <a:p>
            <a:pPr algn="r" rtl="1" eaLnBrk="1" fontAlgn="auto" hangingPunct="1">
              <a:spcAft>
                <a:spcPts val="0"/>
              </a:spcAft>
              <a:defRPr/>
            </a:pPr>
            <a:r>
              <a:rPr lang="fa-IR" sz="2400" dirty="0" smtClean="0">
                <a:solidFill>
                  <a:srgbClr val="002060"/>
                </a:solidFill>
                <a:cs typeface="B Titr" panose="00000700000000000000" pitchFamily="2" charset="-78"/>
              </a:rPr>
              <a:t>مدل آماری </a:t>
            </a:r>
            <a:r>
              <a:rPr lang="en-US" sz="2400" dirty="0" smtClean="0">
                <a:solidFill>
                  <a:srgbClr val="002060"/>
                </a:solidFill>
                <a:cs typeface="B Titr" panose="00000700000000000000" pitchFamily="2" charset="-78"/>
              </a:rPr>
              <a:t>t </a:t>
            </a:r>
            <a:r>
              <a:rPr lang="fa-IR" sz="2400" dirty="0" smtClean="0">
                <a:solidFill>
                  <a:srgbClr val="002060"/>
                </a:solidFill>
                <a:cs typeface="B Titr" panose="00000700000000000000" pitchFamily="2" charset="-78"/>
              </a:rPr>
              <a:t> دوگروه مستقل(آزمون مقايسه ميانگين دو گروه)</a:t>
            </a:r>
            <a:endParaRPr lang="fa-IR" sz="2400" dirty="0">
              <a:solidFill>
                <a:srgbClr val="002060"/>
              </a:solidFill>
              <a:cs typeface="B Titr" panose="00000700000000000000" pitchFamily="2" charset="-78"/>
            </a:endParaRPr>
          </a:p>
        </p:txBody>
      </p:sp>
      <p:sp>
        <p:nvSpPr>
          <p:cNvPr id="3" name="Content Placeholder 2"/>
          <p:cNvSpPr>
            <a:spLocks noGrp="1"/>
          </p:cNvSpPr>
          <p:nvPr>
            <p:ph idx="1"/>
          </p:nvPr>
        </p:nvSpPr>
        <p:spPr>
          <a:xfrm>
            <a:off x="357158" y="1000108"/>
            <a:ext cx="8324856" cy="5643602"/>
          </a:xfrm>
          <a:ln>
            <a:miter lim="800000"/>
            <a:headEnd/>
            <a:tailEnd/>
          </a:ln>
          <a:extLst/>
        </p:spPr>
        <p:txBody>
          <a:bodyPr rtlCol="0"/>
          <a:lstStyle/>
          <a:p>
            <a:pPr algn="r" rtl="1" eaLnBrk="1" fontAlgn="auto" hangingPunct="1">
              <a:lnSpc>
                <a:spcPct val="150000"/>
              </a:lnSpc>
              <a:spcAft>
                <a:spcPts val="0"/>
              </a:spcAft>
              <a:buFont typeface="Wingdings" panose="05000000000000000000" pitchFamily="2" charset="2"/>
              <a:buChar char="§"/>
              <a:defRPr/>
            </a:pPr>
            <a:r>
              <a:rPr lang="fa-IR" sz="2000" b="1" dirty="0" smtClean="0">
                <a:solidFill>
                  <a:srgbClr val="002060"/>
                </a:solidFill>
                <a:cs typeface="B Badr" pitchFamily="2" charset="-78"/>
              </a:rPr>
              <a:t>برای آزمون مقايسه ميانگين دو گروه ابتد بايد بررسی کنيم که:</a:t>
            </a:r>
          </a:p>
          <a:p>
            <a:pPr algn="r" rtl="1" eaLnBrk="1" fontAlgn="auto" hangingPunct="1">
              <a:lnSpc>
                <a:spcPct val="150000"/>
              </a:lnSpc>
              <a:spcAft>
                <a:spcPts val="0"/>
              </a:spcAft>
              <a:buFont typeface="Wingdings" panose="05000000000000000000" pitchFamily="2" charset="2"/>
              <a:buChar char="§"/>
              <a:defRPr/>
            </a:pPr>
            <a:r>
              <a:rPr lang="fa-IR" sz="1800" dirty="0" smtClean="0">
                <a:solidFill>
                  <a:srgbClr val="002060"/>
                </a:solidFill>
                <a:cs typeface="B Badr" pitchFamily="2" charset="-78"/>
              </a:rPr>
              <a:t>آيا واريانس دو جامعه برابر است يا خير؟</a:t>
            </a:r>
            <a:endParaRPr lang="en-US" sz="1800" dirty="0" smtClean="0">
              <a:solidFill>
                <a:srgbClr val="002060"/>
              </a:solidFill>
              <a:cs typeface="B Badr" pitchFamily="2" charset="-78"/>
            </a:endParaRPr>
          </a:p>
          <a:p>
            <a:pPr rtl="1" eaLnBrk="1" fontAlgn="auto" hangingPunct="1">
              <a:lnSpc>
                <a:spcPct val="150000"/>
              </a:lnSpc>
              <a:spcAft>
                <a:spcPts val="0"/>
              </a:spcAft>
              <a:buFont typeface="Wingdings" pitchFamily="2" charset="2"/>
              <a:buNone/>
              <a:defRPr/>
            </a:pPr>
            <a:r>
              <a:rPr lang="en-US" sz="1800" b="1" dirty="0" smtClean="0">
                <a:solidFill>
                  <a:srgbClr val="002060"/>
                </a:solidFill>
                <a:latin typeface="Arial" charset="0"/>
                <a:cs typeface="B Badr" pitchFamily="2" charset="-78"/>
              </a:rPr>
              <a:t>F</a:t>
            </a:r>
            <a:r>
              <a:rPr lang="en-US" sz="1800" dirty="0" smtClean="0">
                <a:solidFill>
                  <a:srgbClr val="002060"/>
                </a:solidFill>
                <a:latin typeface="Arial" charset="0"/>
                <a:cs typeface="B Badr" pitchFamily="2" charset="-78"/>
              </a:rPr>
              <a:t>= </a:t>
            </a:r>
            <a:r>
              <a:rPr lang="fa-IR" sz="1800" dirty="0" smtClean="0">
                <a:solidFill>
                  <a:srgbClr val="002060"/>
                </a:solidFill>
                <a:latin typeface="Arial" charset="0"/>
                <a:cs typeface="B Badr" pitchFamily="2" charset="-78"/>
              </a:rPr>
              <a:t> </a:t>
            </a:r>
            <a:endParaRPr lang="fa-IR" sz="1800" strike="sngStrike" dirty="0" smtClean="0">
              <a:solidFill>
                <a:srgbClr val="002060"/>
              </a:solidFill>
              <a:effectLst>
                <a:outerShdw blurRad="38100" dist="38100" dir="2700000" algn="tl">
                  <a:srgbClr val="000000">
                    <a:alpha val="43137"/>
                  </a:srgbClr>
                </a:outerShdw>
              </a:effectLst>
              <a:latin typeface="Arial" charset="0"/>
              <a:cs typeface="B Badr" pitchFamily="2" charset="-78"/>
            </a:endParaRPr>
          </a:p>
          <a:p>
            <a:pPr algn="r" rtl="1" eaLnBrk="1" fontAlgn="auto" hangingPunct="1">
              <a:lnSpc>
                <a:spcPct val="200000"/>
              </a:lnSpc>
              <a:spcAft>
                <a:spcPts val="0"/>
              </a:spcAft>
              <a:buFont typeface="Wingdings" panose="05000000000000000000" pitchFamily="2" charset="2"/>
              <a:buChar char="§"/>
              <a:defRPr/>
            </a:pPr>
            <a:r>
              <a:rPr lang="fa-IR" sz="1800" dirty="0" smtClean="0">
                <a:solidFill>
                  <a:srgbClr val="002060"/>
                </a:solidFill>
                <a:cs typeface="B Badr" pitchFamily="2" charset="-78"/>
              </a:rPr>
              <a:t>    بعبارتی ابتدا آزمون تساوی واريانس های </a:t>
            </a:r>
            <a:r>
              <a:rPr lang="en-US" sz="1800" dirty="0" smtClean="0">
                <a:solidFill>
                  <a:srgbClr val="002060"/>
                </a:solidFill>
                <a:cs typeface="B Badr" pitchFamily="2" charset="-78"/>
              </a:rPr>
              <a:t> F </a:t>
            </a:r>
            <a:r>
              <a:rPr lang="fa-IR" sz="1800" dirty="0" smtClean="0">
                <a:solidFill>
                  <a:srgbClr val="002060"/>
                </a:solidFill>
                <a:cs typeface="B Badr" pitchFamily="2" charset="-78"/>
              </a:rPr>
              <a:t>لون(</a:t>
            </a:r>
            <a:r>
              <a:rPr lang="en-US" sz="1800" dirty="0" smtClean="0">
                <a:solidFill>
                  <a:srgbClr val="002060"/>
                </a:solidFill>
                <a:cs typeface="B Badr" pitchFamily="2" charset="-78"/>
              </a:rPr>
              <a:t>levene</a:t>
            </a:r>
            <a:r>
              <a:rPr lang="fa-IR" sz="1800" dirty="0" smtClean="0">
                <a:solidFill>
                  <a:srgbClr val="002060"/>
                </a:solidFill>
                <a:cs typeface="B Badr" pitchFamily="2" charset="-78"/>
              </a:rPr>
              <a:t>) بصورت بالا برای فرضيه زير انجام ميگيرد.</a:t>
            </a:r>
          </a:p>
          <a:p>
            <a:pPr algn="r" rtl="1" eaLnBrk="1" fontAlgn="auto" hangingPunct="1">
              <a:lnSpc>
                <a:spcPct val="150000"/>
              </a:lnSpc>
              <a:spcAft>
                <a:spcPts val="0"/>
              </a:spcAft>
              <a:buFont typeface="Wingdings" pitchFamily="2" charset="2"/>
              <a:buNone/>
              <a:defRPr/>
            </a:pPr>
            <a:endParaRPr lang="fa-IR" sz="1800" dirty="0" smtClean="0">
              <a:solidFill>
                <a:srgbClr val="002060"/>
              </a:solidFill>
              <a:latin typeface="Arial" charset="0"/>
              <a:cs typeface="B Badr" pitchFamily="2" charset="-78"/>
            </a:endParaRPr>
          </a:p>
          <a:p>
            <a:pPr rtl="1" eaLnBrk="1" fontAlgn="auto" hangingPunct="1">
              <a:spcAft>
                <a:spcPts val="0"/>
              </a:spcAft>
              <a:buFont typeface="Wingdings" pitchFamily="2" charset="2"/>
              <a:buNone/>
              <a:defRPr/>
            </a:pPr>
            <a:r>
              <a:rPr lang="fa-IR" sz="1800" dirty="0" smtClean="0">
                <a:solidFill>
                  <a:srgbClr val="002060"/>
                </a:solidFill>
                <a:latin typeface="Arial" charset="0"/>
                <a:cs typeface="B Badr" pitchFamily="2" charset="-78"/>
              </a:rPr>
              <a:t> واريانس گروه2 = واريانس گروه 1</a:t>
            </a:r>
            <a:r>
              <a:rPr lang="en-US" sz="1800" dirty="0" smtClean="0">
                <a:solidFill>
                  <a:srgbClr val="002060"/>
                </a:solidFill>
                <a:latin typeface="Arial" charset="0"/>
                <a:cs typeface="B Badr" pitchFamily="2" charset="-78"/>
              </a:rPr>
              <a:t> </a:t>
            </a:r>
            <a:r>
              <a:rPr lang="fa-IR" sz="1800" dirty="0" smtClean="0">
                <a:solidFill>
                  <a:srgbClr val="002060"/>
                </a:solidFill>
                <a:latin typeface="Arial" charset="0"/>
                <a:cs typeface="B Badr" pitchFamily="2" charset="-78"/>
              </a:rPr>
              <a:t>:</a:t>
            </a:r>
            <a:r>
              <a:rPr lang="en-US" sz="1800" dirty="0" smtClean="0">
                <a:solidFill>
                  <a:srgbClr val="002060"/>
                </a:solidFill>
                <a:latin typeface="Arial" charset="0"/>
                <a:cs typeface="B Badr" pitchFamily="2" charset="-78"/>
              </a:rPr>
              <a:t> H0</a:t>
            </a:r>
            <a:r>
              <a:rPr lang="fa-IR" sz="1800" dirty="0" smtClean="0">
                <a:solidFill>
                  <a:srgbClr val="002060"/>
                </a:solidFill>
                <a:latin typeface="Arial" charset="0"/>
                <a:cs typeface="B Badr" pitchFamily="2" charset="-78"/>
              </a:rPr>
              <a:t> </a:t>
            </a:r>
          </a:p>
          <a:p>
            <a:pPr rtl="1" eaLnBrk="1" fontAlgn="auto" hangingPunct="1">
              <a:lnSpc>
                <a:spcPct val="150000"/>
              </a:lnSpc>
              <a:spcAft>
                <a:spcPts val="0"/>
              </a:spcAft>
              <a:buFont typeface="Wingdings" pitchFamily="2" charset="2"/>
              <a:buNone/>
              <a:defRPr/>
            </a:pPr>
            <a:r>
              <a:rPr lang="fa-IR" sz="1800" dirty="0" smtClean="0">
                <a:solidFill>
                  <a:srgbClr val="002060"/>
                </a:solidFill>
                <a:latin typeface="Arial" charset="0"/>
                <a:cs typeface="B Badr" pitchFamily="2" charset="-78"/>
              </a:rPr>
              <a:t> واريانس گروه2 ≠ واريانس گروه 1</a:t>
            </a:r>
            <a:r>
              <a:rPr lang="en-US" sz="1800" dirty="0" smtClean="0">
                <a:solidFill>
                  <a:srgbClr val="002060"/>
                </a:solidFill>
                <a:latin typeface="Arial" charset="0"/>
                <a:cs typeface="B Badr" pitchFamily="2" charset="-78"/>
              </a:rPr>
              <a:t> </a:t>
            </a:r>
            <a:r>
              <a:rPr lang="fa-IR" sz="1800" dirty="0" smtClean="0">
                <a:solidFill>
                  <a:srgbClr val="002060"/>
                </a:solidFill>
                <a:latin typeface="Arial" charset="0"/>
                <a:cs typeface="B Badr" pitchFamily="2" charset="-78"/>
              </a:rPr>
              <a:t>:</a:t>
            </a:r>
            <a:r>
              <a:rPr lang="en-US" sz="1800" dirty="0" smtClean="0">
                <a:solidFill>
                  <a:srgbClr val="002060"/>
                </a:solidFill>
                <a:latin typeface="Arial" charset="0"/>
                <a:cs typeface="B Badr" pitchFamily="2" charset="-78"/>
              </a:rPr>
              <a:t> H1</a:t>
            </a:r>
            <a:r>
              <a:rPr lang="fa-IR" sz="1800" dirty="0" smtClean="0">
                <a:solidFill>
                  <a:srgbClr val="002060"/>
                </a:solidFill>
                <a:latin typeface="Arial" charset="0"/>
                <a:cs typeface="B Badr" pitchFamily="2" charset="-78"/>
              </a:rPr>
              <a:t> </a:t>
            </a:r>
            <a:endParaRPr lang="fa-IR" sz="1800" dirty="0" smtClean="0">
              <a:solidFill>
                <a:srgbClr val="002060"/>
              </a:solidFill>
              <a:cs typeface="B Badr" pitchFamily="2" charset="-78"/>
            </a:endParaRPr>
          </a:p>
          <a:p>
            <a:pPr algn="r" rtl="1" eaLnBrk="1" fontAlgn="auto" hangingPunct="1">
              <a:lnSpc>
                <a:spcPct val="150000"/>
              </a:lnSpc>
              <a:spcAft>
                <a:spcPts val="0"/>
              </a:spcAft>
              <a:buFont typeface="Wingdings" panose="05000000000000000000" pitchFamily="2" charset="2"/>
              <a:buChar char="§"/>
              <a:defRPr/>
            </a:pPr>
            <a:r>
              <a:rPr lang="fa-IR" sz="1800" dirty="0" smtClean="0">
                <a:solidFill>
                  <a:srgbClr val="002060"/>
                </a:solidFill>
                <a:latin typeface="Arial" charset="0"/>
                <a:cs typeface="B Badr" pitchFamily="2" charset="-78"/>
              </a:rPr>
              <a:t>در صورتيکه آزمون تساوی واريانسها تائيد شود. يعنی </a:t>
            </a:r>
            <a:r>
              <a:rPr lang="en-US" sz="1800" dirty="0" smtClean="0">
                <a:solidFill>
                  <a:srgbClr val="002060"/>
                </a:solidFill>
                <a:latin typeface="Arial" charset="0"/>
                <a:cs typeface="B Badr" pitchFamily="2" charset="-78"/>
              </a:rPr>
              <a:t>sig</a:t>
            </a:r>
            <a:r>
              <a:rPr lang="fa-IR" sz="1800" dirty="0" smtClean="0">
                <a:solidFill>
                  <a:srgbClr val="002060"/>
                </a:solidFill>
                <a:latin typeface="Arial" charset="0"/>
                <a:cs typeface="B Badr" pitchFamily="2" charset="-78"/>
              </a:rPr>
              <a:t> يا سطح معنی داری لون بزرگتر از 05/ 0 باشد. از رابطه زير برای آزمون مقايسه ميانگين دو گروه استفاده ميکنيم. </a:t>
            </a:r>
          </a:p>
          <a:p>
            <a:pPr rtl="1" eaLnBrk="1" fontAlgn="auto" hangingPunct="1">
              <a:lnSpc>
                <a:spcPct val="150000"/>
              </a:lnSpc>
              <a:spcAft>
                <a:spcPts val="0"/>
              </a:spcAft>
              <a:buFont typeface="Wingdings" pitchFamily="2" charset="2"/>
              <a:buNone/>
              <a:defRPr/>
            </a:pPr>
            <a:r>
              <a:rPr lang="fa-IR" sz="1800" dirty="0" smtClean="0">
                <a:solidFill>
                  <a:srgbClr val="002060"/>
                </a:solidFill>
                <a:latin typeface="Arial" charset="0"/>
                <a:cs typeface="B Badr" pitchFamily="2" charset="-78"/>
              </a:rPr>
              <a:t> ميانگين گروه2 = ميانگين گروه 1</a:t>
            </a:r>
            <a:r>
              <a:rPr lang="en-US" sz="1800" dirty="0" smtClean="0">
                <a:solidFill>
                  <a:srgbClr val="002060"/>
                </a:solidFill>
                <a:latin typeface="Arial" charset="0"/>
                <a:cs typeface="B Badr" pitchFamily="2" charset="-78"/>
              </a:rPr>
              <a:t> </a:t>
            </a:r>
            <a:r>
              <a:rPr lang="fa-IR" sz="1800" dirty="0" smtClean="0">
                <a:solidFill>
                  <a:srgbClr val="002060"/>
                </a:solidFill>
                <a:latin typeface="Arial" charset="0"/>
                <a:cs typeface="B Badr" pitchFamily="2" charset="-78"/>
              </a:rPr>
              <a:t>:</a:t>
            </a:r>
            <a:r>
              <a:rPr lang="en-US" sz="1800" dirty="0" smtClean="0">
                <a:solidFill>
                  <a:srgbClr val="002060"/>
                </a:solidFill>
                <a:latin typeface="Arial" charset="0"/>
                <a:cs typeface="B Badr" pitchFamily="2" charset="-78"/>
              </a:rPr>
              <a:t> H0</a:t>
            </a:r>
            <a:r>
              <a:rPr lang="fa-IR" sz="1800" dirty="0" smtClean="0">
                <a:solidFill>
                  <a:srgbClr val="002060"/>
                </a:solidFill>
                <a:latin typeface="Arial" charset="0"/>
                <a:cs typeface="B Badr" pitchFamily="2" charset="-78"/>
              </a:rPr>
              <a:t> </a:t>
            </a:r>
          </a:p>
          <a:p>
            <a:pPr rtl="1" eaLnBrk="1" fontAlgn="auto" hangingPunct="1">
              <a:spcAft>
                <a:spcPts val="0"/>
              </a:spcAft>
              <a:buFont typeface="Wingdings" pitchFamily="2" charset="2"/>
              <a:buNone/>
              <a:defRPr/>
            </a:pPr>
            <a:r>
              <a:rPr lang="fa-IR" sz="1800" dirty="0" smtClean="0">
                <a:solidFill>
                  <a:srgbClr val="002060"/>
                </a:solidFill>
                <a:latin typeface="Arial" charset="0"/>
                <a:cs typeface="B Badr" pitchFamily="2" charset="-78"/>
              </a:rPr>
              <a:t> ميانگين گروه2 ≠ ميانگين گروه 1</a:t>
            </a:r>
            <a:r>
              <a:rPr lang="en-US" sz="1800" dirty="0" smtClean="0">
                <a:solidFill>
                  <a:srgbClr val="002060"/>
                </a:solidFill>
                <a:latin typeface="Arial" charset="0"/>
                <a:cs typeface="B Badr" pitchFamily="2" charset="-78"/>
              </a:rPr>
              <a:t> </a:t>
            </a:r>
            <a:r>
              <a:rPr lang="fa-IR" sz="1800" dirty="0" smtClean="0">
                <a:solidFill>
                  <a:srgbClr val="002060"/>
                </a:solidFill>
                <a:latin typeface="Arial" charset="0"/>
                <a:cs typeface="B Badr" pitchFamily="2" charset="-78"/>
              </a:rPr>
              <a:t>:</a:t>
            </a:r>
            <a:r>
              <a:rPr lang="en-US" sz="1800" dirty="0" smtClean="0">
                <a:solidFill>
                  <a:srgbClr val="002060"/>
                </a:solidFill>
                <a:latin typeface="Arial" charset="0"/>
                <a:cs typeface="B Badr" pitchFamily="2" charset="-78"/>
              </a:rPr>
              <a:t> H1</a:t>
            </a:r>
            <a:r>
              <a:rPr lang="fa-IR" sz="1800" dirty="0" smtClean="0">
                <a:solidFill>
                  <a:srgbClr val="002060"/>
                </a:solidFill>
                <a:latin typeface="Arial" charset="0"/>
                <a:cs typeface="B Badr" pitchFamily="2" charset="-78"/>
              </a:rPr>
              <a:t> </a:t>
            </a:r>
          </a:p>
          <a:p>
            <a:pPr algn="r" rtl="1" eaLnBrk="1" fontAlgn="auto" hangingPunct="1">
              <a:lnSpc>
                <a:spcPct val="150000"/>
              </a:lnSpc>
              <a:spcAft>
                <a:spcPts val="0"/>
              </a:spcAft>
              <a:buFont typeface="Wingdings" pitchFamily="2" charset="2"/>
              <a:buNone/>
              <a:defRPr/>
            </a:pPr>
            <a:r>
              <a:rPr lang="fa-IR" sz="1800" b="1" dirty="0" smtClean="0">
                <a:solidFill>
                  <a:srgbClr val="002060"/>
                </a:solidFill>
                <a:latin typeface="Arial" charset="0"/>
                <a:cs typeface="B Badr" pitchFamily="2" charset="-78"/>
              </a:rPr>
              <a:t>که به اين رابطه  </a:t>
            </a:r>
            <a:r>
              <a:rPr lang="en-US" sz="1800" b="1" dirty="0" smtClean="0">
                <a:solidFill>
                  <a:srgbClr val="002060"/>
                </a:solidFill>
                <a:latin typeface="Arial" charset="0"/>
                <a:cs typeface="B Badr" pitchFamily="2" charset="-78"/>
              </a:rPr>
              <a:t>t</a:t>
            </a:r>
            <a:r>
              <a:rPr lang="fa-IR" sz="1800" b="1" dirty="0" smtClean="0">
                <a:solidFill>
                  <a:srgbClr val="002060"/>
                </a:solidFill>
                <a:latin typeface="Arial" charset="0"/>
                <a:cs typeface="B Badr" pitchFamily="2" charset="-78"/>
              </a:rPr>
              <a:t> دو گروه مستقل مي گويند.</a:t>
            </a:r>
            <a:endParaRPr lang="fa-IR" sz="1800" b="1" dirty="0">
              <a:solidFill>
                <a:srgbClr val="002060"/>
              </a:solidFill>
            </a:endParaRPr>
          </a:p>
        </p:txBody>
      </p:sp>
      <p:sp>
        <p:nvSpPr>
          <p:cNvPr id="9" name="Slide Number Placeholder 8"/>
          <p:cNvSpPr>
            <a:spLocks noGrp="1"/>
          </p:cNvSpPr>
          <p:nvPr>
            <p:ph type="sldNum" sz="quarter" idx="11"/>
          </p:nvPr>
        </p:nvSpPr>
        <p:spPr/>
        <p:txBody>
          <a:bodyPr/>
          <a:lstStyle/>
          <a:p>
            <a:pPr>
              <a:defRPr/>
            </a:pPr>
            <a:fld id="{B2563BDE-0334-47A9-8D2C-E2CE4901D4BF}" type="slidenum">
              <a:rPr lang="fa-IR" altLang="en-US"/>
              <a:pPr>
                <a:defRPr/>
              </a:pPr>
              <a:t>41</a:t>
            </a:fld>
            <a:endParaRPr lang="en-US" altLang="en-US" dirty="0"/>
          </a:p>
        </p:txBody>
      </p:sp>
      <p:sp>
        <p:nvSpPr>
          <p:cNvPr id="4" name="Left Brace 3"/>
          <p:cNvSpPr/>
          <p:nvPr/>
        </p:nvSpPr>
        <p:spPr>
          <a:xfrm>
            <a:off x="285750" y="5214938"/>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 name="Rectangle 7"/>
          <p:cNvSpPr/>
          <p:nvPr/>
        </p:nvSpPr>
        <p:spPr>
          <a:xfrm>
            <a:off x="285750" y="1571625"/>
            <a:ext cx="2571750" cy="128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r>
              <a:rPr lang="fa-IR" dirty="0">
                <a:solidFill>
                  <a:schemeClr val="tx1"/>
                </a:solidFill>
                <a:latin typeface="Arial" charset="0"/>
                <a:cs typeface="B Badr" pitchFamily="2" charset="-78"/>
              </a:rPr>
              <a:t>واريانس گروه 1</a:t>
            </a:r>
          </a:p>
          <a:p>
            <a:pPr algn="ctr">
              <a:lnSpc>
                <a:spcPct val="150000"/>
              </a:lnSpc>
              <a:defRPr/>
            </a:pPr>
            <a:r>
              <a:rPr lang="fa-IR" dirty="0">
                <a:solidFill>
                  <a:schemeClr val="tx1"/>
                </a:solidFill>
                <a:latin typeface="Arial" charset="0"/>
                <a:cs typeface="B Badr" pitchFamily="2" charset="-78"/>
              </a:rPr>
              <a:t>واريانس گروه2</a:t>
            </a:r>
            <a:endParaRPr lang="fa-IR" dirty="0">
              <a:solidFill>
                <a:schemeClr val="tx1"/>
              </a:solidFill>
            </a:endParaRPr>
          </a:p>
        </p:txBody>
      </p:sp>
      <p:cxnSp>
        <p:nvCxnSpPr>
          <p:cNvPr id="10" name="Straight Connector 9"/>
          <p:cNvCxnSpPr/>
          <p:nvPr/>
        </p:nvCxnSpPr>
        <p:spPr>
          <a:xfrm>
            <a:off x="785813" y="2214563"/>
            <a:ext cx="1500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a:off x="285750" y="3429000"/>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Sun 10"/>
          <p:cNvSpPr/>
          <p:nvPr/>
        </p:nvSpPr>
        <p:spPr>
          <a:xfrm>
            <a:off x="3643313" y="3571875"/>
            <a:ext cx="714375" cy="64293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2" name="Isosceles Triangle 11"/>
          <p:cNvSpPr/>
          <p:nvPr/>
        </p:nvSpPr>
        <p:spPr>
          <a:xfrm rot="15971454">
            <a:off x="3625056" y="5407819"/>
            <a:ext cx="555625" cy="4905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44043"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5B7ED5B5-B607-49A9-8689-444EA8AC0A54}" type="slidenum">
              <a:rPr lang="fa-IR" altLang="en-US" sz="1400">
                <a:solidFill>
                  <a:schemeClr val="bg1"/>
                </a:solidFill>
                <a:latin typeface="Arial" charset="0"/>
                <a:cs typeface="B Nazanin" pitchFamily="2" charset="-78"/>
              </a:rPr>
              <a:pPr algn="ctr" rtl="1" eaLnBrk="1" hangingPunct="1">
                <a:spcBef>
                  <a:spcPct val="0"/>
                </a:spcBef>
                <a:buFontTx/>
                <a:buNone/>
              </a:pPr>
              <a:t>41</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42875"/>
            <a:ext cx="7062366" cy="500063"/>
          </a:xfrm>
          <a:solidFill>
            <a:srgbClr val="FC5E62"/>
          </a:solidFill>
        </p:spPr>
        <p:txBody>
          <a:bodyPr anchor="ctr"/>
          <a:lstStyle/>
          <a:p>
            <a:pPr algn="r" rtl="1" eaLnBrk="1" fontAlgn="auto" hangingPunct="1">
              <a:spcAft>
                <a:spcPts val="0"/>
              </a:spcAft>
              <a:defRPr/>
            </a:pPr>
            <a:r>
              <a:rPr lang="fa-IR" sz="2400" dirty="0" smtClean="0">
                <a:solidFill>
                  <a:srgbClr val="002060"/>
                </a:solidFill>
                <a:cs typeface="B Titr" panose="00000700000000000000" pitchFamily="2" charset="-78"/>
              </a:rPr>
              <a:t>مدل آماری </a:t>
            </a:r>
            <a:r>
              <a:rPr lang="en-US" sz="2400" dirty="0" smtClean="0">
                <a:solidFill>
                  <a:srgbClr val="002060"/>
                </a:solidFill>
                <a:cs typeface="B Titr" panose="00000700000000000000" pitchFamily="2" charset="-78"/>
              </a:rPr>
              <a:t>t </a:t>
            </a:r>
            <a:r>
              <a:rPr lang="fa-IR" sz="2400" dirty="0" smtClean="0">
                <a:solidFill>
                  <a:srgbClr val="002060"/>
                </a:solidFill>
                <a:cs typeface="B Titr" panose="00000700000000000000" pitchFamily="2" charset="-78"/>
              </a:rPr>
              <a:t> دوگروه مستقل(آزمون مقايسه ميانگين دو گروه)</a:t>
            </a:r>
            <a:endParaRPr lang="fa-IR" sz="2400" dirty="0">
              <a:solidFill>
                <a:srgbClr val="002060"/>
              </a:solidFill>
              <a:cs typeface="B Titr" panose="00000700000000000000" pitchFamily="2" charset="-78"/>
            </a:endParaRPr>
          </a:p>
        </p:txBody>
      </p:sp>
      <p:graphicFrame>
        <p:nvGraphicFramePr>
          <p:cNvPr id="45059" name="Object 1"/>
          <p:cNvGraphicFramePr>
            <a:graphicFrameLocks noGrp="1" noChangeAspect="1"/>
          </p:cNvGraphicFramePr>
          <p:nvPr>
            <p:ph idx="1"/>
            <p:extLst>
              <p:ext uri="{D42A27DB-BD31-4B8C-83A1-F6EECF244321}">
                <p14:modId xmlns="" xmlns:p14="http://schemas.microsoft.com/office/powerpoint/2010/main" val="3022824087"/>
              </p:ext>
            </p:extLst>
          </p:nvPr>
        </p:nvGraphicFramePr>
        <p:xfrm>
          <a:off x="969963" y="1357313"/>
          <a:ext cx="1843087" cy="1214437"/>
        </p:xfrm>
        <a:graphic>
          <a:graphicData uri="http://schemas.openxmlformats.org/presentationml/2006/ole">
            <p:oleObj spid="_x0000_s45197" name="Equation" r:id="rId3" imgW="1079280" imgH="711000" progId="Equation.3">
              <p:embed/>
            </p:oleObj>
          </a:graphicData>
        </a:graphic>
      </p:graphicFrame>
      <p:sp>
        <p:nvSpPr>
          <p:cNvPr id="7" name="Slide Number Placeholder 6"/>
          <p:cNvSpPr>
            <a:spLocks noGrp="1"/>
          </p:cNvSpPr>
          <p:nvPr>
            <p:ph type="sldNum" sz="quarter" idx="11"/>
          </p:nvPr>
        </p:nvSpPr>
        <p:spPr/>
        <p:txBody>
          <a:bodyPr/>
          <a:lstStyle/>
          <a:p>
            <a:pPr>
              <a:defRPr/>
            </a:pPr>
            <a:fld id="{3443CDEC-6DAA-4AE4-8C84-C4C9F28DE386}" type="slidenum">
              <a:rPr lang="fa-IR" altLang="en-US"/>
              <a:pPr>
                <a:defRPr/>
              </a:pPr>
              <a:t>42</a:t>
            </a:fld>
            <a:endParaRPr lang="en-US" altLang="en-US" dirty="0"/>
          </a:p>
        </p:txBody>
      </p:sp>
      <p:graphicFrame>
        <p:nvGraphicFramePr>
          <p:cNvPr id="45061" name="Object 4"/>
          <p:cNvGraphicFramePr>
            <a:graphicFrameLocks noChangeAspect="1"/>
          </p:cNvGraphicFramePr>
          <p:nvPr/>
        </p:nvGraphicFramePr>
        <p:xfrm>
          <a:off x="4429125" y="1428750"/>
          <a:ext cx="3357563" cy="1071563"/>
        </p:xfrm>
        <a:graphic>
          <a:graphicData uri="http://schemas.openxmlformats.org/presentationml/2006/ole">
            <p:oleObj spid="_x0000_s45198" name="Equation" r:id="rId4" imgW="1955800" imgH="457200" progId="Equation.3">
              <p:embed/>
            </p:oleObj>
          </a:graphicData>
        </a:graphic>
      </p:graphicFrame>
      <p:sp>
        <p:nvSpPr>
          <p:cNvPr id="1030" name="Rectangle 5"/>
          <p:cNvSpPr>
            <a:spLocks noChangeArrowheads="1"/>
          </p:cNvSpPr>
          <p:nvPr/>
        </p:nvSpPr>
        <p:spPr bwMode="auto">
          <a:xfrm>
            <a:off x="285750" y="2714625"/>
            <a:ext cx="8501063" cy="1016000"/>
          </a:xfrm>
          <a:prstGeom prst="rect">
            <a:avLst/>
          </a:prstGeom>
          <a:noFill/>
          <a:ln w="9525">
            <a:noFill/>
            <a:miter lim="800000"/>
            <a:headEnd/>
            <a:tailEnd/>
          </a:ln>
        </p:spPr>
        <p:txBody>
          <a:bodyPr>
            <a:spAutoFit/>
          </a:bodyPr>
          <a:lstStyle/>
          <a:p>
            <a:pPr marL="342900" indent="-342900" algn="just">
              <a:lnSpc>
                <a:spcPct val="150000"/>
              </a:lnSpc>
              <a:spcBef>
                <a:spcPct val="20000"/>
              </a:spcBef>
              <a:buFont typeface="Wingdings" pitchFamily="2" charset="2"/>
              <a:buChar char="§"/>
              <a:defRPr/>
            </a:pPr>
            <a:r>
              <a:rPr lang="fa-IR" sz="2000" b="0" dirty="0">
                <a:solidFill>
                  <a:srgbClr val="002060"/>
                </a:solidFill>
                <a:latin typeface="+mn-lt"/>
                <a:cs typeface="B Badr" pitchFamily="2" charset="-78"/>
              </a:rPr>
              <a:t>در صورتيکه آزمون تساوی واريانسها تائيد نشود. يعنی </a:t>
            </a:r>
            <a:r>
              <a:rPr lang="en-US" sz="2000" b="0" dirty="0">
                <a:solidFill>
                  <a:srgbClr val="002060"/>
                </a:solidFill>
                <a:latin typeface="+mn-lt"/>
                <a:cs typeface="B Badr" pitchFamily="2" charset="-78"/>
              </a:rPr>
              <a:t>sig</a:t>
            </a:r>
            <a:r>
              <a:rPr lang="fa-IR" sz="2000" b="0" dirty="0">
                <a:solidFill>
                  <a:srgbClr val="002060"/>
                </a:solidFill>
                <a:latin typeface="+mn-lt"/>
                <a:cs typeface="B Badr" pitchFamily="2" charset="-78"/>
              </a:rPr>
              <a:t> يا سطح معنی داری لون کوچکتر از 05/ 0 باشد. از رابطه زير برای آزمون مقايسه ميانگين دو گروه استفاده ميکنيم. </a:t>
            </a:r>
          </a:p>
        </p:txBody>
      </p:sp>
      <p:graphicFrame>
        <p:nvGraphicFramePr>
          <p:cNvPr id="45063" name="Object 2"/>
          <p:cNvGraphicFramePr>
            <a:graphicFrameLocks noChangeAspect="1"/>
          </p:cNvGraphicFramePr>
          <p:nvPr>
            <p:extLst>
              <p:ext uri="{D42A27DB-BD31-4B8C-83A1-F6EECF244321}">
                <p14:modId xmlns="" xmlns:p14="http://schemas.microsoft.com/office/powerpoint/2010/main" val="3063970151"/>
              </p:ext>
            </p:extLst>
          </p:nvPr>
        </p:nvGraphicFramePr>
        <p:xfrm>
          <a:off x="831850" y="4214813"/>
          <a:ext cx="3479800" cy="1571625"/>
        </p:xfrm>
        <a:graphic>
          <a:graphicData uri="http://schemas.openxmlformats.org/presentationml/2006/ole">
            <p:oleObj spid="_x0000_s45199" name="Equation" r:id="rId5" imgW="952200" imgH="774360" progId="Equation.3">
              <p:embed/>
            </p:oleObj>
          </a:graphicData>
        </a:graphic>
      </p:graphicFrame>
      <p:sp>
        <p:nvSpPr>
          <p:cNvPr id="45064"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7AC712C0-985B-4261-974A-F5A0EB02FFA8}" type="slidenum">
              <a:rPr lang="fa-IR" altLang="en-US" sz="1400">
                <a:solidFill>
                  <a:schemeClr val="bg1"/>
                </a:solidFill>
                <a:latin typeface="Arial" charset="0"/>
                <a:cs typeface="B Nazanin" pitchFamily="2" charset="-78"/>
              </a:rPr>
              <a:pPr algn="ctr" rtl="1" eaLnBrk="1" hangingPunct="1">
                <a:spcBef>
                  <a:spcPct val="0"/>
                </a:spcBef>
                <a:buFontTx/>
                <a:buNone/>
              </a:pPr>
              <a:t>42</a:t>
            </a:fld>
            <a:endParaRPr lang="en-US" altLang="en-US" sz="1200" dirty="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42875"/>
            <a:ext cx="7416824" cy="500063"/>
          </a:xfrm>
          <a:solidFill>
            <a:srgbClr val="FC5E62"/>
          </a:solidFill>
        </p:spPr>
        <p:txBody>
          <a:bodyPr anchor="ctr"/>
          <a:lstStyle/>
          <a:p>
            <a:pPr algn="r" rtl="1" eaLnBrk="1" fontAlgn="auto" hangingPunct="1">
              <a:spcAft>
                <a:spcPts val="0"/>
              </a:spcAft>
              <a:defRPr/>
            </a:pPr>
            <a:r>
              <a:rPr lang="fa-IR" sz="2400" dirty="0" smtClean="0">
                <a:solidFill>
                  <a:schemeClr val="hlink"/>
                </a:solidFill>
                <a:cs typeface="B Titr" panose="00000700000000000000" pitchFamily="2" charset="-78"/>
              </a:rPr>
              <a:t>مدل آماری </a:t>
            </a:r>
            <a:r>
              <a:rPr lang="en-US" sz="2400" dirty="0" smtClean="0">
                <a:solidFill>
                  <a:schemeClr val="hlink"/>
                </a:solidFill>
                <a:cs typeface="B Titr" panose="00000700000000000000" pitchFamily="2" charset="-78"/>
              </a:rPr>
              <a:t>t </a:t>
            </a:r>
            <a:r>
              <a:rPr lang="fa-IR" sz="2400" dirty="0" smtClean="0">
                <a:solidFill>
                  <a:schemeClr val="hlink"/>
                </a:solidFill>
                <a:cs typeface="B Titr" panose="00000700000000000000" pitchFamily="2" charset="-78"/>
              </a:rPr>
              <a:t> دوگروه مستقل(آزمون مقايسه ميانگين دو گروه)</a:t>
            </a:r>
            <a:endParaRPr lang="fa-IR" sz="2400" dirty="0">
              <a:cs typeface="B Titr" panose="00000700000000000000" pitchFamily="2" charset="-78"/>
            </a:endParaRPr>
          </a:p>
        </p:txBody>
      </p:sp>
      <p:sp>
        <p:nvSpPr>
          <p:cNvPr id="8" name="Slide Number Placeholder 7"/>
          <p:cNvSpPr>
            <a:spLocks noGrp="1"/>
          </p:cNvSpPr>
          <p:nvPr>
            <p:ph type="sldNum" sz="quarter" idx="11"/>
          </p:nvPr>
        </p:nvSpPr>
        <p:spPr/>
        <p:txBody>
          <a:bodyPr/>
          <a:lstStyle/>
          <a:p>
            <a:pPr>
              <a:defRPr/>
            </a:pPr>
            <a:fld id="{F700BCA6-7E71-4830-B0A1-5052807FDB62}" type="slidenum">
              <a:rPr lang="fa-IR" altLang="en-US"/>
              <a:pPr>
                <a:defRPr/>
              </a:pPr>
              <a:t>43</a:t>
            </a:fld>
            <a:endParaRPr lang="en-US" altLang="en-US" dirty="0"/>
          </a:p>
        </p:txBody>
      </p:sp>
      <p:sp>
        <p:nvSpPr>
          <p:cNvPr id="4608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558117B1-91A0-4186-B62C-5BEFEAD0909C}" type="slidenum">
              <a:rPr lang="fa-IR" altLang="en-US" sz="1400">
                <a:solidFill>
                  <a:schemeClr val="bg1"/>
                </a:solidFill>
                <a:latin typeface="Arial" charset="0"/>
                <a:cs typeface="B Nazanin" pitchFamily="2" charset="-78"/>
              </a:rPr>
              <a:pPr algn="ctr" rtl="1" eaLnBrk="1" hangingPunct="1">
                <a:spcBef>
                  <a:spcPct val="0"/>
                </a:spcBef>
                <a:buFontTx/>
                <a:buNone/>
              </a:pPr>
              <a:t>43</a:t>
            </a:fld>
            <a:endParaRPr lang="en-US" altLang="en-US" sz="1200">
              <a:solidFill>
                <a:schemeClr val="bg1"/>
              </a:solidFill>
              <a:latin typeface="Arial" charset="0"/>
              <a:cs typeface="B Nazanin" pitchFamily="2" charset="-78"/>
            </a:endParaRPr>
          </a:p>
        </p:txBody>
      </p:sp>
      <p:sp>
        <p:nvSpPr>
          <p:cNvPr id="3" name="TextBox 2"/>
          <p:cNvSpPr txBox="1"/>
          <p:nvPr/>
        </p:nvSpPr>
        <p:spPr>
          <a:xfrm>
            <a:off x="470641" y="1386698"/>
            <a:ext cx="8215313" cy="923330"/>
          </a:xfrm>
          <a:prstGeom prst="rect">
            <a:avLst/>
          </a:prstGeom>
          <a:noFill/>
        </p:spPr>
        <p:txBody>
          <a:bodyPr wrap="square" rtlCol="0">
            <a:spAutoFit/>
          </a:bodyPr>
          <a:lstStyle/>
          <a:p>
            <a:pPr algn="just"/>
            <a:r>
              <a:rPr lang="fa-IR" dirty="0" smtClean="0">
                <a:cs typeface="B Nazanin" panose="00000400000000000000" pitchFamily="2" charset="-78"/>
              </a:rPr>
              <a:t>برای مقایسه میانگین های دو نمونه مستقل از داده های کمی ، از آزمون دو نمونه ای مستقل </a:t>
            </a:r>
            <a:r>
              <a:rPr lang="en-US" dirty="0" smtClean="0">
                <a:cs typeface="B Nazanin" panose="00000400000000000000" pitchFamily="2" charset="-78"/>
              </a:rPr>
              <a:t>t </a:t>
            </a:r>
            <a:r>
              <a:rPr lang="fa-IR" dirty="0" smtClean="0">
                <a:cs typeface="B Nazanin" panose="00000400000000000000" pitchFamily="2" charset="-78"/>
              </a:rPr>
              <a:t> استفاده می شود  . مانند وقتی که می خواهید میانگین فشار خون را در دو نمونه مستقل ( مثل زن و مرد ) با یکدیگر مقایسه کنید .</a:t>
            </a:r>
            <a:endParaRPr lang="en-US" dirty="0">
              <a:cs typeface="B Nazanin" panose="00000400000000000000" pitchFamily="2" charset="-78"/>
            </a:endParaRPr>
          </a:p>
        </p:txBody>
      </p:sp>
      <p:sp>
        <p:nvSpPr>
          <p:cNvPr id="9" name="TextBox 8"/>
          <p:cNvSpPr txBox="1"/>
          <p:nvPr/>
        </p:nvSpPr>
        <p:spPr>
          <a:xfrm>
            <a:off x="5220072" y="908720"/>
            <a:ext cx="3312368" cy="369332"/>
          </a:xfrm>
          <a:prstGeom prst="rect">
            <a:avLst/>
          </a:prstGeom>
          <a:noFill/>
        </p:spPr>
        <p:txBody>
          <a:bodyPr wrap="square" rtlCol="0">
            <a:spAutoFit/>
          </a:bodyPr>
          <a:lstStyle/>
          <a:p>
            <a:r>
              <a:rPr lang="fa-IR" dirty="0" smtClean="0">
                <a:cs typeface="B Titr" panose="00000700000000000000" pitchFamily="2" charset="-78"/>
              </a:rPr>
              <a:t>آزمون </a:t>
            </a:r>
            <a:r>
              <a:rPr lang="en-US" dirty="0" smtClean="0">
                <a:cs typeface="B Titr" panose="00000700000000000000" pitchFamily="2" charset="-78"/>
              </a:rPr>
              <a:t>t </a:t>
            </a:r>
            <a:r>
              <a:rPr lang="fa-IR" dirty="0" smtClean="0">
                <a:cs typeface="B Titr" panose="00000700000000000000" pitchFamily="2" charset="-78"/>
              </a:rPr>
              <a:t> گروهی مستقل :</a:t>
            </a:r>
            <a:endParaRPr lang="en-US" dirty="0">
              <a:cs typeface="B Titr" panose="00000700000000000000" pitchFamily="2" charset="-78"/>
            </a:endParaRPr>
          </a:p>
        </p:txBody>
      </p:sp>
      <p:sp>
        <p:nvSpPr>
          <p:cNvPr id="11" name="TextBox 10"/>
          <p:cNvSpPr txBox="1"/>
          <p:nvPr/>
        </p:nvSpPr>
        <p:spPr>
          <a:xfrm>
            <a:off x="2987824" y="2492896"/>
            <a:ext cx="5698130" cy="369332"/>
          </a:xfrm>
          <a:prstGeom prst="rect">
            <a:avLst/>
          </a:prstGeom>
          <a:noFill/>
        </p:spPr>
        <p:txBody>
          <a:bodyPr wrap="square" rtlCol="0">
            <a:spAutoFit/>
          </a:bodyPr>
          <a:lstStyle/>
          <a:p>
            <a:r>
              <a:rPr lang="fa-IR" dirty="0" smtClean="0">
                <a:cs typeface="B Nazanin" panose="00000400000000000000" pitchFamily="2" charset="-78"/>
              </a:rPr>
              <a:t>در این گونه آزمونها فرضیه های صفر و یک به صورت زیر مطرح اند  :</a:t>
            </a:r>
            <a:endParaRPr lang="en-US" dirty="0">
              <a:cs typeface="B Nazanin" panose="00000400000000000000" pitchFamily="2" charset="-78"/>
            </a:endParaRPr>
          </a:p>
        </p:txBody>
      </p:sp>
      <p:sp>
        <p:nvSpPr>
          <p:cNvPr id="13" name="TextBox 12"/>
          <p:cNvSpPr txBox="1"/>
          <p:nvPr/>
        </p:nvSpPr>
        <p:spPr>
          <a:xfrm>
            <a:off x="758673" y="2862228"/>
            <a:ext cx="2517183" cy="1015663"/>
          </a:xfrm>
          <a:prstGeom prst="rect">
            <a:avLst/>
          </a:prstGeom>
          <a:noFill/>
        </p:spPr>
        <p:txBody>
          <a:bodyPr wrap="square" rtlCol="0">
            <a:spAutoFit/>
          </a:bodyPr>
          <a:lstStyle/>
          <a:p>
            <a:pPr algn="l">
              <a:lnSpc>
                <a:spcPct val="150000"/>
              </a:lnSpc>
            </a:pPr>
            <a:r>
              <a:rPr lang="pt-BR" sz="2000" dirty="0" smtClean="0">
                <a:latin typeface="Times New Roman" panose="02020603050405020304" pitchFamily="18" charset="0"/>
                <a:cs typeface="Times New Roman" panose="02020603050405020304" pitchFamily="18" charset="0"/>
              </a:rPr>
              <a:t>H0 : µ1=µ2</a:t>
            </a:r>
          </a:p>
          <a:p>
            <a:pPr algn="l">
              <a:lnSpc>
                <a:spcPct val="150000"/>
              </a:lnSpc>
            </a:pPr>
            <a:r>
              <a:rPr lang="pt-BR" sz="2000" dirty="0" smtClean="0">
                <a:latin typeface="Times New Roman" panose="02020603050405020304" pitchFamily="18" charset="0"/>
                <a:cs typeface="Times New Roman" panose="02020603050405020304" pitchFamily="18" charset="0"/>
              </a:rPr>
              <a:t>H1 : µ1≠µ2</a:t>
            </a:r>
            <a:endParaRPr lang="pt-BR"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70641" y="3873822"/>
            <a:ext cx="8215313" cy="923330"/>
          </a:xfrm>
          <a:prstGeom prst="rect">
            <a:avLst/>
          </a:prstGeom>
          <a:noFill/>
        </p:spPr>
        <p:txBody>
          <a:bodyPr wrap="square" rtlCol="0">
            <a:spAutoFit/>
          </a:bodyPr>
          <a:lstStyle/>
          <a:p>
            <a:pPr algn="just"/>
            <a:r>
              <a:rPr lang="fa-IR" dirty="0" smtClean="0">
                <a:cs typeface="B Nazanin" panose="00000400000000000000" pitchFamily="2" charset="-78"/>
              </a:rPr>
              <a:t>اگر 1µ و 2µ را میانگین های هر یک از دو جمعیت در نظر بگیرید ، فرضیه صفر بیان می کند که بین میانگین های دو جامعه هیچ تفاوتی وجود ندارد و فرضیه مقابل آن ، حکم به داشتن اختلاف بین میانگین های دو جمعیت می دهد .</a:t>
            </a:r>
            <a:endParaRPr lang="en-US" dirty="0">
              <a:cs typeface="B Nazanin" panose="00000400000000000000" pitchFamily="2" charset="-78"/>
            </a:endParaRPr>
          </a:p>
        </p:txBody>
      </p:sp>
    </p:spTree>
    <p:extLst>
      <p:ext uri="{BB962C8B-B14F-4D97-AF65-F5344CB8AC3E}">
        <p14:creationId xmlns="" xmlns:p14="http://schemas.microsoft.com/office/powerpoint/2010/main" val="3011147624"/>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4624"/>
            <a:ext cx="6918350" cy="500063"/>
          </a:xfrm>
          <a:solidFill>
            <a:srgbClr val="FC5E62"/>
          </a:solidFill>
        </p:spPr>
        <p:txBody>
          <a:bodyPr/>
          <a:lstStyle/>
          <a:p>
            <a:pPr algn="r" rtl="1" eaLnBrk="1" fontAlgn="auto" hangingPunct="1">
              <a:spcAft>
                <a:spcPts val="0"/>
              </a:spcAft>
              <a:defRPr/>
            </a:pPr>
            <a:r>
              <a:rPr lang="fa-IR" sz="2400" dirty="0" smtClean="0">
                <a:solidFill>
                  <a:schemeClr val="hlink"/>
                </a:solidFill>
                <a:cs typeface="B Titr" panose="00000700000000000000" pitchFamily="2" charset="-78"/>
              </a:rPr>
              <a:t>مدل آماری </a:t>
            </a:r>
            <a:r>
              <a:rPr lang="en-US" sz="2400" dirty="0" smtClean="0">
                <a:solidFill>
                  <a:schemeClr val="hlink"/>
                </a:solidFill>
                <a:cs typeface="B Titr" panose="00000700000000000000" pitchFamily="2" charset="-78"/>
              </a:rPr>
              <a:t>t </a:t>
            </a:r>
            <a:r>
              <a:rPr lang="fa-IR" sz="2400" dirty="0" smtClean="0">
                <a:solidFill>
                  <a:schemeClr val="hlink"/>
                </a:solidFill>
                <a:cs typeface="B Titr" panose="00000700000000000000" pitchFamily="2" charset="-78"/>
              </a:rPr>
              <a:t> دوگروه مستقل(آزمون مقايسه ميانگين دو گروه)</a:t>
            </a:r>
            <a:endParaRPr lang="fa-IR" sz="2400" dirty="0">
              <a:cs typeface="B Titr" panose="00000700000000000000" pitchFamily="2" charset="-78"/>
            </a:endParaRPr>
          </a:p>
        </p:txBody>
      </p:sp>
      <p:sp>
        <p:nvSpPr>
          <p:cNvPr id="8" name="Slide Number Placeholder 7"/>
          <p:cNvSpPr>
            <a:spLocks noGrp="1"/>
          </p:cNvSpPr>
          <p:nvPr>
            <p:ph type="sldNum" sz="quarter" idx="11"/>
          </p:nvPr>
        </p:nvSpPr>
        <p:spPr/>
        <p:txBody>
          <a:bodyPr/>
          <a:lstStyle/>
          <a:p>
            <a:pPr>
              <a:defRPr/>
            </a:pPr>
            <a:fld id="{F700BCA6-7E71-4830-B0A1-5052807FDB62}" type="slidenum">
              <a:rPr lang="fa-IR" altLang="en-US"/>
              <a:pPr>
                <a:defRPr/>
              </a:pPr>
              <a:t>44</a:t>
            </a:fld>
            <a:endParaRPr lang="en-US" altLang="en-US" dirty="0"/>
          </a:p>
        </p:txBody>
      </p:sp>
      <p:sp>
        <p:nvSpPr>
          <p:cNvPr id="4608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558117B1-91A0-4186-B62C-5BEFEAD0909C}" type="slidenum">
              <a:rPr lang="fa-IR" altLang="en-US" sz="1400">
                <a:solidFill>
                  <a:schemeClr val="bg1"/>
                </a:solidFill>
                <a:latin typeface="Arial" charset="0"/>
                <a:cs typeface="B Nazanin" pitchFamily="2" charset="-78"/>
              </a:rPr>
              <a:pPr algn="ctr" rtl="1" eaLnBrk="1" hangingPunct="1">
                <a:spcBef>
                  <a:spcPct val="0"/>
                </a:spcBef>
                <a:buFontTx/>
                <a:buNone/>
              </a:pPr>
              <a:t>44</a:t>
            </a:fld>
            <a:endParaRPr lang="en-US" altLang="en-US" sz="1200">
              <a:solidFill>
                <a:schemeClr val="bg1"/>
              </a:solidFill>
              <a:latin typeface="Arial" charset="0"/>
              <a:cs typeface="B Nazanin" pitchFamily="2" charset="-78"/>
            </a:endParaRPr>
          </a:p>
        </p:txBody>
      </p:sp>
      <p:sp>
        <p:nvSpPr>
          <p:cNvPr id="3" name="TextBox 2"/>
          <p:cNvSpPr txBox="1"/>
          <p:nvPr/>
        </p:nvSpPr>
        <p:spPr>
          <a:xfrm>
            <a:off x="470641" y="908720"/>
            <a:ext cx="8215313" cy="1754326"/>
          </a:xfrm>
          <a:prstGeom prst="rect">
            <a:avLst/>
          </a:prstGeom>
          <a:noFill/>
        </p:spPr>
        <p:txBody>
          <a:bodyPr wrap="square" rtlCol="0">
            <a:spAutoFit/>
          </a:bodyPr>
          <a:lstStyle/>
          <a:p>
            <a:pPr algn="just">
              <a:lnSpc>
                <a:spcPct val="150000"/>
              </a:lnSpc>
            </a:pPr>
            <a:r>
              <a:rPr lang="fa-IR" dirty="0" smtClean="0">
                <a:cs typeface="B Nazanin" panose="00000400000000000000" pitchFamily="2" charset="-78"/>
              </a:rPr>
              <a:t>در این آزمون اگر فرض برابری واریانس های دو نمونه مطرح باشد ، این آزمون از واریانس ادغام شده دو گروه استفاده می کند ولی اگر واریانس های دو نمونه بطور بارزی متفاوت باشند ، استفاده از آزمون </a:t>
            </a:r>
            <a:r>
              <a:rPr lang="en-US" dirty="0" smtClean="0">
                <a:cs typeface="B Nazanin" panose="00000400000000000000" pitchFamily="2" charset="-78"/>
              </a:rPr>
              <a:t>t</a:t>
            </a:r>
            <a:r>
              <a:rPr lang="fa-IR" dirty="0" smtClean="0">
                <a:cs typeface="B Nazanin" panose="00000400000000000000" pitchFamily="2" charset="-78"/>
              </a:rPr>
              <a:t> </a:t>
            </a:r>
            <a:r>
              <a:rPr lang="en-US" dirty="0" smtClean="0">
                <a:cs typeface="B Nazanin" panose="00000400000000000000" pitchFamily="2" charset="-78"/>
              </a:rPr>
              <a:t>  </a:t>
            </a:r>
            <a:r>
              <a:rPr lang="fa-IR" dirty="0" smtClean="0">
                <a:cs typeface="B Nazanin" panose="00000400000000000000" pitchFamily="2" charset="-78"/>
              </a:rPr>
              <a:t>با واریانس های جداگانه انتخاب مطمئن تری است .- برای انجام آزمون ابتدا باید کادر محاوره آن را از مسیر زیر باز کنید . </a:t>
            </a:r>
            <a:endParaRPr lang="en-US" dirty="0">
              <a:cs typeface="B Nazanin" panose="00000400000000000000" pitchFamily="2" charset="-78"/>
            </a:endParaRPr>
          </a:p>
        </p:txBody>
      </p:sp>
      <p:sp>
        <p:nvSpPr>
          <p:cNvPr id="9" name="TextBox 8"/>
          <p:cNvSpPr txBox="1"/>
          <p:nvPr/>
        </p:nvSpPr>
        <p:spPr>
          <a:xfrm>
            <a:off x="5220072" y="620688"/>
            <a:ext cx="3312368" cy="369332"/>
          </a:xfrm>
          <a:prstGeom prst="rect">
            <a:avLst/>
          </a:prstGeom>
          <a:noFill/>
        </p:spPr>
        <p:txBody>
          <a:bodyPr wrap="square" rtlCol="0">
            <a:spAutoFit/>
          </a:bodyPr>
          <a:lstStyle/>
          <a:p>
            <a:r>
              <a:rPr lang="fa-IR" dirty="0" smtClean="0">
                <a:cs typeface="B Titr" panose="00000700000000000000" pitchFamily="2" charset="-78"/>
              </a:rPr>
              <a:t>آزمون </a:t>
            </a:r>
            <a:r>
              <a:rPr lang="en-US" dirty="0" smtClean="0">
                <a:cs typeface="B Titr" panose="00000700000000000000" pitchFamily="2" charset="-78"/>
              </a:rPr>
              <a:t>t </a:t>
            </a:r>
            <a:r>
              <a:rPr lang="fa-IR" dirty="0" smtClean="0">
                <a:cs typeface="B Titr" panose="00000700000000000000" pitchFamily="2" charset="-78"/>
              </a:rPr>
              <a:t> دو گروه  مستقل :</a:t>
            </a:r>
            <a:endParaRPr lang="en-US" dirty="0">
              <a:cs typeface="B Titr" panose="00000700000000000000" pitchFamily="2" charset="-78"/>
            </a:endParaRPr>
          </a:p>
        </p:txBody>
      </p:sp>
      <p:sp>
        <p:nvSpPr>
          <p:cNvPr id="4" name="Rectangle 3"/>
          <p:cNvSpPr/>
          <p:nvPr/>
        </p:nvSpPr>
        <p:spPr>
          <a:xfrm>
            <a:off x="755576" y="2420888"/>
            <a:ext cx="6336704" cy="400110"/>
          </a:xfrm>
          <a:prstGeom prst="rect">
            <a:avLst/>
          </a:prstGeom>
        </p:spPr>
        <p:txBody>
          <a:bodyPr wrap="square">
            <a:spAutoFit/>
          </a:bodyPr>
          <a:lstStyle/>
          <a:p>
            <a:pPr algn="l"/>
            <a:r>
              <a:rPr lang="en-US" sz="2000" dirty="0" smtClean="0">
                <a:latin typeface="Times New Roman" panose="02020603050405020304" pitchFamily="18" charset="0"/>
                <a:cs typeface="Times New Roman" panose="02020603050405020304" pitchFamily="18" charset="0"/>
              </a:rPr>
              <a:t>Analyze/</a:t>
            </a:r>
            <a:r>
              <a:rPr lang="en-US" sz="2000" dirty="0" err="1" smtClean="0">
                <a:latin typeface="Times New Roman" panose="02020603050405020304" pitchFamily="18" charset="0"/>
                <a:cs typeface="Times New Roman" panose="02020603050405020304" pitchFamily="18" charset="0"/>
              </a:rPr>
              <a:t>Copare</a:t>
            </a:r>
            <a:r>
              <a:rPr lang="en-US" sz="2000" dirty="0" smtClean="0">
                <a:latin typeface="Times New Roman" panose="02020603050405020304" pitchFamily="18" charset="0"/>
                <a:cs typeface="Times New Roman" panose="02020603050405020304" pitchFamily="18" charset="0"/>
              </a:rPr>
              <a:t> Means/Independent-Samples T Test: </a:t>
            </a:r>
            <a:endParaRPr lang="en-US" sz="20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568" y="2924944"/>
            <a:ext cx="3166110" cy="1896745"/>
          </a:xfrm>
          <a:prstGeom prst="rect">
            <a:avLst/>
          </a:prstGeom>
          <a:noFill/>
          <a:ln>
            <a:noFill/>
          </a:ln>
        </p:spPr>
      </p:pic>
      <p:sp>
        <p:nvSpPr>
          <p:cNvPr id="5" name="TextBox 4"/>
          <p:cNvSpPr txBox="1"/>
          <p:nvPr/>
        </p:nvSpPr>
        <p:spPr>
          <a:xfrm>
            <a:off x="611560" y="4869160"/>
            <a:ext cx="7920880" cy="2031325"/>
          </a:xfrm>
          <a:prstGeom prst="rect">
            <a:avLst/>
          </a:prstGeom>
          <a:noFill/>
        </p:spPr>
        <p:txBody>
          <a:bodyPr wrap="square" rtlCol="0">
            <a:spAutoFit/>
          </a:bodyPr>
          <a:lstStyle/>
          <a:p>
            <a:pPr algn="just">
              <a:lnSpc>
                <a:spcPct val="150000"/>
              </a:lnSpc>
            </a:pPr>
            <a:r>
              <a:rPr lang="fa-IR" sz="1400" dirty="0" smtClean="0">
                <a:cs typeface="B Nazanin" panose="00000400000000000000" pitchFamily="2" charset="-78"/>
              </a:rPr>
              <a:t>-در این کادر محاوره متغیر آزمون را به کادر </a:t>
            </a:r>
            <a:r>
              <a:rPr lang="en-US" sz="1400" dirty="0" smtClean="0">
                <a:latin typeface="Times New Roman" panose="02020603050405020304" pitchFamily="18" charset="0"/>
                <a:cs typeface="Times New Roman" panose="02020603050405020304" pitchFamily="18" charset="0"/>
              </a:rPr>
              <a:t>Test Variable(s)  </a:t>
            </a:r>
            <a:r>
              <a:rPr lang="fa-IR" sz="1400" dirty="0" smtClean="0">
                <a:cs typeface="B Nazanin" panose="00000400000000000000" pitchFamily="2" charset="-78"/>
              </a:rPr>
              <a:t>و متغیر گروه بندی را به کادر </a:t>
            </a:r>
            <a:r>
              <a:rPr lang="en-US" sz="1400" dirty="0" smtClean="0">
                <a:latin typeface="Times New Roman" panose="02020603050405020304" pitchFamily="18" charset="0"/>
                <a:cs typeface="Times New Roman" panose="02020603050405020304" pitchFamily="18" charset="0"/>
              </a:rPr>
              <a:t>Grouping </a:t>
            </a:r>
            <a:r>
              <a:rPr lang="en-US" sz="1400" dirty="0" err="1" smtClean="0">
                <a:latin typeface="Times New Roman" panose="02020603050405020304" pitchFamily="18" charset="0"/>
                <a:cs typeface="Times New Roman" panose="02020603050405020304" pitchFamily="18" charset="0"/>
              </a:rPr>
              <a:t>Varable</a:t>
            </a:r>
            <a:r>
              <a:rPr lang="en-US" sz="1400" dirty="0" smtClean="0">
                <a:latin typeface="Times New Roman" panose="02020603050405020304" pitchFamily="18" charset="0"/>
                <a:cs typeface="Times New Roman" panose="02020603050405020304" pitchFamily="18" charset="0"/>
              </a:rPr>
              <a:t>: </a:t>
            </a:r>
            <a:r>
              <a:rPr lang="fa-IR" sz="1400" dirty="0" smtClean="0">
                <a:cs typeface="B Nazanin" panose="00000400000000000000" pitchFamily="2" charset="-78"/>
              </a:rPr>
              <a:t>منتقل کنید . متغیر آزمون ، متغیری است که می خواهید میانگین آن را در دو گروه با یکدیگر مقایسه کنید . متغیر گروه بندی می تواند یک متغیر کیفی مانند جنسیت یا تأهل و مانند آن باشد . انتخاب این متغیر بسته به آزمونی دارد که انجام می دهید . مثلاً اگر می خواهید میانگین زمان استفاده از ایتنرنت در هر روز را در دو منطقه تهران مقایسه کنید ، متغیر آزمون ، متغیر مدت استفاده از اینترنت در روز است و متغیر گروه بندی ، متغیر منطقه خواهد بود . </a:t>
            </a:r>
          </a:p>
          <a:p>
            <a:pPr algn="just">
              <a:lnSpc>
                <a:spcPct val="150000"/>
              </a:lnSpc>
            </a:pPr>
            <a:endParaRPr lang="fa-IR" sz="1400" dirty="0">
              <a:cs typeface="B Nazanin" panose="00000400000000000000" pitchFamily="2" charset="-78"/>
            </a:endParaRPr>
          </a:p>
        </p:txBody>
      </p:sp>
    </p:spTree>
    <p:extLst>
      <p:ext uri="{BB962C8B-B14F-4D97-AF65-F5344CB8AC3E}">
        <p14:creationId xmlns="" xmlns:p14="http://schemas.microsoft.com/office/powerpoint/2010/main" val="206677687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20625"/>
            <a:ext cx="6918350" cy="500063"/>
          </a:xfrm>
          <a:solidFill>
            <a:srgbClr val="FC5E62"/>
          </a:solidFill>
        </p:spPr>
        <p:txBody>
          <a:bodyPr/>
          <a:lstStyle/>
          <a:p>
            <a:pPr algn="r" rtl="1" eaLnBrk="1" fontAlgn="auto" hangingPunct="1">
              <a:spcAft>
                <a:spcPts val="0"/>
              </a:spcAft>
              <a:defRPr/>
            </a:pPr>
            <a:r>
              <a:rPr lang="fa-IR" sz="2400" dirty="0" smtClean="0">
                <a:solidFill>
                  <a:schemeClr val="hlink"/>
                </a:solidFill>
                <a:cs typeface="B Titr" panose="00000700000000000000" pitchFamily="2" charset="-78"/>
              </a:rPr>
              <a:t>مدل آماری </a:t>
            </a:r>
            <a:r>
              <a:rPr lang="en-US" sz="2400" dirty="0" smtClean="0">
                <a:solidFill>
                  <a:schemeClr val="hlink"/>
                </a:solidFill>
                <a:cs typeface="B Titr" panose="00000700000000000000" pitchFamily="2" charset="-78"/>
              </a:rPr>
              <a:t>t </a:t>
            </a:r>
            <a:r>
              <a:rPr lang="fa-IR" sz="2400" dirty="0" smtClean="0">
                <a:solidFill>
                  <a:schemeClr val="hlink"/>
                </a:solidFill>
                <a:cs typeface="B Titr" panose="00000700000000000000" pitchFamily="2" charset="-78"/>
              </a:rPr>
              <a:t> دوگروه مستقل(آزمون مقايسه ميانگين دو گروه)</a:t>
            </a:r>
            <a:endParaRPr lang="fa-IR" sz="2400" dirty="0">
              <a:cs typeface="B Titr" panose="00000700000000000000" pitchFamily="2" charset="-78"/>
            </a:endParaRPr>
          </a:p>
        </p:txBody>
      </p:sp>
      <p:sp>
        <p:nvSpPr>
          <p:cNvPr id="8" name="Slide Number Placeholder 7"/>
          <p:cNvSpPr>
            <a:spLocks noGrp="1"/>
          </p:cNvSpPr>
          <p:nvPr>
            <p:ph type="sldNum" sz="quarter" idx="11"/>
          </p:nvPr>
        </p:nvSpPr>
        <p:spPr/>
        <p:txBody>
          <a:bodyPr/>
          <a:lstStyle/>
          <a:p>
            <a:pPr>
              <a:defRPr/>
            </a:pPr>
            <a:fld id="{F700BCA6-7E71-4830-B0A1-5052807FDB62}" type="slidenum">
              <a:rPr lang="fa-IR" altLang="en-US"/>
              <a:pPr>
                <a:defRPr/>
              </a:pPr>
              <a:t>45</a:t>
            </a:fld>
            <a:endParaRPr lang="en-US" altLang="en-US" dirty="0"/>
          </a:p>
        </p:txBody>
      </p:sp>
      <p:sp>
        <p:nvSpPr>
          <p:cNvPr id="4608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558117B1-91A0-4186-B62C-5BEFEAD0909C}" type="slidenum">
              <a:rPr lang="fa-IR" altLang="en-US" sz="1400">
                <a:solidFill>
                  <a:schemeClr val="bg1"/>
                </a:solidFill>
                <a:latin typeface="Arial" charset="0"/>
                <a:cs typeface="B Nazanin" pitchFamily="2" charset="-78"/>
              </a:rPr>
              <a:pPr algn="ctr" rtl="1" eaLnBrk="1" hangingPunct="1">
                <a:spcBef>
                  <a:spcPct val="0"/>
                </a:spcBef>
                <a:buFontTx/>
                <a:buNone/>
              </a:pPr>
              <a:t>45</a:t>
            </a:fld>
            <a:endParaRPr lang="en-US" altLang="en-US" sz="1200">
              <a:solidFill>
                <a:schemeClr val="bg1"/>
              </a:solidFill>
              <a:latin typeface="Arial" charset="0"/>
              <a:cs typeface="B Nazanin" pitchFamily="2" charset="-78"/>
            </a:endParaRPr>
          </a:p>
        </p:txBody>
      </p:sp>
      <p:sp>
        <p:nvSpPr>
          <p:cNvPr id="3" name="TextBox 2"/>
          <p:cNvSpPr txBox="1"/>
          <p:nvPr/>
        </p:nvSpPr>
        <p:spPr>
          <a:xfrm>
            <a:off x="470641" y="993502"/>
            <a:ext cx="8215313" cy="923330"/>
          </a:xfrm>
          <a:prstGeom prst="rect">
            <a:avLst/>
          </a:prstGeom>
          <a:noFill/>
        </p:spPr>
        <p:txBody>
          <a:bodyPr wrap="square" rtlCol="0">
            <a:spAutoFit/>
          </a:bodyPr>
          <a:lstStyle/>
          <a:p>
            <a:pPr algn="just">
              <a:lnSpc>
                <a:spcPct val="150000"/>
              </a:lnSpc>
            </a:pPr>
            <a:r>
              <a:rPr lang="fa-IR" dirty="0" smtClean="0">
                <a:cs typeface="B Nazanin" panose="00000400000000000000" pitchFamily="2" charset="-78"/>
              </a:rPr>
              <a:t>-البته توجه داشته باشیم که ممکن است متغیر گروه بندی ( در این مثال منطقه ) شامل بیش از دو گروه باشد که می توانیم از گزینه </a:t>
            </a:r>
            <a:r>
              <a:rPr lang="en-US" dirty="0" smtClean="0">
                <a:latin typeface="Times New Roman" panose="02020603050405020304" pitchFamily="18" charset="0"/>
                <a:cs typeface="Times New Roman" panose="02020603050405020304" pitchFamily="18" charset="0"/>
              </a:rPr>
              <a:t>Define Groups </a:t>
            </a:r>
            <a:r>
              <a:rPr lang="fa-IR" dirty="0" smtClean="0">
                <a:latin typeface="Times New Roman" panose="02020603050405020304" pitchFamily="18" charset="0"/>
                <a:cs typeface="Times New Roman" panose="02020603050405020304" pitchFamily="18" charset="0"/>
              </a:rPr>
              <a:t> </a:t>
            </a:r>
            <a:r>
              <a:rPr lang="fa-IR" dirty="0" smtClean="0">
                <a:cs typeface="B Nazanin" panose="00000400000000000000" pitchFamily="2" charset="-78"/>
              </a:rPr>
              <a:t>گروهای مورد نظرمان را انتخاب کنیم .</a:t>
            </a:r>
            <a:endParaRPr lang="en-US" dirty="0">
              <a:cs typeface="B Nazanin" panose="00000400000000000000" pitchFamily="2" charset="-78"/>
            </a:endParaRPr>
          </a:p>
        </p:txBody>
      </p:sp>
      <p:sp>
        <p:nvSpPr>
          <p:cNvPr id="9" name="TextBox 8"/>
          <p:cNvSpPr txBox="1"/>
          <p:nvPr/>
        </p:nvSpPr>
        <p:spPr>
          <a:xfrm>
            <a:off x="5220072" y="683404"/>
            <a:ext cx="3312368" cy="369332"/>
          </a:xfrm>
          <a:prstGeom prst="rect">
            <a:avLst/>
          </a:prstGeom>
          <a:noFill/>
        </p:spPr>
        <p:txBody>
          <a:bodyPr wrap="square" rtlCol="0">
            <a:spAutoFit/>
          </a:bodyPr>
          <a:lstStyle/>
          <a:p>
            <a:r>
              <a:rPr lang="fa-IR" dirty="0" smtClean="0">
                <a:cs typeface="B Titr" panose="00000700000000000000" pitchFamily="2" charset="-78"/>
              </a:rPr>
              <a:t>آزمون </a:t>
            </a:r>
            <a:r>
              <a:rPr lang="en-US" dirty="0" smtClean="0">
                <a:cs typeface="B Titr" panose="00000700000000000000" pitchFamily="2" charset="-78"/>
              </a:rPr>
              <a:t>t </a:t>
            </a:r>
            <a:r>
              <a:rPr lang="fa-IR" dirty="0" smtClean="0">
                <a:cs typeface="B Titr" panose="00000700000000000000" pitchFamily="2" charset="-78"/>
              </a:rPr>
              <a:t> دو گروه  مستقل :</a:t>
            </a:r>
            <a:endParaRPr lang="en-US" dirty="0">
              <a:cs typeface="B Titr" panose="00000700000000000000" pitchFamily="2" charset="-78"/>
            </a:endParaRPr>
          </a:p>
        </p:txBody>
      </p:sp>
      <p:sp>
        <p:nvSpPr>
          <p:cNvPr id="5" name="TextBox 4"/>
          <p:cNvSpPr txBox="1"/>
          <p:nvPr/>
        </p:nvSpPr>
        <p:spPr>
          <a:xfrm>
            <a:off x="470641" y="3342407"/>
            <a:ext cx="8193934" cy="1754326"/>
          </a:xfrm>
          <a:prstGeom prst="rect">
            <a:avLst/>
          </a:prstGeom>
          <a:noFill/>
        </p:spPr>
        <p:txBody>
          <a:bodyPr wrap="square" rtlCol="0">
            <a:spAutoFit/>
          </a:bodyPr>
          <a:lstStyle/>
          <a:p>
            <a:pPr algn="just">
              <a:lnSpc>
                <a:spcPct val="150000"/>
              </a:lnSpc>
            </a:pPr>
            <a:r>
              <a:rPr lang="fa-IR" sz="1400" dirty="0" smtClean="0">
                <a:cs typeface="B Nazanin" panose="00000400000000000000" pitchFamily="2" charset="-78"/>
              </a:rPr>
              <a:t>گزینه </a:t>
            </a:r>
            <a:r>
              <a:rPr lang="en-US" sz="1400" dirty="0" smtClean="0">
                <a:latin typeface="Times New Roman" panose="02020603050405020304" pitchFamily="18" charset="0"/>
                <a:cs typeface="Times New Roman" panose="02020603050405020304" pitchFamily="18" charset="0"/>
              </a:rPr>
              <a:t>Define  </a:t>
            </a:r>
            <a:r>
              <a:rPr lang="en-US" sz="1400" dirty="0" err="1" smtClean="0">
                <a:latin typeface="Times New Roman" panose="02020603050405020304" pitchFamily="18" charset="0"/>
                <a:cs typeface="Times New Roman" panose="02020603050405020304" pitchFamily="18" charset="0"/>
              </a:rPr>
              <a:t>Grops</a:t>
            </a:r>
            <a:r>
              <a:rPr lang="en-US" sz="1400" dirty="0" smtClean="0">
                <a:latin typeface="Times New Roman" panose="02020603050405020304" pitchFamily="18" charset="0"/>
                <a:cs typeface="Times New Roman" panose="02020603050405020304" pitchFamily="18" charset="0"/>
              </a:rPr>
              <a:t> </a:t>
            </a:r>
            <a:r>
              <a:rPr lang="en-US" sz="1400" dirty="0" smtClean="0">
                <a:cs typeface="B Nazanin" panose="00000400000000000000" pitchFamily="2" charset="-78"/>
              </a:rPr>
              <a:t>.. </a:t>
            </a:r>
            <a:r>
              <a:rPr lang="fa-IR" sz="1400" dirty="0" smtClean="0">
                <a:cs typeface="B Nazanin" panose="00000400000000000000" pitchFamily="2" charset="-78"/>
              </a:rPr>
              <a:t> را کلیک کنید و هر یک از سطوح متغیر گروه بندی را در آن وارد کنید . مثلاً  اگر متغیر گروه بندی شما    ( مانند مثال بالا ) منطقه است ، کدهای مربوط به دو منطقه ای که می خواهید با هم مقایسه کنید ، در کادر محاوره </a:t>
            </a:r>
            <a:r>
              <a:rPr lang="en-US" sz="1400" dirty="0" smtClean="0">
                <a:latin typeface="Times New Roman" panose="02020603050405020304" pitchFamily="18" charset="0"/>
                <a:cs typeface="Times New Roman" panose="02020603050405020304" pitchFamily="18" charset="0"/>
              </a:rPr>
              <a:t>Define Groups </a:t>
            </a:r>
            <a:r>
              <a:rPr lang="fa-IR" sz="1400" dirty="0" smtClean="0">
                <a:cs typeface="B Nazanin" panose="00000400000000000000" pitchFamily="2" charset="-78"/>
              </a:rPr>
              <a:t>وارد کنید . می توانید متغیر گروه بندی را یک متغیر کمی در نظر بگیرید . در مثال بالا اگر به جای دو منطقه بخواهیدمیانگین زمان استفاده از اینترنت در هر روز را در دو گروه سنی با یکدیگر مقایسه کنید ، شما متغیر گروه بندی را یک متغیر کمی ( سن ) انتخاب کرده اید ، می توانید برای این متغیر یک نقطه برش در قسمت </a:t>
            </a:r>
            <a:r>
              <a:rPr lang="en-US" sz="1600" dirty="0" smtClean="0">
                <a:latin typeface="Times New Roman" panose="02020603050405020304" pitchFamily="18" charset="0"/>
                <a:cs typeface="Times New Roman" panose="02020603050405020304" pitchFamily="18" charset="0"/>
              </a:rPr>
              <a:t>Cut Po</a:t>
            </a:r>
            <a:r>
              <a:rPr lang="en-US" sz="1600" dirty="0">
                <a:latin typeface="Times New Roman" panose="02020603050405020304" pitchFamily="18" charset="0"/>
                <a:cs typeface="Times New Roman" panose="02020603050405020304" pitchFamily="18" charset="0"/>
              </a:rPr>
              <a:t>i</a:t>
            </a:r>
            <a:r>
              <a:rPr lang="en-US" sz="1600" dirty="0" smtClean="0">
                <a:latin typeface="Times New Roman" panose="02020603050405020304" pitchFamily="18" charset="0"/>
                <a:cs typeface="Times New Roman" panose="02020603050405020304" pitchFamily="18" charset="0"/>
              </a:rPr>
              <a:t>nt </a:t>
            </a:r>
            <a:r>
              <a:rPr lang="fa-IR" sz="1400" dirty="0" smtClean="0">
                <a:cs typeface="B Nazanin" panose="00000400000000000000" pitchFamily="2" charset="-78"/>
              </a:rPr>
              <a:t>معرفی کنید تا آنها را به دو گروه تقسیم کرده باشید . </a:t>
            </a:r>
            <a:endParaRPr lang="fa-IR" sz="1400" dirty="0">
              <a:cs typeface="B Nazanin" panose="00000400000000000000" pitchFamily="2" charset="-78"/>
            </a:endParaRPr>
          </a:p>
        </p:txBody>
      </p:sp>
      <p:pic>
        <p:nvPicPr>
          <p:cNvPr id="10" name="Picture 9"/>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1916832"/>
            <a:ext cx="2068195" cy="1425575"/>
          </a:xfrm>
          <a:prstGeom prst="rect">
            <a:avLst/>
          </a:prstGeom>
          <a:noFill/>
          <a:ln>
            <a:noFill/>
          </a:ln>
        </p:spPr>
      </p:pic>
      <p:sp>
        <p:nvSpPr>
          <p:cNvPr id="6" name="TextBox 5"/>
          <p:cNvSpPr txBox="1"/>
          <p:nvPr/>
        </p:nvSpPr>
        <p:spPr>
          <a:xfrm>
            <a:off x="683568" y="5301208"/>
            <a:ext cx="7704856" cy="1200329"/>
          </a:xfrm>
          <a:prstGeom prst="rect">
            <a:avLst/>
          </a:prstGeom>
          <a:noFill/>
        </p:spPr>
        <p:txBody>
          <a:bodyPr wrap="square" rtlCol="0">
            <a:spAutoFit/>
          </a:bodyPr>
          <a:lstStyle/>
          <a:p>
            <a:pPr algn="just">
              <a:lnSpc>
                <a:spcPct val="150000"/>
              </a:lnSpc>
            </a:pPr>
            <a:r>
              <a:rPr lang="fa-IR" sz="1600" dirty="0" smtClean="0">
                <a:cs typeface="B Nazanin" panose="00000400000000000000" pitchFamily="2" charset="-78"/>
              </a:rPr>
              <a:t>گزینه </a:t>
            </a:r>
            <a:r>
              <a:rPr lang="en-US" sz="1600" dirty="0" smtClean="0">
                <a:latin typeface="Times New Roman" panose="02020603050405020304" pitchFamily="18" charset="0"/>
                <a:cs typeface="Times New Roman" panose="02020603050405020304" pitchFamily="18" charset="0"/>
              </a:rPr>
              <a:t>Cut Point </a:t>
            </a:r>
            <a:r>
              <a:rPr lang="fa-IR" sz="1600" dirty="0" smtClean="0">
                <a:cs typeface="B Nazanin" panose="00000400000000000000" pitchFamily="2" charset="-78"/>
              </a:rPr>
              <a:t>را در کادر محاوره بالا علامت دار کنید تا به حالت فعال درآید . مثلاً اگر نقطه برش را 30 انتخاب کرده اید، عدد 30 را در این قسمت وارد کنید. به این ترتیب شما از نرم افزار خواسته اید تا یک گروه از افراد بالای 30 سال و گروه دیگر را افراد زیر 30 سال در نظر بگیرد .</a:t>
            </a:r>
            <a:endParaRPr lang="en-US" sz="1600" dirty="0">
              <a:cs typeface="B Nazanin" panose="00000400000000000000" pitchFamily="2" charset="-78"/>
            </a:endParaRPr>
          </a:p>
        </p:txBody>
      </p:sp>
    </p:spTree>
    <p:extLst>
      <p:ext uri="{BB962C8B-B14F-4D97-AF65-F5344CB8AC3E}">
        <p14:creationId xmlns="" xmlns:p14="http://schemas.microsoft.com/office/powerpoint/2010/main" val="339554725"/>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20625"/>
            <a:ext cx="6918350" cy="500063"/>
          </a:xfrm>
          <a:solidFill>
            <a:srgbClr val="FC5E62"/>
          </a:solidFill>
        </p:spPr>
        <p:txBody>
          <a:bodyPr/>
          <a:lstStyle/>
          <a:p>
            <a:pPr algn="r" rtl="1" eaLnBrk="1" fontAlgn="auto" hangingPunct="1">
              <a:spcAft>
                <a:spcPts val="0"/>
              </a:spcAft>
              <a:defRPr/>
            </a:pPr>
            <a:r>
              <a:rPr lang="fa-IR" sz="2400" dirty="0" smtClean="0">
                <a:solidFill>
                  <a:schemeClr val="hlink"/>
                </a:solidFill>
                <a:cs typeface="B Titr" panose="00000700000000000000" pitchFamily="2" charset="-78"/>
              </a:rPr>
              <a:t>مدل آماری </a:t>
            </a:r>
            <a:r>
              <a:rPr lang="en-US" sz="2400" dirty="0" smtClean="0">
                <a:solidFill>
                  <a:schemeClr val="hlink"/>
                </a:solidFill>
                <a:cs typeface="B Titr" panose="00000700000000000000" pitchFamily="2" charset="-78"/>
              </a:rPr>
              <a:t>t </a:t>
            </a:r>
            <a:r>
              <a:rPr lang="fa-IR" sz="2400" dirty="0" smtClean="0">
                <a:solidFill>
                  <a:schemeClr val="hlink"/>
                </a:solidFill>
                <a:cs typeface="B Titr" panose="00000700000000000000" pitchFamily="2" charset="-78"/>
              </a:rPr>
              <a:t> دوگروه مستقل(آزمون مقايسه ميانگين دو گروه)</a:t>
            </a:r>
            <a:endParaRPr lang="fa-IR" sz="2400" dirty="0">
              <a:cs typeface="B Titr" panose="00000700000000000000" pitchFamily="2" charset="-78"/>
            </a:endParaRPr>
          </a:p>
        </p:txBody>
      </p:sp>
      <p:sp>
        <p:nvSpPr>
          <p:cNvPr id="8" name="Slide Number Placeholder 7"/>
          <p:cNvSpPr>
            <a:spLocks noGrp="1"/>
          </p:cNvSpPr>
          <p:nvPr>
            <p:ph type="sldNum" sz="quarter" idx="11"/>
          </p:nvPr>
        </p:nvSpPr>
        <p:spPr/>
        <p:txBody>
          <a:bodyPr/>
          <a:lstStyle/>
          <a:p>
            <a:pPr>
              <a:defRPr/>
            </a:pPr>
            <a:fld id="{F700BCA6-7E71-4830-B0A1-5052807FDB62}" type="slidenum">
              <a:rPr lang="fa-IR" altLang="en-US"/>
              <a:pPr>
                <a:defRPr/>
              </a:pPr>
              <a:t>46</a:t>
            </a:fld>
            <a:endParaRPr lang="en-US" altLang="en-US" dirty="0"/>
          </a:p>
        </p:txBody>
      </p:sp>
      <p:sp>
        <p:nvSpPr>
          <p:cNvPr id="4608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558117B1-91A0-4186-B62C-5BEFEAD0909C}" type="slidenum">
              <a:rPr lang="fa-IR" altLang="en-US" sz="1400">
                <a:solidFill>
                  <a:schemeClr val="bg1"/>
                </a:solidFill>
                <a:latin typeface="Arial" charset="0"/>
                <a:cs typeface="B Nazanin" pitchFamily="2" charset="-78"/>
              </a:rPr>
              <a:pPr algn="ctr" rtl="1" eaLnBrk="1" hangingPunct="1">
                <a:spcBef>
                  <a:spcPct val="0"/>
                </a:spcBef>
                <a:buFontTx/>
                <a:buNone/>
              </a:pPr>
              <a:t>46</a:t>
            </a:fld>
            <a:endParaRPr lang="en-US" altLang="en-US" sz="1200">
              <a:solidFill>
                <a:schemeClr val="bg1"/>
              </a:solidFill>
              <a:latin typeface="Arial" charset="0"/>
              <a:cs typeface="B Nazanin" pitchFamily="2" charset="-78"/>
            </a:endParaRPr>
          </a:p>
        </p:txBody>
      </p:sp>
      <p:sp>
        <p:nvSpPr>
          <p:cNvPr id="3" name="TextBox 2"/>
          <p:cNvSpPr txBox="1"/>
          <p:nvPr/>
        </p:nvSpPr>
        <p:spPr>
          <a:xfrm>
            <a:off x="470641" y="1082060"/>
            <a:ext cx="8215313" cy="1338828"/>
          </a:xfrm>
          <a:prstGeom prst="rect">
            <a:avLst/>
          </a:prstGeom>
          <a:noFill/>
        </p:spPr>
        <p:txBody>
          <a:bodyPr wrap="square" rtlCol="0">
            <a:spAutoFit/>
          </a:bodyPr>
          <a:lstStyle/>
          <a:p>
            <a:pPr algn="just">
              <a:lnSpc>
                <a:spcPct val="150000"/>
              </a:lnSpc>
            </a:pPr>
            <a:r>
              <a:rPr lang="fa-IR" dirty="0" smtClean="0">
                <a:cs typeface="B Nazanin" panose="00000400000000000000" pitchFamily="2" charset="-78"/>
              </a:rPr>
              <a:t>برای ایجاد یک فاصله اطمینان برای میانگین متغیر آزمون ، گزینه </a:t>
            </a:r>
            <a:r>
              <a:rPr lang="en-US" dirty="0" smtClean="0">
                <a:latin typeface="Times New Roman" panose="02020603050405020304" pitchFamily="18" charset="0"/>
                <a:cs typeface="Times New Roman" panose="02020603050405020304" pitchFamily="18" charset="0"/>
              </a:rPr>
              <a:t>Option </a:t>
            </a:r>
            <a:r>
              <a:rPr lang="fa-IR" dirty="0" smtClean="0">
                <a:cs typeface="B Nazanin" panose="00000400000000000000" pitchFamily="2" charset="-78"/>
              </a:rPr>
              <a:t>را کلیک کنید و اگر فاصله اطمینان 95% که بطور پیش فرض انتخاب شده است ، مورد نظر نیست ، آن را به هر مقدار که نیاز دارید ، تغییر دهید.</a:t>
            </a:r>
            <a:endParaRPr lang="en-US" dirty="0">
              <a:cs typeface="B Nazanin" panose="00000400000000000000" pitchFamily="2" charset="-78"/>
            </a:endParaRPr>
          </a:p>
        </p:txBody>
      </p:sp>
      <p:sp>
        <p:nvSpPr>
          <p:cNvPr id="9" name="TextBox 8"/>
          <p:cNvSpPr txBox="1"/>
          <p:nvPr/>
        </p:nvSpPr>
        <p:spPr>
          <a:xfrm>
            <a:off x="5220072" y="755412"/>
            <a:ext cx="3312368" cy="369332"/>
          </a:xfrm>
          <a:prstGeom prst="rect">
            <a:avLst/>
          </a:prstGeom>
          <a:noFill/>
        </p:spPr>
        <p:txBody>
          <a:bodyPr wrap="square" rtlCol="0">
            <a:spAutoFit/>
          </a:bodyPr>
          <a:lstStyle/>
          <a:p>
            <a:r>
              <a:rPr lang="fa-IR" dirty="0" smtClean="0">
                <a:cs typeface="B Titr" panose="00000700000000000000" pitchFamily="2" charset="-78"/>
              </a:rPr>
              <a:t>آزمون </a:t>
            </a:r>
            <a:r>
              <a:rPr lang="en-US" dirty="0" smtClean="0">
                <a:cs typeface="B Titr" panose="00000700000000000000" pitchFamily="2" charset="-78"/>
              </a:rPr>
              <a:t>t </a:t>
            </a:r>
            <a:r>
              <a:rPr lang="fa-IR" dirty="0" smtClean="0">
                <a:cs typeface="B Titr" panose="00000700000000000000" pitchFamily="2" charset="-78"/>
              </a:rPr>
              <a:t> دو گروه  مستقل :</a:t>
            </a:r>
            <a:endParaRPr lang="en-US" dirty="0">
              <a:cs typeface="B Titr" panose="00000700000000000000" pitchFamily="2" charset="-78"/>
            </a:endParaRPr>
          </a:p>
        </p:txBody>
      </p:sp>
      <p:pic>
        <p:nvPicPr>
          <p:cNvPr id="11" name="Picture 10"/>
          <p:cNvPicPr/>
          <p:nvPr/>
        </p:nvPicPr>
        <p:blipFill>
          <a:blip r:embed="rId2">
            <a:extLst>
              <a:ext uri="{28A0092B-C50C-407E-A947-70E740481C1C}">
                <a14:useLocalDpi xmlns="" xmlns:a14="http://schemas.microsoft.com/office/drawing/2010/main" val="0"/>
              </a:ext>
            </a:extLst>
          </a:blip>
          <a:srcRect/>
          <a:stretch>
            <a:fillRect/>
          </a:stretch>
        </p:blipFill>
        <p:spPr bwMode="auto">
          <a:xfrm>
            <a:off x="685068" y="2420888"/>
            <a:ext cx="2374763" cy="1728192"/>
          </a:xfrm>
          <a:prstGeom prst="rect">
            <a:avLst/>
          </a:prstGeom>
          <a:noFill/>
          <a:ln>
            <a:noFill/>
          </a:ln>
        </p:spPr>
      </p:pic>
    </p:spTree>
    <p:extLst>
      <p:ext uri="{BB962C8B-B14F-4D97-AF65-F5344CB8AC3E}">
        <p14:creationId xmlns="" xmlns:p14="http://schemas.microsoft.com/office/powerpoint/2010/main" val="130332528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20625"/>
            <a:ext cx="6918350" cy="500063"/>
          </a:xfrm>
          <a:solidFill>
            <a:srgbClr val="FC5E62"/>
          </a:solidFill>
        </p:spPr>
        <p:txBody>
          <a:bodyPr/>
          <a:lstStyle/>
          <a:p>
            <a:pPr algn="r" rtl="1" eaLnBrk="1" fontAlgn="auto" hangingPunct="1">
              <a:spcAft>
                <a:spcPts val="0"/>
              </a:spcAft>
              <a:defRPr/>
            </a:pPr>
            <a:r>
              <a:rPr lang="fa-IR" sz="2400" dirty="0" smtClean="0">
                <a:solidFill>
                  <a:schemeClr val="hlink"/>
                </a:solidFill>
                <a:cs typeface="B Titr" panose="00000700000000000000" pitchFamily="2" charset="-78"/>
              </a:rPr>
              <a:t>مدل آماری </a:t>
            </a:r>
            <a:r>
              <a:rPr lang="en-US" sz="2400" dirty="0" smtClean="0">
                <a:solidFill>
                  <a:schemeClr val="hlink"/>
                </a:solidFill>
                <a:cs typeface="B Titr" panose="00000700000000000000" pitchFamily="2" charset="-78"/>
              </a:rPr>
              <a:t>t </a:t>
            </a:r>
            <a:r>
              <a:rPr lang="fa-IR" sz="2400" dirty="0" smtClean="0">
                <a:solidFill>
                  <a:schemeClr val="hlink"/>
                </a:solidFill>
                <a:cs typeface="B Titr" panose="00000700000000000000" pitchFamily="2" charset="-78"/>
              </a:rPr>
              <a:t> دوگروه مستقل(آزمون مقايسه ميانگين دو گروه)</a:t>
            </a:r>
            <a:endParaRPr lang="fa-IR" sz="2400" dirty="0">
              <a:cs typeface="B Titr" panose="00000700000000000000" pitchFamily="2" charset="-78"/>
            </a:endParaRPr>
          </a:p>
        </p:txBody>
      </p:sp>
      <p:sp>
        <p:nvSpPr>
          <p:cNvPr id="8" name="Slide Number Placeholder 7"/>
          <p:cNvSpPr>
            <a:spLocks noGrp="1"/>
          </p:cNvSpPr>
          <p:nvPr>
            <p:ph type="sldNum" sz="quarter" idx="11"/>
          </p:nvPr>
        </p:nvSpPr>
        <p:spPr/>
        <p:txBody>
          <a:bodyPr/>
          <a:lstStyle/>
          <a:p>
            <a:pPr>
              <a:defRPr/>
            </a:pPr>
            <a:fld id="{F700BCA6-7E71-4830-B0A1-5052807FDB62}" type="slidenum">
              <a:rPr lang="fa-IR" altLang="en-US"/>
              <a:pPr>
                <a:defRPr/>
              </a:pPr>
              <a:t>47</a:t>
            </a:fld>
            <a:endParaRPr lang="en-US" altLang="en-US" dirty="0"/>
          </a:p>
        </p:txBody>
      </p:sp>
      <p:sp>
        <p:nvSpPr>
          <p:cNvPr id="4608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558117B1-91A0-4186-B62C-5BEFEAD0909C}" type="slidenum">
              <a:rPr lang="fa-IR" altLang="en-US" sz="1400">
                <a:solidFill>
                  <a:schemeClr val="bg1"/>
                </a:solidFill>
                <a:latin typeface="Arial" charset="0"/>
                <a:cs typeface="B Nazanin" pitchFamily="2" charset="-78"/>
              </a:rPr>
              <a:pPr algn="ctr" rtl="1" eaLnBrk="1" hangingPunct="1">
                <a:spcBef>
                  <a:spcPct val="0"/>
                </a:spcBef>
                <a:buFontTx/>
                <a:buNone/>
              </a:pPr>
              <a:t>47</a:t>
            </a:fld>
            <a:endParaRPr lang="en-US" altLang="en-US" sz="1200">
              <a:solidFill>
                <a:schemeClr val="bg1"/>
              </a:solidFill>
              <a:latin typeface="Arial" charset="0"/>
              <a:cs typeface="B Nazanin" pitchFamily="2" charset="-78"/>
            </a:endParaRPr>
          </a:p>
        </p:txBody>
      </p:sp>
      <p:sp>
        <p:nvSpPr>
          <p:cNvPr id="9" name="TextBox 8"/>
          <p:cNvSpPr txBox="1"/>
          <p:nvPr/>
        </p:nvSpPr>
        <p:spPr>
          <a:xfrm>
            <a:off x="6228184" y="755412"/>
            <a:ext cx="2304256" cy="461665"/>
          </a:xfrm>
          <a:prstGeom prst="rect">
            <a:avLst/>
          </a:prstGeom>
          <a:noFill/>
        </p:spPr>
        <p:txBody>
          <a:bodyPr wrap="square" rtlCol="0">
            <a:spAutoFit/>
          </a:bodyPr>
          <a:lstStyle/>
          <a:p>
            <a:r>
              <a:rPr lang="fa-IR" sz="2000" dirty="0" smtClean="0">
                <a:cs typeface="B Titr" panose="00000700000000000000" pitchFamily="2" charset="-78"/>
              </a:rPr>
              <a:t>روش تحليل </a:t>
            </a:r>
            <a:r>
              <a:rPr lang="en-US" sz="2400" dirty="0" smtClean="0">
                <a:latin typeface="Times New Roman" panose="02020603050405020304" pitchFamily="18" charset="0"/>
                <a:cs typeface="Times New Roman" panose="02020603050405020304" pitchFamily="18" charset="0"/>
              </a:rPr>
              <a:t>SPSS</a:t>
            </a:r>
            <a:r>
              <a:rPr lang="en-US" sz="2000" dirty="0" smtClean="0">
                <a:cs typeface="B Titr" panose="00000700000000000000" pitchFamily="2" charset="-78"/>
              </a:rPr>
              <a:t>:</a:t>
            </a:r>
          </a:p>
        </p:txBody>
      </p:sp>
      <p:graphicFrame>
        <p:nvGraphicFramePr>
          <p:cNvPr id="13" name="Table 12"/>
          <p:cNvGraphicFramePr>
            <a:graphicFrameLocks noGrp="1"/>
          </p:cNvGraphicFramePr>
          <p:nvPr>
            <p:extLst>
              <p:ext uri="{D42A27DB-BD31-4B8C-83A1-F6EECF244321}">
                <p14:modId xmlns="" xmlns:p14="http://schemas.microsoft.com/office/powerpoint/2010/main" val="3976441994"/>
              </p:ext>
            </p:extLst>
          </p:nvPr>
        </p:nvGraphicFramePr>
        <p:xfrm>
          <a:off x="389490" y="3068960"/>
          <a:ext cx="8353136" cy="1566546"/>
        </p:xfrm>
        <a:graphic>
          <a:graphicData uri="http://schemas.openxmlformats.org/drawingml/2006/table">
            <a:tbl>
              <a:tblPr/>
              <a:tblGrid>
                <a:gridCol w="1909288"/>
                <a:gridCol w="1193305"/>
                <a:gridCol w="1511519"/>
                <a:gridCol w="1988842"/>
                <a:gridCol w="1750182"/>
              </a:tblGrid>
              <a:tr h="303213">
                <a:tc gridSpan="5">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Times New Roman" pitchFamily="18" charset="0"/>
                          <a:cs typeface="Times New Roman" pitchFamily="18" charset="0"/>
                        </a:rPr>
                        <a:t>Group Statistics</a:t>
                      </a:r>
                      <a:endParaRPr kumimoji="0" lang="en-US" altLang="en-US"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prst="relaxedInset"/>
                      <a:lightRig rig="flood" dir="t"/>
                    </a:cell3D>
                    <a:solidFill>
                      <a:srgbClr val="E7DAE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3213">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latin typeface="Times New Roman" pitchFamily="18" charset="0"/>
                          <a:cs typeface="B Nazanin" panose="00000400000000000000" pitchFamily="2" charset="-78"/>
                        </a:rPr>
                        <a:t> </a:t>
                      </a:r>
                      <a:r>
                        <a:rPr kumimoji="0" lang="fa-IR" altLang="en-US" sz="1600" b="1" i="0" u="none" strike="noStrike" cap="none" normalizeH="0" baseline="0" dirty="0" smtClean="0">
                          <a:ln>
                            <a:noFill/>
                          </a:ln>
                          <a:solidFill>
                            <a:srgbClr val="002060"/>
                          </a:solidFill>
                          <a:effectLst/>
                          <a:latin typeface="Times New Roman" pitchFamily="18" charset="0"/>
                          <a:cs typeface="B Nazanin" panose="00000400000000000000" pitchFamily="2" charset="-78"/>
                        </a:rPr>
                        <a:t>نوع شرکت</a:t>
                      </a:r>
                      <a:endParaRPr kumimoji="0" lang="en-US" altLang="en-US" sz="2800" b="1" i="0" u="none" strike="noStrike" cap="none" normalizeH="0" baseline="0" dirty="0" smtClean="0">
                        <a:ln>
                          <a:noFill/>
                        </a:ln>
                        <a:solidFill>
                          <a:srgbClr val="002060"/>
                        </a:solidFill>
                        <a:effectLst/>
                        <a:latin typeface="Times New Roman" pitchFamily="18" charset="0"/>
                        <a:ea typeface="Times New Roman" pitchFamily="18" charset="0"/>
                        <a:cs typeface="B Nazanin" panose="00000400000000000000" pitchFamily="2" charset="-7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prst="relaxedInset"/>
                      <a:lightRig rig="flood" dir="t"/>
                    </a:cell3D>
                    <a:solidFill>
                      <a:srgbClr val="FFECE7"/>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1" i="0" u="none" strike="noStrike" cap="none" normalizeH="0" baseline="0" smtClean="0">
                          <a:ln>
                            <a:noFill/>
                          </a:ln>
                          <a:solidFill>
                            <a:srgbClr val="002060"/>
                          </a:solidFill>
                          <a:effectLst/>
                          <a:latin typeface="Times New Roman" pitchFamily="18" charset="0"/>
                          <a:cs typeface="Times New Roman" pitchFamily="18" charset="0"/>
                        </a:rPr>
                        <a:t>N</a:t>
                      </a:r>
                      <a:endParaRPr kumimoji="0" lang="en-US" altLang="en-US" sz="2000"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prst="relaxedInset"/>
                      <a:lightRig rig="flood" dir="t"/>
                    </a:cell3D>
                    <a:solidFill>
                      <a:srgbClr val="E7DAE9"/>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Times New Roman" pitchFamily="18" charset="0"/>
                        </a:rPr>
                        <a:t>Mean</a:t>
                      </a:r>
                      <a:endParaRPr kumimoji="0" lang="en-US" altLang="en-US" sz="20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prst="relaxedInset"/>
                      <a:lightRig rig="flood" dir="t"/>
                    </a:cell3D>
                    <a:solidFill>
                      <a:srgbClr val="E7DAE9"/>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Times New Roman" pitchFamily="18" charset="0"/>
                        </a:rPr>
                        <a:t>Std. Deviation</a:t>
                      </a:r>
                      <a:endParaRPr kumimoji="0" lang="en-US" altLang="en-US" sz="20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prst="relaxedInset"/>
                      <a:lightRig rig="flood" dir="t"/>
                    </a:cell3D>
                    <a:solidFill>
                      <a:srgbClr val="E7DAE9"/>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en-US" altLang="en-US" sz="1400" b="0" i="0" u="none" strike="noStrike" cap="none" normalizeH="0" baseline="0" smtClean="0">
                          <a:ln>
                            <a:noFill/>
                          </a:ln>
                          <a:solidFill>
                            <a:srgbClr val="002060"/>
                          </a:solidFill>
                          <a:effectLst/>
                          <a:latin typeface="Times New Roman" pitchFamily="18" charset="0"/>
                          <a:cs typeface="Times New Roman" pitchFamily="18" charset="0"/>
                        </a:rPr>
                        <a:t>Std. Error Mean</a:t>
                      </a:r>
                      <a:endParaRPr kumimoji="0" lang="en-US" altLang="en-US" sz="20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prst="relaxedInset"/>
                      <a:lightRig rig="flood" dir="t"/>
                    </a:cell3D>
                    <a:solidFill>
                      <a:srgbClr val="FFECE7"/>
                    </a:solidFill>
                  </a:tcPr>
                </a:tc>
              </a:tr>
              <a:tr h="514350">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l" defTabSz="914400" rtl="0" eaLnBrk="1" fontAlgn="base" latinLnBrk="0" hangingPunct="1">
                        <a:lnSpc>
                          <a:spcPct val="150000"/>
                        </a:lnSpc>
                        <a:spcBef>
                          <a:spcPct val="0"/>
                        </a:spcBef>
                        <a:spcAft>
                          <a:spcPct val="0"/>
                        </a:spcAft>
                        <a:buClrTx/>
                        <a:buSzTx/>
                        <a:buFontTx/>
                        <a:buNone/>
                        <a:tabLst/>
                      </a:pPr>
                      <a:r>
                        <a:rPr kumimoji="0" lang="fa-IR" altLang="en-US" sz="1800" b="1" i="0" u="none" strike="noStrike" cap="none" normalizeH="0" baseline="0" dirty="0" smtClean="0">
                          <a:ln>
                            <a:noFill/>
                          </a:ln>
                          <a:solidFill>
                            <a:srgbClr val="002060"/>
                          </a:solidFill>
                          <a:effectLst/>
                          <a:latin typeface="Times New Roman" pitchFamily="18" charset="0"/>
                          <a:cs typeface="B Nazanin" panose="00000400000000000000" pitchFamily="2" charset="-78"/>
                        </a:rPr>
                        <a:t>تولیدی           </a:t>
                      </a:r>
                      <a:r>
                        <a:rPr kumimoji="0" lang="fa-IR" altLang="en-US" sz="2400" b="1" i="0" u="none" strike="noStrike" cap="none" normalizeH="0" baseline="0" dirty="0" smtClean="0">
                          <a:ln>
                            <a:noFill/>
                          </a:ln>
                          <a:solidFill>
                            <a:srgbClr val="002060"/>
                          </a:solidFill>
                          <a:effectLst/>
                          <a:latin typeface="Times New Roman" pitchFamily="18" charset="0"/>
                          <a:cs typeface="B Nazanin" panose="00000400000000000000" pitchFamily="2" charset="-78"/>
                        </a:rPr>
                        <a:t>بازده</a:t>
                      </a:r>
                      <a:endParaRPr kumimoji="0" lang="fa-IR" altLang="en-US" sz="1800" b="1" i="0" u="none" strike="noStrike" cap="none" normalizeH="0" baseline="0" dirty="0" smtClean="0">
                        <a:ln>
                          <a:noFill/>
                        </a:ln>
                        <a:solidFill>
                          <a:srgbClr val="002060"/>
                        </a:solidFill>
                        <a:effectLst/>
                        <a:latin typeface="Times New Roman" pitchFamily="18" charset="0"/>
                        <a:cs typeface="B Nazanin" panose="00000400000000000000" pitchFamily="2" charset="-78"/>
                      </a:endParaRPr>
                    </a:p>
                    <a:p>
                      <a:pPr marL="38100" marR="0" lvl="0" indent="0" algn="r" defTabSz="914400" rtl="1" eaLnBrk="1" fontAlgn="base" latinLnBrk="0" hangingPunct="1">
                        <a:lnSpc>
                          <a:spcPct val="150000"/>
                        </a:lnSpc>
                        <a:spcBef>
                          <a:spcPct val="0"/>
                        </a:spcBef>
                        <a:spcAft>
                          <a:spcPct val="0"/>
                        </a:spcAft>
                        <a:buClrTx/>
                        <a:buSzTx/>
                        <a:buFontTx/>
                        <a:buNone/>
                        <a:tabLst/>
                      </a:pPr>
                      <a:r>
                        <a:rPr kumimoji="0" lang="fa-IR" altLang="en-US" sz="1800" b="1" i="0" u="none" strike="noStrike" cap="none" normalizeH="0" baseline="0" dirty="0" smtClean="0">
                          <a:ln>
                            <a:noFill/>
                          </a:ln>
                          <a:solidFill>
                            <a:srgbClr val="002060"/>
                          </a:solidFill>
                          <a:effectLst/>
                          <a:latin typeface="Times New Roman" pitchFamily="18" charset="0"/>
                          <a:ea typeface="Times New Roman" pitchFamily="18" charset="0"/>
                          <a:cs typeface="B Nazanin" panose="00000400000000000000" pitchFamily="2" charset="-78"/>
                        </a:rPr>
                        <a:t>  خدماتی</a:t>
                      </a:r>
                      <a:endParaRPr kumimoji="0" lang="en-US" altLang="en-US" sz="1400" b="1" i="0" u="none" strike="noStrike" cap="none" normalizeH="0" baseline="0" dirty="0" smtClean="0">
                        <a:ln>
                          <a:noFill/>
                        </a:ln>
                        <a:solidFill>
                          <a:srgbClr val="002060"/>
                        </a:solidFill>
                        <a:effectLst/>
                        <a:latin typeface="Times New Roman" pitchFamily="18" charset="0"/>
                        <a:ea typeface="Times New Roman" pitchFamily="18" charset="0"/>
                        <a:cs typeface="B Nazanin" panose="00000400000000000000" pitchFamily="2" charset="-7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prst="relaxedInset"/>
                      <a:lightRig rig="flood" dir="t"/>
                    </a:cell3D>
                    <a:solidFill>
                      <a:srgbClr val="FFECE7"/>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ct val="150000"/>
                        </a:lnSpc>
                        <a:spcBef>
                          <a:spcPct val="0"/>
                        </a:spcBef>
                        <a:spcAft>
                          <a:spcPct val="0"/>
                        </a:spcAft>
                        <a:buClrTx/>
                        <a:buSzTx/>
                        <a:buFontTx/>
                        <a:buNone/>
                        <a:tabLst/>
                      </a:pPr>
                      <a:r>
                        <a:rPr kumimoji="0" lang="fa-IR" altLang="en-US" sz="1800" b="1" i="0" u="none" strike="noStrike" cap="none" normalizeH="0" baseline="0" dirty="0" smtClean="0">
                          <a:ln>
                            <a:noFill/>
                          </a:ln>
                          <a:solidFill>
                            <a:srgbClr val="002060"/>
                          </a:solidFill>
                          <a:effectLst/>
                          <a:latin typeface="Times New Roman" pitchFamily="18" charset="0"/>
                          <a:cs typeface="Times New Roman" pitchFamily="18" charset="0"/>
                        </a:rPr>
                        <a:t>60</a:t>
                      </a:r>
                    </a:p>
                    <a:p>
                      <a:pPr marL="38100" marR="0" lvl="0" indent="0" algn="ctr" defTabSz="914400" rtl="0" eaLnBrk="1" fontAlgn="base" latinLnBrk="0" hangingPunct="1">
                        <a:lnSpc>
                          <a:spcPct val="150000"/>
                        </a:lnSpc>
                        <a:spcBef>
                          <a:spcPct val="0"/>
                        </a:spcBef>
                        <a:spcAft>
                          <a:spcPct val="0"/>
                        </a:spcAft>
                        <a:buClrTx/>
                        <a:buSzTx/>
                        <a:buFontTx/>
                        <a:buNone/>
                        <a:tabLst/>
                      </a:pPr>
                      <a:r>
                        <a:rPr kumimoji="0" lang="fa-IR" altLang="en-US" sz="1800" b="1" i="0" u="none" strike="noStrike" cap="none" normalizeH="0" baseline="0" dirty="0" smtClean="0">
                          <a:ln>
                            <a:noFill/>
                          </a:ln>
                          <a:solidFill>
                            <a:srgbClr val="002060"/>
                          </a:solidFill>
                          <a:effectLst/>
                          <a:latin typeface="Times New Roman" pitchFamily="18" charset="0"/>
                          <a:cs typeface="Times New Roman" pitchFamily="18"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prst="relaxedInset"/>
                      <a:lightRig rig="flood" dir="t"/>
                    </a:cell3D>
                    <a:solidFill>
                      <a:srgbClr val="FC5E62"/>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ct val="150000"/>
                        </a:lnSpc>
                        <a:spcBef>
                          <a:spcPct val="0"/>
                        </a:spcBef>
                        <a:spcAft>
                          <a:spcPct val="0"/>
                        </a:spcAft>
                        <a:buClrTx/>
                        <a:buSzTx/>
                        <a:buFontTx/>
                        <a:buNone/>
                        <a:tabLst/>
                      </a:pPr>
                      <a:r>
                        <a:rPr kumimoji="0" lang="fa-IR" altLang="en-US" sz="1800" b="1" i="0" u="none" strike="noStrike" cap="none" normalizeH="0" baseline="0" dirty="0" smtClean="0">
                          <a:ln>
                            <a:noFill/>
                          </a:ln>
                          <a:solidFill>
                            <a:srgbClr val="002060"/>
                          </a:solidFill>
                          <a:effectLst/>
                          <a:latin typeface="Times New Roman" pitchFamily="18" charset="0"/>
                          <a:cs typeface="Times New Roman" pitchFamily="18" charset="0"/>
                        </a:rPr>
                        <a:t>17.62044</a:t>
                      </a:r>
                    </a:p>
                    <a:p>
                      <a:pPr marL="38100" marR="0" lvl="0" indent="0" algn="ctr" defTabSz="914400" rtl="0" eaLnBrk="1" fontAlgn="base" latinLnBrk="0" hangingPunct="1">
                        <a:lnSpc>
                          <a:spcPct val="150000"/>
                        </a:lnSpc>
                        <a:spcBef>
                          <a:spcPct val="0"/>
                        </a:spcBef>
                        <a:spcAft>
                          <a:spcPct val="0"/>
                        </a:spcAft>
                        <a:buClrTx/>
                        <a:buSzTx/>
                        <a:buFontTx/>
                        <a:buNone/>
                        <a:tabLst/>
                      </a:pPr>
                      <a:r>
                        <a:rPr kumimoji="0" lang="fa-IR" alt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8.238934</a:t>
                      </a:r>
                      <a:endParaRPr kumimoji="0" lang="en-US" altLang="en-US"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prst="relaxedInset"/>
                      <a:lightRig rig="flood" dir="t"/>
                    </a:cell3D>
                    <a:solidFill>
                      <a:srgbClr val="FFECE7"/>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ct val="150000"/>
                        </a:lnSpc>
                        <a:spcBef>
                          <a:spcPct val="0"/>
                        </a:spcBef>
                        <a:spcAft>
                          <a:spcPct val="0"/>
                        </a:spcAft>
                        <a:buClrTx/>
                        <a:buSzTx/>
                        <a:buFontTx/>
                        <a:buNone/>
                        <a:tabLst/>
                      </a:pPr>
                      <a:r>
                        <a:rPr kumimoji="0" lang="fa-IR" altLang="en-US" sz="1800" b="1" i="0" u="none" strike="noStrike" cap="none" normalizeH="0" baseline="0" dirty="0" smtClean="0">
                          <a:ln>
                            <a:noFill/>
                          </a:ln>
                          <a:solidFill>
                            <a:srgbClr val="002060"/>
                          </a:solidFill>
                          <a:effectLst/>
                          <a:latin typeface="Times New Roman" pitchFamily="18" charset="0"/>
                          <a:cs typeface="Times New Roman" pitchFamily="18" charset="0"/>
                        </a:rPr>
                        <a:t>47.18034431</a:t>
                      </a:r>
                    </a:p>
                    <a:p>
                      <a:pPr marL="38100" marR="0" lvl="0" indent="0" algn="ctr" defTabSz="914400" rtl="0" eaLnBrk="1" fontAlgn="base" latinLnBrk="0" hangingPunct="1">
                        <a:lnSpc>
                          <a:spcPct val="150000"/>
                        </a:lnSpc>
                        <a:spcBef>
                          <a:spcPct val="0"/>
                        </a:spcBef>
                        <a:spcAft>
                          <a:spcPct val="0"/>
                        </a:spcAft>
                        <a:buClrTx/>
                        <a:buSzTx/>
                        <a:buFontTx/>
                        <a:buNone/>
                        <a:tabLst/>
                      </a:pPr>
                      <a:r>
                        <a:rPr kumimoji="0" lang="fa-IR" alt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65.17695442</a:t>
                      </a:r>
                      <a:endParaRPr kumimoji="0" lang="en-US" altLang="en-US"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prst="relaxedInset"/>
                      <a:lightRig rig="flood" dir="t"/>
                    </a:cell3D>
                    <a:solidFill>
                      <a:srgbClr val="FFECE7"/>
                    </a:solidFill>
                  </a:tcPr>
                </a:tc>
                <a:tc>
                  <a:txBody>
                    <a:bodyPr/>
                    <a:lstStyle>
                      <a:lvl1pPr marL="38100" algn="l" rtl="0" eaLnBrk="0" hangingPunct="0">
                        <a:spcBef>
                          <a:spcPct val="20000"/>
                        </a:spcBef>
                        <a:buFont typeface="Arial" charset="0"/>
                        <a:defRPr sz="2400">
                          <a:solidFill>
                            <a:schemeClr val="tx2"/>
                          </a:solidFill>
                          <a:latin typeface="Calibri" pitchFamily="34" charset="0"/>
                        </a:defRPr>
                      </a:lvl1pPr>
                      <a:lvl2pPr marL="742950" indent="-285750" algn="l" rtl="0" eaLnBrk="0" hangingPunct="0">
                        <a:spcBef>
                          <a:spcPct val="20000"/>
                        </a:spcBef>
                        <a:buFont typeface="Arial" charset="0"/>
                        <a:defRPr sz="1600">
                          <a:solidFill>
                            <a:schemeClr val="tx1"/>
                          </a:solidFill>
                          <a:latin typeface="Calibri" pitchFamily="34" charset="0"/>
                        </a:defRPr>
                      </a:lvl2pPr>
                      <a:lvl3pPr marL="1143000" indent="-228600" algn="l" rtl="0" eaLnBrk="0" hangingPunct="0">
                        <a:spcBef>
                          <a:spcPct val="20000"/>
                        </a:spcBef>
                        <a:buFont typeface="Calibri" pitchFamily="34" charset="0"/>
                        <a:defRPr sz="1600">
                          <a:solidFill>
                            <a:schemeClr val="tx1"/>
                          </a:solidFill>
                          <a:latin typeface="Calibri" pitchFamily="34" charset="0"/>
                        </a:defRPr>
                      </a:lvl3pPr>
                      <a:lvl4pPr marL="1600200" indent="-228600" algn="l" rtl="0" eaLnBrk="0" hangingPunct="0">
                        <a:spcBef>
                          <a:spcPct val="20000"/>
                        </a:spcBef>
                        <a:buFont typeface="Arial" charset="0"/>
                        <a:defRPr sz="1600">
                          <a:solidFill>
                            <a:schemeClr val="tx1"/>
                          </a:solidFill>
                          <a:latin typeface="Calibri" pitchFamily="34" charset="0"/>
                        </a:defRPr>
                      </a:lvl4pPr>
                      <a:lvl5pPr marL="2057400" indent="-228600" algn="l" rtl="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38100" marR="0" lvl="0" indent="0" algn="ctr" defTabSz="914400" rtl="0" eaLnBrk="1" fontAlgn="base" latinLnBrk="0" hangingPunct="1">
                        <a:lnSpc>
                          <a:spcPct val="150000"/>
                        </a:lnSpc>
                        <a:spcBef>
                          <a:spcPct val="0"/>
                        </a:spcBef>
                        <a:spcAft>
                          <a:spcPct val="0"/>
                        </a:spcAft>
                        <a:buClrTx/>
                        <a:buSzTx/>
                        <a:buFontTx/>
                        <a:buNone/>
                        <a:tabLst/>
                      </a:pPr>
                      <a:r>
                        <a:rPr kumimoji="0" lang="fa-IR" altLang="en-US" sz="1800" b="1" i="0" u="none" strike="noStrike" cap="none" normalizeH="0" baseline="0" dirty="0" smtClean="0">
                          <a:ln>
                            <a:noFill/>
                          </a:ln>
                          <a:solidFill>
                            <a:srgbClr val="002060"/>
                          </a:solidFill>
                          <a:effectLst/>
                          <a:latin typeface="Times New Roman" pitchFamily="18" charset="0"/>
                          <a:cs typeface="Times New Roman" pitchFamily="18" charset="0"/>
                        </a:rPr>
                        <a:t>6.090956</a:t>
                      </a:r>
                    </a:p>
                    <a:p>
                      <a:pPr marL="38100" marR="0" lvl="0" indent="0" algn="ctr" defTabSz="914400" rtl="0" eaLnBrk="1" fontAlgn="base" latinLnBrk="0" hangingPunct="1">
                        <a:lnSpc>
                          <a:spcPct val="150000"/>
                        </a:lnSpc>
                        <a:spcBef>
                          <a:spcPct val="0"/>
                        </a:spcBef>
                        <a:spcAft>
                          <a:spcPct val="0"/>
                        </a:spcAft>
                        <a:buClrTx/>
                        <a:buSzTx/>
                        <a:buFontTx/>
                        <a:buNone/>
                        <a:tabLst/>
                      </a:pPr>
                      <a:r>
                        <a:rPr kumimoji="0" lang="fa-IR" alt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11.89963</a:t>
                      </a:r>
                      <a:endParaRPr kumimoji="0" lang="en-US" altLang="en-US"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prst="relaxedInset"/>
                      <a:lightRig rig="flood" dir="t"/>
                    </a:cell3D>
                    <a:solidFill>
                      <a:srgbClr val="FC5E62"/>
                    </a:solidFill>
                  </a:tcPr>
                </a:tc>
              </a:tr>
            </a:tbl>
          </a:graphicData>
        </a:graphic>
      </p:graphicFrame>
      <p:sp>
        <p:nvSpPr>
          <p:cNvPr id="6" name="TextBox 5"/>
          <p:cNvSpPr txBox="1"/>
          <p:nvPr/>
        </p:nvSpPr>
        <p:spPr>
          <a:xfrm>
            <a:off x="683568" y="1556792"/>
            <a:ext cx="6840760" cy="400110"/>
          </a:xfrm>
          <a:prstGeom prst="rect">
            <a:avLst/>
          </a:prstGeom>
          <a:noFill/>
        </p:spPr>
        <p:txBody>
          <a:bodyPr wrap="square" rtlCol="0">
            <a:spAutoFit/>
          </a:bodyPr>
          <a:lstStyle/>
          <a:p>
            <a:pPr algn="l"/>
            <a:r>
              <a:rPr lang="en-US" sz="2000" dirty="0" smtClean="0">
                <a:latin typeface="Times New Roman" panose="02020603050405020304" pitchFamily="18" charset="0"/>
                <a:cs typeface="Times New Roman" panose="02020603050405020304" pitchFamily="18" charset="0"/>
              </a:rPr>
              <a:t>Analyze /Compare means   / Independent-Sample    / T-Test</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07704" y="2276872"/>
            <a:ext cx="6624736" cy="369332"/>
          </a:xfrm>
          <a:prstGeom prst="rect">
            <a:avLst/>
          </a:prstGeom>
          <a:noFill/>
        </p:spPr>
        <p:txBody>
          <a:bodyPr wrap="square" rtlCol="0">
            <a:spAutoFit/>
          </a:bodyPr>
          <a:lstStyle/>
          <a:p>
            <a:pPr algn="just"/>
            <a:r>
              <a:rPr lang="fa-IR" dirty="0" smtClean="0">
                <a:cs typeface="B Nazanin" panose="00000400000000000000" pitchFamily="2" charset="-78"/>
              </a:rPr>
              <a:t>نتيجه آزمون شامل دو خروجی است.  خروجی اول آمار توصيفی دو گروه است</a:t>
            </a:r>
            <a:endParaRPr lang="en-US" dirty="0">
              <a:cs typeface="B Nazanin" panose="00000400000000000000" pitchFamily="2" charset="-78"/>
            </a:endParaRPr>
          </a:p>
        </p:txBody>
      </p:sp>
      <p:sp>
        <p:nvSpPr>
          <p:cNvPr id="15" name="TextBox 14"/>
          <p:cNvSpPr txBox="1"/>
          <p:nvPr/>
        </p:nvSpPr>
        <p:spPr>
          <a:xfrm>
            <a:off x="467543" y="5085184"/>
            <a:ext cx="8197031" cy="923330"/>
          </a:xfrm>
          <a:prstGeom prst="rect">
            <a:avLst/>
          </a:prstGeom>
          <a:noFill/>
        </p:spPr>
        <p:txBody>
          <a:bodyPr wrap="square" rtlCol="0">
            <a:spAutoFit/>
          </a:bodyPr>
          <a:lstStyle/>
          <a:p>
            <a:pPr algn="just"/>
            <a:r>
              <a:rPr lang="fa-IR" dirty="0" smtClean="0">
                <a:cs typeface="B Nazanin" panose="00000400000000000000" pitchFamily="2" charset="-78"/>
              </a:rPr>
              <a:t>خروجی دوم آمار استنباطی است که شامل دو قسمت است. قسمت اول تساوی واريانس دو گروه است. و قسمت دوم نتايج آزمون تساوی ميانگين دو گروه را برای هر دو حالت تساوی و عدم تساوی واريانس ارايه می کند.</a:t>
            </a:r>
            <a:endParaRPr lang="fa-IR" dirty="0">
              <a:cs typeface="B Nazanin" panose="00000400000000000000" pitchFamily="2" charset="-78"/>
            </a:endParaRPr>
          </a:p>
        </p:txBody>
      </p:sp>
    </p:spTree>
    <p:extLst>
      <p:ext uri="{BB962C8B-B14F-4D97-AF65-F5344CB8AC3E}">
        <p14:creationId xmlns="" xmlns:p14="http://schemas.microsoft.com/office/powerpoint/2010/main" val="31305514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20625"/>
            <a:ext cx="6918350" cy="500063"/>
          </a:xfrm>
          <a:solidFill>
            <a:srgbClr val="FC5E62"/>
          </a:solidFill>
        </p:spPr>
        <p:txBody>
          <a:bodyPr/>
          <a:lstStyle/>
          <a:p>
            <a:pPr algn="r" rtl="1" eaLnBrk="1" fontAlgn="auto" hangingPunct="1">
              <a:spcAft>
                <a:spcPts val="0"/>
              </a:spcAft>
              <a:defRPr/>
            </a:pPr>
            <a:r>
              <a:rPr lang="fa-IR" sz="2400" dirty="0" smtClean="0">
                <a:solidFill>
                  <a:schemeClr val="hlink"/>
                </a:solidFill>
                <a:cs typeface="B Titr" panose="00000700000000000000" pitchFamily="2" charset="-78"/>
              </a:rPr>
              <a:t>مدل آماری </a:t>
            </a:r>
            <a:r>
              <a:rPr lang="en-US" sz="2400" dirty="0" smtClean="0">
                <a:solidFill>
                  <a:schemeClr val="hlink"/>
                </a:solidFill>
                <a:cs typeface="B Titr" panose="00000700000000000000" pitchFamily="2" charset="-78"/>
              </a:rPr>
              <a:t>t </a:t>
            </a:r>
            <a:r>
              <a:rPr lang="fa-IR" sz="2400" dirty="0" smtClean="0">
                <a:solidFill>
                  <a:schemeClr val="hlink"/>
                </a:solidFill>
                <a:cs typeface="B Titr" panose="00000700000000000000" pitchFamily="2" charset="-78"/>
              </a:rPr>
              <a:t> دوگروه مستقل(آزمون مقايسه ميانگين دو گروه)</a:t>
            </a:r>
            <a:endParaRPr lang="fa-IR" sz="2400" dirty="0">
              <a:cs typeface="B Titr" panose="00000700000000000000" pitchFamily="2" charset="-78"/>
            </a:endParaRPr>
          </a:p>
        </p:txBody>
      </p:sp>
      <p:sp>
        <p:nvSpPr>
          <p:cNvPr id="8" name="Slide Number Placeholder 7"/>
          <p:cNvSpPr>
            <a:spLocks noGrp="1"/>
          </p:cNvSpPr>
          <p:nvPr>
            <p:ph type="sldNum" sz="quarter" idx="11"/>
          </p:nvPr>
        </p:nvSpPr>
        <p:spPr/>
        <p:txBody>
          <a:bodyPr/>
          <a:lstStyle/>
          <a:p>
            <a:pPr>
              <a:defRPr/>
            </a:pPr>
            <a:fld id="{F700BCA6-7E71-4830-B0A1-5052807FDB62}" type="slidenum">
              <a:rPr lang="fa-IR" altLang="en-US"/>
              <a:pPr>
                <a:defRPr/>
              </a:pPr>
              <a:t>48</a:t>
            </a:fld>
            <a:endParaRPr lang="en-US" altLang="en-US" dirty="0"/>
          </a:p>
        </p:txBody>
      </p:sp>
      <p:sp>
        <p:nvSpPr>
          <p:cNvPr id="4608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558117B1-91A0-4186-B62C-5BEFEAD0909C}" type="slidenum">
              <a:rPr lang="fa-IR" altLang="en-US" sz="1400">
                <a:solidFill>
                  <a:schemeClr val="bg1"/>
                </a:solidFill>
                <a:latin typeface="Arial" charset="0"/>
                <a:cs typeface="B Nazanin" pitchFamily="2" charset="-78"/>
              </a:rPr>
              <a:pPr algn="ctr" rtl="1" eaLnBrk="1" hangingPunct="1">
                <a:spcBef>
                  <a:spcPct val="0"/>
                </a:spcBef>
                <a:buFontTx/>
                <a:buNone/>
              </a:pPr>
              <a:t>48</a:t>
            </a:fld>
            <a:endParaRPr lang="en-US" altLang="en-US" sz="1200">
              <a:solidFill>
                <a:schemeClr val="bg1"/>
              </a:solidFill>
              <a:latin typeface="Arial" charset="0"/>
              <a:cs typeface="B Nazanin" pitchFamily="2" charset="-78"/>
            </a:endParaRPr>
          </a:p>
        </p:txBody>
      </p:sp>
      <p:sp>
        <p:nvSpPr>
          <p:cNvPr id="9" name="TextBox 8"/>
          <p:cNvSpPr txBox="1"/>
          <p:nvPr/>
        </p:nvSpPr>
        <p:spPr>
          <a:xfrm>
            <a:off x="6228184" y="620688"/>
            <a:ext cx="2304256" cy="461665"/>
          </a:xfrm>
          <a:prstGeom prst="rect">
            <a:avLst/>
          </a:prstGeom>
          <a:noFill/>
        </p:spPr>
        <p:txBody>
          <a:bodyPr wrap="square" rtlCol="0">
            <a:spAutoFit/>
          </a:bodyPr>
          <a:lstStyle/>
          <a:p>
            <a:r>
              <a:rPr lang="fa-IR" sz="2000" dirty="0" smtClean="0">
                <a:cs typeface="B Titr" panose="00000700000000000000" pitchFamily="2" charset="-78"/>
              </a:rPr>
              <a:t>روش تحليل </a:t>
            </a:r>
            <a:r>
              <a:rPr lang="en-US" sz="2400" dirty="0" smtClean="0">
                <a:latin typeface="Times New Roman" panose="02020603050405020304" pitchFamily="18" charset="0"/>
                <a:cs typeface="Times New Roman" panose="02020603050405020304" pitchFamily="18" charset="0"/>
              </a:rPr>
              <a:t>SPSS</a:t>
            </a:r>
            <a:r>
              <a:rPr lang="en-US" sz="2000" dirty="0" smtClean="0">
                <a:cs typeface="B Titr" panose="00000700000000000000" pitchFamily="2" charset="-78"/>
              </a:rPr>
              <a:t>:</a:t>
            </a:r>
          </a:p>
        </p:txBody>
      </p:sp>
      <p:graphicFrame>
        <p:nvGraphicFramePr>
          <p:cNvPr id="3" name="Table 2"/>
          <p:cNvGraphicFramePr>
            <a:graphicFrameLocks noGrp="1"/>
          </p:cNvGraphicFramePr>
          <p:nvPr>
            <p:extLst>
              <p:ext uri="{D42A27DB-BD31-4B8C-83A1-F6EECF244321}">
                <p14:modId xmlns="" xmlns:p14="http://schemas.microsoft.com/office/powerpoint/2010/main" val="273643988"/>
              </p:ext>
            </p:extLst>
          </p:nvPr>
        </p:nvGraphicFramePr>
        <p:xfrm>
          <a:off x="539551" y="1079522"/>
          <a:ext cx="8125023" cy="2874616"/>
        </p:xfrm>
        <a:graphic>
          <a:graphicData uri="http://schemas.openxmlformats.org/drawingml/2006/table">
            <a:tbl>
              <a:tblPr>
                <a:solidFill>
                  <a:schemeClr val="bg1">
                    <a:lumMod val="95000"/>
                  </a:schemeClr>
                </a:solidFill>
                <a:tableStyleId>{08FB837D-C827-4EFA-A057-4D05807E0F7C}</a:tableStyleId>
              </a:tblPr>
              <a:tblGrid>
                <a:gridCol w="902781"/>
                <a:gridCol w="1362208"/>
                <a:gridCol w="1029540"/>
                <a:gridCol w="1235448"/>
                <a:gridCol w="1235448"/>
                <a:gridCol w="1179799"/>
                <a:gridCol w="1179799"/>
              </a:tblGrid>
              <a:tr h="189125">
                <a:tc gridSpan="6">
                  <a:txBody>
                    <a:bodyPr/>
                    <a:lstStyle/>
                    <a:p>
                      <a:pPr marL="38100" marR="38100" algn="ctr">
                        <a:lnSpc>
                          <a:spcPts val="1600"/>
                        </a:lnSpc>
                        <a:spcAft>
                          <a:spcPts val="0"/>
                        </a:spcAft>
                      </a:pPr>
                      <a:r>
                        <a:rPr lang="en-US" sz="1100" b="1" dirty="0" smtClean="0">
                          <a:solidFill>
                            <a:srgbClr val="002060"/>
                          </a:solidFill>
                          <a:effectLst/>
                          <a:latin typeface="Times New Roman" panose="02020603050405020304" pitchFamily="18" charset="0"/>
                          <a:cs typeface="Times New Roman" panose="02020603050405020304" pitchFamily="18" charset="0"/>
                        </a:rPr>
                        <a:t>Independent </a:t>
                      </a:r>
                      <a:r>
                        <a:rPr lang="en-US" sz="1100" b="1" dirty="0">
                          <a:solidFill>
                            <a:srgbClr val="002060"/>
                          </a:solidFill>
                          <a:effectLst/>
                          <a:latin typeface="Times New Roman" panose="02020603050405020304" pitchFamily="18" charset="0"/>
                          <a:cs typeface="Times New Roman" panose="02020603050405020304" pitchFamily="18" charset="0"/>
                        </a:rPr>
                        <a:t>Samples </a:t>
                      </a:r>
                      <a:r>
                        <a:rPr lang="en-US" sz="1100" b="1" dirty="0" smtClean="0">
                          <a:solidFill>
                            <a:srgbClr val="002060"/>
                          </a:solidFill>
                          <a:effectLst/>
                          <a:latin typeface="Times New Roman" panose="02020603050405020304" pitchFamily="18" charset="0"/>
                          <a:cs typeface="Times New Roman" panose="02020603050405020304" pitchFamily="18" charset="0"/>
                        </a:rPr>
                        <a:t>Test</a:t>
                      </a:r>
                      <a:r>
                        <a:rPr lang="en-US" sz="1100" b="1" baseline="0" dirty="0" smtClean="0">
                          <a:solidFill>
                            <a:srgbClr val="002060"/>
                          </a:solidFill>
                          <a:effectLst/>
                          <a:latin typeface="Times New Roman" panose="02020603050405020304" pitchFamily="18" charset="0"/>
                          <a:cs typeface="Times New Roman" panose="02020603050405020304" pitchFamily="18" charset="0"/>
                        </a:rPr>
                        <a:t>   </a:t>
                      </a:r>
                      <a:r>
                        <a:rPr lang="fa-IR" sz="1100" b="1" dirty="0" smtClean="0">
                          <a:solidFill>
                            <a:srgbClr val="002060"/>
                          </a:solidFill>
                          <a:effectLst/>
                          <a:latin typeface="Times New Roman" panose="02020603050405020304" pitchFamily="18" charset="0"/>
                          <a:cs typeface="Times New Roman" panose="02020603050405020304" pitchFamily="18" charset="0"/>
                        </a:rPr>
                        <a:t> </a:t>
                      </a:r>
                      <a:r>
                        <a:rPr lang="ar-SA" sz="1100" b="1" dirty="0" smtClean="0">
                          <a:solidFill>
                            <a:srgbClr val="002060"/>
                          </a:solidFill>
                          <a:effectLst/>
                          <a:latin typeface="Times New Roman" panose="02020603050405020304" pitchFamily="18" charset="0"/>
                          <a:cs typeface="Times New Roman" panose="02020603050405020304" pitchFamily="18" charset="0"/>
                        </a:rPr>
                        <a:t>دو </a:t>
                      </a:r>
                      <a:r>
                        <a:rPr lang="fa-IR" sz="1100" b="1" dirty="0" smtClean="0">
                          <a:solidFill>
                            <a:srgbClr val="002060"/>
                          </a:solidFill>
                          <a:effectLst/>
                          <a:latin typeface="Times New Roman" panose="02020603050405020304" pitchFamily="18" charset="0"/>
                          <a:cs typeface="Times New Roman" panose="02020603050405020304" pitchFamily="18" charset="0"/>
                        </a:rPr>
                        <a:t>گروه </a:t>
                      </a:r>
                      <a:r>
                        <a:rPr lang="ar-SA" sz="1100" b="1" dirty="0" smtClean="0">
                          <a:solidFill>
                            <a:srgbClr val="002060"/>
                          </a:solidFill>
                          <a:effectLst/>
                          <a:latin typeface="Times New Roman" panose="02020603050405020304" pitchFamily="18" charset="0"/>
                          <a:cs typeface="Times New Roman" panose="02020603050405020304" pitchFamily="18" charset="0"/>
                        </a:rPr>
                        <a:t>مستقل </a:t>
                      </a:r>
                      <a:r>
                        <a:rPr lang="en-US" sz="1100" b="1" dirty="0">
                          <a:solidFill>
                            <a:srgbClr val="002060"/>
                          </a:solidFill>
                          <a:effectLst/>
                          <a:latin typeface="Times New Roman" panose="02020603050405020304" pitchFamily="18" charset="0"/>
                          <a:cs typeface="Times New Roman" panose="02020603050405020304" pitchFamily="18" charset="0"/>
                        </a:rPr>
                        <a:t>t </a:t>
                      </a:r>
                      <a:r>
                        <a:rPr lang="ar-SA" sz="1100" b="1" dirty="0">
                          <a:solidFill>
                            <a:srgbClr val="002060"/>
                          </a:solidFill>
                          <a:effectLst/>
                          <a:latin typeface="Times New Roman" panose="02020603050405020304" pitchFamily="18" charset="0"/>
                          <a:cs typeface="Times New Roman" panose="02020603050405020304" pitchFamily="18" charset="0"/>
                        </a:rPr>
                        <a:t>   جدول آزمون  </a:t>
                      </a:r>
                      <a:endParaRPr lang="en-US" sz="1600" b="1" dirty="0">
                        <a:solidFill>
                          <a:srgbClr val="002060"/>
                        </a:solidFill>
                        <a:effectLst/>
                        <a:latin typeface="Times New Roman" panose="02020603050405020304" pitchFamily="18" charset="0"/>
                        <a:ea typeface="Calibri"/>
                        <a:cs typeface="Times New Roman" panose="02020603050405020304" pitchFamily="18" charset="0"/>
                      </a:endParaRPr>
                    </a:p>
                  </a:txBody>
                  <a:tcPr marL="0" marR="0" marT="0" marB="0">
                    <a:cell3D prstMaterial="dkEdge">
                      <a:bevel prst="relaxedInset"/>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38100" marR="38100" algn="ctr">
                        <a:lnSpc>
                          <a:spcPts val="1600"/>
                        </a:lnSpc>
                        <a:spcAft>
                          <a:spcPts val="0"/>
                        </a:spcAft>
                      </a:pPr>
                      <a:endParaRPr lang="en-US" sz="1200" dirty="0">
                        <a:solidFill>
                          <a:srgbClr val="002060"/>
                        </a:solidFill>
                        <a:effectLst/>
                        <a:latin typeface="Calibri"/>
                        <a:ea typeface="Calibri"/>
                        <a:cs typeface="Arial"/>
                      </a:endParaRPr>
                    </a:p>
                  </a:txBody>
                  <a:tcPr marL="0" marR="0" marT="0" marB="0">
                    <a:cell3D prstMaterial="dkEdge">
                      <a:bevel prst="relaxedInset"/>
                      <a:lightRig rig="flood" dir="t"/>
                    </a:cell3D>
                  </a:tcPr>
                </a:tc>
              </a:tr>
              <a:tr h="189125">
                <a:tc rowSpan="2" gridSpan="2">
                  <a:txBody>
                    <a:bodyPr/>
                    <a:lstStyle/>
                    <a:p>
                      <a:pPr marL="38100" marR="38100" algn="ctr" rtl="1">
                        <a:lnSpc>
                          <a:spcPts val="1600"/>
                        </a:lnSpc>
                        <a:spcAft>
                          <a:spcPts val="0"/>
                        </a:spcAft>
                      </a:pPr>
                      <a:r>
                        <a:rPr lang="ar-SA" sz="1000" dirty="0">
                          <a:solidFill>
                            <a:srgbClr val="002060"/>
                          </a:solidFill>
                          <a:effectLst/>
                        </a:rPr>
                        <a:t> </a:t>
                      </a:r>
                      <a:endParaRPr lang="en-US" sz="1200" dirty="0">
                        <a:solidFill>
                          <a:srgbClr val="002060"/>
                        </a:solidFill>
                        <a:effectLst/>
                      </a:endParaRPr>
                    </a:p>
                    <a:p>
                      <a:pPr marL="38100" marR="38100" algn="ctr" rtl="1">
                        <a:lnSpc>
                          <a:spcPts val="1600"/>
                        </a:lnSpc>
                        <a:spcAft>
                          <a:spcPts val="0"/>
                        </a:spcAft>
                      </a:pPr>
                      <a:r>
                        <a:rPr lang="ar-SA" sz="1200" b="1" dirty="0">
                          <a:solidFill>
                            <a:srgbClr val="002060"/>
                          </a:solidFill>
                          <a:effectLst/>
                          <a:cs typeface="B Nazanin" panose="00000400000000000000" pitchFamily="2" charset="-78"/>
                        </a:rPr>
                        <a:t>آزمون برابری واریانس ها</a:t>
                      </a:r>
                      <a:endParaRPr lang="en-US" sz="1800" b="1" dirty="0">
                        <a:solidFill>
                          <a:srgbClr val="002060"/>
                        </a:solidFill>
                        <a:effectLst/>
                        <a:latin typeface="Calibri"/>
                        <a:ea typeface="Calibri"/>
                        <a:cs typeface="B Nazanin" panose="00000400000000000000" pitchFamily="2" charset="-78"/>
                      </a:endParaRPr>
                    </a:p>
                  </a:txBody>
                  <a:tcPr marL="0" marR="0" marT="0" marB="0">
                    <a:cell3D prstMaterial="dkEdge">
                      <a:bevel prst="relaxedInset"/>
                      <a:lightRig rig="flood" dir="t"/>
                    </a:cell3D>
                  </a:tcPr>
                </a:tc>
                <a:tc rowSpan="2" hMerge="1">
                  <a:txBody>
                    <a:bodyPr/>
                    <a:lstStyle/>
                    <a:p>
                      <a:endParaRPr lang="en-US"/>
                    </a:p>
                  </a:txBody>
                  <a:tcPr/>
                </a:tc>
                <a:tc gridSpan="2">
                  <a:txBody>
                    <a:bodyPr/>
                    <a:lstStyle/>
                    <a:p>
                      <a:pPr marL="38100" marR="38100" algn="ctr">
                        <a:lnSpc>
                          <a:spcPts val="1600"/>
                        </a:lnSpc>
                        <a:spcAft>
                          <a:spcPts val="0"/>
                        </a:spcAft>
                      </a:pPr>
                      <a:r>
                        <a:rPr lang="en-US" sz="1000">
                          <a:solidFill>
                            <a:srgbClr val="002060"/>
                          </a:solidFill>
                          <a:effectLst/>
                        </a:rPr>
                        <a:t>Levene's Test for Equality of Variances</a:t>
                      </a:r>
                      <a:endParaRPr lang="en-US" sz="1200">
                        <a:solidFill>
                          <a:srgbClr val="002060"/>
                        </a:solidFill>
                        <a:effectLst/>
                        <a:latin typeface="Calibri"/>
                        <a:ea typeface="Calibri"/>
                        <a:cs typeface="Arial"/>
                      </a:endParaRPr>
                    </a:p>
                  </a:txBody>
                  <a:tcPr marL="0" marR="0" marT="0" marB="0">
                    <a:cell3D prstMaterial="dkEdge">
                      <a:bevel prst="relaxedInset"/>
                      <a:lightRig rig="flood" dir="t"/>
                    </a:cell3D>
                  </a:tcPr>
                </a:tc>
                <a:tc hMerge="1">
                  <a:txBody>
                    <a:bodyPr/>
                    <a:lstStyle/>
                    <a:p>
                      <a:endParaRPr lang="en-US"/>
                    </a:p>
                  </a:txBody>
                  <a:tcPr/>
                </a:tc>
                <a:tc gridSpan="2">
                  <a:txBody>
                    <a:bodyPr/>
                    <a:lstStyle/>
                    <a:p>
                      <a:pPr marL="38100" marR="38100" algn="ctr">
                        <a:lnSpc>
                          <a:spcPts val="1600"/>
                        </a:lnSpc>
                        <a:spcAft>
                          <a:spcPts val="0"/>
                        </a:spcAft>
                      </a:pPr>
                      <a:r>
                        <a:rPr lang="en-US" sz="1050" dirty="0">
                          <a:solidFill>
                            <a:srgbClr val="002060"/>
                          </a:solidFill>
                          <a:effectLst/>
                        </a:rPr>
                        <a:t>t-test for Equality of Means</a:t>
                      </a:r>
                      <a:endParaRPr lang="en-US" sz="1400" dirty="0">
                        <a:solidFill>
                          <a:srgbClr val="002060"/>
                        </a:solidFill>
                        <a:effectLst/>
                        <a:latin typeface="Calibri"/>
                        <a:ea typeface="Calibri"/>
                        <a:cs typeface="Arial"/>
                      </a:endParaRPr>
                    </a:p>
                  </a:txBody>
                  <a:tcPr marL="0" marR="0" marT="0" marB="0">
                    <a:cell3D prstMaterial="dkEdge">
                      <a:bevel prst="relaxedInset"/>
                      <a:lightRig rig="flood" dir="t"/>
                    </a:cell3D>
                  </a:tcPr>
                </a:tc>
                <a:tc hMerge="1">
                  <a:txBody>
                    <a:bodyPr/>
                    <a:lstStyle/>
                    <a:p>
                      <a:endParaRPr lang="en-US"/>
                    </a:p>
                  </a:txBody>
                  <a:tcPr/>
                </a:tc>
                <a:tc>
                  <a:txBody>
                    <a:bodyPr/>
                    <a:lstStyle/>
                    <a:p>
                      <a:pPr marL="38100" marR="38100" algn="ctr">
                        <a:lnSpc>
                          <a:spcPts val="1600"/>
                        </a:lnSpc>
                        <a:spcAft>
                          <a:spcPts val="0"/>
                        </a:spcAft>
                      </a:pPr>
                      <a:endParaRPr lang="en-US" sz="1200">
                        <a:solidFill>
                          <a:srgbClr val="002060"/>
                        </a:solidFill>
                        <a:effectLst/>
                        <a:latin typeface="Calibri"/>
                        <a:ea typeface="Calibri"/>
                        <a:cs typeface="Arial"/>
                      </a:endParaRPr>
                    </a:p>
                  </a:txBody>
                  <a:tcPr marL="0" marR="0" marT="0" marB="0">
                    <a:cell3D prstMaterial="dkEdge">
                      <a:bevel prst="relaxedInset"/>
                      <a:lightRig rig="flood" dir="t"/>
                    </a:cell3D>
                  </a:tcPr>
                </a:tc>
              </a:tr>
              <a:tr h="737291">
                <a:tc gridSpan="2" vMerge="1">
                  <a:txBody>
                    <a:bodyPr/>
                    <a:lstStyle/>
                    <a:p>
                      <a:endParaRPr lang="en-US"/>
                    </a:p>
                  </a:txBody>
                  <a:tcPr/>
                </a:tc>
                <a:tc hMerge="1" vMerge="1">
                  <a:txBody>
                    <a:bodyPr/>
                    <a:lstStyle/>
                    <a:p>
                      <a:endParaRPr lang="en-US"/>
                    </a:p>
                  </a:txBody>
                  <a:tcPr/>
                </a:tc>
                <a:tc>
                  <a:txBody>
                    <a:bodyPr/>
                    <a:lstStyle/>
                    <a:p>
                      <a:pPr marL="38100" marR="38100" algn="ctr">
                        <a:lnSpc>
                          <a:spcPts val="1600"/>
                        </a:lnSpc>
                        <a:spcAft>
                          <a:spcPts val="0"/>
                        </a:spcAft>
                      </a:pPr>
                      <a:r>
                        <a:rPr lang="en-US" sz="1100" dirty="0">
                          <a:solidFill>
                            <a:srgbClr val="002060"/>
                          </a:solidFill>
                          <a:effectLst/>
                        </a:rPr>
                        <a:t>f</a:t>
                      </a:r>
                      <a:endParaRPr lang="en-US" sz="1600" dirty="0">
                        <a:solidFill>
                          <a:srgbClr val="002060"/>
                        </a:solidFill>
                        <a:effectLst/>
                      </a:endParaRPr>
                    </a:p>
                    <a:p>
                      <a:pPr marL="38100" marR="38100" algn="ctr">
                        <a:lnSpc>
                          <a:spcPts val="1600"/>
                        </a:lnSpc>
                        <a:spcAft>
                          <a:spcPts val="0"/>
                        </a:spcAft>
                      </a:pPr>
                      <a:r>
                        <a:rPr lang="ar-SA" sz="1100" b="1" dirty="0">
                          <a:solidFill>
                            <a:srgbClr val="002060"/>
                          </a:solidFill>
                          <a:effectLst/>
                          <a:cs typeface="B Nazanin" panose="00000400000000000000" pitchFamily="2" charset="-78"/>
                        </a:rPr>
                        <a:t>آماره</a:t>
                      </a:r>
                      <a:endParaRPr lang="en-US" sz="1600" b="1" dirty="0">
                        <a:solidFill>
                          <a:srgbClr val="002060"/>
                        </a:solidFill>
                        <a:effectLst/>
                        <a:latin typeface="Calibri"/>
                        <a:ea typeface="Calibri"/>
                        <a:cs typeface="B Nazanin" panose="00000400000000000000" pitchFamily="2" charset="-78"/>
                      </a:endParaRPr>
                    </a:p>
                  </a:txBody>
                  <a:tcPr marL="0" marR="0" marT="0" marB="0">
                    <a:cell3D prstMaterial="dkEdge">
                      <a:bevel prst="relaxedInset"/>
                      <a:lightRig rig="flood" dir="t"/>
                    </a:cell3D>
                  </a:tcPr>
                </a:tc>
                <a:tc>
                  <a:txBody>
                    <a:bodyPr/>
                    <a:lstStyle/>
                    <a:p>
                      <a:pPr marL="38100" marR="38100" algn="ctr">
                        <a:lnSpc>
                          <a:spcPts val="1600"/>
                        </a:lnSpc>
                        <a:spcAft>
                          <a:spcPts val="0"/>
                        </a:spcAft>
                      </a:pPr>
                      <a:r>
                        <a:rPr lang="en-US" sz="1100" dirty="0">
                          <a:solidFill>
                            <a:srgbClr val="002060"/>
                          </a:solidFill>
                          <a:effectLst/>
                        </a:rPr>
                        <a:t>Sig.</a:t>
                      </a:r>
                      <a:endParaRPr lang="en-US" sz="1600" dirty="0">
                        <a:solidFill>
                          <a:srgbClr val="002060"/>
                        </a:solidFill>
                        <a:effectLst/>
                      </a:endParaRPr>
                    </a:p>
                    <a:p>
                      <a:pPr marL="38100" marR="38100" algn="ctr">
                        <a:lnSpc>
                          <a:spcPts val="1600"/>
                        </a:lnSpc>
                        <a:spcAft>
                          <a:spcPts val="0"/>
                        </a:spcAft>
                      </a:pPr>
                      <a:r>
                        <a:rPr lang="fa-IR" sz="900" b="1" dirty="0">
                          <a:solidFill>
                            <a:srgbClr val="002060"/>
                          </a:solidFill>
                          <a:effectLst/>
                          <a:cs typeface="B Nazanin" panose="00000400000000000000" pitchFamily="2" charset="-78"/>
                        </a:rPr>
                        <a:t>معیارتصمیم برابری واریانس</a:t>
                      </a:r>
                      <a:endParaRPr lang="en-US" sz="1400" b="1" dirty="0">
                        <a:solidFill>
                          <a:srgbClr val="002060"/>
                        </a:solidFill>
                        <a:effectLst/>
                        <a:latin typeface="Calibri"/>
                        <a:ea typeface="Calibri"/>
                        <a:cs typeface="B Nazanin" panose="00000400000000000000" pitchFamily="2" charset="-78"/>
                      </a:endParaRPr>
                    </a:p>
                  </a:txBody>
                  <a:tcPr marL="0" marR="0" marT="0" marB="0">
                    <a:cell3D prstMaterial="dkEdge">
                      <a:bevel prst="relaxedInset"/>
                      <a:lightRig rig="flood" dir="t"/>
                    </a:cell3D>
                  </a:tcPr>
                </a:tc>
                <a:tc>
                  <a:txBody>
                    <a:bodyPr/>
                    <a:lstStyle/>
                    <a:p>
                      <a:pPr marL="38100" marR="38100" algn="ctr">
                        <a:lnSpc>
                          <a:spcPts val="1600"/>
                        </a:lnSpc>
                        <a:spcAft>
                          <a:spcPts val="0"/>
                        </a:spcAft>
                      </a:pPr>
                      <a:r>
                        <a:rPr lang="en-US" sz="1100" dirty="0">
                          <a:solidFill>
                            <a:srgbClr val="002060"/>
                          </a:solidFill>
                          <a:effectLst/>
                        </a:rPr>
                        <a:t>t</a:t>
                      </a:r>
                      <a:endParaRPr lang="en-US" sz="1600" dirty="0">
                        <a:solidFill>
                          <a:srgbClr val="002060"/>
                        </a:solidFill>
                        <a:effectLst/>
                      </a:endParaRPr>
                    </a:p>
                    <a:p>
                      <a:pPr marL="38100" marR="38100" algn="ctr">
                        <a:lnSpc>
                          <a:spcPts val="1600"/>
                        </a:lnSpc>
                        <a:spcAft>
                          <a:spcPts val="0"/>
                        </a:spcAft>
                      </a:pPr>
                      <a:r>
                        <a:rPr lang="ar-SA" sz="1200" b="1" dirty="0">
                          <a:solidFill>
                            <a:srgbClr val="002060"/>
                          </a:solidFill>
                          <a:effectLst/>
                          <a:cs typeface="B Nazanin" panose="00000400000000000000" pitchFamily="2" charset="-78"/>
                        </a:rPr>
                        <a:t>آماره</a:t>
                      </a:r>
                      <a:endParaRPr lang="en-US" sz="2000" b="1" dirty="0">
                        <a:solidFill>
                          <a:srgbClr val="002060"/>
                        </a:solidFill>
                        <a:effectLst/>
                        <a:latin typeface="Calibri"/>
                        <a:ea typeface="Calibri"/>
                        <a:cs typeface="B Nazanin" panose="00000400000000000000" pitchFamily="2" charset="-78"/>
                      </a:endParaRPr>
                    </a:p>
                  </a:txBody>
                  <a:tcPr marL="0" marR="0" marT="0" marB="0">
                    <a:cell3D prstMaterial="dkEdge">
                      <a:bevel prst="relaxedInset"/>
                      <a:lightRig rig="flood" dir="t"/>
                    </a:cell3D>
                  </a:tcPr>
                </a:tc>
                <a:tc>
                  <a:txBody>
                    <a:bodyPr/>
                    <a:lstStyle/>
                    <a:p>
                      <a:pPr marL="38100" marR="38100" algn="ctr">
                        <a:lnSpc>
                          <a:spcPts val="1600"/>
                        </a:lnSpc>
                        <a:spcAft>
                          <a:spcPts val="0"/>
                        </a:spcAft>
                      </a:pPr>
                      <a:r>
                        <a:rPr lang="en-US" sz="1100" dirty="0" err="1">
                          <a:solidFill>
                            <a:srgbClr val="002060"/>
                          </a:solidFill>
                          <a:effectLst/>
                        </a:rPr>
                        <a:t>df</a:t>
                      </a:r>
                      <a:endParaRPr lang="en-US" sz="1600" dirty="0">
                        <a:solidFill>
                          <a:srgbClr val="002060"/>
                        </a:solidFill>
                        <a:effectLst/>
                      </a:endParaRPr>
                    </a:p>
                    <a:p>
                      <a:pPr marL="38100" marR="38100" algn="ctr">
                        <a:lnSpc>
                          <a:spcPts val="1600"/>
                        </a:lnSpc>
                        <a:spcAft>
                          <a:spcPts val="0"/>
                        </a:spcAft>
                      </a:pPr>
                      <a:r>
                        <a:rPr lang="ar-SA" sz="1200" b="1" dirty="0">
                          <a:solidFill>
                            <a:srgbClr val="002060"/>
                          </a:solidFill>
                          <a:effectLst/>
                          <a:cs typeface="B Nazanin" panose="00000400000000000000" pitchFamily="2" charset="-78"/>
                        </a:rPr>
                        <a:t>درجه آزادی</a:t>
                      </a:r>
                      <a:endParaRPr lang="en-US" sz="2000" b="1" dirty="0">
                        <a:solidFill>
                          <a:srgbClr val="002060"/>
                        </a:solidFill>
                        <a:effectLst/>
                        <a:latin typeface="Calibri"/>
                        <a:ea typeface="Calibri"/>
                        <a:cs typeface="B Nazanin" panose="00000400000000000000" pitchFamily="2" charset="-78"/>
                      </a:endParaRPr>
                    </a:p>
                  </a:txBody>
                  <a:tcPr marL="0" marR="0" marT="0" marB="0">
                    <a:cell3D prstMaterial="dkEdge">
                      <a:bevel prst="relaxedInset"/>
                      <a:lightRig rig="flood" dir="t"/>
                    </a:cell3D>
                  </a:tcPr>
                </a:tc>
                <a:tc>
                  <a:txBody>
                    <a:bodyPr/>
                    <a:lstStyle/>
                    <a:p>
                      <a:pPr marL="38100" marR="38100" algn="ctr">
                        <a:lnSpc>
                          <a:spcPts val="1600"/>
                        </a:lnSpc>
                        <a:spcAft>
                          <a:spcPts val="0"/>
                        </a:spcAft>
                      </a:pPr>
                      <a:r>
                        <a:rPr lang="en-US" sz="1200" dirty="0" smtClean="0">
                          <a:solidFill>
                            <a:srgbClr val="002060"/>
                          </a:solidFill>
                          <a:effectLst/>
                        </a:rPr>
                        <a:t>Sig. (2-tailed)</a:t>
                      </a:r>
                    </a:p>
                    <a:p>
                      <a:pPr marL="38100" marR="38100" algn="ctr">
                        <a:lnSpc>
                          <a:spcPts val="1600"/>
                        </a:lnSpc>
                        <a:spcAft>
                          <a:spcPts val="0"/>
                        </a:spcAft>
                      </a:pPr>
                      <a:r>
                        <a:rPr lang="fa-IR" sz="900" b="1" dirty="0" smtClean="0">
                          <a:solidFill>
                            <a:srgbClr val="002060"/>
                          </a:solidFill>
                          <a:effectLst/>
                          <a:cs typeface="B Nazanin" panose="00000400000000000000" pitchFamily="2" charset="-78"/>
                        </a:rPr>
                        <a:t>معیار تصمیم برابری میانگین</a:t>
                      </a:r>
                    </a:p>
                    <a:p>
                      <a:pPr marL="38100" marR="38100" algn="ctr">
                        <a:lnSpc>
                          <a:spcPts val="1600"/>
                        </a:lnSpc>
                        <a:spcAft>
                          <a:spcPts val="0"/>
                        </a:spcAft>
                      </a:pPr>
                      <a:endParaRPr lang="en-US" sz="1000" b="1" dirty="0">
                        <a:solidFill>
                          <a:srgbClr val="002060"/>
                        </a:solidFill>
                        <a:effectLst/>
                        <a:latin typeface="Calibri"/>
                        <a:ea typeface="Calibri"/>
                        <a:cs typeface="B Nazanin" panose="00000400000000000000" pitchFamily="2" charset="-78"/>
                      </a:endParaRPr>
                    </a:p>
                  </a:txBody>
                  <a:tcPr marL="0" marR="0" marT="0" marB="0">
                    <a:cell3D prstMaterial="dkEdge">
                      <a:bevel prst="relaxedInset"/>
                      <a:lightRig rig="flood" dir="t"/>
                    </a:cell3D>
                  </a:tcPr>
                </a:tc>
              </a:tr>
              <a:tr h="797336">
                <a:tc rowSpan="2">
                  <a:txBody>
                    <a:bodyPr/>
                    <a:lstStyle/>
                    <a:p>
                      <a:pPr marL="38100" marR="38100" algn="ctr">
                        <a:lnSpc>
                          <a:spcPts val="1600"/>
                        </a:lnSpc>
                        <a:spcAft>
                          <a:spcPts val="0"/>
                        </a:spcAft>
                      </a:pPr>
                      <a:r>
                        <a:rPr lang="fa-IR" sz="3200" dirty="0" smtClean="0">
                          <a:solidFill>
                            <a:srgbClr val="002060"/>
                          </a:solidFill>
                          <a:effectLst/>
                          <a:cs typeface="B Nazanin" panose="00000400000000000000" pitchFamily="2" charset="-78"/>
                        </a:rPr>
                        <a:t>بازده</a:t>
                      </a:r>
                      <a:endParaRPr lang="en-US" sz="1200"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Equal variances assumed</a:t>
                      </a:r>
                      <a:endParaRPr lang="en-US" sz="2000" b="1" dirty="0">
                        <a:solidFill>
                          <a:srgbClr val="002060"/>
                        </a:solidFill>
                        <a:effectLst/>
                        <a:latin typeface="Times New Roman" panose="02020603050405020304" pitchFamily="18" charset="0"/>
                        <a:cs typeface="Times New Roman" panose="02020603050405020304" pitchFamily="18" charset="0"/>
                      </a:endParaRPr>
                    </a:p>
                    <a:p>
                      <a:pPr marL="38100" marR="38100" algn="ctr">
                        <a:lnSpc>
                          <a:spcPts val="1600"/>
                        </a:lnSpc>
                        <a:spcAft>
                          <a:spcPts val="0"/>
                        </a:spcAft>
                      </a:pPr>
                      <a:r>
                        <a:rPr lang="ar-SA" sz="1100" b="1" dirty="0">
                          <a:solidFill>
                            <a:srgbClr val="002060"/>
                          </a:solidFill>
                          <a:effectLst/>
                          <a:cs typeface="B Nazanin" panose="00000400000000000000" pitchFamily="2" charset="-78"/>
                        </a:rPr>
                        <a:t>با فرض برابری واریانس ها</a:t>
                      </a:r>
                      <a:endParaRPr lang="en-US" sz="18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fa-IR" sz="1400" dirty="0" smtClean="0">
                          <a:solidFill>
                            <a:srgbClr val="002060"/>
                          </a:solidFill>
                          <a:effectLst/>
                        </a:rPr>
                        <a:t>558-</a:t>
                      </a:r>
                      <a:endParaRPr lang="en-US" sz="20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en-US" sz="1400" dirty="0" smtClean="0">
                          <a:solidFill>
                            <a:srgbClr val="002060"/>
                          </a:solidFill>
                          <a:effectLst/>
                        </a:rPr>
                        <a:t>.</a:t>
                      </a:r>
                      <a:r>
                        <a:rPr lang="fa-IR" sz="1400" dirty="0" smtClean="0">
                          <a:solidFill>
                            <a:srgbClr val="002060"/>
                          </a:solidFill>
                          <a:effectLst/>
                        </a:rPr>
                        <a:t>457-</a:t>
                      </a:r>
                      <a:endParaRPr lang="en-US" sz="20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en-US" sz="1600" dirty="0" smtClean="0">
                          <a:solidFill>
                            <a:srgbClr val="002060"/>
                          </a:solidFill>
                          <a:effectLst/>
                        </a:rPr>
                        <a:t>.</a:t>
                      </a:r>
                      <a:r>
                        <a:rPr lang="fa-IR" sz="1600" dirty="0" smtClean="0">
                          <a:solidFill>
                            <a:srgbClr val="002060"/>
                          </a:solidFill>
                          <a:effectLst/>
                        </a:rPr>
                        <a:t>780-</a:t>
                      </a:r>
                      <a:endParaRPr lang="en-US" sz="24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fa-IR" sz="1400" dirty="0" smtClean="0">
                          <a:solidFill>
                            <a:srgbClr val="002060"/>
                          </a:solidFill>
                          <a:effectLst/>
                        </a:rPr>
                        <a:t>88</a:t>
                      </a:r>
                      <a:endParaRPr lang="en-US" sz="20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fa-IR" sz="1600" dirty="0" smtClean="0">
                          <a:solidFill>
                            <a:srgbClr val="002060"/>
                          </a:solidFill>
                          <a:effectLst/>
                        </a:rPr>
                        <a:t>437-</a:t>
                      </a:r>
                    </a:p>
                    <a:p>
                      <a:pPr marL="38100" marR="38100" algn="ctr">
                        <a:lnSpc>
                          <a:spcPts val="1600"/>
                        </a:lnSpc>
                        <a:spcAft>
                          <a:spcPts val="0"/>
                        </a:spcAft>
                      </a:pPr>
                      <a:endParaRPr lang="en-US" sz="2000"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r>
              <a:tr h="933589">
                <a:tc vMerge="1">
                  <a:txBody>
                    <a:bodyPr/>
                    <a:lstStyle/>
                    <a:p>
                      <a:endParaRPr lang="en-US"/>
                    </a:p>
                  </a:txBody>
                  <a:tcPr/>
                </a:tc>
                <a:tc>
                  <a:txBody>
                    <a:bodyPr/>
                    <a:lstStyle/>
                    <a:p>
                      <a:pPr marL="38100" marR="38100" algn="ctr">
                        <a:lnSpc>
                          <a:spcPts val="1600"/>
                        </a:lnSpc>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Equal variances not assumed</a:t>
                      </a:r>
                      <a:endParaRPr lang="en-US" sz="2000" b="1" dirty="0">
                        <a:solidFill>
                          <a:srgbClr val="002060"/>
                        </a:solidFill>
                        <a:effectLst/>
                        <a:latin typeface="Times New Roman" panose="02020603050405020304" pitchFamily="18" charset="0"/>
                        <a:cs typeface="Times New Roman" panose="02020603050405020304" pitchFamily="18" charset="0"/>
                      </a:endParaRPr>
                    </a:p>
                    <a:p>
                      <a:pPr marL="38100" marR="38100" algn="ctr">
                        <a:lnSpc>
                          <a:spcPts val="1600"/>
                        </a:lnSpc>
                        <a:spcAft>
                          <a:spcPts val="0"/>
                        </a:spcAft>
                      </a:pPr>
                      <a:r>
                        <a:rPr lang="ar-SA" sz="1050" b="1" dirty="0">
                          <a:solidFill>
                            <a:srgbClr val="002060"/>
                          </a:solidFill>
                          <a:effectLst/>
                          <a:cs typeface="B Nazanin" panose="00000400000000000000" pitchFamily="2" charset="-78"/>
                        </a:rPr>
                        <a:t>با فرض نا برابری واریانس ها</a:t>
                      </a:r>
                      <a:endParaRPr lang="en-US" sz="16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a:lnSpc>
                          <a:spcPct val="115000"/>
                        </a:lnSpc>
                        <a:spcAft>
                          <a:spcPts val="0"/>
                        </a:spcAft>
                      </a:pPr>
                      <a:r>
                        <a:rPr lang="en-US" sz="1400">
                          <a:solidFill>
                            <a:srgbClr val="002060"/>
                          </a:solidFill>
                          <a:effectLst/>
                        </a:rPr>
                        <a:t> </a:t>
                      </a:r>
                      <a:endParaRPr lang="en-US" sz="1200">
                        <a:solidFill>
                          <a:srgbClr val="002060"/>
                        </a:solidFill>
                        <a:effectLst/>
                        <a:latin typeface="Calibri"/>
                        <a:ea typeface="Calibri"/>
                        <a:cs typeface="Arial"/>
                      </a:endParaRPr>
                    </a:p>
                  </a:txBody>
                  <a:tcPr marL="0" marR="0" marT="0" marB="0">
                    <a:cell3D prstMaterial="dkEdge">
                      <a:bevel prst="relaxedInset"/>
                      <a:lightRig rig="flood" dir="t"/>
                    </a:cell3D>
                  </a:tcPr>
                </a:tc>
                <a:tc>
                  <a:txBody>
                    <a:bodyPr/>
                    <a:lstStyle/>
                    <a:p>
                      <a:pPr>
                        <a:lnSpc>
                          <a:spcPct val="115000"/>
                        </a:lnSpc>
                        <a:spcAft>
                          <a:spcPts val="0"/>
                        </a:spcAft>
                      </a:pPr>
                      <a:r>
                        <a:rPr lang="en-US" sz="1400" dirty="0">
                          <a:solidFill>
                            <a:srgbClr val="002060"/>
                          </a:solidFill>
                          <a:effectLst/>
                        </a:rPr>
                        <a:t> </a:t>
                      </a:r>
                      <a:endParaRPr lang="en-US" sz="1200" dirty="0">
                        <a:solidFill>
                          <a:srgbClr val="002060"/>
                        </a:solidFill>
                        <a:effectLst/>
                        <a:latin typeface="Calibri"/>
                        <a:ea typeface="Calibri"/>
                        <a:cs typeface="Arial"/>
                      </a:endParaRPr>
                    </a:p>
                  </a:txBody>
                  <a:tcPr marL="0" marR="0" marT="0" marB="0">
                    <a:cell3D prstMaterial="dkEdge">
                      <a:bevel prst="relaxedInset"/>
                      <a:lightRig rig="flood" dir="t"/>
                    </a:cell3D>
                  </a:tcPr>
                </a:tc>
                <a:tc>
                  <a:txBody>
                    <a:bodyPr/>
                    <a:lstStyle/>
                    <a:p>
                      <a:pPr marL="38100" marR="38100" algn="ctr">
                        <a:lnSpc>
                          <a:spcPts val="1600"/>
                        </a:lnSpc>
                        <a:spcAft>
                          <a:spcPts val="0"/>
                        </a:spcAft>
                      </a:pPr>
                      <a:r>
                        <a:rPr lang="en-US" sz="1200" dirty="0" smtClean="0">
                          <a:solidFill>
                            <a:srgbClr val="002060"/>
                          </a:solidFill>
                          <a:effectLst/>
                        </a:rPr>
                        <a:t>.</a:t>
                      </a:r>
                      <a:r>
                        <a:rPr lang="fa-IR" sz="1200" dirty="0" smtClean="0">
                          <a:solidFill>
                            <a:srgbClr val="002060"/>
                          </a:solidFill>
                          <a:effectLst/>
                        </a:rPr>
                        <a:t>702-</a:t>
                      </a:r>
                      <a:endParaRPr lang="en-US" sz="18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fa-IR" sz="1100" dirty="0" smtClean="0">
                          <a:solidFill>
                            <a:srgbClr val="002060"/>
                          </a:solidFill>
                          <a:effectLst/>
                        </a:rPr>
                        <a:t>44.679</a:t>
                      </a:r>
                      <a:endParaRPr lang="en-US" sz="16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fa-IR" sz="1600" dirty="0" smtClean="0">
                          <a:solidFill>
                            <a:srgbClr val="002060"/>
                          </a:solidFill>
                          <a:effectLst/>
                        </a:rPr>
                        <a:t>486-</a:t>
                      </a:r>
                      <a:endParaRPr lang="en-US" sz="16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2416230291"/>
              </p:ext>
            </p:extLst>
          </p:nvPr>
        </p:nvGraphicFramePr>
        <p:xfrm>
          <a:off x="539552" y="4077072"/>
          <a:ext cx="8125023" cy="2529696"/>
        </p:xfrm>
        <a:graphic>
          <a:graphicData uri="http://schemas.openxmlformats.org/drawingml/2006/table">
            <a:tbl>
              <a:tblPr>
                <a:solidFill>
                  <a:schemeClr val="bg1"/>
                </a:solidFill>
                <a:tableStyleId>{08FB837D-C827-4EFA-A057-4D05807E0F7C}</a:tableStyleId>
              </a:tblPr>
              <a:tblGrid>
                <a:gridCol w="990555"/>
                <a:gridCol w="1648980"/>
                <a:gridCol w="1428566"/>
                <a:gridCol w="1657342"/>
                <a:gridCol w="1199790"/>
                <a:gridCol w="1199790"/>
              </a:tblGrid>
              <a:tr h="294496">
                <a:tc rowSpan="2" gridSpan="2">
                  <a:txBody>
                    <a:bodyPr/>
                    <a:lstStyle/>
                    <a:p>
                      <a:pPr marL="38100" marR="38100">
                        <a:lnSpc>
                          <a:spcPts val="1600"/>
                        </a:lnSpc>
                        <a:spcAft>
                          <a:spcPts val="0"/>
                        </a:spcAft>
                      </a:pPr>
                      <a:r>
                        <a:rPr lang="ar-SA" sz="900" b="1" dirty="0">
                          <a:solidFill>
                            <a:srgbClr val="002060"/>
                          </a:solidFill>
                          <a:effectLst/>
                        </a:rPr>
                        <a:t> </a:t>
                      </a:r>
                      <a:endParaRPr lang="en-US" sz="1100" b="1" dirty="0">
                        <a:solidFill>
                          <a:srgbClr val="002060"/>
                        </a:solidFill>
                        <a:effectLst/>
                      </a:endParaRPr>
                    </a:p>
                    <a:p>
                      <a:pPr marL="38100" marR="38100" algn="ctr" rtl="1">
                        <a:lnSpc>
                          <a:spcPts val="1600"/>
                        </a:lnSpc>
                        <a:spcAft>
                          <a:spcPts val="0"/>
                        </a:spcAft>
                      </a:pPr>
                      <a:r>
                        <a:rPr lang="ar-SA" sz="900" b="1" dirty="0">
                          <a:solidFill>
                            <a:srgbClr val="002060"/>
                          </a:solidFill>
                          <a:effectLst/>
                        </a:rPr>
                        <a:t>آزمون برابری واریانس ها</a:t>
                      </a:r>
                      <a:endParaRPr lang="en-US" sz="1100" b="1" dirty="0">
                        <a:solidFill>
                          <a:srgbClr val="002060"/>
                        </a:solidFill>
                        <a:effectLst/>
                        <a:latin typeface="Calibri"/>
                        <a:ea typeface="Calibri"/>
                        <a:cs typeface="Arial"/>
                      </a:endParaRPr>
                    </a:p>
                  </a:txBody>
                  <a:tcPr marL="0" marR="0" marT="0" marB="0">
                    <a:cell3D prstMaterial="dkEdge">
                      <a:bevel prst="relaxedInset"/>
                      <a:lightRig rig="flood" dir="t"/>
                    </a:cell3D>
                  </a:tcPr>
                </a:tc>
                <a:tc rowSpan="2" hMerge="1">
                  <a:txBody>
                    <a:bodyPr/>
                    <a:lstStyle/>
                    <a:p>
                      <a:endParaRPr lang="en-US"/>
                    </a:p>
                  </a:txBody>
                  <a:tcPr/>
                </a:tc>
                <a:tc gridSpan="2">
                  <a:txBody>
                    <a:bodyPr/>
                    <a:lstStyle/>
                    <a:p>
                      <a:pPr marL="38100" marR="38100" algn="ctr">
                        <a:lnSpc>
                          <a:spcPts val="1600"/>
                        </a:lnSpc>
                        <a:spcAft>
                          <a:spcPts val="0"/>
                        </a:spcAft>
                      </a:pPr>
                      <a:r>
                        <a:rPr lang="en-US" sz="1100" b="1" dirty="0">
                          <a:solidFill>
                            <a:srgbClr val="002060"/>
                          </a:solidFill>
                          <a:effectLst/>
                        </a:rPr>
                        <a:t>t-test for Equality of Means</a:t>
                      </a:r>
                      <a:endParaRPr lang="en-US" sz="1600" b="1" dirty="0">
                        <a:solidFill>
                          <a:srgbClr val="002060"/>
                        </a:solidFill>
                        <a:effectLst/>
                        <a:latin typeface="Calibri"/>
                        <a:ea typeface="Calibri"/>
                        <a:cs typeface="Arial"/>
                      </a:endParaRPr>
                    </a:p>
                  </a:txBody>
                  <a:tcPr marL="0" marR="0" marT="0" marB="0" anchor="ctr">
                    <a:cell3D prstMaterial="dkEdge">
                      <a:bevel prst="relaxedInset"/>
                      <a:lightRig rig="flood" dir="t"/>
                    </a:cell3D>
                  </a:tcPr>
                </a:tc>
                <a:tc hMerge="1">
                  <a:txBody>
                    <a:bodyPr/>
                    <a:lstStyle/>
                    <a:p>
                      <a:endParaRPr lang="en-US"/>
                    </a:p>
                  </a:txBody>
                  <a:tcPr/>
                </a:tc>
                <a:tc>
                  <a:txBody>
                    <a:bodyPr/>
                    <a:lstStyle/>
                    <a:p>
                      <a:pPr marL="38100" marR="38100" algn="ctr">
                        <a:lnSpc>
                          <a:spcPts val="1600"/>
                        </a:lnSpc>
                        <a:spcAft>
                          <a:spcPts val="0"/>
                        </a:spcAft>
                      </a:pPr>
                      <a:endParaRPr lang="en-US" sz="1100" b="1">
                        <a:solidFill>
                          <a:srgbClr val="002060"/>
                        </a:solidFill>
                        <a:effectLst/>
                        <a:latin typeface="Calibri"/>
                        <a:ea typeface="Calibri"/>
                        <a:cs typeface="Arial"/>
                      </a:endParaRPr>
                    </a:p>
                  </a:txBody>
                  <a:tcPr marL="0" marR="0" marT="0" marB="0" anchor="b">
                    <a:cell3D prstMaterial="dkEdge">
                      <a:bevel prst="relaxedInset"/>
                      <a:lightRig rig="flood" dir="t"/>
                    </a:cell3D>
                  </a:tcPr>
                </a:tc>
                <a:tc>
                  <a:txBody>
                    <a:bodyPr/>
                    <a:lstStyle/>
                    <a:p>
                      <a:pPr marL="38100" marR="38100" algn="ctr">
                        <a:lnSpc>
                          <a:spcPts val="1600"/>
                        </a:lnSpc>
                        <a:spcAft>
                          <a:spcPts val="0"/>
                        </a:spcAft>
                      </a:pPr>
                      <a:endParaRPr lang="en-US" sz="1100" b="1">
                        <a:solidFill>
                          <a:srgbClr val="002060"/>
                        </a:solidFill>
                        <a:effectLst/>
                        <a:latin typeface="Calibri"/>
                        <a:ea typeface="Calibri"/>
                        <a:cs typeface="Arial"/>
                      </a:endParaRPr>
                    </a:p>
                  </a:txBody>
                  <a:tcPr marL="0" marR="0" marT="0" marB="0" anchor="b">
                    <a:cell3D prstMaterial="dkEdge">
                      <a:bevel prst="relaxedInset"/>
                      <a:lightRig rig="flood" dir="t"/>
                    </a:cell3D>
                  </a:tcPr>
                </a:tc>
              </a:tr>
              <a:tr h="0">
                <a:tc gridSpan="2" vMerge="1">
                  <a:txBody>
                    <a:bodyPr/>
                    <a:lstStyle/>
                    <a:p>
                      <a:endParaRPr lang="en-US"/>
                    </a:p>
                  </a:txBody>
                  <a:tcPr/>
                </a:tc>
                <a:tc hMerge="1" vMerge="1">
                  <a:txBody>
                    <a:bodyPr/>
                    <a:lstStyle/>
                    <a:p>
                      <a:endParaRPr lang="en-US"/>
                    </a:p>
                  </a:txBody>
                  <a:tcPr/>
                </a:tc>
                <a:tc>
                  <a:txBody>
                    <a:bodyPr/>
                    <a:lstStyle/>
                    <a:p>
                      <a:pPr marL="38100" marR="38100" algn="ctr">
                        <a:lnSpc>
                          <a:spcPts val="1600"/>
                        </a:lnSpc>
                        <a:spcAft>
                          <a:spcPts val="0"/>
                        </a:spcAft>
                      </a:pPr>
                      <a:r>
                        <a:rPr lang="en-US" sz="1100" b="1" dirty="0">
                          <a:solidFill>
                            <a:srgbClr val="002060"/>
                          </a:solidFill>
                          <a:effectLst/>
                        </a:rPr>
                        <a:t>Mean Difference</a:t>
                      </a:r>
                      <a:endParaRPr lang="en-US" sz="1600" b="1" dirty="0">
                        <a:solidFill>
                          <a:srgbClr val="002060"/>
                        </a:solidFill>
                        <a:effectLst/>
                      </a:endParaRPr>
                    </a:p>
                    <a:p>
                      <a:pPr marL="38100" marR="38100" algn="ctr">
                        <a:lnSpc>
                          <a:spcPts val="1600"/>
                        </a:lnSpc>
                        <a:spcAft>
                          <a:spcPts val="0"/>
                        </a:spcAft>
                      </a:pPr>
                      <a:r>
                        <a:rPr lang="ar-SA" sz="1050" b="1" dirty="0">
                          <a:solidFill>
                            <a:srgbClr val="002060"/>
                          </a:solidFill>
                          <a:effectLst/>
                        </a:rPr>
                        <a:t>میانگین اختلافات</a:t>
                      </a:r>
                      <a:endParaRPr lang="en-US" sz="1600" b="1" dirty="0">
                        <a:solidFill>
                          <a:srgbClr val="002060"/>
                        </a:solidFill>
                        <a:effectLst/>
                        <a:latin typeface="Times New Roman" panose="02020603050405020304" pitchFamily="18" charset="0"/>
                        <a:ea typeface="Calibri"/>
                        <a:cs typeface="B Nazanin" panose="00000400000000000000" pitchFamily="2" charset="-78"/>
                      </a:endParaRPr>
                    </a:p>
                  </a:txBody>
                  <a:tcPr marL="0" marR="0" marT="0" marB="0">
                    <a:cell3D prstMaterial="dkEdge">
                      <a:bevel prst="relaxedInset"/>
                      <a:lightRig rig="flood" dir="t"/>
                    </a:cell3D>
                  </a:tcPr>
                </a:tc>
                <a:tc>
                  <a:txBody>
                    <a:bodyPr/>
                    <a:lstStyle/>
                    <a:p>
                      <a:pPr marL="38100" marR="38100" algn="ctr">
                        <a:lnSpc>
                          <a:spcPts val="1600"/>
                        </a:lnSpc>
                        <a:spcAft>
                          <a:spcPts val="0"/>
                        </a:spcAft>
                      </a:pPr>
                      <a:r>
                        <a:rPr lang="en-US" sz="1100" b="1" dirty="0">
                          <a:solidFill>
                            <a:srgbClr val="002060"/>
                          </a:solidFill>
                          <a:effectLst/>
                        </a:rPr>
                        <a:t>Std. Error Difference</a:t>
                      </a:r>
                      <a:endParaRPr lang="en-US" sz="1600" b="1" dirty="0">
                        <a:solidFill>
                          <a:srgbClr val="002060"/>
                        </a:solidFill>
                        <a:effectLst/>
                      </a:endParaRPr>
                    </a:p>
                    <a:p>
                      <a:pPr marL="38100" marR="38100" algn="ctr">
                        <a:lnSpc>
                          <a:spcPts val="1600"/>
                        </a:lnSpc>
                        <a:spcAft>
                          <a:spcPts val="0"/>
                        </a:spcAft>
                      </a:pPr>
                      <a:r>
                        <a:rPr lang="ar-SA" sz="1050" b="1" dirty="0">
                          <a:solidFill>
                            <a:srgbClr val="002060"/>
                          </a:solidFill>
                          <a:effectLst/>
                        </a:rPr>
                        <a:t>خطای استاندارد اختلافات</a:t>
                      </a:r>
                      <a:endParaRPr lang="en-US" sz="1600" b="1" dirty="0">
                        <a:solidFill>
                          <a:srgbClr val="002060"/>
                        </a:solidFill>
                        <a:effectLst/>
                        <a:latin typeface="Times New Roman" panose="02020603050405020304" pitchFamily="18" charset="0"/>
                        <a:ea typeface="Calibri"/>
                        <a:cs typeface="B Nazanin" panose="00000400000000000000" pitchFamily="2" charset="-78"/>
                      </a:endParaRPr>
                    </a:p>
                  </a:txBody>
                  <a:tcPr marL="0" marR="0" marT="0" marB="0">
                    <a:cell3D prstMaterial="dkEdge">
                      <a:bevel prst="relaxedInset"/>
                      <a:lightRig rig="flood" dir="t"/>
                    </a:cell3D>
                  </a:tcPr>
                </a:tc>
                <a:tc>
                  <a:txBody>
                    <a:bodyPr/>
                    <a:lstStyle/>
                    <a:p>
                      <a:pPr marL="38100" marR="38100" algn="ctr">
                        <a:lnSpc>
                          <a:spcPts val="1600"/>
                        </a:lnSpc>
                        <a:spcAft>
                          <a:spcPts val="0"/>
                        </a:spcAft>
                      </a:pPr>
                      <a:r>
                        <a:rPr lang="en-US" sz="1200" b="1" dirty="0" smtClean="0">
                          <a:solidFill>
                            <a:srgbClr val="002060"/>
                          </a:solidFill>
                          <a:effectLst/>
                        </a:rPr>
                        <a:t>Lower</a:t>
                      </a:r>
                      <a:endParaRPr lang="en-US"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0" marR="0" marT="0" marB="0">
                    <a:cell3D prstMaterial="dkEdge">
                      <a:bevel prst="relaxedInset"/>
                      <a:lightRig rig="flood" dir="t"/>
                    </a:cell3D>
                  </a:tcPr>
                </a:tc>
                <a:tc>
                  <a:txBody>
                    <a:bodyPr/>
                    <a:lstStyle/>
                    <a:p>
                      <a:pPr marL="38100" marR="38100" algn="ctr">
                        <a:lnSpc>
                          <a:spcPts val="1600"/>
                        </a:lnSpc>
                        <a:spcAft>
                          <a:spcPts val="0"/>
                        </a:spcAft>
                      </a:pPr>
                      <a:r>
                        <a:rPr lang="en-US" sz="1200" b="1" dirty="0" smtClean="0">
                          <a:solidFill>
                            <a:srgbClr val="002060"/>
                          </a:solidFill>
                          <a:effectLst/>
                        </a:rPr>
                        <a:t>Upper</a:t>
                      </a:r>
                      <a:endParaRPr lang="en-US"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0" marR="0" marT="0" marB="0">
                    <a:cell3D prstMaterial="dkEdge">
                      <a:bevel prst="relaxedInset"/>
                      <a:lightRig rig="flood" dir="t"/>
                    </a:cell3D>
                  </a:tcPr>
                </a:tc>
              </a:tr>
              <a:tr h="0">
                <a:tc rowSpan="2">
                  <a:txBody>
                    <a:bodyPr/>
                    <a:lstStyle/>
                    <a:p>
                      <a:pPr marL="38100" marR="38100" algn="ctr">
                        <a:lnSpc>
                          <a:spcPts val="1600"/>
                        </a:lnSpc>
                        <a:spcAft>
                          <a:spcPts val="0"/>
                        </a:spcAft>
                      </a:pPr>
                      <a:r>
                        <a:rPr lang="fa-IR" sz="2800" b="1" dirty="0" smtClean="0">
                          <a:solidFill>
                            <a:srgbClr val="002060"/>
                          </a:solidFill>
                          <a:effectLst/>
                          <a:cs typeface="B Nazanin" panose="00000400000000000000" pitchFamily="2" charset="-78"/>
                        </a:rPr>
                        <a:t>بازده</a:t>
                      </a:r>
                      <a:endParaRPr lang="en-US" sz="11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nSpc>
                          <a:spcPts val="1600"/>
                        </a:lnSpc>
                        <a:spcAft>
                          <a:spcPts val="0"/>
                        </a:spcAft>
                      </a:pPr>
                      <a:r>
                        <a:rPr lang="en-US" sz="1000" b="1" dirty="0">
                          <a:solidFill>
                            <a:srgbClr val="002060"/>
                          </a:solidFill>
                          <a:effectLst/>
                        </a:rPr>
                        <a:t>Equal variances assumed</a:t>
                      </a:r>
                      <a:endParaRPr lang="en-US" sz="1100" b="1" dirty="0">
                        <a:solidFill>
                          <a:srgbClr val="002060"/>
                        </a:solidFill>
                        <a:effectLst/>
                      </a:endParaRPr>
                    </a:p>
                    <a:p>
                      <a:pPr marL="38100" marR="38100" algn="ctr">
                        <a:lnSpc>
                          <a:spcPts val="1600"/>
                        </a:lnSpc>
                        <a:spcAft>
                          <a:spcPts val="0"/>
                        </a:spcAft>
                      </a:pPr>
                      <a:r>
                        <a:rPr lang="ar-SA" sz="800" b="1" dirty="0">
                          <a:solidFill>
                            <a:srgbClr val="002060"/>
                          </a:solidFill>
                          <a:effectLst/>
                        </a:rPr>
                        <a:t>با فرض برابری واریانس ها</a:t>
                      </a:r>
                      <a:endParaRPr lang="en-US" sz="1100" b="1" dirty="0">
                        <a:solidFill>
                          <a:srgbClr val="002060"/>
                        </a:solidFill>
                        <a:effectLst/>
                        <a:latin typeface="Calibri"/>
                        <a:ea typeface="Calibri"/>
                        <a:cs typeface="Arial"/>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en-US" sz="1000" b="1" dirty="0" smtClean="0">
                          <a:solidFill>
                            <a:srgbClr val="002060"/>
                          </a:solidFill>
                          <a:effectLst/>
                        </a:rPr>
                        <a:t>9.38150256	</a:t>
                      </a:r>
                      <a:endParaRPr lang="en-US" sz="1000" b="1" dirty="0" smtClean="0">
                        <a:solidFill>
                          <a:srgbClr val="002060"/>
                        </a:solidFill>
                        <a:effectLst/>
                        <a:latin typeface="Times New Roman"/>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en-US" sz="1000" b="1" dirty="0" smtClean="0">
                          <a:solidFill>
                            <a:srgbClr val="002060"/>
                          </a:solidFill>
                          <a:effectLst/>
                        </a:rPr>
                        <a:t>12.02568593	</a:t>
                      </a:r>
                      <a:endParaRPr lang="en-US" sz="1000" b="1" dirty="0" smtClean="0">
                        <a:solidFill>
                          <a:srgbClr val="002060"/>
                        </a:solidFill>
                        <a:effectLst/>
                        <a:latin typeface="Times New Roman"/>
                        <a:ea typeface="Times New Roman"/>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endParaRPr lang="en-US" sz="1200" b="1" dirty="0" smtClean="0">
                        <a:solidFill>
                          <a:srgbClr val="002060"/>
                        </a:solidFill>
                        <a:effectLst/>
                      </a:endParaRPr>
                    </a:p>
                    <a:p>
                      <a:pPr marL="38100" marR="38100" algn="ctr">
                        <a:lnSpc>
                          <a:spcPts val="1600"/>
                        </a:lnSpc>
                        <a:spcAft>
                          <a:spcPts val="0"/>
                        </a:spcAft>
                      </a:pPr>
                      <a:endParaRPr lang="en-US" sz="1200" b="1" dirty="0" smtClean="0">
                        <a:solidFill>
                          <a:srgbClr val="002060"/>
                        </a:solidFill>
                        <a:effectLst/>
                      </a:endParaRPr>
                    </a:p>
                    <a:p>
                      <a:pPr marL="38100" marR="38100" algn="ctr">
                        <a:lnSpc>
                          <a:spcPts val="1600"/>
                        </a:lnSpc>
                        <a:spcAft>
                          <a:spcPts val="0"/>
                        </a:spcAft>
                      </a:pPr>
                      <a:r>
                        <a:rPr lang="en-US" sz="1200" b="1" dirty="0" smtClean="0">
                          <a:solidFill>
                            <a:srgbClr val="002060"/>
                          </a:solidFill>
                          <a:effectLst/>
                        </a:rPr>
                        <a:t>-14.51702120</a:t>
                      </a:r>
                    </a:p>
                    <a:p>
                      <a:pPr marL="38100" marR="38100" algn="ctr">
                        <a:lnSpc>
                          <a:spcPts val="1600"/>
                        </a:lnSpc>
                        <a:spcAft>
                          <a:spcPts val="0"/>
                        </a:spcAft>
                      </a:pPr>
                      <a:r>
                        <a:rPr lang="en-US" sz="1200" b="1" dirty="0" smtClean="0">
                          <a:solidFill>
                            <a:srgbClr val="002060"/>
                          </a:solidFill>
                          <a:effectLst/>
                        </a:rPr>
                        <a:t>	</a:t>
                      </a:r>
                    </a:p>
                    <a:p>
                      <a:pPr marL="38100" marR="38100" algn="ctr">
                        <a:lnSpc>
                          <a:spcPts val="1600"/>
                        </a:lnSpc>
                        <a:spcAft>
                          <a:spcPts val="0"/>
                        </a:spcAft>
                      </a:pPr>
                      <a:endParaRPr lang="en-US" sz="12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endParaRPr lang="en-US" sz="1200" b="1" dirty="0" smtClean="0">
                        <a:solidFill>
                          <a:srgbClr val="002060"/>
                        </a:solidFill>
                        <a:effectLst/>
                      </a:endParaRPr>
                    </a:p>
                    <a:p>
                      <a:pPr marL="38100" marR="38100" algn="ctr">
                        <a:lnSpc>
                          <a:spcPts val="1600"/>
                        </a:lnSpc>
                        <a:spcAft>
                          <a:spcPts val="0"/>
                        </a:spcAft>
                      </a:pPr>
                      <a:endParaRPr lang="en-US" sz="1200" b="1" dirty="0" smtClean="0">
                        <a:solidFill>
                          <a:srgbClr val="002060"/>
                        </a:solidFill>
                        <a:effectLst/>
                      </a:endParaRPr>
                    </a:p>
                    <a:p>
                      <a:pPr marL="38100" marR="38100" algn="ctr">
                        <a:lnSpc>
                          <a:spcPts val="1600"/>
                        </a:lnSpc>
                        <a:spcAft>
                          <a:spcPts val="0"/>
                        </a:spcAft>
                      </a:pPr>
                      <a:r>
                        <a:rPr lang="en-US" sz="1200" b="1" dirty="0" smtClean="0">
                          <a:solidFill>
                            <a:srgbClr val="002060"/>
                          </a:solidFill>
                          <a:effectLst/>
                        </a:rPr>
                        <a:t>33.28002632	</a:t>
                      </a:r>
                    </a:p>
                    <a:p>
                      <a:pPr marL="38100" marR="38100" algn="ctr">
                        <a:lnSpc>
                          <a:spcPts val="1600"/>
                        </a:lnSpc>
                        <a:spcAft>
                          <a:spcPts val="0"/>
                        </a:spcAft>
                      </a:pPr>
                      <a:endParaRPr lang="en-US" sz="12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r>
              <a:tr h="0">
                <a:tc vMerge="1">
                  <a:txBody>
                    <a:bodyPr/>
                    <a:lstStyle/>
                    <a:p>
                      <a:endParaRPr lang="en-US"/>
                    </a:p>
                  </a:txBody>
                  <a:tcPr/>
                </a:tc>
                <a:tc>
                  <a:txBody>
                    <a:bodyPr/>
                    <a:lstStyle/>
                    <a:p>
                      <a:pPr marL="38100" marR="38100">
                        <a:lnSpc>
                          <a:spcPts val="1600"/>
                        </a:lnSpc>
                        <a:spcAft>
                          <a:spcPts val="0"/>
                        </a:spcAft>
                      </a:pPr>
                      <a:r>
                        <a:rPr lang="en-US" sz="1000" b="1" dirty="0">
                          <a:solidFill>
                            <a:srgbClr val="002060"/>
                          </a:solidFill>
                          <a:effectLst/>
                        </a:rPr>
                        <a:t>Equal variances not assumed</a:t>
                      </a:r>
                      <a:endParaRPr lang="en-US" sz="1200" b="1" dirty="0">
                        <a:solidFill>
                          <a:srgbClr val="002060"/>
                        </a:solidFill>
                        <a:effectLst/>
                      </a:endParaRPr>
                    </a:p>
                    <a:p>
                      <a:pPr marL="38100" marR="38100" algn="ctr">
                        <a:lnSpc>
                          <a:spcPts val="1600"/>
                        </a:lnSpc>
                        <a:spcAft>
                          <a:spcPts val="0"/>
                        </a:spcAft>
                      </a:pPr>
                      <a:r>
                        <a:rPr lang="ar-SA" sz="800" b="1" dirty="0">
                          <a:solidFill>
                            <a:srgbClr val="002060"/>
                          </a:solidFill>
                          <a:effectLst/>
                        </a:rPr>
                        <a:t>با فرض نا برابری واریانس ها</a:t>
                      </a:r>
                      <a:endParaRPr lang="en-US" sz="1100" b="1" dirty="0">
                        <a:solidFill>
                          <a:srgbClr val="002060"/>
                        </a:solidFill>
                        <a:effectLst/>
                        <a:latin typeface="Calibri"/>
                        <a:ea typeface="Calibri"/>
                        <a:cs typeface="Arial"/>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en-US" sz="1000" b="1" dirty="0" smtClean="0">
                          <a:solidFill>
                            <a:srgbClr val="002060"/>
                          </a:solidFill>
                          <a:effectLst/>
                        </a:rPr>
                        <a:t>9.38150256	</a:t>
                      </a:r>
                    </a:p>
                    <a:p>
                      <a:pPr marL="38100" marR="38100" algn="ctr">
                        <a:lnSpc>
                          <a:spcPts val="1600"/>
                        </a:lnSpc>
                        <a:spcAft>
                          <a:spcPts val="0"/>
                        </a:spcAft>
                      </a:pPr>
                      <a:endParaRPr lang="en-US" sz="12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r>
                        <a:rPr lang="en-US" sz="1000" b="1" dirty="0" smtClean="0">
                          <a:solidFill>
                            <a:srgbClr val="002060"/>
                          </a:solidFill>
                          <a:effectLst/>
                        </a:rPr>
                        <a:t>13.36790663	</a:t>
                      </a:r>
                      <a:endParaRPr lang="en-US" sz="1000" b="1" dirty="0">
                        <a:solidFill>
                          <a:srgbClr val="002060"/>
                        </a:solidFill>
                        <a:effectLst/>
                        <a:latin typeface="Times New Roman"/>
                        <a:ea typeface="Times New Roman"/>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endParaRPr lang="en-US" sz="1200" b="1" dirty="0" smtClean="0">
                        <a:solidFill>
                          <a:srgbClr val="002060"/>
                        </a:solidFill>
                        <a:effectLst/>
                      </a:endParaRPr>
                    </a:p>
                    <a:p>
                      <a:pPr marL="38100" marR="38100" algn="ctr">
                        <a:lnSpc>
                          <a:spcPts val="1600"/>
                        </a:lnSpc>
                        <a:spcAft>
                          <a:spcPts val="0"/>
                        </a:spcAft>
                      </a:pPr>
                      <a:r>
                        <a:rPr lang="en-US" sz="1200" b="1" dirty="0" smtClean="0">
                          <a:solidFill>
                            <a:srgbClr val="002060"/>
                          </a:solidFill>
                          <a:effectLst/>
                        </a:rPr>
                        <a:t>-17.54817874</a:t>
                      </a:r>
                    </a:p>
                    <a:p>
                      <a:pPr marL="38100" marR="38100" algn="ctr">
                        <a:lnSpc>
                          <a:spcPts val="1600"/>
                        </a:lnSpc>
                        <a:spcAft>
                          <a:spcPts val="0"/>
                        </a:spcAft>
                      </a:pPr>
                      <a:r>
                        <a:rPr lang="en-US" sz="1200" b="1" dirty="0" smtClean="0">
                          <a:solidFill>
                            <a:srgbClr val="002060"/>
                          </a:solidFill>
                          <a:effectLst/>
                        </a:rPr>
                        <a:t>	</a:t>
                      </a:r>
                    </a:p>
                    <a:p>
                      <a:pPr marL="38100" marR="38100" algn="ctr">
                        <a:lnSpc>
                          <a:spcPts val="1600"/>
                        </a:lnSpc>
                        <a:spcAft>
                          <a:spcPts val="0"/>
                        </a:spcAft>
                      </a:pPr>
                      <a:endParaRPr lang="en-US" sz="12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c>
                  <a:txBody>
                    <a:bodyPr/>
                    <a:lstStyle/>
                    <a:p>
                      <a:pPr marL="38100" marR="38100" algn="ctr">
                        <a:lnSpc>
                          <a:spcPts val="1600"/>
                        </a:lnSpc>
                        <a:spcAft>
                          <a:spcPts val="0"/>
                        </a:spcAft>
                      </a:pPr>
                      <a:endParaRPr lang="en-US" sz="1200" b="1" dirty="0" smtClean="0">
                        <a:solidFill>
                          <a:srgbClr val="002060"/>
                        </a:solidFill>
                        <a:effectLst/>
                      </a:endParaRPr>
                    </a:p>
                    <a:p>
                      <a:pPr marL="38100" marR="38100" algn="ctr">
                        <a:lnSpc>
                          <a:spcPts val="1600"/>
                        </a:lnSpc>
                        <a:spcAft>
                          <a:spcPts val="0"/>
                        </a:spcAft>
                      </a:pPr>
                      <a:r>
                        <a:rPr lang="en-US" sz="1200" b="1" dirty="0" smtClean="0">
                          <a:solidFill>
                            <a:srgbClr val="002060"/>
                          </a:solidFill>
                          <a:effectLst/>
                        </a:rPr>
                        <a:t>36.31118386	</a:t>
                      </a:r>
                    </a:p>
                    <a:p>
                      <a:pPr marL="38100" marR="38100" algn="ctr">
                        <a:lnSpc>
                          <a:spcPts val="1600"/>
                        </a:lnSpc>
                        <a:spcAft>
                          <a:spcPts val="0"/>
                        </a:spcAft>
                      </a:pPr>
                      <a:endParaRPr lang="en-US" sz="1200" b="1" dirty="0">
                        <a:solidFill>
                          <a:srgbClr val="002060"/>
                        </a:solidFill>
                        <a:effectLst/>
                        <a:latin typeface="Calibri"/>
                        <a:ea typeface="Calibri"/>
                        <a:cs typeface="B Nazanin" panose="00000400000000000000" pitchFamily="2" charset="-78"/>
                      </a:endParaRPr>
                    </a:p>
                  </a:txBody>
                  <a:tcPr marL="0" marR="0" marT="0" marB="0" anchor="ctr">
                    <a:cell3D prstMaterial="dkEdge">
                      <a:bevel prst="relaxedInset"/>
                      <a:lightRig rig="flood" dir="t"/>
                    </a:cell3D>
                  </a:tcPr>
                </a:tc>
              </a:tr>
            </a:tbl>
          </a:graphicData>
        </a:graphic>
      </p:graphicFrame>
    </p:spTree>
    <p:extLst>
      <p:ext uri="{BB962C8B-B14F-4D97-AF65-F5344CB8AC3E}">
        <p14:creationId xmlns="" xmlns:p14="http://schemas.microsoft.com/office/powerpoint/2010/main" val="184880362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20625"/>
            <a:ext cx="6918350" cy="500063"/>
          </a:xfrm>
          <a:solidFill>
            <a:srgbClr val="FC5E62"/>
          </a:solidFill>
        </p:spPr>
        <p:txBody>
          <a:bodyPr/>
          <a:lstStyle/>
          <a:p>
            <a:pPr algn="r" rtl="1" eaLnBrk="1" fontAlgn="auto" hangingPunct="1">
              <a:spcAft>
                <a:spcPts val="0"/>
              </a:spcAft>
              <a:defRPr/>
            </a:pPr>
            <a:r>
              <a:rPr lang="fa-IR" sz="2400" dirty="0" smtClean="0">
                <a:solidFill>
                  <a:schemeClr val="hlink"/>
                </a:solidFill>
                <a:cs typeface="B Titr" panose="00000700000000000000" pitchFamily="2" charset="-78"/>
              </a:rPr>
              <a:t>مدل آماری </a:t>
            </a:r>
            <a:r>
              <a:rPr lang="en-US" sz="2400" dirty="0" smtClean="0">
                <a:solidFill>
                  <a:schemeClr val="hlink"/>
                </a:solidFill>
                <a:cs typeface="B Titr" panose="00000700000000000000" pitchFamily="2" charset="-78"/>
              </a:rPr>
              <a:t>t </a:t>
            </a:r>
            <a:r>
              <a:rPr lang="fa-IR" sz="2400" dirty="0" smtClean="0">
                <a:solidFill>
                  <a:schemeClr val="hlink"/>
                </a:solidFill>
                <a:cs typeface="B Titr" panose="00000700000000000000" pitchFamily="2" charset="-78"/>
              </a:rPr>
              <a:t> دوگروه مستقل(آزمون مقايسه ميانگين دو گروه)</a:t>
            </a:r>
            <a:endParaRPr lang="fa-IR" sz="2400" dirty="0">
              <a:cs typeface="B Titr" panose="00000700000000000000" pitchFamily="2" charset="-78"/>
            </a:endParaRPr>
          </a:p>
        </p:txBody>
      </p:sp>
      <p:sp>
        <p:nvSpPr>
          <p:cNvPr id="8" name="Slide Number Placeholder 7"/>
          <p:cNvSpPr>
            <a:spLocks noGrp="1"/>
          </p:cNvSpPr>
          <p:nvPr>
            <p:ph type="sldNum" sz="quarter" idx="11"/>
          </p:nvPr>
        </p:nvSpPr>
        <p:spPr/>
        <p:txBody>
          <a:bodyPr/>
          <a:lstStyle/>
          <a:p>
            <a:pPr>
              <a:defRPr/>
            </a:pPr>
            <a:fld id="{F700BCA6-7E71-4830-B0A1-5052807FDB62}" type="slidenum">
              <a:rPr lang="fa-IR" altLang="en-US"/>
              <a:pPr>
                <a:defRPr/>
              </a:pPr>
              <a:t>49</a:t>
            </a:fld>
            <a:endParaRPr lang="en-US" altLang="en-US" dirty="0"/>
          </a:p>
        </p:txBody>
      </p:sp>
      <p:sp>
        <p:nvSpPr>
          <p:cNvPr id="4608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558117B1-91A0-4186-B62C-5BEFEAD0909C}" type="slidenum">
              <a:rPr lang="fa-IR" altLang="en-US" sz="1400">
                <a:solidFill>
                  <a:schemeClr val="bg1"/>
                </a:solidFill>
                <a:latin typeface="Arial" charset="0"/>
                <a:cs typeface="B Nazanin" pitchFamily="2" charset="-78"/>
              </a:rPr>
              <a:pPr algn="ctr" rtl="1" eaLnBrk="1" hangingPunct="1">
                <a:spcBef>
                  <a:spcPct val="0"/>
                </a:spcBef>
                <a:buFontTx/>
                <a:buNone/>
              </a:pPr>
              <a:t>49</a:t>
            </a:fld>
            <a:endParaRPr lang="en-US" altLang="en-US" sz="1200">
              <a:solidFill>
                <a:schemeClr val="bg1"/>
              </a:solidFill>
              <a:latin typeface="Arial" charset="0"/>
              <a:cs typeface="B Nazanin" pitchFamily="2" charset="-78"/>
            </a:endParaRPr>
          </a:p>
        </p:txBody>
      </p:sp>
      <p:sp>
        <p:nvSpPr>
          <p:cNvPr id="10" name="Rectangle 4"/>
          <p:cNvSpPr>
            <a:spLocks noChangeArrowheads="1"/>
          </p:cNvSpPr>
          <p:nvPr/>
        </p:nvSpPr>
        <p:spPr bwMode="auto">
          <a:xfrm>
            <a:off x="534863" y="908720"/>
            <a:ext cx="8429625" cy="2271391"/>
          </a:xfrm>
          <a:prstGeom prst="rect">
            <a:avLst/>
          </a:prstGeom>
          <a:noFill/>
          <a:ln w="9525">
            <a:noFill/>
            <a:miter lim="800000"/>
            <a:headEnd/>
            <a:tailEnd/>
          </a:ln>
        </p:spPr>
        <p:txBody>
          <a:bodyPr>
            <a:spAutoFit/>
          </a:bodyPr>
          <a:lstStyle/>
          <a:p>
            <a:pPr marL="342900" indent="-342900" algn="just">
              <a:lnSpc>
                <a:spcPct val="150000"/>
              </a:lnSpc>
              <a:spcBef>
                <a:spcPct val="20000"/>
              </a:spcBef>
              <a:buFont typeface="Arial" pitchFamily="34" charset="0"/>
              <a:buChar char="•"/>
              <a:defRPr/>
            </a:pPr>
            <a:r>
              <a:rPr lang="fa-IR" dirty="0">
                <a:solidFill>
                  <a:srgbClr val="002060"/>
                </a:solidFill>
                <a:latin typeface="+mn-lt"/>
                <a:cs typeface="B Nazanin" panose="00000400000000000000" pitchFamily="2" charset="-78"/>
              </a:rPr>
              <a:t>با توجه به آزمون لون(</a:t>
            </a:r>
            <a:r>
              <a:rPr lang="en-US" sz="2000" dirty="0">
                <a:solidFill>
                  <a:srgbClr val="002060"/>
                </a:solidFill>
                <a:latin typeface="Times New Roman" panose="02020603050405020304" pitchFamily="18" charset="0"/>
                <a:cs typeface="Times New Roman" panose="02020603050405020304" pitchFamily="18" charset="0"/>
              </a:rPr>
              <a:t>levene</a:t>
            </a:r>
            <a:r>
              <a:rPr lang="fa-IR" dirty="0">
                <a:solidFill>
                  <a:srgbClr val="002060"/>
                </a:solidFill>
                <a:latin typeface="+mn-lt"/>
                <a:cs typeface="B Nazanin" panose="00000400000000000000" pitchFamily="2" charset="-78"/>
              </a:rPr>
              <a:t>) سطح معنی داری يا </a:t>
            </a:r>
            <a:r>
              <a:rPr lang="en-US" sz="2000" dirty="0">
                <a:solidFill>
                  <a:srgbClr val="002060"/>
                </a:solidFill>
                <a:latin typeface="Times New Roman" panose="02020603050405020304" pitchFamily="18" charset="0"/>
                <a:cs typeface="Times New Roman" panose="02020603050405020304" pitchFamily="18" charset="0"/>
              </a:rPr>
              <a:t>sig</a:t>
            </a:r>
            <a:r>
              <a:rPr lang="en-US" dirty="0">
                <a:solidFill>
                  <a:srgbClr val="002060"/>
                </a:solidFill>
                <a:latin typeface="+mn-lt"/>
                <a:cs typeface="B Nazanin" panose="00000400000000000000" pitchFamily="2" charset="-78"/>
              </a:rPr>
              <a:t>=0.457 </a:t>
            </a:r>
            <a:r>
              <a:rPr lang="fa-IR" dirty="0">
                <a:solidFill>
                  <a:srgbClr val="002060"/>
                </a:solidFill>
                <a:latin typeface="+mn-lt"/>
                <a:cs typeface="B Nazanin" panose="00000400000000000000" pitchFamily="2" charset="-78"/>
              </a:rPr>
              <a:t> بزرگتر از 05/ 0 است. در نتيجه فرض برابری واريانسها (</a:t>
            </a:r>
            <a:r>
              <a:rPr lang="en-US" dirty="0">
                <a:solidFill>
                  <a:srgbClr val="002060"/>
                </a:solidFill>
                <a:latin typeface="+mn-lt"/>
                <a:cs typeface="B Nazanin" panose="00000400000000000000" pitchFamily="2" charset="-78"/>
              </a:rPr>
              <a:t>H0</a:t>
            </a:r>
            <a:r>
              <a:rPr lang="fa-IR" dirty="0">
                <a:solidFill>
                  <a:srgbClr val="002060"/>
                </a:solidFill>
                <a:latin typeface="+mn-lt"/>
                <a:cs typeface="B Nazanin" panose="00000400000000000000" pitchFamily="2" charset="-78"/>
              </a:rPr>
              <a:t> ) رد نميشود. لذا اطلاعات سطر اول در مورد مقايسه ميانگين مورد بررسی قرار ميگيرد.</a:t>
            </a:r>
          </a:p>
          <a:p>
            <a:pPr marL="342900" indent="-342900" algn="just">
              <a:lnSpc>
                <a:spcPct val="150000"/>
              </a:lnSpc>
              <a:spcBef>
                <a:spcPct val="20000"/>
              </a:spcBef>
              <a:buFont typeface="Arial" pitchFamily="34" charset="0"/>
              <a:buChar char="•"/>
              <a:defRPr/>
            </a:pPr>
            <a:r>
              <a:rPr lang="fa-IR" dirty="0">
                <a:solidFill>
                  <a:srgbClr val="002060"/>
                </a:solidFill>
                <a:latin typeface="+mn-lt"/>
                <a:cs typeface="B Nazanin" panose="00000400000000000000" pitchFamily="2" charset="-78"/>
              </a:rPr>
              <a:t>از آنجائيکه سطح معنی داری برای آزمون مقايسه ميانگين دو گروه يا </a:t>
            </a:r>
            <a:r>
              <a:rPr lang="en-US" dirty="0">
                <a:solidFill>
                  <a:srgbClr val="002060"/>
                </a:solidFill>
                <a:latin typeface="Times New Roman" panose="02020603050405020304" pitchFamily="18" charset="0"/>
                <a:cs typeface="Times New Roman" panose="02020603050405020304" pitchFamily="18" charset="0"/>
              </a:rPr>
              <a:t>Sig</a:t>
            </a:r>
            <a:r>
              <a:rPr lang="en-US" dirty="0">
                <a:solidFill>
                  <a:srgbClr val="002060"/>
                </a:solidFill>
                <a:latin typeface="+mn-lt"/>
                <a:cs typeface="B Nazanin" panose="00000400000000000000" pitchFamily="2" charset="-78"/>
              </a:rPr>
              <a:t>=0.437</a:t>
            </a:r>
            <a:r>
              <a:rPr lang="fa-IR" dirty="0">
                <a:solidFill>
                  <a:srgbClr val="002060"/>
                </a:solidFill>
                <a:latin typeface="+mn-lt"/>
                <a:cs typeface="B Nazanin" panose="00000400000000000000" pitchFamily="2" charset="-78"/>
              </a:rPr>
              <a:t> پس فرض برابری ميانگين ها (</a:t>
            </a:r>
            <a:r>
              <a:rPr lang="en-US" dirty="0">
                <a:solidFill>
                  <a:srgbClr val="002060"/>
                </a:solidFill>
                <a:latin typeface="+mn-lt"/>
                <a:cs typeface="B Nazanin" panose="00000400000000000000" pitchFamily="2" charset="-78"/>
              </a:rPr>
              <a:t>H0</a:t>
            </a:r>
            <a:r>
              <a:rPr lang="fa-IR" dirty="0">
                <a:solidFill>
                  <a:srgbClr val="002060"/>
                </a:solidFill>
                <a:latin typeface="+mn-lt"/>
                <a:cs typeface="B Nazanin" panose="00000400000000000000" pitchFamily="2" charset="-78"/>
              </a:rPr>
              <a:t> ) رد نميشود. يعنی نوع شرکتها در ميزان بازده آنها تاثير ندارد. </a:t>
            </a:r>
          </a:p>
        </p:txBody>
      </p:sp>
      <p:sp>
        <p:nvSpPr>
          <p:cNvPr id="11" name="Content Placeholder 2"/>
          <p:cNvSpPr>
            <a:spLocks noGrp="1"/>
          </p:cNvSpPr>
          <p:nvPr>
            <p:ph idx="1"/>
          </p:nvPr>
        </p:nvSpPr>
        <p:spPr>
          <a:xfrm>
            <a:off x="395536" y="3372396"/>
            <a:ext cx="8396287" cy="3729012"/>
          </a:xfrm>
        </p:spPr>
        <p:txBody>
          <a:bodyPr rtlCol="0">
            <a:normAutofit/>
          </a:bodyPr>
          <a:lstStyle/>
          <a:p>
            <a:pPr algn="r" rtl="1" eaLnBrk="1" fontAlgn="auto" hangingPunct="1">
              <a:spcAft>
                <a:spcPts val="0"/>
              </a:spcAft>
              <a:buFont typeface="Wingdings" pitchFamily="2" charset="2"/>
              <a:buChar char="q"/>
              <a:defRPr/>
            </a:pPr>
            <a:r>
              <a:rPr lang="fa-IR" sz="1800" b="1" dirty="0" smtClean="0">
                <a:solidFill>
                  <a:srgbClr val="002060"/>
                </a:solidFill>
                <a:cs typeface="B Nazanin" panose="00000400000000000000" pitchFamily="2" charset="-78"/>
              </a:rPr>
              <a:t>با توجه به مقادير حد بالا(</a:t>
            </a:r>
            <a:r>
              <a:rPr lang="en-US" sz="1800" b="1" dirty="0" smtClean="0">
                <a:solidFill>
                  <a:srgbClr val="002060"/>
                </a:solidFill>
                <a:cs typeface="B Nazanin" panose="00000400000000000000" pitchFamily="2" charset="-78"/>
              </a:rPr>
              <a:t>Upper</a:t>
            </a:r>
            <a:r>
              <a:rPr lang="fa-IR" sz="1800" b="1" dirty="0" smtClean="0">
                <a:solidFill>
                  <a:srgbClr val="002060"/>
                </a:solidFill>
                <a:cs typeface="B Nazanin" panose="00000400000000000000" pitchFamily="2" charset="-78"/>
              </a:rPr>
              <a:t>) و پائين(</a:t>
            </a:r>
            <a:r>
              <a:rPr lang="en-US" sz="1800" b="1" dirty="0" smtClean="0">
                <a:solidFill>
                  <a:srgbClr val="002060"/>
                </a:solidFill>
                <a:cs typeface="B Nazanin" panose="00000400000000000000" pitchFamily="2" charset="-78"/>
              </a:rPr>
              <a:t>Lower</a:t>
            </a:r>
            <a:r>
              <a:rPr lang="fa-IR" sz="1800" b="1" dirty="0" smtClean="0">
                <a:solidFill>
                  <a:srgbClr val="002060"/>
                </a:solidFill>
                <a:cs typeface="B Nazanin" panose="00000400000000000000" pitchFamily="2" charset="-78"/>
              </a:rPr>
              <a:t>) </a:t>
            </a:r>
            <a:r>
              <a:rPr lang="en-US" sz="1800" b="1" dirty="0" smtClean="0">
                <a:solidFill>
                  <a:srgbClr val="002060"/>
                </a:solidFill>
                <a:cs typeface="B Nazanin" panose="00000400000000000000" pitchFamily="2" charset="-78"/>
              </a:rPr>
              <a:t> </a:t>
            </a:r>
            <a:r>
              <a:rPr lang="fa-IR" sz="1800" b="1" dirty="0" smtClean="0">
                <a:solidFill>
                  <a:srgbClr val="002060"/>
                </a:solidFill>
                <a:cs typeface="B Nazanin" panose="00000400000000000000" pitchFamily="2" charset="-78"/>
              </a:rPr>
              <a:t>ميتوان گفت:</a:t>
            </a:r>
            <a:endParaRPr lang="fa-IR" sz="2400" b="1" dirty="0" smtClean="0">
              <a:solidFill>
                <a:srgbClr val="002060"/>
              </a:solidFill>
              <a:cs typeface="B Nazanin" panose="00000400000000000000" pitchFamily="2" charset="-78"/>
            </a:endParaRPr>
          </a:p>
          <a:p>
            <a:pPr marL="457200" indent="-457200" algn="r" rtl="1" eaLnBrk="1" fontAlgn="auto" hangingPunct="1">
              <a:lnSpc>
                <a:spcPct val="150000"/>
              </a:lnSpc>
              <a:spcAft>
                <a:spcPts val="0"/>
              </a:spcAft>
              <a:buFont typeface="+mj-lt"/>
              <a:buAutoNum type="arabicParenR"/>
              <a:defRPr/>
            </a:pPr>
            <a:r>
              <a:rPr lang="fa-IR" sz="1800" b="1" dirty="0" smtClean="0">
                <a:solidFill>
                  <a:srgbClr val="002060"/>
                </a:solidFill>
                <a:cs typeface="B Nazanin" panose="00000400000000000000" pitchFamily="2" charset="-78"/>
              </a:rPr>
              <a:t>هرگاه حد پائين و بالا مثبت باشد، تفاوت ميانگين دو گروه بزرگتر از صفر است و ميانگين گروه اول از گروه دوم بزرگتر است.</a:t>
            </a:r>
            <a:endParaRPr lang="en-US" sz="1800" b="1" dirty="0" smtClean="0">
              <a:solidFill>
                <a:srgbClr val="002060"/>
              </a:solidFill>
              <a:cs typeface="B Nazanin" panose="00000400000000000000" pitchFamily="2" charset="-78"/>
            </a:endParaRPr>
          </a:p>
          <a:p>
            <a:pPr marL="457200" indent="-457200" algn="r" rtl="1" eaLnBrk="1" fontAlgn="auto" hangingPunct="1">
              <a:lnSpc>
                <a:spcPct val="150000"/>
              </a:lnSpc>
              <a:spcAft>
                <a:spcPts val="0"/>
              </a:spcAft>
              <a:buFont typeface="+mj-lt"/>
              <a:buAutoNum type="arabicParenR"/>
              <a:defRPr/>
            </a:pPr>
            <a:r>
              <a:rPr lang="fa-IR" sz="1800" b="1" dirty="0" smtClean="0">
                <a:solidFill>
                  <a:srgbClr val="002060"/>
                </a:solidFill>
                <a:cs typeface="B Nazanin" panose="00000400000000000000" pitchFamily="2" charset="-78"/>
              </a:rPr>
              <a:t>هرگاه حد پائين و بالا منفی باشد، تفاوت ميانگين دو گروه کمتر از صفر است و ميانگين گروه اول از گروه دوم کوچکتر است.</a:t>
            </a:r>
            <a:endParaRPr lang="en-US" sz="1800" b="1" dirty="0" smtClean="0">
              <a:solidFill>
                <a:srgbClr val="002060"/>
              </a:solidFill>
              <a:cs typeface="B Nazanin" panose="00000400000000000000" pitchFamily="2" charset="-78"/>
            </a:endParaRPr>
          </a:p>
          <a:p>
            <a:pPr marL="457200" indent="-457200" algn="r" rtl="1" eaLnBrk="1" fontAlgn="auto" hangingPunct="1">
              <a:lnSpc>
                <a:spcPct val="150000"/>
              </a:lnSpc>
              <a:spcAft>
                <a:spcPts val="0"/>
              </a:spcAft>
              <a:buFont typeface="+mj-lt"/>
              <a:buAutoNum type="arabicParenR"/>
              <a:defRPr/>
            </a:pPr>
            <a:r>
              <a:rPr lang="fa-IR" sz="1800" b="1" dirty="0" smtClean="0">
                <a:solidFill>
                  <a:srgbClr val="002060"/>
                </a:solidFill>
                <a:cs typeface="B Nazanin" panose="00000400000000000000" pitchFamily="2" charset="-78"/>
              </a:rPr>
              <a:t>هرگاه حد بالا مثبت و حد پائين منفی باشد، تفاوت ميانگين دو گروه معنی دار نبوده و تساوی ميانگين دو جامعه رد نميشود. بعبارت</a:t>
            </a:r>
            <a:r>
              <a:rPr lang="en-US" sz="1800" b="1" dirty="0" smtClean="0">
                <a:solidFill>
                  <a:srgbClr val="002060"/>
                </a:solidFill>
                <a:cs typeface="B Nazanin" panose="00000400000000000000" pitchFamily="2" charset="-78"/>
              </a:rPr>
              <a:t> </a:t>
            </a:r>
            <a:r>
              <a:rPr lang="fa-IR" sz="1800" b="1" dirty="0" smtClean="0">
                <a:solidFill>
                  <a:srgbClr val="002060"/>
                </a:solidFill>
                <a:cs typeface="B Nazanin" panose="00000400000000000000" pitchFamily="2" charset="-78"/>
              </a:rPr>
              <a:t>ديگر </a:t>
            </a:r>
            <a:r>
              <a:rPr lang="en-US" sz="1800" b="1" dirty="0" smtClean="0">
                <a:solidFill>
                  <a:srgbClr val="002060"/>
                </a:solidFill>
                <a:cs typeface="B Nazanin" panose="00000400000000000000" pitchFamily="2" charset="-78"/>
              </a:rPr>
              <a:t>M1=M2</a:t>
            </a:r>
            <a:r>
              <a:rPr lang="fa-IR" sz="1800" b="1" dirty="0" smtClean="0">
                <a:solidFill>
                  <a:srgbClr val="002060"/>
                </a:solidFill>
                <a:cs typeface="B Nazanin" panose="00000400000000000000" pitchFamily="2" charset="-78"/>
              </a:rPr>
              <a:t> است</a:t>
            </a:r>
          </a:p>
          <a:p>
            <a:pPr algn="r" rtl="1" eaLnBrk="1" fontAlgn="auto" hangingPunct="1">
              <a:spcAft>
                <a:spcPts val="0"/>
              </a:spcAft>
              <a:buFont typeface="Wingdings" pitchFamily="2" charset="2"/>
              <a:buChar char="q"/>
              <a:defRPr/>
            </a:pPr>
            <a:endParaRPr lang="fa-IR" sz="2400" b="1" dirty="0" smtClean="0">
              <a:solidFill>
                <a:srgbClr val="002060"/>
              </a:solidFill>
              <a:cs typeface="B Nazanin" panose="00000400000000000000" pitchFamily="2" charset="-78"/>
            </a:endParaRPr>
          </a:p>
          <a:p>
            <a:pPr algn="r" rtl="1" eaLnBrk="1" fontAlgn="auto" hangingPunct="1">
              <a:spcAft>
                <a:spcPts val="0"/>
              </a:spcAft>
              <a:buFont typeface="Wingdings 2"/>
              <a:buChar char=""/>
              <a:defRPr/>
            </a:pPr>
            <a:endParaRPr lang="fa-IR" sz="2400" b="1" dirty="0">
              <a:solidFill>
                <a:srgbClr val="002060"/>
              </a:solidFill>
              <a:cs typeface="B Nazanin" panose="00000400000000000000" pitchFamily="2" charset="-78"/>
            </a:endParaRPr>
          </a:p>
        </p:txBody>
      </p:sp>
    </p:spTree>
    <p:extLst>
      <p:ext uri="{BB962C8B-B14F-4D97-AF65-F5344CB8AC3E}">
        <p14:creationId xmlns="" xmlns:p14="http://schemas.microsoft.com/office/powerpoint/2010/main" val="4052877739"/>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FED2B28-E609-429D-A783-FB16F5522B3E}" type="slidenum">
              <a:rPr lang="fa-IR" altLang="en-US"/>
              <a:pPr>
                <a:defRPr/>
              </a:pPr>
              <a:t>5</a:t>
            </a:fld>
            <a:endParaRPr lang="en-US" altLang="en-US" dirty="0"/>
          </a:p>
        </p:txBody>
      </p:sp>
      <p:sp>
        <p:nvSpPr>
          <p:cNvPr id="15363" name="Rectangle 2"/>
          <p:cNvSpPr>
            <a:spLocks noGrp="1" noChangeArrowheads="1"/>
          </p:cNvSpPr>
          <p:nvPr>
            <p:ph idx="4294967295"/>
          </p:nvPr>
        </p:nvSpPr>
        <p:spPr>
          <a:xfrm>
            <a:off x="2555875" y="1125538"/>
            <a:ext cx="5726113" cy="4752975"/>
          </a:xfrm>
        </p:spPr>
        <p:txBody>
          <a:bodyPr rtlCol="0">
            <a:normAutofit fontScale="92500" lnSpcReduction="10000"/>
          </a:bodyPr>
          <a:lstStyle/>
          <a:p>
            <a:pPr algn="r" rtl="1" eaLnBrk="1" fontAlgn="auto" hangingPunct="1">
              <a:lnSpc>
                <a:spcPct val="200000"/>
              </a:lnSpc>
              <a:spcAft>
                <a:spcPts val="0"/>
              </a:spcAft>
              <a:buFont typeface="Wingdings" panose="05000000000000000000" pitchFamily="2" charset="2"/>
              <a:buChar char="§"/>
              <a:defRPr/>
            </a:pPr>
            <a:r>
              <a:rPr lang="fa-IR" altLang="en-US" sz="1700" b="1" dirty="0" smtClean="0">
                <a:solidFill>
                  <a:srgbClr val="0070C0"/>
                </a:solidFill>
                <a:cs typeface="B Titr" pitchFamily="2" charset="-78"/>
              </a:rPr>
              <a:t>مدل آماری</a:t>
            </a:r>
            <a:r>
              <a:rPr lang="en-US" altLang="en-US" sz="1700" b="1" dirty="0" smtClean="0">
                <a:solidFill>
                  <a:srgbClr val="0070C0"/>
                </a:solidFill>
                <a:cs typeface="B Titr" pitchFamily="2" charset="-78"/>
              </a:rPr>
              <a:t>t </a:t>
            </a:r>
            <a:r>
              <a:rPr lang="fa-IR" altLang="en-US" sz="1700" b="1" dirty="0" smtClean="0">
                <a:solidFill>
                  <a:srgbClr val="0070C0"/>
                </a:solidFill>
                <a:cs typeface="B Titr" pitchFamily="2" charset="-78"/>
              </a:rPr>
              <a:t> دوگروه مستقل (پارامتريک) </a:t>
            </a:r>
          </a:p>
          <a:p>
            <a:pPr algn="r" rtl="1" eaLnBrk="1" fontAlgn="auto" hangingPunct="1">
              <a:lnSpc>
                <a:spcPct val="200000"/>
              </a:lnSpc>
              <a:spcAft>
                <a:spcPts val="0"/>
              </a:spcAft>
              <a:buFont typeface="Wingdings" panose="05000000000000000000" pitchFamily="2" charset="2"/>
              <a:buChar char="§"/>
              <a:defRPr/>
            </a:pPr>
            <a:r>
              <a:rPr lang="fa-IR" altLang="en-US" sz="1700" b="1" dirty="0" smtClean="0">
                <a:solidFill>
                  <a:srgbClr val="0070C0"/>
                </a:solidFill>
                <a:cs typeface="B Titr" pitchFamily="2" charset="-78"/>
              </a:rPr>
              <a:t> مدل آماری</a:t>
            </a:r>
            <a:r>
              <a:rPr lang="en-US" altLang="en-US" sz="1700" b="1" dirty="0" smtClean="0">
                <a:solidFill>
                  <a:srgbClr val="0070C0"/>
                </a:solidFill>
                <a:cs typeface="B Titr" pitchFamily="2" charset="-78"/>
              </a:rPr>
              <a:t>U </a:t>
            </a:r>
            <a:r>
              <a:rPr lang="fa-IR" altLang="en-US" sz="1700" b="1" dirty="0" smtClean="0">
                <a:solidFill>
                  <a:srgbClr val="0070C0"/>
                </a:solidFill>
                <a:cs typeface="B Titr" pitchFamily="2" charset="-78"/>
              </a:rPr>
              <a:t> مان ويتنی ( ناپارامتريک)</a:t>
            </a:r>
          </a:p>
          <a:p>
            <a:pPr algn="r" rtl="1" eaLnBrk="1" fontAlgn="auto" hangingPunct="1">
              <a:lnSpc>
                <a:spcPct val="200000"/>
              </a:lnSpc>
              <a:spcAft>
                <a:spcPts val="0"/>
              </a:spcAft>
              <a:buFont typeface="Wingdings" panose="05000000000000000000" pitchFamily="2" charset="2"/>
              <a:buChar char="§"/>
              <a:defRPr/>
            </a:pPr>
            <a:r>
              <a:rPr lang="fa-IR" altLang="en-US" sz="1700" b="1" dirty="0" smtClean="0">
                <a:solidFill>
                  <a:srgbClr val="0070C0"/>
                </a:solidFill>
                <a:cs typeface="B Titr" pitchFamily="2" charset="-78"/>
              </a:rPr>
              <a:t>مدل آماری </a:t>
            </a:r>
            <a:r>
              <a:rPr lang="en-US" altLang="en-US" sz="1700" b="1" dirty="0" smtClean="0">
                <a:solidFill>
                  <a:srgbClr val="0070C0"/>
                </a:solidFill>
                <a:cs typeface="B Titr" pitchFamily="2" charset="-78"/>
              </a:rPr>
              <a:t>t</a:t>
            </a:r>
            <a:r>
              <a:rPr lang="fa-IR" altLang="en-US" sz="1700" b="1" dirty="0" smtClean="0">
                <a:solidFill>
                  <a:srgbClr val="0070C0"/>
                </a:solidFill>
                <a:cs typeface="B Titr" pitchFamily="2" charset="-78"/>
              </a:rPr>
              <a:t> دو گروه همبسته (پارامتريک) </a:t>
            </a:r>
          </a:p>
          <a:p>
            <a:pPr algn="r" rtl="1" eaLnBrk="1" fontAlgn="auto" hangingPunct="1">
              <a:lnSpc>
                <a:spcPct val="200000"/>
              </a:lnSpc>
              <a:spcAft>
                <a:spcPts val="0"/>
              </a:spcAft>
              <a:buFont typeface="Wingdings" panose="05000000000000000000" pitchFamily="2" charset="2"/>
              <a:buChar char="§"/>
              <a:defRPr/>
            </a:pPr>
            <a:r>
              <a:rPr lang="fa-IR" altLang="en-US" sz="1700" b="1" dirty="0" smtClean="0">
                <a:solidFill>
                  <a:srgbClr val="0070C0"/>
                </a:solidFill>
                <a:cs typeface="B Titr" pitchFamily="2" charset="-78"/>
              </a:rPr>
              <a:t>مدل آماری ويل کاکسون ( ناپارامتريک)</a:t>
            </a:r>
          </a:p>
          <a:p>
            <a:pPr algn="r" rtl="1" eaLnBrk="1" fontAlgn="auto" hangingPunct="1">
              <a:lnSpc>
                <a:spcPct val="200000"/>
              </a:lnSpc>
              <a:spcAft>
                <a:spcPts val="0"/>
              </a:spcAft>
              <a:buFont typeface="Wingdings" panose="05000000000000000000" pitchFamily="2" charset="2"/>
              <a:buChar char="§"/>
              <a:defRPr/>
            </a:pPr>
            <a:r>
              <a:rPr lang="fa-IR" altLang="en-US" sz="1700" b="1" dirty="0" smtClean="0">
                <a:solidFill>
                  <a:srgbClr val="0070C0"/>
                </a:solidFill>
                <a:cs typeface="B Titr" pitchFamily="2" charset="-78"/>
              </a:rPr>
              <a:t>مدل آماری تحليل واريانس يک طرفه (پارامتريک) </a:t>
            </a:r>
          </a:p>
          <a:p>
            <a:pPr algn="r" rtl="1" eaLnBrk="1" fontAlgn="auto" hangingPunct="1">
              <a:lnSpc>
                <a:spcPct val="200000"/>
              </a:lnSpc>
              <a:spcAft>
                <a:spcPts val="0"/>
              </a:spcAft>
              <a:buFont typeface="Wingdings" panose="05000000000000000000" pitchFamily="2" charset="2"/>
              <a:buChar char="§"/>
              <a:defRPr/>
            </a:pPr>
            <a:r>
              <a:rPr lang="fa-IR" altLang="en-US" sz="1700" b="1" dirty="0" smtClean="0">
                <a:solidFill>
                  <a:srgbClr val="0070C0"/>
                </a:solidFill>
                <a:cs typeface="B Titr" pitchFamily="2" charset="-78"/>
              </a:rPr>
              <a:t>مدل آماری کروسکال واليس ( ناپارامتريک)</a:t>
            </a:r>
          </a:p>
          <a:p>
            <a:pPr algn="r" rtl="1" eaLnBrk="1" fontAlgn="auto" hangingPunct="1">
              <a:lnSpc>
                <a:spcPct val="200000"/>
              </a:lnSpc>
              <a:spcAft>
                <a:spcPts val="0"/>
              </a:spcAft>
              <a:buFont typeface="Wingdings" panose="05000000000000000000" pitchFamily="2" charset="2"/>
              <a:buChar char="§"/>
              <a:defRPr/>
            </a:pPr>
            <a:r>
              <a:rPr lang="fa-IR" altLang="en-US" sz="1700" b="1" dirty="0" smtClean="0">
                <a:solidFill>
                  <a:srgbClr val="0070C0"/>
                </a:solidFill>
                <a:cs typeface="B Titr" pitchFamily="2" charset="-78"/>
              </a:rPr>
              <a:t>مدل آماری رگرسيون تک متغيری</a:t>
            </a:r>
          </a:p>
          <a:p>
            <a:pPr algn="r" rtl="1" eaLnBrk="1" fontAlgn="auto" hangingPunct="1">
              <a:lnSpc>
                <a:spcPct val="200000"/>
              </a:lnSpc>
              <a:spcAft>
                <a:spcPts val="0"/>
              </a:spcAft>
              <a:buFont typeface="Wingdings" panose="05000000000000000000" pitchFamily="2" charset="2"/>
              <a:buChar char="§"/>
              <a:defRPr/>
            </a:pPr>
            <a:r>
              <a:rPr lang="fa-IR" altLang="en-US" sz="1700" b="1" dirty="0" smtClean="0">
                <a:solidFill>
                  <a:srgbClr val="0070C0"/>
                </a:solidFill>
                <a:cs typeface="B Titr" pitchFamily="2" charset="-78"/>
              </a:rPr>
              <a:t>مدل آماری رگرسيون چند متغيری</a:t>
            </a:r>
          </a:p>
          <a:p>
            <a:pPr algn="r" rtl="1" eaLnBrk="1" fontAlgn="auto" hangingPunct="1">
              <a:lnSpc>
                <a:spcPct val="200000"/>
              </a:lnSpc>
              <a:spcAft>
                <a:spcPts val="0"/>
              </a:spcAft>
              <a:buFont typeface="Wingdings" panose="05000000000000000000" pitchFamily="2" charset="2"/>
              <a:buChar char="§"/>
              <a:defRPr/>
            </a:pPr>
            <a:r>
              <a:rPr lang="fa-IR" altLang="en-US" sz="1700" b="1" dirty="0" smtClean="0">
                <a:solidFill>
                  <a:srgbClr val="0070C0"/>
                </a:solidFill>
                <a:cs typeface="B Titr" pitchFamily="2" charset="-78"/>
              </a:rPr>
              <a:t>مدل آماری </a:t>
            </a:r>
            <a:r>
              <a:rPr lang="fa-IR" altLang="en-US" sz="1700" dirty="0" smtClean="0">
                <a:solidFill>
                  <a:srgbClr val="0070C0"/>
                </a:solidFill>
                <a:cs typeface="B Titr" pitchFamily="2" charset="-78"/>
              </a:rPr>
              <a:t>رگرسيون لجستيك</a:t>
            </a:r>
            <a:endParaRPr lang="fa-IR" altLang="en-US" sz="1700" b="1" dirty="0" smtClean="0">
              <a:solidFill>
                <a:srgbClr val="0070C0"/>
              </a:solidFill>
              <a:cs typeface="B Titr" pitchFamily="2" charset="-78"/>
            </a:endParaRPr>
          </a:p>
          <a:p>
            <a:pPr algn="just" rtl="1" eaLnBrk="1" fontAlgn="auto" hangingPunct="1">
              <a:lnSpc>
                <a:spcPct val="200000"/>
              </a:lnSpc>
              <a:spcAft>
                <a:spcPts val="0"/>
              </a:spcAft>
              <a:buFont typeface="Wingdings" panose="05000000000000000000" pitchFamily="2" charset="2"/>
              <a:buChar char="§"/>
              <a:defRPr/>
            </a:pPr>
            <a:endParaRPr lang="fa-IR" altLang="en-US" sz="1700" b="1" dirty="0" smtClean="0">
              <a:solidFill>
                <a:srgbClr val="0070C0"/>
              </a:solidFill>
              <a:cs typeface="B Titr" pitchFamily="2" charset="-78"/>
            </a:endParaRPr>
          </a:p>
          <a:p>
            <a:pPr algn="just" rtl="1" eaLnBrk="1" fontAlgn="auto" hangingPunct="1">
              <a:lnSpc>
                <a:spcPct val="200000"/>
              </a:lnSpc>
              <a:spcAft>
                <a:spcPts val="0"/>
              </a:spcAft>
              <a:buFont typeface="Wingdings" panose="05000000000000000000" pitchFamily="2" charset="2"/>
              <a:buChar char="§"/>
              <a:defRPr/>
            </a:pPr>
            <a:endParaRPr lang="fa-IR" altLang="en-US" sz="2200" dirty="0" smtClean="0">
              <a:solidFill>
                <a:srgbClr val="0070C0"/>
              </a:solidFill>
              <a:cs typeface="B Titr" pitchFamily="2" charset="-78"/>
            </a:endParaRPr>
          </a:p>
        </p:txBody>
      </p:sp>
      <p:sp>
        <p:nvSpPr>
          <p:cNvPr id="7173"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5531C90A-15F8-4447-B9A3-2FA04884EA53}" type="slidenum">
              <a:rPr lang="fa-IR" altLang="en-US" sz="1400">
                <a:solidFill>
                  <a:schemeClr val="bg1"/>
                </a:solidFill>
                <a:latin typeface="Arial" charset="0"/>
                <a:cs typeface="B Nazanin" pitchFamily="2" charset="-78"/>
              </a:rPr>
              <a:pPr algn="ctr" rtl="1" eaLnBrk="1" hangingPunct="1">
                <a:spcBef>
                  <a:spcPct val="0"/>
                </a:spcBef>
                <a:buFontTx/>
                <a:buNone/>
              </a:pPr>
              <a:t>5</a:t>
            </a:fld>
            <a:endParaRPr lang="en-US" altLang="en-US" sz="1200">
              <a:solidFill>
                <a:schemeClr val="bg1"/>
              </a:solidFill>
              <a:latin typeface="Arial" charset="0"/>
              <a:cs typeface="B Nazanin" pitchFamily="2" charset="-78"/>
            </a:endParaRPr>
          </a:p>
        </p:txBody>
      </p:sp>
      <p:sp>
        <p:nvSpPr>
          <p:cNvPr id="7" name="Rectangle 4"/>
          <p:cNvSpPr txBox="1">
            <a:spLocks noChangeArrowheads="1"/>
          </p:cNvSpPr>
          <p:nvPr/>
        </p:nvSpPr>
        <p:spPr>
          <a:xfrm>
            <a:off x="4662239" y="188641"/>
            <a:ext cx="4086225" cy="648072"/>
          </a:xfrm>
          <a:prstGeom prst="rect">
            <a:avLst/>
          </a:prstGeom>
          <a:solidFill>
            <a:srgbClr val="FC5E62"/>
          </a:solidFill>
        </p:spPr>
        <p:txBody>
          <a:bodyPr vert="horz" lIns="91440" tIns="45720" rIns="91440" bIns="45720" rtlCol="0" anchor="b">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سر فصل دروس :</a:t>
            </a:r>
            <a:endParaRPr lang="en-US" sz="3200" dirty="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42875"/>
            <a:ext cx="6270278" cy="571500"/>
          </a:xfrm>
          <a:solidFill>
            <a:srgbClr val="FC5E62"/>
          </a:solidFill>
        </p:spPr>
        <p:txBody>
          <a:bodyPr anchor="ctr"/>
          <a:lstStyle/>
          <a:p>
            <a:pPr algn="r" rtl="1" eaLnBrk="1" fontAlgn="auto" hangingPunct="1">
              <a:spcAft>
                <a:spcPts val="0"/>
              </a:spcAft>
              <a:defRPr/>
            </a:pPr>
            <a:r>
              <a:rPr lang="fa-IR" sz="2800" dirty="0" smtClean="0">
                <a:solidFill>
                  <a:schemeClr val="hlink"/>
                </a:solidFill>
                <a:cs typeface="B Titr" panose="00000700000000000000" pitchFamily="2" charset="-78"/>
              </a:rPr>
              <a:t>مدل آماری </a:t>
            </a:r>
            <a:r>
              <a:rPr lang="en-US" sz="2800" dirty="0" smtClean="0">
                <a:solidFill>
                  <a:schemeClr val="hlink"/>
                </a:solidFill>
                <a:cs typeface="B Titr" panose="00000700000000000000" pitchFamily="2" charset="-78"/>
              </a:rPr>
              <a:t>t </a:t>
            </a:r>
            <a:r>
              <a:rPr lang="fa-IR" sz="2800" dirty="0" smtClean="0">
                <a:solidFill>
                  <a:schemeClr val="hlink"/>
                </a:solidFill>
                <a:cs typeface="B Titr" panose="00000700000000000000" pitchFamily="2" charset="-78"/>
              </a:rPr>
              <a:t> دوگروه وابسته (جفت گونه)</a:t>
            </a:r>
          </a:p>
        </p:txBody>
      </p:sp>
      <p:sp>
        <p:nvSpPr>
          <p:cNvPr id="3" name="Content Placeholder 2"/>
          <p:cNvSpPr>
            <a:spLocks noGrp="1"/>
          </p:cNvSpPr>
          <p:nvPr>
            <p:ph idx="1"/>
          </p:nvPr>
        </p:nvSpPr>
        <p:spPr>
          <a:xfrm>
            <a:off x="357188" y="836712"/>
            <a:ext cx="8253413" cy="5429250"/>
          </a:xfrm>
        </p:spPr>
        <p:txBody>
          <a:bodyPr rtlCol="0"/>
          <a:lstStyle/>
          <a:p>
            <a:pPr algn="r" rtl="1" eaLnBrk="1" fontAlgn="auto" hangingPunct="1">
              <a:spcAft>
                <a:spcPts val="0"/>
              </a:spcAft>
              <a:buFont typeface="Arial" pitchFamily="34" charset="0"/>
              <a:buChar char="•"/>
              <a:defRPr/>
            </a:pPr>
            <a:r>
              <a:rPr lang="fa-IR" sz="2000" dirty="0" smtClean="0">
                <a:solidFill>
                  <a:srgbClr val="002060"/>
                </a:solidFill>
                <a:cs typeface="B Badr" pitchFamily="2" charset="-78"/>
              </a:rPr>
              <a:t>اگر دو متغير در يک گروه مورد بررسی قرار گيرد بعبارتی دو متغير با هم در ارتباط باشند از اين مدل استفاده ميکنيم.</a:t>
            </a:r>
          </a:p>
          <a:p>
            <a:pPr indent="15875" algn="just" rtl="1" eaLnBrk="1" fontAlgn="auto" hangingPunct="1">
              <a:lnSpc>
                <a:spcPct val="120000"/>
              </a:lnSpc>
              <a:spcAft>
                <a:spcPts val="0"/>
              </a:spcAft>
              <a:buFont typeface="Wingdings" pitchFamily="2" charset="2"/>
              <a:buNone/>
              <a:defRPr/>
            </a:pPr>
            <a:r>
              <a:rPr lang="fa-IR" sz="2000" dirty="0" smtClean="0">
                <a:solidFill>
                  <a:srgbClr val="002060"/>
                </a:solidFill>
                <a:cs typeface="B Badr" pitchFamily="2" charset="-78"/>
              </a:rPr>
              <a:t>مثل: مقايسه بازدهی دو سال</a:t>
            </a:r>
            <a:endParaRPr lang="en-US" sz="2000" dirty="0" smtClean="0">
              <a:solidFill>
                <a:srgbClr val="002060"/>
              </a:solidFill>
              <a:cs typeface="B Badr" pitchFamily="2" charset="-78"/>
            </a:endParaRPr>
          </a:p>
          <a:p>
            <a:pPr indent="15875" algn="just" rtl="1" eaLnBrk="1" fontAlgn="auto" hangingPunct="1">
              <a:lnSpc>
                <a:spcPct val="120000"/>
              </a:lnSpc>
              <a:spcAft>
                <a:spcPts val="0"/>
              </a:spcAft>
              <a:buFont typeface="Wingdings" pitchFamily="2" charset="2"/>
              <a:buNone/>
              <a:defRPr/>
            </a:pPr>
            <a:r>
              <a:rPr lang="fa-IR" sz="2000" b="1" dirty="0" smtClean="0">
                <a:solidFill>
                  <a:srgbClr val="002060"/>
                </a:solidFill>
                <a:cs typeface="B Badr" pitchFamily="2" charset="-78"/>
              </a:rPr>
              <a:t>نکته:</a:t>
            </a:r>
          </a:p>
          <a:p>
            <a:pPr indent="15875" algn="just" rtl="1" eaLnBrk="1" fontAlgn="auto" hangingPunct="1">
              <a:spcAft>
                <a:spcPts val="0"/>
              </a:spcAft>
              <a:buFont typeface="Wingdings" pitchFamily="2" charset="2"/>
              <a:buNone/>
              <a:defRPr/>
            </a:pPr>
            <a:r>
              <a:rPr lang="fa-IR" sz="2000" dirty="0" smtClean="0">
                <a:solidFill>
                  <a:srgbClr val="002060"/>
                </a:solidFill>
                <a:latin typeface="Arial" charset="0"/>
                <a:cs typeface="B Badr" pitchFamily="2" charset="-78"/>
              </a:rPr>
              <a:t> 1- توزيع متغيرها متقارن باشد</a:t>
            </a:r>
          </a:p>
          <a:p>
            <a:pPr indent="15875" algn="just" rtl="1" eaLnBrk="1" fontAlgn="auto" hangingPunct="1">
              <a:spcAft>
                <a:spcPts val="0"/>
              </a:spcAft>
              <a:buFont typeface="Wingdings" pitchFamily="2" charset="2"/>
              <a:buNone/>
              <a:defRPr/>
            </a:pPr>
            <a:r>
              <a:rPr lang="fa-IR" sz="2000" dirty="0" smtClean="0">
                <a:solidFill>
                  <a:srgbClr val="002060"/>
                </a:solidFill>
                <a:cs typeface="B Badr" pitchFamily="2" charset="-78"/>
              </a:rPr>
              <a:t> 2- هر دو متغير کمی پيوسته باشد</a:t>
            </a:r>
            <a:endParaRPr lang="en-US" sz="2000" dirty="0" smtClean="0">
              <a:solidFill>
                <a:srgbClr val="002060"/>
              </a:solidFill>
              <a:cs typeface="B Badr" pitchFamily="2" charset="-78"/>
            </a:endParaRPr>
          </a:p>
          <a:p>
            <a:pPr indent="15875" algn="just" rtl="1" eaLnBrk="1" fontAlgn="auto" hangingPunct="1">
              <a:lnSpc>
                <a:spcPct val="120000"/>
              </a:lnSpc>
              <a:spcAft>
                <a:spcPts val="0"/>
              </a:spcAft>
              <a:buFont typeface="Wingdings 2"/>
              <a:buChar char=""/>
              <a:defRPr/>
            </a:pPr>
            <a:r>
              <a:rPr lang="fa-IR" sz="2000" dirty="0" smtClean="0">
                <a:solidFill>
                  <a:srgbClr val="002060"/>
                </a:solidFill>
                <a:cs typeface="B Badr" pitchFamily="2" charset="-78"/>
              </a:rPr>
              <a:t> فرضيه:</a:t>
            </a:r>
          </a:p>
          <a:p>
            <a:pPr indent="15875" algn="just" rtl="1" eaLnBrk="1" fontAlgn="auto" hangingPunct="1">
              <a:lnSpc>
                <a:spcPct val="120000"/>
              </a:lnSpc>
              <a:spcAft>
                <a:spcPts val="0"/>
              </a:spcAft>
              <a:buFont typeface="Wingdings" pitchFamily="2" charset="2"/>
              <a:buNone/>
              <a:defRPr/>
            </a:pPr>
            <a:r>
              <a:rPr lang="fa-IR" sz="2000" dirty="0" smtClean="0">
                <a:solidFill>
                  <a:srgbClr val="002060"/>
                </a:solidFill>
                <a:cs typeface="B Badr" pitchFamily="2" charset="-78"/>
              </a:rPr>
              <a:t>بازدهی سال 84 با بازدهی سال 85  تفاوت ندارد.</a:t>
            </a:r>
          </a:p>
          <a:p>
            <a:pPr indent="15875" algn="l" eaLnBrk="1" fontAlgn="auto" hangingPunct="1">
              <a:lnSpc>
                <a:spcPct val="120000"/>
              </a:lnSpc>
              <a:spcAft>
                <a:spcPts val="0"/>
              </a:spcAft>
              <a:buFont typeface="Wingdings" pitchFamily="2" charset="2"/>
              <a:buNone/>
              <a:defRPr/>
            </a:pPr>
            <a:r>
              <a:rPr lang="en-US" sz="2000" dirty="0" smtClean="0">
                <a:solidFill>
                  <a:srgbClr val="002060"/>
                </a:solidFill>
                <a:latin typeface="Arial" charset="0"/>
                <a:cs typeface="B Badr" pitchFamily="2" charset="-78"/>
              </a:rPr>
              <a:t> </a:t>
            </a:r>
            <a:r>
              <a:rPr lang="en-US" sz="2000" dirty="0" err="1" smtClean="0">
                <a:solidFill>
                  <a:srgbClr val="002060"/>
                </a:solidFill>
                <a:latin typeface="Arial" charset="0"/>
                <a:cs typeface="B Badr" pitchFamily="2" charset="-78"/>
              </a:rPr>
              <a:t>Md</a:t>
            </a:r>
            <a:r>
              <a:rPr lang="en-US" sz="2000" dirty="0" smtClean="0">
                <a:solidFill>
                  <a:srgbClr val="002060"/>
                </a:solidFill>
                <a:latin typeface="Arial" charset="0"/>
                <a:cs typeface="B Badr" pitchFamily="2" charset="-78"/>
              </a:rPr>
              <a:t>=</a:t>
            </a:r>
            <a:r>
              <a:rPr lang="fa-IR" sz="2000" dirty="0" smtClean="0">
                <a:solidFill>
                  <a:srgbClr val="002060"/>
                </a:solidFill>
                <a:latin typeface="Arial" charset="0"/>
                <a:cs typeface="B Badr" pitchFamily="2" charset="-78"/>
              </a:rPr>
              <a:t>0</a:t>
            </a:r>
            <a:r>
              <a:rPr lang="en-US" sz="2000" dirty="0" smtClean="0">
                <a:solidFill>
                  <a:srgbClr val="002060"/>
                </a:solidFill>
                <a:latin typeface="Arial" charset="0"/>
                <a:cs typeface="B Badr" pitchFamily="2" charset="-78"/>
              </a:rPr>
              <a:t>  </a:t>
            </a:r>
            <a:r>
              <a:rPr lang="fa-IR" sz="2000" dirty="0" smtClean="0">
                <a:solidFill>
                  <a:srgbClr val="002060"/>
                </a:solidFill>
                <a:latin typeface="Arial" charset="0"/>
                <a:cs typeface="B Badr" pitchFamily="2" charset="-78"/>
              </a:rPr>
              <a:t>:</a:t>
            </a:r>
            <a:r>
              <a:rPr lang="en-US" sz="2000" dirty="0" smtClean="0">
                <a:solidFill>
                  <a:srgbClr val="002060"/>
                </a:solidFill>
                <a:latin typeface="Arial" charset="0"/>
                <a:cs typeface="B Badr" pitchFamily="2" charset="-78"/>
              </a:rPr>
              <a:t> H0</a:t>
            </a:r>
            <a:r>
              <a:rPr lang="fa-IR" sz="2000" dirty="0" smtClean="0">
                <a:solidFill>
                  <a:srgbClr val="002060"/>
                </a:solidFill>
                <a:latin typeface="Arial" charset="0"/>
                <a:cs typeface="B Badr" pitchFamily="2" charset="-78"/>
              </a:rPr>
              <a:t> </a:t>
            </a:r>
            <a:r>
              <a:rPr lang="en-US" sz="2000" dirty="0" smtClean="0">
                <a:solidFill>
                  <a:srgbClr val="002060"/>
                </a:solidFill>
                <a:latin typeface="Arial" charset="0"/>
                <a:cs typeface="B Badr" pitchFamily="2" charset="-78"/>
              </a:rPr>
              <a:t>     </a:t>
            </a:r>
            <a:r>
              <a:rPr lang="fa-IR" sz="2000" dirty="0" smtClean="0">
                <a:solidFill>
                  <a:srgbClr val="002060"/>
                </a:solidFill>
                <a:latin typeface="Arial" charset="0"/>
                <a:cs typeface="B Badr" pitchFamily="2" charset="-78"/>
              </a:rPr>
              <a:t>       </a:t>
            </a:r>
          </a:p>
          <a:p>
            <a:pPr algn="l" eaLnBrk="1" fontAlgn="auto" hangingPunct="1">
              <a:spcAft>
                <a:spcPts val="0"/>
              </a:spcAft>
              <a:buFont typeface="Wingdings" pitchFamily="2" charset="2"/>
              <a:buNone/>
              <a:defRPr/>
            </a:pPr>
            <a:r>
              <a:rPr lang="fa-IR" sz="2000" dirty="0" smtClean="0">
                <a:solidFill>
                  <a:srgbClr val="002060"/>
                </a:solidFill>
                <a:latin typeface="Arial" charset="0"/>
                <a:cs typeface="B Badr" pitchFamily="2" charset="-78"/>
              </a:rPr>
              <a:t>      </a:t>
            </a:r>
            <a:r>
              <a:rPr lang="en-US" sz="2000" dirty="0" smtClean="0">
                <a:solidFill>
                  <a:srgbClr val="002060"/>
                </a:solidFill>
                <a:latin typeface="Arial" charset="0"/>
                <a:cs typeface="B Badr" pitchFamily="2" charset="-78"/>
              </a:rPr>
              <a:t> Md≠0 </a:t>
            </a:r>
            <a:r>
              <a:rPr lang="fa-IR" sz="2000" dirty="0" smtClean="0">
                <a:solidFill>
                  <a:srgbClr val="002060"/>
                </a:solidFill>
                <a:latin typeface="Arial" charset="0"/>
                <a:cs typeface="B Badr" pitchFamily="2" charset="-78"/>
              </a:rPr>
              <a:t>:</a:t>
            </a:r>
            <a:r>
              <a:rPr lang="en-US" sz="2000" dirty="0" smtClean="0">
                <a:solidFill>
                  <a:srgbClr val="002060"/>
                </a:solidFill>
                <a:latin typeface="Arial" charset="0"/>
                <a:cs typeface="B Badr" pitchFamily="2" charset="-78"/>
              </a:rPr>
              <a:t> H1</a:t>
            </a:r>
            <a:r>
              <a:rPr lang="fa-IR" sz="2000" dirty="0" smtClean="0">
                <a:solidFill>
                  <a:srgbClr val="002060"/>
                </a:solidFill>
                <a:latin typeface="Arial" charset="0"/>
                <a:cs typeface="B Badr" pitchFamily="2" charset="-78"/>
              </a:rPr>
              <a:t> </a:t>
            </a:r>
          </a:p>
          <a:p>
            <a:pPr algn="r" rtl="1" eaLnBrk="1" fontAlgn="auto" hangingPunct="1">
              <a:spcAft>
                <a:spcPts val="0"/>
              </a:spcAft>
              <a:buFont typeface="Wingdings" pitchFamily="2" charset="2"/>
              <a:buChar char="v"/>
              <a:defRPr/>
            </a:pPr>
            <a:r>
              <a:rPr lang="fa-IR" sz="2000" dirty="0" smtClean="0">
                <a:solidFill>
                  <a:srgbClr val="002060"/>
                </a:solidFill>
                <a:cs typeface="B Badr" pitchFamily="2" charset="-78"/>
              </a:rPr>
              <a:t>آماره </a:t>
            </a:r>
            <a:r>
              <a:rPr lang="en-US" sz="2000" dirty="0" smtClean="0">
                <a:solidFill>
                  <a:srgbClr val="002060"/>
                </a:solidFill>
                <a:cs typeface="B Badr" pitchFamily="2" charset="-78"/>
              </a:rPr>
              <a:t>t </a:t>
            </a:r>
            <a:r>
              <a:rPr lang="fa-IR" sz="2000" dirty="0" smtClean="0">
                <a:solidFill>
                  <a:srgbClr val="002060"/>
                </a:solidFill>
                <a:cs typeface="B Badr" pitchFamily="2" charset="-78"/>
              </a:rPr>
              <a:t> اين آزمون با رابطه زير بدست مي آيد.</a:t>
            </a:r>
          </a:p>
          <a:p>
            <a:pPr algn="r" rtl="1" eaLnBrk="1" fontAlgn="auto" hangingPunct="1">
              <a:spcAft>
                <a:spcPts val="0"/>
              </a:spcAft>
              <a:buFont typeface="Wingdings" pitchFamily="2" charset="2"/>
              <a:buChar char="v"/>
              <a:defRPr/>
            </a:pPr>
            <a:endParaRPr lang="fa-IR" sz="2000" dirty="0" smtClean="0">
              <a:solidFill>
                <a:srgbClr val="002060"/>
              </a:solidFill>
              <a:cs typeface="B Badr" pitchFamily="2" charset="-78"/>
            </a:endParaRPr>
          </a:p>
          <a:p>
            <a:pPr marL="685800" algn="just" rtl="1" eaLnBrk="1" fontAlgn="auto" hangingPunct="1">
              <a:spcAft>
                <a:spcPts val="0"/>
              </a:spcAft>
              <a:buFont typeface="Wingdings" panose="05000000000000000000" pitchFamily="2" charset="2"/>
              <a:buChar char="§"/>
              <a:defRPr/>
            </a:pPr>
            <a:r>
              <a:rPr lang="fa-IR" sz="2000" b="1" dirty="0" smtClean="0">
                <a:solidFill>
                  <a:srgbClr val="002060"/>
                </a:solidFill>
                <a:cs typeface="B Badr" pitchFamily="2" charset="-78"/>
              </a:rPr>
              <a:t>تفاوت ميانگينها</a:t>
            </a:r>
            <a:r>
              <a:rPr lang="fa-IR" sz="2000" dirty="0" smtClean="0">
                <a:solidFill>
                  <a:srgbClr val="002060"/>
                </a:solidFill>
                <a:cs typeface="B Badr" pitchFamily="2" charset="-78"/>
              </a:rPr>
              <a:t>= </a:t>
            </a:r>
            <a:r>
              <a:rPr lang="en-US" sz="2000" dirty="0" smtClean="0">
                <a:solidFill>
                  <a:srgbClr val="002060"/>
                </a:solidFill>
                <a:cs typeface="B Badr" pitchFamily="2" charset="-78"/>
              </a:rPr>
              <a:t>Xd</a:t>
            </a:r>
          </a:p>
          <a:p>
            <a:pPr marL="685800" algn="just" rtl="1" eaLnBrk="1" fontAlgn="auto" hangingPunct="1">
              <a:spcAft>
                <a:spcPts val="0"/>
              </a:spcAft>
              <a:buFont typeface="Wingdings" panose="05000000000000000000" pitchFamily="2" charset="2"/>
              <a:buChar char="§"/>
              <a:defRPr/>
            </a:pPr>
            <a:r>
              <a:rPr lang="fa-IR" sz="2000" b="1" dirty="0" smtClean="0">
                <a:solidFill>
                  <a:srgbClr val="002060"/>
                </a:solidFill>
                <a:cs typeface="B Badr" pitchFamily="2" charset="-78"/>
              </a:rPr>
              <a:t>انحراف معيار ميانگينها</a:t>
            </a:r>
            <a:r>
              <a:rPr lang="fa-IR" sz="2000" dirty="0" smtClean="0">
                <a:solidFill>
                  <a:srgbClr val="002060"/>
                </a:solidFill>
                <a:cs typeface="B Badr" pitchFamily="2" charset="-78"/>
              </a:rPr>
              <a:t>= </a:t>
            </a:r>
            <a:r>
              <a:rPr lang="en-US" sz="2000" dirty="0" smtClean="0">
                <a:solidFill>
                  <a:srgbClr val="002060"/>
                </a:solidFill>
                <a:cs typeface="B Badr" pitchFamily="2" charset="-78"/>
              </a:rPr>
              <a:t>Sd</a:t>
            </a:r>
            <a:endParaRPr lang="fa-IR" sz="2000" dirty="0" smtClean="0">
              <a:solidFill>
                <a:srgbClr val="002060"/>
              </a:solidFill>
              <a:cs typeface="B Badr" pitchFamily="2" charset="-78"/>
            </a:endParaRPr>
          </a:p>
          <a:p>
            <a:pPr algn="r" rtl="1" eaLnBrk="1" fontAlgn="auto" hangingPunct="1">
              <a:spcAft>
                <a:spcPts val="0"/>
              </a:spcAft>
              <a:buFont typeface="Wingdings" pitchFamily="2" charset="2"/>
              <a:buChar char="v"/>
              <a:defRPr/>
            </a:pPr>
            <a:endParaRPr lang="fa-IR" sz="2000" dirty="0">
              <a:solidFill>
                <a:srgbClr val="002060"/>
              </a:solidFill>
            </a:endParaRPr>
          </a:p>
        </p:txBody>
      </p:sp>
      <p:sp>
        <p:nvSpPr>
          <p:cNvPr id="6" name="Slide Number Placeholder 5"/>
          <p:cNvSpPr>
            <a:spLocks noGrp="1"/>
          </p:cNvSpPr>
          <p:nvPr>
            <p:ph type="sldNum" sz="quarter" idx="11"/>
          </p:nvPr>
        </p:nvSpPr>
        <p:spPr/>
        <p:txBody>
          <a:bodyPr/>
          <a:lstStyle/>
          <a:p>
            <a:pPr>
              <a:defRPr/>
            </a:pPr>
            <a:fld id="{B4BDC47C-23E0-4FEA-8CC8-D69107D6ED39}" type="slidenum">
              <a:rPr lang="fa-IR" altLang="en-US"/>
              <a:pPr>
                <a:defRPr/>
              </a:pPr>
              <a:t>50</a:t>
            </a:fld>
            <a:endParaRPr lang="en-US" altLang="en-US" dirty="0"/>
          </a:p>
        </p:txBody>
      </p:sp>
      <p:sp>
        <p:nvSpPr>
          <p:cNvPr id="4" name="Left Brace 3"/>
          <p:cNvSpPr/>
          <p:nvPr/>
        </p:nvSpPr>
        <p:spPr>
          <a:xfrm>
            <a:off x="600001" y="3933056"/>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aphicFrame>
        <p:nvGraphicFramePr>
          <p:cNvPr id="49158" name="Object 1"/>
          <p:cNvGraphicFramePr>
            <a:graphicFrameLocks noChangeAspect="1"/>
          </p:cNvGraphicFramePr>
          <p:nvPr/>
        </p:nvGraphicFramePr>
        <p:xfrm>
          <a:off x="357188" y="5429250"/>
          <a:ext cx="2189162" cy="1214438"/>
        </p:xfrm>
        <a:graphic>
          <a:graphicData uri="http://schemas.openxmlformats.org/presentationml/2006/ole">
            <p:oleObj spid="_x0000_s49203" name="Equation" r:id="rId3" imgW="723586" imgH="660113" progId="Equation.3">
              <p:embed/>
            </p:oleObj>
          </a:graphicData>
        </a:graphic>
      </p:graphicFrame>
      <p:sp>
        <p:nvSpPr>
          <p:cNvPr id="4915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9942D62D-3448-4333-983E-204223CB8928}" type="slidenum">
              <a:rPr lang="fa-IR" altLang="en-US" sz="1400">
                <a:solidFill>
                  <a:schemeClr val="bg1"/>
                </a:solidFill>
                <a:latin typeface="Arial" charset="0"/>
                <a:cs typeface="B Nazanin" pitchFamily="2" charset="-78"/>
              </a:rPr>
              <a:pPr algn="ctr" rtl="1" eaLnBrk="1" hangingPunct="1">
                <a:spcBef>
                  <a:spcPct val="0"/>
                </a:spcBef>
                <a:buFontTx/>
                <a:buNone/>
              </a:pPr>
              <a:t>50</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285750" y="1214438"/>
            <a:ext cx="8396288" cy="5251450"/>
          </a:xfrm>
        </p:spPr>
        <p:txBody>
          <a:bodyPr/>
          <a:lstStyle/>
          <a:p>
            <a:pPr eaLnBrk="1" hangingPunct="1">
              <a:lnSpc>
                <a:spcPct val="80000"/>
              </a:lnSpc>
            </a:pPr>
            <a:r>
              <a:rPr lang="en-US" altLang="en-US" sz="2000" b="1" dirty="0" smtClean="0">
                <a:solidFill>
                  <a:srgbClr val="002060"/>
                </a:solidFill>
                <a:latin typeface="Times New Roman" panose="02020603050405020304" pitchFamily="18" charset="0"/>
                <a:cs typeface="Times New Roman" panose="02020603050405020304" pitchFamily="18" charset="0"/>
              </a:rPr>
              <a:t>Analyze           Compare means            Paired- Sample T Test</a:t>
            </a:r>
          </a:p>
          <a:p>
            <a:pPr eaLnBrk="1" hangingPunct="1">
              <a:lnSpc>
                <a:spcPct val="80000"/>
              </a:lnSpc>
              <a:buFont typeface="Wingdings" pitchFamily="2" charset="2"/>
              <a:buNone/>
            </a:pPr>
            <a:endParaRPr lang="en-US" altLang="en-US" dirty="0" smtClean="0">
              <a:cs typeface="B Badr" pitchFamily="2" charset="-78"/>
            </a:endParaRPr>
          </a:p>
          <a:p>
            <a:pPr algn="r" rtl="1" eaLnBrk="1" hangingPunct="1">
              <a:lnSpc>
                <a:spcPct val="80000"/>
              </a:lnSpc>
              <a:buFont typeface="Wingdings" panose="05000000000000000000" pitchFamily="2" charset="2"/>
              <a:buChar char="§"/>
            </a:pPr>
            <a:r>
              <a:rPr lang="fa-IR" altLang="en-US" sz="2000" b="1" dirty="0" smtClean="0">
                <a:solidFill>
                  <a:srgbClr val="002060"/>
                </a:solidFill>
                <a:cs typeface="B Badr" pitchFamily="2" charset="-78"/>
              </a:rPr>
              <a:t>نتيجه آزمون شامل سه خروجی است.</a:t>
            </a:r>
            <a:r>
              <a:rPr lang="en-US" altLang="en-US" sz="2000" b="1" dirty="0" smtClean="0">
                <a:solidFill>
                  <a:srgbClr val="002060"/>
                </a:solidFill>
                <a:cs typeface="B Badr" pitchFamily="2" charset="-78"/>
              </a:rPr>
              <a:t> </a:t>
            </a:r>
            <a:r>
              <a:rPr lang="fa-IR" altLang="en-US" sz="2000" b="1" dirty="0" smtClean="0">
                <a:solidFill>
                  <a:srgbClr val="002060"/>
                </a:solidFill>
                <a:cs typeface="B Badr" pitchFamily="2" charset="-78"/>
              </a:rPr>
              <a:t> خروجی اول آمار توصيفی دو متغير است.</a:t>
            </a:r>
          </a:p>
          <a:p>
            <a:pPr eaLnBrk="1" hangingPunct="1">
              <a:lnSpc>
                <a:spcPct val="80000"/>
              </a:lnSpc>
            </a:pPr>
            <a:endParaRPr lang="fa-IR" altLang="en-US" sz="2000" b="1" dirty="0" smtClean="0">
              <a:cs typeface="B Badr" pitchFamily="2" charset="-78"/>
            </a:endParaRPr>
          </a:p>
          <a:p>
            <a:pPr eaLnBrk="1" hangingPunct="1">
              <a:lnSpc>
                <a:spcPct val="80000"/>
              </a:lnSpc>
            </a:pPr>
            <a:endParaRPr lang="fa-IR" altLang="en-US" sz="2000" b="1" dirty="0" smtClean="0">
              <a:cs typeface="B Badr" pitchFamily="2" charset="-78"/>
            </a:endParaRPr>
          </a:p>
          <a:p>
            <a:pPr eaLnBrk="1" hangingPunct="1">
              <a:lnSpc>
                <a:spcPct val="80000"/>
              </a:lnSpc>
            </a:pPr>
            <a:endParaRPr lang="fa-IR" altLang="en-US" sz="2000" b="1" dirty="0" smtClean="0">
              <a:cs typeface="B Badr" pitchFamily="2" charset="-78"/>
            </a:endParaRPr>
          </a:p>
          <a:p>
            <a:pPr eaLnBrk="1" hangingPunct="1">
              <a:lnSpc>
                <a:spcPct val="80000"/>
              </a:lnSpc>
            </a:pPr>
            <a:endParaRPr lang="fa-IR" altLang="en-US" sz="2000" b="1" dirty="0" smtClean="0">
              <a:cs typeface="B Badr" pitchFamily="2" charset="-78"/>
            </a:endParaRPr>
          </a:p>
          <a:p>
            <a:pPr eaLnBrk="1" hangingPunct="1">
              <a:lnSpc>
                <a:spcPct val="80000"/>
              </a:lnSpc>
            </a:pPr>
            <a:endParaRPr lang="fa-IR" altLang="en-US" sz="2000" b="1" dirty="0" smtClean="0">
              <a:cs typeface="B Badr" pitchFamily="2" charset="-78"/>
            </a:endParaRPr>
          </a:p>
          <a:p>
            <a:pPr eaLnBrk="1" hangingPunct="1">
              <a:lnSpc>
                <a:spcPct val="80000"/>
              </a:lnSpc>
            </a:pPr>
            <a:endParaRPr lang="fa-IR" altLang="en-US" sz="2000" b="1" dirty="0" smtClean="0">
              <a:cs typeface="B Badr" pitchFamily="2" charset="-78"/>
            </a:endParaRPr>
          </a:p>
          <a:p>
            <a:pPr eaLnBrk="1" hangingPunct="1">
              <a:lnSpc>
                <a:spcPct val="80000"/>
              </a:lnSpc>
            </a:pPr>
            <a:endParaRPr lang="fa-IR" altLang="en-US" sz="2000" b="1" dirty="0" smtClean="0">
              <a:cs typeface="B Badr" pitchFamily="2" charset="-78"/>
            </a:endParaRPr>
          </a:p>
          <a:p>
            <a:pPr eaLnBrk="1" hangingPunct="1">
              <a:lnSpc>
                <a:spcPct val="80000"/>
              </a:lnSpc>
            </a:pPr>
            <a:endParaRPr lang="fa-IR" altLang="en-US" sz="2000" b="1" dirty="0" smtClean="0">
              <a:cs typeface="B Badr" pitchFamily="2" charset="-78"/>
            </a:endParaRPr>
          </a:p>
          <a:p>
            <a:pPr algn="r" rtl="1" eaLnBrk="1" hangingPunct="1">
              <a:lnSpc>
                <a:spcPct val="80000"/>
              </a:lnSpc>
              <a:buFont typeface="Wingdings" panose="05000000000000000000" pitchFamily="2" charset="2"/>
              <a:buChar char="§"/>
            </a:pPr>
            <a:r>
              <a:rPr lang="fa-IR" altLang="en-US" sz="2000" b="1" dirty="0" smtClean="0">
                <a:solidFill>
                  <a:srgbClr val="002060"/>
                </a:solidFill>
                <a:cs typeface="B Badr" pitchFamily="2" charset="-78"/>
              </a:rPr>
              <a:t>خروجی دوم همبستگی دو متغير را نشان ميدهد.</a:t>
            </a:r>
          </a:p>
          <a:p>
            <a:pPr eaLnBrk="1" hangingPunct="1">
              <a:lnSpc>
                <a:spcPct val="80000"/>
              </a:lnSpc>
            </a:pPr>
            <a:endParaRPr lang="en-US" altLang="en-US" sz="2000" b="1" dirty="0" smtClean="0">
              <a:cs typeface="B Badr" pitchFamily="2" charset="-78"/>
            </a:endParaRPr>
          </a:p>
          <a:p>
            <a:pPr eaLnBrk="1" hangingPunct="1">
              <a:lnSpc>
                <a:spcPct val="80000"/>
              </a:lnSpc>
              <a:buFont typeface="Wingdings" pitchFamily="2" charset="2"/>
              <a:buNone/>
            </a:pPr>
            <a:endParaRPr lang="en-US" altLang="en-US" dirty="0" smtClean="0">
              <a:cs typeface="B Badr" pitchFamily="2" charset="-78"/>
            </a:endParaRPr>
          </a:p>
          <a:p>
            <a:pPr eaLnBrk="1" hangingPunct="1">
              <a:lnSpc>
                <a:spcPct val="80000"/>
              </a:lnSpc>
              <a:buFont typeface="Wingdings" pitchFamily="2" charset="2"/>
              <a:buNone/>
            </a:pPr>
            <a:endParaRPr lang="fa-IR" altLang="en-US" dirty="0" smtClean="0">
              <a:cs typeface="B Badr" pitchFamily="2" charset="-78"/>
            </a:endParaRPr>
          </a:p>
        </p:txBody>
      </p:sp>
      <p:sp>
        <p:nvSpPr>
          <p:cNvPr id="8" name="Slide Number Placeholder 7"/>
          <p:cNvSpPr>
            <a:spLocks noGrp="1"/>
          </p:cNvSpPr>
          <p:nvPr>
            <p:ph type="sldNum" sz="quarter" idx="11"/>
          </p:nvPr>
        </p:nvSpPr>
        <p:spPr/>
        <p:txBody>
          <a:bodyPr/>
          <a:lstStyle/>
          <a:p>
            <a:pPr>
              <a:defRPr/>
            </a:pPr>
            <a:fld id="{EFBE8D42-F174-4BE3-9EA3-09D302D8626D}" type="slidenum">
              <a:rPr lang="fa-IR" altLang="en-US"/>
              <a:pPr>
                <a:defRPr/>
              </a:pPr>
              <a:t>51</a:t>
            </a:fld>
            <a:endParaRPr lang="en-US" altLang="en-US" dirty="0"/>
          </a:p>
        </p:txBody>
      </p:sp>
      <p:pic>
        <p:nvPicPr>
          <p:cNvPr id="50181"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4375" y="2500313"/>
            <a:ext cx="7715250"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2"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85813" y="5143500"/>
            <a:ext cx="7000875" cy="150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1571625" y="1357313"/>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57625" y="1357313"/>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0185"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A0F19218-0D05-47EA-951B-0820173AF994}" type="slidenum">
              <a:rPr lang="fa-IR" altLang="en-US" sz="1400">
                <a:solidFill>
                  <a:schemeClr val="bg1"/>
                </a:solidFill>
                <a:latin typeface="Arial" charset="0"/>
                <a:cs typeface="B Nazanin" pitchFamily="2" charset="-78"/>
              </a:rPr>
              <a:pPr algn="ctr" rtl="1" eaLnBrk="1" hangingPunct="1">
                <a:spcBef>
                  <a:spcPct val="0"/>
                </a:spcBef>
                <a:buFontTx/>
                <a:buNone/>
              </a:pPr>
              <a:t>51</a:t>
            </a:fld>
            <a:endParaRPr lang="en-US" altLang="en-US" sz="1200">
              <a:solidFill>
                <a:schemeClr val="bg1"/>
              </a:solidFill>
              <a:latin typeface="Arial" charset="0"/>
              <a:cs typeface="B Nazanin" pitchFamily="2" charset="-78"/>
            </a:endParaRPr>
          </a:p>
        </p:txBody>
      </p:sp>
      <p:sp>
        <p:nvSpPr>
          <p:cNvPr id="11" name="Title 1"/>
          <p:cNvSpPr txBox="1">
            <a:spLocks/>
          </p:cNvSpPr>
          <p:nvPr/>
        </p:nvSpPr>
        <p:spPr>
          <a:xfrm>
            <a:off x="2411760" y="142875"/>
            <a:ext cx="6270278" cy="571500"/>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800" smtClean="0">
                <a:solidFill>
                  <a:schemeClr val="hlink"/>
                </a:solidFill>
                <a:cs typeface="B Titr" panose="00000700000000000000" pitchFamily="2" charset="-78"/>
              </a:rPr>
              <a:t>مدل آماری </a:t>
            </a:r>
            <a:r>
              <a:rPr lang="en-US" sz="2800" smtClean="0">
                <a:solidFill>
                  <a:schemeClr val="hlink"/>
                </a:solidFill>
                <a:cs typeface="B Titr" panose="00000700000000000000" pitchFamily="2" charset="-78"/>
              </a:rPr>
              <a:t>t </a:t>
            </a:r>
            <a:r>
              <a:rPr lang="fa-IR" sz="2800" smtClean="0">
                <a:solidFill>
                  <a:schemeClr val="hlink"/>
                </a:solidFill>
                <a:cs typeface="B Titr" panose="00000700000000000000" pitchFamily="2" charset="-78"/>
              </a:rPr>
              <a:t> دوگروه وابسته (جفت گونه)</a:t>
            </a:r>
            <a:endParaRPr lang="fa-IR" sz="2800" dirty="0" smtClean="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4275">
                                            <p:txEl>
                                              <p:pRg st="0" end="0"/>
                                            </p:txEl>
                                          </p:spTgt>
                                        </p:tgtEl>
                                        <p:attrNameLst>
                                          <p:attrName>ppt_x</p:attrName>
                                          <p:attrName>ppt_y</p:attrName>
                                        </p:attrNameLst>
                                      </p:cBhvr>
                                    </p:animMotion>
                                    <p:animRot by="1500000">
                                      <p:cBhvr>
                                        <p:cTn id="7" dur="125" fill="hold">
                                          <p:stCondLst>
                                            <p:cond delay="0"/>
                                          </p:stCondLst>
                                        </p:cTn>
                                        <p:tgtEl>
                                          <p:spTgt spid="54275">
                                            <p:txEl>
                                              <p:pRg st="0" end="0"/>
                                            </p:txEl>
                                          </p:spTgt>
                                        </p:tgtEl>
                                        <p:attrNameLst>
                                          <p:attrName>r</p:attrName>
                                        </p:attrNameLst>
                                      </p:cBhvr>
                                    </p:animRot>
                                    <p:animRot by="-1500000">
                                      <p:cBhvr>
                                        <p:cTn id="8" dur="125" fill="hold">
                                          <p:stCondLst>
                                            <p:cond delay="125"/>
                                          </p:stCondLst>
                                        </p:cTn>
                                        <p:tgtEl>
                                          <p:spTgt spid="54275">
                                            <p:txEl>
                                              <p:pRg st="0" end="0"/>
                                            </p:txEl>
                                          </p:spTgt>
                                        </p:tgtEl>
                                        <p:attrNameLst>
                                          <p:attrName>r</p:attrName>
                                        </p:attrNameLst>
                                      </p:cBhvr>
                                    </p:animRot>
                                    <p:animRot by="-1500000">
                                      <p:cBhvr>
                                        <p:cTn id="9" dur="125" fill="hold">
                                          <p:stCondLst>
                                            <p:cond delay="250"/>
                                          </p:stCondLst>
                                        </p:cTn>
                                        <p:tgtEl>
                                          <p:spTgt spid="54275">
                                            <p:txEl>
                                              <p:pRg st="0" end="0"/>
                                            </p:txEl>
                                          </p:spTgt>
                                        </p:tgtEl>
                                        <p:attrNameLst>
                                          <p:attrName>r</p:attrName>
                                        </p:attrNameLst>
                                      </p:cBhvr>
                                    </p:animRot>
                                    <p:animRot by="1500000">
                                      <p:cBhvr>
                                        <p:cTn id="10" dur="125" fill="hold">
                                          <p:stCondLst>
                                            <p:cond delay="375"/>
                                          </p:stCondLst>
                                        </p:cTn>
                                        <p:tgtEl>
                                          <p:spTgt spid="54275">
                                            <p:txEl>
                                              <p:pRg st="0" end="0"/>
                                            </p:txEl>
                                          </p:spTgt>
                                        </p:tgtEl>
                                        <p:attrNameLst>
                                          <p:attrName>r</p:attrName>
                                        </p:attrNameLst>
                                      </p:cBhvr>
                                    </p:animRot>
                                  </p:childTnLst>
                                </p:cTn>
                              </p:par>
                              <p:par>
                                <p:cTn id="11" presetID="45" presetClass="entr" presetSubtype="0" fill="hold" nodeType="withEffect">
                                  <p:stCondLst>
                                    <p:cond delay="0"/>
                                  </p:stCondLst>
                                  <p:iterate type="lt">
                                    <p:tmPct val="10000"/>
                                  </p:iterate>
                                  <p:childTnLst>
                                    <p:set>
                                      <p:cBhvr>
                                        <p:cTn id="12" dur="1" fill="hold">
                                          <p:stCondLst>
                                            <p:cond delay="0"/>
                                          </p:stCondLst>
                                        </p:cTn>
                                        <p:tgtEl>
                                          <p:spTgt spid="54275">
                                            <p:txEl>
                                              <p:pRg st="0" end="0"/>
                                            </p:txEl>
                                          </p:spTgt>
                                        </p:tgtEl>
                                        <p:attrNameLst>
                                          <p:attrName>style.visibility</p:attrName>
                                        </p:attrNameLst>
                                      </p:cBhvr>
                                      <p:to>
                                        <p:strVal val="visible"/>
                                      </p:to>
                                    </p:set>
                                    <p:animEffect transition="in" filter="fade">
                                      <p:cBhvr>
                                        <p:cTn id="13" dur="1000"/>
                                        <p:tgtEl>
                                          <p:spTgt spid="54275">
                                            <p:txEl>
                                              <p:pRg st="0" end="0"/>
                                            </p:txEl>
                                          </p:spTgt>
                                        </p:tgtEl>
                                      </p:cBhvr>
                                    </p:animEffect>
                                    <p:anim calcmode="lin" valueType="num">
                                      <p:cBhvr>
                                        <p:cTn id="14" dur="1000" fill="hold"/>
                                        <p:tgtEl>
                                          <p:spTgt spid="54275">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54275">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4600"/>
                            </p:stCondLst>
                            <p:childTnLst>
                              <p:par>
                                <p:cTn id="17" presetID="1" presetClass="emph" presetSubtype="2" fill="hold" nodeType="afterEffect">
                                  <p:stCondLst>
                                    <p:cond delay="0"/>
                                  </p:stCondLst>
                                  <p:childTnLst>
                                    <p:animClr clrSpc="rgb" dir="cw">
                                      <p:cBhvr>
                                        <p:cTn id="18" dur="3000" fill="hold"/>
                                        <p:tgtEl>
                                          <p:spTgt spid="11"/>
                                        </p:tgtEl>
                                        <p:attrNameLst>
                                          <p:attrName>fillcolor</p:attrName>
                                        </p:attrNameLst>
                                      </p:cBhvr>
                                      <p:to>
                                        <a:schemeClr val="accent2"/>
                                      </p:to>
                                    </p:animClr>
                                    <p:set>
                                      <p:cBhvr>
                                        <p:cTn id="19" dur="3000" fill="hold"/>
                                        <p:tgtEl>
                                          <p:spTgt spid="11"/>
                                        </p:tgtEl>
                                        <p:attrNameLst>
                                          <p:attrName>fill.type</p:attrName>
                                        </p:attrNameLst>
                                      </p:cBhvr>
                                      <p:to>
                                        <p:strVal val="solid"/>
                                      </p:to>
                                    </p:set>
                                    <p:set>
                                      <p:cBhvr>
                                        <p:cTn id="20" dur="3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500063" y="1071563"/>
            <a:ext cx="8253412" cy="5572125"/>
          </a:xfrm>
        </p:spPr>
        <p:txBody>
          <a:bodyPr/>
          <a:lstStyle/>
          <a:p>
            <a:pPr algn="r" rtl="1" eaLnBrk="1" hangingPunct="1">
              <a:buFont typeface="Wingdings" panose="05000000000000000000" pitchFamily="2" charset="2"/>
              <a:buChar char="§"/>
            </a:pPr>
            <a:r>
              <a:rPr lang="fa-IR" altLang="en-US" sz="2000" dirty="0" smtClean="0">
                <a:solidFill>
                  <a:srgbClr val="002060"/>
                </a:solidFill>
                <a:cs typeface="B Badr" pitchFamily="2" charset="-78"/>
              </a:rPr>
              <a:t>خروجی سوم نتايج آزمون </a:t>
            </a:r>
            <a:r>
              <a:rPr lang="en-US" altLang="en-US" sz="2000" dirty="0" smtClean="0">
                <a:solidFill>
                  <a:srgbClr val="002060"/>
                </a:solidFill>
                <a:cs typeface="B Badr" pitchFamily="2" charset="-78"/>
              </a:rPr>
              <a:t>t</a:t>
            </a:r>
            <a:r>
              <a:rPr lang="fa-IR" altLang="en-US" sz="2000" dirty="0" smtClean="0">
                <a:solidFill>
                  <a:srgbClr val="002060"/>
                </a:solidFill>
                <a:cs typeface="B Badr" pitchFamily="2" charset="-78"/>
              </a:rPr>
              <a:t> دو گروه وابسته را نمايش می دهد.</a:t>
            </a:r>
          </a:p>
          <a:p>
            <a:pPr eaLnBrk="1" hangingPunct="1"/>
            <a:endParaRPr lang="fa-IR" altLang="en-US" sz="2000" b="1" dirty="0" smtClean="0">
              <a:cs typeface="B Badr" pitchFamily="2" charset="-78"/>
            </a:endParaRPr>
          </a:p>
          <a:p>
            <a:pPr eaLnBrk="1" hangingPunct="1"/>
            <a:endParaRPr lang="fa-IR" altLang="en-US" sz="2000" b="1" dirty="0" smtClean="0">
              <a:cs typeface="B Badr" pitchFamily="2" charset="-78"/>
            </a:endParaRPr>
          </a:p>
          <a:p>
            <a:pPr eaLnBrk="1" hangingPunct="1"/>
            <a:endParaRPr lang="fa-IR" altLang="en-US" sz="2000" b="1" dirty="0" smtClean="0">
              <a:cs typeface="B Badr" pitchFamily="2" charset="-78"/>
            </a:endParaRPr>
          </a:p>
          <a:p>
            <a:pPr eaLnBrk="1" hangingPunct="1"/>
            <a:endParaRPr lang="fa-IR" altLang="en-US" sz="2000" b="1" dirty="0" smtClean="0">
              <a:cs typeface="B Badr" pitchFamily="2" charset="-78"/>
            </a:endParaRPr>
          </a:p>
          <a:p>
            <a:pPr eaLnBrk="1" hangingPunct="1"/>
            <a:endParaRPr lang="fa-IR" altLang="en-US" sz="2000" b="1" dirty="0" smtClean="0">
              <a:cs typeface="B Badr" pitchFamily="2" charset="-78"/>
            </a:endParaRPr>
          </a:p>
          <a:p>
            <a:pPr eaLnBrk="1" hangingPunct="1"/>
            <a:endParaRPr lang="fa-IR" altLang="en-US" sz="2000" b="1" dirty="0" smtClean="0">
              <a:cs typeface="B Badr" pitchFamily="2" charset="-78"/>
            </a:endParaRPr>
          </a:p>
          <a:p>
            <a:pPr algn="r" rtl="1" eaLnBrk="1" hangingPunct="1">
              <a:buFont typeface="Wingdings" panose="05000000000000000000" pitchFamily="2" charset="2"/>
              <a:buChar char="§"/>
            </a:pPr>
            <a:r>
              <a:rPr lang="fa-IR" altLang="en-US" sz="2000" dirty="0" smtClean="0">
                <a:solidFill>
                  <a:srgbClr val="002060"/>
                </a:solidFill>
                <a:cs typeface="B Badr" pitchFamily="2" charset="-78"/>
              </a:rPr>
              <a:t>برای بررسی رابطه(همبستگی) دو متغير ميتوان فرضيه های آماری را به صورت زير تعريف کرد:</a:t>
            </a:r>
          </a:p>
          <a:p>
            <a:pPr eaLnBrk="1" hangingPunct="1">
              <a:lnSpc>
                <a:spcPct val="150000"/>
              </a:lnSpc>
              <a:buFont typeface="Wingdings" pitchFamily="2" charset="2"/>
              <a:buNone/>
            </a:pPr>
            <a:r>
              <a:rPr lang="fa-IR" altLang="en-US" sz="2000" dirty="0" smtClean="0">
                <a:solidFill>
                  <a:srgbClr val="002060"/>
                </a:solidFill>
                <a:latin typeface="Arial" charset="0"/>
                <a:cs typeface="B Badr" pitchFamily="2" charset="-78"/>
              </a:rPr>
              <a:t>همبستگی معنی داری بين دو متغير وجود ندارد</a:t>
            </a:r>
            <a:r>
              <a:rPr lang="en-US" altLang="en-US" sz="2000" dirty="0" smtClean="0">
                <a:solidFill>
                  <a:srgbClr val="002060"/>
                </a:solidFill>
                <a:latin typeface="Arial" charset="0"/>
                <a:cs typeface="B Badr" pitchFamily="2" charset="-78"/>
              </a:rPr>
              <a:t> r = 0  </a:t>
            </a:r>
            <a:r>
              <a:rPr lang="fa-IR" altLang="en-US" sz="2000" dirty="0" smtClean="0">
                <a:solidFill>
                  <a:srgbClr val="002060"/>
                </a:solidFill>
                <a:latin typeface="Arial" charset="0"/>
                <a:cs typeface="B Badr" pitchFamily="2" charset="-78"/>
              </a:rPr>
              <a:t>:</a:t>
            </a:r>
            <a:r>
              <a:rPr lang="en-US" altLang="en-US" sz="2000" dirty="0" smtClean="0">
                <a:solidFill>
                  <a:srgbClr val="002060"/>
                </a:solidFill>
                <a:latin typeface="Arial" charset="0"/>
                <a:cs typeface="B Badr" pitchFamily="2" charset="-78"/>
              </a:rPr>
              <a:t> H0</a:t>
            </a:r>
            <a:r>
              <a:rPr lang="fa-IR" altLang="en-US" sz="2000" dirty="0" smtClean="0">
                <a:solidFill>
                  <a:srgbClr val="002060"/>
                </a:solidFill>
                <a:latin typeface="Arial" charset="0"/>
                <a:cs typeface="B Badr" pitchFamily="2" charset="-78"/>
              </a:rPr>
              <a:t> </a:t>
            </a:r>
          </a:p>
          <a:p>
            <a:pPr eaLnBrk="1" hangingPunct="1">
              <a:lnSpc>
                <a:spcPct val="150000"/>
              </a:lnSpc>
              <a:buFont typeface="Wingdings" pitchFamily="2" charset="2"/>
              <a:buNone/>
            </a:pPr>
            <a:r>
              <a:rPr lang="fa-IR" altLang="en-US" sz="2000" dirty="0" smtClean="0">
                <a:solidFill>
                  <a:srgbClr val="002060"/>
                </a:solidFill>
                <a:latin typeface="Arial" charset="0"/>
                <a:cs typeface="B Badr" pitchFamily="2" charset="-78"/>
              </a:rPr>
              <a:t>همبستگی معنی داری بين دو متغير وجود دارد </a:t>
            </a:r>
            <a:r>
              <a:rPr lang="en-US" altLang="en-US" sz="2000" dirty="0" smtClean="0">
                <a:solidFill>
                  <a:srgbClr val="002060"/>
                </a:solidFill>
                <a:latin typeface="Arial" charset="0"/>
                <a:cs typeface="B Badr" pitchFamily="2" charset="-78"/>
              </a:rPr>
              <a:t> r ≠ 0 </a:t>
            </a:r>
            <a:r>
              <a:rPr lang="fa-IR" altLang="en-US" sz="2000" dirty="0" smtClean="0">
                <a:solidFill>
                  <a:srgbClr val="002060"/>
                </a:solidFill>
                <a:latin typeface="Arial" charset="0"/>
                <a:cs typeface="B Badr" pitchFamily="2" charset="-78"/>
              </a:rPr>
              <a:t>:</a:t>
            </a:r>
            <a:r>
              <a:rPr lang="en-US" altLang="en-US" sz="2000" dirty="0" smtClean="0">
                <a:solidFill>
                  <a:srgbClr val="002060"/>
                </a:solidFill>
                <a:latin typeface="Arial" charset="0"/>
                <a:cs typeface="B Badr" pitchFamily="2" charset="-78"/>
              </a:rPr>
              <a:t> H1</a:t>
            </a:r>
            <a:r>
              <a:rPr lang="fa-IR" altLang="en-US" sz="2000" dirty="0" smtClean="0">
                <a:solidFill>
                  <a:srgbClr val="002060"/>
                </a:solidFill>
                <a:latin typeface="Arial" charset="0"/>
                <a:cs typeface="B Badr" pitchFamily="2" charset="-78"/>
              </a:rPr>
              <a:t> </a:t>
            </a:r>
          </a:p>
          <a:p>
            <a:pPr eaLnBrk="1" hangingPunct="1"/>
            <a:endParaRPr lang="en-US" altLang="en-US" sz="2000" b="1" dirty="0" smtClean="0">
              <a:cs typeface="B Badr" pitchFamily="2" charset="-78"/>
            </a:endParaRPr>
          </a:p>
          <a:p>
            <a:pPr eaLnBrk="1" hangingPunct="1"/>
            <a:endParaRPr lang="fa-IR" altLang="en-US" dirty="0" smtClean="0"/>
          </a:p>
        </p:txBody>
      </p:sp>
      <p:sp>
        <p:nvSpPr>
          <p:cNvPr id="7" name="Slide Number Placeholder 6"/>
          <p:cNvSpPr>
            <a:spLocks noGrp="1"/>
          </p:cNvSpPr>
          <p:nvPr>
            <p:ph type="sldNum" sz="quarter" idx="11"/>
          </p:nvPr>
        </p:nvSpPr>
        <p:spPr/>
        <p:txBody>
          <a:bodyPr/>
          <a:lstStyle/>
          <a:p>
            <a:pPr>
              <a:defRPr/>
            </a:pPr>
            <a:fld id="{95AE447F-057C-4007-9DF2-8ACE9F6601D7}" type="slidenum">
              <a:rPr lang="fa-IR" altLang="en-US"/>
              <a:pPr>
                <a:defRPr/>
              </a:pPr>
              <a:t>52</a:t>
            </a:fld>
            <a:endParaRPr lang="en-US" altLang="en-US" dirty="0"/>
          </a:p>
        </p:txBody>
      </p:sp>
      <p:pic>
        <p:nvPicPr>
          <p:cNvPr id="51205"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50" y="1500188"/>
            <a:ext cx="885825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eft Brace 4"/>
          <p:cNvSpPr/>
          <p:nvPr/>
        </p:nvSpPr>
        <p:spPr>
          <a:xfrm>
            <a:off x="428625" y="4143375"/>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5120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4375" y="5072063"/>
            <a:ext cx="7715250"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8"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A31F84D9-0455-4858-8071-D809CAB30A08}" type="slidenum">
              <a:rPr lang="fa-IR" altLang="en-US" sz="1400">
                <a:solidFill>
                  <a:schemeClr val="bg1"/>
                </a:solidFill>
                <a:latin typeface="Arial" charset="0"/>
                <a:cs typeface="B Nazanin" pitchFamily="2" charset="-78"/>
              </a:rPr>
              <a:pPr algn="ctr" rtl="1" eaLnBrk="1" hangingPunct="1">
                <a:spcBef>
                  <a:spcPct val="0"/>
                </a:spcBef>
                <a:buFontTx/>
                <a:buNone/>
              </a:pPr>
              <a:t>52</a:t>
            </a:fld>
            <a:endParaRPr lang="en-US" altLang="en-US" sz="1200">
              <a:solidFill>
                <a:schemeClr val="bg1"/>
              </a:solidFill>
              <a:latin typeface="Arial" charset="0"/>
              <a:cs typeface="B Nazanin" pitchFamily="2" charset="-78"/>
            </a:endParaRPr>
          </a:p>
        </p:txBody>
      </p:sp>
      <p:sp>
        <p:nvSpPr>
          <p:cNvPr id="10" name="Title 1"/>
          <p:cNvSpPr txBox="1">
            <a:spLocks/>
          </p:cNvSpPr>
          <p:nvPr/>
        </p:nvSpPr>
        <p:spPr>
          <a:xfrm>
            <a:off x="2411760" y="142875"/>
            <a:ext cx="6270278" cy="571500"/>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800" smtClean="0">
                <a:solidFill>
                  <a:schemeClr val="hlink"/>
                </a:solidFill>
                <a:cs typeface="B Titr" panose="00000700000000000000" pitchFamily="2" charset="-78"/>
              </a:rPr>
              <a:t>مدل آماری </a:t>
            </a:r>
            <a:r>
              <a:rPr lang="en-US" sz="2800" smtClean="0">
                <a:solidFill>
                  <a:schemeClr val="hlink"/>
                </a:solidFill>
                <a:cs typeface="B Titr" panose="00000700000000000000" pitchFamily="2" charset="-78"/>
              </a:rPr>
              <a:t>t </a:t>
            </a:r>
            <a:r>
              <a:rPr lang="fa-IR" sz="2800" smtClean="0">
                <a:solidFill>
                  <a:schemeClr val="hlink"/>
                </a:solidFill>
                <a:cs typeface="B Titr" panose="00000700000000000000" pitchFamily="2" charset="-78"/>
              </a:rPr>
              <a:t> دوگروه وابسته (جفت گونه)</a:t>
            </a:r>
            <a:endParaRPr lang="fa-IR" sz="2800" dirty="0" smtClean="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10"/>
                                        </p:tgtEl>
                                        <p:attrNameLst>
                                          <p:attrName>fillcolor</p:attrName>
                                        </p:attrNameLst>
                                      </p:cBhvr>
                                      <p:to>
                                        <a:schemeClr val="accent2"/>
                                      </p:to>
                                    </p:animClr>
                                    <p:set>
                                      <p:cBhvr>
                                        <p:cTn id="7" dur="3000" fill="hold"/>
                                        <p:tgtEl>
                                          <p:spTgt spid="10"/>
                                        </p:tgtEl>
                                        <p:attrNameLst>
                                          <p:attrName>fill.type</p:attrName>
                                        </p:attrNameLst>
                                      </p:cBhvr>
                                      <p:to>
                                        <p:strVal val="solid"/>
                                      </p:to>
                                    </p:set>
                                    <p:set>
                                      <p:cBhvr>
                                        <p:cTn id="8" dur="3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357188" y="928688"/>
            <a:ext cx="8253412" cy="5429250"/>
          </a:xfrm>
        </p:spPr>
        <p:txBody>
          <a:bodyPr/>
          <a:lstStyle/>
          <a:p>
            <a:pPr algn="r" rtl="1" eaLnBrk="1" hangingPunct="1">
              <a:lnSpc>
                <a:spcPct val="150000"/>
              </a:lnSpc>
              <a:buFont typeface="Wingdings" panose="05000000000000000000" pitchFamily="2" charset="2"/>
              <a:buChar char="§"/>
            </a:pPr>
            <a:r>
              <a:rPr lang="fa-IR" altLang="en-US" sz="2000" dirty="0" smtClean="0">
                <a:solidFill>
                  <a:srgbClr val="002060"/>
                </a:solidFill>
                <a:latin typeface="Arial" charset="0"/>
                <a:cs typeface="B Badr" pitchFamily="2" charset="-78"/>
              </a:rPr>
              <a:t>با توجه به مقدار </a:t>
            </a:r>
            <a:r>
              <a:rPr lang="en-US" altLang="en-US" sz="2000" dirty="0" smtClean="0">
                <a:solidFill>
                  <a:srgbClr val="002060"/>
                </a:solidFill>
                <a:latin typeface="Arial" charset="0"/>
                <a:cs typeface="B Badr" pitchFamily="2" charset="-78"/>
              </a:rPr>
              <a:t>Sig=0.000 </a:t>
            </a:r>
            <a:r>
              <a:rPr lang="fa-IR" altLang="en-US" sz="2000" dirty="0" smtClean="0">
                <a:solidFill>
                  <a:srgbClr val="002060"/>
                </a:solidFill>
                <a:latin typeface="Arial" charset="0"/>
                <a:cs typeface="B Badr" pitchFamily="2" charset="-78"/>
              </a:rPr>
              <a:t> که برای ضريب همبستگی ارايه شده است، فرضيه </a:t>
            </a:r>
            <a:r>
              <a:rPr lang="en-US" altLang="en-US" sz="2000" dirty="0" smtClean="0">
                <a:solidFill>
                  <a:srgbClr val="002060"/>
                </a:solidFill>
                <a:latin typeface="Arial" charset="0"/>
                <a:cs typeface="B Badr" pitchFamily="2" charset="-78"/>
              </a:rPr>
              <a:t>H0</a:t>
            </a:r>
            <a:r>
              <a:rPr lang="fa-IR" altLang="en-US" sz="2000" dirty="0" smtClean="0">
                <a:solidFill>
                  <a:srgbClr val="002060"/>
                </a:solidFill>
                <a:latin typeface="Arial" charset="0"/>
                <a:cs typeface="B Badr" pitchFamily="2" charset="-78"/>
              </a:rPr>
              <a:t> رد ميشود. در نتيجه بين دو متغير همبستگی معنی داری وجود دارد.</a:t>
            </a:r>
            <a:endParaRPr lang="en-US" altLang="en-US" sz="2000" dirty="0" smtClean="0">
              <a:solidFill>
                <a:srgbClr val="002060"/>
              </a:solidFill>
              <a:latin typeface="Arial" charset="0"/>
              <a:cs typeface="B Badr" pitchFamily="2" charset="-78"/>
            </a:endParaRPr>
          </a:p>
          <a:p>
            <a:pPr algn="r" rtl="1" eaLnBrk="1" hangingPunct="1">
              <a:lnSpc>
                <a:spcPct val="150000"/>
              </a:lnSpc>
              <a:buFont typeface="Wingdings" panose="05000000000000000000" pitchFamily="2" charset="2"/>
              <a:buChar char="§"/>
            </a:pPr>
            <a:r>
              <a:rPr lang="fa-IR" altLang="en-US" sz="2000" dirty="0" smtClean="0">
                <a:solidFill>
                  <a:srgbClr val="002060"/>
                </a:solidFill>
                <a:latin typeface="Arial" charset="0"/>
                <a:cs typeface="B Badr" pitchFamily="2" charset="-78"/>
              </a:rPr>
              <a:t>خروجی سوم نتايج آزمون </a:t>
            </a:r>
            <a:r>
              <a:rPr lang="en-US" altLang="en-US" sz="2000" dirty="0" smtClean="0">
                <a:solidFill>
                  <a:srgbClr val="002060"/>
                </a:solidFill>
                <a:latin typeface="Arial" charset="0"/>
                <a:cs typeface="B Badr" pitchFamily="2" charset="-78"/>
              </a:rPr>
              <a:t>t</a:t>
            </a:r>
            <a:r>
              <a:rPr lang="fa-IR" altLang="en-US" sz="2000" dirty="0" smtClean="0">
                <a:solidFill>
                  <a:srgbClr val="002060"/>
                </a:solidFill>
                <a:latin typeface="Arial" charset="0"/>
                <a:cs typeface="B Badr" pitchFamily="2" charset="-78"/>
              </a:rPr>
              <a:t> دو گروه وابسته را نمايش می دهد. از آنجائيکه سطح معنی داری برای آزمون مقايسه تفاوت ميانگين دو گروه وابسته </a:t>
            </a:r>
            <a:r>
              <a:rPr lang="en-US" altLang="en-US" sz="2000" dirty="0" smtClean="0">
                <a:solidFill>
                  <a:srgbClr val="002060"/>
                </a:solidFill>
                <a:latin typeface="Arial" charset="0"/>
                <a:cs typeface="B Badr" pitchFamily="2" charset="-78"/>
              </a:rPr>
              <a:t>Sig=0.122</a:t>
            </a:r>
            <a:r>
              <a:rPr lang="fa-IR" altLang="en-US" sz="2000" dirty="0" smtClean="0">
                <a:solidFill>
                  <a:srgbClr val="002060"/>
                </a:solidFill>
                <a:latin typeface="Arial" charset="0"/>
                <a:cs typeface="B Badr" pitchFamily="2" charset="-78"/>
              </a:rPr>
              <a:t> و بزرگتر از 0.05 است. </a:t>
            </a:r>
          </a:p>
          <a:p>
            <a:pPr eaLnBrk="1" hangingPunct="1">
              <a:buFont typeface="Arial" charset="0"/>
              <a:buNone/>
            </a:pPr>
            <a:r>
              <a:rPr lang="fa-IR" altLang="en-US" sz="1800" dirty="0" smtClean="0">
                <a:solidFill>
                  <a:srgbClr val="002060"/>
                </a:solidFill>
                <a:cs typeface="B Badr" pitchFamily="2" charset="-78"/>
              </a:rPr>
              <a:t>تفاوت معنی داری بين دو متغير وجود ندارد </a:t>
            </a:r>
            <a:r>
              <a:rPr lang="en-US" altLang="en-US" sz="1800" dirty="0" smtClean="0">
                <a:solidFill>
                  <a:srgbClr val="002060"/>
                </a:solidFill>
                <a:cs typeface="B Badr" pitchFamily="2" charset="-78"/>
              </a:rPr>
              <a:t> </a:t>
            </a:r>
            <a:r>
              <a:rPr lang="en-US" altLang="en-US" sz="1800" b="1" dirty="0" err="1" smtClean="0">
                <a:solidFill>
                  <a:srgbClr val="002060"/>
                </a:solidFill>
                <a:cs typeface="B Badr" pitchFamily="2" charset="-78"/>
              </a:rPr>
              <a:t>Md</a:t>
            </a:r>
            <a:r>
              <a:rPr lang="en-US" altLang="en-US" sz="1800" b="1" dirty="0" smtClean="0">
                <a:solidFill>
                  <a:srgbClr val="002060"/>
                </a:solidFill>
                <a:cs typeface="B Badr" pitchFamily="2" charset="-78"/>
              </a:rPr>
              <a:t> = 0</a:t>
            </a:r>
            <a:r>
              <a:rPr lang="fa-IR" altLang="en-US" sz="1800" b="1" dirty="0" smtClean="0">
                <a:solidFill>
                  <a:srgbClr val="002060"/>
                </a:solidFill>
                <a:cs typeface="B Badr" pitchFamily="2" charset="-78"/>
              </a:rPr>
              <a:t>:</a:t>
            </a:r>
            <a:r>
              <a:rPr lang="en-US" altLang="en-US" sz="1800" b="1" dirty="0" smtClean="0">
                <a:solidFill>
                  <a:srgbClr val="002060"/>
                </a:solidFill>
                <a:cs typeface="B Badr" pitchFamily="2" charset="-78"/>
              </a:rPr>
              <a:t> H0</a:t>
            </a:r>
            <a:r>
              <a:rPr lang="fa-IR" altLang="en-US" sz="1800" b="1" dirty="0" smtClean="0">
                <a:solidFill>
                  <a:srgbClr val="002060"/>
                </a:solidFill>
                <a:cs typeface="B Badr" pitchFamily="2" charset="-78"/>
              </a:rPr>
              <a:t> </a:t>
            </a:r>
          </a:p>
          <a:p>
            <a:pPr eaLnBrk="1" hangingPunct="1">
              <a:buFont typeface="Arial" charset="0"/>
              <a:buNone/>
            </a:pPr>
            <a:r>
              <a:rPr lang="fa-IR" altLang="en-US" sz="1800" dirty="0" smtClean="0">
                <a:solidFill>
                  <a:srgbClr val="002060"/>
                </a:solidFill>
                <a:cs typeface="B Badr" pitchFamily="2" charset="-78"/>
              </a:rPr>
              <a:t>تفاوت معنی داری بين دو متغير وجود دارد</a:t>
            </a:r>
            <a:r>
              <a:rPr lang="fa-IR" altLang="en-US" sz="1800" b="1" dirty="0" smtClean="0">
                <a:solidFill>
                  <a:srgbClr val="002060"/>
                </a:solidFill>
                <a:cs typeface="B Badr" pitchFamily="2" charset="-78"/>
              </a:rPr>
              <a:t> </a:t>
            </a:r>
            <a:r>
              <a:rPr lang="en-US" altLang="en-US" sz="1800" b="1" dirty="0" smtClean="0">
                <a:solidFill>
                  <a:srgbClr val="002060"/>
                </a:solidFill>
                <a:cs typeface="B Badr" pitchFamily="2" charset="-78"/>
              </a:rPr>
              <a:t> </a:t>
            </a:r>
            <a:r>
              <a:rPr lang="en-US" altLang="en-US" sz="1800" b="1" dirty="0" err="1" smtClean="0">
                <a:solidFill>
                  <a:srgbClr val="002060"/>
                </a:solidFill>
                <a:cs typeface="B Badr" pitchFamily="2" charset="-78"/>
              </a:rPr>
              <a:t>Md</a:t>
            </a:r>
            <a:r>
              <a:rPr lang="en-US" altLang="en-US" sz="1800" b="1" dirty="0" smtClean="0">
                <a:solidFill>
                  <a:srgbClr val="002060"/>
                </a:solidFill>
                <a:cs typeface="B Badr" pitchFamily="2" charset="-78"/>
              </a:rPr>
              <a:t> ≠ 0 </a:t>
            </a:r>
            <a:r>
              <a:rPr lang="fa-IR" altLang="en-US" sz="1800" b="1" dirty="0" smtClean="0">
                <a:solidFill>
                  <a:srgbClr val="002060"/>
                </a:solidFill>
                <a:cs typeface="B Badr" pitchFamily="2" charset="-78"/>
              </a:rPr>
              <a:t>:</a:t>
            </a:r>
            <a:r>
              <a:rPr lang="en-US" altLang="en-US" sz="1800" b="1" dirty="0" smtClean="0">
                <a:solidFill>
                  <a:srgbClr val="002060"/>
                </a:solidFill>
                <a:cs typeface="B Badr" pitchFamily="2" charset="-78"/>
              </a:rPr>
              <a:t> H1</a:t>
            </a:r>
            <a:r>
              <a:rPr lang="fa-IR" altLang="en-US" sz="1800" b="1" dirty="0" smtClean="0">
                <a:solidFill>
                  <a:srgbClr val="002060"/>
                </a:solidFill>
                <a:cs typeface="B Badr" pitchFamily="2" charset="-78"/>
              </a:rPr>
              <a:t> </a:t>
            </a:r>
          </a:p>
          <a:p>
            <a:pPr algn="r" rtl="1" eaLnBrk="1" hangingPunct="1">
              <a:lnSpc>
                <a:spcPct val="150000"/>
              </a:lnSpc>
              <a:buFont typeface="Wingdings" panose="05000000000000000000" pitchFamily="2" charset="2"/>
              <a:buChar char="§"/>
            </a:pPr>
            <a:r>
              <a:rPr lang="fa-IR" altLang="en-US" sz="1800" dirty="0" smtClean="0">
                <a:solidFill>
                  <a:srgbClr val="002060"/>
                </a:solidFill>
                <a:cs typeface="B Badr" pitchFamily="2" charset="-78"/>
              </a:rPr>
              <a:t>پس فرض برابری تفاوت ميانگين ها (</a:t>
            </a:r>
            <a:r>
              <a:rPr lang="en-US" altLang="en-US" sz="1800" dirty="0" smtClean="0">
                <a:solidFill>
                  <a:srgbClr val="002060"/>
                </a:solidFill>
                <a:cs typeface="B Badr" pitchFamily="2" charset="-78"/>
              </a:rPr>
              <a:t>H0</a:t>
            </a:r>
            <a:r>
              <a:rPr lang="fa-IR" altLang="en-US" sz="1800" dirty="0" smtClean="0">
                <a:solidFill>
                  <a:srgbClr val="002060"/>
                </a:solidFill>
                <a:cs typeface="B Badr" pitchFamily="2" charset="-78"/>
              </a:rPr>
              <a:t> ) رد نميشود. همچنين حد بالا مثبت و حد پايين منفی است پس تفاوت ميانگين دو متغير برابر صفر است. </a:t>
            </a:r>
          </a:p>
          <a:p>
            <a:pPr eaLnBrk="1" hangingPunct="1">
              <a:buFont typeface="Wingdings" pitchFamily="2" charset="2"/>
              <a:buNone/>
            </a:pPr>
            <a:r>
              <a:rPr lang="fa-IR" altLang="en-US" sz="2000" dirty="0" smtClean="0">
                <a:solidFill>
                  <a:srgbClr val="002060"/>
                </a:solidFill>
                <a:latin typeface="Arial" charset="0"/>
                <a:cs typeface="B Badr" pitchFamily="2" charset="-78"/>
              </a:rPr>
              <a:t> </a:t>
            </a:r>
          </a:p>
          <a:p>
            <a:pPr algn="just" eaLnBrk="1" hangingPunct="1">
              <a:lnSpc>
                <a:spcPct val="150000"/>
              </a:lnSpc>
            </a:pPr>
            <a:endParaRPr lang="fa-IR" altLang="en-US" sz="2000" b="1" dirty="0" smtClean="0">
              <a:solidFill>
                <a:srgbClr val="002060"/>
              </a:solidFill>
              <a:latin typeface="Arial" charset="0"/>
              <a:cs typeface="B Badr" pitchFamily="2" charset="-78"/>
            </a:endParaRPr>
          </a:p>
          <a:p>
            <a:pPr eaLnBrk="1" hangingPunct="1"/>
            <a:endParaRPr lang="fa-IR" altLang="en-US" dirty="0" smtClean="0">
              <a:solidFill>
                <a:srgbClr val="002060"/>
              </a:solidFill>
            </a:endParaRPr>
          </a:p>
        </p:txBody>
      </p:sp>
      <p:sp>
        <p:nvSpPr>
          <p:cNvPr id="6" name="Slide Number Placeholder 5"/>
          <p:cNvSpPr>
            <a:spLocks noGrp="1"/>
          </p:cNvSpPr>
          <p:nvPr>
            <p:ph type="sldNum" sz="quarter" idx="11"/>
          </p:nvPr>
        </p:nvSpPr>
        <p:spPr/>
        <p:txBody>
          <a:bodyPr/>
          <a:lstStyle/>
          <a:p>
            <a:pPr>
              <a:defRPr/>
            </a:pPr>
            <a:fld id="{FE93EB50-4D3B-40E4-929E-C9967A217F31}" type="slidenum">
              <a:rPr lang="fa-IR" altLang="en-US"/>
              <a:pPr>
                <a:defRPr/>
              </a:pPr>
              <a:t>53</a:t>
            </a:fld>
            <a:endParaRPr lang="en-US" altLang="en-US" dirty="0"/>
          </a:p>
        </p:txBody>
      </p:sp>
      <p:sp>
        <p:nvSpPr>
          <p:cNvPr id="4" name="Left Brace 3"/>
          <p:cNvSpPr/>
          <p:nvPr/>
        </p:nvSpPr>
        <p:spPr>
          <a:xfrm>
            <a:off x="357188" y="2786063"/>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56325"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7189" y="4437112"/>
            <a:ext cx="8539162"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1"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FD760F7F-C1E3-405E-8555-0FFBA40F3DD9}" type="slidenum">
              <a:rPr lang="fa-IR" altLang="en-US" sz="1400">
                <a:solidFill>
                  <a:schemeClr val="bg1"/>
                </a:solidFill>
                <a:latin typeface="Arial" charset="0"/>
                <a:cs typeface="B Nazanin" pitchFamily="2" charset="-78"/>
              </a:rPr>
              <a:pPr algn="ctr" rtl="1" eaLnBrk="1" hangingPunct="1">
                <a:spcBef>
                  <a:spcPct val="0"/>
                </a:spcBef>
                <a:buFontTx/>
                <a:buNone/>
              </a:pPr>
              <a:t>53</a:t>
            </a:fld>
            <a:endParaRPr lang="en-US" altLang="en-US" sz="1200">
              <a:solidFill>
                <a:schemeClr val="bg1"/>
              </a:solidFill>
              <a:latin typeface="Arial" charset="0"/>
              <a:cs typeface="B Nazanin" pitchFamily="2" charset="-78"/>
            </a:endParaRPr>
          </a:p>
        </p:txBody>
      </p:sp>
      <p:sp>
        <p:nvSpPr>
          <p:cNvPr id="9" name="Title 1"/>
          <p:cNvSpPr txBox="1">
            <a:spLocks/>
          </p:cNvSpPr>
          <p:nvPr/>
        </p:nvSpPr>
        <p:spPr>
          <a:xfrm>
            <a:off x="2411760" y="142875"/>
            <a:ext cx="6270278" cy="571500"/>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800" smtClean="0">
                <a:solidFill>
                  <a:schemeClr val="hlink"/>
                </a:solidFill>
                <a:cs typeface="B Titr" panose="00000700000000000000" pitchFamily="2" charset="-78"/>
              </a:rPr>
              <a:t>مدل آماری </a:t>
            </a:r>
            <a:r>
              <a:rPr lang="en-US" sz="2800" smtClean="0">
                <a:solidFill>
                  <a:schemeClr val="hlink"/>
                </a:solidFill>
                <a:cs typeface="B Titr" panose="00000700000000000000" pitchFamily="2" charset="-78"/>
              </a:rPr>
              <a:t>t </a:t>
            </a:r>
            <a:r>
              <a:rPr lang="fa-IR" sz="2800" smtClean="0">
                <a:solidFill>
                  <a:schemeClr val="hlink"/>
                </a:solidFill>
                <a:cs typeface="B Titr" panose="00000700000000000000" pitchFamily="2" charset="-78"/>
              </a:rPr>
              <a:t> دوگروه وابسته (جفت گونه)</a:t>
            </a:r>
            <a:endParaRPr lang="fa-IR" sz="2800" dirty="0" smtClean="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6325"/>
                                        </p:tgtEl>
                                      </p:cBhvr>
                                    </p:animEffect>
                                    <p:animScale>
                                      <p:cBhvr>
                                        <p:cTn id="7" dur="250" autoRev="1" fill="hold"/>
                                        <p:tgtEl>
                                          <p:spTgt spid="56325"/>
                                        </p:tgtEl>
                                      </p:cBhvr>
                                      <p:by x="105000" y="105000"/>
                                    </p:animScale>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3000" fill="hold"/>
                                        <p:tgtEl>
                                          <p:spTgt spid="9"/>
                                        </p:tgtEl>
                                        <p:attrNameLst>
                                          <p:attrName>fillcolor</p:attrName>
                                        </p:attrNameLst>
                                      </p:cBhvr>
                                      <p:to>
                                        <a:schemeClr val="accent2"/>
                                      </p:to>
                                    </p:animClr>
                                    <p:set>
                                      <p:cBhvr>
                                        <p:cTn id="11" dur="3000" fill="hold"/>
                                        <p:tgtEl>
                                          <p:spTgt spid="9"/>
                                        </p:tgtEl>
                                        <p:attrNameLst>
                                          <p:attrName>fill.type</p:attrName>
                                        </p:attrNameLst>
                                      </p:cBhvr>
                                      <p:to>
                                        <p:strVal val="solid"/>
                                      </p:to>
                                    </p:set>
                                    <p:set>
                                      <p:cBhvr>
                                        <p:cTn id="12" dur="3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357188" y="1000125"/>
            <a:ext cx="8253412" cy="5357813"/>
          </a:xfrm>
        </p:spPr>
        <p:txBody>
          <a:bodyPr/>
          <a:lstStyle/>
          <a:p>
            <a:pPr algn="r" rtl="1" eaLnBrk="1" hangingPunct="1">
              <a:lnSpc>
                <a:spcPct val="150000"/>
              </a:lnSpc>
              <a:buFont typeface="Arial" charset="0"/>
              <a:buChar char="•"/>
            </a:pPr>
            <a:r>
              <a:rPr lang="fa-IR" altLang="en-US" sz="2000" b="1" dirty="0" smtClean="0">
                <a:solidFill>
                  <a:srgbClr val="002060"/>
                </a:solidFill>
                <a:latin typeface="Arial" charset="0"/>
                <a:cs typeface="B Nazanin" panose="00000400000000000000" pitchFamily="2" charset="-78"/>
              </a:rPr>
              <a:t>برای مقايسه ميانگين چند گروه(بيش از دو گروه) از اين آزمون استفاده ميشود.</a:t>
            </a:r>
          </a:p>
          <a:p>
            <a:pPr algn="r" rtl="1" eaLnBrk="1" hangingPunct="1">
              <a:lnSpc>
                <a:spcPct val="150000"/>
              </a:lnSpc>
              <a:buFont typeface="Arial" charset="0"/>
              <a:buChar char="•"/>
            </a:pPr>
            <a:r>
              <a:rPr lang="fa-IR" altLang="en-US" sz="2000" b="1" dirty="0" smtClean="0">
                <a:solidFill>
                  <a:srgbClr val="002060"/>
                </a:solidFill>
                <a:latin typeface="Arial" charset="0"/>
                <a:cs typeface="B Nazanin" panose="00000400000000000000" pitchFamily="2" charset="-78"/>
              </a:rPr>
              <a:t>متغير مستقل در چندين سطح(</a:t>
            </a:r>
            <a:r>
              <a:rPr lang="en-US" altLang="en-US" sz="2000" b="1" dirty="0" smtClean="0">
                <a:solidFill>
                  <a:srgbClr val="002060"/>
                </a:solidFill>
                <a:latin typeface="Times New Roman" panose="02020603050405020304" pitchFamily="18" charset="0"/>
                <a:cs typeface="Times New Roman" panose="02020603050405020304" pitchFamily="18" charset="0"/>
              </a:rPr>
              <a:t>Factor</a:t>
            </a:r>
            <a:r>
              <a:rPr lang="fa-IR" altLang="en-US" sz="2000" b="1" dirty="0" smtClean="0">
                <a:solidFill>
                  <a:srgbClr val="002060"/>
                </a:solidFill>
                <a:latin typeface="Arial" charset="0"/>
                <a:cs typeface="B Nazanin" panose="00000400000000000000" pitchFamily="2" charset="-78"/>
              </a:rPr>
              <a:t>) گروه بندی شده و متغير وابسته کمی است.</a:t>
            </a:r>
          </a:p>
          <a:p>
            <a:pPr algn="r" rtl="1" eaLnBrk="1" hangingPunct="1">
              <a:lnSpc>
                <a:spcPct val="150000"/>
              </a:lnSpc>
              <a:buFont typeface="Arial" charset="0"/>
              <a:buChar char="•"/>
            </a:pPr>
            <a:r>
              <a:rPr lang="fa-IR" altLang="en-US" sz="2000" b="1" dirty="0" smtClean="0">
                <a:solidFill>
                  <a:srgbClr val="002060"/>
                </a:solidFill>
                <a:latin typeface="Arial" charset="0"/>
                <a:cs typeface="B Nazanin" panose="00000400000000000000" pitchFamily="2" charset="-78"/>
              </a:rPr>
              <a:t>مثال: مقايسه ميانگين بازدهی شرکتهای توليدی ، خدماتی و سرمايه گذاری</a:t>
            </a:r>
          </a:p>
          <a:p>
            <a:pPr algn="r" rtl="1" eaLnBrk="1" hangingPunct="1">
              <a:lnSpc>
                <a:spcPct val="150000"/>
              </a:lnSpc>
            </a:pPr>
            <a:r>
              <a:rPr lang="fa-IR" altLang="en-US" dirty="0" smtClean="0">
                <a:solidFill>
                  <a:srgbClr val="002060"/>
                </a:solidFill>
                <a:latin typeface="Arial" charset="0"/>
                <a:cs typeface="B Nazanin" panose="00000400000000000000" pitchFamily="2" charset="-78"/>
              </a:rPr>
              <a:t>فرضيه :</a:t>
            </a:r>
          </a:p>
          <a:p>
            <a:pPr algn="r" rtl="1" eaLnBrk="1" hangingPunct="1">
              <a:lnSpc>
                <a:spcPct val="150000"/>
              </a:lnSpc>
              <a:buFont typeface="Arial" charset="0"/>
              <a:buChar char="•"/>
            </a:pPr>
            <a:r>
              <a:rPr lang="fa-IR" altLang="en-US" sz="2000" dirty="0" smtClean="0">
                <a:solidFill>
                  <a:srgbClr val="002060"/>
                </a:solidFill>
                <a:latin typeface="Arial" charset="0"/>
                <a:cs typeface="B Nazanin" panose="00000400000000000000" pitchFamily="2" charset="-78"/>
              </a:rPr>
              <a:t>بين ميانگين بازدهی شرکتهای توليدی ، خدماتی و سرمايه گذاری تفاوت وجود دارد. </a:t>
            </a:r>
          </a:p>
          <a:p>
            <a:pPr algn="r" rtl="1" eaLnBrk="1" hangingPunct="1">
              <a:lnSpc>
                <a:spcPct val="150000"/>
              </a:lnSpc>
              <a:buFont typeface="Arial" charset="0"/>
              <a:buChar char="•"/>
            </a:pPr>
            <a:endParaRPr lang="fa-IR" altLang="en-US" sz="2000" b="1" dirty="0" smtClean="0">
              <a:solidFill>
                <a:srgbClr val="002060"/>
              </a:solidFill>
              <a:latin typeface="Arial" charset="0"/>
              <a:cs typeface="B Nazanin" panose="00000400000000000000" pitchFamily="2" charset="-78"/>
            </a:endParaRPr>
          </a:p>
          <a:p>
            <a:pPr algn="r" rtl="1" eaLnBrk="1" hangingPunct="1"/>
            <a:endParaRPr lang="fa-IR" altLang="en-US" dirty="0" smtClean="0">
              <a:solidFill>
                <a:srgbClr val="002060"/>
              </a:solidFill>
              <a:cs typeface="B Nazanin" panose="00000400000000000000" pitchFamily="2" charset="-78"/>
            </a:endParaRPr>
          </a:p>
        </p:txBody>
      </p:sp>
      <p:sp>
        <p:nvSpPr>
          <p:cNvPr id="6" name="Slide Number Placeholder 5"/>
          <p:cNvSpPr>
            <a:spLocks noGrp="1"/>
          </p:cNvSpPr>
          <p:nvPr>
            <p:ph type="sldNum" sz="quarter" idx="11"/>
          </p:nvPr>
        </p:nvSpPr>
        <p:spPr/>
        <p:txBody>
          <a:bodyPr/>
          <a:lstStyle/>
          <a:p>
            <a:pPr>
              <a:defRPr/>
            </a:pPr>
            <a:fld id="{0A46434F-11E6-40D5-9C4B-150338CF2D67}" type="slidenum">
              <a:rPr lang="fa-IR" altLang="en-US"/>
              <a:pPr>
                <a:defRPr/>
              </a:pPr>
              <a:t>54</a:t>
            </a:fld>
            <a:endParaRPr lang="en-US" altLang="en-US" dirty="0"/>
          </a:p>
        </p:txBody>
      </p:sp>
      <p:sp>
        <p:nvSpPr>
          <p:cNvPr id="53253" name="Rectangle 6"/>
          <p:cNvSpPr>
            <a:spLocks noChangeArrowheads="1"/>
          </p:cNvSpPr>
          <p:nvPr/>
        </p:nvSpPr>
        <p:spPr bwMode="auto">
          <a:xfrm>
            <a:off x="500063" y="4071938"/>
            <a:ext cx="5643562" cy="978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rtl="1" eaLnBrk="1" hangingPunct="1">
              <a:lnSpc>
                <a:spcPct val="150000"/>
              </a:lnSpc>
              <a:buFontTx/>
              <a:buNone/>
            </a:pPr>
            <a:r>
              <a:rPr lang="en-US" altLang="en-US" sz="1800" dirty="0">
                <a:solidFill>
                  <a:schemeClr val="tx1"/>
                </a:solidFill>
                <a:latin typeface="Times New Roman" panose="02020603050405020304" pitchFamily="18" charset="0"/>
                <a:cs typeface="Times New Roman" panose="02020603050405020304" pitchFamily="18" charset="0"/>
              </a:rPr>
              <a:t> M1=M2=M3  </a:t>
            </a:r>
            <a:r>
              <a:rPr lang="fa-IR" altLang="en-US" sz="1800" dirty="0">
                <a:solidFill>
                  <a:schemeClr val="tx1"/>
                </a:solidFill>
                <a:latin typeface="Times New Roman" panose="02020603050405020304" pitchFamily="18" charset="0"/>
                <a:cs typeface="Times New Roman" panose="02020603050405020304" pitchFamily="18" charset="0"/>
              </a:rPr>
              <a:t>:</a:t>
            </a:r>
            <a:r>
              <a:rPr lang="en-US" altLang="en-US" sz="1800" dirty="0">
                <a:solidFill>
                  <a:schemeClr val="tx1"/>
                </a:solidFill>
                <a:latin typeface="Times New Roman" panose="02020603050405020304" pitchFamily="18" charset="0"/>
                <a:cs typeface="Times New Roman" panose="02020603050405020304" pitchFamily="18" charset="0"/>
              </a:rPr>
              <a:t> H0</a:t>
            </a:r>
            <a:r>
              <a:rPr lang="fa-IR" altLang="en-US" sz="1800" dirty="0">
                <a:solidFill>
                  <a:schemeClr val="tx1"/>
                </a:solidFill>
                <a:latin typeface="Times New Roman" panose="02020603050405020304" pitchFamily="18" charset="0"/>
                <a:cs typeface="Times New Roman" panose="02020603050405020304" pitchFamily="18" charset="0"/>
              </a:rPr>
              <a:t> </a:t>
            </a:r>
          </a:p>
          <a:p>
            <a:pPr rtl="1" eaLnBrk="1" hangingPunct="1">
              <a:lnSpc>
                <a:spcPct val="150000"/>
              </a:lnSpc>
              <a:buFontTx/>
              <a:buNone/>
            </a:pPr>
            <a:r>
              <a:rPr lang="en-US" altLang="en-US" sz="1800" b="0" dirty="0">
                <a:solidFill>
                  <a:schemeClr val="tx1"/>
                </a:solidFill>
                <a:latin typeface="Arial" charset="0"/>
                <a:cs typeface="B Badr" pitchFamily="2" charset="-78"/>
              </a:rPr>
              <a:t> </a:t>
            </a:r>
            <a:r>
              <a:rPr lang="fa-IR" altLang="en-US" sz="1800" dirty="0">
                <a:solidFill>
                  <a:schemeClr val="tx1"/>
                </a:solidFill>
                <a:latin typeface="Arial" charset="0"/>
                <a:cs typeface="B Badr" pitchFamily="2" charset="-78"/>
              </a:rPr>
              <a:t>دست کم ميانگين بازدهی دو گروه از شرکتها برابر نيست</a:t>
            </a:r>
            <a:r>
              <a:rPr lang="fa-IR" altLang="en-US" sz="1800" dirty="0">
                <a:solidFill>
                  <a:schemeClr val="tx1"/>
                </a:solidFill>
                <a:latin typeface="Arial" charset="0"/>
                <a:cs typeface="Lotus" pitchFamily="2" charset="-78"/>
              </a:rPr>
              <a:t> :</a:t>
            </a:r>
            <a:r>
              <a:rPr lang="en-US" altLang="en-US" sz="1800" dirty="0">
                <a:solidFill>
                  <a:schemeClr val="tx1"/>
                </a:solidFill>
                <a:latin typeface="Arial" charset="0"/>
                <a:cs typeface="Lotus" pitchFamily="2" charset="-78"/>
              </a:rPr>
              <a:t> H1</a:t>
            </a:r>
            <a:r>
              <a:rPr lang="fa-IR" altLang="en-US" sz="1800" dirty="0">
                <a:solidFill>
                  <a:schemeClr val="tx1"/>
                </a:solidFill>
                <a:latin typeface="Arial" charset="0"/>
                <a:cs typeface="Lotus" pitchFamily="2" charset="-78"/>
              </a:rPr>
              <a:t> </a:t>
            </a:r>
          </a:p>
        </p:txBody>
      </p:sp>
      <p:sp>
        <p:nvSpPr>
          <p:cNvPr id="5" name="Left Brace 4"/>
          <p:cNvSpPr/>
          <p:nvPr/>
        </p:nvSpPr>
        <p:spPr>
          <a:xfrm>
            <a:off x="357188" y="4071938"/>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3255"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C4B5D03A-F8E5-4FC8-910D-EAD592B4E2D6}" type="slidenum">
              <a:rPr lang="fa-IR" altLang="en-US" sz="1400">
                <a:solidFill>
                  <a:schemeClr val="bg1"/>
                </a:solidFill>
                <a:latin typeface="Arial" charset="0"/>
                <a:cs typeface="B Nazanin" pitchFamily="2" charset="-78"/>
              </a:rPr>
              <a:pPr algn="ctr" rtl="1" eaLnBrk="1" hangingPunct="1">
                <a:spcBef>
                  <a:spcPct val="0"/>
                </a:spcBef>
                <a:buFontTx/>
                <a:buNone/>
              </a:pPr>
              <a:t>54</a:t>
            </a:fld>
            <a:endParaRPr lang="en-US" altLang="en-US" sz="1200">
              <a:solidFill>
                <a:schemeClr val="bg1"/>
              </a:solidFill>
              <a:latin typeface="Arial" charset="0"/>
              <a:cs typeface="B Nazanin" pitchFamily="2" charset="-78"/>
            </a:endParaRPr>
          </a:p>
        </p:txBody>
      </p:sp>
      <p:sp>
        <p:nvSpPr>
          <p:cNvPr id="9" name="Title 1"/>
          <p:cNvSpPr txBox="1">
            <a:spLocks/>
          </p:cNvSpPr>
          <p:nvPr/>
        </p:nvSpPr>
        <p:spPr>
          <a:xfrm>
            <a:off x="2411760" y="142875"/>
            <a:ext cx="6270278" cy="571500"/>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800" smtClean="0">
                <a:solidFill>
                  <a:schemeClr val="hlink"/>
                </a:solidFill>
                <a:cs typeface="B Titr" panose="00000700000000000000" pitchFamily="2" charset="-78"/>
              </a:rPr>
              <a:t>مدل آماری </a:t>
            </a:r>
            <a:r>
              <a:rPr lang="en-US" sz="2800" smtClean="0">
                <a:solidFill>
                  <a:schemeClr val="hlink"/>
                </a:solidFill>
                <a:cs typeface="B Titr" panose="00000700000000000000" pitchFamily="2" charset="-78"/>
              </a:rPr>
              <a:t>t </a:t>
            </a:r>
            <a:r>
              <a:rPr lang="fa-IR" sz="2800" smtClean="0">
                <a:solidFill>
                  <a:schemeClr val="hlink"/>
                </a:solidFill>
                <a:cs typeface="B Titr" panose="00000700000000000000" pitchFamily="2" charset="-78"/>
              </a:rPr>
              <a:t> دوگروه وابسته (جفت گونه)</a:t>
            </a:r>
            <a:endParaRPr lang="fa-IR" sz="2800" dirty="0" smtClean="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9"/>
                                        </p:tgtEl>
                                        <p:attrNameLst>
                                          <p:attrName>fillcolor</p:attrName>
                                        </p:attrNameLst>
                                      </p:cBhvr>
                                      <p:to>
                                        <a:schemeClr val="accent2"/>
                                      </p:to>
                                    </p:animClr>
                                    <p:set>
                                      <p:cBhvr>
                                        <p:cTn id="7" dur="3000" fill="hold"/>
                                        <p:tgtEl>
                                          <p:spTgt spid="9"/>
                                        </p:tgtEl>
                                        <p:attrNameLst>
                                          <p:attrName>fill.type</p:attrName>
                                        </p:attrNameLst>
                                      </p:cBhvr>
                                      <p:to>
                                        <p:strVal val="solid"/>
                                      </p:to>
                                    </p:set>
                                    <p:set>
                                      <p:cBhvr>
                                        <p:cTn id="8" dur="3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86" y="142875"/>
            <a:ext cx="6610351" cy="571500"/>
          </a:xfrm>
          <a:solidFill>
            <a:srgbClr val="FC5E62"/>
          </a:solidFill>
        </p:spPr>
        <p:txBody>
          <a:bodyPr anchor="ctr"/>
          <a:lstStyle/>
          <a:p>
            <a:pPr algn="r" rtl="1" eaLnBrk="1" fontAlgn="auto" hangingPunct="1">
              <a:spcAft>
                <a:spcPts val="0"/>
              </a:spcAft>
              <a:defRPr/>
            </a:pPr>
            <a:r>
              <a:rPr lang="fa-IR" sz="2400" dirty="0" smtClean="0">
                <a:solidFill>
                  <a:schemeClr val="hlink"/>
                </a:solidFill>
                <a:cs typeface="B Titr" panose="00000700000000000000" pitchFamily="2" charset="-78"/>
              </a:rPr>
              <a:t>آزمون مقايسه ميانگين چند جامعه(مستقل) </a:t>
            </a:r>
            <a:r>
              <a:rPr lang="en-US" sz="2400" dirty="0" smtClean="0">
                <a:solidFill>
                  <a:schemeClr val="hlink"/>
                </a:solidFill>
                <a:cs typeface="B Titr" panose="00000700000000000000" pitchFamily="2" charset="-78"/>
              </a:rPr>
              <a:t>ANOVA</a:t>
            </a:r>
            <a:endParaRPr lang="fa-IR" sz="2400" dirty="0">
              <a:cs typeface="B Titr" panose="00000700000000000000" pitchFamily="2" charset="-78"/>
            </a:endParaRPr>
          </a:p>
        </p:txBody>
      </p:sp>
      <p:sp>
        <p:nvSpPr>
          <p:cNvPr id="3" name="Content Placeholder 2"/>
          <p:cNvSpPr>
            <a:spLocks noGrp="1"/>
          </p:cNvSpPr>
          <p:nvPr>
            <p:ph idx="1"/>
          </p:nvPr>
        </p:nvSpPr>
        <p:spPr>
          <a:xfrm>
            <a:off x="428625" y="1071563"/>
            <a:ext cx="8181975" cy="5072062"/>
          </a:xfrm>
        </p:spPr>
        <p:txBody>
          <a:bodyPr rtlCol="0"/>
          <a:lstStyle/>
          <a:p>
            <a:pPr algn="r" rtl="1" eaLnBrk="1" fontAlgn="auto" hangingPunct="1">
              <a:spcAft>
                <a:spcPts val="0"/>
              </a:spcAft>
              <a:buFont typeface="Wingdings" panose="05000000000000000000" pitchFamily="2" charset="2"/>
              <a:buChar char="§"/>
              <a:defRPr/>
            </a:pPr>
            <a:r>
              <a:rPr lang="fa-IR" dirty="0" smtClean="0">
                <a:solidFill>
                  <a:srgbClr val="002060"/>
                </a:solidFill>
                <a:cs typeface="B Nazanin" panose="00000400000000000000" pitchFamily="2" charset="-78"/>
              </a:rPr>
              <a:t>روش تحليل </a:t>
            </a:r>
            <a:r>
              <a:rPr lang="en-US" sz="2400" dirty="0" smtClean="0">
                <a:solidFill>
                  <a:srgbClr val="002060"/>
                </a:solidFill>
                <a:latin typeface="Times New Roman" panose="02020603050405020304" pitchFamily="18" charset="0"/>
                <a:cs typeface="Times New Roman" panose="02020603050405020304" pitchFamily="18" charset="0"/>
              </a:rPr>
              <a:t>SPSS</a:t>
            </a:r>
            <a:r>
              <a:rPr lang="fa-IR" dirty="0" smtClean="0">
                <a:solidFill>
                  <a:srgbClr val="002060"/>
                </a:solidFill>
                <a:cs typeface="B Nazanin" panose="00000400000000000000" pitchFamily="2" charset="-78"/>
              </a:rPr>
              <a:t>:</a:t>
            </a:r>
          </a:p>
          <a:p>
            <a:pPr algn="l" eaLnBrk="1" fontAlgn="auto" hangingPunct="1">
              <a:spcAft>
                <a:spcPts val="0"/>
              </a:spcAft>
              <a:buFont typeface="Wingdings" panose="05000000000000000000" pitchFamily="2" charset="2"/>
              <a:buChar char="§"/>
              <a:defRPr/>
            </a:pPr>
            <a:r>
              <a:rPr lang="en-US" sz="2000" dirty="0" smtClean="0">
                <a:solidFill>
                  <a:srgbClr val="002060"/>
                </a:solidFill>
                <a:latin typeface="Times New Roman" pitchFamily="18" charset="0"/>
                <a:cs typeface="B Badr" pitchFamily="2" charset="-78"/>
              </a:rPr>
              <a:t>Analyze           compare means            One Way ANOVA</a:t>
            </a:r>
          </a:p>
          <a:p>
            <a:pPr algn="r" rtl="1" eaLnBrk="1" fontAlgn="auto" hangingPunct="1">
              <a:spcAft>
                <a:spcPts val="0"/>
              </a:spcAft>
              <a:buFont typeface="Wingdings 2"/>
              <a:buChar char=""/>
              <a:defRPr/>
            </a:pPr>
            <a:endParaRPr lang="fa-IR" sz="2000" dirty="0" smtClean="0">
              <a:solidFill>
                <a:srgbClr val="002060"/>
              </a:solidFill>
              <a:latin typeface="Times New Roman" pitchFamily="18" charset="0"/>
              <a:cs typeface="B Badr" pitchFamily="2" charset="-78"/>
            </a:endParaRPr>
          </a:p>
          <a:p>
            <a:pPr marL="457200" indent="-457200" algn="just" rtl="1" eaLnBrk="1" fontAlgn="auto" hangingPunct="1">
              <a:lnSpc>
                <a:spcPct val="130000"/>
              </a:lnSpc>
              <a:spcAft>
                <a:spcPts val="0"/>
              </a:spcAft>
              <a:buFont typeface="+mj-lt"/>
              <a:buAutoNum type="arabicParenR"/>
              <a:defRPr/>
            </a:pPr>
            <a:r>
              <a:rPr lang="fa-IR" sz="2000" dirty="0" smtClean="0">
                <a:solidFill>
                  <a:srgbClr val="002060"/>
                </a:solidFill>
                <a:latin typeface="Times New Roman" pitchFamily="18" charset="0"/>
                <a:cs typeface="B Badr" pitchFamily="2" charset="-78"/>
              </a:rPr>
              <a:t>متغير وابسته را انتخاب و به کادر </a:t>
            </a:r>
            <a:r>
              <a:rPr lang="en-US" sz="2000" dirty="0" smtClean="0">
                <a:solidFill>
                  <a:srgbClr val="002060"/>
                </a:solidFill>
                <a:latin typeface="Times New Roman" pitchFamily="18" charset="0"/>
                <a:cs typeface="B Badr" pitchFamily="2" charset="-78"/>
              </a:rPr>
              <a:t>Dependent List</a:t>
            </a:r>
            <a:r>
              <a:rPr lang="fa-IR" sz="2000" dirty="0" smtClean="0">
                <a:solidFill>
                  <a:srgbClr val="002060"/>
                </a:solidFill>
                <a:latin typeface="Times New Roman" pitchFamily="18" charset="0"/>
                <a:cs typeface="B Badr" pitchFamily="2" charset="-78"/>
              </a:rPr>
              <a:t> منتقل مي کنيم.</a:t>
            </a:r>
          </a:p>
          <a:p>
            <a:pPr marL="457200" indent="-457200" algn="just" rtl="1" eaLnBrk="1" fontAlgn="auto" hangingPunct="1">
              <a:lnSpc>
                <a:spcPct val="130000"/>
              </a:lnSpc>
              <a:spcAft>
                <a:spcPts val="0"/>
              </a:spcAft>
              <a:buFont typeface="+mj-lt"/>
              <a:buAutoNum type="arabicParenR"/>
              <a:defRPr/>
            </a:pPr>
            <a:r>
              <a:rPr lang="fa-IR" sz="2000" dirty="0" smtClean="0">
                <a:solidFill>
                  <a:srgbClr val="002060"/>
                </a:solidFill>
                <a:latin typeface="Times New Roman" pitchFamily="18" charset="0"/>
                <a:cs typeface="B Badr" pitchFamily="2" charset="-78"/>
              </a:rPr>
              <a:t>متغير مستقل در سطوح مختلف را انتخاب و به کادر </a:t>
            </a:r>
            <a:r>
              <a:rPr lang="en-US" sz="2000" dirty="0" smtClean="0">
                <a:solidFill>
                  <a:srgbClr val="002060"/>
                </a:solidFill>
                <a:latin typeface="Times New Roman" pitchFamily="18" charset="0"/>
                <a:cs typeface="B Badr" pitchFamily="2" charset="-78"/>
              </a:rPr>
              <a:t>Factor</a:t>
            </a:r>
            <a:r>
              <a:rPr lang="fa-IR" sz="2000" dirty="0" smtClean="0">
                <a:solidFill>
                  <a:srgbClr val="002060"/>
                </a:solidFill>
                <a:latin typeface="Times New Roman" pitchFamily="18" charset="0"/>
                <a:cs typeface="B Badr" pitchFamily="2" charset="-78"/>
              </a:rPr>
              <a:t> منتقل ميکنيم.</a:t>
            </a:r>
          </a:p>
          <a:p>
            <a:pPr marL="457200" indent="-457200" algn="just" rtl="1" eaLnBrk="1" fontAlgn="auto" hangingPunct="1">
              <a:lnSpc>
                <a:spcPct val="130000"/>
              </a:lnSpc>
              <a:spcAft>
                <a:spcPts val="0"/>
              </a:spcAft>
              <a:buFont typeface="+mj-lt"/>
              <a:buAutoNum type="arabicParenR"/>
              <a:defRPr/>
            </a:pPr>
            <a:r>
              <a:rPr lang="fa-IR" sz="2000" dirty="0" smtClean="0">
                <a:solidFill>
                  <a:srgbClr val="002060"/>
                </a:solidFill>
                <a:latin typeface="Times New Roman" pitchFamily="18" charset="0"/>
                <a:cs typeface="B Badr" pitchFamily="2" charset="-78"/>
              </a:rPr>
              <a:t>برای نشان دادن وجود تفاوتهای معنی دار بصورت دو به دو بين گروه های مختلف روی دکمه </a:t>
            </a:r>
            <a:r>
              <a:rPr lang="en-US" sz="2000" dirty="0" smtClean="0">
                <a:solidFill>
                  <a:srgbClr val="002060"/>
                </a:solidFill>
                <a:latin typeface="Times New Roman" pitchFamily="18" charset="0"/>
                <a:cs typeface="B Badr" pitchFamily="2" charset="-78"/>
              </a:rPr>
              <a:t>Post Hoc</a:t>
            </a:r>
            <a:r>
              <a:rPr lang="fa-IR" sz="2000" dirty="0" smtClean="0">
                <a:solidFill>
                  <a:srgbClr val="002060"/>
                </a:solidFill>
                <a:latin typeface="Times New Roman" pitchFamily="18" charset="0"/>
                <a:cs typeface="B Badr" pitchFamily="2" charset="-78"/>
              </a:rPr>
              <a:t> يعنی آزمونهای تعقيبی کليک ميکنيم و در کادر آزمونهای </a:t>
            </a:r>
            <a:r>
              <a:rPr lang="en-US" sz="2000" dirty="0" smtClean="0">
                <a:solidFill>
                  <a:srgbClr val="002060"/>
                </a:solidFill>
                <a:latin typeface="Times New Roman" pitchFamily="18" charset="0"/>
                <a:cs typeface="B Badr" pitchFamily="2" charset="-78"/>
              </a:rPr>
              <a:t>LSD</a:t>
            </a:r>
            <a:r>
              <a:rPr lang="fa-IR" sz="2000" dirty="0" smtClean="0">
                <a:solidFill>
                  <a:srgbClr val="002060"/>
                </a:solidFill>
                <a:latin typeface="Times New Roman" pitchFamily="18" charset="0"/>
                <a:cs typeface="B Badr" pitchFamily="2" charset="-78"/>
              </a:rPr>
              <a:t> و </a:t>
            </a:r>
            <a:r>
              <a:rPr lang="en-US" sz="2000" dirty="0" smtClean="0">
                <a:solidFill>
                  <a:srgbClr val="002060"/>
                </a:solidFill>
                <a:latin typeface="Times New Roman" pitchFamily="18" charset="0"/>
                <a:cs typeface="B Badr" pitchFamily="2" charset="-78"/>
              </a:rPr>
              <a:t>Tukey</a:t>
            </a:r>
            <a:r>
              <a:rPr lang="fa-IR" sz="2000" dirty="0" smtClean="0">
                <a:solidFill>
                  <a:srgbClr val="002060"/>
                </a:solidFill>
                <a:latin typeface="Times New Roman" pitchFamily="18" charset="0"/>
                <a:cs typeface="B Badr" pitchFamily="2" charset="-78"/>
              </a:rPr>
              <a:t> را انتخاب ميکنيم و با </a:t>
            </a:r>
            <a:r>
              <a:rPr lang="en-US" sz="2000" dirty="0" smtClean="0">
                <a:solidFill>
                  <a:srgbClr val="002060"/>
                </a:solidFill>
                <a:latin typeface="Times New Roman" pitchFamily="18" charset="0"/>
                <a:cs typeface="B Badr" pitchFamily="2" charset="-78"/>
              </a:rPr>
              <a:t>Continue</a:t>
            </a:r>
            <a:r>
              <a:rPr lang="fa-IR" sz="2000" dirty="0" smtClean="0">
                <a:solidFill>
                  <a:srgbClr val="002060"/>
                </a:solidFill>
                <a:latin typeface="Times New Roman" pitchFamily="18" charset="0"/>
                <a:cs typeface="B Badr" pitchFamily="2" charset="-78"/>
              </a:rPr>
              <a:t> به کادر قبلی باز ميگرديم و سپس </a:t>
            </a:r>
            <a:r>
              <a:rPr lang="en-US" sz="2000" dirty="0" smtClean="0">
                <a:solidFill>
                  <a:srgbClr val="002060"/>
                </a:solidFill>
                <a:latin typeface="Times New Roman" pitchFamily="18" charset="0"/>
                <a:cs typeface="B Badr" pitchFamily="2" charset="-78"/>
              </a:rPr>
              <a:t>OK</a:t>
            </a:r>
            <a:r>
              <a:rPr lang="fa-IR" sz="2000" dirty="0" smtClean="0">
                <a:solidFill>
                  <a:srgbClr val="002060"/>
                </a:solidFill>
                <a:latin typeface="Times New Roman" pitchFamily="18" charset="0"/>
                <a:cs typeface="B Badr" pitchFamily="2" charset="-78"/>
              </a:rPr>
              <a:t> ميکنيم تا آزمون اجرا شود. نتيجه شامل سه خروجی است. </a:t>
            </a:r>
          </a:p>
          <a:p>
            <a:pPr marL="457200" indent="-457200" algn="just" rtl="1" eaLnBrk="1" fontAlgn="auto" hangingPunct="1">
              <a:lnSpc>
                <a:spcPct val="130000"/>
              </a:lnSpc>
              <a:spcAft>
                <a:spcPts val="0"/>
              </a:spcAft>
              <a:buFont typeface="+mj-lt"/>
              <a:buAutoNum type="arabicParenR"/>
              <a:defRPr/>
            </a:pPr>
            <a:endParaRPr lang="fa-IR" sz="2000" dirty="0" smtClean="0">
              <a:solidFill>
                <a:srgbClr val="002060"/>
              </a:solidFill>
              <a:latin typeface="Times New Roman" pitchFamily="18" charset="0"/>
              <a:cs typeface="B Badr" pitchFamily="2" charset="-78"/>
            </a:endParaRPr>
          </a:p>
          <a:p>
            <a:pPr algn="r" rtl="1" eaLnBrk="1" fontAlgn="auto" hangingPunct="1">
              <a:spcAft>
                <a:spcPts val="0"/>
              </a:spcAft>
              <a:buFont typeface="Wingdings 2"/>
              <a:buChar char=""/>
              <a:defRPr/>
            </a:pPr>
            <a:endParaRPr lang="fa-IR" dirty="0">
              <a:solidFill>
                <a:srgbClr val="002060"/>
              </a:solidFill>
            </a:endParaRPr>
          </a:p>
        </p:txBody>
      </p:sp>
      <p:sp>
        <p:nvSpPr>
          <p:cNvPr id="9" name="Slide Number Placeholder 8"/>
          <p:cNvSpPr>
            <a:spLocks noGrp="1"/>
          </p:cNvSpPr>
          <p:nvPr>
            <p:ph type="sldNum" sz="quarter" idx="11"/>
          </p:nvPr>
        </p:nvSpPr>
        <p:spPr/>
        <p:txBody>
          <a:bodyPr/>
          <a:lstStyle/>
          <a:p>
            <a:pPr>
              <a:defRPr/>
            </a:pPr>
            <a:fld id="{DD23E3DE-35DB-4B20-87F9-94EA4D772612}" type="slidenum">
              <a:rPr lang="fa-IR" altLang="en-US"/>
              <a:pPr>
                <a:defRPr/>
              </a:pPr>
              <a:t>55</a:t>
            </a:fld>
            <a:endParaRPr lang="en-US" altLang="en-US" dirty="0"/>
          </a:p>
        </p:txBody>
      </p:sp>
      <p:sp>
        <p:nvSpPr>
          <p:cNvPr id="54277" name="Rectangle 6"/>
          <p:cNvSpPr>
            <a:spLocks noChangeArrowheads="1"/>
          </p:cNvSpPr>
          <p:nvPr/>
        </p:nvSpPr>
        <p:spPr bwMode="auto">
          <a:xfrm>
            <a:off x="500063" y="4857750"/>
            <a:ext cx="5214937" cy="94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rtl="1" eaLnBrk="1" hangingPunct="1">
              <a:lnSpc>
                <a:spcPct val="150000"/>
              </a:lnSpc>
              <a:buFontTx/>
              <a:buNone/>
            </a:pPr>
            <a:r>
              <a:rPr lang="en-US" altLang="en-US" sz="1800">
                <a:solidFill>
                  <a:schemeClr val="tx1"/>
                </a:solidFill>
                <a:latin typeface="Arial" charset="0"/>
                <a:cs typeface="Lotus" pitchFamily="2" charset="-78"/>
              </a:rPr>
              <a:t> M1 = M2 = M3  </a:t>
            </a:r>
            <a:r>
              <a:rPr lang="fa-IR" altLang="en-US" sz="1800">
                <a:solidFill>
                  <a:schemeClr val="tx1"/>
                </a:solidFill>
                <a:latin typeface="Arial" charset="0"/>
                <a:cs typeface="Lotus" pitchFamily="2" charset="-78"/>
              </a:rPr>
              <a:t>:</a:t>
            </a:r>
            <a:r>
              <a:rPr lang="en-US" altLang="en-US" sz="1800">
                <a:solidFill>
                  <a:schemeClr val="tx1"/>
                </a:solidFill>
                <a:latin typeface="Arial" charset="0"/>
                <a:cs typeface="Lotus" pitchFamily="2" charset="-78"/>
              </a:rPr>
              <a:t> H0</a:t>
            </a:r>
            <a:r>
              <a:rPr lang="fa-IR" altLang="en-US" sz="1800">
                <a:solidFill>
                  <a:schemeClr val="tx1"/>
                </a:solidFill>
                <a:latin typeface="Arial" charset="0"/>
                <a:cs typeface="Lotus" pitchFamily="2" charset="-78"/>
              </a:rPr>
              <a:t> </a:t>
            </a:r>
          </a:p>
          <a:p>
            <a:pPr rtl="1" eaLnBrk="1" hangingPunct="1">
              <a:lnSpc>
                <a:spcPct val="150000"/>
              </a:lnSpc>
              <a:buFontTx/>
              <a:buNone/>
            </a:pPr>
            <a:r>
              <a:rPr lang="en-US" altLang="en-US" sz="1800">
                <a:solidFill>
                  <a:schemeClr val="tx1"/>
                </a:solidFill>
                <a:latin typeface="Arial" charset="0"/>
                <a:cs typeface="Lotus" pitchFamily="2" charset="-78"/>
              </a:rPr>
              <a:t> </a:t>
            </a:r>
            <a:r>
              <a:rPr lang="fa-IR" altLang="en-US" sz="1800">
                <a:solidFill>
                  <a:schemeClr val="tx1"/>
                </a:solidFill>
                <a:latin typeface="Arial" charset="0"/>
                <a:cs typeface="B Badr" pitchFamily="2" charset="-78"/>
              </a:rPr>
              <a:t>دست کم ميانگين بازدهی دو گروه از شرکتها برابر نيست </a:t>
            </a:r>
            <a:r>
              <a:rPr lang="fa-IR" altLang="en-US" sz="1800">
                <a:solidFill>
                  <a:schemeClr val="tx1"/>
                </a:solidFill>
                <a:latin typeface="Arial" charset="0"/>
                <a:cs typeface="Lotus" pitchFamily="2" charset="-78"/>
              </a:rPr>
              <a:t>:</a:t>
            </a:r>
            <a:r>
              <a:rPr lang="en-US" altLang="en-US" sz="1800">
                <a:solidFill>
                  <a:schemeClr val="tx1"/>
                </a:solidFill>
                <a:latin typeface="Arial" charset="0"/>
                <a:cs typeface="Lotus" pitchFamily="2" charset="-78"/>
              </a:rPr>
              <a:t> H1</a:t>
            </a:r>
            <a:r>
              <a:rPr lang="fa-IR" altLang="en-US" sz="1800">
                <a:solidFill>
                  <a:schemeClr val="tx1"/>
                </a:solidFill>
                <a:latin typeface="Arial" charset="0"/>
                <a:cs typeface="Lotus" pitchFamily="2" charset="-78"/>
              </a:rPr>
              <a:t> </a:t>
            </a:r>
          </a:p>
        </p:txBody>
      </p:sp>
      <p:sp>
        <p:nvSpPr>
          <p:cNvPr id="5" name="Left Brace 4"/>
          <p:cNvSpPr/>
          <p:nvPr/>
        </p:nvSpPr>
        <p:spPr>
          <a:xfrm>
            <a:off x="428625" y="4857750"/>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6" name="Straight Arrow Connector 5"/>
          <p:cNvCxnSpPr/>
          <p:nvPr/>
        </p:nvCxnSpPr>
        <p:spPr>
          <a:xfrm>
            <a:off x="1857375" y="1785938"/>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39952" y="1785938"/>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Circular Arrow 7"/>
          <p:cNvSpPr/>
          <p:nvPr/>
        </p:nvSpPr>
        <p:spPr>
          <a:xfrm rot="3721386">
            <a:off x="6607969" y="1699419"/>
            <a:ext cx="428625" cy="50006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solidFill>
                <a:schemeClr val="tx1"/>
              </a:solidFill>
            </a:endParaRPr>
          </a:p>
        </p:txBody>
      </p:sp>
      <p:sp>
        <p:nvSpPr>
          <p:cNvPr id="54282"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FF854A01-03B5-478F-9BCE-2FDE1FE11BA6}" type="slidenum">
              <a:rPr lang="fa-IR" altLang="en-US" sz="1400">
                <a:solidFill>
                  <a:schemeClr val="bg1"/>
                </a:solidFill>
                <a:latin typeface="Arial" charset="0"/>
                <a:cs typeface="B Nazanin" pitchFamily="2" charset="-78"/>
              </a:rPr>
              <a:pPr algn="ctr" rtl="1" eaLnBrk="1" hangingPunct="1">
                <a:spcBef>
                  <a:spcPct val="0"/>
                </a:spcBef>
                <a:buFontTx/>
                <a:buNone/>
              </a:pPr>
              <a:t>55</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357188" y="1071563"/>
            <a:ext cx="8324850" cy="5500687"/>
          </a:xfrm>
        </p:spPr>
        <p:txBody>
          <a:bodyPr/>
          <a:lstStyle/>
          <a:p>
            <a:pPr algn="r" rtl="1" eaLnBrk="1" hangingPunct="1">
              <a:lnSpc>
                <a:spcPct val="150000"/>
              </a:lnSpc>
              <a:buFont typeface="Wingdings" panose="05000000000000000000" pitchFamily="2" charset="2"/>
              <a:buChar char="§"/>
            </a:pPr>
            <a:r>
              <a:rPr lang="fa-IR" altLang="en-US" sz="2000" b="1" dirty="0" smtClean="0">
                <a:solidFill>
                  <a:srgbClr val="002060"/>
                </a:solidFill>
                <a:latin typeface="Times New Roman" pitchFamily="18" charset="0"/>
                <a:cs typeface="B Badr" pitchFamily="2" charset="-78"/>
              </a:rPr>
              <a:t>خروجی اول نتيجه آزمون مقايسه ميانگين سه جامعه را نشان مي دهد.</a:t>
            </a:r>
            <a:endParaRPr lang="fa-IR" altLang="en-US" sz="2000" dirty="0" smtClean="0">
              <a:solidFill>
                <a:srgbClr val="002060"/>
              </a:solidFill>
              <a:latin typeface="Times New Roman" pitchFamily="18" charset="0"/>
              <a:cs typeface="B Badr" pitchFamily="2" charset="-78"/>
            </a:endParaRPr>
          </a:p>
          <a:p>
            <a:pPr algn="r" rtl="1" eaLnBrk="1" hangingPunct="1">
              <a:lnSpc>
                <a:spcPct val="150000"/>
              </a:lnSpc>
              <a:buFont typeface="Wingdings" panose="05000000000000000000" pitchFamily="2" charset="2"/>
              <a:buChar char="§"/>
            </a:pPr>
            <a:r>
              <a:rPr lang="en-US" altLang="en-US" sz="2000" dirty="0" smtClean="0">
                <a:solidFill>
                  <a:srgbClr val="002060"/>
                </a:solidFill>
                <a:latin typeface="Times New Roman" pitchFamily="18" charset="0"/>
                <a:cs typeface="B Badr" pitchFamily="2" charset="-78"/>
              </a:rPr>
              <a:t>Sig </a:t>
            </a:r>
            <a:r>
              <a:rPr lang="fa-IR" altLang="en-US" sz="2000" dirty="0" smtClean="0">
                <a:solidFill>
                  <a:srgbClr val="002060"/>
                </a:solidFill>
                <a:latin typeface="Times New Roman" pitchFamily="18" charset="0"/>
                <a:cs typeface="B Badr" pitchFamily="2" charset="-78"/>
              </a:rPr>
              <a:t> بزرگتر از </a:t>
            </a:r>
            <a:r>
              <a:rPr lang="en-US" altLang="en-US" sz="2000" dirty="0" smtClean="0">
                <a:solidFill>
                  <a:srgbClr val="002060"/>
                </a:solidFill>
                <a:latin typeface="Times New Roman" pitchFamily="18" charset="0"/>
                <a:cs typeface="B Badr" pitchFamily="2" charset="-78"/>
              </a:rPr>
              <a:t>0.05</a:t>
            </a:r>
            <a:r>
              <a:rPr lang="fa-IR" altLang="en-US" sz="2000" dirty="0" smtClean="0">
                <a:solidFill>
                  <a:srgbClr val="002060"/>
                </a:solidFill>
                <a:latin typeface="Times New Roman" pitchFamily="18" charset="0"/>
                <a:cs typeface="B Badr" pitchFamily="2" charset="-78"/>
              </a:rPr>
              <a:t> است، بنابراين </a:t>
            </a:r>
            <a:r>
              <a:rPr lang="en-US" altLang="en-US" sz="2000" dirty="0" smtClean="0">
                <a:solidFill>
                  <a:srgbClr val="002060"/>
                </a:solidFill>
                <a:latin typeface="Times New Roman" pitchFamily="18" charset="0"/>
                <a:cs typeface="B Badr" pitchFamily="2" charset="-78"/>
              </a:rPr>
              <a:t>H0</a:t>
            </a:r>
            <a:r>
              <a:rPr lang="fa-IR" altLang="en-US" sz="2000" dirty="0" smtClean="0">
                <a:solidFill>
                  <a:srgbClr val="002060"/>
                </a:solidFill>
                <a:latin typeface="Times New Roman" pitchFamily="18" charset="0"/>
                <a:cs typeface="B Badr" pitchFamily="2" charset="-78"/>
              </a:rPr>
              <a:t> رد نميشود. يعنی تفاوت معنی داری بين ميانگين گروهها وجود ندارد. اگر تفاوت وجود داشته باشد يعنی رد شود، بايد ببينيم که کدام گروهها متفاوت هستند لذا بايستی از آزمونهای تعقيبی(</a:t>
            </a:r>
            <a:r>
              <a:rPr lang="en-US" altLang="en-US" sz="2000" dirty="0" smtClean="0">
                <a:solidFill>
                  <a:srgbClr val="002060"/>
                </a:solidFill>
                <a:latin typeface="Times New Roman" pitchFamily="18" charset="0"/>
                <a:cs typeface="B Badr" pitchFamily="2" charset="-78"/>
              </a:rPr>
              <a:t>Post Hoc</a:t>
            </a:r>
            <a:r>
              <a:rPr lang="fa-IR" altLang="en-US" sz="2000" dirty="0" smtClean="0">
                <a:solidFill>
                  <a:srgbClr val="002060"/>
                </a:solidFill>
                <a:latin typeface="Times New Roman" pitchFamily="18" charset="0"/>
                <a:cs typeface="B Badr" pitchFamily="2" charset="-78"/>
              </a:rPr>
              <a:t>) استفاده کرد. </a:t>
            </a:r>
          </a:p>
          <a:p>
            <a:pPr algn="r" rtl="1" eaLnBrk="1" hangingPunct="1"/>
            <a:endParaRPr lang="fa-IR" altLang="en-US" dirty="0" smtClean="0">
              <a:solidFill>
                <a:srgbClr val="002060"/>
              </a:solidFill>
            </a:endParaRPr>
          </a:p>
        </p:txBody>
      </p:sp>
      <p:sp>
        <p:nvSpPr>
          <p:cNvPr id="5" name="Slide Number Placeholder 4"/>
          <p:cNvSpPr>
            <a:spLocks noGrp="1"/>
          </p:cNvSpPr>
          <p:nvPr>
            <p:ph type="sldNum" sz="quarter" idx="11"/>
          </p:nvPr>
        </p:nvSpPr>
        <p:spPr/>
        <p:txBody>
          <a:bodyPr/>
          <a:lstStyle/>
          <a:p>
            <a:pPr>
              <a:defRPr/>
            </a:pPr>
            <a:fld id="{CE0DECDF-3E22-4569-B7ED-EE52112E0BED}" type="slidenum">
              <a:rPr lang="fa-IR" altLang="en-US"/>
              <a:pPr>
                <a:defRPr/>
              </a:pPr>
              <a:t>56</a:t>
            </a:fld>
            <a:endParaRPr lang="en-US" altLang="en-US" dirty="0"/>
          </a:p>
        </p:txBody>
      </p:sp>
      <p:pic>
        <p:nvPicPr>
          <p:cNvPr id="5530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568" y="3429000"/>
            <a:ext cx="7920880" cy="2714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55302"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CCD0BC22-B5CA-4763-AEF9-947783155B19}" type="slidenum">
              <a:rPr lang="fa-IR" altLang="en-US" sz="1400">
                <a:solidFill>
                  <a:schemeClr val="bg1"/>
                </a:solidFill>
                <a:latin typeface="Arial" charset="0"/>
                <a:cs typeface="B Nazanin" pitchFamily="2" charset="-78"/>
              </a:rPr>
              <a:pPr algn="ctr" rtl="1" eaLnBrk="1" hangingPunct="1">
                <a:spcBef>
                  <a:spcPct val="0"/>
                </a:spcBef>
                <a:buFontTx/>
                <a:buNone/>
              </a:pPr>
              <a:t>56</a:t>
            </a:fld>
            <a:endParaRPr lang="en-US" altLang="en-US" sz="1200">
              <a:solidFill>
                <a:schemeClr val="bg1"/>
              </a:solidFill>
              <a:latin typeface="Arial" charset="0"/>
              <a:cs typeface="B Nazanin" pitchFamily="2" charset="-78"/>
            </a:endParaRPr>
          </a:p>
        </p:txBody>
      </p:sp>
      <p:sp>
        <p:nvSpPr>
          <p:cNvPr id="8" name="Title 1"/>
          <p:cNvSpPr txBox="1">
            <a:spLocks/>
          </p:cNvSpPr>
          <p:nvPr/>
        </p:nvSpPr>
        <p:spPr>
          <a:xfrm>
            <a:off x="2071686" y="142875"/>
            <a:ext cx="6610351" cy="571500"/>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400" smtClean="0">
                <a:solidFill>
                  <a:schemeClr val="hlink"/>
                </a:solidFill>
                <a:cs typeface="B Titr" panose="00000700000000000000" pitchFamily="2" charset="-78"/>
              </a:rPr>
              <a:t>آزمون مقايسه ميانگين چند جامعه(مستقل) </a:t>
            </a:r>
            <a:r>
              <a:rPr lang="en-US" sz="2400" smtClean="0">
                <a:solidFill>
                  <a:schemeClr val="hlink"/>
                </a:solidFill>
                <a:cs typeface="B Titr" panose="00000700000000000000" pitchFamily="2" charset="-78"/>
              </a:rPr>
              <a:t>ANOVA</a:t>
            </a:r>
            <a:endParaRPr lang="fa-IR" sz="2400" dirty="0">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a:xfrm>
            <a:off x="428625" y="1000125"/>
            <a:ext cx="8253413" cy="5357813"/>
          </a:xfrm>
        </p:spPr>
        <p:txBody>
          <a:bodyPr/>
          <a:lstStyle/>
          <a:p>
            <a:pPr algn="r" rtl="1" eaLnBrk="1" hangingPunct="1">
              <a:lnSpc>
                <a:spcPct val="150000"/>
              </a:lnSpc>
              <a:buFont typeface="Wingdings" panose="05000000000000000000" pitchFamily="2" charset="2"/>
              <a:buChar char="§"/>
            </a:pPr>
            <a:r>
              <a:rPr lang="fa-IR" altLang="en-US" sz="1600" b="1" dirty="0" smtClean="0">
                <a:solidFill>
                  <a:srgbClr val="002060"/>
                </a:solidFill>
                <a:latin typeface="Times New Roman" pitchFamily="18" charset="0"/>
                <a:cs typeface="B Badr" pitchFamily="2" charset="-78"/>
              </a:rPr>
              <a:t>در خروجی دوم آزمونهای تعقيبی نشان داده ميشود و اگر </a:t>
            </a:r>
            <a:r>
              <a:rPr lang="en-US" altLang="en-US" sz="1600" b="1" dirty="0" smtClean="0">
                <a:solidFill>
                  <a:srgbClr val="002060"/>
                </a:solidFill>
                <a:latin typeface="Times New Roman" pitchFamily="18" charset="0"/>
                <a:cs typeface="B Badr" pitchFamily="2" charset="-78"/>
              </a:rPr>
              <a:t>H0</a:t>
            </a:r>
            <a:r>
              <a:rPr lang="fa-IR" altLang="en-US" sz="1600" b="1" dirty="0" smtClean="0">
                <a:solidFill>
                  <a:srgbClr val="002060"/>
                </a:solidFill>
                <a:latin typeface="Times New Roman" pitchFamily="18" charset="0"/>
                <a:cs typeface="B Badr" pitchFamily="2" charset="-78"/>
              </a:rPr>
              <a:t> رد شود بکار ميبريم. در اين مثال گروهها تفاوتی با يکديگر ندارند. چرا که </a:t>
            </a:r>
            <a:r>
              <a:rPr lang="en-US" altLang="en-US" sz="1600" b="1" dirty="0" smtClean="0">
                <a:solidFill>
                  <a:srgbClr val="002060"/>
                </a:solidFill>
                <a:latin typeface="Times New Roman" pitchFamily="18" charset="0"/>
                <a:cs typeface="B Badr" pitchFamily="2" charset="-78"/>
              </a:rPr>
              <a:t>Sig</a:t>
            </a:r>
            <a:r>
              <a:rPr lang="fa-IR" altLang="en-US" sz="1600" b="1" dirty="0" smtClean="0">
                <a:solidFill>
                  <a:srgbClr val="002060"/>
                </a:solidFill>
                <a:latin typeface="Times New Roman" pitchFamily="18" charset="0"/>
                <a:cs typeface="B Badr" pitchFamily="2" charset="-78"/>
              </a:rPr>
              <a:t> برای کليه گروهها بزرگتر از </a:t>
            </a:r>
            <a:r>
              <a:rPr lang="en-US" altLang="en-US" sz="1600" b="1" dirty="0" smtClean="0">
                <a:solidFill>
                  <a:srgbClr val="002060"/>
                </a:solidFill>
                <a:latin typeface="Times New Roman" pitchFamily="18" charset="0"/>
                <a:cs typeface="B Badr" pitchFamily="2" charset="-78"/>
              </a:rPr>
              <a:t>0.05</a:t>
            </a:r>
            <a:r>
              <a:rPr lang="fa-IR" altLang="en-US" sz="1600" b="1" dirty="0" smtClean="0">
                <a:solidFill>
                  <a:srgbClr val="002060"/>
                </a:solidFill>
                <a:latin typeface="Times New Roman" pitchFamily="18" charset="0"/>
                <a:cs typeface="B Badr" pitchFamily="2" charset="-78"/>
              </a:rPr>
              <a:t> ميباشد.</a:t>
            </a:r>
          </a:p>
          <a:p>
            <a:pPr algn="r" rtl="1" eaLnBrk="1" hangingPunct="1"/>
            <a:endParaRPr lang="fa-IR" altLang="en-US" dirty="0" smtClean="0">
              <a:solidFill>
                <a:srgbClr val="002060"/>
              </a:solidFill>
            </a:endParaRPr>
          </a:p>
        </p:txBody>
      </p:sp>
      <p:sp>
        <p:nvSpPr>
          <p:cNvPr id="5" name="Slide Number Placeholder 4"/>
          <p:cNvSpPr>
            <a:spLocks noGrp="1"/>
          </p:cNvSpPr>
          <p:nvPr>
            <p:ph type="sldNum" sz="quarter" idx="11"/>
          </p:nvPr>
        </p:nvSpPr>
        <p:spPr/>
        <p:txBody>
          <a:bodyPr/>
          <a:lstStyle/>
          <a:p>
            <a:pPr>
              <a:defRPr/>
            </a:pPr>
            <a:fld id="{6ADEE1CA-F7D5-43C5-8AB2-96A3B7F82B79}" type="slidenum">
              <a:rPr lang="fa-IR" altLang="en-US"/>
              <a:pPr>
                <a:defRPr/>
              </a:pPr>
              <a:t>57</a:t>
            </a:fld>
            <a:endParaRPr lang="en-US" altLang="en-US" dirty="0"/>
          </a:p>
        </p:txBody>
      </p:sp>
      <p:pic>
        <p:nvPicPr>
          <p:cNvPr id="6042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625" y="1928813"/>
            <a:ext cx="8286750" cy="4929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6"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C20C66BD-D7C8-4004-8454-0F4DE501B14F}" type="slidenum">
              <a:rPr lang="fa-IR" altLang="en-US" sz="1400">
                <a:solidFill>
                  <a:schemeClr val="bg1"/>
                </a:solidFill>
                <a:latin typeface="Arial" charset="0"/>
                <a:cs typeface="B Nazanin" pitchFamily="2" charset="-78"/>
              </a:rPr>
              <a:pPr algn="ctr" rtl="1" eaLnBrk="1" hangingPunct="1">
                <a:spcBef>
                  <a:spcPct val="0"/>
                </a:spcBef>
                <a:buFontTx/>
                <a:buNone/>
              </a:pPr>
              <a:t>57</a:t>
            </a:fld>
            <a:endParaRPr lang="en-US" altLang="en-US" sz="1200">
              <a:solidFill>
                <a:schemeClr val="bg1"/>
              </a:solidFill>
              <a:latin typeface="Arial" charset="0"/>
              <a:cs typeface="B Nazanin" pitchFamily="2" charset="-78"/>
            </a:endParaRPr>
          </a:p>
        </p:txBody>
      </p:sp>
      <p:sp>
        <p:nvSpPr>
          <p:cNvPr id="8" name="Title 1"/>
          <p:cNvSpPr txBox="1">
            <a:spLocks/>
          </p:cNvSpPr>
          <p:nvPr/>
        </p:nvSpPr>
        <p:spPr>
          <a:xfrm>
            <a:off x="2071686" y="142875"/>
            <a:ext cx="6610351" cy="571500"/>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400" smtClean="0">
                <a:solidFill>
                  <a:schemeClr val="hlink"/>
                </a:solidFill>
                <a:cs typeface="B Titr" panose="00000700000000000000" pitchFamily="2" charset="-78"/>
              </a:rPr>
              <a:t>آزمون مقايسه ميانگين چند جامعه(مستقل) </a:t>
            </a:r>
            <a:r>
              <a:rPr lang="en-US" sz="2400" smtClean="0">
                <a:solidFill>
                  <a:schemeClr val="hlink"/>
                </a:solidFill>
                <a:cs typeface="B Titr" panose="00000700000000000000" pitchFamily="2" charset="-78"/>
              </a:rPr>
              <a:t>ANOVA</a:t>
            </a:r>
            <a:endParaRPr lang="fa-IR" sz="2400" dirty="0">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0"/>
                                  </p:stCondLst>
                                  <p:childTnLst>
                                    <p:animClr clrSpc="rgb" dir="cw">
                                      <p:cBhvr override="childStyle">
                                        <p:cTn id="6" dur="100" fill="hold"/>
                                        <p:tgtEl>
                                          <p:spTgt spid="60420"/>
                                        </p:tgtEl>
                                        <p:attrNameLst>
                                          <p:attrName>style.color</p:attrName>
                                        </p:attrNameLst>
                                      </p:cBhvr>
                                      <p:to>
                                        <a:schemeClr val="accent2"/>
                                      </p:to>
                                    </p:animClr>
                                    <p:animClr clrSpc="rgb" dir="cw">
                                      <p:cBhvr>
                                        <p:cTn id="7" dur="100" fill="hold"/>
                                        <p:tgtEl>
                                          <p:spTgt spid="60420"/>
                                        </p:tgtEl>
                                        <p:attrNameLst>
                                          <p:attrName>fillcolor</p:attrName>
                                        </p:attrNameLst>
                                      </p:cBhvr>
                                      <p:to>
                                        <a:schemeClr val="accent2"/>
                                      </p:to>
                                    </p:animClr>
                                    <p:set>
                                      <p:cBhvr>
                                        <p:cTn id="8" dur="100" fill="hold"/>
                                        <p:tgtEl>
                                          <p:spTgt spid="60420"/>
                                        </p:tgtEl>
                                        <p:attrNameLst>
                                          <p:attrName>fill.type</p:attrName>
                                        </p:attrNameLst>
                                      </p:cBhvr>
                                      <p:to>
                                        <p:strVal val="solid"/>
                                      </p:to>
                                    </p:set>
                                    <p:set>
                                      <p:cBhvr>
                                        <p:cTn id="9" dur="100" fill="hold"/>
                                        <p:tgtEl>
                                          <p:spTgt spid="60420"/>
                                        </p:tgtEl>
                                        <p:attrNameLst>
                                          <p:attrName>fill.on</p:attrName>
                                        </p:attrNameLst>
                                      </p:cBhvr>
                                      <p:to>
                                        <p:strVal val="true"/>
                                      </p:to>
                                    </p:set>
                                    <p:animRot by="120000">
                                      <p:cBhvr>
                                        <p:cTn id="10" dur="100" fill="hold">
                                          <p:stCondLst>
                                            <p:cond delay="0"/>
                                          </p:stCondLst>
                                        </p:cTn>
                                        <p:tgtEl>
                                          <p:spTgt spid="60420"/>
                                        </p:tgtEl>
                                        <p:attrNameLst>
                                          <p:attrName>r</p:attrName>
                                        </p:attrNameLst>
                                      </p:cBhvr>
                                    </p:animRot>
                                    <p:animRot by="-240000">
                                      <p:cBhvr>
                                        <p:cTn id="11" dur="200" fill="hold">
                                          <p:stCondLst>
                                            <p:cond delay="200"/>
                                          </p:stCondLst>
                                        </p:cTn>
                                        <p:tgtEl>
                                          <p:spTgt spid="60420"/>
                                        </p:tgtEl>
                                        <p:attrNameLst>
                                          <p:attrName>r</p:attrName>
                                        </p:attrNameLst>
                                      </p:cBhvr>
                                    </p:animRot>
                                    <p:animRot by="240000">
                                      <p:cBhvr>
                                        <p:cTn id="12" dur="200" fill="hold">
                                          <p:stCondLst>
                                            <p:cond delay="400"/>
                                          </p:stCondLst>
                                        </p:cTn>
                                        <p:tgtEl>
                                          <p:spTgt spid="60420"/>
                                        </p:tgtEl>
                                        <p:attrNameLst>
                                          <p:attrName>r</p:attrName>
                                        </p:attrNameLst>
                                      </p:cBhvr>
                                    </p:animRot>
                                    <p:animRot by="-240000">
                                      <p:cBhvr>
                                        <p:cTn id="13" dur="200" fill="hold">
                                          <p:stCondLst>
                                            <p:cond delay="600"/>
                                          </p:stCondLst>
                                        </p:cTn>
                                        <p:tgtEl>
                                          <p:spTgt spid="60420"/>
                                        </p:tgtEl>
                                        <p:attrNameLst>
                                          <p:attrName>r</p:attrName>
                                        </p:attrNameLst>
                                      </p:cBhvr>
                                    </p:animRot>
                                    <p:animRot by="120000">
                                      <p:cBhvr>
                                        <p:cTn id="14" dur="200" fill="hold">
                                          <p:stCondLst>
                                            <p:cond delay="800"/>
                                          </p:stCondLst>
                                        </p:cTn>
                                        <p:tgtEl>
                                          <p:spTgt spid="604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57188" y="1071563"/>
            <a:ext cx="8324850" cy="5572125"/>
          </a:xfrm>
        </p:spPr>
        <p:txBody>
          <a:bodyPr/>
          <a:lstStyle/>
          <a:p>
            <a:pPr algn="r" rtl="1" eaLnBrk="1" hangingPunct="1">
              <a:lnSpc>
                <a:spcPct val="150000"/>
              </a:lnSpc>
              <a:buFont typeface="Wingdings" panose="05000000000000000000" pitchFamily="2" charset="2"/>
              <a:buChar char="§"/>
            </a:pPr>
            <a:r>
              <a:rPr lang="fa-IR" altLang="en-US" sz="2000" b="1" dirty="0" smtClean="0">
                <a:latin typeface="Arial" charset="0"/>
                <a:cs typeface="B Badr" pitchFamily="2" charset="-78"/>
              </a:rPr>
              <a:t>در خروجی سوم گروهها بر حسب ميانگينها به زير گروههای همگن تقسيم ميشوند. گروههائی که زير هم قرار گيرند تفاوت معنی دار ندارند. در اين مثال هر سه گروه در يک زير گروه قرار دارد.</a:t>
            </a:r>
          </a:p>
          <a:p>
            <a:pPr algn="r" rtl="1" eaLnBrk="1" hangingPunct="1"/>
            <a:endParaRPr lang="fa-IR" altLang="en-US" dirty="0" smtClean="0"/>
          </a:p>
        </p:txBody>
      </p:sp>
      <p:sp>
        <p:nvSpPr>
          <p:cNvPr id="5" name="Slide Number Placeholder 4"/>
          <p:cNvSpPr>
            <a:spLocks noGrp="1"/>
          </p:cNvSpPr>
          <p:nvPr>
            <p:ph type="sldNum" sz="quarter" idx="11"/>
          </p:nvPr>
        </p:nvSpPr>
        <p:spPr/>
        <p:txBody>
          <a:bodyPr/>
          <a:lstStyle/>
          <a:p>
            <a:pPr>
              <a:defRPr/>
            </a:pPr>
            <a:fld id="{26EE92D7-161B-40BF-80AF-7D66B461A235}" type="slidenum">
              <a:rPr lang="fa-IR" altLang="en-US"/>
              <a:pPr>
                <a:defRPr/>
              </a:pPr>
              <a:t>58</a:t>
            </a:fld>
            <a:endParaRPr lang="en-US" altLang="en-US" dirty="0"/>
          </a:p>
        </p:txBody>
      </p:sp>
      <p:pic>
        <p:nvPicPr>
          <p:cNvPr id="6144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2938" y="2276872"/>
            <a:ext cx="7786687" cy="3960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57350"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E073BABB-25BA-4A8C-8EB8-7D7EE6813D89}" type="slidenum">
              <a:rPr lang="fa-IR" altLang="en-US" sz="1400">
                <a:solidFill>
                  <a:schemeClr val="bg1"/>
                </a:solidFill>
                <a:latin typeface="Arial" charset="0"/>
                <a:cs typeface="B Nazanin" pitchFamily="2" charset="-78"/>
              </a:rPr>
              <a:pPr algn="ctr" rtl="1" eaLnBrk="1" hangingPunct="1">
                <a:spcBef>
                  <a:spcPct val="0"/>
                </a:spcBef>
                <a:buFontTx/>
                <a:buNone/>
              </a:pPr>
              <a:t>58</a:t>
            </a:fld>
            <a:endParaRPr lang="en-US" altLang="en-US" sz="1200">
              <a:solidFill>
                <a:schemeClr val="bg1"/>
              </a:solidFill>
              <a:latin typeface="Arial" charset="0"/>
              <a:cs typeface="B Nazanin" pitchFamily="2" charset="-78"/>
            </a:endParaRPr>
          </a:p>
        </p:txBody>
      </p:sp>
      <p:sp>
        <p:nvSpPr>
          <p:cNvPr id="8" name="Title 1"/>
          <p:cNvSpPr txBox="1">
            <a:spLocks/>
          </p:cNvSpPr>
          <p:nvPr/>
        </p:nvSpPr>
        <p:spPr>
          <a:xfrm>
            <a:off x="2071686" y="142875"/>
            <a:ext cx="6610351" cy="571500"/>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400" smtClean="0">
                <a:solidFill>
                  <a:schemeClr val="hlink"/>
                </a:solidFill>
                <a:cs typeface="B Titr" panose="00000700000000000000" pitchFamily="2" charset="-78"/>
              </a:rPr>
              <a:t>آزمون مقايسه ميانگين چند جامعه(مستقل) </a:t>
            </a:r>
            <a:r>
              <a:rPr lang="en-US" sz="2400" smtClean="0">
                <a:solidFill>
                  <a:schemeClr val="hlink"/>
                </a:solidFill>
                <a:cs typeface="B Titr" panose="00000700000000000000" pitchFamily="2" charset="-78"/>
              </a:rPr>
              <a:t>ANOVA</a:t>
            </a:r>
            <a:endParaRPr lang="fa-IR" sz="2400" dirty="0">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afterEffect">
                                  <p:stCondLst>
                                    <p:cond delay="0"/>
                                  </p:stCondLst>
                                  <p:childTnLst>
                                    <p:animMotion origin="layout" path="M -0.06684 -0.30348 L -0.06684 0.02986 " pathEditMode="relative" rAng="0" ptsTypes="AA">
                                      <p:cBhvr>
                                        <p:cTn id="6" dur="2000" fill="hold"/>
                                        <p:tgtEl>
                                          <p:spTgt spid="61444"/>
                                        </p:tgtEl>
                                        <p:attrNameLst>
                                          <p:attrName>ppt_x</p:attrName>
                                          <p:attrName>ppt_y</p:attrName>
                                        </p:attrNameLst>
                                      </p:cBhvr>
                                      <p:rCtr x="0"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53413" cy="571500"/>
          </a:xfrm>
        </p:spPr>
        <p:txBody>
          <a:bodyPr/>
          <a:lstStyle/>
          <a:p>
            <a:pPr algn="r" eaLnBrk="1" fontAlgn="auto" hangingPunct="1">
              <a:spcAft>
                <a:spcPts val="0"/>
              </a:spcAft>
              <a:defRPr/>
            </a:pPr>
            <a:r>
              <a:rPr lang="fa-IR" sz="2700" dirty="0" smtClean="0">
                <a:solidFill>
                  <a:schemeClr val="hlink"/>
                </a:solidFill>
                <a:cs typeface="B Badr" pitchFamily="2" charset="-78"/>
              </a:rPr>
              <a:t>مدلهای آماری ناپارامتريک</a:t>
            </a:r>
          </a:p>
        </p:txBody>
      </p:sp>
      <p:sp>
        <p:nvSpPr>
          <p:cNvPr id="58371" name="Content Placeholder 2"/>
          <p:cNvSpPr>
            <a:spLocks noGrp="1"/>
          </p:cNvSpPr>
          <p:nvPr>
            <p:ph idx="1"/>
          </p:nvPr>
        </p:nvSpPr>
        <p:spPr>
          <a:xfrm>
            <a:off x="500063" y="1071563"/>
            <a:ext cx="7967662" cy="5143500"/>
          </a:xfrm>
        </p:spPr>
        <p:txBody>
          <a:bodyPr/>
          <a:lstStyle/>
          <a:p>
            <a:pPr algn="r" rtl="1" eaLnBrk="1" hangingPunct="1">
              <a:lnSpc>
                <a:spcPct val="150000"/>
              </a:lnSpc>
              <a:buFont typeface="Wingdings" panose="05000000000000000000" pitchFamily="2" charset="2"/>
              <a:buChar char="§"/>
            </a:pPr>
            <a:r>
              <a:rPr lang="fa-IR" altLang="en-US" sz="2000" dirty="0" smtClean="0">
                <a:solidFill>
                  <a:srgbClr val="002060"/>
                </a:solidFill>
                <a:latin typeface="Times New Roman" pitchFamily="18" charset="0"/>
                <a:cs typeface="B Badr" pitchFamily="2" charset="-78"/>
              </a:rPr>
              <a:t>در آزمونهای ناپارامتريک شکل توزيع (تقارن) اهميت ندارد. همچنين اگر نمونه ها کمتر از 30 باشد کاربرد دارد. اين آزمون ها از سطح دقت کمتری برخوردار هستند.</a:t>
            </a:r>
          </a:p>
          <a:p>
            <a:pPr algn="r" rtl="1" eaLnBrk="1" hangingPunct="1">
              <a:lnSpc>
                <a:spcPct val="150000"/>
              </a:lnSpc>
            </a:pPr>
            <a:endParaRPr lang="fa-IR" altLang="en-US" sz="2000" dirty="0" smtClean="0">
              <a:solidFill>
                <a:srgbClr val="002060"/>
              </a:solidFill>
            </a:endParaRPr>
          </a:p>
        </p:txBody>
      </p:sp>
      <p:sp>
        <p:nvSpPr>
          <p:cNvPr id="5" name="Slide Number Placeholder 4"/>
          <p:cNvSpPr>
            <a:spLocks noGrp="1"/>
          </p:cNvSpPr>
          <p:nvPr>
            <p:ph type="sldNum" sz="quarter" idx="11"/>
          </p:nvPr>
        </p:nvSpPr>
        <p:spPr/>
        <p:txBody>
          <a:bodyPr/>
          <a:lstStyle/>
          <a:p>
            <a:pPr>
              <a:defRPr/>
            </a:pPr>
            <a:fld id="{35715CB2-C68B-4FE6-9914-FC25C40DB9F5}" type="slidenum">
              <a:rPr lang="fa-IR" altLang="en-US"/>
              <a:pPr>
                <a:defRPr/>
              </a:pPr>
              <a:t>59</a:t>
            </a:fld>
            <a:endParaRPr lang="en-US" altLang="en-US" dirty="0"/>
          </a:p>
        </p:txBody>
      </p:sp>
      <p:graphicFrame>
        <p:nvGraphicFramePr>
          <p:cNvPr id="4" name="Table 3"/>
          <p:cNvGraphicFramePr>
            <a:graphicFrameLocks noGrp="1"/>
          </p:cNvGraphicFramePr>
          <p:nvPr/>
        </p:nvGraphicFramePr>
        <p:xfrm>
          <a:off x="1000125" y="2928938"/>
          <a:ext cx="7215188" cy="2286000"/>
        </p:xfrm>
        <a:graphic>
          <a:graphicData uri="http://schemas.openxmlformats.org/drawingml/2006/table">
            <a:tbl>
              <a:tblPr rtl="1" firstRow="1" bandRow="1">
                <a:tableStyleId>{5C22544A-7EE6-4342-B048-85BDC9FD1C3A}</a:tableStyleId>
              </a:tblPr>
              <a:tblGrid>
                <a:gridCol w="3607594"/>
                <a:gridCol w="3607594"/>
              </a:tblGrid>
              <a:tr h="487180">
                <a:tc>
                  <a:txBody>
                    <a:bodyPr/>
                    <a:lstStyle/>
                    <a:p>
                      <a:pPr algn="ctr" rtl="1"/>
                      <a:r>
                        <a:rPr lang="fa-IR" sz="2400" dirty="0" smtClean="0">
                          <a:latin typeface="Times New Roman" pitchFamily="18" charset="0"/>
                          <a:cs typeface="B Badr" pitchFamily="2" charset="-78"/>
                        </a:rPr>
                        <a:t>مدل پارامتريک</a:t>
                      </a:r>
                      <a:endParaRPr lang="fa-IR" sz="2400" dirty="0"/>
                    </a:p>
                  </a:txBody>
                  <a:tcPr marL="91439" marR="91439"/>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2400" b="1" kern="1200" dirty="0" smtClean="0">
                          <a:solidFill>
                            <a:schemeClr val="lt1"/>
                          </a:solidFill>
                          <a:latin typeface="Times New Roman" pitchFamily="18" charset="0"/>
                          <a:ea typeface="+mn-ea"/>
                          <a:cs typeface="B Badr" pitchFamily="2" charset="-78"/>
                        </a:rPr>
                        <a:t>مدل ناپارامتريک</a:t>
                      </a:r>
                    </a:p>
                  </a:txBody>
                  <a:tcPr marL="91439" marR="91439"/>
                </a:tc>
              </a:tr>
              <a:tr h="449705">
                <a:tc>
                  <a:txBody>
                    <a:bodyPr/>
                    <a:lstStyle/>
                    <a:p>
                      <a:pPr algn="ctr" rtl="1"/>
                      <a:r>
                        <a:rPr lang="fa-IR" sz="1800" dirty="0" smtClean="0">
                          <a:latin typeface="Times New Roman" pitchFamily="18" charset="0"/>
                          <a:cs typeface="B Badr" pitchFamily="2" charset="-78"/>
                        </a:rPr>
                        <a:t>ميانگين يک گروه (</a:t>
                      </a:r>
                      <a:r>
                        <a:rPr lang="en-US" sz="1800" dirty="0" smtClean="0">
                          <a:latin typeface="Times New Roman" pitchFamily="18" charset="0"/>
                          <a:cs typeface="B Badr" pitchFamily="2" charset="-78"/>
                        </a:rPr>
                        <a:t>one t-test</a:t>
                      </a:r>
                      <a:r>
                        <a:rPr lang="fa-IR" sz="1800" dirty="0" smtClean="0">
                          <a:latin typeface="Times New Roman" pitchFamily="18" charset="0"/>
                          <a:cs typeface="B Badr" pitchFamily="2" charset="-78"/>
                        </a:rPr>
                        <a:t>)</a:t>
                      </a:r>
                      <a:endParaRPr lang="fa-IR" sz="1800" dirty="0"/>
                    </a:p>
                  </a:txBody>
                  <a:tcPr marL="91439" marR="91439"/>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dirty="0" smtClean="0">
                          <a:latin typeface="Times New Roman" pitchFamily="18" charset="0"/>
                          <a:cs typeface="B Badr" pitchFamily="2" charset="-78"/>
                        </a:rPr>
                        <a:t>دو جمله ای</a:t>
                      </a:r>
                    </a:p>
                  </a:txBody>
                  <a:tcPr marL="91439" marR="91439"/>
                </a:tc>
              </a:tr>
              <a:tr h="449705">
                <a:tc>
                  <a:txBody>
                    <a:bodyPr/>
                    <a:lstStyle/>
                    <a:p>
                      <a:pPr algn="ctr" rtl="1"/>
                      <a:r>
                        <a:rPr lang="fa-IR" sz="1800" dirty="0" smtClean="0">
                          <a:latin typeface="Times New Roman" pitchFamily="18" charset="0"/>
                          <a:cs typeface="B Badr" pitchFamily="2" charset="-78"/>
                        </a:rPr>
                        <a:t>مقايسه ميانگين دو گروه مستقل(</a:t>
                      </a:r>
                      <a:r>
                        <a:rPr lang="en-US" sz="1800" dirty="0" smtClean="0">
                          <a:latin typeface="Times New Roman" pitchFamily="18" charset="0"/>
                          <a:cs typeface="B Badr" pitchFamily="2" charset="-78"/>
                        </a:rPr>
                        <a:t>t </a:t>
                      </a:r>
                      <a:r>
                        <a:rPr lang="fa-IR" sz="1800" dirty="0" smtClean="0">
                          <a:latin typeface="Times New Roman" pitchFamily="18" charset="0"/>
                          <a:cs typeface="B Badr" pitchFamily="2" charset="-78"/>
                        </a:rPr>
                        <a:t> مستقل)</a:t>
                      </a:r>
                      <a:endParaRPr lang="fa-IR" sz="1800" dirty="0"/>
                    </a:p>
                  </a:txBody>
                  <a:tcPr marL="91439" marR="91439"/>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smtClean="0">
                          <a:latin typeface="Times New Roman" pitchFamily="18" charset="0"/>
                          <a:cs typeface="B Badr" pitchFamily="2" charset="-78"/>
                        </a:rPr>
                        <a:t>U</a:t>
                      </a:r>
                      <a:r>
                        <a:rPr lang="fa-IR" sz="1800" dirty="0" smtClean="0">
                          <a:latin typeface="Times New Roman" pitchFamily="18" charset="0"/>
                          <a:cs typeface="B Badr" pitchFamily="2" charset="-78"/>
                        </a:rPr>
                        <a:t> مان - ويتنی</a:t>
                      </a:r>
                    </a:p>
                  </a:txBody>
                  <a:tcPr marL="91439" marR="91439"/>
                </a:tc>
              </a:tr>
              <a:tr h="449705">
                <a:tc>
                  <a:txBody>
                    <a:bodyPr/>
                    <a:lstStyle/>
                    <a:p>
                      <a:pPr algn="ctr" rtl="1"/>
                      <a:r>
                        <a:rPr lang="fa-IR" sz="1800" dirty="0" smtClean="0">
                          <a:latin typeface="Times New Roman" pitchFamily="18" charset="0"/>
                          <a:cs typeface="B Badr" pitchFamily="2" charset="-78"/>
                        </a:rPr>
                        <a:t>مقايسه ميانگين دو گروه وابسته(</a:t>
                      </a:r>
                      <a:r>
                        <a:rPr lang="en-US" sz="1800" dirty="0" smtClean="0">
                          <a:latin typeface="Times New Roman" pitchFamily="18" charset="0"/>
                          <a:cs typeface="B Badr" pitchFamily="2" charset="-78"/>
                        </a:rPr>
                        <a:t>t </a:t>
                      </a:r>
                      <a:r>
                        <a:rPr lang="fa-IR" sz="1800" dirty="0" smtClean="0">
                          <a:latin typeface="Times New Roman" pitchFamily="18" charset="0"/>
                          <a:cs typeface="B Badr" pitchFamily="2" charset="-78"/>
                        </a:rPr>
                        <a:t> وابسته)</a:t>
                      </a:r>
                      <a:endParaRPr lang="fa-IR" sz="1800" dirty="0"/>
                    </a:p>
                  </a:txBody>
                  <a:tcPr marL="91439" marR="91439"/>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dirty="0" smtClean="0">
                          <a:latin typeface="Times New Roman" pitchFamily="18" charset="0"/>
                          <a:cs typeface="B Badr" pitchFamily="2" charset="-78"/>
                        </a:rPr>
                        <a:t>ويل</a:t>
                      </a:r>
                      <a:r>
                        <a:rPr lang="en-US" sz="1800" dirty="0" smtClean="0">
                          <a:latin typeface="Times New Roman" pitchFamily="18" charset="0"/>
                          <a:cs typeface="B Badr" pitchFamily="2" charset="-78"/>
                        </a:rPr>
                        <a:t> </a:t>
                      </a:r>
                      <a:r>
                        <a:rPr lang="fa-IR" sz="1800" dirty="0" smtClean="0">
                          <a:latin typeface="Times New Roman" pitchFamily="18" charset="0"/>
                          <a:cs typeface="B Badr" pitchFamily="2" charset="-78"/>
                        </a:rPr>
                        <a:t>کاکسون</a:t>
                      </a:r>
                    </a:p>
                  </a:txBody>
                  <a:tcPr marL="91439" marR="91439"/>
                </a:tc>
              </a:tr>
              <a:tr h="449705">
                <a:tc>
                  <a:txBody>
                    <a:bodyPr/>
                    <a:lstStyle/>
                    <a:p>
                      <a:pPr algn="ctr" rtl="1"/>
                      <a:r>
                        <a:rPr lang="fa-IR" sz="1800" dirty="0" smtClean="0">
                          <a:latin typeface="Times New Roman" pitchFamily="18" charset="0"/>
                          <a:cs typeface="B Badr" pitchFamily="2" charset="-78"/>
                        </a:rPr>
                        <a:t>مقايسه ميانگين چند گروه مستقل(</a:t>
                      </a:r>
                      <a:r>
                        <a:rPr lang="en-US" sz="1800" dirty="0" smtClean="0">
                          <a:latin typeface="Times New Roman" pitchFamily="18" charset="0"/>
                          <a:cs typeface="B Badr" pitchFamily="2" charset="-78"/>
                        </a:rPr>
                        <a:t>ANOVA</a:t>
                      </a:r>
                      <a:r>
                        <a:rPr lang="fa-IR" sz="1800" dirty="0" smtClean="0">
                          <a:latin typeface="Times New Roman" pitchFamily="18" charset="0"/>
                          <a:cs typeface="B Badr" pitchFamily="2" charset="-78"/>
                        </a:rPr>
                        <a:t>)</a:t>
                      </a:r>
                      <a:endParaRPr lang="fa-IR" sz="1800" dirty="0"/>
                    </a:p>
                  </a:txBody>
                  <a:tcPr marL="91439" marR="91439"/>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dirty="0" smtClean="0">
                          <a:latin typeface="Times New Roman" pitchFamily="18" charset="0"/>
                          <a:cs typeface="B Badr" pitchFamily="2" charset="-78"/>
                        </a:rPr>
                        <a:t>کروسکال واليس</a:t>
                      </a:r>
                    </a:p>
                  </a:txBody>
                  <a:tcPr marL="91439" marR="91439"/>
                </a:tc>
              </a:tr>
            </a:tbl>
          </a:graphicData>
        </a:graphic>
      </p:graphicFrame>
      <p:sp>
        <p:nvSpPr>
          <p:cNvPr id="58393"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2CE9DB5E-6136-4614-9AAE-58A5DC8A5340}" type="slidenum">
              <a:rPr lang="fa-IR" altLang="en-US" sz="1400">
                <a:solidFill>
                  <a:schemeClr val="bg1"/>
                </a:solidFill>
                <a:latin typeface="Arial" charset="0"/>
                <a:cs typeface="B Nazanin" pitchFamily="2" charset="-78"/>
              </a:rPr>
              <a:pPr algn="ctr" rtl="1" eaLnBrk="1" hangingPunct="1">
                <a:spcBef>
                  <a:spcPct val="0"/>
                </a:spcBef>
                <a:buFontTx/>
                <a:buNone/>
              </a:pPr>
              <a:t>59</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2000" fill="hold" nodeType="after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85750" y="1196975"/>
            <a:ext cx="8572500" cy="4822825"/>
          </a:xfrm>
        </p:spPr>
        <p:txBody>
          <a:bodyPr rtlCol="0">
            <a:normAutofit fontScale="92500"/>
          </a:bodyPr>
          <a:lstStyle/>
          <a:p>
            <a:pPr algn="r" rtl="1" eaLnBrk="1" fontAlgn="auto" hangingPunct="1">
              <a:lnSpc>
                <a:spcPct val="160000"/>
              </a:lnSpc>
              <a:spcAft>
                <a:spcPts val="0"/>
              </a:spcAft>
              <a:buFont typeface="Wingdings" panose="05000000000000000000" pitchFamily="2" charset="2"/>
              <a:buChar char="§"/>
              <a:defRPr/>
            </a:pPr>
            <a:r>
              <a:rPr lang="fa-IR" altLang="en-US" dirty="0" smtClean="0">
                <a:solidFill>
                  <a:srgbClr val="0070C0"/>
                </a:solidFill>
                <a:cs typeface="B Titr" pitchFamily="2" charset="-78"/>
              </a:rPr>
              <a:t>اولين بار در </a:t>
            </a:r>
            <a:r>
              <a:rPr lang="fa-IR" altLang="en-US" dirty="0" smtClean="0">
                <a:solidFill>
                  <a:srgbClr val="FF0000"/>
                </a:solidFill>
                <a:cs typeface="B Titr" pitchFamily="2" charset="-78"/>
              </a:rPr>
              <a:t>يونان</a:t>
            </a:r>
            <a:r>
              <a:rPr lang="fa-IR" altLang="en-US" dirty="0" smtClean="0">
                <a:solidFill>
                  <a:srgbClr val="0070C0"/>
                </a:solidFill>
                <a:cs typeface="B Titr" pitchFamily="2" charset="-78"/>
              </a:rPr>
              <a:t> باستان با نام علم استان شناسی (</a:t>
            </a:r>
            <a:r>
              <a:rPr lang="en-US" altLang="en-US" dirty="0" smtClean="0">
                <a:solidFill>
                  <a:srgbClr val="0070C0"/>
                </a:solidFill>
                <a:cs typeface="B Titr" pitchFamily="2" charset="-78"/>
              </a:rPr>
              <a:t>Status</a:t>
            </a:r>
            <a:r>
              <a:rPr lang="fa-IR" altLang="en-US" dirty="0" smtClean="0">
                <a:solidFill>
                  <a:srgbClr val="0070C0"/>
                </a:solidFill>
                <a:cs typeface="B Titr" pitchFamily="2" charset="-78"/>
              </a:rPr>
              <a:t>)</a:t>
            </a:r>
            <a:r>
              <a:rPr lang="en-US" altLang="en-US" dirty="0" smtClean="0">
                <a:solidFill>
                  <a:srgbClr val="0070C0"/>
                </a:solidFill>
                <a:cs typeface="B Titr" pitchFamily="2" charset="-78"/>
              </a:rPr>
              <a:t>  </a:t>
            </a:r>
            <a:endParaRPr lang="fa-IR" altLang="en-US" dirty="0" smtClean="0">
              <a:solidFill>
                <a:srgbClr val="0070C0"/>
              </a:solidFill>
              <a:cs typeface="B Titr" pitchFamily="2" charset="-78"/>
            </a:endParaRPr>
          </a:p>
          <a:p>
            <a:pPr algn="r" rtl="1" eaLnBrk="1" fontAlgn="auto" hangingPunct="1">
              <a:lnSpc>
                <a:spcPct val="160000"/>
              </a:lnSpc>
              <a:spcAft>
                <a:spcPts val="0"/>
              </a:spcAft>
              <a:buFont typeface="Wingdings" panose="05000000000000000000" pitchFamily="2" charset="2"/>
              <a:buChar char="§"/>
              <a:defRPr/>
            </a:pPr>
            <a:r>
              <a:rPr lang="fa-IR" altLang="en-US" dirty="0" smtClean="0">
                <a:solidFill>
                  <a:srgbClr val="0070C0"/>
                </a:solidFill>
                <a:cs typeface="B Titr" pitchFamily="2" charset="-78"/>
              </a:rPr>
              <a:t>شاهزادگان و علم استان شناسی</a:t>
            </a:r>
          </a:p>
          <a:p>
            <a:pPr algn="r" rtl="1" eaLnBrk="1" fontAlgn="auto" hangingPunct="1">
              <a:lnSpc>
                <a:spcPct val="160000"/>
              </a:lnSpc>
              <a:spcAft>
                <a:spcPts val="0"/>
              </a:spcAft>
              <a:buFont typeface="Wingdings" panose="05000000000000000000" pitchFamily="2" charset="2"/>
              <a:buChar char="§"/>
              <a:defRPr/>
            </a:pPr>
            <a:r>
              <a:rPr lang="fa-IR" altLang="en-US" dirty="0" smtClean="0">
                <a:solidFill>
                  <a:srgbClr val="0070C0"/>
                </a:solidFill>
                <a:cs typeface="B Titr" pitchFamily="2" charset="-78"/>
              </a:rPr>
              <a:t>مثلث شعور(توزيعهای تالسی، هندسه اقليدسی، فلسفه فيثاغورث)</a:t>
            </a:r>
          </a:p>
          <a:p>
            <a:pPr algn="r" rtl="1" eaLnBrk="1" fontAlgn="auto" hangingPunct="1">
              <a:lnSpc>
                <a:spcPct val="160000"/>
              </a:lnSpc>
              <a:spcAft>
                <a:spcPts val="0"/>
              </a:spcAft>
              <a:buFont typeface="Wingdings" panose="05000000000000000000" pitchFamily="2" charset="2"/>
              <a:buChar char="§"/>
              <a:defRPr/>
            </a:pPr>
            <a:r>
              <a:rPr lang="fa-IR" altLang="en-US" dirty="0" smtClean="0">
                <a:solidFill>
                  <a:srgbClr val="0070C0"/>
                </a:solidFill>
                <a:cs typeface="B Titr" pitchFamily="2" charset="-78"/>
              </a:rPr>
              <a:t>استاندارها فرمول ياد نمي گرفتند، بلکه تفکر استانداری ياد ميگرفتند.</a:t>
            </a:r>
          </a:p>
          <a:p>
            <a:pPr algn="r" rtl="1" eaLnBrk="1" fontAlgn="auto" hangingPunct="1">
              <a:lnSpc>
                <a:spcPct val="160000"/>
              </a:lnSpc>
              <a:spcAft>
                <a:spcPts val="0"/>
              </a:spcAft>
              <a:buFont typeface="Wingdings" panose="05000000000000000000" pitchFamily="2" charset="2"/>
              <a:buChar char="§"/>
              <a:defRPr/>
            </a:pPr>
            <a:r>
              <a:rPr lang="fa-IR" altLang="en-US" dirty="0" smtClean="0">
                <a:solidFill>
                  <a:srgbClr val="0070C0"/>
                </a:solidFill>
                <a:cs typeface="B Titr" pitchFamily="2" charset="-78"/>
              </a:rPr>
              <a:t>بعد از يونانيان، </a:t>
            </a:r>
            <a:r>
              <a:rPr lang="fa-IR" altLang="en-US" dirty="0" smtClean="0">
                <a:solidFill>
                  <a:srgbClr val="FF0000"/>
                </a:solidFill>
                <a:cs typeface="B Titr" pitchFamily="2" charset="-78"/>
              </a:rPr>
              <a:t>ايرانيها</a:t>
            </a:r>
            <a:r>
              <a:rPr lang="fa-IR" altLang="en-US" dirty="0" smtClean="0">
                <a:solidFill>
                  <a:srgbClr val="0070C0"/>
                </a:solidFill>
                <a:cs typeface="B Titr" pitchFamily="2" charset="-78"/>
              </a:rPr>
              <a:t> علم شمارش را مطرح کردند.</a:t>
            </a:r>
          </a:p>
          <a:p>
            <a:pPr algn="r" rtl="1" eaLnBrk="1" fontAlgn="auto" hangingPunct="1">
              <a:lnSpc>
                <a:spcPct val="160000"/>
              </a:lnSpc>
              <a:spcAft>
                <a:spcPts val="0"/>
              </a:spcAft>
              <a:buFont typeface="Wingdings" panose="05000000000000000000" pitchFamily="2" charset="2"/>
              <a:buChar char="§"/>
              <a:defRPr/>
            </a:pPr>
            <a:r>
              <a:rPr lang="fa-IR" altLang="en-US" sz="2600" dirty="0" smtClean="0">
                <a:solidFill>
                  <a:srgbClr val="0070C0"/>
                </a:solidFill>
                <a:cs typeface="B Titr" pitchFamily="2" charset="-78"/>
              </a:rPr>
              <a:t>شمارش                 همارش                همار                آمار (</a:t>
            </a:r>
            <a:r>
              <a:rPr lang="en-US" altLang="en-US" sz="2600" dirty="0" smtClean="0">
                <a:solidFill>
                  <a:srgbClr val="0070C0"/>
                </a:solidFill>
                <a:cs typeface="B Titr" pitchFamily="2" charset="-78"/>
              </a:rPr>
              <a:t>Statistical</a:t>
            </a:r>
            <a:r>
              <a:rPr lang="fa-IR" altLang="en-US" sz="2600" dirty="0" smtClean="0">
                <a:solidFill>
                  <a:srgbClr val="0070C0"/>
                </a:solidFill>
                <a:cs typeface="B Titr" pitchFamily="2" charset="-78"/>
              </a:rPr>
              <a:t>)</a:t>
            </a:r>
            <a:endParaRPr lang="en-US" altLang="en-US" sz="2600" dirty="0" smtClean="0">
              <a:solidFill>
                <a:srgbClr val="0070C0"/>
              </a:solidFill>
              <a:cs typeface="B Titr" pitchFamily="2" charset="-78"/>
            </a:endParaRPr>
          </a:p>
        </p:txBody>
      </p:sp>
      <p:sp>
        <p:nvSpPr>
          <p:cNvPr id="7" name="Slide Number Placeholder 6"/>
          <p:cNvSpPr>
            <a:spLocks noGrp="1"/>
          </p:cNvSpPr>
          <p:nvPr>
            <p:ph type="sldNum" sz="quarter" idx="11"/>
          </p:nvPr>
        </p:nvSpPr>
        <p:spPr/>
        <p:txBody>
          <a:bodyPr/>
          <a:lstStyle/>
          <a:p>
            <a:pPr>
              <a:defRPr/>
            </a:pPr>
            <a:fld id="{0B37BE3A-1125-47EB-9426-EA65C43F24A3}" type="slidenum">
              <a:rPr lang="fa-IR" altLang="en-US"/>
              <a:pPr>
                <a:defRPr/>
              </a:pPr>
              <a:t>6</a:t>
            </a:fld>
            <a:endParaRPr lang="en-US" altLang="en-US" dirty="0"/>
          </a:p>
        </p:txBody>
      </p:sp>
      <p:sp>
        <p:nvSpPr>
          <p:cNvPr id="18436" name="AutoShape 9"/>
          <p:cNvSpPr>
            <a:spLocks noChangeArrowheads="1"/>
          </p:cNvSpPr>
          <p:nvPr/>
        </p:nvSpPr>
        <p:spPr bwMode="auto">
          <a:xfrm>
            <a:off x="6732588" y="5084763"/>
            <a:ext cx="865187" cy="144462"/>
          </a:xfrm>
          <a:prstGeom prst="leftArrow">
            <a:avLst>
              <a:gd name="adj1" fmla="val 50000"/>
              <a:gd name="adj2" fmla="val 149726"/>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endParaRPr lang="fa-IR" altLang="en-US" sz="1800">
              <a:solidFill>
                <a:schemeClr val="tx1"/>
              </a:solidFill>
              <a:latin typeface="Arial" charset="0"/>
            </a:endParaRPr>
          </a:p>
        </p:txBody>
      </p:sp>
      <p:sp>
        <p:nvSpPr>
          <p:cNvPr id="18437" name="AutoShape 10"/>
          <p:cNvSpPr>
            <a:spLocks noChangeArrowheads="1"/>
          </p:cNvSpPr>
          <p:nvPr/>
        </p:nvSpPr>
        <p:spPr bwMode="auto">
          <a:xfrm>
            <a:off x="4859338" y="5084763"/>
            <a:ext cx="865187" cy="144462"/>
          </a:xfrm>
          <a:prstGeom prst="leftArrow">
            <a:avLst>
              <a:gd name="adj1" fmla="val 50000"/>
              <a:gd name="adj2" fmla="val 149726"/>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endParaRPr lang="fa-IR" altLang="en-US" sz="1800">
              <a:solidFill>
                <a:schemeClr val="tx1"/>
              </a:solidFill>
              <a:latin typeface="Arial" charset="0"/>
            </a:endParaRPr>
          </a:p>
        </p:txBody>
      </p:sp>
      <p:sp>
        <p:nvSpPr>
          <p:cNvPr id="18438" name="AutoShape 11"/>
          <p:cNvSpPr>
            <a:spLocks noChangeArrowheads="1"/>
          </p:cNvSpPr>
          <p:nvPr/>
        </p:nvSpPr>
        <p:spPr bwMode="auto">
          <a:xfrm>
            <a:off x="3429000" y="5084763"/>
            <a:ext cx="865188" cy="144462"/>
          </a:xfrm>
          <a:prstGeom prst="leftArrow">
            <a:avLst>
              <a:gd name="adj1" fmla="val 50000"/>
              <a:gd name="adj2" fmla="val 149726"/>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endParaRPr lang="fa-IR" altLang="en-US" sz="1800">
              <a:solidFill>
                <a:schemeClr val="tx1"/>
              </a:solidFill>
              <a:latin typeface="Arial" charset="0"/>
            </a:endParaRPr>
          </a:p>
        </p:txBody>
      </p:sp>
      <p:sp>
        <p:nvSpPr>
          <p:cNvPr id="8" name="Rectangle 4"/>
          <p:cNvSpPr txBox="1">
            <a:spLocks noChangeArrowheads="1"/>
          </p:cNvSpPr>
          <p:nvPr/>
        </p:nvSpPr>
        <p:spPr>
          <a:xfrm>
            <a:off x="4860032" y="188641"/>
            <a:ext cx="4086225" cy="648072"/>
          </a:xfrm>
          <a:prstGeom prst="rect">
            <a:avLst/>
          </a:prstGeom>
          <a:solidFill>
            <a:srgbClr val="FC5E62"/>
          </a:solidFill>
        </p:spPr>
        <p:txBody>
          <a:bodyPr vert="horz" lIns="91440" tIns="45720" rIns="91440" bIns="45720" rtlCol="0" anchor="b">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ریشه های علم آمار</a:t>
            </a:r>
            <a:endParaRPr lang="en-US" sz="3200" dirty="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ppt_w</p:attrName>
                                        </p:attrNameLst>
                                      </p:cBhvr>
                                      <p:tavLst>
                                        <p:tav tm="0">
                                          <p:val>
                                            <p:fltVal val="0"/>
                                          </p:val>
                                        </p:tav>
                                        <p:tav tm="100000">
                                          <p:val>
                                            <p:strVal val="#ppt_w"/>
                                          </p:val>
                                        </p:tav>
                                      </p:tavLst>
                                    </p:anim>
                                    <p:anim calcmode="lin" valueType="num">
                                      <p:cBhvr>
                                        <p:cTn id="8" dur="1000" fill="hold"/>
                                        <p:tgtEl>
                                          <p:spTgt spid="18436"/>
                                        </p:tgtEl>
                                        <p:attrNameLst>
                                          <p:attrName>ppt_h</p:attrName>
                                        </p:attrNameLst>
                                      </p:cBhvr>
                                      <p:tavLst>
                                        <p:tav tm="0">
                                          <p:val>
                                            <p:fltVal val="0"/>
                                          </p:val>
                                        </p:tav>
                                        <p:tav tm="100000">
                                          <p:val>
                                            <p:strVal val="#ppt_h"/>
                                          </p:val>
                                        </p:tav>
                                      </p:tavLst>
                                    </p:anim>
                                    <p:anim calcmode="lin" valueType="num">
                                      <p:cBhvr>
                                        <p:cTn id="9" dur="1000" fill="hold"/>
                                        <p:tgtEl>
                                          <p:spTgt spid="18436"/>
                                        </p:tgtEl>
                                        <p:attrNameLst>
                                          <p:attrName>style.rotation</p:attrName>
                                        </p:attrNameLst>
                                      </p:cBhvr>
                                      <p:tavLst>
                                        <p:tav tm="0">
                                          <p:val>
                                            <p:fltVal val="90"/>
                                          </p:val>
                                        </p:tav>
                                        <p:tav tm="100000">
                                          <p:val>
                                            <p:fltVal val="0"/>
                                          </p:val>
                                        </p:tav>
                                      </p:tavLst>
                                    </p:anim>
                                    <p:animEffect transition="in" filter="fade">
                                      <p:cBhvr>
                                        <p:cTn id="10" dur="1000"/>
                                        <p:tgtEl>
                                          <p:spTgt spid="18436"/>
                                        </p:tgtEl>
                                      </p:cBhvr>
                                    </p:animEffect>
                                  </p:childTnLst>
                                </p:cTn>
                              </p:par>
                            </p:childTnLst>
                          </p:cTn>
                        </p:par>
                        <p:par>
                          <p:cTn id="11" fill="hold" nodeType="afterGroup">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18437"/>
                                        </p:tgtEl>
                                        <p:attrNameLst>
                                          <p:attrName>style.visibility</p:attrName>
                                        </p:attrNameLst>
                                      </p:cBhvr>
                                      <p:to>
                                        <p:strVal val="visible"/>
                                      </p:to>
                                    </p:set>
                                    <p:anim calcmode="lin" valueType="num">
                                      <p:cBhvr>
                                        <p:cTn id="14" dur="500" fill="hold"/>
                                        <p:tgtEl>
                                          <p:spTgt spid="18437"/>
                                        </p:tgtEl>
                                        <p:attrNameLst>
                                          <p:attrName>ppt_w</p:attrName>
                                        </p:attrNameLst>
                                      </p:cBhvr>
                                      <p:tavLst>
                                        <p:tav tm="0">
                                          <p:val>
                                            <p:fltVal val="0"/>
                                          </p:val>
                                        </p:tav>
                                        <p:tav tm="100000">
                                          <p:val>
                                            <p:strVal val="#ppt_w"/>
                                          </p:val>
                                        </p:tav>
                                      </p:tavLst>
                                    </p:anim>
                                    <p:anim calcmode="lin" valueType="num">
                                      <p:cBhvr>
                                        <p:cTn id="15" dur="500" fill="hold"/>
                                        <p:tgtEl>
                                          <p:spTgt spid="18437"/>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500"/>
                            </p:stCondLst>
                            <p:childTnLst>
                              <p:par>
                                <p:cTn id="17" presetID="17" presetClass="entr" presetSubtype="10" fill="hold" grpId="0" nodeType="afterEffect">
                                  <p:stCondLst>
                                    <p:cond delay="0"/>
                                  </p:stCondLst>
                                  <p:childTnLst>
                                    <p:set>
                                      <p:cBhvr>
                                        <p:cTn id="18" dur="1" fill="hold">
                                          <p:stCondLst>
                                            <p:cond delay="0"/>
                                          </p:stCondLst>
                                        </p:cTn>
                                        <p:tgtEl>
                                          <p:spTgt spid="18438"/>
                                        </p:tgtEl>
                                        <p:attrNameLst>
                                          <p:attrName>style.visibility</p:attrName>
                                        </p:attrNameLst>
                                      </p:cBhvr>
                                      <p:to>
                                        <p:strVal val="visible"/>
                                      </p:to>
                                    </p:set>
                                    <p:anim calcmode="lin" valueType="num">
                                      <p:cBhvr>
                                        <p:cTn id="19" dur="500" fill="hold"/>
                                        <p:tgtEl>
                                          <p:spTgt spid="18438"/>
                                        </p:tgtEl>
                                        <p:attrNameLst>
                                          <p:attrName>ppt_w</p:attrName>
                                        </p:attrNameLst>
                                      </p:cBhvr>
                                      <p:tavLst>
                                        <p:tav tm="0">
                                          <p:val>
                                            <p:fltVal val="0"/>
                                          </p:val>
                                        </p:tav>
                                        <p:tav tm="100000">
                                          <p:val>
                                            <p:strVal val="#ppt_w"/>
                                          </p:val>
                                        </p:tav>
                                      </p:tavLst>
                                    </p:anim>
                                    <p:anim calcmode="lin" valueType="num">
                                      <p:cBhvr>
                                        <p:cTn id="20" dur="500" fill="hold"/>
                                        <p:tgtEl>
                                          <p:spTgt spid="184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P spid="1843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142875"/>
            <a:ext cx="8324850" cy="500063"/>
          </a:xfrm>
        </p:spPr>
        <p:txBody>
          <a:bodyPr/>
          <a:lstStyle/>
          <a:p>
            <a:pPr algn="r" eaLnBrk="1" fontAlgn="auto" hangingPunct="1">
              <a:spcAft>
                <a:spcPts val="0"/>
              </a:spcAft>
              <a:defRPr/>
            </a:pPr>
            <a:r>
              <a:rPr lang="fa-IR" sz="2400" dirty="0" smtClean="0">
                <a:solidFill>
                  <a:schemeClr val="hlink"/>
                </a:solidFill>
                <a:cs typeface="B Badr" pitchFamily="2" charset="-78"/>
              </a:rPr>
              <a:t>آزمون دو جمله ای(</a:t>
            </a:r>
            <a:r>
              <a:rPr lang="en-US" sz="2400" dirty="0" smtClean="0">
                <a:solidFill>
                  <a:schemeClr val="hlink"/>
                </a:solidFill>
                <a:cs typeface="B Badr" pitchFamily="2" charset="-78"/>
              </a:rPr>
              <a:t>Binominal Test</a:t>
            </a:r>
            <a:r>
              <a:rPr lang="fa-IR" sz="2400" dirty="0" smtClean="0">
                <a:solidFill>
                  <a:schemeClr val="hlink"/>
                </a:solidFill>
                <a:cs typeface="B Badr" pitchFamily="2" charset="-78"/>
              </a:rPr>
              <a:t>)</a:t>
            </a:r>
          </a:p>
        </p:txBody>
      </p:sp>
      <p:sp>
        <p:nvSpPr>
          <p:cNvPr id="59395" name="Content Placeholder 2"/>
          <p:cNvSpPr>
            <a:spLocks noGrp="1"/>
          </p:cNvSpPr>
          <p:nvPr>
            <p:ph idx="1"/>
          </p:nvPr>
        </p:nvSpPr>
        <p:spPr>
          <a:xfrm>
            <a:off x="285750" y="1214438"/>
            <a:ext cx="8181975" cy="4873625"/>
          </a:xfrm>
        </p:spPr>
        <p:txBody>
          <a:bodyPr/>
          <a:lstStyle/>
          <a:p>
            <a:pPr algn="just" rtl="1" eaLnBrk="1" hangingPunct="1">
              <a:lnSpc>
                <a:spcPct val="150000"/>
              </a:lnSpc>
              <a:buFont typeface="Wingdings" panose="05000000000000000000" pitchFamily="2" charset="2"/>
              <a:buChar char="§"/>
            </a:pPr>
            <a:r>
              <a:rPr lang="fa-IR" altLang="en-US" sz="2000" dirty="0" smtClean="0">
                <a:solidFill>
                  <a:srgbClr val="002060"/>
                </a:solidFill>
                <a:latin typeface="Times New Roman" pitchFamily="18" charset="0"/>
                <a:cs typeface="B Badr" pitchFamily="2" charset="-78"/>
              </a:rPr>
              <a:t>معادل ناپارامتريک آزمون </a:t>
            </a:r>
            <a:r>
              <a:rPr lang="en-US" altLang="en-US" sz="2000" dirty="0" smtClean="0">
                <a:solidFill>
                  <a:srgbClr val="002060"/>
                </a:solidFill>
                <a:latin typeface="Times New Roman" pitchFamily="18" charset="0"/>
                <a:cs typeface="B Badr" pitchFamily="2" charset="-78"/>
              </a:rPr>
              <a:t>t </a:t>
            </a:r>
            <a:r>
              <a:rPr lang="fa-IR" altLang="en-US" sz="2000" dirty="0" smtClean="0">
                <a:solidFill>
                  <a:srgbClr val="002060"/>
                </a:solidFill>
                <a:latin typeface="Times New Roman" pitchFamily="18" charset="0"/>
                <a:cs typeface="B Badr" pitchFamily="2" charset="-78"/>
              </a:rPr>
              <a:t> تک گروهی، آزمون دو جمله ای است. اين آزمون زمانی به کار ميرود که نسبت خاصی را در جامعه بررسی کنيم. </a:t>
            </a:r>
          </a:p>
          <a:p>
            <a:pPr algn="just" rtl="1" eaLnBrk="1" hangingPunct="1">
              <a:lnSpc>
                <a:spcPct val="150000"/>
              </a:lnSpc>
            </a:pPr>
            <a:endParaRPr lang="fa-IR" altLang="en-US" sz="2000" dirty="0" smtClean="0">
              <a:solidFill>
                <a:srgbClr val="002060"/>
              </a:solidFill>
              <a:latin typeface="Times New Roman" pitchFamily="18" charset="0"/>
              <a:cs typeface="B Badr" pitchFamily="2" charset="-78"/>
            </a:endParaRPr>
          </a:p>
          <a:p>
            <a:pPr algn="just" rtl="1" eaLnBrk="1" hangingPunct="1">
              <a:lnSpc>
                <a:spcPct val="150000"/>
              </a:lnSpc>
              <a:buFont typeface="Wingdings" pitchFamily="2" charset="2"/>
              <a:buChar char="v"/>
            </a:pPr>
            <a:r>
              <a:rPr lang="fa-IR" altLang="en-US" dirty="0" smtClean="0">
                <a:solidFill>
                  <a:srgbClr val="002060"/>
                </a:solidFill>
                <a:latin typeface="Times New Roman" pitchFamily="18" charset="0"/>
                <a:cs typeface="B Badr" pitchFamily="2" charset="-78"/>
              </a:rPr>
              <a:t>فرضيه: </a:t>
            </a:r>
            <a:r>
              <a:rPr lang="fa-IR" altLang="en-US" sz="2400" dirty="0" smtClean="0">
                <a:solidFill>
                  <a:srgbClr val="002060"/>
                </a:solidFill>
                <a:latin typeface="Times New Roman" pitchFamily="18" charset="0"/>
                <a:cs typeface="B Badr" pitchFamily="2" charset="-78"/>
              </a:rPr>
              <a:t>نابرابری نسبت شرکتهای با بازدهی بالا و بازدهی پائين</a:t>
            </a:r>
            <a:endParaRPr lang="fa-IR" altLang="en-US" sz="2400" dirty="0" smtClean="0">
              <a:solidFill>
                <a:srgbClr val="002060"/>
              </a:solidFill>
            </a:endParaRPr>
          </a:p>
        </p:txBody>
      </p:sp>
      <p:sp>
        <p:nvSpPr>
          <p:cNvPr id="6" name="Slide Number Placeholder 5"/>
          <p:cNvSpPr>
            <a:spLocks noGrp="1"/>
          </p:cNvSpPr>
          <p:nvPr>
            <p:ph type="sldNum" sz="quarter" idx="11"/>
          </p:nvPr>
        </p:nvSpPr>
        <p:spPr/>
        <p:txBody>
          <a:bodyPr/>
          <a:lstStyle/>
          <a:p>
            <a:pPr>
              <a:defRPr/>
            </a:pPr>
            <a:fld id="{24298CA6-ED6F-44FC-9C52-D38027640ADC}" type="slidenum">
              <a:rPr lang="fa-IR" altLang="en-US"/>
              <a:pPr>
                <a:defRPr/>
              </a:pPr>
              <a:t>60</a:t>
            </a:fld>
            <a:endParaRPr lang="en-US" altLang="en-US" dirty="0"/>
          </a:p>
        </p:txBody>
      </p:sp>
      <p:sp>
        <p:nvSpPr>
          <p:cNvPr id="59397" name="Rectangle 6"/>
          <p:cNvSpPr>
            <a:spLocks noChangeArrowheads="1"/>
          </p:cNvSpPr>
          <p:nvPr/>
        </p:nvSpPr>
        <p:spPr bwMode="auto">
          <a:xfrm>
            <a:off x="928688" y="3786188"/>
            <a:ext cx="5214937" cy="661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rtl="1" eaLnBrk="1" hangingPunct="1">
              <a:lnSpc>
                <a:spcPct val="80000"/>
              </a:lnSpc>
              <a:buFontTx/>
              <a:buNone/>
            </a:pPr>
            <a:r>
              <a:rPr lang="en-US" altLang="en-US" sz="1800">
                <a:solidFill>
                  <a:schemeClr val="tx1"/>
                </a:solidFill>
                <a:latin typeface="Arial" charset="0"/>
                <a:cs typeface="Lotus" pitchFamily="2" charset="-78"/>
              </a:rPr>
              <a:t> </a:t>
            </a:r>
            <a:r>
              <a:rPr lang="en-US" altLang="en-US" sz="2000">
                <a:solidFill>
                  <a:schemeClr val="tx1"/>
                </a:solidFill>
                <a:latin typeface="Times New Roman" pitchFamily="18" charset="0"/>
                <a:cs typeface="B Badr" pitchFamily="2" charset="-78"/>
              </a:rPr>
              <a:t>P = 0.50  </a:t>
            </a:r>
            <a:r>
              <a:rPr lang="fa-IR" altLang="en-US" sz="2000">
                <a:solidFill>
                  <a:schemeClr val="tx1"/>
                </a:solidFill>
                <a:latin typeface="Times New Roman" pitchFamily="18" charset="0"/>
                <a:cs typeface="B Badr" pitchFamily="2" charset="-78"/>
              </a:rPr>
              <a:t>:</a:t>
            </a:r>
            <a:r>
              <a:rPr lang="en-US" altLang="en-US" sz="2000">
                <a:solidFill>
                  <a:schemeClr val="tx1"/>
                </a:solidFill>
                <a:latin typeface="Times New Roman" pitchFamily="18" charset="0"/>
                <a:cs typeface="B Badr" pitchFamily="2" charset="-78"/>
              </a:rPr>
              <a:t> H0</a:t>
            </a:r>
            <a:r>
              <a:rPr lang="fa-IR" altLang="en-US" sz="2000">
                <a:solidFill>
                  <a:schemeClr val="tx1"/>
                </a:solidFill>
                <a:latin typeface="Times New Roman" pitchFamily="18" charset="0"/>
                <a:cs typeface="B Badr" pitchFamily="2" charset="-78"/>
              </a:rPr>
              <a:t> </a:t>
            </a:r>
          </a:p>
          <a:p>
            <a:pPr rtl="1" eaLnBrk="1" hangingPunct="1">
              <a:lnSpc>
                <a:spcPct val="80000"/>
              </a:lnSpc>
              <a:buFontTx/>
              <a:buNone/>
            </a:pPr>
            <a:r>
              <a:rPr lang="en-US" altLang="en-US" sz="2000">
                <a:solidFill>
                  <a:schemeClr val="tx1"/>
                </a:solidFill>
                <a:latin typeface="Times New Roman" pitchFamily="18" charset="0"/>
                <a:cs typeface="B Badr" pitchFamily="2" charset="-78"/>
              </a:rPr>
              <a:t> P ≠ 0.50  </a:t>
            </a:r>
            <a:r>
              <a:rPr lang="fa-IR" altLang="en-US" sz="2000">
                <a:solidFill>
                  <a:schemeClr val="tx1"/>
                </a:solidFill>
                <a:latin typeface="Times New Roman" pitchFamily="18" charset="0"/>
                <a:cs typeface="B Badr" pitchFamily="2" charset="-78"/>
              </a:rPr>
              <a:t>:</a:t>
            </a:r>
            <a:r>
              <a:rPr lang="en-US" altLang="en-US" sz="2000">
                <a:solidFill>
                  <a:schemeClr val="tx1"/>
                </a:solidFill>
                <a:latin typeface="Times New Roman" pitchFamily="18" charset="0"/>
                <a:cs typeface="B Badr" pitchFamily="2" charset="-78"/>
              </a:rPr>
              <a:t> H1</a:t>
            </a:r>
            <a:r>
              <a:rPr lang="fa-IR" altLang="en-US" sz="2000">
                <a:solidFill>
                  <a:schemeClr val="tx1"/>
                </a:solidFill>
                <a:latin typeface="Times New Roman" pitchFamily="18" charset="0"/>
                <a:cs typeface="B Badr" pitchFamily="2" charset="-78"/>
              </a:rPr>
              <a:t> </a:t>
            </a:r>
          </a:p>
        </p:txBody>
      </p:sp>
      <p:sp>
        <p:nvSpPr>
          <p:cNvPr id="5" name="Left Brace 4"/>
          <p:cNvSpPr/>
          <p:nvPr/>
        </p:nvSpPr>
        <p:spPr>
          <a:xfrm>
            <a:off x="857250" y="3643313"/>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939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8A4459A-EAE0-4077-8258-D3C062026299}" type="slidenum">
              <a:rPr lang="fa-IR" altLang="en-US" sz="1400">
                <a:solidFill>
                  <a:schemeClr val="bg1"/>
                </a:solidFill>
                <a:latin typeface="Arial" charset="0"/>
                <a:cs typeface="B Nazanin" pitchFamily="2" charset="-78"/>
              </a:rPr>
              <a:pPr algn="ctr" rtl="1" eaLnBrk="1" hangingPunct="1">
                <a:spcBef>
                  <a:spcPct val="0"/>
                </a:spcBef>
                <a:buFontTx/>
                <a:buNone/>
              </a:pPr>
              <a:t>60</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42875"/>
            <a:ext cx="6269706" cy="582613"/>
          </a:xfrm>
          <a:solidFill>
            <a:srgbClr val="FC5E62"/>
          </a:solidFill>
        </p:spPr>
        <p:txBody>
          <a:bodyPr/>
          <a:lstStyle/>
          <a:p>
            <a:pPr algn="r" rtl="1" eaLnBrk="1" fontAlgn="auto" hangingPunct="1">
              <a:spcAft>
                <a:spcPts val="0"/>
              </a:spcAft>
              <a:defRPr/>
            </a:pPr>
            <a:r>
              <a:rPr lang="fa-IR" sz="3200" dirty="0" smtClean="0">
                <a:solidFill>
                  <a:schemeClr val="hlink"/>
                </a:solidFill>
                <a:cs typeface="B Titr" panose="00000700000000000000" pitchFamily="2" charset="-78"/>
              </a:rPr>
              <a:t>آزمون دو جمله ای(</a:t>
            </a:r>
            <a:r>
              <a:rPr lang="en-US" sz="3200" dirty="0" smtClean="0">
                <a:solidFill>
                  <a:schemeClr val="hlink"/>
                </a:solidFill>
                <a:cs typeface="B Titr" panose="00000700000000000000" pitchFamily="2" charset="-78"/>
              </a:rPr>
              <a:t>Binominal Test</a:t>
            </a:r>
            <a:r>
              <a:rPr lang="fa-IR" sz="3200" dirty="0" smtClean="0">
                <a:solidFill>
                  <a:schemeClr val="hlink"/>
                </a:solidFill>
                <a:cs typeface="B Titr" panose="00000700000000000000" pitchFamily="2" charset="-78"/>
              </a:rPr>
              <a:t>)</a:t>
            </a:r>
            <a:endParaRPr lang="fa-IR" sz="3200" dirty="0">
              <a:cs typeface="B Titr" panose="00000700000000000000" pitchFamily="2" charset="-78"/>
            </a:endParaRPr>
          </a:p>
        </p:txBody>
      </p:sp>
      <p:sp>
        <p:nvSpPr>
          <p:cNvPr id="3" name="Content Placeholder 2"/>
          <p:cNvSpPr>
            <a:spLocks noGrp="1"/>
          </p:cNvSpPr>
          <p:nvPr>
            <p:ph idx="1"/>
          </p:nvPr>
        </p:nvSpPr>
        <p:spPr>
          <a:xfrm>
            <a:off x="357188" y="1143000"/>
            <a:ext cx="8123237" cy="5286375"/>
          </a:xfrm>
        </p:spPr>
        <p:txBody>
          <a:bodyPr rtlCol="0"/>
          <a:lstStyle/>
          <a:p>
            <a:pPr algn="r" rtl="1" eaLnBrk="1" fontAlgn="auto" hangingPunct="1">
              <a:spcAft>
                <a:spcPts val="0"/>
              </a:spcAft>
              <a:buFont typeface="Wingdings 2"/>
              <a:buChar char=""/>
              <a:defRPr/>
            </a:pPr>
            <a:r>
              <a:rPr lang="fa-IR" sz="2000" b="1" dirty="0" smtClean="0">
                <a:solidFill>
                  <a:srgbClr val="002060"/>
                </a:solidFill>
                <a:latin typeface="Times New Roman" pitchFamily="18" charset="0"/>
                <a:cs typeface="B Badr" pitchFamily="2" charset="-78"/>
              </a:rPr>
              <a:t>برای آزمون اين فرضيه مراحل زير طی ميشود:</a:t>
            </a:r>
          </a:p>
          <a:p>
            <a:pPr algn="l" eaLnBrk="1" fontAlgn="auto" hangingPunct="1">
              <a:spcAft>
                <a:spcPts val="0"/>
              </a:spcAft>
              <a:buFont typeface="Wingdings" panose="05000000000000000000" pitchFamily="2" charset="2"/>
              <a:buChar char="§"/>
              <a:defRPr/>
            </a:pPr>
            <a:r>
              <a:rPr lang="en-US" sz="2000" dirty="0" smtClean="0">
                <a:solidFill>
                  <a:srgbClr val="002060"/>
                </a:solidFill>
                <a:latin typeface="Times New Roman" pitchFamily="18" charset="0"/>
                <a:cs typeface="B Badr" pitchFamily="2" charset="-78"/>
              </a:rPr>
              <a:t>Analyze          Nonparametric Test          Binomial</a:t>
            </a:r>
          </a:p>
          <a:p>
            <a:pPr algn="r" rtl="1" eaLnBrk="1" fontAlgn="auto" hangingPunct="1">
              <a:spcAft>
                <a:spcPts val="0"/>
              </a:spcAft>
              <a:buFont typeface="Wingdings 2"/>
              <a:buChar char=""/>
              <a:defRPr/>
            </a:pPr>
            <a:endParaRPr lang="fa-IR" sz="2000" dirty="0" smtClean="0">
              <a:solidFill>
                <a:srgbClr val="002060"/>
              </a:solidFill>
              <a:latin typeface="Times New Roman" pitchFamily="18" charset="0"/>
              <a:cs typeface="B Badr" pitchFamily="2" charset="-78"/>
            </a:endParaRPr>
          </a:p>
          <a:p>
            <a:pPr marL="457200" indent="-457200" algn="just" rtl="1" eaLnBrk="1" fontAlgn="auto" hangingPunct="1">
              <a:lnSpc>
                <a:spcPct val="150000"/>
              </a:lnSpc>
              <a:spcAft>
                <a:spcPts val="0"/>
              </a:spcAft>
              <a:buFont typeface="+mj-lt"/>
              <a:buAutoNum type="arabicParenR"/>
              <a:defRPr/>
            </a:pPr>
            <a:r>
              <a:rPr lang="fa-IR" sz="2000" dirty="0" smtClean="0">
                <a:solidFill>
                  <a:srgbClr val="002060"/>
                </a:solidFill>
                <a:latin typeface="Times New Roman" pitchFamily="18" charset="0"/>
                <a:cs typeface="B Badr" pitchFamily="2" charset="-78"/>
              </a:rPr>
              <a:t>متغير مورد نظر را انتخاب و به کادر </a:t>
            </a:r>
            <a:r>
              <a:rPr lang="en-US" sz="2000" dirty="0" smtClean="0">
                <a:solidFill>
                  <a:srgbClr val="002060"/>
                </a:solidFill>
                <a:latin typeface="Times New Roman" pitchFamily="18" charset="0"/>
                <a:cs typeface="B Badr" pitchFamily="2" charset="-78"/>
              </a:rPr>
              <a:t>Test Variable List</a:t>
            </a:r>
            <a:r>
              <a:rPr lang="fa-IR" sz="2000" dirty="0" smtClean="0">
                <a:solidFill>
                  <a:srgbClr val="002060"/>
                </a:solidFill>
                <a:latin typeface="Times New Roman" pitchFamily="18" charset="0"/>
                <a:cs typeface="B Badr" pitchFamily="2" charset="-78"/>
              </a:rPr>
              <a:t> وارد ميکنيم. </a:t>
            </a:r>
          </a:p>
          <a:p>
            <a:pPr marL="457200" indent="-457200" algn="just" rtl="1" eaLnBrk="1" fontAlgn="auto" hangingPunct="1">
              <a:lnSpc>
                <a:spcPct val="150000"/>
              </a:lnSpc>
              <a:spcAft>
                <a:spcPts val="0"/>
              </a:spcAft>
              <a:buFont typeface="+mj-lt"/>
              <a:buAutoNum type="arabicParenR"/>
              <a:defRPr/>
            </a:pPr>
            <a:r>
              <a:rPr lang="fa-IR" sz="2000" dirty="0" smtClean="0">
                <a:solidFill>
                  <a:srgbClr val="002060"/>
                </a:solidFill>
                <a:latin typeface="Times New Roman" pitchFamily="18" charset="0"/>
                <a:cs typeface="B Badr" pitchFamily="2" charset="-78"/>
              </a:rPr>
              <a:t>در کادر </a:t>
            </a:r>
            <a:r>
              <a:rPr lang="en-US" sz="2000" dirty="0" smtClean="0">
                <a:solidFill>
                  <a:srgbClr val="002060"/>
                </a:solidFill>
                <a:latin typeface="Times New Roman" pitchFamily="18" charset="0"/>
                <a:cs typeface="B Badr" pitchFamily="2" charset="-78"/>
              </a:rPr>
              <a:t>Test Proportion</a:t>
            </a:r>
            <a:r>
              <a:rPr lang="fa-IR" sz="2000" dirty="0" smtClean="0">
                <a:solidFill>
                  <a:srgbClr val="002060"/>
                </a:solidFill>
                <a:latin typeface="Times New Roman" pitchFamily="18" charset="0"/>
                <a:cs typeface="B Badr" pitchFamily="2" charset="-78"/>
              </a:rPr>
              <a:t> نسبت مورد نظر را که در اين مثال </a:t>
            </a:r>
            <a:r>
              <a:rPr lang="en-US" sz="2000" dirty="0" smtClean="0">
                <a:solidFill>
                  <a:srgbClr val="002060"/>
                </a:solidFill>
                <a:latin typeface="Times New Roman" pitchFamily="18" charset="0"/>
                <a:cs typeface="B Badr" pitchFamily="2" charset="-78"/>
              </a:rPr>
              <a:t>0.50</a:t>
            </a:r>
            <a:r>
              <a:rPr lang="fa-IR" sz="2000" dirty="0" smtClean="0">
                <a:solidFill>
                  <a:srgbClr val="002060"/>
                </a:solidFill>
                <a:latin typeface="Times New Roman" pitchFamily="18" charset="0"/>
                <a:cs typeface="B Badr" pitchFamily="2" charset="-78"/>
              </a:rPr>
              <a:t> است، وارد ميکنيم. </a:t>
            </a:r>
          </a:p>
          <a:p>
            <a:pPr marL="457200" indent="-457200" algn="just" rtl="1" eaLnBrk="1" fontAlgn="auto" hangingPunct="1">
              <a:lnSpc>
                <a:spcPct val="150000"/>
              </a:lnSpc>
              <a:spcAft>
                <a:spcPts val="0"/>
              </a:spcAft>
              <a:buFont typeface="+mj-lt"/>
              <a:buAutoNum type="arabicParenR"/>
              <a:defRPr/>
            </a:pPr>
            <a:r>
              <a:rPr lang="fa-IR" sz="2000" dirty="0" smtClean="0">
                <a:solidFill>
                  <a:srgbClr val="002060"/>
                </a:solidFill>
                <a:latin typeface="Times New Roman" pitchFamily="18" charset="0"/>
                <a:cs typeface="B Badr" pitchFamily="2" charset="-78"/>
              </a:rPr>
              <a:t>در کادر </a:t>
            </a:r>
            <a:r>
              <a:rPr lang="en-US" sz="2000" dirty="0" smtClean="0">
                <a:solidFill>
                  <a:srgbClr val="002060"/>
                </a:solidFill>
                <a:latin typeface="Times New Roman" pitchFamily="18" charset="0"/>
                <a:cs typeface="B Badr" pitchFamily="2" charset="-78"/>
              </a:rPr>
              <a:t>Define Dichotomy</a:t>
            </a:r>
            <a:r>
              <a:rPr lang="fa-IR" sz="2000" dirty="0" smtClean="0">
                <a:solidFill>
                  <a:srgbClr val="002060"/>
                </a:solidFill>
                <a:latin typeface="Times New Roman" pitchFamily="18" charset="0"/>
                <a:cs typeface="B Badr" pitchFamily="2" charset="-78"/>
              </a:rPr>
              <a:t> گزينه </a:t>
            </a:r>
            <a:r>
              <a:rPr lang="en-US" sz="2000" dirty="0" smtClean="0">
                <a:solidFill>
                  <a:srgbClr val="002060"/>
                </a:solidFill>
                <a:latin typeface="Times New Roman" pitchFamily="18" charset="0"/>
                <a:cs typeface="B Badr" pitchFamily="2" charset="-78"/>
              </a:rPr>
              <a:t>Cut Point</a:t>
            </a:r>
            <a:r>
              <a:rPr lang="fa-IR" sz="2000" dirty="0" smtClean="0">
                <a:solidFill>
                  <a:srgbClr val="002060"/>
                </a:solidFill>
                <a:latin typeface="Times New Roman" pitchFamily="18" charset="0"/>
                <a:cs typeface="B Badr" pitchFamily="2" charset="-78"/>
              </a:rPr>
              <a:t> را انتخاب و سپس در همان کادر نقطه برش را (که در اين مثال نرخ بازدهی 20 درصد مد نظر است) وارد ميکنيم. و سپس</a:t>
            </a:r>
            <a:r>
              <a:rPr lang="en-US" sz="2000" dirty="0" smtClean="0">
                <a:solidFill>
                  <a:srgbClr val="002060"/>
                </a:solidFill>
                <a:latin typeface="Times New Roman" pitchFamily="18" charset="0"/>
                <a:cs typeface="B Badr" pitchFamily="2" charset="-78"/>
              </a:rPr>
              <a:t>OK</a:t>
            </a:r>
            <a:r>
              <a:rPr lang="fa-IR" sz="2000" dirty="0" smtClean="0">
                <a:solidFill>
                  <a:srgbClr val="002060"/>
                </a:solidFill>
                <a:latin typeface="Times New Roman" pitchFamily="18" charset="0"/>
                <a:cs typeface="B Badr" pitchFamily="2" charset="-78"/>
              </a:rPr>
              <a:t> را جهت اجرای آزمون انتخاب ميکنيم. نتيجه آزمون فقط يک خروجی است.</a:t>
            </a:r>
          </a:p>
          <a:p>
            <a:pPr marL="457200" indent="-457200" algn="just" rtl="1" eaLnBrk="1" fontAlgn="auto" hangingPunct="1">
              <a:lnSpc>
                <a:spcPct val="150000"/>
              </a:lnSpc>
              <a:spcAft>
                <a:spcPts val="0"/>
              </a:spcAft>
              <a:buFont typeface="+mj-lt"/>
              <a:buAutoNum type="arabicParenR"/>
              <a:defRPr/>
            </a:pPr>
            <a:r>
              <a:rPr lang="fa-IR" sz="2000" dirty="0" smtClean="0">
                <a:solidFill>
                  <a:srgbClr val="002060"/>
                </a:solidFill>
                <a:latin typeface="Times New Roman" pitchFamily="18" charset="0"/>
                <a:cs typeface="B Badr" pitchFamily="2" charset="-78"/>
              </a:rPr>
              <a:t>از آنجائيکه </a:t>
            </a:r>
            <a:r>
              <a:rPr lang="en-US" sz="2000" dirty="0" smtClean="0">
                <a:solidFill>
                  <a:srgbClr val="002060"/>
                </a:solidFill>
                <a:latin typeface="Times New Roman" pitchFamily="18" charset="0"/>
                <a:cs typeface="B Badr" pitchFamily="2" charset="-78"/>
              </a:rPr>
              <a:t>Sig=0.000</a:t>
            </a:r>
            <a:r>
              <a:rPr lang="fa-IR" sz="2000" dirty="0" smtClean="0">
                <a:solidFill>
                  <a:srgbClr val="002060"/>
                </a:solidFill>
                <a:latin typeface="Times New Roman" pitchFamily="18" charset="0"/>
                <a:cs typeface="B Badr" pitchFamily="2" charset="-78"/>
              </a:rPr>
              <a:t> و کمتر از </a:t>
            </a:r>
            <a:r>
              <a:rPr lang="en-US" sz="2000" dirty="0" smtClean="0">
                <a:solidFill>
                  <a:srgbClr val="002060"/>
                </a:solidFill>
                <a:latin typeface="Times New Roman" pitchFamily="18" charset="0"/>
                <a:cs typeface="B Badr" pitchFamily="2" charset="-78"/>
              </a:rPr>
              <a:t>0.05</a:t>
            </a:r>
            <a:r>
              <a:rPr lang="fa-IR" sz="2000" dirty="0" smtClean="0">
                <a:solidFill>
                  <a:srgbClr val="002060"/>
                </a:solidFill>
                <a:latin typeface="Times New Roman" pitchFamily="18" charset="0"/>
                <a:cs typeface="B Badr" pitchFamily="2" charset="-78"/>
              </a:rPr>
              <a:t> ميباشد، </a:t>
            </a:r>
            <a:r>
              <a:rPr lang="en-US" sz="2000" dirty="0" smtClean="0">
                <a:solidFill>
                  <a:srgbClr val="002060"/>
                </a:solidFill>
                <a:latin typeface="Times New Roman" pitchFamily="18" charset="0"/>
                <a:cs typeface="B Badr" pitchFamily="2" charset="-78"/>
              </a:rPr>
              <a:t>H0</a:t>
            </a:r>
            <a:r>
              <a:rPr lang="fa-IR" sz="2000" dirty="0" smtClean="0">
                <a:solidFill>
                  <a:srgbClr val="002060"/>
                </a:solidFill>
                <a:latin typeface="Times New Roman" pitchFamily="18" charset="0"/>
                <a:cs typeface="B Badr" pitchFamily="2" charset="-78"/>
              </a:rPr>
              <a:t> رد ميشود. يعنی نسبت شرکتهای بازدهی بالا و  بازدهی پائين برابر نيست. که در اين مثال نشان ميدهد که نسبت شرکتهای با بازدهی کمتر بيشتر است. </a:t>
            </a:r>
          </a:p>
          <a:p>
            <a:pPr algn="r" rtl="1" eaLnBrk="1" fontAlgn="auto" hangingPunct="1">
              <a:spcAft>
                <a:spcPts val="0"/>
              </a:spcAft>
              <a:buFont typeface="Wingdings 2"/>
              <a:buChar char=""/>
              <a:defRPr/>
            </a:pPr>
            <a:endParaRPr lang="fa-IR" dirty="0">
              <a:solidFill>
                <a:srgbClr val="002060"/>
              </a:solidFill>
            </a:endParaRPr>
          </a:p>
        </p:txBody>
      </p:sp>
      <p:sp>
        <p:nvSpPr>
          <p:cNvPr id="7" name="Slide Number Placeholder 6"/>
          <p:cNvSpPr>
            <a:spLocks noGrp="1"/>
          </p:cNvSpPr>
          <p:nvPr>
            <p:ph type="sldNum" sz="quarter" idx="11"/>
          </p:nvPr>
        </p:nvSpPr>
        <p:spPr/>
        <p:txBody>
          <a:bodyPr/>
          <a:lstStyle/>
          <a:p>
            <a:pPr>
              <a:defRPr/>
            </a:pPr>
            <a:fld id="{1D49A326-F16A-40CB-89F1-2E28A2E8DF03}" type="slidenum">
              <a:rPr lang="fa-IR" altLang="en-US"/>
              <a:pPr>
                <a:defRPr/>
              </a:pPr>
              <a:t>61</a:t>
            </a:fld>
            <a:endParaRPr lang="en-US" altLang="en-US" dirty="0"/>
          </a:p>
        </p:txBody>
      </p:sp>
      <p:cxnSp>
        <p:nvCxnSpPr>
          <p:cNvPr id="4" name="Straight Arrow Connector 3"/>
          <p:cNvCxnSpPr/>
          <p:nvPr/>
        </p:nvCxnSpPr>
        <p:spPr>
          <a:xfrm>
            <a:off x="1785938" y="1714500"/>
            <a:ext cx="42862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357688" y="1714500"/>
            <a:ext cx="42862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Circular Arrow 5"/>
          <p:cNvSpPr/>
          <p:nvPr/>
        </p:nvSpPr>
        <p:spPr>
          <a:xfrm rot="4039122">
            <a:off x="5823744" y="1620044"/>
            <a:ext cx="468312" cy="5461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solidFill>
                <a:schemeClr val="tx1"/>
              </a:solidFill>
            </a:endParaRPr>
          </a:p>
        </p:txBody>
      </p:sp>
      <p:sp>
        <p:nvSpPr>
          <p:cNvPr id="60424"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3A0113A5-14AE-4C5F-8BF6-2C9AD65A9F66}" type="slidenum">
              <a:rPr lang="fa-IR" altLang="en-US" sz="1400">
                <a:solidFill>
                  <a:schemeClr val="bg1"/>
                </a:solidFill>
                <a:latin typeface="Arial" charset="0"/>
                <a:cs typeface="B Nazanin" pitchFamily="2" charset="-78"/>
              </a:rPr>
              <a:pPr algn="ctr" rtl="1" eaLnBrk="1" hangingPunct="1">
                <a:spcBef>
                  <a:spcPct val="0"/>
                </a:spcBef>
                <a:buFontTx/>
                <a:buNone/>
              </a:pPr>
              <a:t>61</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592137" y="1844824"/>
            <a:ext cx="8072438" cy="2857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lide Number Placeholder 3"/>
          <p:cNvSpPr>
            <a:spLocks noGrp="1"/>
          </p:cNvSpPr>
          <p:nvPr>
            <p:ph type="sldNum" sz="quarter" idx="11"/>
          </p:nvPr>
        </p:nvSpPr>
        <p:spPr/>
        <p:txBody>
          <a:bodyPr/>
          <a:lstStyle/>
          <a:p>
            <a:pPr>
              <a:defRPr/>
            </a:pPr>
            <a:fld id="{BEAD0A9E-81BA-4E34-9B6C-4D3C7CE683E2}" type="slidenum">
              <a:rPr lang="fa-IR" altLang="en-US"/>
              <a:pPr>
                <a:defRPr/>
              </a:pPr>
              <a:t>62</a:t>
            </a:fld>
            <a:endParaRPr lang="en-US" altLang="en-US" dirty="0"/>
          </a:p>
        </p:txBody>
      </p:sp>
      <p:sp>
        <p:nvSpPr>
          <p:cNvPr id="61445"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CC0F4DC8-EDA5-451C-AC3F-9CFF1C156EB0}" type="slidenum">
              <a:rPr lang="fa-IR" altLang="en-US" sz="1400">
                <a:solidFill>
                  <a:schemeClr val="bg1"/>
                </a:solidFill>
                <a:latin typeface="Arial" charset="0"/>
                <a:cs typeface="B Nazanin" pitchFamily="2" charset="-78"/>
              </a:rPr>
              <a:pPr algn="ctr" rtl="1" eaLnBrk="1" hangingPunct="1">
                <a:spcBef>
                  <a:spcPct val="0"/>
                </a:spcBef>
                <a:buFontTx/>
                <a:buNone/>
              </a:pPr>
              <a:t>62</a:t>
            </a:fld>
            <a:endParaRPr lang="en-US" altLang="en-US" sz="1200">
              <a:solidFill>
                <a:schemeClr val="bg1"/>
              </a:solidFill>
              <a:latin typeface="Arial" charset="0"/>
              <a:cs typeface="B Nazanin" pitchFamily="2" charset="-78"/>
            </a:endParaRPr>
          </a:p>
        </p:txBody>
      </p:sp>
      <p:sp>
        <p:nvSpPr>
          <p:cNvPr id="7" name="Title 1"/>
          <p:cNvSpPr>
            <a:spLocks noGrp="1"/>
          </p:cNvSpPr>
          <p:nvPr>
            <p:ph type="title"/>
          </p:nvPr>
        </p:nvSpPr>
        <p:spPr>
          <a:xfrm>
            <a:off x="2483768" y="142875"/>
            <a:ext cx="6269706" cy="582613"/>
          </a:xfrm>
          <a:solidFill>
            <a:srgbClr val="FC5E62"/>
          </a:solidFill>
        </p:spPr>
        <p:txBody>
          <a:bodyPr/>
          <a:lstStyle/>
          <a:p>
            <a:pPr algn="r" rtl="1" eaLnBrk="1" fontAlgn="auto" hangingPunct="1">
              <a:spcAft>
                <a:spcPts val="0"/>
              </a:spcAft>
              <a:defRPr/>
            </a:pPr>
            <a:r>
              <a:rPr lang="fa-IR" sz="3200" dirty="0" smtClean="0">
                <a:solidFill>
                  <a:schemeClr val="hlink"/>
                </a:solidFill>
                <a:cs typeface="B Titr" panose="00000700000000000000" pitchFamily="2" charset="-78"/>
              </a:rPr>
              <a:t>آزمون دو جمله ای(</a:t>
            </a:r>
            <a:r>
              <a:rPr lang="en-US" sz="3200" dirty="0" smtClean="0">
                <a:solidFill>
                  <a:schemeClr val="hlink"/>
                </a:solidFill>
                <a:cs typeface="B Titr" panose="00000700000000000000" pitchFamily="2" charset="-78"/>
              </a:rPr>
              <a:t>Binominal Test</a:t>
            </a:r>
            <a:r>
              <a:rPr lang="fa-IR" sz="3200" dirty="0" smtClean="0">
                <a:solidFill>
                  <a:schemeClr val="hlink"/>
                </a:solidFill>
                <a:cs typeface="B Titr" panose="00000700000000000000" pitchFamily="2" charset="-78"/>
              </a:rPr>
              <a:t>)</a:t>
            </a:r>
            <a:endParaRPr lang="fa-IR" sz="3200" dirty="0">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3" presetClass="emph" presetSubtype="0" fill="remove" nodeType="afterEffect">
                                  <p:stCondLst>
                                    <p:cond delay="0"/>
                                  </p:stCondLst>
                                  <p:childTnLst>
                                    <p:animClr clrSpc="rgb" dir="cw">
                                      <p:cBhvr override="childStyle">
                                        <p:cTn id="6" dur="1500" accel="50000" autoRev="1" fill="hold" tmFilter="0, 0; .33333, 1; 1, 1">
                                          <p:stCondLst>
                                            <p:cond delay="0"/>
                                          </p:stCondLst>
                                        </p:cTn>
                                        <p:tgtEl>
                                          <p:spTgt spid="65539"/>
                                        </p:tgtEl>
                                        <p:attrNameLst>
                                          <p:attrName>style.color</p:attrName>
                                        </p:attrNameLst>
                                      </p:cBhvr>
                                      <p:to>
                                        <a:schemeClr val="accent2"/>
                                      </p:to>
                                    </p:animClr>
                                    <p:animClr clrSpc="rgb" dir="cw">
                                      <p:cBhvr>
                                        <p:cTn id="7" dur="1500" accel="50000" autoRev="1" fill="hold" tmFilter="0, 0; .33333, 1; 1, 1">
                                          <p:stCondLst>
                                            <p:cond delay="0"/>
                                          </p:stCondLst>
                                        </p:cTn>
                                        <p:tgtEl>
                                          <p:spTgt spid="65539"/>
                                        </p:tgtEl>
                                        <p:attrNameLst>
                                          <p:attrName>fillcolor</p:attrName>
                                        </p:attrNameLst>
                                      </p:cBhvr>
                                      <p:to>
                                        <a:schemeClr val="accent2"/>
                                      </p:to>
                                    </p:animClr>
                                    <p:set>
                                      <p:cBhvr>
                                        <p:cTn id="8" dur="3000" fill="hold"/>
                                        <p:tgtEl>
                                          <p:spTgt spid="65539"/>
                                        </p:tgtEl>
                                        <p:attrNameLst>
                                          <p:attrName>fill.type</p:attrName>
                                        </p:attrNameLst>
                                      </p:cBhvr>
                                      <p:to>
                                        <p:strVal val="solid"/>
                                      </p:to>
                                    </p:set>
                                    <p:set>
                                      <p:cBhvr>
                                        <p:cTn id="9" dur="3000" fill="hold"/>
                                        <p:tgtEl>
                                          <p:spTgt spid="65539"/>
                                        </p:tgtEl>
                                        <p:attrNameLst>
                                          <p:attrName>fill.on</p:attrName>
                                        </p:attrNameLst>
                                      </p:cBhvr>
                                      <p:to>
                                        <p:strVal val="true"/>
                                      </p:to>
                                    </p:set>
                                    <p:animScale>
                                      <p:cBhvr>
                                        <p:cTn id="10" dur="1500" accel="50000" autoRev="1" fill="hold" tmFilter="0, 0; .33333, 1; 1, 1">
                                          <p:stCondLst>
                                            <p:cond delay="0"/>
                                          </p:stCondLst>
                                        </p:cTn>
                                        <p:tgtEl>
                                          <p:spTgt spid="6553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42875"/>
            <a:ext cx="6198270" cy="511175"/>
          </a:xfrm>
          <a:solidFill>
            <a:srgbClr val="FC5E62"/>
          </a:solidFill>
        </p:spPr>
        <p:txBody>
          <a:bodyPr/>
          <a:lstStyle/>
          <a:p>
            <a:pPr algn="r" rtl="1" eaLnBrk="1" fontAlgn="auto" hangingPunct="1">
              <a:spcAft>
                <a:spcPts val="0"/>
              </a:spcAft>
              <a:defRPr/>
            </a:pPr>
            <a:r>
              <a:rPr lang="fa-IR" sz="2800" dirty="0" smtClean="0">
                <a:solidFill>
                  <a:schemeClr val="hlink"/>
                </a:solidFill>
                <a:cs typeface="B Titr" panose="00000700000000000000" pitchFamily="2" charset="-78"/>
              </a:rPr>
              <a:t>آزمون </a:t>
            </a:r>
            <a:r>
              <a:rPr lang="en-US" sz="2800" dirty="0" smtClean="0">
                <a:solidFill>
                  <a:schemeClr val="hlink"/>
                </a:solidFill>
                <a:latin typeface="Times New Roman" panose="02020603050405020304" pitchFamily="18" charset="0"/>
                <a:cs typeface="Times New Roman" panose="02020603050405020304" pitchFamily="18" charset="0"/>
              </a:rPr>
              <a:t>U</a:t>
            </a:r>
            <a:r>
              <a:rPr lang="fa-IR" sz="2800" dirty="0" smtClean="0">
                <a:solidFill>
                  <a:schemeClr val="hlink"/>
                </a:solidFill>
                <a:cs typeface="B Titr" panose="00000700000000000000" pitchFamily="2" charset="-78"/>
              </a:rPr>
              <a:t> مان- ويتنی(</a:t>
            </a:r>
            <a:r>
              <a:rPr lang="en-US" sz="2800" dirty="0" smtClean="0">
                <a:solidFill>
                  <a:schemeClr val="hlink"/>
                </a:solidFill>
                <a:latin typeface="Times New Roman" panose="02020603050405020304" pitchFamily="18" charset="0"/>
                <a:cs typeface="Times New Roman" panose="02020603050405020304" pitchFamily="18" charset="0"/>
              </a:rPr>
              <a:t>Mann-Whitney U</a:t>
            </a:r>
            <a:r>
              <a:rPr lang="fa-IR" sz="2800" dirty="0" smtClean="0">
                <a:solidFill>
                  <a:schemeClr val="hlink"/>
                </a:solidFill>
                <a:cs typeface="B Titr" panose="00000700000000000000" pitchFamily="2" charset="-78"/>
              </a:rPr>
              <a:t>)</a:t>
            </a:r>
          </a:p>
        </p:txBody>
      </p:sp>
      <p:sp>
        <p:nvSpPr>
          <p:cNvPr id="62467" name="Content Placeholder 2"/>
          <p:cNvSpPr>
            <a:spLocks noGrp="1"/>
          </p:cNvSpPr>
          <p:nvPr>
            <p:ph idx="1"/>
          </p:nvPr>
        </p:nvSpPr>
        <p:spPr>
          <a:xfrm>
            <a:off x="652372" y="928801"/>
            <a:ext cx="8039100" cy="5357813"/>
          </a:xfrm>
        </p:spPr>
        <p:txBody>
          <a:bodyPr/>
          <a:lstStyle/>
          <a:p>
            <a:pPr algn="just" rtl="1" eaLnBrk="1" hangingPunct="1">
              <a:lnSpc>
                <a:spcPct val="150000"/>
              </a:lnSpc>
              <a:buFont typeface="Wingdings" panose="05000000000000000000" pitchFamily="2" charset="2"/>
              <a:buChar char="§"/>
            </a:pPr>
            <a:r>
              <a:rPr lang="fa-IR" altLang="en-US" sz="2000" dirty="0" smtClean="0">
                <a:solidFill>
                  <a:srgbClr val="002060"/>
                </a:solidFill>
                <a:latin typeface="Times New Roman" pitchFamily="18" charset="0"/>
                <a:cs typeface="B Badr" pitchFamily="2" charset="-78"/>
              </a:rPr>
              <a:t>اگر فرضيه مطرح شده به مقايسه ميانگين دو گروه مستقل بپردازد و استفاده از آزمون پارامتريک مقايسه ميانگين دو گروه به دليل متقارن نبودن توزيع حداقل يک گروه يا نمونه های کوچک امکانپذير نباشد به سطح پائين تری  از مفروضات سطح اندازه گيری يعنی سطح رتبه ای باز ميگرديم و به جای اصطلاح ميانگين به ميانگين رتبه توجه ميشود و از آزمون </a:t>
            </a:r>
            <a:r>
              <a:rPr lang="en-US" altLang="en-US" sz="2000" dirty="0" smtClean="0">
                <a:solidFill>
                  <a:srgbClr val="002060"/>
                </a:solidFill>
                <a:latin typeface="Times New Roman" pitchFamily="18" charset="0"/>
                <a:cs typeface="B Badr" pitchFamily="2" charset="-78"/>
              </a:rPr>
              <a:t>U</a:t>
            </a:r>
            <a:r>
              <a:rPr lang="fa-IR" altLang="en-US" sz="2000" dirty="0" smtClean="0">
                <a:solidFill>
                  <a:srgbClr val="002060"/>
                </a:solidFill>
                <a:latin typeface="Times New Roman" pitchFamily="18" charset="0"/>
                <a:cs typeface="B Badr" pitchFamily="2" charset="-78"/>
              </a:rPr>
              <a:t>مان- ويتنی استفاده ميکنند. اگر متغير وابسته رتبه ای باشد نيز از اين آزمون استفاده ميشود.</a:t>
            </a:r>
          </a:p>
          <a:p>
            <a:pPr algn="just" rtl="1" eaLnBrk="1" hangingPunct="1">
              <a:lnSpc>
                <a:spcPct val="150000"/>
              </a:lnSpc>
            </a:pPr>
            <a:endParaRPr lang="fa-IR" altLang="en-US" sz="2000" dirty="0" smtClean="0">
              <a:solidFill>
                <a:srgbClr val="002060"/>
              </a:solidFill>
              <a:latin typeface="Times New Roman" pitchFamily="18" charset="0"/>
              <a:cs typeface="B Badr" pitchFamily="2" charset="-78"/>
            </a:endParaRPr>
          </a:p>
          <a:p>
            <a:pPr algn="just" rtl="1" eaLnBrk="1" hangingPunct="1">
              <a:lnSpc>
                <a:spcPct val="150000"/>
              </a:lnSpc>
              <a:buFont typeface="Wingdings" panose="05000000000000000000" pitchFamily="2" charset="2"/>
              <a:buChar char="§"/>
            </a:pPr>
            <a:r>
              <a:rPr lang="fa-IR" altLang="en-US" sz="2000" b="1" dirty="0" smtClean="0">
                <a:solidFill>
                  <a:srgbClr val="002060"/>
                </a:solidFill>
                <a:latin typeface="Times New Roman" pitchFamily="18" charset="0"/>
                <a:cs typeface="B Badr" pitchFamily="2" charset="-78"/>
              </a:rPr>
              <a:t>فرضيه:</a:t>
            </a:r>
          </a:p>
          <a:p>
            <a:pPr algn="just" rtl="1" eaLnBrk="1" hangingPunct="1">
              <a:lnSpc>
                <a:spcPct val="150000"/>
              </a:lnSpc>
              <a:buFont typeface="Arial" charset="0"/>
              <a:buChar char="•"/>
            </a:pPr>
            <a:r>
              <a:rPr lang="fa-IR" altLang="en-US" sz="2000" dirty="0" smtClean="0">
                <a:solidFill>
                  <a:srgbClr val="002060"/>
                </a:solidFill>
                <a:latin typeface="Times New Roman" pitchFamily="18" charset="0"/>
                <a:cs typeface="B Badr" pitchFamily="2" charset="-78"/>
              </a:rPr>
              <a:t>ميانگين رتبه بازدهی شرکتهای توليدی و شرکتهای خدماتی متفاوت است (نوع شرکت بر ميزان بازدهی تاثير دارد)</a:t>
            </a:r>
          </a:p>
          <a:p>
            <a:pPr rtl="1" eaLnBrk="1" hangingPunct="1">
              <a:buFont typeface="Wingdings" pitchFamily="2" charset="2"/>
              <a:buNone/>
            </a:pPr>
            <a:r>
              <a:rPr lang="fa-IR" altLang="en-US" sz="2000" dirty="0" smtClean="0">
                <a:solidFill>
                  <a:srgbClr val="002060"/>
                </a:solidFill>
                <a:latin typeface="Times New Roman" pitchFamily="18" charset="0"/>
                <a:cs typeface="B Badr" pitchFamily="2" charset="-78"/>
              </a:rPr>
              <a:t> ميانگين رتبه گروه2 = ميانگين رتبه گروه 1</a:t>
            </a:r>
            <a:r>
              <a:rPr lang="en-US" altLang="en-US" sz="2000" dirty="0" smtClean="0">
                <a:solidFill>
                  <a:srgbClr val="002060"/>
                </a:solidFill>
                <a:latin typeface="Times New Roman" pitchFamily="18" charset="0"/>
                <a:cs typeface="B Badr" pitchFamily="2" charset="-78"/>
              </a:rPr>
              <a:t> </a:t>
            </a:r>
            <a:r>
              <a:rPr lang="fa-IR" altLang="en-US" sz="2000" dirty="0" smtClean="0">
                <a:solidFill>
                  <a:srgbClr val="002060"/>
                </a:solidFill>
                <a:latin typeface="Times New Roman" pitchFamily="18" charset="0"/>
                <a:cs typeface="B Badr" pitchFamily="2" charset="-78"/>
              </a:rPr>
              <a:t>:</a:t>
            </a:r>
            <a:r>
              <a:rPr lang="en-US" altLang="en-US" sz="2000" dirty="0" smtClean="0">
                <a:solidFill>
                  <a:srgbClr val="002060"/>
                </a:solidFill>
                <a:latin typeface="Times New Roman" pitchFamily="18" charset="0"/>
                <a:cs typeface="B Badr" pitchFamily="2" charset="-78"/>
              </a:rPr>
              <a:t> H0</a:t>
            </a:r>
            <a:r>
              <a:rPr lang="fa-IR" altLang="en-US" sz="2000" dirty="0" smtClean="0">
                <a:solidFill>
                  <a:srgbClr val="002060"/>
                </a:solidFill>
                <a:latin typeface="Times New Roman" pitchFamily="18" charset="0"/>
                <a:cs typeface="B Badr" pitchFamily="2" charset="-78"/>
              </a:rPr>
              <a:t> </a:t>
            </a:r>
          </a:p>
          <a:p>
            <a:pPr rtl="1" eaLnBrk="1" hangingPunct="1">
              <a:buFont typeface="Wingdings" pitchFamily="2" charset="2"/>
              <a:buNone/>
            </a:pPr>
            <a:r>
              <a:rPr lang="fa-IR" altLang="en-US" sz="2000" dirty="0" smtClean="0">
                <a:solidFill>
                  <a:srgbClr val="002060"/>
                </a:solidFill>
                <a:latin typeface="Times New Roman" pitchFamily="18" charset="0"/>
                <a:cs typeface="B Badr" pitchFamily="2" charset="-78"/>
              </a:rPr>
              <a:t> ميانگين رتبه گروه2 ≠ ميانگين رتبه گروه 1</a:t>
            </a:r>
            <a:r>
              <a:rPr lang="en-US" altLang="en-US" sz="2000" dirty="0" smtClean="0">
                <a:solidFill>
                  <a:srgbClr val="002060"/>
                </a:solidFill>
                <a:latin typeface="Times New Roman" pitchFamily="18" charset="0"/>
                <a:cs typeface="B Badr" pitchFamily="2" charset="-78"/>
              </a:rPr>
              <a:t> </a:t>
            </a:r>
            <a:r>
              <a:rPr lang="fa-IR" altLang="en-US" sz="2000" dirty="0" smtClean="0">
                <a:solidFill>
                  <a:srgbClr val="002060"/>
                </a:solidFill>
                <a:latin typeface="Times New Roman" pitchFamily="18" charset="0"/>
                <a:cs typeface="B Badr" pitchFamily="2" charset="-78"/>
              </a:rPr>
              <a:t>:</a:t>
            </a:r>
            <a:r>
              <a:rPr lang="en-US" altLang="en-US" sz="2000" dirty="0" smtClean="0">
                <a:solidFill>
                  <a:srgbClr val="002060"/>
                </a:solidFill>
                <a:latin typeface="Times New Roman" pitchFamily="18" charset="0"/>
                <a:cs typeface="B Badr" pitchFamily="2" charset="-78"/>
              </a:rPr>
              <a:t> H1</a:t>
            </a:r>
          </a:p>
          <a:p>
            <a:pPr algn="just" rtl="1" eaLnBrk="1" hangingPunct="1"/>
            <a:endParaRPr lang="fa-IR" altLang="en-US" dirty="0" smtClean="0">
              <a:solidFill>
                <a:srgbClr val="002060"/>
              </a:solidFill>
            </a:endParaRPr>
          </a:p>
        </p:txBody>
      </p:sp>
      <p:sp>
        <p:nvSpPr>
          <p:cNvPr id="6" name="Slide Number Placeholder 5"/>
          <p:cNvSpPr>
            <a:spLocks noGrp="1"/>
          </p:cNvSpPr>
          <p:nvPr>
            <p:ph type="sldNum" sz="quarter" idx="11"/>
          </p:nvPr>
        </p:nvSpPr>
        <p:spPr/>
        <p:txBody>
          <a:bodyPr/>
          <a:lstStyle/>
          <a:p>
            <a:pPr>
              <a:defRPr/>
            </a:pPr>
            <a:fld id="{19EDAFEA-A4DC-4F38-A4B1-E4F65C758AD7}" type="slidenum">
              <a:rPr lang="fa-IR" altLang="en-US"/>
              <a:pPr>
                <a:defRPr/>
              </a:pPr>
              <a:t>63</a:t>
            </a:fld>
            <a:endParaRPr lang="en-US" altLang="en-US" dirty="0"/>
          </a:p>
        </p:txBody>
      </p:sp>
      <p:sp>
        <p:nvSpPr>
          <p:cNvPr id="8" name="Left Brace 7"/>
          <p:cNvSpPr/>
          <p:nvPr/>
        </p:nvSpPr>
        <p:spPr>
          <a:xfrm>
            <a:off x="214313" y="5357813"/>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aphicFrame>
        <p:nvGraphicFramePr>
          <p:cNvPr id="62470" name="Object 1"/>
          <p:cNvGraphicFramePr>
            <a:graphicFrameLocks noChangeAspect="1"/>
          </p:cNvGraphicFramePr>
          <p:nvPr/>
        </p:nvGraphicFramePr>
        <p:xfrm>
          <a:off x="785813" y="3214688"/>
          <a:ext cx="2411412" cy="1428750"/>
        </p:xfrm>
        <a:graphic>
          <a:graphicData uri="http://schemas.openxmlformats.org/presentationml/2006/ole">
            <p:oleObj spid="_x0000_s62516" name="Equation" r:id="rId3" imgW="952500" imgH="914400" progId="Equation.3">
              <p:embed/>
            </p:oleObj>
          </a:graphicData>
        </a:graphic>
      </p:graphicFrame>
      <p:sp>
        <p:nvSpPr>
          <p:cNvPr id="62471"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B8A3EFB5-A9ED-4216-9DDF-8BD221EAF434}" type="slidenum">
              <a:rPr lang="fa-IR" altLang="en-US" sz="1400">
                <a:solidFill>
                  <a:schemeClr val="bg1"/>
                </a:solidFill>
                <a:latin typeface="Arial" charset="0"/>
                <a:cs typeface="B Nazanin" pitchFamily="2" charset="-78"/>
              </a:rPr>
              <a:pPr algn="ctr" rtl="1" eaLnBrk="1" hangingPunct="1">
                <a:spcBef>
                  <a:spcPct val="0"/>
                </a:spcBef>
                <a:buFontTx/>
                <a:buNone/>
              </a:pPr>
              <a:t>63</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42875"/>
            <a:ext cx="6198270" cy="511175"/>
          </a:xfrm>
          <a:solidFill>
            <a:srgbClr val="FC5E62"/>
          </a:solidFill>
        </p:spPr>
        <p:txBody>
          <a:bodyPr/>
          <a:lstStyle/>
          <a:p>
            <a:pPr algn="r" rtl="1" eaLnBrk="1" fontAlgn="auto" hangingPunct="1">
              <a:spcAft>
                <a:spcPts val="0"/>
              </a:spcAft>
              <a:defRPr/>
            </a:pPr>
            <a:r>
              <a:rPr lang="fa-IR" sz="2800" dirty="0" smtClean="0">
                <a:solidFill>
                  <a:schemeClr val="hlink"/>
                </a:solidFill>
                <a:cs typeface="B Titr" panose="00000700000000000000" pitchFamily="2" charset="-78"/>
              </a:rPr>
              <a:t>آزمون </a:t>
            </a:r>
            <a:r>
              <a:rPr lang="en-US" sz="2800" dirty="0" smtClean="0">
                <a:solidFill>
                  <a:schemeClr val="hlink"/>
                </a:solidFill>
                <a:latin typeface="Times New Roman" panose="02020603050405020304" pitchFamily="18" charset="0"/>
                <a:cs typeface="Times New Roman" panose="02020603050405020304" pitchFamily="18" charset="0"/>
              </a:rPr>
              <a:t>U</a:t>
            </a:r>
            <a:r>
              <a:rPr lang="fa-IR" sz="2800" dirty="0" smtClean="0">
                <a:solidFill>
                  <a:schemeClr val="hlink"/>
                </a:solidFill>
                <a:cs typeface="B Titr" panose="00000700000000000000" pitchFamily="2" charset="-78"/>
              </a:rPr>
              <a:t> مان- ويتنی(</a:t>
            </a:r>
            <a:r>
              <a:rPr lang="en-US" sz="2800" dirty="0" smtClean="0">
                <a:solidFill>
                  <a:schemeClr val="hlink"/>
                </a:solidFill>
                <a:latin typeface="Times New Roman" panose="02020603050405020304" pitchFamily="18" charset="0"/>
                <a:cs typeface="Times New Roman" panose="02020603050405020304" pitchFamily="18" charset="0"/>
              </a:rPr>
              <a:t>Mann-Whitney U</a:t>
            </a:r>
            <a:r>
              <a:rPr lang="fa-IR" sz="2800" dirty="0" smtClean="0">
                <a:solidFill>
                  <a:schemeClr val="hlink"/>
                </a:solidFill>
                <a:cs typeface="B Titr" panose="00000700000000000000" pitchFamily="2" charset="-78"/>
              </a:rPr>
              <a:t>)</a:t>
            </a:r>
          </a:p>
        </p:txBody>
      </p:sp>
      <p:sp>
        <p:nvSpPr>
          <p:cNvPr id="62467" name="Content Placeholder 2"/>
          <p:cNvSpPr>
            <a:spLocks noGrp="1"/>
          </p:cNvSpPr>
          <p:nvPr>
            <p:ph idx="1"/>
          </p:nvPr>
        </p:nvSpPr>
        <p:spPr>
          <a:xfrm>
            <a:off x="369888" y="735483"/>
            <a:ext cx="8526462" cy="5357813"/>
          </a:xfrm>
        </p:spPr>
        <p:txBody>
          <a:bodyPr>
            <a:normAutofit fontScale="92500" lnSpcReduction="10000"/>
          </a:bodyPr>
          <a:lstStyle/>
          <a:p>
            <a:pPr algn="just" rtl="1" eaLnBrk="1" hangingPunct="1">
              <a:lnSpc>
                <a:spcPct val="150000"/>
              </a:lnSpc>
              <a:buFont typeface="Wingdings" panose="05000000000000000000" pitchFamily="2" charset="2"/>
              <a:buChar char="§"/>
            </a:pPr>
            <a:r>
              <a:rPr lang="fa-IR" altLang="en-US" sz="2000" dirty="0">
                <a:solidFill>
                  <a:srgbClr val="002060"/>
                </a:solidFill>
                <a:latin typeface="Times New Roman" pitchFamily="18" charset="0"/>
                <a:cs typeface="B Badr" pitchFamily="2" charset="-78"/>
              </a:rPr>
              <a:t>آزمون </a:t>
            </a:r>
            <a:r>
              <a:rPr lang="en-US" altLang="en-US" sz="2000" dirty="0">
                <a:solidFill>
                  <a:srgbClr val="002060"/>
                </a:solidFill>
                <a:latin typeface="Times New Roman" pitchFamily="18" charset="0"/>
                <a:cs typeface="B Badr" pitchFamily="2" charset="-78"/>
              </a:rPr>
              <a:t>U </a:t>
            </a:r>
            <a:r>
              <a:rPr lang="fa-IR" altLang="en-US" sz="2000" dirty="0">
                <a:solidFill>
                  <a:srgbClr val="002060"/>
                </a:solidFill>
                <a:latin typeface="Times New Roman" pitchFamily="18" charset="0"/>
                <a:cs typeface="B Badr" pitchFamily="2" charset="-78"/>
              </a:rPr>
              <a:t>من ویتنی (    </a:t>
            </a:r>
            <a:r>
              <a:rPr lang="en-US" altLang="en-US" sz="2000" dirty="0">
                <a:solidFill>
                  <a:srgbClr val="002060"/>
                </a:solidFill>
                <a:latin typeface="Times New Roman" pitchFamily="18" charset="0"/>
                <a:cs typeface="B Badr" pitchFamily="2" charset="-78"/>
              </a:rPr>
              <a:t>Mann </a:t>
            </a:r>
            <a:r>
              <a:rPr lang="en-US" altLang="en-US" sz="2000" dirty="0" err="1">
                <a:solidFill>
                  <a:srgbClr val="002060"/>
                </a:solidFill>
                <a:latin typeface="Times New Roman" pitchFamily="18" charset="0"/>
                <a:cs typeface="B Badr" pitchFamily="2" charset="-78"/>
              </a:rPr>
              <a:t>Whithney</a:t>
            </a:r>
            <a:r>
              <a:rPr lang="en-US" altLang="en-US" sz="2000" dirty="0">
                <a:solidFill>
                  <a:srgbClr val="002060"/>
                </a:solidFill>
                <a:latin typeface="Times New Roman" pitchFamily="18" charset="0"/>
                <a:cs typeface="B Badr" pitchFamily="2" charset="-78"/>
              </a:rPr>
              <a:t> )</a:t>
            </a:r>
          </a:p>
          <a:p>
            <a:pPr algn="just" rtl="1" eaLnBrk="1" hangingPunct="1">
              <a:lnSpc>
                <a:spcPct val="150000"/>
              </a:lnSpc>
              <a:buFont typeface="Wingdings" panose="05000000000000000000" pitchFamily="2" charset="2"/>
              <a:buChar char="§"/>
            </a:pPr>
            <a:r>
              <a:rPr lang="fa-IR" altLang="en-US" sz="2000" dirty="0">
                <a:solidFill>
                  <a:srgbClr val="002060"/>
                </a:solidFill>
                <a:latin typeface="Times New Roman" pitchFamily="18" charset="0"/>
                <a:cs typeface="B Badr" pitchFamily="2" charset="-78"/>
              </a:rPr>
              <a:t>آزمون من – ويتني يك آزمون مقايسه اي براي مقايسه وضعيت دو گروه مستقل است و وقتي داد ه هاي يك مطالعه به صورت  . كيفي ترتيبي باشند بهتر است از اين آزمون كه يك آزمون غير پارامتري و معادل آزمون دو نمونه مستقل </a:t>
            </a:r>
            <a:r>
              <a:rPr lang="en-US" altLang="en-US" sz="2000" dirty="0">
                <a:solidFill>
                  <a:srgbClr val="002060"/>
                </a:solidFill>
                <a:latin typeface="Times New Roman" pitchFamily="18" charset="0"/>
                <a:cs typeface="B Badr" pitchFamily="2" charset="-78"/>
              </a:rPr>
              <a:t>t </a:t>
            </a:r>
            <a:r>
              <a:rPr lang="fa-IR" altLang="en-US" sz="2000" dirty="0">
                <a:solidFill>
                  <a:srgbClr val="002060"/>
                </a:solidFill>
                <a:latin typeface="Times New Roman" pitchFamily="18" charset="0"/>
                <a:cs typeface="B Badr" pitchFamily="2" charset="-78"/>
              </a:rPr>
              <a:t>است، استفاده كرد در این حال از آزمون دو نمونه مستقل استفاده نمي كنيم زيرا ميانگين متغيري كه در مقياس ترتيبي اندازه گيري شده باشد، به علت يكسان نبودن فاصله واحدها، معني و مفهوم واقعي ميانگين را نخواهد داشت. مثلا وقتي مي خواهیم قد دو گروه از زنان و مردان را با هم مقايسه كنيم بهتر است از مرتب كردن افراد بر حسب قد و تعيين رتبه آن ها استفاده كنيم تا مقايسه ميانگين دانشجو را به قد آن ها. فرض كنيد مي خواهيم دو روش آموزش سنتي و جديد را با يكديگر مقايسه كنيم </a:t>
            </a:r>
            <a:r>
              <a:rPr lang="en-US" altLang="en-US" sz="2000" dirty="0">
                <a:solidFill>
                  <a:srgbClr val="002060"/>
                </a:solidFill>
                <a:latin typeface="Times New Roman" pitchFamily="18" charset="0"/>
                <a:cs typeface="B Badr" pitchFamily="2" charset="-78"/>
              </a:rPr>
              <a:t>N </a:t>
            </a:r>
            <a:r>
              <a:rPr lang="fa-IR" altLang="en-US" sz="2000" dirty="0">
                <a:solidFill>
                  <a:srgbClr val="002060"/>
                </a:solidFill>
                <a:latin typeface="Times New Roman" pitchFamily="18" charset="0"/>
                <a:cs typeface="B Badr" pitchFamily="2" charset="-78"/>
              </a:rPr>
              <a:t>دانشجو را به صورت تصادفي انتخاب و افراد نمونه را مجدداً به طور تصادفي به هر يك از دو روش اختصاص مي دهيم </a:t>
            </a:r>
            <a:r>
              <a:rPr lang="en-US" altLang="en-US" sz="2000" dirty="0">
                <a:solidFill>
                  <a:srgbClr val="002060"/>
                </a:solidFill>
                <a:latin typeface="Times New Roman" pitchFamily="18" charset="0"/>
                <a:cs typeface="B Badr" pitchFamily="2" charset="-78"/>
              </a:rPr>
              <a:t>n1   </a:t>
            </a:r>
            <a:r>
              <a:rPr lang="fa-IR" altLang="en-US" sz="2000" dirty="0">
                <a:solidFill>
                  <a:srgbClr val="002060"/>
                </a:solidFill>
                <a:latin typeface="Times New Roman" pitchFamily="18" charset="0"/>
                <a:cs typeface="B Badr" pitchFamily="2" charset="-78"/>
              </a:rPr>
              <a:t>دانشجو به روش اول </a:t>
            </a:r>
            <a:r>
              <a:rPr lang="en-US" altLang="en-US" sz="2000" dirty="0">
                <a:solidFill>
                  <a:srgbClr val="002060"/>
                </a:solidFill>
                <a:latin typeface="Times New Roman" pitchFamily="18" charset="0"/>
                <a:cs typeface="B Badr" pitchFamily="2" charset="-78"/>
              </a:rPr>
              <a:t>n2</a:t>
            </a:r>
            <a:r>
              <a:rPr lang="fa-IR" altLang="en-US" sz="2000" dirty="0" smtClean="0">
                <a:solidFill>
                  <a:srgbClr val="002060"/>
                </a:solidFill>
                <a:latin typeface="Times New Roman" pitchFamily="18" charset="0"/>
                <a:cs typeface="B Badr" pitchFamily="2" charset="-78"/>
              </a:rPr>
              <a:t>  </a:t>
            </a:r>
            <a:r>
              <a:rPr lang="fa-IR" altLang="en-US" sz="2000" dirty="0">
                <a:solidFill>
                  <a:srgbClr val="002060"/>
                </a:solidFill>
                <a:latin typeface="Times New Roman" pitchFamily="18" charset="0"/>
                <a:cs typeface="B Badr" pitchFamily="2" charset="-78"/>
              </a:rPr>
              <a:t>دانشجو </a:t>
            </a:r>
            <a:r>
              <a:rPr lang="fa-IR" altLang="en-US" sz="2000" dirty="0" smtClean="0">
                <a:solidFill>
                  <a:srgbClr val="002060"/>
                </a:solidFill>
                <a:latin typeface="Times New Roman" pitchFamily="18" charset="0"/>
                <a:cs typeface="B Badr" pitchFamily="2" charset="-78"/>
              </a:rPr>
              <a:t>در </a:t>
            </a:r>
            <a:r>
              <a:rPr lang="fa-IR" altLang="en-US" sz="2000" dirty="0">
                <a:solidFill>
                  <a:srgbClr val="002060"/>
                </a:solidFill>
                <a:latin typeface="Times New Roman" pitchFamily="18" charset="0"/>
                <a:cs typeface="B Badr" pitchFamily="2" charset="-78"/>
              </a:rPr>
              <a:t>روش دوم به طوری </a:t>
            </a:r>
            <a:r>
              <a:rPr lang="en-US" altLang="en-US" sz="2000" dirty="0">
                <a:solidFill>
                  <a:srgbClr val="002060"/>
                </a:solidFill>
                <a:latin typeface="Times New Roman" pitchFamily="18" charset="0"/>
                <a:cs typeface="B Badr" pitchFamily="2" charset="-78"/>
              </a:rPr>
              <a:t>n1+n2=N  </a:t>
            </a:r>
            <a:r>
              <a:rPr lang="fa-IR" altLang="en-US" sz="2000" dirty="0">
                <a:solidFill>
                  <a:srgbClr val="002060"/>
                </a:solidFill>
                <a:latin typeface="Times New Roman" pitchFamily="18" charset="0"/>
                <a:cs typeface="B Badr" pitchFamily="2" charset="-78"/>
              </a:rPr>
              <a:t>و پس از پايان دوره آموزش از همه آن ها آزمون واحدي اخذ مي كنيم، اينك نمرات آن ها را به ترتيب نوشته و به آن ها رتبه مي دهيم. سپس مجموع رتبه هاي هر گروه را محاسبه كرده و به ترتيب آنها را </a:t>
            </a:r>
            <a:r>
              <a:rPr lang="en-US" altLang="en-US" sz="2000" dirty="0">
                <a:solidFill>
                  <a:srgbClr val="002060"/>
                </a:solidFill>
                <a:latin typeface="Times New Roman" pitchFamily="18" charset="0"/>
                <a:cs typeface="B Badr" pitchFamily="2" charset="-78"/>
              </a:rPr>
              <a:t>R1  </a:t>
            </a:r>
            <a:r>
              <a:rPr lang="fa-IR" altLang="en-US" sz="2000" dirty="0">
                <a:solidFill>
                  <a:srgbClr val="002060"/>
                </a:solidFill>
                <a:latin typeface="Times New Roman" pitchFamily="18" charset="0"/>
                <a:cs typeface="B Badr" pitchFamily="2" charset="-78"/>
              </a:rPr>
              <a:t>و </a:t>
            </a:r>
            <a:r>
              <a:rPr lang="en-US" altLang="en-US" sz="2000" dirty="0">
                <a:solidFill>
                  <a:srgbClr val="002060"/>
                </a:solidFill>
                <a:latin typeface="Times New Roman" pitchFamily="18" charset="0"/>
                <a:cs typeface="B Badr" pitchFamily="2" charset="-78"/>
              </a:rPr>
              <a:t>R2 </a:t>
            </a:r>
            <a:r>
              <a:rPr lang="fa-IR" altLang="en-US" sz="2000" dirty="0">
                <a:solidFill>
                  <a:srgbClr val="002060"/>
                </a:solidFill>
                <a:latin typeface="Times New Roman" pitchFamily="18" charset="0"/>
                <a:cs typeface="B Badr" pitchFamily="2" charset="-78"/>
              </a:rPr>
              <a:t>می نامیم و در شاخص زير قرار مي دهيم. </a:t>
            </a:r>
          </a:p>
        </p:txBody>
      </p:sp>
      <p:sp>
        <p:nvSpPr>
          <p:cNvPr id="6" name="Slide Number Placeholder 5"/>
          <p:cNvSpPr>
            <a:spLocks noGrp="1"/>
          </p:cNvSpPr>
          <p:nvPr>
            <p:ph type="sldNum" sz="quarter" idx="11"/>
          </p:nvPr>
        </p:nvSpPr>
        <p:spPr/>
        <p:txBody>
          <a:bodyPr/>
          <a:lstStyle/>
          <a:p>
            <a:pPr>
              <a:defRPr/>
            </a:pPr>
            <a:fld id="{19EDAFEA-A4DC-4F38-A4B1-E4F65C758AD7}" type="slidenum">
              <a:rPr lang="fa-IR" altLang="en-US"/>
              <a:pPr>
                <a:defRPr/>
              </a:pPr>
              <a:t>64</a:t>
            </a:fld>
            <a:endParaRPr lang="en-US" altLang="en-US" dirty="0"/>
          </a:p>
        </p:txBody>
      </p:sp>
      <p:sp>
        <p:nvSpPr>
          <p:cNvPr id="62471"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B8A3EFB5-A9ED-4216-9DDF-8BD221EAF434}" type="slidenum">
              <a:rPr lang="fa-IR" altLang="en-US" sz="1400">
                <a:solidFill>
                  <a:schemeClr val="bg1"/>
                </a:solidFill>
                <a:latin typeface="Arial" charset="0"/>
                <a:cs typeface="B Nazanin" pitchFamily="2" charset="-78"/>
              </a:rPr>
              <a:pPr algn="ctr" rtl="1" eaLnBrk="1" hangingPunct="1">
                <a:spcBef>
                  <a:spcPct val="0"/>
                </a:spcBef>
                <a:buFontTx/>
                <a:buNone/>
              </a:pPr>
              <a:t>64</a:t>
            </a:fld>
            <a:endParaRPr lang="en-US" altLang="en-US" sz="1200">
              <a:solidFill>
                <a:schemeClr val="bg1"/>
              </a:solidFill>
              <a:latin typeface="Arial" charset="0"/>
              <a:cs typeface="B Nazanin" pitchFamily="2" charset="-78"/>
            </a:endParaRPr>
          </a:p>
        </p:txBody>
      </p:sp>
    </p:spTree>
    <p:extLst>
      <p:ext uri="{BB962C8B-B14F-4D97-AF65-F5344CB8AC3E}">
        <p14:creationId xmlns="" xmlns:p14="http://schemas.microsoft.com/office/powerpoint/2010/main" val="74595908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42875"/>
            <a:ext cx="6198270" cy="511175"/>
          </a:xfrm>
          <a:solidFill>
            <a:srgbClr val="FC5E62"/>
          </a:solidFill>
        </p:spPr>
        <p:txBody>
          <a:bodyPr/>
          <a:lstStyle/>
          <a:p>
            <a:pPr algn="r" rtl="1" eaLnBrk="1" fontAlgn="auto" hangingPunct="1">
              <a:spcAft>
                <a:spcPts val="0"/>
              </a:spcAft>
              <a:defRPr/>
            </a:pPr>
            <a:r>
              <a:rPr lang="fa-IR" sz="2800" dirty="0" smtClean="0">
                <a:solidFill>
                  <a:schemeClr val="hlink"/>
                </a:solidFill>
                <a:cs typeface="B Titr" panose="00000700000000000000" pitchFamily="2" charset="-78"/>
              </a:rPr>
              <a:t>آزمون </a:t>
            </a:r>
            <a:r>
              <a:rPr lang="en-US" sz="2800" dirty="0" smtClean="0">
                <a:solidFill>
                  <a:schemeClr val="hlink"/>
                </a:solidFill>
                <a:latin typeface="Times New Roman" panose="02020603050405020304" pitchFamily="18" charset="0"/>
                <a:cs typeface="Times New Roman" panose="02020603050405020304" pitchFamily="18" charset="0"/>
              </a:rPr>
              <a:t>U</a:t>
            </a:r>
            <a:r>
              <a:rPr lang="fa-IR" sz="2800" dirty="0" smtClean="0">
                <a:solidFill>
                  <a:schemeClr val="hlink"/>
                </a:solidFill>
                <a:cs typeface="B Titr" panose="00000700000000000000" pitchFamily="2" charset="-78"/>
              </a:rPr>
              <a:t> مان- ويتنی(</a:t>
            </a:r>
            <a:r>
              <a:rPr lang="en-US" sz="2800" dirty="0" smtClean="0">
                <a:solidFill>
                  <a:schemeClr val="hlink"/>
                </a:solidFill>
                <a:latin typeface="Times New Roman" panose="02020603050405020304" pitchFamily="18" charset="0"/>
                <a:cs typeface="Times New Roman" panose="02020603050405020304" pitchFamily="18" charset="0"/>
              </a:rPr>
              <a:t>Mann-Whitney U</a:t>
            </a:r>
            <a:r>
              <a:rPr lang="fa-IR" sz="2800" dirty="0" smtClean="0">
                <a:solidFill>
                  <a:schemeClr val="hlink"/>
                </a:solidFill>
                <a:cs typeface="B Titr" panose="00000700000000000000" pitchFamily="2" charset="-78"/>
              </a:rPr>
              <a:t>)</a:t>
            </a:r>
          </a:p>
        </p:txBody>
      </p:sp>
      <p:sp>
        <p:nvSpPr>
          <p:cNvPr id="6" name="Slide Number Placeholder 5"/>
          <p:cNvSpPr>
            <a:spLocks noGrp="1"/>
          </p:cNvSpPr>
          <p:nvPr>
            <p:ph type="sldNum" sz="quarter" idx="11"/>
          </p:nvPr>
        </p:nvSpPr>
        <p:spPr/>
        <p:txBody>
          <a:bodyPr/>
          <a:lstStyle/>
          <a:p>
            <a:pPr>
              <a:defRPr/>
            </a:pPr>
            <a:fld id="{19EDAFEA-A4DC-4F38-A4B1-E4F65C758AD7}" type="slidenum">
              <a:rPr lang="fa-IR" altLang="en-US"/>
              <a:pPr>
                <a:defRPr/>
              </a:pPr>
              <a:t>65</a:t>
            </a:fld>
            <a:endParaRPr lang="en-US" altLang="en-US" dirty="0"/>
          </a:p>
        </p:txBody>
      </p:sp>
      <p:sp>
        <p:nvSpPr>
          <p:cNvPr id="62471"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B8A3EFB5-A9ED-4216-9DDF-8BD221EAF434}" type="slidenum">
              <a:rPr lang="fa-IR" altLang="en-US" sz="1400">
                <a:solidFill>
                  <a:schemeClr val="bg1"/>
                </a:solidFill>
                <a:latin typeface="Arial" charset="0"/>
                <a:cs typeface="B Nazanin" pitchFamily="2" charset="-78"/>
              </a:rPr>
              <a:pPr algn="ctr" rtl="1" eaLnBrk="1" hangingPunct="1">
                <a:spcBef>
                  <a:spcPct val="0"/>
                </a:spcBef>
                <a:buFontTx/>
                <a:buNone/>
              </a:pPr>
              <a:t>65</a:t>
            </a:fld>
            <a:endParaRPr lang="en-US" altLang="en-US" sz="1200">
              <a:solidFill>
                <a:schemeClr val="bg1"/>
              </a:solidFill>
              <a:latin typeface="Arial" charset="0"/>
              <a:cs typeface="B Nazanin" pitchFamily="2" charset="-78"/>
            </a:endParaRPr>
          </a:p>
        </p:txBody>
      </p:sp>
      <p:pic>
        <p:nvPicPr>
          <p:cNvPr id="100354" name="Picture 2" descr="C:\Users\azizi\Pictures\فرمول من ویتنی.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 xmlns:a14="http://schemas.microsoft.com/office/drawing/2010/main" val="0"/>
              </a:ext>
            </a:extLst>
          </a:blip>
          <a:srcRect/>
          <a:stretch>
            <a:fillRect/>
          </a:stretch>
        </p:blipFill>
        <p:spPr bwMode="auto">
          <a:xfrm>
            <a:off x="827583" y="1190626"/>
            <a:ext cx="4200525" cy="144518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39552" y="2852936"/>
            <a:ext cx="8125023" cy="584775"/>
          </a:xfrm>
          <a:prstGeom prst="rect">
            <a:avLst/>
          </a:prstGeom>
          <a:noFill/>
        </p:spPr>
        <p:txBody>
          <a:bodyPr wrap="square" rtlCol="0">
            <a:spAutoFit/>
          </a:bodyPr>
          <a:lstStyle/>
          <a:p>
            <a:pPr algn="just"/>
            <a:r>
              <a:rPr lang="fa-IR" sz="1600" dirty="0" smtClean="0">
                <a:solidFill>
                  <a:srgbClr val="002060"/>
                </a:solidFill>
                <a:cs typeface="B Nazanin" panose="00000400000000000000" pitchFamily="2" charset="-78"/>
              </a:rPr>
              <a:t>اگر </a:t>
            </a:r>
            <a:r>
              <a:rPr lang="fa-IR" sz="1600" dirty="0">
                <a:solidFill>
                  <a:srgbClr val="002060"/>
                </a:solidFill>
                <a:cs typeface="B Nazanin" panose="00000400000000000000" pitchFamily="2" charset="-78"/>
              </a:rPr>
              <a:t>حجم دو گروه با هم مساوی نباشند باید </a:t>
            </a:r>
            <a:r>
              <a:rPr lang="en-US" sz="1600" dirty="0">
                <a:solidFill>
                  <a:srgbClr val="002060"/>
                </a:solidFill>
                <a:cs typeface="B Nazanin" panose="00000400000000000000" pitchFamily="2" charset="-78"/>
              </a:rPr>
              <a:t>n1 </a:t>
            </a:r>
            <a:r>
              <a:rPr lang="fa-IR" sz="1600" dirty="0">
                <a:solidFill>
                  <a:srgbClr val="002060"/>
                </a:solidFill>
                <a:cs typeface="B Nazanin" panose="00000400000000000000" pitchFamily="2" charset="-78"/>
              </a:rPr>
              <a:t>را حجم گروه کوچکتر و </a:t>
            </a:r>
            <a:r>
              <a:rPr lang="en-US" sz="1600" dirty="0">
                <a:solidFill>
                  <a:srgbClr val="002060"/>
                </a:solidFill>
                <a:cs typeface="B Nazanin" panose="00000400000000000000" pitchFamily="2" charset="-78"/>
              </a:rPr>
              <a:t>n2  </a:t>
            </a:r>
            <a:r>
              <a:rPr lang="fa-IR" sz="1600" dirty="0">
                <a:solidFill>
                  <a:srgbClr val="002060"/>
                </a:solidFill>
                <a:cs typeface="B Nazanin" panose="00000400000000000000" pitchFamily="2" charset="-78"/>
              </a:rPr>
              <a:t>را حجم گروه بزرگتر در نظر بگیرید . البته محاسبه یکی از دو </a:t>
            </a:r>
            <a:r>
              <a:rPr lang="en-US" sz="1600" dirty="0">
                <a:solidFill>
                  <a:srgbClr val="002060"/>
                </a:solidFill>
                <a:cs typeface="B Nazanin" panose="00000400000000000000" pitchFamily="2" charset="-78"/>
              </a:rPr>
              <a:t>W </a:t>
            </a:r>
            <a:r>
              <a:rPr lang="fa-IR" sz="1600" dirty="0">
                <a:solidFill>
                  <a:srgbClr val="002060"/>
                </a:solidFill>
                <a:cs typeface="B Nazanin" panose="00000400000000000000" pitchFamily="2" charset="-78"/>
              </a:rPr>
              <a:t>در بالا کافی است . چون با داشتن یکی از آنها دیگری از رابطه زیر مشخص می شود .</a:t>
            </a:r>
          </a:p>
        </p:txBody>
      </p:sp>
      <p:pic>
        <p:nvPicPr>
          <p:cNvPr id="100355" name="Picture 3" descr="C:\Users\azizi\Pictures\من ویتنی 1.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 xmlns:a14="http://schemas.microsoft.com/office/drawing/2010/main" val="0"/>
              </a:ext>
            </a:extLst>
          </a:blip>
          <a:srcRect/>
          <a:stretch>
            <a:fillRect/>
          </a:stretch>
        </p:blipFill>
        <p:spPr bwMode="auto">
          <a:xfrm>
            <a:off x="827584" y="3645024"/>
            <a:ext cx="4200525" cy="6480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83567" y="4509120"/>
            <a:ext cx="7981007" cy="729430"/>
          </a:xfrm>
          <a:prstGeom prst="rect">
            <a:avLst/>
          </a:prstGeom>
          <a:noFill/>
        </p:spPr>
        <p:txBody>
          <a:bodyPr wrap="square" rtlCol="0">
            <a:spAutoFit/>
          </a:bodyPr>
          <a:lstStyle/>
          <a:p>
            <a:pPr algn="just">
              <a:lnSpc>
                <a:spcPct val="115000"/>
              </a:lnSpc>
              <a:spcAft>
                <a:spcPts val="0"/>
              </a:spcAft>
            </a:pPr>
            <a:r>
              <a:rPr lang="fa-IR" dirty="0">
                <a:latin typeface="Calibri"/>
                <a:ea typeface="Calibri"/>
                <a:cs typeface="B Nazanin"/>
              </a:rPr>
              <a:t>این آزمون یکی از قوی ترین آزمونهای غیر پارامتری و جانشین مفیدی برای آزمون </a:t>
            </a:r>
            <a:r>
              <a:rPr lang="en-US" dirty="0">
                <a:latin typeface="Calibri"/>
                <a:ea typeface="Calibri"/>
                <a:cs typeface="B Nazanin"/>
              </a:rPr>
              <a:t>t</a:t>
            </a:r>
            <a:r>
              <a:rPr lang="fa-IR" dirty="0">
                <a:latin typeface="Calibri"/>
                <a:ea typeface="Calibri"/>
                <a:cs typeface="B Nazanin"/>
              </a:rPr>
              <a:t> دو نمونه ای مستقل ، محسوب می شود . در این آزمون فرض های صفر و یک به صورت زیر هستند : </a:t>
            </a:r>
            <a:endParaRPr lang="en-US" sz="1600" dirty="0">
              <a:effectLst/>
              <a:latin typeface="Calibri"/>
              <a:ea typeface="Calibri"/>
              <a:cs typeface="Arial"/>
            </a:endParaRPr>
          </a:p>
        </p:txBody>
      </p:sp>
      <p:pic>
        <p:nvPicPr>
          <p:cNvPr id="100356" name="Picture 4" descr="C:\Users\azizi\Pictures\من ویتنی 3.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 xmlns:a14="http://schemas.microsoft.com/office/drawing/2010/main" val="0"/>
              </a:ext>
            </a:extLst>
          </a:blip>
          <a:srcRect/>
          <a:stretch>
            <a:fillRect/>
          </a:stretch>
        </p:blipFill>
        <p:spPr bwMode="auto">
          <a:xfrm>
            <a:off x="827583" y="5421121"/>
            <a:ext cx="4176465" cy="10036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5663111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581" y="1052736"/>
            <a:ext cx="8143875" cy="5429250"/>
          </a:xfrm>
        </p:spPr>
        <p:txBody>
          <a:bodyPr rtlCol="0"/>
          <a:lstStyle/>
          <a:p>
            <a:pPr algn="r" rtl="1" eaLnBrk="1" fontAlgn="auto" hangingPunct="1">
              <a:spcAft>
                <a:spcPts val="0"/>
              </a:spcAft>
              <a:buFont typeface="Wingdings" panose="05000000000000000000" pitchFamily="2" charset="2"/>
              <a:buChar char="§"/>
              <a:defRPr/>
            </a:pPr>
            <a:r>
              <a:rPr lang="fa-IR" sz="2000" b="1" dirty="0" smtClean="0">
                <a:solidFill>
                  <a:srgbClr val="002060"/>
                </a:solidFill>
                <a:latin typeface="Times New Roman" pitchFamily="18" charset="0"/>
                <a:cs typeface="B Badr" pitchFamily="2" charset="-78"/>
              </a:rPr>
              <a:t>برای آزمون اين فرضيه مراحل زير طی ميشود:</a:t>
            </a:r>
          </a:p>
          <a:p>
            <a:pPr algn="l" eaLnBrk="1" fontAlgn="auto" hangingPunct="1">
              <a:spcAft>
                <a:spcPts val="0"/>
              </a:spcAft>
              <a:buFont typeface="Wingdings" panose="05000000000000000000" pitchFamily="2" charset="2"/>
              <a:buChar char="§"/>
              <a:defRPr/>
            </a:pPr>
            <a:r>
              <a:rPr lang="en-US" sz="2000" dirty="0" smtClean="0">
                <a:solidFill>
                  <a:srgbClr val="002060"/>
                </a:solidFill>
                <a:latin typeface="Times New Roman" pitchFamily="18" charset="0"/>
                <a:cs typeface="B Badr" pitchFamily="2" charset="-78"/>
              </a:rPr>
              <a:t>Analyze           Nonparametric Test           2 Independent Samples </a:t>
            </a:r>
          </a:p>
          <a:p>
            <a:pPr algn="r" rtl="1" eaLnBrk="1" fontAlgn="auto" hangingPunct="1">
              <a:spcAft>
                <a:spcPts val="0"/>
              </a:spcAft>
              <a:buFont typeface="Wingdings 2"/>
              <a:buChar char=""/>
              <a:defRPr/>
            </a:pPr>
            <a:endParaRPr lang="fa-IR" sz="2000" dirty="0" smtClean="0">
              <a:solidFill>
                <a:srgbClr val="002060"/>
              </a:solidFill>
              <a:latin typeface="Times New Roman" pitchFamily="18" charset="0"/>
              <a:cs typeface="B Badr" pitchFamily="2" charset="-78"/>
            </a:endParaRPr>
          </a:p>
          <a:p>
            <a:pPr marL="457200" indent="-457200" algn="just" rtl="1" eaLnBrk="1" fontAlgn="auto" hangingPunct="1">
              <a:lnSpc>
                <a:spcPct val="150000"/>
              </a:lnSpc>
              <a:spcAft>
                <a:spcPts val="0"/>
              </a:spcAft>
              <a:buClr>
                <a:schemeClr val="accent1">
                  <a:lumMod val="75000"/>
                </a:schemeClr>
              </a:buClr>
              <a:buSzPct val="111000"/>
              <a:buFont typeface="+mj-lt"/>
              <a:buAutoNum type="arabicPeriod"/>
              <a:defRPr/>
            </a:pPr>
            <a:r>
              <a:rPr lang="fa-IR" sz="2000" dirty="0" smtClean="0">
                <a:solidFill>
                  <a:srgbClr val="002060"/>
                </a:solidFill>
                <a:latin typeface="Times New Roman" pitchFamily="18" charset="0"/>
                <a:cs typeface="B Badr" pitchFamily="2" charset="-78"/>
              </a:rPr>
              <a:t>متغير وابسته را انتخاب و به کادر </a:t>
            </a:r>
            <a:r>
              <a:rPr lang="en-US" sz="2000" dirty="0" smtClean="0">
                <a:solidFill>
                  <a:srgbClr val="002060"/>
                </a:solidFill>
                <a:latin typeface="Times New Roman" pitchFamily="18" charset="0"/>
                <a:cs typeface="B Badr" pitchFamily="2" charset="-78"/>
              </a:rPr>
              <a:t>Test Variable List</a:t>
            </a:r>
            <a:r>
              <a:rPr lang="fa-IR" sz="2000" dirty="0" smtClean="0">
                <a:solidFill>
                  <a:srgbClr val="002060"/>
                </a:solidFill>
                <a:latin typeface="Times New Roman" pitchFamily="18" charset="0"/>
                <a:cs typeface="B Badr" pitchFamily="2" charset="-78"/>
              </a:rPr>
              <a:t> وارد ميکنيد. </a:t>
            </a:r>
          </a:p>
          <a:p>
            <a:pPr marL="457200" indent="-457200" algn="just" rtl="1" eaLnBrk="1" fontAlgn="auto" hangingPunct="1">
              <a:lnSpc>
                <a:spcPct val="150000"/>
              </a:lnSpc>
              <a:spcAft>
                <a:spcPts val="0"/>
              </a:spcAft>
              <a:buClr>
                <a:schemeClr val="accent1">
                  <a:lumMod val="75000"/>
                </a:schemeClr>
              </a:buClr>
              <a:buSzPct val="111000"/>
              <a:buFont typeface="+mj-lt"/>
              <a:buAutoNum type="arabicPeriod"/>
              <a:defRPr/>
            </a:pPr>
            <a:r>
              <a:rPr lang="fa-IR" sz="2000" dirty="0" smtClean="0">
                <a:solidFill>
                  <a:srgbClr val="002060"/>
                </a:solidFill>
                <a:latin typeface="Times New Roman" pitchFamily="18" charset="0"/>
                <a:cs typeface="B Badr" pitchFamily="2" charset="-78"/>
              </a:rPr>
              <a:t>در کادر </a:t>
            </a:r>
            <a:r>
              <a:rPr lang="en-US" sz="2000" dirty="0" smtClean="0">
                <a:solidFill>
                  <a:srgbClr val="002060"/>
                </a:solidFill>
                <a:latin typeface="Times New Roman" pitchFamily="18" charset="0"/>
                <a:cs typeface="B Badr" pitchFamily="2" charset="-78"/>
              </a:rPr>
              <a:t>Grouping Variable</a:t>
            </a:r>
            <a:r>
              <a:rPr lang="fa-IR" sz="2000" dirty="0" smtClean="0">
                <a:solidFill>
                  <a:srgbClr val="002060"/>
                </a:solidFill>
                <a:latin typeface="Times New Roman" pitchFamily="18" charset="0"/>
                <a:cs typeface="B Badr" pitchFamily="2" charset="-78"/>
              </a:rPr>
              <a:t> گروه را وارد ميکنيد. </a:t>
            </a:r>
          </a:p>
          <a:p>
            <a:pPr marL="457200" indent="-457200" algn="just" rtl="1" eaLnBrk="1" fontAlgn="auto" hangingPunct="1">
              <a:lnSpc>
                <a:spcPct val="150000"/>
              </a:lnSpc>
              <a:spcAft>
                <a:spcPts val="0"/>
              </a:spcAft>
              <a:buClr>
                <a:schemeClr val="accent1">
                  <a:lumMod val="75000"/>
                </a:schemeClr>
              </a:buClr>
              <a:buSzPct val="111000"/>
              <a:buFont typeface="+mj-lt"/>
              <a:buAutoNum type="arabicPeriod"/>
              <a:defRPr/>
            </a:pPr>
            <a:r>
              <a:rPr lang="fa-IR" sz="2000" dirty="0" smtClean="0">
                <a:solidFill>
                  <a:srgbClr val="002060"/>
                </a:solidFill>
                <a:latin typeface="Times New Roman" pitchFamily="18" charset="0"/>
                <a:cs typeface="B Badr" pitchFamily="2" charset="-78"/>
              </a:rPr>
              <a:t>در کادر </a:t>
            </a:r>
            <a:r>
              <a:rPr lang="en-US" sz="2000" dirty="0" smtClean="0">
                <a:solidFill>
                  <a:srgbClr val="002060"/>
                </a:solidFill>
                <a:latin typeface="Times New Roman" pitchFamily="18" charset="0"/>
                <a:cs typeface="B Badr" pitchFamily="2" charset="-78"/>
              </a:rPr>
              <a:t>Define Groups</a:t>
            </a:r>
            <a:r>
              <a:rPr lang="fa-IR" sz="2000" dirty="0" smtClean="0">
                <a:solidFill>
                  <a:srgbClr val="002060"/>
                </a:solidFill>
                <a:latin typeface="Times New Roman" pitchFamily="18" charset="0"/>
                <a:cs typeface="B Badr" pitchFamily="2" charset="-78"/>
              </a:rPr>
              <a:t> گروهها را تعريف ميکنيم(کد 1 ، 2 ) و با </a:t>
            </a:r>
            <a:r>
              <a:rPr lang="en-US" sz="2000" dirty="0" smtClean="0">
                <a:solidFill>
                  <a:srgbClr val="002060"/>
                </a:solidFill>
                <a:latin typeface="Times New Roman" pitchFamily="18" charset="0"/>
                <a:cs typeface="B Badr" pitchFamily="2" charset="-78"/>
              </a:rPr>
              <a:t>Continue</a:t>
            </a:r>
            <a:r>
              <a:rPr lang="fa-IR" sz="2000" dirty="0" smtClean="0">
                <a:solidFill>
                  <a:srgbClr val="002060"/>
                </a:solidFill>
                <a:latin typeface="Times New Roman" pitchFamily="18" charset="0"/>
                <a:cs typeface="B Badr" pitchFamily="2" charset="-78"/>
              </a:rPr>
              <a:t> ادامه ميدهيد.</a:t>
            </a:r>
          </a:p>
          <a:p>
            <a:pPr marL="457200" indent="-457200" algn="just" rtl="1" eaLnBrk="1" fontAlgn="auto" hangingPunct="1">
              <a:lnSpc>
                <a:spcPct val="150000"/>
              </a:lnSpc>
              <a:spcAft>
                <a:spcPts val="0"/>
              </a:spcAft>
              <a:buClr>
                <a:schemeClr val="accent1">
                  <a:lumMod val="75000"/>
                </a:schemeClr>
              </a:buClr>
              <a:buSzPct val="111000"/>
              <a:buFont typeface="+mj-lt"/>
              <a:buAutoNum type="arabicPeriod"/>
              <a:defRPr/>
            </a:pPr>
            <a:r>
              <a:rPr lang="fa-IR" sz="2000" dirty="0" smtClean="0">
                <a:solidFill>
                  <a:srgbClr val="002060"/>
                </a:solidFill>
                <a:latin typeface="Times New Roman" pitchFamily="18" charset="0"/>
                <a:cs typeface="B Badr" pitchFamily="2" charset="-78"/>
              </a:rPr>
              <a:t>در همان صفحه اصلی در </a:t>
            </a:r>
            <a:r>
              <a:rPr lang="en-US" sz="2000" dirty="0" smtClean="0">
                <a:solidFill>
                  <a:srgbClr val="002060"/>
                </a:solidFill>
                <a:latin typeface="Times New Roman" pitchFamily="18" charset="0"/>
                <a:cs typeface="B Badr" pitchFamily="2" charset="-78"/>
              </a:rPr>
              <a:t>Test Type</a:t>
            </a:r>
            <a:r>
              <a:rPr lang="fa-IR" sz="2000" dirty="0" smtClean="0">
                <a:solidFill>
                  <a:srgbClr val="002060"/>
                </a:solidFill>
                <a:latin typeface="Times New Roman" pitchFamily="18" charset="0"/>
                <a:cs typeface="B Badr" pitchFamily="2" charset="-78"/>
              </a:rPr>
              <a:t> مان-ويتنی انتخاب شده است. </a:t>
            </a:r>
          </a:p>
          <a:p>
            <a:pPr marL="457200" indent="-457200" algn="just" rtl="1" eaLnBrk="1" fontAlgn="auto" hangingPunct="1">
              <a:lnSpc>
                <a:spcPct val="150000"/>
              </a:lnSpc>
              <a:spcAft>
                <a:spcPts val="0"/>
              </a:spcAft>
              <a:buClr>
                <a:schemeClr val="accent1">
                  <a:lumMod val="75000"/>
                </a:schemeClr>
              </a:buClr>
              <a:buSzPct val="111000"/>
              <a:buFont typeface="+mj-lt"/>
              <a:buAutoNum type="arabicPeriod"/>
              <a:defRPr/>
            </a:pPr>
            <a:r>
              <a:rPr lang="en-US" sz="2000" dirty="0" smtClean="0">
                <a:solidFill>
                  <a:srgbClr val="002060"/>
                </a:solidFill>
                <a:latin typeface="Times New Roman" pitchFamily="18" charset="0"/>
                <a:cs typeface="B Badr" pitchFamily="2" charset="-78"/>
              </a:rPr>
              <a:t>OK</a:t>
            </a:r>
            <a:r>
              <a:rPr lang="fa-IR" sz="2000" dirty="0" smtClean="0">
                <a:solidFill>
                  <a:srgbClr val="002060"/>
                </a:solidFill>
                <a:latin typeface="Times New Roman" pitchFamily="18" charset="0"/>
                <a:cs typeface="B Badr" pitchFamily="2" charset="-78"/>
              </a:rPr>
              <a:t> را جهت اجرای آزمون انتخاب ميکنيم. </a:t>
            </a:r>
          </a:p>
          <a:p>
            <a:pPr marL="457200" indent="-457200" algn="just" rtl="1" eaLnBrk="1" fontAlgn="auto" hangingPunct="1">
              <a:lnSpc>
                <a:spcPct val="140000"/>
              </a:lnSpc>
              <a:spcAft>
                <a:spcPts val="0"/>
              </a:spcAft>
              <a:buClr>
                <a:schemeClr val="accent1">
                  <a:lumMod val="75000"/>
                </a:schemeClr>
              </a:buClr>
              <a:buSzPct val="111000"/>
              <a:buFont typeface="Wingdings" pitchFamily="2" charset="2"/>
              <a:buNone/>
              <a:defRPr/>
            </a:pPr>
            <a:endParaRPr lang="fa-IR" sz="2000" dirty="0" smtClean="0">
              <a:solidFill>
                <a:srgbClr val="002060"/>
              </a:solidFill>
              <a:latin typeface="Times New Roman" pitchFamily="18" charset="0"/>
              <a:cs typeface="B Badr" pitchFamily="2" charset="-78"/>
            </a:endParaRPr>
          </a:p>
          <a:p>
            <a:pPr algn="r" rtl="1" eaLnBrk="1" fontAlgn="auto" hangingPunct="1">
              <a:spcAft>
                <a:spcPts val="0"/>
              </a:spcAft>
              <a:buFont typeface="Wingdings 2"/>
              <a:buChar char=""/>
              <a:defRPr/>
            </a:pPr>
            <a:endParaRPr lang="fa-IR" dirty="0">
              <a:solidFill>
                <a:srgbClr val="002060"/>
              </a:solidFill>
            </a:endParaRPr>
          </a:p>
        </p:txBody>
      </p:sp>
      <p:sp>
        <p:nvSpPr>
          <p:cNvPr id="8" name="Slide Number Placeholder 7"/>
          <p:cNvSpPr>
            <a:spLocks noGrp="1"/>
          </p:cNvSpPr>
          <p:nvPr>
            <p:ph type="sldNum" sz="quarter" idx="11"/>
          </p:nvPr>
        </p:nvSpPr>
        <p:spPr/>
        <p:txBody>
          <a:bodyPr/>
          <a:lstStyle/>
          <a:p>
            <a:pPr>
              <a:defRPr/>
            </a:pPr>
            <a:fld id="{AAA27A69-BF71-4951-9819-EFD9F2E8E786}" type="slidenum">
              <a:rPr lang="fa-IR" altLang="en-US"/>
              <a:pPr>
                <a:defRPr/>
              </a:pPr>
              <a:t>66</a:t>
            </a:fld>
            <a:endParaRPr lang="en-US" altLang="en-US" dirty="0"/>
          </a:p>
        </p:txBody>
      </p:sp>
      <p:cxnSp>
        <p:nvCxnSpPr>
          <p:cNvPr id="4" name="Straight Arrow Connector 3"/>
          <p:cNvCxnSpPr/>
          <p:nvPr/>
        </p:nvCxnSpPr>
        <p:spPr>
          <a:xfrm>
            <a:off x="1857375" y="1714500"/>
            <a:ext cx="42862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500563" y="1714500"/>
            <a:ext cx="42862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Circular Arrow 8"/>
          <p:cNvSpPr/>
          <p:nvPr/>
        </p:nvSpPr>
        <p:spPr>
          <a:xfrm rot="4039122">
            <a:off x="7466807" y="1620044"/>
            <a:ext cx="468312" cy="5461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solidFill>
                <a:schemeClr val="tx1"/>
              </a:solidFill>
            </a:endParaRPr>
          </a:p>
        </p:txBody>
      </p:sp>
      <p:sp>
        <p:nvSpPr>
          <p:cNvPr id="63496"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FD0F084A-12F3-487A-A9EF-612C04B08B46}" type="slidenum">
              <a:rPr lang="fa-IR" altLang="en-US" sz="1400">
                <a:solidFill>
                  <a:schemeClr val="bg1"/>
                </a:solidFill>
                <a:latin typeface="Arial" charset="0"/>
                <a:cs typeface="B Nazanin" pitchFamily="2" charset="-78"/>
              </a:rPr>
              <a:pPr algn="ctr" rtl="1" eaLnBrk="1" hangingPunct="1">
                <a:spcBef>
                  <a:spcPct val="0"/>
                </a:spcBef>
                <a:buFontTx/>
                <a:buNone/>
              </a:pPr>
              <a:t>66</a:t>
            </a:fld>
            <a:endParaRPr lang="en-US" altLang="en-US" sz="1200">
              <a:solidFill>
                <a:schemeClr val="bg1"/>
              </a:solidFill>
              <a:latin typeface="Arial" charset="0"/>
              <a:cs typeface="B Nazanin" pitchFamily="2" charset="-78"/>
            </a:endParaRPr>
          </a:p>
        </p:txBody>
      </p:sp>
      <p:sp>
        <p:nvSpPr>
          <p:cNvPr id="10" name="Title 1"/>
          <p:cNvSpPr>
            <a:spLocks noGrp="1"/>
          </p:cNvSpPr>
          <p:nvPr>
            <p:ph type="title"/>
          </p:nvPr>
        </p:nvSpPr>
        <p:spPr>
          <a:xfrm>
            <a:off x="2622202" y="142875"/>
            <a:ext cx="6198270" cy="511175"/>
          </a:xfrm>
          <a:solidFill>
            <a:srgbClr val="FC5E62"/>
          </a:solidFill>
        </p:spPr>
        <p:txBody>
          <a:bodyPr/>
          <a:lstStyle/>
          <a:p>
            <a:pPr algn="r" rtl="1" eaLnBrk="1" fontAlgn="auto" hangingPunct="1">
              <a:spcAft>
                <a:spcPts val="0"/>
              </a:spcAft>
              <a:defRPr/>
            </a:pPr>
            <a:r>
              <a:rPr lang="fa-IR" sz="2800" dirty="0" smtClean="0">
                <a:solidFill>
                  <a:schemeClr val="hlink"/>
                </a:solidFill>
                <a:cs typeface="B Titr" panose="00000700000000000000" pitchFamily="2" charset="-78"/>
              </a:rPr>
              <a:t>آزمون </a:t>
            </a:r>
            <a:r>
              <a:rPr lang="en-US" sz="2800" dirty="0" smtClean="0">
                <a:solidFill>
                  <a:schemeClr val="hlink"/>
                </a:solidFill>
                <a:latin typeface="Times New Roman" panose="02020603050405020304" pitchFamily="18" charset="0"/>
                <a:cs typeface="Times New Roman" panose="02020603050405020304" pitchFamily="18" charset="0"/>
              </a:rPr>
              <a:t>U</a:t>
            </a:r>
            <a:r>
              <a:rPr lang="fa-IR" sz="2800" dirty="0" smtClean="0">
                <a:solidFill>
                  <a:schemeClr val="hlink"/>
                </a:solidFill>
                <a:cs typeface="B Titr" panose="00000700000000000000" pitchFamily="2" charset="-78"/>
              </a:rPr>
              <a:t> مان- ويتنی(</a:t>
            </a:r>
            <a:r>
              <a:rPr lang="en-US" sz="2800" dirty="0" smtClean="0">
                <a:solidFill>
                  <a:schemeClr val="hlink"/>
                </a:solidFill>
                <a:latin typeface="Times New Roman" panose="02020603050405020304" pitchFamily="18" charset="0"/>
                <a:cs typeface="Times New Roman" panose="02020603050405020304" pitchFamily="18" charset="0"/>
              </a:rPr>
              <a:t>Mann-Whitney U</a:t>
            </a:r>
            <a:r>
              <a:rPr lang="fa-IR" sz="2800" dirty="0" smtClean="0">
                <a:solidFill>
                  <a:schemeClr val="hlink"/>
                </a:solidFill>
                <a:cs typeface="B Titr" panose="00000700000000000000" pitchFamily="2" charset="-78"/>
              </a:rPr>
              <a:t>)</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9"/>
                                        </p:tgtEl>
                                        <p:attrNameLst>
                                          <p:attrName>r</p:attrName>
                                        </p:attrNameLst>
                                      </p:cBhvr>
                                    </p:animRot>
                                  </p:childTnLst>
                                </p:cTn>
                              </p:par>
                            </p:childTnLst>
                          </p:cTn>
                        </p:par>
                        <p:par>
                          <p:cTn id="7" fill="hold">
                            <p:stCondLst>
                              <p:cond delay="2000"/>
                            </p:stCondLst>
                            <p:childTnLst>
                              <p:par>
                                <p:cTn id="8" presetID="1" presetClass="emph" presetSubtype="2" fill="hold" nodeType="afterEffect">
                                  <p:stCondLst>
                                    <p:cond delay="0"/>
                                  </p:stCondLst>
                                  <p:childTnLst>
                                    <p:animClr clrSpc="rgb" dir="cw">
                                      <p:cBhvr>
                                        <p:cTn id="9" dur="3000" fill="hold"/>
                                        <p:tgtEl>
                                          <p:spTgt spid="10"/>
                                        </p:tgtEl>
                                        <p:attrNameLst>
                                          <p:attrName>fillcolor</p:attrName>
                                        </p:attrNameLst>
                                      </p:cBhvr>
                                      <p:to>
                                        <a:schemeClr val="accent2"/>
                                      </p:to>
                                    </p:animClr>
                                    <p:set>
                                      <p:cBhvr>
                                        <p:cTn id="10" dur="3000" fill="hold"/>
                                        <p:tgtEl>
                                          <p:spTgt spid="10"/>
                                        </p:tgtEl>
                                        <p:attrNameLst>
                                          <p:attrName>fill.type</p:attrName>
                                        </p:attrNameLst>
                                      </p:cBhvr>
                                      <p:to>
                                        <p:strVal val="solid"/>
                                      </p:to>
                                    </p:set>
                                    <p:set>
                                      <p:cBhvr>
                                        <p:cTn id="11" dur="3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214438"/>
            <a:ext cx="8039100" cy="5286375"/>
          </a:xfrm>
        </p:spPr>
        <p:txBody>
          <a:bodyPr rtlCol="0"/>
          <a:lstStyle/>
          <a:p>
            <a:pPr algn="r" rtl="1" eaLnBrk="1" fontAlgn="auto" hangingPunct="1">
              <a:spcAft>
                <a:spcPts val="0"/>
              </a:spcAft>
              <a:buFont typeface="Wingdings 2"/>
              <a:buChar char=""/>
              <a:defRPr/>
            </a:pPr>
            <a:r>
              <a:rPr lang="fa-IR" dirty="0" smtClean="0">
                <a:solidFill>
                  <a:srgbClr val="002060"/>
                </a:solidFill>
                <a:latin typeface="Arial" charset="0"/>
                <a:cs typeface="B Badr" pitchFamily="2" charset="-78"/>
              </a:rPr>
              <a:t>نتيجه آزمون شامل دو خروجی است:</a:t>
            </a:r>
          </a:p>
          <a:p>
            <a:pPr algn="r" rtl="1" eaLnBrk="1" fontAlgn="auto" hangingPunct="1">
              <a:spcAft>
                <a:spcPts val="0"/>
              </a:spcAft>
              <a:buFont typeface="Wingdings 2"/>
              <a:buChar char=""/>
              <a:defRPr/>
            </a:pPr>
            <a:endParaRPr lang="fa-IR" dirty="0" smtClean="0">
              <a:solidFill>
                <a:srgbClr val="002060"/>
              </a:solidFill>
              <a:latin typeface="Arial" charset="0"/>
              <a:cs typeface="B Badr" pitchFamily="2" charset="-78"/>
            </a:endParaRPr>
          </a:p>
          <a:p>
            <a:pPr marL="457200" indent="-457200" algn="r" rtl="1" eaLnBrk="1" fontAlgn="auto" hangingPunct="1">
              <a:spcAft>
                <a:spcPts val="0"/>
              </a:spcAft>
              <a:buFont typeface="+mj-lt"/>
              <a:buAutoNum type="arabicPeriod"/>
              <a:defRPr/>
            </a:pPr>
            <a:r>
              <a:rPr lang="fa-IR" sz="2000" b="1" dirty="0" smtClean="0">
                <a:solidFill>
                  <a:srgbClr val="002060"/>
                </a:solidFill>
                <a:latin typeface="Times New Roman" pitchFamily="18" charset="0"/>
                <a:cs typeface="B Badr" pitchFamily="2" charset="-78"/>
              </a:rPr>
              <a:t>خروجی اول </a:t>
            </a:r>
            <a:r>
              <a:rPr lang="fa-IR" sz="2000" dirty="0" smtClean="0">
                <a:solidFill>
                  <a:srgbClr val="002060"/>
                </a:solidFill>
                <a:latin typeface="Times New Roman" pitchFamily="18" charset="0"/>
                <a:cs typeface="B Badr" pitchFamily="2" charset="-78"/>
              </a:rPr>
              <a:t>تعداد داده ها، ميانگين رتبه ها و مجموع رتبه های هر يک از دو گروه را نشان ميدهد.</a:t>
            </a:r>
          </a:p>
          <a:p>
            <a:pPr algn="r" rtl="1" eaLnBrk="1" fontAlgn="auto" hangingPunct="1">
              <a:spcAft>
                <a:spcPts val="0"/>
              </a:spcAft>
              <a:buFont typeface="Wingdings 2"/>
              <a:buChar char=""/>
              <a:defRPr/>
            </a:pPr>
            <a:endParaRPr lang="fa-IR" dirty="0" smtClean="0">
              <a:solidFill>
                <a:srgbClr val="002060"/>
              </a:solidFill>
              <a:latin typeface="Arial" charset="0"/>
              <a:cs typeface="B Badr" pitchFamily="2" charset="-78"/>
            </a:endParaRPr>
          </a:p>
          <a:p>
            <a:pPr algn="r" rtl="1" eaLnBrk="1" fontAlgn="auto" hangingPunct="1">
              <a:spcAft>
                <a:spcPts val="0"/>
              </a:spcAft>
              <a:buFont typeface="Wingdings 2"/>
              <a:buChar char=""/>
              <a:defRPr/>
            </a:pPr>
            <a:endParaRPr lang="fa-IR" dirty="0" smtClean="0">
              <a:solidFill>
                <a:srgbClr val="002060"/>
              </a:solidFill>
              <a:latin typeface="Arial" charset="0"/>
              <a:cs typeface="B Badr" pitchFamily="2" charset="-78"/>
            </a:endParaRPr>
          </a:p>
          <a:p>
            <a:pPr algn="r" rtl="1" eaLnBrk="1" fontAlgn="auto" hangingPunct="1">
              <a:spcAft>
                <a:spcPts val="0"/>
              </a:spcAft>
              <a:buFont typeface="Wingdings 2"/>
              <a:buChar char=""/>
              <a:defRPr/>
            </a:pPr>
            <a:endParaRPr lang="fa-IR" dirty="0">
              <a:solidFill>
                <a:srgbClr val="002060"/>
              </a:solidFill>
            </a:endParaRPr>
          </a:p>
        </p:txBody>
      </p:sp>
      <p:sp>
        <p:nvSpPr>
          <p:cNvPr id="5" name="Slide Number Placeholder 4"/>
          <p:cNvSpPr>
            <a:spLocks noGrp="1"/>
          </p:cNvSpPr>
          <p:nvPr>
            <p:ph type="sldNum" sz="quarter" idx="11"/>
          </p:nvPr>
        </p:nvSpPr>
        <p:spPr/>
        <p:txBody>
          <a:bodyPr/>
          <a:lstStyle/>
          <a:p>
            <a:pPr>
              <a:defRPr/>
            </a:pPr>
            <a:fld id="{0B86A30C-D8A8-49C9-BDC0-0FD7ED938AF3}" type="slidenum">
              <a:rPr lang="fa-IR" altLang="en-US"/>
              <a:pPr>
                <a:defRPr/>
              </a:pPr>
              <a:t>67</a:t>
            </a:fld>
            <a:endParaRPr lang="en-US" altLang="en-US" dirty="0"/>
          </a:p>
        </p:txBody>
      </p:sp>
      <p:pic>
        <p:nvPicPr>
          <p:cNvPr id="67588"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1563" y="3357563"/>
            <a:ext cx="7072312" cy="2214562"/>
          </a:xfrm>
          <a:prstGeom prst="round2DiagRect">
            <a:avLst>
              <a:gd name="adj1" fmla="val 16667"/>
              <a:gd name="adj2" fmla="val 0"/>
            </a:avLst>
          </a:prstGeom>
          <a:ln w="9525">
            <a:solidFill>
              <a:srgbClr val="000000"/>
            </a:solidFill>
            <a:miter lim="800000"/>
            <a:headEnd/>
            <a:tailEnd/>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4518"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AA4C1786-A324-4794-B751-CAF479A8E4DF}" type="slidenum">
              <a:rPr lang="fa-IR" altLang="en-US" sz="1400">
                <a:solidFill>
                  <a:schemeClr val="bg1"/>
                </a:solidFill>
                <a:latin typeface="Arial" charset="0"/>
                <a:cs typeface="B Nazanin" pitchFamily="2" charset="-78"/>
              </a:rPr>
              <a:pPr algn="ctr" rtl="1" eaLnBrk="1" hangingPunct="1">
                <a:spcBef>
                  <a:spcPct val="0"/>
                </a:spcBef>
                <a:buFontTx/>
                <a:buNone/>
              </a:pPr>
              <a:t>67</a:t>
            </a:fld>
            <a:endParaRPr lang="en-US" altLang="en-US" sz="1200">
              <a:solidFill>
                <a:schemeClr val="bg1"/>
              </a:solidFill>
              <a:latin typeface="Arial" charset="0"/>
              <a:cs typeface="B Nazanin" pitchFamily="2" charset="-78"/>
            </a:endParaRPr>
          </a:p>
        </p:txBody>
      </p:sp>
      <p:sp>
        <p:nvSpPr>
          <p:cNvPr id="8" name="Title 1"/>
          <p:cNvSpPr txBox="1">
            <a:spLocks/>
          </p:cNvSpPr>
          <p:nvPr/>
        </p:nvSpPr>
        <p:spPr>
          <a:xfrm>
            <a:off x="2694210" y="142875"/>
            <a:ext cx="6198270" cy="511175"/>
          </a:xfrm>
          <a:prstGeom prst="rect">
            <a:avLst/>
          </a:prstGeom>
          <a:solidFill>
            <a:srgbClr val="FC5E62"/>
          </a:solidFill>
        </p:spPr>
        <p:txBody>
          <a:bodyPr vert="horz" lIns="91440" tIns="45720" rIns="91440" bIns="45720" rtlCol="0" anchor="b">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800" smtClean="0">
                <a:solidFill>
                  <a:schemeClr val="hlink"/>
                </a:solidFill>
                <a:cs typeface="B Titr" panose="00000700000000000000" pitchFamily="2" charset="-78"/>
              </a:rPr>
              <a:t>آزمون </a:t>
            </a:r>
            <a:r>
              <a:rPr lang="en-US" sz="2800" smtClean="0">
                <a:solidFill>
                  <a:schemeClr val="hlink"/>
                </a:solidFill>
                <a:latin typeface="Times New Roman" panose="02020603050405020304" pitchFamily="18" charset="0"/>
                <a:cs typeface="Times New Roman" panose="02020603050405020304" pitchFamily="18" charset="0"/>
              </a:rPr>
              <a:t>U</a:t>
            </a:r>
            <a:r>
              <a:rPr lang="fa-IR" sz="2800" smtClean="0">
                <a:solidFill>
                  <a:schemeClr val="hlink"/>
                </a:solidFill>
                <a:cs typeface="B Titr" panose="00000700000000000000" pitchFamily="2" charset="-78"/>
              </a:rPr>
              <a:t> مان- ويتنی(</a:t>
            </a:r>
            <a:r>
              <a:rPr lang="en-US" sz="2800" smtClean="0">
                <a:solidFill>
                  <a:schemeClr val="hlink"/>
                </a:solidFill>
                <a:latin typeface="Times New Roman" panose="02020603050405020304" pitchFamily="18" charset="0"/>
                <a:cs typeface="Times New Roman" panose="02020603050405020304" pitchFamily="18" charset="0"/>
              </a:rPr>
              <a:t>Mann-Whitney U</a:t>
            </a:r>
            <a:r>
              <a:rPr lang="fa-IR" sz="2800" smtClean="0">
                <a:solidFill>
                  <a:schemeClr val="hlink"/>
                </a:solidFill>
                <a:cs typeface="B Titr" panose="00000700000000000000" pitchFamily="2" charset="-78"/>
              </a:rPr>
              <a:t>)</a:t>
            </a:r>
            <a:endParaRPr lang="fa-IR" sz="2800" dirty="0" smtClean="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fill="hold" nodeType="afterEffect">
                                  <p:stCondLst>
                                    <p:cond delay="0"/>
                                  </p:stCondLst>
                                  <p:childTnLst>
                                    <p:animClr clrSpc="rgb" dir="cw">
                                      <p:cBhvr override="childStyle">
                                        <p:cTn id="6" dur="1900" fill="hold">
                                          <p:stCondLst>
                                            <p:cond delay="100"/>
                                          </p:stCondLst>
                                        </p:cTn>
                                        <p:tgtEl>
                                          <p:spTgt spid="67588"/>
                                        </p:tgtEl>
                                        <p:attrNameLst>
                                          <p:attrName>style.color</p:attrName>
                                        </p:attrNameLst>
                                      </p:cBhvr>
                                      <p:to>
                                        <a:schemeClr val="accent2"/>
                                      </p:to>
                                    </p:animClr>
                                    <p:animClr clrSpc="rgb" dir="cw">
                                      <p:cBhvr>
                                        <p:cTn id="7" dur="1900" fill="hold">
                                          <p:stCondLst>
                                            <p:cond delay="100"/>
                                          </p:stCondLst>
                                        </p:cTn>
                                        <p:tgtEl>
                                          <p:spTgt spid="67588"/>
                                        </p:tgtEl>
                                        <p:attrNameLst>
                                          <p:attrName>fillColor</p:attrName>
                                        </p:attrNameLst>
                                      </p:cBhvr>
                                      <p:to>
                                        <a:schemeClr val="accent2"/>
                                      </p:to>
                                    </p:animClr>
                                    <p:set>
                                      <p:cBhvr>
                                        <p:cTn id="8" dur="1900" fill="hold">
                                          <p:stCondLst>
                                            <p:cond delay="100"/>
                                          </p:stCondLst>
                                        </p:cTn>
                                        <p:tgtEl>
                                          <p:spTgt spid="67588"/>
                                        </p:tgtEl>
                                        <p:attrNameLst>
                                          <p:attrName>fill.type</p:attrName>
                                        </p:attrNameLst>
                                      </p:cBhvr>
                                      <p:to>
                                        <p:strVal val="solid"/>
                                      </p:to>
                                    </p:set>
                                    <p:set>
                                      <p:cBhvr>
                                        <p:cTn id="9" dur="1900" fill="hold">
                                          <p:stCondLst>
                                            <p:cond delay="100"/>
                                          </p:stCondLst>
                                        </p:cTn>
                                        <p:tgtEl>
                                          <p:spTgt spid="67588"/>
                                        </p:tgtEl>
                                        <p:attrNameLst>
                                          <p:attrName>fill.on</p:attrName>
                                        </p:attrNameLst>
                                      </p:cBhvr>
                                      <p:to>
                                        <p:strVal val="true"/>
                                      </p:to>
                                    </p:set>
                                    <p:animScale>
                                      <p:cBhvr>
                                        <p:cTn id="10" dur="200" fill="hold">
                                          <p:stCondLst>
                                            <p:cond delay="0"/>
                                          </p:stCondLst>
                                        </p:cTn>
                                        <p:tgtEl>
                                          <p:spTgt spid="67588"/>
                                        </p:tgtEl>
                                      </p:cBhvr>
                                      <p:from x="100000" y="100000"/>
                                      <p:to x="100000" y="5000"/>
                                    </p:animScale>
                                    <p:animScale>
                                      <p:cBhvr>
                                        <p:cTn id="11" dur="200" fill="hold">
                                          <p:stCondLst>
                                            <p:cond delay="200"/>
                                          </p:stCondLst>
                                        </p:cTn>
                                        <p:tgtEl>
                                          <p:spTgt spid="67588"/>
                                        </p:tgtEl>
                                      </p:cBhvr>
                                      <p:from x="100000" y="5000"/>
                                      <p:to x="120000" y="150000"/>
                                    </p:animScale>
                                    <p:animScale>
                                      <p:cBhvr>
                                        <p:cTn id="12" dur="600" fill="hold">
                                          <p:stCondLst>
                                            <p:cond delay="1400"/>
                                          </p:stCondLst>
                                        </p:cTn>
                                        <p:tgtEl>
                                          <p:spTgt spid="67588"/>
                                        </p:tgtEl>
                                      </p:cBhvr>
                                      <p:to x="120000" y="150000"/>
                                    </p:animScale>
                                  </p:childTnLst>
                                </p:cTn>
                              </p:par>
                            </p:childTnLst>
                          </p:cTn>
                        </p:par>
                        <p:par>
                          <p:cTn id="13" fill="hold">
                            <p:stCondLst>
                              <p:cond delay="2000"/>
                            </p:stCondLst>
                            <p:childTnLst>
                              <p:par>
                                <p:cTn id="14" presetID="1" presetClass="emph" presetSubtype="2" fill="hold" nodeType="afterEffect">
                                  <p:stCondLst>
                                    <p:cond delay="0"/>
                                  </p:stCondLst>
                                  <p:childTnLst>
                                    <p:animClr clrSpc="rgb" dir="cw">
                                      <p:cBhvr>
                                        <p:cTn id="15" dur="3000" fill="hold"/>
                                        <p:tgtEl>
                                          <p:spTgt spid="8"/>
                                        </p:tgtEl>
                                        <p:attrNameLst>
                                          <p:attrName>fillcolor</p:attrName>
                                        </p:attrNameLst>
                                      </p:cBhvr>
                                      <p:to>
                                        <a:schemeClr val="accent2"/>
                                      </p:to>
                                    </p:animClr>
                                    <p:set>
                                      <p:cBhvr>
                                        <p:cTn id="16" dur="3000" fill="hold"/>
                                        <p:tgtEl>
                                          <p:spTgt spid="8"/>
                                        </p:tgtEl>
                                        <p:attrNameLst>
                                          <p:attrName>fill.type</p:attrName>
                                        </p:attrNameLst>
                                      </p:cBhvr>
                                      <p:to>
                                        <p:strVal val="solid"/>
                                      </p:to>
                                    </p:set>
                                    <p:set>
                                      <p:cBhvr>
                                        <p:cTn id="17" dur="3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654050"/>
            <a:ext cx="8253412" cy="5918200"/>
          </a:xfrm>
        </p:spPr>
        <p:txBody>
          <a:bodyPr rtlCol="0">
            <a:normAutofit/>
          </a:bodyPr>
          <a:lstStyle/>
          <a:p>
            <a:pPr algn="just" rtl="1" eaLnBrk="1" fontAlgn="auto" hangingPunct="1">
              <a:spcAft>
                <a:spcPts val="0"/>
              </a:spcAft>
              <a:buFont typeface="Wingdings" panose="05000000000000000000" pitchFamily="2" charset="2"/>
              <a:buChar char="§"/>
              <a:defRPr/>
            </a:pPr>
            <a:r>
              <a:rPr lang="fa-IR" sz="2000" b="1" dirty="0" smtClean="0">
                <a:solidFill>
                  <a:srgbClr val="002060"/>
                </a:solidFill>
                <a:latin typeface="Arial" charset="0"/>
                <a:cs typeface="B Badr" pitchFamily="2" charset="-78"/>
              </a:rPr>
              <a:t>خروجی دوم </a:t>
            </a:r>
            <a:r>
              <a:rPr lang="fa-IR" sz="2000" dirty="0" smtClean="0">
                <a:solidFill>
                  <a:srgbClr val="002060"/>
                </a:solidFill>
                <a:latin typeface="Arial" charset="0"/>
                <a:cs typeface="B Badr" pitchFamily="2" charset="-78"/>
              </a:rPr>
              <a:t>آزمون فرضيه است:</a:t>
            </a:r>
          </a:p>
          <a:p>
            <a:pPr algn="just" rtl="1" eaLnBrk="1" fontAlgn="auto" hangingPunct="1">
              <a:spcAft>
                <a:spcPts val="0"/>
              </a:spcAft>
              <a:buFont typeface="Wingdings 2"/>
              <a:buChar char=""/>
              <a:defRPr/>
            </a:pPr>
            <a:endParaRPr lang="fa-IR" sz="2000" dirty="0" smtClean="0">
              <a:solidFill>
                <a:srgbClr val="002060"/>
              </a:solidFill>
              <a:latin typeface="Arial" charset="0"/>
              <a:cs typeface="B Badr" pitchFamily="2" charset="-78"/>
            </a:endParaRPr>
          </a:p>
          <a:p>
            <a:pPr algn="just" rtl="1" eaLnBrk="1" fontAlgn="auto" hangingPunct="1">
              <a:spcAft>
                <a:spcPts val="0"/>
              </a:spcAft>
              <a:buFont typeface="Wingdings 2"/>
              <a:buChar char=""/>
              <a:defRPr/>
            </a:pPr>
            <a:endParaRPr lang="fa-IR" sz="2000" dirty="0" smtClean="0">
              <a:solidFill>
                <a:srgbClr val="002060"/>
              </a:solidFill>
              <a:latin typeface="Arial" charset="0"/>
              <a:cs typeface="B Badr" pitchFamily="2" charset="-78"/>
            </a:endParaRPr>
          </a:p>
          <a:p>
            <a:pPr algn="just" rtl="1" eaLnBrk="1" fontAlgn="auto" hangingPunct="1">
              <a:spcAft>
                <a:spcPts val="0"/>
              </a:spcAft>
              <a:buFont typeface="Wingdings 2"/>
              <a:buChar char=""/>
              <a:defRPr/>
            </a:pPr>
            <a:endParaRPr lang="fa-IR" sz="2000" dirty="0" smtClean="0">
              <a:solidFill>
                <a:srgbClr val="002060"/>
              </a:solidFill>
              <a:latin typeface="Arial" charset="0"/>
              <a:cs typeface="B Badr" pitchFamily="2" charset="-78"/>
            </a:endParaRPr>
          </a:p>
          <a:p>
            <a:pPr algn="just" rtl="1" eaLnBrk="1" fontAlgn="auto" hangingPunct="1">
              <a:spcAft>
                <a:spcPts val="0"/>
              </a:spcAft>
              <a:buFont typeface="Wingdings 2"/>
              <a:buChar char=""/>
              <a:defRPr/>
            </a:pPr>
            <a:endParaRPr lang="fa-IR" sz="2000" dirty="0" smtClean="0">
              <a:solidFill>
                <a:srgbClr val="002060"/>
              </a:solidFill>
              <a:latin typeface="Arial" charset="0"/>
              <a:cs typeface="B Badr" pitchFamily="2" charset="-78"/>
            </a:endParaRPr>
          </a:p>
          <a:p>
            <a:pPr algn="just" rtl="1" eaLnBrk="1" fontAlgn="auto" hangingPunct="1">
              <a:spcAft>
                <a:spcPts val="0"/>
              </a:spcAft>
              <a:buFont typeface="Wingdings" pitchFamily="2" charset="2"/>
              <a:buNone/>
              <a:defRPr/>
            </a:pPr>
            <a:endParaRPr lang="fa-IR" sz="2000" dirty="0" smtClean="0">
              <a:solidFill>
                <a:srgbClr val="002060"/>
              </a:solidFill>
              <a:latin typeface="Arial" charset="0"/>
              <a:cs typeface="B Badr" pitchFamily="2" charset="-78"/>
            </a:endParaRPr>
          </a:p>
          <a:p>
            <a:pPr algn="just" rtl="1" eaLnBrk="1" fontAlgn="auto" hangingPunct="1">
              <a:lnSpc>
                <a:spcPct val="150000"/>
              </a:lnSpc>
              <a:spcAft>
                <a:spcPts val="0"/>
              </a:spcAft>
              <a:buFont typeface="Wingdings 2"/>
              <a:buChar char=""/>
              <a:defRPr/>
            </a:pPr>
            <a:endParaRPr lang="fa-IR" sz="2000" dirty="0" smtClean="0">
              <a:solidFill>
                <a:srgbClr val="002060"/>
              </a:solidFill>
              <a:latin typeface="Arial" charset="0"/>
              <a:cs typeface="B Badr" pitchFamily="2" charset="-78"/>
            </a:endParaRPr>
          </a:p>
          <a:p>
            <a:pPr algn="just" rtl="1" eaLnBrk="1" fontAlgn="auto" hangingPunct="1">
              <a:lnSpc>
                <a:spcPct val="150000"/>
              </a:lnSpc>
              <a:spcAft>
                <a:spcPts val="0"/>
              </a:spcAft>
              <a:buFont typeface="Wingdings" panose="05000000000000000000" pitchFamily="2" charset="2"/>
              <a:buChar char="§"/>
              <a:defRPr/>
            </a:pPr>
            <a:r>
              <a:rPr lang="fa-IR" sz="2000" dirty="0" smtClean="0">
                <a:solidFill>
                  <a:srgbClr val="002060"/>
                </a:solidFill>
                <a:latin typeface="Arial" charset="0"/>
                <a:cs typeface="B Badr" pitchFamily="2" charset="-78"/>
              </a:rPr>
              <a:t>از آنجائيکه </a:t>
            </a:r>
            <a:r>
              <a:rPr lang="en-US" sz="2000" dirty="0" smtClean="0">
                <a:solidFill>
                  <a:srgbClr val="002060"/>
                </a:solidFill>
                <a:latin typeface="Arial" charset="0"/>
                <a:cs typeface="B Badr" pitchFamily="2" charset="-78"/>
              </a:rPr>
              <a:t>Sig=0.100</a:t>
            </a:r>
            <a:r>
              <a:rPr lang="fa-IR" sz="2000" dirty="0" smtClean="0">
                <a:solidFill>
                  <a:srgbClr val="002060"/>
                </a:solidFill>
                <a:latin typeface="Arial" charset="0"/>
                <a:cs typeface="B Badr" pitchFamily="2" charset="-78"/>
              </a:rPr>
              <a:t> و بزرگتر از </a:t>
            </a:r>
            <a:r>
              <a:rPr lang="en-US" sz="2000" dirty="0" smtClean="0">
                <a:solidFill>
                  <a:srgbClr val="002060"/>
                </a:solidFill>
                <a:latin typeface="Arial" charset="0"/>
                <a:cs typeface="B Badr" pitchFamily="2" charset="-78"/>
              </a:rPr>
              <a:t>0.05</a:t>
            </a:r>
            <a:r>
              <a:rPr lang="fa-IR" sz="2000" dirty="0" smtClean="0">
                <a:solidFill>
                  <a:srgbClr val="002060"/>
                </a:solidFill>
                <a:latin typeface="Arial" charset="0"/>
                <a:cs typeface="B Badr" pitchFamily="2" charset="-78"/>
              </a:rPr>
              <a:t> ميباشد، </a:t>
            </a:r>
            <a:r>
              <a:rPr lang="en-US" sz="2000" dirty="0" smtClean="0">
                <a:solidFill>
                  <a:srgbClr val="002060"/>
                </a:solidFill>
                <a:latin typeface="Arial" charset="0"/>
                <a:cs typeface="B Badr" pitchFamily="2" charset="-78"/>
              </a:rPr>
              <a:t>H0</a:t>
            </a:r>
            <a:r>
              <a:rPr lang="fa-IR" sz="2000" dirty="0" smtClean="0">
                <a:solidFill>
                  <a:srgbClr val="002060"/>
                </a:solidFill>
                <a:latin typeface="Arial" charset="0"/>
                <a:cs typeface="B Badr" pitchFamily="2" charset="-78"/>
              </a:rPr>
              <a:t> رد نمي شود. يعنی ميانگين بازدهی شرکتهای توليدی و شرکتهای خدماتی برابر است (نوع شرکت بر ميزان بازدهی تاثير ندارد).</a:t>
            </a:r>
          </a:p>
          <a:p>
            <a:pPr algn="just" rtl="1" eaLnBrk="1" fontAlgn="auto" hangingPunct="1">
              <a:lnSpc>
                <a:spcPct val="150000"/>
              </a:lnSpc>
              <a:spcAft>
                <a:spcPts val="0"/>
              </a:spcAft>
              <a:buFont typeface="Wingdings" panose="05000000000000000000" pitchFamily="2" charset="2"/>
              <a:buChar char="§"/>
              <a:defRPr/>
            </a:pPr>
            <a:r>
              <a:rPr lang="fa-IR" sz="2000" b="1" dirty="0" smtClean="0">
                <a:solidFill>
                  <a:srgbClr val="002060"/>
                </a:solidFill>
                <a:latin typeface="Arial" charset="0"/>
                <a:cs typeface="B Badr" pitchFamily="2" charset="-78"/>
              </a:rPr>
              <a:t>نکته: </a:t>
            </a:r>
          </a:p>
          <a:p>
            <a:pPr algn="just" rtl="1" eaLnBrk="1" fontAlgn="auto" hangingPunct="1">
              <a:lnSpc>
                <a:spcPct val="150000"/>
              </a:lnSpc>
              <a:spcAft>
                <a:spcPts val="0"/>
              </a:spcAft>
              <a:buFont typeface="Wingdings" panose="05000000000000000000" pitchFamily="2" charset="2"/>
              <a:buChar char="§"/>
              <a:defRPr/>
            </a:pPr>
            <a:r>
              <a:rPr lang="fa-IR" sz="1800" dirty="0" smtClean="0">
                <a:solidFill>
                  <a:srgbClr val="002060"/>
                </a:solidFill>
                <a:latin typeface="Arial" charset="0"/>
                <a:cs typeface="B Badr" pitchFamily="2" charset="-78"/>
              </a:rPr>
              <a:t>قبل از مان – ويتنی، فرانک ويل کاکسون برای مقايسه افراد از طريق روش رتبه بندی، مدل ناپارامتريک با تاکيد بر فرايند رتبه گذاری را پايه ريزی کرد و تا زمان حيات ايشان اين مدل تحت عنوان ويل کاکسون-مان-ويتنی(</a:t>
            </a:r>
            <a:r>
              <a:rPr lang="en-US" sz="1800" dirty="0" smtClean="0">
                <a:solidFill>
                  <a:srgbClr val="002060"/>
                </a:solidFill>
                <a:latin typeface="Arial" charset="0"/>
                <a:cs typeface="B Badr" pitchFamily="2" charset="-78"/>
              </a:rPr>
              <a:t>WMW</a:t>
            </a:r>
            <a:r>
              <a:rPr lang="fa-IR" sz="1800" dirty="0" smtClean="0">
                <a:solidFill>
                  <a:srgbClr val="002060"/>
                </a:solidFill>
                <a:latin typeface="Arial" charset="0"/>
                <a:cs typeface="B Badr" pitchFamily="2" charset="-78"/>
              </a:rPr>
              <a:t>) مطرح بود. در نرم افزار </a:t>
            </a:r>
            <a:r>
              <a:rPr lang="en-US" sz="1800" dirty="0" smtClean="0">
                <a:solidFill>
                  <a:srgbClr val="002060"/>
                </a:solidFill>
                <a:latin typeface="Arial" charset="0"/>
                <a:cs typeface="B Badr" pitchFamily="2" charset="-78"/>
              </a:rPr>
              <a:t>SPSS</a:t>
            </a:r>
            <a:r>
              <a:rPr lang="fa-IR" sz="1800" dirty="0" smtClean="0">
                <a:solidFill>
                  <a:srgbClr val="002060"/>
                </a:solidFill>
                <a:latin typeface="Arial" charset="0"/>
                <a:cs typeface="B Badr" pitchFamily="2" charset="-78"/>
              </a:rPr>
              <a:t> آماره </a:t>
            </a:r>
            <a:r>
              <a:rPr lang="en-US" sz="1800" dirty="0" smtClean="0">
                <a:solidFill>
                  <a:srgbClr val="002060"/>
                </a:solidFill>
                <a:latin typeface="Arial" charset="0"/>
                <a:cs typeface="B Badr" pitchFamily="2" charset="-78"/>
              </a:rPr>
              <a:t>Z</a:t>
            </a:r>
            <a:r>
              <a:rPr lang="fa-IR" sz="1800" dirty="0" smtClean="0">
                <a:solidFill>
                  <a:srgbClr val="002060"/>
                </a:solidFill>
                <a:latin typeface="Arial" charset="0"/>
                <a:cs typeface="B Badr" pitchFamily="2" charset="-78"/>
              </a:rPr>
              <a:t> تقريب نرمال آماره </a:t>
            </a:r>
            <a:r>
              <a:rPr lang="en-US" sz="1800" dirty="0" smtClean="0">
                <a:solidFill>
                  <a:srgbClr val="002060"/>
                </a:solidFill>
                <a:latin typeface="Arial" charset="0"/>
                <a:cs typeface="B Badr" pitchFamily="2" charset="-78"/>
              </a:rPr>
              <a:t>t</a:t>
            </a:r>
            <a:r>
              <a:rPr lang="fa-IR" sz="1800" dirty="0" smtClean="0">
                <a:solidFill>
                  <a:srgbClr val="002060"/>
                </a:solidFill>
                <a:latin typeface="Arial" charset="0"/>
                <a:cs typeface="B Badr" pitchFamily="2" charset="-78"/>
              </a:rPr>
              <a:t> می باشد.</a:t>
            </a:r>
          </a:p>
          <a:p>
            <a:pPr algn="just" rtl="1" eaLnBrk="1" fontAlgn="auto" hangingPunct="1">
              <a:spcAft>
                <a:spcPts val="0"/>
              </a:spcAft>
              <a:buFont typeface="Wingdings 2"/>
              <a:buChar char=""/>
              <a:defRPr/>
            </a:pPr>
            <a:endParaRPr lang="fa-IR" dirty="0">
              <a:solidFill>
                <a:srgbClr val="002060"/>
              </a:solidFill>
            </a:endParaRPr>
          </a:p>
        </p:txBody>
      </p:sp>
      <p:sp>
        <p:nvSpPr>
          <p:cNvPr id="5" name="Slide Number Placeholder 4"/>
          <p:cNvSpPr>
            <a:spLocks noGrp="1"/>
          </p:cNvSpPr>
          <p:nvPr>
            <p:ph type="sldNum" sz="quarter" idx="11"/>
          </p:nvPr>
        </p:nvSpPr>
        <p:spPr/>
        <p:txBody>
          <a:bodyPr/>
          <a:lstStyle/>
          <a:p>
            <a:pPr>
              <a:defRPr/>
            </a:pPr>
            <a:fld id="{F10EB9C6-7653-4D7C-93E6-37AA0EBD9D18}" type="slidenum">
              <a:rPr lang="fa-IR" altLang="en-US"/>
              <a:pPr>
                <a:defRPr/>
              </a:pPr>
              <a:t>68</a:t>
            </a:fld>
            <a:endParaRPr lang="en-US" altLang="en-US" dirty="0"/>
          </a:p>
        </p:txBody>
      </p:sp>
      <p:pic>
        <p:nvPicPr>
          <p:cNvPr id="6861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1124744"/>
            <a:ext cx="5500687" cy="20699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5542"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44D4CC0F-DA2A-49D0-BC03-AF7279E45BD0}" type="slidenum">
              <a:rPr lang="fa-IR" altLang="en-US" sz="1400">
                <a:solidFill>
                  <a:schemeClr val="bg1"/>
                </a:solidFill>
                <a:latin typeface="Arial" charset="0"/>
                <a:cs typeface="B Nazanin" pitchFamily="2" charset="-78"/>
              </a:rPr>
              <a:pPr algn="ctr" rtl="1" eaLnBrk="1" hangingPunct="1">
                <a:spcBef>
                  <a:spcPct val="0"/>
                </a:spcBef>
                <a:buFontTx/>
                <a:buNone/>
              </a:pPr>
              <a:t>68</a:t>
            </a:fld>
            <a:endParaRPr lang="en-US" altLang="en-US" sz="1200">
              <a:solidFill>
                <a:schemeClr val="bg1"/>
              </a:solidFill>
              <a:latin typeface="Arial" charset="0"/>
              <a:cs typeface="B Nazanin" pitchFamily="2" charset="-78"/>
            </a:endParaRPr>
          </a:p>
        </p:txBody>
      </p:sp>
      <p:sp>
        <p:nvSpPr>
          <p:cNvPr id="8" name="Title 1"/>
          <p:cNvSpPr txBox="1">
            <a:spLocks/>
          </p:cNvSpPr>
          <p:nvPr/>
        </p:nvSpPr>
        <p:spPr>
          <a:xfrm>
            <a:off x="2694210" y="142875"/>
            <a:ext cx="6198270" cy="511175"/>
          </a:xfrm>
          <a:prstGeom prst="rect">
            <a:avLst/>
          </a:prstGeom>
          <a:solidFill>
            <a:srgbClr val="FC5E62"/>
          </a:solidFill>
        </p:spPr>
        <p:txBody>
          <a:bodyPr vert="horz" lIns="91440" tIns="45720" rIns="91440" bIns="45720" rtlCol="0" anchor="b">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800" smtClean="0">
                <a:solidFill>
                  <a:schemeClr val="hlink"/>
                </a:solidFill>
                <a:cs typeface="B Titr" panose="00000700000000000000" pitchFamily="2" charset="-78"/>
              </a:rPr>
              <a:t>آزمون </a:t>
            </a:r>
            <a:r>
              <a:rPr lang="en-US" sz="2800" smtClean="0">
                <a:solidFill>
                  <a:schemeClr val="hlink"/>
                </a:solidFill>
                <a:latin typeface="Times New Roman" panose="02020603050405020304" pitchFamily="18" charset="0"/>
                <a:cs typeface="Times New Roman" panose="02020603050405020304" pitchFamily="18" charset="0"/>
              </a:rPr>
              <a:t>U</a:t>
            </a:r>
            <a:r>
              <a:rPr lang="fa-IR" sz="2800" smtClean="0">
                <a:solidFill>
                  <a:schemeClr val="hlink"/>
                </a:solidFill>
                <a:cs typeface="B Titr" panose="00000700000000000000" pitchFamily="2" charset="-78"/>
              </a:rPr>
              <a:t> مان- ويتنی(</a:t>
            </a:r>
            <a:r>
              <a:rPr lang="en-US" sz="2800" smtClean="0">
                <a:solidFill>
                  <a:schemeClr val="hlink"/>
                </a:solidFill>
                <a:latin typeface="Times New Roman" panose="02020603050405020304" pitchFamily="18" charset="0"/>
                <a:cs typeface="Times New Roman" panose="02020603050405020304" pitchFamily="18" charset="0"/>
              </a:rPr>
              <a:t>Mann-Whitney U</a:t>
            </a:r>
            <a:r>
              <a:rPr lang="fa-IR" sz="2800" smtClean="0">
                <a:solidFill>
                  <a:schemeClr val="hlink"/>
                </a:solidFill>
                <a:cs typeface="B Titr" panose="00000700000000000000" pitchFamily="2" charset="-78"/>
              </a:rPr>
              <a:t>)</a:t>
            </a:r>
            <a:endParaRPr lang="fa-IR" sz="2800" dirty="0" smtClean="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0"/>
                                  </p:stCondLst>
                                  <p:childTnLst>
                                    <p:animClr clrSpc="rgb" dir="cw">
                                      <p:cBhvr override="childStyle">
                                        <p:cTn id="6" dur="100" fill="hold"/>
                                        <p:tgtEl>
                                          <p:spTgt spid="68612"/>
                                        </p:tgtEl>
                                        <p:attrNameLst>
                                          <p:attrName>style.color</p:attrName>
                                        </p:attrNameLst>
                                      </p:cBhvr>
                                      <p:to>
                                        <a:schemeClr val="accent2"/>
                                      </p:to>
                                    </p:animClr>
                                    <p:animClr clrSpc="rgb" dir="cw">
                                      <p:cBhvr>
                                        <p:cTn id="7" dur="100" fill="hold"/>
                                        <p:tgtEl>
                                          <p:spTgt spid="68612"/>
                                        </p:tgtEl>
                                        <p:attrNameLst>
                                          <p:attrName>fillcolor</p:attrName>
                                        </p:attrNameLst>
                                      </p:cBhvr>
                                      <p:to>
                                        <a:schemeClr val="accent2"/>
                                      </p:to>
                                    </p:animClr>
                                    <p:set>
                                      <p:cBhvr>
                                        <p:cTn id="8" dur="100" fill="hold"/>
                                        <p:tgtEl>
                                          <p:spTgt spid="68612"/>
                                        </p:tgtEl>
                                        <p:attrNameLst>
                                          <p:attrName>fill.type</p:attrName>
                                        </p:attrNameLst>
                                      </p:cBhvr>
                                      <p:to>
                                        <p:strVal val="solid"/>
                                      </p:to>
                                    </p:set>
                                    <p:set>
                                      <p:cBhvr>
                                        <p:cTn id="9" dur="100" fill="hold"/>
                                        <p:tgtEl>
                                          <p:spTgt spid="68612"/>
                                        </p:tgtEl>
                                        <p:attrNameLst>
                                          <p:attrName>fill.on</p:attrName>
                                        </p:attrNameLst>
                                      </p:cBhvr>
                                      <p:to>
                                        <p:strVal val="true"/>
                                      </p:to>
                                    </p:set>
                                    <p:animRot by="120000">
                                      <p:cBhvr>
                                        <p:cTn id="10" dur="100" fill="hold">
                                          <p:stCondLst>
                                            <p:cond delay="0"/>
                                          </p:stCondLst>
                                        </p:cTn>
                                        <p:tgtEl>
                                          <p:spTgt spid="68612"/>
                                        </p:tgtEl>
                                        <p:attrNameLst>
                                          <p:attrName>r</p:attrName>
                                        </p:attrNameLst>
                                      </p:cBhvr>
                                    </p:animRot>
                                    <p:animRot by="-240000">
                                      <p:cBhvr>
                                        <p:cTn id="11" dur="200" fill="hold">
                                          <p:stCondLst>
                                            <p:cond delay="200"/>
                                          </p:stCondLst>
                                        </p:cTn>
                                        <p:tgtEl>
                                          <p:spTgt spid="68612"/>
                                        </p:tgtEl>
                                        <p:attrNameLst>
                                          <p:attrName>r</p:attrName>
                                        </p:attrNameLst>
                                      </p:cBhvr>
                                    </p:animRot>
                                    <p:animRot by="240000">
                                      <p:cBhvr>
                                        <p:cTn id="12" dur="200" fill="hold">
                                          <p:stCondLst>
                                            <p:cond delay="400"/>
                                          </p:stCondLst>
                                        </p:cTn>
                                        <p:tgtEl>
                                          <p:spTgt spid="68612"/>
                                        </p:tgtEl>
                                        <p:attrNameLst>
                                          <p:attrName>r</p:attrName>
                                        </p:attrNameLst>
                                      </p:cBhvr>
                                    </p:animRot>
                                    <p:animRot by="-240000">
                                      <p:cBhvr>
                                        <p:cTn id="13" dur="200" fill="hold">
                                          <p:stCondLst>
                                            <p:cond delay="600"/>
                                          </p:stCondLst>
                                        </p:cTn>
                                        <p:tgtEl>
                                          <p:spTgt spid="68612"/>
                                        </p:tgtEl>
                                        <p:attrNameLst>
                                          <p:attrName>r</p:attrName>
                                        </p:attrNameLst>
                                      </p:cBhvr>
                                    </p:animRot>
                                    <p:animRot by="120000">
                                      <p:cBhvr>
                                        <p:cTn id="14" dur="200" fill="hold">
                                          <p:stCondLst>
                                            <p:cond delay="800"/>
                                          </p:stCondLst>
                                        </p:cTn>
                                        <p:tgtEl>
                                          <p:spTgt spid="68612"/>
                                        </p:tgtEl>
                                        <p:attrNameLst>
                                          <p:attrName>r</p:attrName>
                                        </p:attrNameLst>
                                      </p:cBhvr>
                                    </p:animRot>
                                  </p:childTnLst>
                                </p:cTn>
                              </p:par>
                            </p:childTnLst>
                          </p:cTn>
                        </p:par>
                        <p:par>
                          <p:cTn id="15" fill="hold">
                            <p:stCondLst>
                              <p:cond delay="1000"/>
                            </p:stCondLst>
                            <p:childTnLst>
                              <p:par>
                                <p:cTn id="16" presetID="1" presetClass="emph" presetSubtype="2" fill="hold" nodeType="afterEffect">
                                  <p:stCondLst>
                                    <p:cond delay="0"/>
                                  </p:stCondLst>
                                  <p:childTnLst>
                                    <p:animClr clrSpc="rgb" dir="cw">
                                      <p:cBhvr>
                                        <p:cTn id="17" dur="3000" fill="hold"/>
                                        <p:tgtEl>
                                          <p:spTgt spid="8"/>
                                        </p:tgtEl>
                                        <p:attrNameLst>
                                          <p:attrName>fillcolor</p:attrName>
                                        </p:attrNameLst>
                                      </p:cBhvr>
                                      <p:to>
                                        <a:schemeClr val="accent2"/>
                                      </p:to>
                                    </p:animClr>
                                    <p:set>
                                      <p:cBhvr>
                                        <p:cTn id="18" dur="3000" fill="hold"/>
                                        <p:tgtEl>
                                          <p:spTgt spid="8"/>
                                        </p:tgtEl>
                                        <p:attrNameLst>
                                          <p:attrName>fill.type</p:attrName>
                                        </p:attrNameLst>
                                      </p:cBhvr>
                                      <p:to>
                                        <p:strVal val="solid"/>
                                      </p:to>
                                    </p:set>
                                    <p:set>
                                      <p:cBhvr>
                                        <p:cTn id="19" dur="3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14313"/>
            <a:ext cx="6126262" cy="550391"/>
          </a:xfrm>
          <a:solidFill>
            <a:srgbClr val="FC5E62"/>
          </a:solidFill>
        </p:spPr>
        <p:txBody>
          <a:bodyPr anchor="ctr"/>
          <a:lstStyle/>
          <a:p>
            <a:pPr algn="r" rtl="1" eaLnBrk="1" fontAlgn="auto" hangingPunct="1">
              <a:spcAft>
                <a:spcPts val="0"/>
              </a:spcAft>
              <a:defRPr/>
            </a:pPr>
            <a:r>
              <a:rPr lang="fa-IR" sz="3200" dirty="0" smtClean="0">
                <a:solidFill>
                  <a:schemeClr val="hlink"/>
                </a:solidFill>
                <a:cs typeface="B Titr" panose="00000700000000000000" pitchFamily="2" charset="-78"/>
              </a:rPr>
              <a:t>آزمون ويل کاکسون </a:t>
            </a:r>
            <a:r>
              <a:rPr lang="en-US" sz="3200" dirty="0" smtClean="0">
                <a:solidFill>
                  <a:schemeClr val="hlink"/>
                </a:solidFill>
                <a:latin typeface="Times New Roman" panose="02020603050405020304" pitchFamily="18" charset="0"/>
                <a:cs typeface="Times New Roman" panose="02020603050405020304" pitchFamily="18" charset="0"/>
              </a:rPr>
              <a:t>(Wilcox on Test)</a:t>
            </a:r>
            <a:endParaRPr lang="fa-IR" sz="3200" dirty="0" smtClean="0">
              <a:solidFill>
                <a:schemeClr val="hlink"/>
              </a:solidFill>
              <a:latin typeface="Times New Roman" panose="02020603050405020304" pitchFamily="18" charset="0"/>
              <a:cs typeface="Times New Roman" panose="02020603050405020304" pitchFamily="18" charset="0"/>
            </a:endParaRPr>
          </a:p>
        </p:txBody>
      </p:sp>
      <p:sp>
        <p:nvSpPr>
          <p:cNvPr id="66563" name="Content Placeholder 2"/>
          <p:cNvSpPr>
            <a:spLocks noGrp="1"/>
          </p:cNvSpPr>
          <p:nvPr>
            <p:ph idx="1"/>
          </p:nvPr>
        </p:nvSpPr>
        <p:spPr>
          <a:xfrm>
            <a:off x="465138" y="1000125"/>
            <a:ext cx="8039100" cy="5214938"/>
          </a:xfrm>
        </p:spPr>
        <p:txBody>
          <a:bodyPr/>
          <a:lstStyle/>
          <a:p>
            <a:pPr algn="r" rtl="1" eaLnBrk="1" hangingPunct="1">
              <a:lnSpc>
                <a:spcPct val="170000"/>
              </a:lnSpc>
              <a:buFont typeface="Wingdings" panose="05000000000000000000" pitchFamily="2" charset="2"/>
              <a:buChar char="§"/>
            </a:pPr>
            <a:r>
              <a:rPr lang="fa-IR" altLang="en-US" sz="2000" dirty="0" smtClean="0">
                <a:solidFill>
                  <a:srgbClr val="002060"/>
                </a:solidFill>
                <a:latin typeface="Times New Roman" pitchFamily="18" charset="0"/>
                <a:cs typeface="B Badr" pitchFamily="2" charset="-78"/>
              </a:rPr>
              <a:t>برای مقايسه دو گروه وابسته در مواقعی که متغيرها کمی و توزيع حداقل يکی از متغيرها نامتقارن باشد از مدل آماری ناپارامتريک ويل کاکسون استفاده ميشود.</a:t>
            </a:r>
          </a:p>
          <a:p>
            <a:pPr algn="r" rtl="1" eaLnBrk="1" hangingPunct="1">
              <a:lnSpc>
                <a:spcPct val="170000"/>
              </a:lnSpc>
            </a:pPr>
            <a:endParaRPr lang="fa-IR" altLang="en-US" sz="2000" dirty="0" smtClean="0">
              <a:solidFill>
                <a:srgbClr val="002060"/>
              </a:solidFill>
              <a:latin typeface="Times New Roman" pitchFamily="18" charset="0"/>
              <a:cs typeface="B Badr" pitchFamily="2" charset="-78"/>
            </a:endParaRPr>
          </a:p>
          <a:p>
            <a:pPr algn="r" rtl="1" eaLnBrk="1" hangingPunct="1">
              <a:lnSpc>
                <a:spcPct val="170000"/>
              </a:lnSpc>
            </a:pPr>
            <a:r>
              <a:rPr lang="fa-IR" altLang="en-US" dirty="0" smtClean="0">
                <a:solidFill>
                  <a:srgbClr val="002060"/>
                </a:solidFill>
                <a:latin typeface="Times New Roman" pitchFamily="18" charset="0"/>
                <a:cs typeface="B Badr" pitchFamily="2" charset="-78"/>
              </a:rPr>
              <a:t>فرضيه:</a:t>
            </a:r>
          </a:p>
          <a:p>
            <a:pPr algn="r" rtl="1" eaLnBrk="1" hangingPunct="1">
              <a:lnSpc>
                <a:spcPct val="170000"/>
              </a:lnSpc>
              <a:buFont typeface="Wingdings" panose="05000000000000000000" pitchFamily="2" charset="2"/>
              <a:buChar char="§"/>
            </a:pPr>
            <a:r>
              <a:rPr lang="fa-IR" altLang="en-US" sz="2000" dirty="0" smtClean="0">
                <a:solidFill>
                  <a:srgbClr val="002060"/>
                </a:solidFill>
                <a:latin typeface="Times New Roman" pitchFamily="18" charset="0"/>
                <a:cs typeface="B Badr" pitchFamily="2" charset="-78"/>
              </a:rPr>
              <a:t>بازدهی به روش تکنيکال با بازدهی به روش بنيادی  تفاوت دارد.</a:t>
            </a:r>
          </a:p>
          <a:p>
            <a:pPr algn="l" eaLnBrk="1" hangingPunct="1">
              <a:buFont typeface="Wingdings" pitchFamily="2" charset="2"/>
              <a:buNone/>
            </a:pPr>
            <a:r>
              <a:rPr lang="en-US" altLang="en-US" sz="2000" dirty="0" smtClean="0">
                <a:solidFill>
                  <a:srgbClr val="002060"/>
                </a:solidFill>
                <a:latin typeface="Times New Roman" pitchFamily="18" charset="0"/>
                <a:cs typeface="B Badr" pitchFamily="2" charset="-78"/>
              </a:rPr>
              <a:t> </a:t>
            </a:r>
            <a:r>
              <a:rPr lang="en-US" altLang="en-US" sz="2000" dirty="0" err="1" smtClean="0">
                <a:solidFill>
                  <a:srgbClr val="002060"/>
                </a:solidFill>
                <a:latin typeface="Times New Roman" pitchFamily="18" charset="0"/>
                <a:cs typeface="B Badr" pitchFamily="2" charset="-78"/>
              </a:rPr>
              <a:t>Md</a:t>
            </a:r>
            <a:r>
              <a:rPr lang="en-US" altLang="en-US" sz="2000" dirty="0" smtClean="0">
                <a:solidFill>
                  <a:srgbClr val="002060"/>
                </a:solidFill>
                <a:latin typeface="Times New Roman" pitchFamily="18" charset="0"/>
                <a:cs typeface="B Badr" pitchFamily="2" charset="-78"/>
              </a:rPr>
              <a:t>=0  </a:t>
            </a:r>
            <a:r>
              <a:rPr lang="fa-IR" altLang="en-US" sz="2000" dirty="0" smtClean="0">
                <a:solidFill>
                  <a:srgbClr val="002060"/>
                </a:solidFill>
                <a:latin typeface="Times New Roman" pitchFamily="18" charset="0"/>
                <a:cs typeface="B Badr" pitchFamily="2" charset="-78"/>
              </a:rPr>
              <a:t>:</a:t>
            </a:r>
            <a:r>
              <a:rPr lang="en-US" altLang="en-US" sz="2000" dirty="0" smtClean="0">
                <a:solidFill>
                  <a:srgbClr val="002060"/>
                </a:solidFill>
                <a:latin typeface="Times New Roman" pitchFamily="18" charset="0"/>
                <a:cs typeface="B Badr" pitchFamily="2" charset="-78"/>
              </a:rPr>
              <a:t> H0</a:t>
            </a:r>
            <a:endParaRPr lang="fa-IR" altLang="en-US" sz="2000" dirty="0" smtClean="0">
              <a:solidFill>
                <a:srgbClr val="002060"/>
              </a:solidFill>
              <a:latin typeface="Times New Roman" pitchFamily="18" charset="0"/>
              <a:cs typeface="B Badr" pitchFamily="2" charset="-78"/>
            </a:endParaRPr>
          </a:p>
          <a:p>
            <a:pPr algn="l" eaLnBrk="1" hangingPunct="1">
              <a:buFont typeface="Wingdings" pitchFamily="2" charset="2"/>
              <a:buNone/>
            </a:pPr>
            <a:r>
              <a:rPr lang="fa-IR" altLang="en-US" sz="2000" dirty="0" smtClean="0">
                <a:solidFill>
                  <a:srgbClr val="002060"/>
                </a:solidFill>
                <a:latin typeface="Times New Roman" pitchFamily="18" charset="0"/>
                <a:cs typeface="B Badr" pitchFamily="2" charset="-78"/>
              </a:rPr>
              <a:t> </a:t>
            </a:r>
            <a:r>
              <a:rPr lang="en-US" altLang="en-US" sz="2000" dirty="0" smtClean="0">
                <a:solidFill>
                  <a:srgbClr val="002060"/>
                </a:solidFill>
                <a:latin typeface="Times New Roman" pitchFamily="18" charset="0"/>
                <a:cs typeface="B Badr" pitchFamily="2" charset="-78"/>
              </a:rPr>
              <a:t>Md≠0 </a:t>
            </a:r>
            <a:r>
              <a:rPr lang="fa-IR" altLang="en-US" sz="2000" dirty="0" smtClean="0">
                <a:solidFill>
                  <a:srgbClr val="002060"/>
                </a:solidFill>
                <a:latin typeface="Times New Roman" pitchFamily="18" charset="0"/>
                <a:cs typeface="B Badr" pitchFamily="2" charset="-78"/>
              </a:rPr>
              <a:t>:</a:t>
            </a:r>
            <a:r>
              <a:rPr lang="en-US" altLang="en-US" sz="2000" dirty="0" smtClean="0">
                <a:solidFill>
                  <a:srgbClr val="002060"/>
                </a:solidFill>
                <a:latin typeface="Times New Roman" pitchFamily="18" charset="0"/>
                <a:cs typeface="B Badr" pitchFamily="2" charset="-78"/>
              </a:rPr>
              <a:t> H1</a:t>
            </a:r>
            <a:r>
              <a:rPr lang="fa-IR" altLang="en-US" sz="2000" dirty="0" smtClean="0">
                <a:solidFill>
                  <a:srgbClr val="002060"/>
                </a:solidFill>
                <a:latin typeface="Times New Roman" pitchFamily="18" charset="0"/>
                <a:cs typeface="B Badr" pitchFamily="2" charset="-78"/>
              </a:rPr>
              <a:t> </a:t>
            </a:r>
          </a:p>
          <a:p>
            <a:pPr algn="r" rtl="1" eaLnBrk="1" hangingPunct="1">
              <a:buFont typeface="Wingdings" pitchFamily="2" charset="2"/>
              <a:buChar char="§"/>
            </a:pPr>
            <a:r>
              <a:rPr lang="fa-IR" altLang="en-US" sz="2000" b="1" dirty="0" smtClean="0">
                <a:solidFill>
                  <a:srgbClr val="002060"/>
                </a:solidFill>
                <a:latin typeface="Times New Roman" pitchFamily="18" charset="0"/>
                <a:cs typeface="B Badr" pitchFamily="2" charset="-78"/>
              </a:rPr>
              <a:t>برای آزمون اين فرضيه مراحل زير طی ميشود:</a:t>
            </a:r>
          </a:p>
          <a:p>
            <a:pPr algn="l" eaLnBrk="1" hangingPunct="1">
              <a:lnSpc>
                <a:spcPct val="150000"/>
              </a:lnSpc>
              <a:buFont typeface="Wingdings" pitchFamily="2" charset="2"/>
              <a:buChar char="v"/>
            </a:pPr>
            <a:r>
              <a:rPr lang="en-US" altLang="en-US" sz="2000" dirty="0" smtClean="0">
                <a:solidFill>
                  <a:srgbClr val="002060"/>
                </a:solidFill>
                <a:latin typeface="Times New Roman" pitchFamily="18" charset="0"/>
                <a:cs typeface="B Badr" pitchFamily="2" charset="-78"/>
              </a:rPr>
              <a:t>Analyze           Nonparametric Test           2 Related Samples</a:t>
            </a:r>
            <a:endParaRPr lang="fa-IR" altLang="en-US" sz="2000" dirty="0" smtClean="0">
              <a:solidFill>
                <a:srgbClr val="002060"/>
              </a:solidFill>
              <a:latin typeface="Times New Roman" pitchFamily="18" charset="0"/>
              <a:cs typeface="B Badr" pitchFamily="2" charset="-78"/>
            </a:endParaRPr>
          </a:p>
          <a:p>
            <a:pPr algn="r" rtl="1" eaLnBrk="1" hangingPunct="1">
              <a:buFont typeface="Wingdings" pitchFamily="2" charset="2"/>
              <a:buChar char="§"/>
            </a:pPr>
            <a:endParaRPr lang="fa-IR" altLang="en-US" sz="2000" b="1" dirty="0" smtClean="0">
              <a:solidFill>
                <a:srgbClr val="002060"/>
              </a:solidFill>
              <a:latin typeface="Times New Roman" pitchFamily="18" charset="0"/>
              <a:cs typeface="B Badr" pitchFamily="2" charset="-78"/>
            </a:endParaRPr>
          </a:p>
          <a:p>
            <a:pPr algn="r" rtl="1" eaLnBrk="1" hangingPunct="1">
              <a:buFont typeface="Wingdings" pitchFamily="2" charset="2"/>
              <a:buNone/>
            </a:pPr>
            <a:endParaRPr lang="fa-IR" altLang="en-US" dirty="0" smtClean="0">
              <a:solidFill>
                <a:srgbClr val="002060"/>
              </a:solidFill>
            </a:endParaRPr>
          </a:p>
        </p:txBody>
      </p:sp>
      <p:sp>
        <p:nvSpPr>
          <p:cNvPr id="10" name="Slide Number Placeholder 9"/>
          <p:cNvSpPr>
            <a:spLocks noGrp="1"/>
          </p:cNvSpPr>
          <p:nvPr>
            <p:ph type="sldNum" sz="quarter" idx="11"/>
          </p:nvPr>
        </p:nvSpPr>
        <p:spPr/>
        <p:txBody>
          <a:bodyPr/>
          <a:lstStyle/>
          <a:p>
            <a:pPr>
              <a:defRPr/>
            </a:pPr>
            <a:fld id="{1D6E9FEA-8EEC-4BDF-B35F-AB479BF13FAE}" type="slidenum">
              <a:rPr lang="fa-IR" altLang="en-US"/>
              <a:pPr>
                <a:defRPr/>
              </a:pPr>
              <a:t>69</a:t>
            </a:fld>
            <a:endParaRPr lang="en-US" altLang="en-US" dirty="0"/>
          </a:p>
        </p:txBody>
      </p:sp>
      <p:graphicFrame>
        <p:nvGraphicFramePr>
          <p:cNvPr id="66565" name="Object 1"/>
          <p:cNvGraphicFramePr>
            <a:graphicFrameLocks noChangeAspect="1"/>
          </p:cNvGraphicFramePr>
          <p:nvPr/>
        </p:nvGraphicFramePr>
        <p:xfrm>
          <a:off x="500063" y="2000250"/>
          <a:ext cx="2714625" cy="1428750"/>
        </p:xfrm>
        <a:graphic>
          <a:graphicData uri="http://schemas.openxmlformats.org/presentationml/2006/ole">
            <p:oleObj spid="_x0000_s66661" name="Equation" r:id="rId3" imgW="965200" imgH="914400" progId="Equation.3">
              <p:embed/>
            </p:oleObj>
          </a:graphicData>
        </a:graphic>
      </p:graphicFrame>
      <p:sp>
        <p:nvSpPr>
          <p:cNvPr id="5" name="Left Brace 4"/>
          <p:cNvSpPr/>
          <p:nvPr/>
        </p:nvSpPr>
        <p:spPr>
          <a:xfrm>
            <a:off x="357188" y="4071938"/>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6" name="Straight Arrow Connector 5"/>
          <p:cNvCxnSpPr/>
          <p:nvPr/>
        </p:nvCxnSpPr>
        <p:spPr>
          <a:xfrm>
            <a:off x="1857375" y="5445224"/>
            <a:ext cx="42862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5445224"/>
            <a:ext cx="42862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Chevron 8"/>
          <p:cNvSpPr/>
          <p:nvPr/>
        </p:nvSpPr>
        <p:spPr>
          <a:xfrm>
            <a:off x="7643813" y="5357813"/>
            <a:ext cx="412750" cy="3571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solidFill>
                <a:schemeClr val="tx1"/>
              </a:solidFill>
            </a:endParaRPr>
          </a:p>
        </p:txBody>
      </p:sp>
      <p:sp>
        <p:nvSpPr>
          <p:cNvPr id="11" name="Chevron 10"/>
          <p:cNvSpPr/>
          <p:nvPr/>
        </p:nvSpPr>
        <p:spPr>
          <a:xfrm>
            <a:off x="7215188" y="5357813"/>
            <a:ext cx="412750" cy="3571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solidFill>
                <a:schemeClr val="tx1"/>
              </a:solidFill>
            </a:endParaRPr>
          </a:p>
        </p:txBody>
      </p:sp>
      <p:graphicFrame>
        <p:nvGraphicFramePr>
          <p:cNvPr id="66571" name="Object 3"/>
          <p:cNvGraphicFramePr>
            <a:graphicFrameLocks noChangeAspect="1"/>
          </p:cNvGraphicFramePr>
          <p:nvPr/>
        </p:nvGraphicFramePr>
        <p:xfrm>
          <a:off x="500063" y="2000250"/>
          <a:ext cx="2714625" cy="1428750"/>
        </p:xfrm>
        <a:graphic>
          <a:graphicData uri="http://schemas.openxmlformats.org/presentationml/2006/ole">
            <p:oleObj spid="_x0000_s66662" name="Equation" r:id="rId4" imgW="965200" imgH="914400" progId="Equation.3">
              <p:embed/>
            </p:oleObj>
          </a:graphicData>
        </a:graphic>
      </p:graphicFrame>
      <p:sp>
        <p:nvSpPr>
          <p:cNvPr id="66572"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33EB629E-F32C-447F-AFC9-99728938CFF0}" type="slidenum">
              <a:rPr lang="fa-IR" altLang="en-US" sz="1400">
                <a:solidFill>
                  <a:schemeClr val="bg1"/>
                </a:solidFill>
                <a:latin typeface="Arial" charset="0"/>
                <a:cs typeface="B Nazanin" pitchFamily="2" charset="-78"/>
              </a:rPr>
              <a:pPr algn="ctr" rtl="1" eaLnBrk="1" hangingPunct="1">
                <a:spcBef>
                  <a:spcPct val="0"/>
                </a:spcBef>
                <a:buFontTx/>
                <a:buNone/>
              </a:pPr>
              <a:t>69</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mph" presetSubtype="0" repeatCount="10000" fill="hold" grpId="0" nodeType="afterEffect">
                                  <p:stCondLst>
                                    <p:cond delay="0"/>
                                  </p:stCondLst>
                                  <p:childTnLst>
                                    <p:animClr clrSpc="hsl" dir="cw">
                                      <p:cBhvr override="childStyle">
                                        <p:cTn id="6" dur="500" fill="hold"/>
                                        <p:tgtEl>
                                          <p:spTgt spid="11"/>
                                        </p:tgtEl>
                                        <p:attrNameLst>
                                          <p:attrName>style.color</p:attrName>
                                        </p:attrNameLst>
                                      </p:cBhvr>
                                      <p:by>
                                        <p:hsl h="0" s="12549" l="25098"/>
                                      </p:by>
                                    </p:animClr>
                                    <p:animClr clrSpc="hsl" dir="cw">
                                      <p:cBhvr>
                                        <p:cTn id="7" dur="500" fill="hold"/>
                                        <p:tgtEl>
                                          <p:spTgt spid="11"/>
                                        </p:tgtEl>
                                        <p:attrNameLst>
                                          <p:attrName>fillcolor</p:attrName>
                                        </p:attrNameLst>
                                      </p:cBhvr>
                                      <p:by>
                                        <p:hsl h="0" s="12549" l="25098"/>
                                      </p:by>
                                    </p:animClr>
                                    <p:animClr clrSpc="hsl" dir="cw">
                                      <p:cBhvr>
                                        <p:cTn id="8" dur="500" fill="hold"/>
                                        <p:tgtEl>
                                          <p:spTgt spid="11"/>
                                        </p:tgtEl>
                                        <p:attrNameLst>
                                          <p:attrName>stroke.color</p:attrName>
                                        </p:attrNameLst>
                                      </p:cBhvr>
                                      <p:by>
                                        <p:hsl h="0" s="12549" l="25098"/>
                                      </p:by>
                                    </p:animClr>
                                    <p:set>
                                      <p:cBhvr>
                                        <p:cTn id="9" dur="500" fill="hold"/>
                                        <p:tgtEl>
                                          <p:spTgt spid="11"/>
                                        </p:tgtEl>
                                        <p:attrNameLst>
                                          <p:attrName>fill.type</p:attrName>
                                        </p:attrNameLst>
                                      </p:cBhvr>
                                      <p:to>
                                        <p:strVal val="solid"/>
                                      </p:to>
                                    </p:set>
                                  </p:childTnLst>
                                </p:cTn>
                              </p:par>
                            </p:childTnLst>
                          </p:cTn>
                        </p:par>
                        <p:par>
                          <p:cTn id="10" fill="hold" nodeType="afterGroup">
                            <p:stCondLst>
                              <p:cond delay="5000"/>
                            </p:stCondLst>
                            <p:childTnLst>
                              <p:par>
                                <p:cTn id="11" presetID="30" presetClass="emph" presetSubtype="0" repeatCount="10000" fill="hold" grpId="0" nodeType="afterEffect">
                                  <p:stCondLst>
                                    <p:cond delay="0"/>
                                  </p:stCondLst>
                                  <p:childTnLst>
                                    <p:animClr clrSpc="hsl" dir="cw">
                                      <p:cBhvr override="childStyle">
                                        <p:cTn id="12" dur="500" fill="hold"/>
                                        <p:tgtEl>
                                          <p:spTgt spid="9"/>
                                        </p:tgtEl>
                                        <p:attrNameLst>
                                          <p:attrName>style.color</p:attrName>
                                        </p:attrNameLst>
                                      </p:cBhvr>
                                      <p:by>
                                        <p:hsl h="0" s="12549" l="25098"/>
                                      </p:by>
                                    </p:animClr>
                                    <p:animClr clrSpc="hsl" dir="cw">
                                      <p:cBhvr>
                                        <p:cTn id="13" dur="500" fill="hold"/>
                                        <p:tgtEl>
                                          <p:spTgt spid="9"/>
                                        </p:tgtEl>
                                        <p:attrNameLst>
                                          <p:attrName>fillcolor</p:attrName>
                                        </p:attrNameLst>
                                      </p:cBhvr>
                                      <p:by>
                                        <p:hsl h="0" s="12549" l="25098"/>
                                      </p:by>
                                    </p:animClr>
                                    <p:animClr clrSpc="hsl" dir="cw">
                                      <p:cBhvr>
                                        <p:cTn id="14" dur="500" fill="hold"/>
                                        <p:tgtEl>
                                          <p:spTgt spid="9"/>
                                        </p:tgtEl>
                                        <p:attrNameLst>
                                          <p:attrName>stroke.color</p:attrName>
                                        </p:attrNameLst>
                                      </p:cBhvr>
                                      <p:by>
                                        <p:hsl h="0" s="12549" l="25098"/>
                                      </p:by>
                                    </p:animClr>
                                    <p:set>
                                      <p:cBhvr>
                                        <p:cTn id="15"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61A707F-DEF8-4EC1-9012-E9120F45EE03}" type="slidenum">
              <a:rPr lang="fa-IR" altLang="en-US"/>
              <a:pPr>
                <a:defRPr/>
              </a:pPr>
              <a:t>7</a:t>
            </a:fld>
            <a:endParaRPr lang="en-US" altLang="en-US" dirty="0"/>
          </a:p>
        </p:txBody>
      </p:sp>
      <p:sp>
        <p:nvSpPr>
          <p:cNvPr id="19459" name="Rectangle 3"/>
          <p:cNvSpPr>
            <a:spLocks noGrp="1" noChangeArrowheads="1"/>
          </p:cNvSpPr>
          <p:nvPr>
            <p:ph idx="4294967295"/>
          </p:nvPr>
        </p:nvSpPr>
        <p:spPr>
          <a:xfrm>
            <a:off x="323850" y="1196975"/>
            <a:ext cx="8569325" cy="4752975"/>
          </a:xfrm>
        </p:spPr>
        <p:txBody>
          <a:bodyPr/>
          <a:lstStyle/>
          <a:p>
            <a:pPr algn="just" rtl="1" eaLnBrk="1" hangingPunct="1">
              <a:lnSpc>
                <a:spcPct val="150000"/>
              </a:lnSpc>
              <a:buFont typeface="Wingdings" pitchFamily="2" charset="2"/>
              <a:buChar char="§"/>
            </a:pPr>
            <a:r>
              <a:rPr lang="fa-IR" altLang="en-US" sz="2100" dirty="0" smtClean="0">
                <a:solidFill>
                  <a:srgbClr val="0070C0"/>
                </a:solidFill>
                <a:cs typeface="B Titr" pitchFamily="2" charset="-78"/>
              </a:rPr>
              <a:t> </a:t>
            </a:r>
            <a:r>
              <a:rPr lang="fa-IR" altLang="en-US" b="1" u="sng" dirty="0" smtClean="0">
                <a:solidFill>
                  <a:srgbClr val="0070C0"/>
                </a:solidFill>
                <a:cs typeface="B Titr" pitchFamily="2" charset="-78"/>
              </a:rPr>
              <a:t>علم آمار نوين:</a:t>
            </a:r>
          </a:p>
          <a:p>
            <a:pPr algn="just" rtl="1" eaLnBrk="1" hangingPunct="1">
              <a:lnSpc>
                <a:spcPct val="150000"/>
              </a:lnSpc>
              <a:buFont typeface="Wingdings" pitchFamily="2" charset="2"/>
              <a:buChar char="§"/>
            </a:pPr>
            <a:r>
              <a:rPr lang="fa-IR" altLang="en-US" sz="2000" b="1" dirty="0" smtClean="0">
                <a:solidFill>
                  <a:srgbClr val="0070C0"/>
                </a:solidFill>
                <a:cs typeface="B Titr" pitchFamily="2" charset="-78"/>
              </a:rPr>
              <a:t>اين علم در بريتانيای کبير و در مرکز تحقيقات مستعمرات انگلستان و بوسيله رونالد فيشر ايجاد شد.</a:t>
            </a:r>
          </a:p>
          <a:p>
            <a:pPr algn="just" rtl="1" eaLnBrk="1" hangingPunct="1">
              <a:lnSpc>
                <a:spcPct val="150000"/>
              </a:lnSpc>
              <a:buFont typeface="Wingdings" pitchFamily="2" charset="2"/>
              <a:buChar char="§"/>
            </a:pPr>
            <a:r>
              <a:rPr lang="fa-IR" altLang="en-US" sz="2000" b="1" dirty="0" smtClean="0">
                <a:solidFill>
                  <a:srgbClr val="0070C0"/>
                </a:solidFill>
                <a:cs typeface="B Titr" pitchFamily="2" charset="-78"/>
              </a:rPr>
              <a:t>اين مرکز قوی ترين، مخوف ترين و منظم ترين مرکز مطالعاتی  بود که رياست آن را گالتون به عهده داشت.</a:t>
            </a:r>
          </a:p>
          <a:p>
            <a:pPr algn="just" rtl="1" eaLnBrk="1" hangingPunct="1">
              <a:lnSpc>
                <a:spcPct val="150000"/>
              </a:lnSpc>
              <a:buFont typeface="Wingdings" pitchFamily="2" charset="2"/>
              <a:buChar char="§"/>
            </a:pPr>
            <a:r>
              <a:rPr lang="fa-IR" altLang="en-US" sz="2000" b="1" dirty="0" smtClean="0">
                <a:solidFill>
                  <a:srgbClr val="0070C0"/>
                </a:solidFill>
                <a:cs typeface="B Titr" pitchFamily="2" charset="-78"/>
              </a:rPr>
              <a:t>مشاوران گالتون:</a:t>
            </a:r>
          </a:p>
          <a:p>
            <a:pPr algn="just" rtl="1" eaLnBrk="1" hangingPunct="1">
              <a:lnSpc>
                <a:spcPct val="150000"/>
              </a:lnSpc>
              <a:buFont typeface="Wingdings" pitchFamily="2" charset="2"/>
              <a:buChar char="§"/>
            </a:pPr>
            <a:r>
              <a:rPr lang="fa-IR" altLang="en-US" sz="2000" b="1" dirty="0" smtClean="0">
                <a:solidFill>
                  <a:srgbClr val="FF0000"/>
                </a:solidFill>
                <a:cs typeface="B Titr" pitchFamily="2" charset="-78"/>
              </a:rPr>
              <a:t>       اسپرمن، رونالد فيشر، کارل پيرسن</a:t>
            </a:r>
          </a:p>
          <a:p>
            <a:pPr algn="just" rtl="1" eaLnBrk="1" hangingPunct="1">
              <a:lnSpc>
                <a:spcPct val="150000"/>
              </a:lnSpc>
              <a:buFont typeface="Wingdings" pitchFamily="2" charset="2"/>
              <a:buChar char="§"/>
            </a:pPr>
            <a:r>
              <a:rPr lang="fa-IR" altLang="en-US" sz="2000" b="1" dirty="0" smtClean="0">
                <a:solidFill>
                  <a:srgbClr val="0070C0"/>
                </a:solidFill>
                <a:cs typeface="B Titr" pitchFamily="2" charset="-78"/>
              </a:rPr>
              <a:t>اسپرمن به مطالعه تفاوتهای فردی در ايران و اختلاف شيعه و سنی پرداخت. او از طريق مطالعه گرايش به مرکز، پراكندگی را زياد می کرد. </a:t>
            </a:r>
            <a:endParaRPr lang="en-US" altLang="en-US" sz="2000" b="1" dirty="0" smtClean="0">
              <a:solidFill>
                <a:srgbClr val="0070C0"/>
              </a:solidFill>
              <a:cs typeface="B Titr" pitchFamily="2" charset="-78"/>
            </a:endParaRPr>
          </a:p>
        </p:txBody>
      </p:sp>
      <p:sp>
        <p:nvSpPr>
          <p:cNvPr id="9221"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41A90E21-17B1-4FDB-AEC2-4EF73CFE07EB}" type="slidenum">
              <a:rPr lang="fa-IR" altLang="en-US" sz="1400">
                <a:solidFill>
                  <a:schemeClr val="bg1"/>
                </a:solidFill>
                <a:latin typeface="Arial" charset="0"/>
                <a:cs typeface="B Nazanin" pitchFamily="2" charset="-78"/>
              </a:rPr>
              <a:pPr algn="ctr" rtl="1" eaLnBrk="1" hangingPunct="1">
                <a:spcBef>
                  <a:spcPct val="0"/>
                </a:spcBef>
                <a:buFontTx/>
                <a:buNone/>
              </a:pPr>
              <a:t>7</a:t>
            </a:fld>
            <a:endParaRPr lang="en-US" altLang="en-US" sz="1200">
              <a:solidFill>
                <a:schemeClr val="bg1"/>
              </a:solidFill>
              <a:latin typeface="Arial" charset="0"/>
              <a:cs typeface="B Nazanin" pitchFamily="2" charset="-78"/>
            </a:endParaRPr>
          </a:p>
        </p:txBody>
      </p:sp>
      <p:sp>
        <p:nvSpPr>
          <p:cNvPr id="6" name="Rectangle 4"/>
          <p:cNvSpPr txBox="1">
            <a:spLocks noChangeArrowheads="1"/>
          </p:cNvSpPr>
          <p:nvPr/>
        </p:nvSpPr>
        <p:spPr>
          <a:xfrm>
            <a:off x="4878263" y="188641"/>
            <a:ext cx="4086225" cy="648072"/>
          </a:xfrm>
          <a:prstGeom prst="rect">
            <a:avLst/>
          </a:prstGeom>
          <a:solidFill>
            <a:srgbClr val="FC5E62"/>
          </a:solidFill>
        </p:spPr>
        <p:txBody>
          <a:bodyPr vert="horz" lIns="91440" tIns="45720" rIns="91440" bIns="45720" rtlCol="0" anchor="b">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ریشه های علم آمار</a:t>
            </a:r>
            <a:endParaRPr lang="en-US" sz="3200" dirty="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27" y="747713"/>
            <a:ext cx="8110537" cy="5357812"/>
          </a:xfrm>
        </p:spPr>
        <p:txBody>
          <a:bodyPr rtlCol="0"/>
          <a:lstStyle/>
          <a:p>
            <a:pPr marL="457200" indent="-457200" algn="just" rtl="1" eaLnBrk="1" fontAlgn="auto" hangingPunct="1">
              <a:lnSpc>
                <a:spcPct val="170000"/>
              </a:lnSpc>
              <a:spcAft>
                <a:spcPts val="0"/>
              </a:spcAft>
              <a:buClr>
                <a:schemeClr val="accent1">
                  <a:lumMod val="75000"/>
                </a:schemeClr>
              </a:buClr>
              <a:buFont typeface="+mj-lt"/>
              <a:buAutoNum type="arabicParenR"/>
              <a:defRPr/>
            </a:pPr>
            <a:r>
              <a:rPr lang="fa-IR" sz="2000" dirty="0" smtClean="0">
                <a:solidFill>
                  <a:srgbClr val="002060"/>
                </a:solidFill>
                <a:latin typeface="Times New Roman" pitchFamily="18" charset="0"/>
                <a:cs typeface="B Badr" pitchFamily="2" charset="-78"/>
              </a:rPr>
              <a:t>هر دو متغير وابسته را انتخاب و به کادر </a:t>
            </a:r>
            <a:r>
              <a:rPr lang="en-US" sz="2000" dirty="0" smtClean="0">
                <a:solidFill>
                  <a:srgbClr val="002060"/>
                </a:solidFill>
                <a:latin typeface="Times New Roman" pitchFamily="18" charset="0"/>
                <a:cs typeface="B Badr" pitchFamily="2" charset="-78"/>
              </a:rPr>
              <a:t>Test Pair(s) List</a:t>
            </a:r>
            <a:r>
              <a:rPr lang="fa-IR" sz="2000" dirty="0" smtClean="0">
                <a:solidFill>
                  <a:srgbClr val="002060"/>
                </a:solidFill>
                <a:latin typeface="Times New Roman" pitchFamily="18" charset="0"/>
                <a:cs typeface="B Badr" pitchFamily="2" charset="-78"/>
              </a:rPr>
              <a:t> وارد ميکنيد. </a:t>
            </a:r>
            <a:endParaRPr lang="en-US" sz="2000" dirty="0" smtClean="0">
              <a:solidFill>
                <a:srgbClr val="002060"/>
              </a:solidFill>
              <a:latin typeface="Times New Roman" pitchFamily="18" charset="0"/>
              <a:cs typeface="B Badr" pitchFamily="2" charset="-78"/>
            </a:endParaRPr>
          </a:p>
          <a:p>
            <a:pPr marL="457200" indent="-457200" algn="just" rtl="1" eaLnBrk="1" fontAlgn="auto" hangingPunct="1">
              <a:lnSpc>
                <a:spcPct val="170000"/>
              </a:lnSpc>
              <a:spcAft>
                <a:spcPts val="0"/>
              </a:spcAft>
              <a:buClr>
                <a:schemeClr val="accent1">
                  <a:lumMod val="75000"/>
                </a:schemeClr>
              </a:buClr>
              <a:buFont typeface="+mj-lt"/>
              <a:buAutoNum type="arabicParenR"/>
              <a:defRPr/>
            </a:pPr>
            <a:r>
              <a:rPr lang="fa-IR" sz="2000" dirty="0" smtClean="0">
                <a:solidFill>
                  <a:srgbClr val="002060"/>
                </a:solidFill>
                <a:latin typeface="Times New Roman" pitchFamily="18" charset="0"/>
                <a:cs typeface="B Badr" pitchFamily="2" charset="-78"/>
              </a:rPr>
              <a:t>در کادر </a:t>
            </a:r>
            <a:r>
              <a:rPr lang="en-US" sz="2000" dirty="0" smtClean="0">
                <a:solidFill>
                  <a:srgbClr val="002060"/>
                </a:solidFill>
                <a:latin typeface="Times New Roman" pitchFamily="18" charset="0"/>
                <a:cs typeface="B Badr" pitchFamily="2" charset="-78"/>
              </a:rPr>
              <a:t>Test Type</a:t>
            </a:r>
            <a:r>
              <a:rPr lang="fa-IR" sz="2000" dirty="0" smtClean="0">
                <a:solidFill>
                  <a:srgbClr val="002060"/>
                </a:solidFill>
                <a:latin typeface="Times New Roman" pitchFamily="18" charset="0"/>
                <a:cs typeface="B Badr" pitchFamily="2" charset="-78"/>
              </a:rPr>
              <a:t> گزينه </a:t>
            </a:r>
            <a:r>
              <a:rPr lang="en-US" sz="2000" dirty="0" smtClean="0">
                <a:solidFill>
                  <a:srgbClr val="002060"/>
                </a:solidFill>
                <a:latin typeface="Times New Roman" pitchFamily="18" charset="0"/>
                <a:cs typeface="B Badr" pitchFamily="2" charset="-78"/>
              </a:rPr>
              <a:t>Wilcox on</a:t>
            </a:r>
            <a:r>
              <a:rPr lang="fa-IR" sz="2000" dirty="0" smtClean="0">
                <a:solidFill>
                  <a:srgbClr val="002060"/>
                </a:solidFill>
                <a:latin typeface="Times New Roman" pitchFamily="18" charset="0"/>
                <a:cs typeface="B Badr" pitchFamily="2" charset="-78"/>
              </a:rPr>
              <a:t> را انتخاب ميکنيد. </a:t>
            </a:r>
          </a:p>
          <a:p>
            <a:pPr marL="457200" indent="-457200" algn="just" rtl="1" eaLnBrk="1" fontAlgn="auto" hangingPunct="1">
              <a:lnSpc>
                <a:spcPct val="170000"/>
              </a:lnSpc>
              <a:spcAft>
                <a:spcPts val="0"/>
              </a:spcAft>
              <a:buClr>
                <a:schemeClr val="accent1">
                  <a:lumMod val="75000"/>
                </a:schemeClr>
              </a:buClr>
              <a:buFont typeface="+mj-lt"/>
              <a:buAutoNum type="arabicParenR"/>
              <a:defRPr/>
            </a:pPr>
            <a:r>
              <a:rPr lang="en-US" sz="2000" dirty="0" smtClean="0">
                <a:solidFill>
                  <a:srgbClr val="002060"/>
                </a:solidFill>
                <a:latin typeface="Times New Roman" pitchFamily="18" charset="0"/>
                <a:cs typeface="B Badr" pitchFamily="2" charset="-78"/>
              </a:rPr>
              <a:t>OK</a:t>
            </a:r>
            <a:r>
              <a:rPr lang="fa-IR" sz="2000" dirty="0" smtClean="0">
                <a:solidFill>
                  <a:srgbClr val="002060"/>
                </a:solidFill>
                <a:latin typeface="Times New Roman" pitchFamily="18" charset="0"/>
                <a:cs typeface="B Badr" pitchFamily="2" charset="-78"/>
              </a:rPr>
              <a:t> را جهت اجرای آزمون انتخاب ميکنيم. </a:t>
            </a:r>
          </a:p>
          <a:p>
            <a:pPr algn="just" rtl="1" eaLnBrk="1" fontAlgn="auto" hangingPunct="1">
              <a:lnSpc>
                <a:spcPct val="150000"/>
              </a:lnSpc>
              <a:spcAft>
                <a:spcPts val="0"/>
              </a:spcAft>
              <a:buClr>
                <a:schemeClr val="accent1">
                  <a:lumMod val="75000"/>
                </a:schemeClr>
              </a:buClr>
              <a:buFont typeface="Courier New" pitchFamily="49" charset="0"/>
              <a:buChar char="o"/>
              <a:defRPr/>
            </a:pPr>
            <a:r>
              <a:rPr lang="fa-IR" sz="2000" b="1" dirty="0" smtClean="0">
                <a:solidFill>
                  <a:srgbClr val="002060"/>
                </a:solidFill>
                <a:latin typeface="Times New Roman" pitchFamily="18" charset="0"/>
                <a:cs typeface="B Badr" pitchFamily="2" charset="-78"/>
              </a:rPr>
              <a:t>نتيجه آزمون شامل دو خروجی است: </a:t>
            </a:r>
          </a:p>
          <a:p>
            <a:pPr algn="just" rtl="1" eaLnBrk="1" fontAlgn="auto" hangingPunct="1">
              <a:lnSpc>
                <a:spcPct val="150000"/>
              </a:lnSpc>
              <a:spcAft>
                <a:spcPts val="0"/>
              </a:spcAft>
              <a:buFont typeface="Wingdings" panose="05000000000000000000" pitchFamily="2" charset="2"/>
              <a:buChar char="§"/>
              <a:defRPr/>
            </a:pPr>
            <a:r>
              <a:rPr lang="fa-IR" sz="1800" b="1" dirty="0" smtClean="0">
                <a:solidFill>
                  <a:srgbClr val="002060"/>
                </a:solidFill>
                <a:latin typeface="Times New Roman" pitchFamily="18" charset="0"/>
                <a:cs typeface="B Badr" pitchFamily="2" charset="-78"/>
              </a:rPr>
              <a:t>خروجی اول </a:t>
            </a:r>
            <a:r>
              <a:rPr lang="fa-IR" sz="1800" dirty="0" smtClean="0">
                <a:solidFill>
                  <a:srgbClr val="002060"/>
                </a:solidFill>
                <a:latin typeface="Times New Roman" pitchFamily="18" charset="0"/>
                <a:cs typeface="B Badr" pitchFamily="2" charset="-78"/>
              </a:rPr>
              <a:t>به ترتيب تعداد حالاتی که متغير اول کمتر از متغير دوم است، تعداد حالاتی که متغير اول کمتر از متغير دوم است، تعداد حالاتی که دو متغير برابر است و تعداد کل داده ها نشان ميدهد.</a:t>
            </a:r>
          </a:p>
          <a:p>
            <a:pPr marL="457200" indent="-457200" algn="just" rtl="1" eaLnBrk="1" fontAlgn="auto" hangingPunct="1">
              <a:lnSpc>
                <a:spcPct val="170000"/>
              </a:lnSpc>
              <a:spcAft>
                <a:spcPts val="0"/>
              </a:spcAft>
              <a:buClr>
                <a:schemeClr val="accent1">
                  <a:lumMod val="75000"/>
                </a:schemeClr>
              </a:buClr>
              <a:buFont typeface="+mj-lt"/>
              <a:buAutoNum type="arabicParenR"/>
              <a:defRPr/>
            </a:pPr>
            <a:endParaRPr lang="fa-IR" sz="2000" dirty="0" smtClean="0">
              <a:solidFill>
                <a:srgbClr val="002060"/>
              </a:solidFill>
              <a:latin typeface="Times New Roman" pitchFamily="18" charset="0"/>
              <a:cs typeface="B Badr" pitchFamily="2" charset="-78"/>
            </a:endParaRPr>
          </a:p>
          <a:p>
            <a:pPr algn="r" rtl="1" eaLnBrk="1" fontAlgn="auto" hangingPunct="1">
              <a:spcAft>
                <a:spcPts val="0"/>
              </a:spcAft>
              <a:buFont typeface="Wingdings 2"/>
              <a:buChar char=""/>
              <a:defRPr/>
            </a:pPr>
            <a:endParaRPr lang="fa-IR" dirty="0">
              <a:solidFill>
                <a:srgbClr val="002060"/>
              </a:solidFill>
            </a:endParaRPr>
          </a:p>
        </p:txBody>
      </p:sp>
      <p:sp>
        <p:nvSpPr>
          <p:cNvPr id="5" name="Slide Number Placeholder 4"/>
          <p:cNvSpPr>
            <a:spLocks noGrp="1"/>
          </p:cNvSpPr>
          <p:nvPr>
            <p:ph type="sldNum" sz="quarter" idx="11"/>
          </p:nvPr>
        </p:nvSpPr>
        <p:spPr/>
        <p:txBody>
          <a:bodyPr/>
          <a:lstStyle/>
          <a:p>
            <a:pPr>
              <a:defRPr/>
            </a:pPr>
            <a:fld id="{8F2F8DDD-D2E0-4C8F-A68C-ECE6C3C8F1C3}" type="slidenum">
              <a:rPr lang="fa-IR" altLang="en-US"/>
              <a:pPr>
                <a:defRPr/>
              </a:pPr>
              <a:t>70</a:t>
            </a:fld>
            <a:endParaRPr lang="en-US" altLang="en-US" dirty="0"/>
          </a:p>
        </p:txBody>
      </p:sp>
      <p:pic>
        <p:nvPicPr>
          <p:cNvPr id="6963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7584" y="4005065"/>
            <a:ext cx="7286625" cy="237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7590"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005B6AB6-17CA-4889-9BE5-479CE0DF2EF6}" type="slidenum">
              <a:rPr lang="fa-IR" altLang="en-US" sz="1400">
                <a:solidFill>
                  <a:schemeClr val="bg1"/>
                </a:solidFill>
                <a:latin typeface="Arial" charset="0"/>
                <a:cs typeface="B Nazanin" pitchFamily="2" charset="-78"/>
              </a:rPr>
              <a:pPr algn="ctr" rtl="1" eaLnBrk="1" hangingPunct="1">
                <a:spcBef>
                  <a:spcPct val="0"/>
                </a:spcBef>
                <a:buFontTx/>
                <a:buNone/>
              </a:pPr>
              <a:t>70</a:t>
            </a:fld>
            <a:endParaRPr lang="en-US" altLang="en-US" sz="1200">
              <a:solidFill>
                <a:schemeClr val="bg1"/>
              </a:solidFill>
              <a:latin typeface="Arial" charset="0"/>
              <a:cs typeface="B Nazanin" pitchFamily="2" charset="-78"/>
            </a:endParaRPr>
          </a:p>
        </p:txBody>
      </p:sp>
      <p:sp>
        <p:nvSpPr>
          <p:cNvPr id="8" name="Title 1"/>
          <p:cNvSpPr>
            <a:spLocks noGrp="1"/>
          </p:cNvSpPr>
          <p:nvPr>
            <p:ph type="title"/>
          </p:nvPr>
        </p:nvSpPr>
        <p:spPr>
          <a:xfrm>
            <a:off x="2555776" y="214313"/>
            <a:ext cx="6126262" cy="550391"/>
          </a:xfrm>
          <a:solidFill>
            <a:srgbClr val="FC5E62"/>
          </a:solidFill>
        </p:spPr>
        <p:txBody>
          <a:bodyPr anchor="ctr"/>
          <a:lstStyle/>
          <a:p>
            <a:pPr algn="r" rtl="1" eaLnBrk="1" fontAlgn="auto" hangingPunct="1">
              <a:spcAft>
                <a:spcPts val="0"/>
              </a:spcAft>
              <a:defRPr/>
            </a:pPr>
            <a:r>
              <a:rPr lang="fa-IR" sz="3200" dirty="0" smtClean="0">
                <a:solidFill>
                  <a:schemeClr val="hlink"/>
                </a:solidFill>
                <a:cs typeface="B Titr" panose="00000700000000000000" pitchFamily="2" charset="-78"/>
              </a:rPr>
              <a:t>آزمون ويل کاکسون </a:t>
            </a:r>
            <a:r>
              <a:rPr lang="en-US" sz="3200" dirty="0" smtClean="0">
                <a:solidFill>
                  <a:schemeClr val="hlink"/>
                </a:solidFill>
                <a:latin typeface="Times New Roman" panose="02020603050405020304" pitchFamily="18" charset="0"/>
                <a:cs typeface="Times New Roman" panose="02020603050405020304" pitchFamily="18" charset="0"/>
              </a:rPr>
              <a:t>(Wilcox on Test)</a:t>
            </a:r>
            <a:endParaRPr lang="fa-IR" sz="3200" dirty="0" smtClean="0">
              <a:solidFill>
                <a:schemeClr val="hlin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0"/>
                                  </p:stCondLst>
                                  <p:childTnLst>
                                    <p:animClr clrSpc="rgb" dir="cw">
                                      <p:cBhvr override="childStyle">
                                        <p:cTn id="6" dur="100" fill="hold"/>
                                        <p:tgtEl>
                                          <p:spTgt spid="69636"/>
                                        </p:tgtEl>
                                        <p:attrNameLst>
                                          <p:attrName>style.color</p:attrName>
                                        </p:attrNameLst>
                                      </p:cBhvr>
                                      <p:to>
                                        <a:schemeClr val="accent2"/>
                                      </p:to>
                                    </p:animClr>
                                    <p:animClr clrSpc="rgb" dir="cw">
                                      <p:cBhvr>
                                        <p:cTn id="7" dur="100" fill="hold"/>
                                        <p:tgtEl>
                                          <p:spTgt spid="69636"/>
                                        </p:tgtEl>
                                        <p:attrNameLst>
                                          <p:attrName>fillcolor</p:attrName>
                                        </p:attrNameLst>
                                      </p:cBhvr>
                                      <p:to>
                                        <a:schemeClr val="accent2"/>
                                      </p:to>
                                    </p:animClr>
                                    <p:set>
                                      <p:cBhvr>
                                        <p:cTn id="8" dur="100" fill="hold"/>
                                        <p:tgtEl>
                                          <p:spTgt spid="69636"/>
                                        </p:tgtEl>
                                        <p:attrNameLst>
                                          <p:attrName>fill.type</p:attrName>
                                        </p:attrNameLst>
                                      </p:cBhvr>
                                      <p:to>
                                        <p:strVal val="solid"/>
                                      </p:to>
                                    </p:set>
                                    <p:set>
                                      <p:cBhvr>
                                        <p:cTn id="9" dur="100" fill="hold"/>
                                        <p:tgtEl>
                                          <p:spTgt spid="69636"/>
                                        </p:tgtEl>
                                        <p:attrNameLst>
                                          <p:attrName>fill.on</p:attrName>
                                        </p:attrNameLst>
                                      </p:cBhvr>
                                      <p:to>
                                        <p:strVal val="true"/>
                                      </p:to>
                                    </p:set>
                                    <p:animRot by="120000">
                                      <p:cBhvr>
                                        <p:cTn id="10" dur="100" fill="hold">
                                          <p:stCondLst>
                                            <p:cond delay="0"/>
                                          </p:stCondLst>
                                        </p:cTn>
                                        <p:tgtEl>
                                          <p:spTgt spid="69636"/>
                                        </p:tgtEl>
                                        <p:attrNameLst>
                                          <p:attrName>r</p:attrName>
                                        </p:attrNameLst>
                                      </p:cBhvr>
                                    </p:animRot>
                                    <p:animRot by="-240000">
                                      <p:cBhvr>
                                        <p:cTn id="11" dur="200" fill="hold">
                                          <p:stCondLst>
                                            <p:cond delay="200"/>
                                          </p:stCondLst>
                                        </p:cTn>
                                        <p:tgtEl>
                                          <p:spTgt spid="69636"/>
                                        </p:tgtEl>
                                        <p:attrNameLst>
                                          <p:attrName>r</p:attrName>
                                        </p:attrNameLst>
                                      </p:cBhvr>
                                    </p:animRot>
                                    <p:animRot by="240000">
                                      <p:cBhvr>
                                        <p:cTn id="12" dur="200" fill="hold">
                                          <p:stCondLst>
                                            <p:cond delay="400"/>
                                          </p:stCondLst>
                                        </p:cTn>
                                        <p:tgtEl>
                                          <p:spTgt spid="69636"/>
                                        </p:tgtEl>
                                        <p:attrNameLst>
                                          <p:attrName>r</p:attrName>
                                        </p:attrNameLst>
                                      </p:cBhvr>
                                    </p:animRot>
                                    <p:animRot by="-240000">
                                      <p:cBhvr>
                                        <p:cTn id="13" dur="200" fill="hold">
                                          <p:stCondLst>
                                            <p:cond delay="600"/>
                                          </p:stCondLst>
                                        </p:cTn>
                                        <p:tgtEl>
                                          <p:spTgt spid="69636"/>
                                        </p:tgtEl>
                                        <p:attrNameLst>
                                          <p:attrName>r</p:attrName>
                                        </p:attrNameLst>
                                      </p:cBhvr>
                                    </p:animRot>
                                    <p:animRot by="120000">
                                      <p:cBhvr>
                                        <p:cTn id="14" dur="200" fill="hold">
                                          <p:stCondLst>
                                            <p:cond delay="800"/>
                                          </p:stCondLst>
                                        </p:cTn>
                                        <p:tgtEl>
                                          <p:spTgt spid="696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500063" y="1143000"/>
            <a:ext cx="8001000" cy="5143500"/>
          </a:xfrm>
        </p:spPr>
        <p:txBody>
          <a:bodyPr/>
          <a:lstStyle/>
          <a:p>
            <a:pPr algn="r" rtl="1" eaLnBrk="1" hangingPunct="1">
              <a:buFont typeface="Wingdings" panose="05000000000000000000" pitchFamily="2" charset="2"/>
              <a:buChar char="§"/>
            </a:pPr>
            <a:r>
              <a:rPr lang="fa-IR" altLang="en-US" sz="2000" b="1" dirty="0" smtClean="0">
                <a:solidFill>
                  <a:srgbClr val="002060"/>
                </a:solidFill>
                <a:latin typeface="Times New Roman" pitchFamily="18" charset="0"/>
                <a:cs typeface="B Badr" pitchFamily="2" charset="-78"/>
              </a:rPr>
              <a:t>خروجی دوم </a:t>
            </a:r>
            <a:r>
              <a:rPr lang="fa-IR" altLang="en-US" sz="2000" dirty="0" smtClean="0">
                <a:solidFill>
                  <a:srgbClr val="002060"/>
                </a:solidFill>
                <a:latin typeface="Times New Roman" pitchFamily="18" charset="0"/>
                <a:cs typeface="B Badr" pitchFamily="2" charset="-78"/>
              </a:rPr>
              <a:t>آزمون فرضيه است:</a:t>
            </a:r>
          </a:p>
          <a:p>
            <a:pPr algn="r" rtl="1" eaLnBrk="1" hangingPunct="1"/>
            <a:endParaRPr lang="fa-IR" altLang="en-US" sz="2000" dirty="0" smtClean="0">
              <a:solidFill>
                <a:srgbClr val="002060"/>
              </a:solidFill>
              <a:latin typeface="Times New Roman" pitchFamily="18" charset="0"/>
              <a:cs typeface="B Badr" pitchFamily="2" charset="-78"/>
            </a:endParaRPr>
          </a:p>
          <a:p>
            <a:pPr algn="r" rtl="1" eaLnBrk="1" hangingPunct="1"/>
            <a:endParaRPr lang="fa-IR" altLang="en-US" sz="2000" dirty="0" smtClean="0">
              <a:solidFill>
                <a:srgbClr val="002060"/>
              </a:solidFill>
              <a:latin typeface="Times New Roman" pitchFamily="18" charset="0"/>
              <a:cs typeface="B Badr" pitchFamily="2" charset="-78"/>
            </a:endParaRPr>
          </a:p>
          <a:p>
            <a:pPr algn="r" rtl="1" eaLnBrk="1" hangingPunct="1"/>
            <a:endParaRPr lang="fa-IR" altLang="en-US" sz="2000" dirty="0" smtClean="0">
              <a:solidFill>
                <a:srgbClr val="002060"/>
              </a:solidFill>
              <a:latin typeface="Times New Roman" pitchFamily="18" charset="0"/>
              <a:cs typeface="B Badr" pitchFamily="2" charset="-78"/>
            </a:endParaRPr>
          </a:p>
          <a:p>
            <a:pPr algn="r" rtl="1" eaLnBrk="1" hangingPunct="1"/>
            <a:endParaRPr lang="fa-IR" altLang="en-US" sz="2000" dirty="0" smtClean="0">
              <a:solidFill>
                <a:srgbClr val="002060"/>
              </a:solidFill>
              <a:latin typeface="Times New Roman" pitchFamily="18" charset="0"/>
              <a:cs typeface="B Badr" pitchFamily="2" charset="-78"/>
            </a:endParaRPr>
          </a:p>
          <a:p>
            <a:pPr algn="r" rtl="1" eaLnBrk="1" hangingPunct="1"/>
            <a:endParaRPr lang="fa-IR" altLang="en-US" sz="2000" dirty="0" smtClean="0">
              <a:solidFill>
                <a:srgbClr val="002060"/>
              </a:solidFill>
              <a:latin typeface="Times New Roman" pitchFamily="18" charset="0"/>
              <a:cs typeface="B Badr" pitchFamily="2" charset="-78"/>
            </a:endParaRPr>
          </a:p>
          <a:p>
            <a:pPr algn="r" rtl="1" eaLnBrk="1" hangingPunct="1"/>
            <a:endParaRPr lang="fa-IR" altLang="en-US" sz="2000" dirty="0" smtClean="0">
              <a:solidFill>
                <a:srgbClr val="002060"/>
              </a:solidFill>
              <a:latin typeface="Times New Roman" pitchFamily="18" charset="0"/>
              <a:cs typeface="B Badr" pitchFamily="2" charset="-78"/>
            </a:endParaRPr>
          </a:p>
          <a:p>
            <a:pPr algn="r" rtl="1" eaLnBrk="1" hangingPunct="1"/>
            <a:endParaRPr lang="fa-IR" altLang="en-US" sz="2000" dirty="0" smtClean="0">
              <a:solidFill>
                <a:srgbClr val="002060"/>
              </a:solidFill>
              <a:latin typeface="Times New Roman" pitchFamily="18" charset="0"/>
              <a:cs typeface="B Badr" pitchFamily="2" charset="-78"/>
            </a:endParaRPr>
          </a:p>
          <a:p>
            <a:pPr algn="r" rtl="1" eaLnBrk="1" hangingPunct="1">
              <a:lnSpc>
                <a:spcPct val="150000"/>
              </a:lnSpc>
            </a:pPr>
            <a:endParaRPr lang="fa-IR" altLang="en-US" sz="2000" dirty="0" smtClean="0">
              <a:solidFill>
                <a:srgbClr val="002060"/>
              </a:solidFill>
              <a:latin typeface="Times New Roman" pitchFamily="18" charset="0"/>
              <a:cs typeface="B Badr" pitchFamily="2" charset="-78"/>
            </a:endParaRPr>
          </a:p>
          <a:p>
            <a:pPr algn="r" rtl="1" eaLnBrk="1" hangingPunct="1">
              <a:lnSpc>
                <a:spcPct val="150000"/>
              </a:lnSpc>
              <a:buFont typeface="Wingdings" panose="05000000000000000000" pitchFamily="2" charset="2"/>
              <a:buChar char="§"/>
            </a:pPr>
            <a:r>
              <a:rPr lang="fa-IR" altLang="en-US" sz="2000" dirty="0" smtClean="0">
                <a:solidFill>
                  <a:srgbClr val="002060"/>
                </a:solidFill>
                <a:latin typeface="Times New Roman" pitchFamily="18" charset="0"/>
                <a:cs typeface="B Badr" pitchFamily="2" charset="-78"/>
              </a:rPr>
              <a:t>از آنجائيکه </a:t>
            </a:r>
            <a:r>
              <a:rPr lang="en-US" altLang="en-US" sz="2000" dirty="0" smtClean="0">
                <a:solidFill>
                  <a:srgbClr val="002060"/>
                </a:solidFill>
                <a:latin typeface="Times New Roman" pitchFamily="18" charset="0"/>
                <a:cs typeface="B Badr" pitchFamily="2" charset="-78"/>
              </a:rPr>
              <a:t>Sig=0.000</a:t>
            </a:r>
            <a:r>
              <a:rPr lang="fa-IR" altLang="en-US" sz="2000" dirty="0" smtClean="0">
                <a:solidFill>
                  <a:srgbClr val="002060"/>
                </a:solidFill>
                <a:latin typeface="Times New Roman" pitchFamily="18" charset="0"/>
                <a:cs typeface="B Badr" pitchFamily="2" charset="-78"/>
              </a:rPr>
              <a:t> و کوچکتر از </a:t>
            </a:r>
            <a:r>
              <a:rPr lang="en-US" altLang="en-US" sz="2000" dirty="0" smtClean="0">
                <a:solidFill>
                  <a:srgbClr val="002060"/>
                </a:solidFill>
                <a:latin typeface="Times New Roman" pitchFamily="18" charset="0"/>
                <a:cs typeface="B Badr" pitchFamily="2" charset="-78"/>
              </a:rPr>
              <a:t>0.05</a:t>
            </a:r>
            <a:r>
              <a:rPr lang="fa-IR" altLang="en-US" sz="2000" dirty="0" smtClean="0">
                <a:solidFill>
                  <a:srgbClr val="002060"/>
                </a:solidFill>
                <a:latin typeface="Times New Roman" pitchFamily="18" charset="0"/>
                <a:cs typeface="B Badr" pitchFamily="2" charset="-78"/>
              </a:rPr>
              <a:t> ميباشد، </a:t>
            </a:r>
            <a:r>
              <a:rPr lang="en-US" altLang="en-US" sz="2000" dirty="0" smtClean="0">
                <a:solidFill>
                  <a:srgbClr val="002060"/>
                </a:solidFill>
                <a:latin typeface="Times New Roman" pitchFamily="18" charset="0"/>
                <a:cs typeface="B Badr" pitchFamily="2" charset="-78"/>
              </a:rPr>
              <a:t>H0</a:t>
            </a:r>
            <a:r>
              <a:rPr lang="fa-IR" altLang="en-US" sz="2000" dirty="0" smtClean="0">
                <a:solidFill>
                  <a:srgbClr val="002060"/>
                </a:solidFill>
                <a:latin typeface="Times New Roman" pitchFamily="18" charset="0"/>
                <a:cs typeface="B Badr" pitchFamily="2" charset="-78"/>
              </a:rPr>
              <a:t> رد مي شود. يعنی بين ميزان بازدهی به روش تکنيکال با ميزان بازدهی به روش بنيادی  تفاوت معنی داری وجود دارد.</a:t>
            </a:r>
          </a:p>
          <a:p>
            <a:pPr algn="r" rtl="1" eaLnBrk="1" hangingPunct="1"/>
            <a:endParaRPr lang="fa-IR" altLang="en-US" dirty="0" smtClean="0">
              <a:solidFill>
                <a:srgbClr val="002060"/>
              </a:solidFill>
            </a:endParaRPr>
          </a:p>
        </p:txBody>
      </p:sp>
      <p:sp>
        <p:nvSpPr>
          <p:cNvPr id="5" name="Slide Number Placeholder 4"/>
          <p:cNvSpPr>
            <a:spLocks noGrp="1"/>
          </p:cNvSpPr>
          <p:nvPr>
            <p:ph type="sldNum" sz="quarter" idx="11"/>
          </p:nvPr>
        </p:nvSpPr>
        <p:spPr/>
        <p:txBody>
          <a:bodyPr/>
          <a:lstStyle/>
          <a:p>
            <a:pPr>
              <a:defRPr/>
            </a:pPr>
            <a:fld id="{708FEAE3-598B-45CF-8526-4D56A99B5AB6}" type="slidenum">
              <a:rPr lang="fa-IR" altLang="en-US"/>
              <a:pPr>
                <a:defRPr/>
              </a:pPr>
              <a:t>71</a:t>
            </a:fld>
            <a:endParaRPr lang="en-US" altLang="en-US" dirty="0"/>
          </a:p>
        </p:txBody>
      </p:sp>
      <p:pic>
        <p:nvPicPr>
          <p:cNvPr id="7066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7250" y="1714500"/>
            <a:ext cx="6667078" cy="2714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8614"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21903582-ABB6-4A7D-ACBF-84F1FE0E6954}" type="slidenum">
              <a:rPr lang="fa-IR" altLang="en-US" sz="1400">
                <a:solidFill>
                  <a:schemeClr val="bg1"/>
                </a:solidFill>
                <a:latin typeface="Arial" charset="0"/>
                <a:cs typeface="B Nazanin" pitchFamily="2" charset="-78"/>
              </a:rPr>
              <a:pPr algn="ctr" rtl="1" eaLnBrk="1" hangingPunct="1">
                <a:spcBef>
                  <a:spcPct val="0"/>
                </a:spcBef>
                <a:buFontTx/>
                <a:buNone/>
              </a:pPr>
              <a:t>71</a:t>
            </a:fld>
            <a:endParaRPr lang="en-US" altLang="en-US" sz="1200">
              <a:solidFill>
                <a:schemeClr val="bg1"/>
              </a:solidFill>
              <a:latin typeface="Arial" charset="0"/>
              <a:cs typeface="B Nazanin" pitchFamily="2" charset="-78"/>
            </a:endParaRPr>
          </a:p>
        </p:txBody>
      </p:sp>
      <p:sp>
        <p:nvSpPr>
          <p:cNvPr id="8" name="Title 1"/>
          <p:cNvSpPr txBox="1">
            <a:spLocks/>
          </p:cNvSpPr>
          <p:nvPr/>
        </p:nvSpPr>
        <p:spPr>
          <a:xfrm>
            <a:off x="2555776" y="214313"/>
            <a:ext cx="6126262" cy="550391"/>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smtClean="0">
                <a:solidFill>
                  <a:schemeClr val="hlink"/>
                </a:solidFill>
                <a:cs typeface="B Titr" panose="00000700000000000000" pitchFamily="2" charset="-78"/>
              </a:rPr>
              <a:t>آزمون ويل کاکسون </a:t>
            </a:r>
            <a:r>
              <a:rPr lang="en-US" sz="3200" smtClean="0">
                <a:solidFill>
                  <a:schemeClr val="hlink"/>
                </a:solidFill>
                <a:latin typeface="Times New Roman" panose="02020603050405020304" pitchFamily="18" charset="0"/>
                <a:cs typeface="Times New Roman" panose="02020603050405020304" pitchFamily="18" charset="0"/>
              </a:rPr>
              <a:t>(Wilcox on Test)</a:t>
            </a:r>
            <a:endParaRPr lang="fa-IR" sz="3200" dirty="0" smtClean="0">
              <a:solidFill>
                <a:schemeClr val="hlin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70660"/>
                                        </p:tgtEl>
                                      </p:cBhvr>
                                    </p:animEffect>
                                    <p:animScale>
                                      <p:cBhvr>
                                        <p:cTn id="7" dur="250" autoRev="1" fill="hold"/>
                                        <p:tgtEl>
                                          <p:spTgt spid="706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14313"/>
            <a:ext cx="5550198" cy="622399"/>
          </a:xfrm>
          <a:solidFill>
            <a:srgbClr val="FC5E62"/>
          </a:solidFill>
        </p:spPr>
        <p:txBody>
          <a:bodyPr anchor="ctr"/>
          <a:lstStyle/>
          <a:p>
            <a:pPr algn="r" rtl="1" eaLnBrk="1" fontAlgn="auto" hangingPunct="1">
              <a:spcAft>
                <a:spcPts val="0"/>
              </a:spcAft>
              <a:defRPr/>
            </a:pPr>
            <a:r>
              <a:rPr lang="fa-IR" sz="3200" dirty="0" smtClean="0">
                <a:solidFill>
                  <a:schemeClr val="hlink"/>
                </a:solidFill>
                <a:cs typeface="B Titr" panose="00000700000000000000" pitchFamily="2" charset="-78"/>
              </a:rPr>
              <a:t>آزمون مک نمار (</a:t>
            </a:r>
            <a:r>
              <a:rPr lang="en-US" sz="3200" dirty="0" smtClean="0">
                <a:solidFill>
                  <a:schemeClr val="hlink"/>
                </a:solidFill>
                <a:latin typeface="Times New Roman" panose="02020603050405020304" pitchFamily="18" charset="0"/>
                <a:cs typeface="Times New Roman" panose="02020603050405020304" pitchFamily="18" charset="0"/>
              </a:rPr>
              <a:t>McNmar</a:t>
            </a:r>
            <a:r>
              <a:rPr lang="fa-IR" sz="3200" dirty="0" smtClean="0">
                <a:solidFill>
                  <a:schemeClr val="hlink"/>
                </a:solidFill>
                <a:cs typeface="B Titr" panose="00000700000000000000" pitchFamily="2" charset="-78"/>
              </a:rPr>
              <a:t>)</a:t>
            </a:r>
          </a:p>
        </p:txBody>
      </p:sp>
      <p:sp>
        <p:nvSpPr>
          <p:cNvPr id="6" name="Slide Number Placeholder 5"/>
          <p:cNvSpPr>
            <a:spLocks noGrp="1"/>
          </p:cNvSpPr>
          <p:nvPr>
            <p:ph type="sldNum" sz="quarter" idx="11"/>
          </p:nvPr>
        </p:nvSpPr>
        <p:spPr/>
        <p:txBody>
          <a:bodyPr/>
          <a:lstStyle/>
          <a:p>
            <a:pPr>
              <a:defRPr/>
            </a:pPr>
            <a:fld id="{552B52F2-919C-4F3C-8477-CB5F785CF618}" type="slidenum">
              <a:rPr lang="fa-IR" altLang="en-US"/>
              <a:pPr>
                <a:defRPr/>
              </a:pPr>
              <a:t>72</a:t>
            </a:fld>
            <a:endParaRPr lang="en-US" altLang="en-US" dirty="0"/>
          </a:p>
        </p:txBody>
      </p:sp>
      <p:sp>
        <p:nvSpPr>
          <p:cNvPr id="6963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4BD6CF0-AF9B-450D-9148-6BFDB529FB2D}" type="slidenum">
              <a:rPr lang="fa-IR" altLang="en-US" sz="1400">
                <a:solidFill>
                  <a:schemeClr val="bg1"/>
                </a:solidFill>
                <a:latin typeface="Arial" charset="0"/>
                <a:cs typeface="B Nazanin" pitchFamily="2" charset="-78"/>
              </a:rPr>
              <a:pPr algn="ctr" rtl="1" eaLnBrk="1" hangingPunct="1">
                <a:spcBef>
                  <a:spcPct val="0"/>
                </a:spcBef>
                <a:buFontTx/>
                <a:buNone/>
              </a:pPr>
              <a:t>72</a:t>
            </a:fld>
            <a:endParaRPr lang="en-US" altLang="en-US" sz="1200">
              <a:solidFill>
                <a:schemeClr val="bg1"/>
              </a:solidFill>
              <a:latin typeface="Arial" charset="0"/>
              <a:cs typeface="B Nazanin" pitchFamily="2" charset="-78"/>
            </a:endParaRPr>
          </a:p>
        </p:txBody>
      </p:sp>
      <p:sp>
        <p:nvSpPr>
          <p:cNvPr id="5" name="TextBox 4"/>
          <p:cNvSpPr txBox="1"/>
          <p:nvPr/>
        </p:nvSpPr>
        <p:spPr>
          <a:xfrm>
            <a:off x="357188" y="980728"/>
            <a:ext cx="8463284" cy="1938992"/>
          </a:xfrm>
          <a:prstGeom prst="rect">
            <a:avLst/>
          </a:prstGeom>
          <a:noFill/>
        </p:spPr>
        <p:txBody>
          <a:bodyPr wrap="square" rtlCol="0">
            <a:spAutoFit/>
          </a:bodyPr>
          <a:lstStyle/>
          <a:p>
            <a:pPr algn="just">
              <a:lnSpc>
                <a:spcPct val="150000"/>
              </a:lnSpc>
              <a:spcAft>
                <a:spcPts val="1000"/>
              </a:spcAft>
            </a:pPr>
            <a:r>
              <a:rPr lang="ar-SA" sz="1600" dirty="0">
                <a:solidFill>
                  <a:srgbClr val="002060"/>
                </a:solidFill>
                <a:latin typeface="Calibri"/>
                <a:ea typeface="Calibri"/>
                <a:cs typeface="B Nazanin"/>
              </a:rPr>
              <a:t>آزمون مك نمار ، براي معني دار بودن تغييرات ، به ويژه براي طرحهاي « قبل از/ بعد از » استفاده مي شود كه در آن هر فرد يا آزمودني به عنوان گواه خود به كار مي رود و در آن يافته ها به صورت اسمي يا  رتبه اي هستند.  از اين آزمون براي بررسي ميزان تاثير يك «... مقاله، كتاب، سخنراني، دوره آموزشي، ملاقات هاي فردي و ....... » مانند هنگامي كه مي خواهيد نظر افراد را قبل از جلسه و بعد از يك جلسه سخنراني مقا يسه كنيد. چنين آزمايش هايي نمونه های وابسته از داده هاي اسمي يا ترتيبي را در اختيار مي گذارند</a:t>
            </a:r>
            <a:r>
              <a:rPr lang="en-US" sz="1600" dirty="0">
                <a:solidFill>
                  <a:srgbClr val="002060"/>
                </a:solidFill>
                <a:latin typeface="Calibri"/>
                <a:ea typeface="Calibri"/>
                <a:cs typeface="B Nazanin"/>
              </a:rPr>
              <a:t>.</a:t>
            </a:r>
            <a:endParaRPr lang="en-US" sz="1600" dirty="0">
              <a:solidFill>
                <a:srgbClr val="002060"/>
              </a:solidFill>
              <a:effectLst/>
              <a:latin typeface="Calibri"/>
              <a:ea typeface="Calibri"/>
              <a:cs typeface="Arial"/>
            </a:endParaRPr>
          </a:p>
        </p:txBody>
      </p:sp>
      <p:sp>
        <p:nvSpPr>
          <p:cNvPr id="7" name="TextBox 6"/>
          <p:cNvSpPr txBox="1"/>
          <p:nvPr/>
        </p:nvSpPr>
        <p:spPr>
          <a:xfrm>
            <a:off x="479426" y="2996952"/>
            <a:ext cx="8197030" cy="830997"/>
          </a:xfrm>
          <a:prstGeom prst="rect">
            <a:avLst/>
          </a:prstGeom>
          <a:noFill/>
        </p:spPr>
        <p:txBody>
          <a:bodyPr wrap="square" rtlCol="0">
            <a:spAutoFit/>
          </a:bodyPr>
          <a:lstStyle/>
          <a:p>
            <a:pPr algn="just">
              <a:lnSpc>
                <a:spcPct val="150000"/>
              </a:lnSpc>
            </a:pPr>
            <a:r>
              <a:rPr lang="ar-SA" sz="1600" dirty="0">
                <a:latin typeface="Calibri"/>
                <a:ea typeface="Calibri"/>
                <a:cs typeface="B Nazanin"/>
              </a:rPr>
              <a:t>در اين گونه آزمون ها فرضيه هاي صفر و يك به صورت زير مطرح اند. فرض صفر بيان مي دارد كه اختلافي بين نظرات آزمون شوندگان در قبل و بعد وجود ندارد و در مقابل فرضيه يك بين دو حالت ، اختلاف قائل است</a:t>
            </a:r>
            <a:endParaRPr lang="en-US" sz="1600" dirty="0"/>
          </a:p>
        </p:txBody>
      </p:sp>
      <p:pic>
        <p:nvPicPr>
          <p:cNvPr id="101378" name="Picture 2" descr="C:\Users\azizi\Pictures\مک1.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 xmlns:a14="http://schemas.microsoft.com/office/drawing/2010/main" val="0"/>
              </a:ext>
            </a:extLst>
          </a:blip>
          <a:srcRect/>
          <a:stretch>
            <a:fillRect/>
          </a:stretch>
        </p:blipFill>
        <p:spPr bwMode="auto">
          <a:xfrm>
            <a:off x="755576" y="3917077"/>
            <a:ext cx="3312368" cy="147325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14313"/>
            <a:ext cx="5550198" cy="622399"/>
          </a:xfrm>
          <a:solidFill>
            <a:srgbClr val="FC5E62"/>
          </a:solidFill>
        </p:spPr>
        <p:txBody>
          <a:bodyPr anchor="ctr"/>
          <a:lstStyle/>
          <a:p>
            <a:pPr algn="r" rtl="1" eaLnBrk="1" fontAlgn="auto" hangingPunct="1">
              <a:spcAft>
                <a:spcPts val="0"/>
              </a:spcAft>
              <a:defRPr/>
            </a:pPr>
            <a:r>
              <a:rPr lang="fa-IR" sz="3200" dirty="0" smtClean="0">
                <a:solidFill>
                  <a:schemeClr val="hlink"/>
                </a:solidFill>
                <a:cs typeface="B Titr" panose="00000700000000000000" pitchFamily="2" charset="-78"/>
              </a:rPr>
              <a:t>آزمون مک نمار (</a:t>
            </a:r>
            <a:r>
              <a:rPr lang="en-US" sz="3200" dirty="0" smtClean="0">
                <a:solidFill>
                  <a:schemeClr val="hlink"/>
                </a:solidFill>
                <a:latin typeface="Times New Roman" panose="02020603050405020304" pitchFamily="18" charset="0"/>
                <a:cs typeface="Times New Roman" panose="02020603050405020304" pitchFamily="18" charset="0"/>
              </a:rPr>
              <a:t>McNmar</a:t>
            </a:r>
            <a:r>
              <a:rPr lang="fa-IR" sz="3200" dirty="0" smtClean="0">
                <a:solidFill>
                  <a:schemeClr val="hlink"/>
                </a:solidFill>
                <a:cs typeface="B Titr" panose="00000700000000000000" pitchFamily="2" charset="-78"/>
              </a:rPr>
              <a:t>)</a:t>
            </a:r>
          </a:p>
        </p:txBody>
      </p:sp>
      <p:sp>
        <p:nvSpPr>
          <p:cNvPr id="6" name="Slide Number Placeholder 5"/>
          <p:cNvSpPr>
            <a:spLocks noGrp="1"/>
          </p:cNvSpPr>
          <p:nvPr>
            <p:ph type="sldNum" sz="quarter" idx="11"/>
          </p:nvPr>
        </p:nvSpPr>
        <p:spPr/>
        <p:txBody>
          <a:bodyPr/>
          <a:lstStyle/>
          <a:p>
            <a:pPr>
              <a:defRPr/>
            </a:pPr>
            <a:fld id="{552B52F2-919C-4F3C-8477-CB5F785CF618}" type="slidenum">
              <a:rPr lang="fa-IR" altLang="en-US"/>
              <a:pPr>
                <a:defRPr/>
              </a:pPr>
              <a:t>73</a:t>
            </a:fld>
            <a:endParaRPr lang="en-US" altLang="en-US" dirty="0"/>
          </a:p>
        </p:txBody>
      </p:sp>
      <p:sp>
        <p:nvSpPr>
          <p:cNvPr id="6963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4BD6CF0-AF9B-450D-9148-6BFDB529FB2D}" type="slidenum">
              <a:rPr lang="fa-IR" altLang="en-US" sz="1400">
                <a:solidFill>
                  <a:schemeClr val="bg1"/>
                </a:solidFill>
                <a:latin typeface="Arial" charset="0"/>
                <a:cs typeface="B Nazanin" pitchFamily="2" charset="-78"/>
              </a:rPr>
              <a:pPr algn="ctr" rtl="1" eaLnBrk="1" hangingPunct="1">
                <a:spcBef>
                  <a:spcPct val="0"/>
                </a:spcBef>
                <a:buFontTx/>
                <a:buNone/>
              </a:pPr>
              <a:t>73</a:t>
            </a:fld>
            <a:endParaRPr lang="en-US" altLang="en-US" sz="1200">
              <a:solidFill>
                <a:schemeClr val="bg1"/>
              </a:solidFill>
              <a:latin typeface="Arial" charset="0"/>
              <a:cs typeface="B Nazanin" pitchFamily="2" charset="-78"/>
            </a:endParaRPr>
          </a:p>
        </p:txBody>
      </p:sp>
      <p:sp>
        <p:nvSpPr>
          <p:cNvPr id="5" name="TextBox 4"/>
          <p:cNvSpPr txBox="1"/>
          <p:nvPr/>
        </p:nvSpPr>
        <p:spPr>
          <a:xfrm>
            <a:off x="357188" y="980728"/>
            <a:ext cx="8463284" cy="1224951"/>
          </a:xfrm>
          <a:prstGeom prst="rect">
            <a:avLst/>
          </a:prstGeom>
          <a:noFill/>
        </p:spPr>
        <p:txBody>
          <a:bodyPr wrap="square" rtlCol="0">
            <a:spAutoFit/>
          </a:bodyPr>
          <a:lstStyle/>
          <a:p>
            <a:pPr algn="just">
              <a:lnSpc>
                <a:spcPct val="115000"/>
              </a:lnSpc>
              <a:spcAft>
                <a:spcPts val="1000"/>
              </a:spcAft>
            </a:pPr>
            <a:r>
              <a:rPr lang="ar-SA" sz="1600" dirty="0">
                <a:latin typeface="Calibri"/>
                <a:ea typeface="Calibri"/>
                <a:cs typeface="B Nazanin"/>
              </a:rPr>
              <a:t>برای سنجش معنی دار تغییرات با استفاده از این روش باید ابتدا پاسخ های دریافت شده از آزمودنی ها را در یک جدول دو در دو به صورتی که در زیر مشاهده می کنید قرار داد . در این جدول آزمودنی هائی که تغییر را نشان می دهند در خانه های </a:t>
            </a:r>
            <a:r>
              <a:rPr lang="en-US" sz="1600" dirty="0">
                <a:latin typeface="Times New Roman"/>
                <a:ea typeface="Calibri"/>
                <a:cs typeface="Arial"/>
              </a:rPr>
              <a:t>A</a:t>
            </a:r>
            <a:r>
              <a:rPr lang="en-US" sz="1600" dirty="0">
                <a:latin typeface="Calibri"/>
                <a:ea typeface="Calibri"/>
                <a:cs typeface="B Nazanin"/>
              </a:rPr>
              <a:t> </a:t>
            </a:r>
            <a:r>
              <a:rPr lang="fa-IR" sz="1600" dirty="0">
                <a:latin typeface="Calibri"/>
                <a:ea typeface="Calibri"/>
                <a:cs typeface="B Nazanin"/>
              </a:rPr>
              <a:t> و </a:t>
            </a:r>
            <a:r>
              <a:rPr lang="en-US" sz="1600" dirty="0">
                <a:latin typeface="Times New Roman"/>
                <a:ea typeface="Calibri"/>
                <a:cs typeface="Arial"/>
              </a:rPr>
              <a:t>D</a:t>
            </a:r>
            <a:r>
              <a:rPr lang="fa-IR" sz="1600" dirty="0">
                <a:latin typeface="Calibri"/>
                <a:ea typeface="Calibri"/>
                <a:cs typeface="B Nazanin"/>
              </a:rPr>
              <a:t> قرار داده شده اند </a:t>
            </a:r>
            <a:r>
              <a:rPr lang="en-US" sz="1600" dirty="0">
                <a:latin typeface="Times New Roman"/>
                <a:ea typeface="Calibri"/>
                <a:cs typeface="Arial"/>
              </a:rPr>
              <a:t>A</a:t>
            </a:r>
            <a:r>
              <a:rPr lang="en-US" sz="1600" dirty="0">
                <a:latin typeface="Calibri"/>
                <a:ea typeface="Calibri"/>
                <a:cs typeface="B Nazanin"/>
              </a:rPr>
              <a:t> </a:t>
            </a:r>
            <a:r>
              <a:rPr lang="fa-IR" sz="1600" dirty="0">
                <a:latin typeface="Calibri"/>
                <a:ea typeface="Calibri"/>
                <a:cs typeface="B Nazanin"/>
              </a:rPr>
              <a:t> آنهائی هستند که از + به -  و </a:t>
            </a:r>
            <a:r>
              <a:rPr lang="en-US" sz="1600" dirty="0">
                <a:latin typeface="Times New Roman"/>
                <a:ea typeface="Calibri"/>
                <a:cs typeface="Arial"/>
              </a:rPr>
              <a:t>B</a:t>
            </a:r>
            <a:r>
              <a:rPr lang="en-US" sz="1600" dirty="0">
                <a:latin typeface="Calibri"/>
                <a:ea typeface="Calibri"/>
                <a:cs typeface="B Nazanin"/>
              </a:rPr>
              <a:t> </a:t>
            </a:r>
            <a:r>
              <a:rPr lang="fa-IR" sz="1600" dirty="0">
                <a:latin typeface="Calibri"/>
                <a:ea typeface="Calibri"/>
                <a:cs typeface="B Nazanin"/>
              </a:rPr>
              <a:t> آنهائی هستند که از </a:t>
            </a:r>
            <a:r>
              <a:rPr lang="fa-IR" sz="1600" dirty="0">
                <a:latin typeface="Calibri"/>
                <a:ea typeface="Calibri"/>
                <a:cs typeface="Times New Roman"/>
              </a:rPr>
              <a:t>–</a:t>
            </a:r>
            <a:r>
              <a:rPr lang="fa-IR" sz="1600" dirty="0">
                <a:latin typeface="Calibri"/>
                <a:ea typeface="Calibri"/>
                <a:cs typeface="B Nazanin"/>
              </a:rPr>
              <a:t> به  + تغییر داشته اند همچنین خانه های </a:t>
            </a:r>
            <a:r>
              <a:rPr lang="en-US" sz="1600" dirty="0">
                <a:latin typeface="Times New Roman"/>
                <a:ea typeface="Calibri"/>
                <a:cs typeface="Arial"/>
              </a:rPr>
              <a:t>C</a:t>
            </a:r>
            <a:r>
              <a:rPr lang="fa-IR" sz="1600" dirty="0">
                <a:latin typeface="Calibri"/>
                <a:ea typeface="Calibri"/>
                <a:cs typeface="B Nazanin"/>
              </a:rPr>
              <a:t> و </a:t>
            </a:r>
            <a:r>
              <a:rPr lang="en-US" sz="1600" dirty="0">
                <a:latin typeface="Times New Roman"/>
                <a:ea typeface="Calibri"/>
                <a:cs typeface="Arial"/>
              </a:rPr>
              <a:t>D</a:t>
            </a:r>
            <a:r>
              <a:rPr lang="fa-IR" sz="1600" dirty="0">
                <a:latin typeface="Calibri"/>
                <a:ea typeface="Calibri"/>
                <a:cs typeface="B Nazanin"/>
              </a:rPr>
              <a:t> آزمودنی هائی هستند که تغییر نکرده اند .</a:t>
            </a:r>
            <a:endParaRPr lang="en-US" sz="1600" dirty="0">
              <a:effectLst/>
              <a:latin typeface="Calibri"/>
              <a:ea typeface="Calibri"/>
              <a:cs typeface="Arial"/>
            </a:endParaRPr>
          </a:p>
        </p:txBody>
      </p:sp>
      <p:pic>
        <p:nvPicPr>
          <p:cNvPr id="102402" name="Picture 2" descr="C:\Users\azizi\Pictures\مک2.pn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683568" y="2198498"/>
            <a:ext cx="3168352" cy="252664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4860032" y="2564904"/>
            <a:ext cx="3672408" cy="369332"/>
          </a:xfrm>
          <a:prstGeom prst="rect">
            <a:avLst/>
          </a:prstGeom>
          <a:noFill/>
        </p:spPr>
        <p:txBody>
          <a:bodyPr wrap="square" rtlCol="0">
            <a:spAutoFit/>
          </a:bodyPr>
          <a:lstStyle/>
          <a:p>
            <a:endParaRPr lang="en-US" dirty="0"/>
          </a:p>
        </p:txBody>
      </p:sp>
    </p:spTree>
    <p:extLst>
      <p:ext uri="{BB962C8B-B14F-4D97-AF65-F5344CB8AC3E}">
        <p14:creationId xmlns="" xmlns:p14="http://schemas.microsoft.com/office/powerpoint/2010/main" val="953972044"/>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14313"/>
            <a:ext cx="5550198" cy="622399"/>
          </a:xfrm>
          <a:solidFill>
            <a:srgbClr val="FC5E62"/>
          </a:solidFill>
        </p:spPr>
        <p:txBody>
          <a:bodyPr anchor="ctr"/>
          <a:lstStyle/>
          <a:p>
            <a:pPr algn="r" rtl="1" eaLnBrk="1" fontAlgn="auto" hangingPunct="1">
              <a:spcAft>
                <a:spcPts val="0"/>
              </a:spcAft>
              <a:defRPr/>
            </a:pPr>
            <a:r>
              <a:rPr lang="fa-IR" sz="3200" dirty="0" smtClean="0">
                <a:solidFill>
                  <a:schemeClr val="hlink"/>
                </a:solidFill>
                <a:cs typeface="B Titr" panose="00000700000000000000" pitchFamily="2" charset="-78"/>
              </a:rPr>
              <a:t>آزمون مک نمار (</a:t>
            </a:r>
            <a:r>
              <a:rPr lang="en-US" sz="3200" dirty="0" smtClean="0">
                <a:solidFill>
                  <a:schemeClr val="hlink"/>
                </a:solidFill>
                <a:latin typeface="Times New Roman" panose="02020603050405020304" pitchFamily="18" charset="0"/>
                <a:cs typeface="Times New Roman" panose="02020603050405020304" pitchFamily="18" charset="0"/>
              </a:rPr>
              <a:t>McNmar</a:t>
            </a:r>
            <a:r>
              <a:rPr lang="fa-IR" sz="3200" dirty="0" smtClean="0">
                <a:solidFill>
                  <a:schemeClr val="hlink"/>
                </a:solidFill>
                <a:cs typeface="B Titr" panose="00000700000000000000" pitchFamily="2" charset="-78"/>
              </a:rPr>
              <a:t>)</a:t>
            </a:r>
          </a:p>
        </p:txBody>
      </p:sp>
      <p:sp>
        <p:nvSpPr>
          <p:cNvPr id="69635" name="Content Placeholder 2"/>
          <p:cNvSpPr>
            <a:spLocks noGrp="1"/>
          </p:cNvSpPr>
          <p:nvPr>
            <p:ph idx="1"/>
          </p:nvPr>
        </p:nvSpPr>
        <p:spPr>
          <a:xfrm>
            <a:off x="428625" y="1143000"/>
            <a:ext cx="8110538" cy="5429250"/>
          </a:xfrm>
        </p:spPr>
        <p:txBody>
          <a:bodyPr/>
          <a:lstStyle/>
          <a:p>
            <a:pPr algn="r" rtl="1" eaLnBrk="1" hangingPunct="1">
              <a:lnSpc>
                <a:spcPct val="150000"/>
              </a:lnSpc>
              <a:buFont typeface="Wingdings" panose="05000000000000000000" pitchFamily="2" charset="2"/>
              <a:buChar char="§"/>
            </a:pPr>
            <a:r>
              <a:rPr lang="fa-IR" altLang="en-US" sz="2000" dirty="0" smtClean="0">
                <a:solidFill>
                  <a:srgbClr val="002060"/>
                </a:solidFill>
                <a:latin typeface="Arial" charset="0"/>
                <a:cs typeface="Lotus" pitchFamily="2" charset="-78"/>
              </a:rPr>
              <a:t> </a:t>
            </a:r>
            <a:r>
              <a:rPr lang="fa-IR" altLang="en-US" sz="2000" dirty="0" smtClean="0">
                <a:solidFill>
                  <a:srgbClr val="002060"/>
                </a:solidFill>
                <a:latin typeface="Times New Roman" pitchFamily="18" charset="0"/>
                <a:cs typeface="B Badr" pitchFamily="2" charset="-78"/>
              </a:rPr>
              <a:t>اگر داده های دو گروه به صورت دو ارزشی باشد، بعبارتی متغيرها کيفی دو ارزشی باشند از آزمون مک نمار (</a:t>
            </a:r>
            <a:r>
              <a:rPr lang="en-US" altLang="en-US" sz="2000" dirty="0" err="1" smtClean="0">
                <a:solidFill>
                  <a:srgbClr val="002060"/>
                </a:solidFill>
                <a:latin typeface="Times New Roman" pitchFamily="18" charset="0"/>
                <a:cs typeface="B Badr" pitchFamily="2" charset="-78"/>
              </a:rPr>
              <a:t>McNmar</a:t>
            </a:r>
            <a:r>
              <a:rPr lang="fa-IR" altLang="en-US" sz="2000" dirty="0" smtClean="0">
                <a:solidFill>
                  <a:srgbClr val="002060"/>
                </a:solidFill>
                <a:latin typeface="Times New Roman" pitchFamily="18" charset="0"/>
                <a:cs typeface="B Badr" pitchFamily="2" charset="-78"/>
              </a:rPr>
              <a:t>) استفاده ميشود. </a:t>
            </a:r>
          </a:p>
          <a:p>
            <a:pPr algn="l" eaLnBrk="1" hangingPunct="1">
              <a:lnSpc>
                <a:spcPct val="150000"/>
              </a:lnSpc>
              <a:buFont typeface="Wingdings" pitchFamily="2" charset="2"/>
              <a:buChar char="v"/>
            </a:pPr>
            <a:r>
              <a:rPr lang="en-US" altLang="en-US" sz="2000" dirty="0" smtClean="0">
                <a:solidFill>
                  <a:srgbClr val="002060"/>
                </a:solidFill>
                <a:latin typeface="Times New Roman" pitchFamily="18" charset="0"/>
                <a:cs typeface="B Badr" pitchFamily="2" charset="-78"/>
              </a:rPr>
              <a:t>Analyze           Nonparametric Test           2 Related Samples</a:t>
            </a:r>
            <a:endParaRPr lang="fa-IR" altLang="en-US" sz="2000" dirty="0" smtClean="0">
              <a:solidFill>
                <a:srgbClr val="002060"/>
              </a:solidFill>
              <a:latin typeface="Times New Roman" pitchFamily="18" charset="0"/>
              <a:cs typeface="B Badr" pitchFamily="2" charset="-78"/>
            </a:endParaRPr>
          </a:p>
          <a:p>
            <a:pPr algn="just" rtl="1" eaLnBrk="1" hangingPunct="1">
              <a:lnSpc>
                <a:spcPct val="150000"/>
              </a:lnSpc>
              <a:buFont typeface="Wingdings" panose="05000000000000000000" pitchFamily="2" charset="2"/>
              <a:buChar char="§"/>
            </a:pPr>
            <a:r>
              <a:rPr lang="fa-IR" altLang="en-US" sz="2000" b="1" dirty="0" smtClean="0">
                <a:solidFill>
                  <a:srgbClr val="002060"/>
                </a:solidFill>
                <a:latin typeface="Times New Roman" pitchFamily="18" charset="0"/>
                <a:cs typeface="B Badr" pitchFamily="2" charset="-78"/>
              </a:rPr>
              <a:t>مانند:</a:t>
            </a:r>
            <a:r>
              <a:rPr lang="fa-IR" altLang="en-US" sz="2000" dirty="0" smtClean="0">
                <a:solidFill>
                  <a:srgbClr val="002060"/>
                </a:solidFill>
                <a:latin typeface="Times New Roman" pitchFamily="18" charset="0"/>
                <a:cs typeface="B Badr" pitchFamily="2" charset="-78"/>
              </a:rPr>
              <a:t> نظرات موافق و مخالف دانشجويان قبل و بعد از ديدن فيلم آموزشی </a:t>
            </a:r>
            <a:endParaRPr lang="fa-IR" altLang="en-US" sz="2000" b="1" dirty="0" smtClean="0">
              <a:solidFill>
                <a:srgbClr val="002060"/>
              </a:solidFill>
              <a:latin typeface="Times New Roman" pitchFamily="18" charset="0"/>
              <a:cs typeface="B Badr" pitchFamily="2" charset="-78"/>
            </a:endParaRPr>
          </a:p>
          <a:p>
            <a:pPr algn="just" rtl="1" eaLnBrk="1" hangingPunct="1">
              <a:lnSpc>
                <a:spcPct val="150000"/>
              </a:lnSpc>
              <a:buFont typeface="Wingdings" pitchFamily="2" charset="2"/>
              <a:buChar char="q"/>
            </a:pPr>
            <a:r>
              <a:rPr lang="fa-IR" altLang="en-US" sz="2000" dirty="0" smtClean="0">
                <a:solidFill>
                  <a:srgbClr val="002060"/>
                </a:solidFill>
                <a:latin typeface="Times New Roman" pitchFamily="18" charset="0"/>
                <a:cs typeface="B Badr" pitchFamily="2" charset="-78"/>
              </a:rPr>
              <a:t>    </a:t>
            </a:r>
            <a:r>
              <a:rPr lang="fa-IR" altLang="en-US" sz="2400" b="1" dirty="0" smtClean="0">
                <a:solidFill>
                  <a:srgbClr val="002060"/>
                </a:solidFill>
                <a:latin typeface="Arial" charset="0"/>
                <a:cs typeface="B Badr" pitchFamily="2" charset="-78"/>
              </a:rPr>
              <a:t>فرضيه:</a:t>
            </a:r>
          </a:p>
          <a:p>
            <a:pPr algn="just" rtl="1" eaLnBrk="1" hangingPunct="1">
              <a:lnSpc>
                <a:spcPct val="80000"/>
              </a:lnSpc>
              <a:buFont typeface="Wingdings 2" pitchFamily="18" charset="2"/>
              <a:buNone/>
            </a:pPr>
            <a:r>
              <a:rPr lang="fa-IR" altLang="en-US" sz="2000" dirty="0" smtClean="0">
                <a:solidFill>
                  <a:srgbClr val="002060"/>
                </a:solidFill>
                <a:latin typeface="Arial" charset="0"/>
                <a:cs typeface="Lotus" pitchFamily="2" charset="-78"/>
              </a:rPr>
              <a:t>          </a:t>
            </a:r>
            <a:r>
              <a:rPr lang="fa-IR" altLang="en-US" sz="2000" dirty="0" smtClean="0">
                <a:solidFill>
                  <a:srgbClr val="002060"/>
                </a:solidFill>
                <a:latin typeface="Arial" charset="0"/>
                <a:cs typeface="B Badr" pitchFamily="2" charset="-78"/>
              </a:rPr>
              <a:t>بين نظرات مديران قبل و بعد از انتخابات تفاوت معنی داری وجود دارد.</a:t>
            </a:r>
          </a:p>
          <a:p>
            <a:pPr algn="just" rtl="1" eaLnBrk="1" hangingPunct="1">
              <a:lnSpc>
                <a:spcPct val="120000"/>
              </a:lnSpc>
              <a:buFont typeface="Wingdings" pitchFamily="2" charset="2"/>
              <a:buNone/>
            </a:pPr>
            <a:r>
              <a:rPr lang="fa-IR" altLang="en-US" sz="2000" dirty="0" smtClean="0">
                <a:solidFill>
                  <a:srgbClr val="002060"/>
                </a:solidFill>
                <a:latin typeface="Times New Roman" pitchFamily="18" charset="0"/>
                <a:cs typeface="B Badr" pitchFamily="2" charset="-78"/>
              </a:rPr>
              <a:t> </a:t>
            </a:r>
          </a:p>
          <a:p>
            <a:pPr algn="l" eaLnBrk="1" hangingPunct="1">
              <a:buFont typeface="Wingdings" pitchFamily="2" charset="2"/>
              <a:buNone/>
            </a:pPr>
            <a:r>
              <a:rPr lang="en-US" altLang="en-US" sz="2000" dirty="0" smtClean="0">
                <a:solidFill>
                  <a:srgbClr val="002060"/>
                </a:solidFill>
                <a:latin typeface="Times New Roman" pitchFamily="18" charset="0"/>
                <a:cs typeface="B Badr" pitchFamily="2" charset="-78"/>
              </a:rPr>
              <a:t> </a:t>
            </a:r>
            <a:r>
              <a:rPr lang="en-US" altLang="en-US" sz="2000" dirty="0" err="1" smtClean="0">
                <a:solidFill>
                  <a:srgbClr val="002060"/>
                </a:solidFill>
                <a:latin typeface="Times New Roman" pitchFamily="18" charset="0"/>
                <a:cs typeface="B Badr" pitchFamily="2" charset="-78"/>
              </a:rPr>
              <a:t>Md</a:t>
            </a:r>
            <a:r>
              <a:rPr lang="en-US" altLang="en-US" sz="2000" dirty="0" smtClean="0">
                <a:solidFill>
                  <a:srgbClr val="002060"/>
                </a:solidFill>
                <a:latin typeface="Times New Roman" pitchFamily="18" charset="0"/>
                <a:cs typeface="B Badr" pitchFamily="2" charset="-78"/>
              </a:rPr>
              <a:t> = 0  </a:t>
            </a:r>
            <a:r>
              <a:rPr lang="fa-IR" altLang="en-US" sz="2000" dirty="0" smtClean="0">
                <a:solidFill>
                  <a:srgbClr val="002060"/>
                </a:solidFill>
                <a:latin typeface="Times New Roman" pitchFamily="18" charset="0"/>
                <a:cs typeface="B Badr" pitchFamily="2" charset="-78"/>
              </a:rPr>
              <a:t>:</a:t>
            </a:r>
            <a:r>
              <a:rPr lang="en-US" altLang="en-US" sz="2000" dirty="0" smtClean="0">
                <a:solidFill>
                  <a:srgbClr val="002060"/>
                </a:solidFill>
                <a:latin typeface="Times New Roman" pitchFamily="18" charset="0"/>
                <a:cs typeface="B Badr" pitchFamily="2" charset="-78"/>
              </a:rPr>
              <a:t> H0</a:t>
            </a:r>
            <a:endParaRPr lang="fa-IR" altLang="en-US" sz="2000" dirty="0" smtClean="0">
              <a:solidFill>
                <a:srgbClr val="002060"/>
              </a:solidFill>
              <a:latin typeface="Times New Roman" pitchFamily="18" charset="0"/>
              <a:cs typeface="B Badr" pitchFamily="2" charset="-78"/>
            </a:endParaRPr>
          </a:p>
          <a:p>
            <a:pPr algn="l" eaLnBrk="1" hangingPunct="1">
              <a:buFont typeface="Wingdings" pitchFamily="2" charset="2"/>
              <a:buNone/>
            </a:pPr>
            <a:r>
              <a:rPr lang="en-US" altLang="en-US" sz="2000" dirty="0" err="1" smtClean="0">
                <a:solidFill>
                  <a:srgbClr val="002060"/>
                </a:solidFill>
                <a:latin typeface="Times New Roman" pitchFamily="18" charset="0"/>
                <a:cs typeface="B Badr" pitchFamily="2" charset="-78"/>
              </a:rPr>
              <a:t>Md</a:t>
            </a:r>
            <a:r>
              <a:rPr lang="en-US" altLang="en-US" sz="2000" dirty="0" smtClean="0">
                <a:solidFill>
                  <a:srgbClr val="002060"/>
                </a:solidFill>
                <a:latin typeface="Times New Roman" pitchFamily="18" charset="0"/>
                <a:cs typeface="B Badr" pitchFamily="2" charset="-78"/>
              </a:rPr>
              <a:t> ≠ 0 </a:t>
            </a:r>
            <a:r>
              <a:rPr lang="fa-IR" altLang="en-US" sz="2000" dirty="0" smtClean="0">
                <a:solidFill>
                  <a:srgbClr val="002060"/>
                </a:solidFill>
                <a:latin typeface="Times New Roman" pitchFamily="18" charset="0"/>
                <a:cs typeface="B Badr" pitchFamily="2" charset="-78"/>
              </a:rPr>
              <a:t>:</a:t>
            </a:r>
            <a:r>
              <a:rPr lang="en-US" altLang="en-US" sz="2000" dirty="0" smtClean="0">
                <a:solidFill>
                  <a:srgbClr val="002060"/>
                </a:solidFill>
                <a:latin typeface="Times New Roman" pitchFamily="18" charset="0"/>
                <a:cs typeface="B Badr" pitchFamily="2" charset="-78"/>
              </a:rPr>
              <a:t> H1</a:t>
            </a:r>
            <a:endParaRPr lang="fa-IR" altLang="en-US" sz="2000" dirty="0" smtClean="0">
              <a:solidFill>
                <a:srgbClr val="002060"/>
              </a:solidFill>
              <a:latin typeface="Times New Roman" pitchFamily="18" charset="0"/>
              <a:cs typeface="B Badr" pitchFamily="2" charset="-78"/>
            </a:endParaRPr>
          </a:p>
        </p:txBody>
      </p:sp>
      <p:sp>
        <p:nvSpPr>
          <p:cNvPr id="6" name="Slide Number Placeholder 5"/>
          <p:cNvSpPr>
            <a:spLocks noGrp="1"/>
          </p:cNvSpPr>
          <p:nvPr>
            <p:ph type="sldNum" sz="quarter" idx="11"/>
          </p:nvPr>
        </p:nvSpPr>
        <p:spPr/>
        <p:txBody>
          <a:bodyPr/>
          <a:lstStyle/>
          <a:p>
            <a:pPr>
              <a:defRPr/>
            </a:pPr>
            <a:fld id="{552B52F2-919C-4F3C-8477-CB5F785CF618}" type="slidenum">
              <a:rPr lang="fa-IR" altLang="en-US"/>
              <a:pPr>
                <a:defRPr/>
              </a:pPr>
              <a:t>74</a:t>
            </a:fld>
            <a:endParaRPr lang="en-US" altLang="en-US" dirty="0"/>
          </a:p>
        </p:txBody>
      </p:sp>
      <p:sp>
        <p:nvSpPr>
          <p:cNvPr id="4" name="Left Brace 3"/>
          <p:cNvSpPr/>
          <p:nvPr/>
        </p:nvSpPr>
        <p:spPr>
          <a:xfrm>
            <a:off x="357188" y="4458816"/>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696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55776" y="4352109"/>
            <a:ext cx="5500687" cy="2143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963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4BD6CF0-AF9B-450D-9148-6BFDB529FB2D}" type="slidenum">
              <a:rPr lang="fa-IR" altLang="en-US" sz="1400">
                <a:solidFill>
                  <a:schemeClr val="bg1"/>
                </a:solidFill>
                <a:latin typeface="Arial" charset="0"/>
                <a:cs typeface="B Nazanin" pitchFamily="2" charset="-78"/>
              </a:rPr>
              <a:pPr algn="ctr" rtl="1" eaLnBrk="1" hangingPunct="1">
                <a:spcBef>
                  <a:spcPct val="0"/>
                </a:spcBef>
                <a:buFontTx/>
                <a:buNone/>
              </a:pPr>
              <a:t>74</a:t>
            </a:fld>
            <a:endParaRPr lang="en-US" altLang="en-US" sz="1200">
              <a:solidFill>
                <a:schemeClr val="bg1"/>
              </a:solidFill>
              <a:latin typeface="Arial" charset="0"/>
              <a:cs typeface="B Nazanin" pitchFamily="2" charset="-78"/>
            </a:endParaRPr>
          </a:p>
        </p:txBody>
      </p:sp>
    </p:spTree>
    <p:extLst>
      <p:ext uri="{BB962C8B-B14F-4D97-AF65-F5344CB8AC3E}">
        <p14:creationId xmlns="" xmlns:p14="http://schemas.microsoft.com/office/powerpoint/2010/main" val="327277479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a:xfrm>
            <a:off x="214313" y="1214438"/>
            <a:ext cx="8686800" cy="5357812"/>
          </a:xfrm>
        </p:spPr>
        <p:txBody>
          <a:bodyPr/>
          <a:lstStyle/>
          <a:p>
            <a:pPr algn="r" rtl="1" eaLnBrk="1" hangingPunct="1">
              <a:lnSpc>
                <a:spcPct val="150000"/>
              </a:lnSpc>
            </a:pPr>
            <a:r>
              <a:rPr lang="fa-IR" altLang="en-US" sz="2000" b="1" dirty="0" smtClean="0">
                <a:latin typeface="Arial" charset="0"/>
                <a:cs typeface="B Badr" pitchFamily="2" charset="-78"/>
              </a:rPr>
              <a:t>شامل دو خروجی است. خروجی اول فراوانی ترکيبی دو متغير را نشان ميدهد. خروجی دوم فرضيه پژوهش را آزمون ميکند. از  آنجائيکه </a:t>
            </a:r>
            <a:r>
              <a:rPr lang="en-US" altLang="en-US" sz="2000" b="1" dirty="0" smtClean="0">
                <a:latin typeface="Arial" charset="0"/>
                <a:cs typeface="B Badr" pitchFamily="2" charset="-78"/>
              </a:rPr>
              <a:t>Sig=0.760</a:t>
            </a:r>
            <a:r>
              <a:rPr lang="fa-IR" altLang="en-US" sz="2000" b="1" dirty="0" smtClean="0">
                <a:latin typeface="Arial" charset="0"/>
                <a:cs typeface="B Badr" pitchFamily="2" charset="-78"/>
              </a:rPr>
              <a:t> و  بيشتر از  </a:t>
            </a:r>
            <a:r>
              <a:rPr lang="en-US" altLang="en-US" sz="2000" b="1" dirty="0" smtClean="0">
                <a:latin typeface="Arial" charset="0"/>
                <a:cs typeface="B Badr" pitchFamily="2" charset="-78"/>
              </a:rPr>
              <a:t>5</a:t>
            </a:r>
            <a:r>
              <a:rPr lang="fa-IR" altLang="en-US" sz="2000" b="1" dirty="0" smtClean="0">
                <a:latin typeface="Arial" charset="0"/>
                <a:cs typeface="B Badr" pitchFamily="2" charset="-78"/>
              </a:rPr>
              <a:t> درصد است، </a:t>
            </a:r>
            <a:r>
              <a:rPr lang="en-US" altLang="en-US" sz="2000" b="1" dirty="0" smtClean="0">
                <a:latin typeface="Arial" charset="0"/>
                <a:cs typeface="B Badr" pitchFamily="2" charset="-78"/>
              </a:rPr>
              <a:t>H0</a:t>
            </a:r>
            <a:r>
              <a:rPr lang="fa-IR" altLang="en-US" sz="2000" b="1" dirty="0" smtClean="0">
                <a:latin typeface="Arial" charset="0"/>
                <a:cs typeface="B Badr" pitchFamily="2" charset="-78"/>
              </a:rPr>
              <a:t> رد نميشود. بعبارتی بين نظرات مديران قبل و بعد از انتخابات تفاوت معنی داری وجود ندارد. يعنی انتخابات در نظرات مديران تاثير ندارد.</a:t>
            </a:r>
          </a:p>
          <a:p>
            <a:pPr algn="r" rtl="1" eaLnBrk="1" hangingPunct="1"/>
            <a:endParaRPr lang="fa-IR" altLang="en-US" dirty="0" smtClean="0"/>
          </a:p>
        </p:txBody>
      </p:sp>
      <p:sp>
        <p:nvSpPr>
          <p:cNvPr id="5" name="Slide Number Placeholder 4"/>
          <p:cNvSpPr>
            <a:spLocks noGrp="1"/>
          </p:cNvSpPr>
          <p:nvPr>
            <p:ph type="sldNum" sz="quarter" idx="11"/>
          </p:nvPr>
        </p:nvSpPr>
        <p:spPr/>
        <p:txBody>
          <a:bodyPr/>
          <a:lstStyle/>
          <a:p>
            <a:pPr>
              <a:defRPr/>
            </a:pPr>
            <a:fld id="{4050CD18-C234-40B1-A19B-C884467955F1}" type="slidenum">
              <a:rPr lang="fa-IR" altLang="en-US"/>
              <a:pPr>
                <a:defRPr/>
              </a:pPr>
              <a:t>75</a:t>
            </a:fld>
            <a:endParaRPr lang="en-US" altLang="en-US" dirty="0"/>
          </a:p>
        </p:txBody>
      </p:sp>
      <p:pic>
        <p:nvPicPr>
          <p:cNvPr id="7270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4438" y="3286125"/>
            <a:ext cx="6643687" cy="2571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0662"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00A6423E-65BF-41BE-B7D9-2A7140591422}" type="slidenum">
              <a:rPr lang="fa-IR" altLang="en-US" sz="1400">
                <a:solidFill>
                  <a:schemeClr val="bg1"/>
                </a:solidFill>
                <a:latin typeface="Arial" charset="0"/>
                <a:cs typeface="B Nazanin" pitchFamily="2" charset="-78"/>
              </a:rPr>
              <a:pPr algn="ctr" rtl="1" eaLnBrk="1" hangingPunct="1">
                <a:spcBef>
                  <a:spcPct val="0"/>
                </a:spcBef>
                <a:buFontTx/>
                <a:buNone/>
              </a:pPr>
              <a:t>75</a:t>
            </a:fld>
            <a:endParaRPr lang="en-US" altLang="en-US" sz="1200">
              <a:solidFill>
                <a:schemeClr val="bg1"/>
              </a:solidFill>
              <a:latin typeface="Arial" charset="0"/>
              <a:cs typeface="B Nazanin" pitchFamily="2" charset="-78"/>
            </a:endParaRPr>
          </a:p>
        </p:txBody>
      </p:sp>
      <p:sp>
        <p:nvSpPr>
          <p:cNvPr id="7" name="Title 1"/>
          <p:cNvSpPr txBox="1">
            <a:spLocks/>
          </p:cNvSpPr>
          <p:nvPr/>
        </p:nvSpPr>
        <p:spPr>
          <a:xfrm>
            <a:off x="3131840" y="214313"/>
            <a:ext cx="5550198"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smtClean="0">
                <a:solidFill>
                  <a:schemeClr val="hlink"/>
                </a:solidFill>
                <a:cs typeface="B Titr" panose="00000700000000000000" pitchFamily="2" charset="-78"/>
              </a:rPr>
              <a:t>آزمون مک نمار (</a:t>
            </a:r>
            <a:r>
              <a:rPr lang="en-US" sz="3200" smtClean="0">
                <a:solidFill>
                  <a:schemeClr val="hlink"/>
                </a:solidFill>
                <a:latin typeface="Times New Roman" panose="02020603050405020304" pitchFamily="18" charset="0"/>
                <a:cs typeface="Times New Roman" panose="02020603050405020304" pitchFamily="18" charset="0"/>
              </a:rPr>
              <a:t>McNmar</a:t>
            </a:r>
            <a:r>
              <a:rPr lang="fa-IR" sz="3200" smtClean="0">
                <a:solidFill>
                  <a:schemeClr val="hlink"/>
                </a:solidFill>
                <a:cs typeface="B Titr" panose="00000700000000000000" pitchFamily="2" charset="-78"/>
              </a:rPr>
              <a:t>)</a:t>
            </a:r>
            <a:endParaRPr lang="fa-IR" sz="3200" dirty="0" smtClean="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fill="hold" nodeType="afterEffect">
                                  <p:stCondLst>
                                    <p:cond delay="0"/>
                                  </p:stCondLst>
                                  <p:childTnLst>
                                    <p:animClr clrSpc="rgb" dir="cw">
                                      <p:cBhvr override="childStyle">
                                        <p:cTn id="6" dur="1900" fill="hold">
                                          <p:stCondLst>
                                            <p:cond delay="100"/>
                                          </p:stCondLst>
                                        </p:cTn>
                                        <p:tgtEl>
                                          <p:spTgt spid="72708"/>
                                        </p:tgtEl>
                                        <p:attrNameLst>
                                          <p:attrName>style.color</p:attrName>
                                        </p:attrNameLst>
                                      </p:cBhvr>
                                      <p:to>
                                        <a:schemeClr val="accent2"/>
                                      </p:to>
                                    </p:animClr>
                                    <p:animClr clrSpc="rgb" dir="cw">
                                      <p:cBhvr>
                                        <p:cTn id="7" dur="1900" fill="hold">
                                          <p:stCondLst>
                                            <p:cond delay="100"/>
                                          </p:stCondLst>
                                        </p:cTn>
                                        <p:tgtEl>
                                          <p:spTgt spid="72708"/>
                                        </p:tgtEl>
                                        <p:attrNameLst>
                                          <p:attrName>fillColor</p:attrName>
                                        </p:attrNameLst>
                                      </p:cBhvr>
                                      <p:to>
                                        <a:schemeClr val="accent2"/>
                                      </p:to>
                                    </p:animClr>
                                    <p:set>
                                      <p:cBhvr>
                                        <p:cTn id="8" dur="1900" fill="hold">
                                          <p:stCondLst>
                                            <p:cond delay="100"/>
                                          </p:stCondLst>
                                        </p:cTn>
                                        <p:tgtEl>
                                          <p:spTgt spid="72708"/>
                                        </p:tgtEl>
                                        <p:attrNameLst>
                                          <p:attrName>fill.type</p:attrName>
                                        </p:attrNameLst>
                                      </p:cBhvr>
                                      <p:to>
                                        <p:strVal val="solid"/>
                                      </p:to>
                                    </p:set>
                                    <p:set>
                                      <p:cBhvr>
                                        <p:cTn id="9" dur="1900" fill="hold">
                                          <p:stCondLst>
                                            <p:cond delay="100"/>
                                          </p:stCondLst>
                                        </p:cTn>
                                        <p:tgtEl>
                                          <p:spTgt spid="72708"/>
                                        </p:tgtEl>
                                        <p:attrNameLst>
                                          <p:attrName>fill.on</p:attrName>
                                        </p:attrNameLst>
                                      </p:cBhvr>
                                      <p:to>
                                        <p:strVal val="true"/>
                                      </p:to>
                                    </p:set>
                                    <p:animScale>
                                      <p:cBhvr>
                                        <p:cTn id="10" dur="200" fill="hold">
                                          <p:stCondLst>
                                            <p:cond delay="0"/>
                                          </p:stCondLst>
                                        </p:cTn>
                                        <p:tgtEl>
                                          <p:spTgt spid="72708"/>
                                        </p:tgtEl>
                                      </p:cBhvr>
                                      <p:from x="100000" y="100000"/>
                                      <p:to x="100000" y="5000"/>
                                    </p:animScale>
                                    <p:animScale>
                                      <p:cBhvr>
                                        <p:cTn id="11" dur="200" fill="hold">
                                          <p:stCondLst>
                                            <p:cond delay="200"/>
                                          </p:stCondLst>
                                        </p:cTn>
                                        <p:tgtEl>
                                          <p:spTgt spid="72708"/>
                                        </p:tgtEl>
                                      </p:cBhvr>
                                      <p:from x="100000" y="5000"/>
                                      <p:to x="120000" y="150000"/>
                                    </p:animScale>
                                    <p:animScale>
                                      <p:cBhvr>
                                        <p:cTn id="12" dur="600" fill="hold">
                                          <p:stCondLst>
                                            <p:cond delay="1400"/>
                                          </p:stCondLst>
                                        </p:cTn>
                                        <p:tgtEl>
                                          <p:spTgt spid="72708"/>
                                        </p:tgtEl>
                                      </p:cBhvr>
                                      <p:to x="120000" y="150000"/>
                                    </p:animScale>
                                  </p:childTnLst>
                                </p:cTn>
                              </p:par>
                            </p:childTnLst>
                          </p:cTn>
                        </p:par>
                        <p:par>
                          <p:cTn id="13" fill="hold">
                            <p:stCondLst>
                              <p:cond delay="2000"/>
                            </p:stCondLst>
                            <p:childTnLst>
                              <p:par>
                                <p:cTn id="14" presetID="1" presetClass="emph" presetSubtype="2" fill="hold" nodeType="afterEffect">
                                  <p:stCondLst>
                                    <p:cond delay="0"/>
                                  </p:stCondLst>
                                  <p:childTnLst>
                                    <p:animClr clrSpc="rgb" dir="cw">
                                      <p:cBhvr>
                                        <p:cTn id="15" dur="3000" fill="hold"/>
                                        <p:tgtEl>
                                          <p:spTgt spid="7"/>
                                        </p:tgtEl>
                                        <p:attrNameLst>
                                          <p:attrName>fillcolor</p:attrName>
                                        </p:attrNameLst>
                                      </p:cBhvr>
                                      <p:to>
                                        <a:schemeClr val="accent2"/>
                                      </p:to>
                                    </p:animClr>
                                    <p:set>
                                      <p:cBhvr>
                                        <p:cTn id="16" dur="3000" fill="hold"/>
                                        <p:tgtEl>
                                          <p:spTgt spid="7"/>
                                        </p:tgtEl>
                                        <p:attrNameLst>
                                          <p:attrName>fill.type</p:attrName>
                                        </p:attrNameLst>
                                      </p:cBhvr>
                                      <p:to>
                                        <p:strVal val="solid"/>
                                      </p:to>
                                    </p:set>
                                    <p:set>
                                      <p:cBhvr>
                                        <p:cTn id="17" dur="3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428625" y="1143000"/>
            <a:ext cx="8110538" cy="5429250"/>
          </a:xfrm>
        </p:spPr>
        <p:txBody>
          <a:bodyPr/>
          <a:lstStyle/>
          <a:p>
            <a:pPr algn="just" rtl="1" eaLnBrk="1" hangingPunct="1">
              <a:lnSpc>
                <a:spcPct val="120000"/>
              </a:lnSpc>
            </a:pPr>
            <a:r>
              <a:rPr lang="fa-IR" altLang="en-US" sz="2000" dirty="0" smtClean="0">
                <a:latin typeface="Times New Roman" pitchFamily="18" charset="0"/>
                <a:cs typeface="B Badr" pitchFamily="2" charset="-78"/>
              </a:rPr>
              <a:t>اگر داده در سه وضعيت و به صورت دو ارزشی باشد، از آزمون کوکران (</a:t>
            </a:r>
            <a:r>
              <a:rPr lang="en-US" altLang="en-US" sz="2000" dirty="0" smtClean="0">
                <a:latin typeface="Times New Roman" pitchFamily="18" charset="0"/>
                <a:cs typeface="B Badr" pitchFamily="2" charset="-78"/>
              </a:rPr>
              <a:t>Cochran's Test</a:t>
            </a:r>
            <a:r>
              <a:rPr lang="fa-IR" altLang="en-US" sz="2000" dirty="0" smtClean="0">
                <a:latin typeface="Times New Roman" pitchFamily="18" charset="0"/>
                <a:cs typeface="B Badr" pitchFamily="2" charset="-78"/>
              </a:rPr>
              <a:t>) استفاده ميشود. (مقايسه سه گروه وابسته دو ارزشي)</a:t>
            </a:r>
          </a:p>
          <a:p>
            <a:pPr algn="just" rtl="1" eaLnBrk="1" hangingPunct="1">
              <a:lnSpc>
                <a:spcPct val="120000"/>
              </a:lnSpc>
            </a:pPr>
            <a:endParaRPr lang="fa-IR" altLang="en-US" sz="2000" dirty="0" smtClean="0">
              <a:latin typeface="Times New Roman" pitchFamily="18" charset="0"/>
              <a:cs typeface="B Badr" pitchFamily="2" charset="-78"/>
            </a:endParaRPr>
          </a:p>
          <a:p>
            <a:pPr marL="0" indent="0" rtl="1" eaLnBrk="1" hangingPunct="1">
              <a:lnSpc>
                <a:spcPct val="150000"/>
              </a:lnSpc>
              <a:buNone/>
            </a:pPr>
            <a:r>
              <a:rPr lang="en-US" altLang="en-US" sz="2000" dirty="0" smtClean="0">
                <a:latin typeface="Times New Roman" pitchFamily="18" charset="0"/>
                <a:cs typeface="B Badr" pitchFamily="2" charset="-78"/>
              </a:rPr>
              <a:t>Analyze   /    Nonparametric Test  </a:t>
            </a:r>
            <a:r>
              <a:rPr lang="en-US" altLang="en-US" sz="2000" dirty="0">
                <a:latin typeface="Times New Roman" pitchFamily="18" charset="0"/>
                <a:cs typeface="B Badr" pitchFamily="2" charset="-78"/>
              </a:rPr>
              <a:t>/</a:t>
            </a:r>
            <a:r>
              <a:rPr lang="en-US" altLang="en-US" sz="2000" dirty="0" smtClean="0">
                <a:latin typeface="Times New Roman" pitchFamily="18" charset="0"/>
                <a:cs typeface="B Badr" pitchFamily="2" charset="-78"/>
              </a:rPr>
              <a:t>    K Related Samples</a:t>
            </a:r>
            <a:endParaRPr lang="fa-IR" altLang="en-US" sz="2000" dirty="0" smtClean="0">
              <a:latin typeface="Times New Roman" pitchFamily="18" charset="0"/>
              <a:cs typeface="B Badr" pitchFamily="2" charset="-78"/>
            </a:endParaRPr>
          </a:p>
          <a:p>
            <a:pPr algn="just" rtl="1" eaLnBrk="1" hangingPunct="1">
              <a:lnSpc>
                <a:spcPct val="120000"/>
              </a:lnSpc>
              <a:buFont typeface="Wingdings 2" pitchFamily="18" charset="2"/>
              <a:buNone/>
            </a:pPr>
            <a:r>
              <a:rPr lang="fa-IR" altLang="en-US" sz="2000" b="1" dirty="0" smtClean="0">
                <a:latin typeface="Times New Roman" pitchFamily="18" charset="0"/>
                <a:cs typeface="B Badr" pitchFamily="2" charset="-78"/>
              </a:rPr>
              <a:t>مانند:</a:t>
            </a:r>
          </a:p>
          <a:p>
            <a:pPr algn="just" rtl="1" eaLnBrk="1" hangingPunct="1">
              <a:lnSpc>
                <a:spcPct val="120000"/>
              </a:lnSpc>
              <a:buFont typeface="Arial" charset="0"/>
              <a:buChar char="•"/>
            </a:pPr>
            <a:r>
              <a:rPr lang="fa-IR" altLang="en-US" sz="2000" b="1" dirty="0" smtClean="0">
                <a:latin typeface="Times New Roman" pitchFamily="18" charset="0"/>
                <a:cs typeface="B Badr" pitchFamily="2" charset="-78"/>
              </a:rPr>
              <a:t>نظرات موافق و مخالف دانشجويان:</a:t>
            </a:r>
          </a:p>
          <a:p>
            <a:pPr algn="just" rtl="1" eaLnBrk="1" hangingPunct="1">
              <a:lnSpc>
                <a:spcPct val="120000"/>
              </a:lnSpc>
              <a:buFont typeface="Arial" charset="0"/>
              <a:buChar char="•"/>
            </a:pPr>
            <a:r>
              <a:rPr lang="fa-IR" altLang="en-US" sz="2000" dirty="0" smtClean="0">
                <a:latin typeface="Times New Roman" pitchFamily="18" charset="0"/>
                <a:cs typeface="B Badr" pitchFamily="2" charset="-78"/>
              </a:rPr>
              <a:t> قبل از نمايش فيلم اول، </a:t>
            </a:r>
          </a:p>
          <a:p>
            <a:pPr algn="just" rtl="1" eaLnBrk="1" hangingPunct="1">
              <a:lnSpc>
                <a:spcPct val="120000"/>
              </a:lnSpc>
              <a:buFont typeface="Arial" charset="0"/>
              <a:buChar char="•"/>
            </a:pPr>
            <a:r>
              <a:rPr lang="fa-IR" altLang="en-US" sz="2000" dirty="0" smtClean="0">
                <a:latin typeface="Times New Roman" pitchFamily="18" charset="0"/>
                <a:cs typeface="B Badr" pitchFamily="2" charset="-78"/>
              </a:rPr>
              <a:t>بعد از نمايش فيلم اول و قبل از نمايش فيلم دوم،</a:t>
            </a:r>
          </a:p>
          <a:p>
            <a:pPr algn="just" rtl="1" eaLnBrk="1" hangingPunct="1">
              <a:lnSpc>
                <a:spcPct val="120000"/>
              </a:lnSpc>
              <a:buFont typeface="Arial" charset="0"/>
              <a:buChar char="•"/>
            </a:pPr>
            <a:r>
              <a:rPr lang="fa-IR" altLang="en-US" sz="2000" dirty="0" smtClean="0">
                <a:latin typeface="Times New Roman" pitchFamily="18" charset="0"/>
                <a:cs typeface="B Badr" pitchFamily="2" charset="-78"/>
              </a:rPr>
              <a:t>بعد از نمايش فيلم دوم</a:t>
            </a:r>
          </a:p>
          <a:p>
            <a:pPr rtl="1" eaLnBrk="1" hangingPunct="1">
              <a:lnSpc>
                <a:spcPct val="120000"/>
              </a:lnSpc>
              <a:buFont typeface="Wingdings" pitchFamily="2" charset="2"/>
              <a:buNone/>
            </a:pPr>
            <a:r>
              <a:rPr lang="fa-IR" altLang="en-US" sz="2000" b="1" dirty="0" smtClean="0">
                <a:latin typeface="Times New Roman" pitchFamily="18" charset="0"/>
                <a:cs typeface="B Badr" pitchFamily="2" charset="-78"/>
              </a:rPr>
              <a:t> </a:t>
            </a:r>
            <a:r>
              <a:rPr lang="en-US" altLang="en-US" sz="2000" b="1" dirty="0" smtClean="0">
                <a:latin typeface="Times New Roman" pitchFamily="18" charset="0"/>
                <a:cs typeface="B Badr" pitchFamily="2" charset="-78"/>
              </a:rPr>
              <a:t> </a:t>
            </a:r>
            <a:r>
              <a:rPr lang="fa-IR" altLang="en-US" sz="2000" b="1" dirty="0" smtClean="0">
                <a:latin typeface="Times New Roman" pitchFamily="18" charset="0"/>
                <a:cs typeface="B Badr" pitchFamily="2" charset="-78"/>
              </a:rPr>
              <a:t>نظرات دانشجويان در سه وضعيت يکسان است</a:t>
            </a:r>
            <a:r>
              <a:rPr lang="en-US" altLang="en-US" sz="2000" b="1" dirty="0" smtClean="0">
                <a:latin typeface="Times New Roman" pitchFamily="18" charset="0"/>
                <a:cs typeface="B Badr" pitchFamily="2" charset="-78"/>
              </a:rPr>
              <a:t>  </a:t>
            </a:r>
            <a:r>
              <a:rPr lang="fa-IR" altLang="en-US" sz="2000" dirty="0" smtClean="0">
                <a:latin typeface="Times New Roman" pitchFamily="18" charset="0"/>
                <a:cs typeface="B Badr" pitchFamily="2" charset="-78"/>
              </a:rPr>
              <a:t>:</a:t>
            </a:r>
            <a:r>
              <a:rPr lang="en-US" altLang="en-US" sz="2000" dirty="0" smtClean="0">
                <a:latin typeface="Times New Roman" pitchFamily="18" charset="0"/>
                <a:cs typeface="B Badr" pitchFamily="2" charset="-78"/>
              </a:rPr>
              <a:t> H0</a:t>
            </a:r>
            <a:r>
              <a:rPr lang="fa-IR" altLang="en-US" sz="2000" dirty="0" smtClean="0">
                <a:latin typeface="Times New Roman" pitchFamily="18" charset="0"/>
                <a:cs typeface="B Badr" pitchFamily="2" charset="-78"/>
              </a:rPr>
              <a:t> </a:t>
            </a:r>
          </a:p>
          <a:p>
            <a:pPr rtl="1" eaLnBrk="1" hangingPunct="1">
              <a:lnSpc>
                <a:spcPct val="120000"/>
              </a:lnSpc>
              <a:buFont typeface="Wingdings" pitchFamily="2" charset="2"/>
              <a:buNone/>
            </a:pPr>
            <a:r>
              <a:rPr lang="fa-IR" altLang="en-US" sz="2000" b="1" dirty="0" smtClean="0">
                <a:latin typeface="Times New Roman" pitchFamily="18" charset="0"/>
                <a:cs typeface="B Badr" pitchFamily="2" charset="-78"/>
              </a:rPr>
              <a:t>دست کم نظرات دانشجويان در دو وضعيت يکسان نيست </a:t>
            </a:r>
            <a:r>
              <a:rPr lang="fa-IR" altLang="en-US" sz="2000" dirty="0" smtClean="0">
                <a:latin typeface="Times New Roman" pitchFamily="18" charset="0"/>
                <a:cs typeface="B Badr" pitchFamily="2" charset="-78"/>
              </a:rPr>
              <a:t>:</a:t>
            </a:r>
            <a:r>
              <a:rPr lang="en-US" altLang="en-US" sz="2000" dirty="0" smtClean="0">
                <a:latin typeface="Times New Roman" pitchFamily="18" charset="0"/>
                <a:cs typeface="B Badr" pitchFamily="2" charset="-78"/>
              </a:rPr>
              <a:t> H1</a:t>
            </a:r>
            <a:endParaRPr lang="fa-IR" altLang="en-US" sz="2000" dirty="0" smtClean="0">
              <a:latin typeface="Times New Roman" pitchFamily="18" charset="0"/>
              <a:cs typeface="B Badr" pitchFamily="2" charset="-78"/>
            </a:endParaRPr>
          </a:p>
          <a:p>
            <a:pPr algn="just" rtl="1" eaLnBrk="1" hangingPunct="1"/>
            <a:endParaRPr lang="fa-IR" altLang="en-US" dirty="0" smtClean="0"/>
          </a:p>
        </p:txBody>
      </p:sp>
      <p:sp>
        <p:nvSpPr>
          <p:cNvPr id="5" name="Slide Number Placeholder 4"/>
          <p:cNvSpPr>
            <a:spLocks noGrp="1"/>
          </p:cNvSpPr>
          <p:nvPr>
            <p:ph type="sldNum" sz="quarter" idx="11"/>
          </p:nvPr>
        </p:nvSpPr>
        <p:spPr/>
        <p:txBody>
          <a:bodyPr/>
          <a:lstStyle/>
          <a:p>
            <a:pPr>
              <a:defRPr/>
            </a:pPr>
            <a:fld id="{B89C2E66-028C-4D25-AD62-A4CB59F6AFBA}" type="slidenum">
              <a:rPr lang="fa-IR" altLang="en-US"/>
              <a:pPr>
                <a:defRPr/>
              </a:pPr>
              <a:t>76</a:t>
            </a:fld>
            <a:endParaRPr lang="en-US" altLang="en-US" dirty="0"/>
          </a:p>
        </p:txBody>
      </p:sp>
      <p:sp>
        <p:nvSpPr>
          <p:cNvPr id="4" name="Left Brace 3"/>
          <p:cNvSpPr/>
          <p:nvPr/>
        </p:nvSpPr>
        <p:spPr>
          <a:xfrm>
            <a:off x="383977" y="5013176"/>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1686"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D206B730-8312-4F17-9E51-E3CBA2E55836}" type="slidenum">
              <a:rPr lang="fa-IR" altLang="en-US" sz="1400">
                <a:solidFill>
                  <a:schemeClr val="bg1"/>
                </a:solidFill>
                <a:latin typeface="Arial" charset="0"/>
                <a:cs typeface="B Nazanin" pitchFamily="2" charset="-78"/>
              </a:rPr>
              <a:pPr algn="ctr" rtl="1" eaLnBrk="1" hangingPunct="1">
                <a:spcBef>
                  <a:spcPct val="0"/>
                </a:spcBef>
                <a:buFontTx/>
                <a:buNone/>
              </a:pPr>
              <a:t>76</a:t>
            </a:fld>
            <a:endParaRPr lang="en-US" altLang="en-US" sz="1200">
              <a:solidFill>
                <a:schemeClr val="bg1"/>
              </a:solidFill>
              <a:latin typeface="Arial" charset="0"/>
              <a:cs typeface="B Nazanin" pitchFamily="2" charset="-78"/>
            </a:endParaRPr>
          </a:p>
        </p:txBody>
      </p:sp>
      <p:sp>
        <p:nvSpPr>
          <p:cNvPr id="7" name="Title 1"/>
          <p:cNvSpPr txBox="1">
            <a:spLocks/>
          </p:cNvSpPr>
          <p:nvPr/>
        </p:nvSpPr>
        <p:spPr>
          <a:xfrm>
            <a:off x="3342282" y="188640"/>
            <a:ext cx="5550198"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آزمون کوکران(</a:t>
            </a:r>
            <a:r>
              <a:rPr lang="en-US" sz="3200" dirty="0" smtClean="0">
                <a:solidFill>
                  <a:schemeClr val="hlink"/>
                </a:solidFill>
                <a:latin typeface="Times New Roman" panose="02020603050405020304" pitchFamily="18" charset="0"/>
                <a:cs typeface="Times New Roman" panose="02020603050405020304" pitchFamily="18" charset="0"/>
              </a:rPr>
              <a:t>Cochran Test</a:t>
            </a:r>
            <a:r>
              <a:rPr lang="fa-IR" sz="3200" dirty="0" smtClean="0">
                <a:solidFill>
                  <a:schemeClr val="hlink"/>
                </a:solidFill>
                <a:cs typeface="B Titr" panose="00000700000000000000" pitchFamily="2" charset="-78"/>
              </a:rPr>
              <a:t>)</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7"/>
                                        </p:tgtEl>
                                        <p:attrNameLst>
                                          <p:attrName>fillcolor</p:attrName>
                                        </p:attrNameLst>
                                      </p:cBhvr>
                                      <p:to>
                                        <a:schemeClr val="accent2"/>
                                      </p:to>
                                    </p:animClr>
                                    <p:set>
                                      <p:cBhvr>
                                        <p:cTn id="7" dur="3000" fill="hold"/>
                                        <p:tgtEl>
                                          <p:spTgt spid="7"/>
                                        </p:tgtEl>
                                        <p:attrNameLst>
                                          <p:attrName>fill.type</p:attrName>
                                        </p:attrNameLst>
                                      </p:cBhvr>
                                      <p:to>
                                        <p:strVal val="solid"/>
                                      </p:to>
                                    </p:set>
                                    <p:set>
                                      <p:cBhvr>
                                        <p:cTn id="8" dur="3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1"/>
          </p:nvPr>
        </p:nvSpPr>
        <p:spPr>
          <a:xfrm>
            <a:off x="285750" y="1214438"/>
            <a:ext cx="8686800" cy="5214937"/>
          </a:xfrm>
        </p:spPr>
        <p:txBody>
          <a:bodyPr/>
          <a:lstStyle/>
          <a:p>
            <a:pPr algn="just" rtl="1" eaLnBrk="1" hangingPunct="1">
              <a:lnSpc>
                <a:spcPct val="150000"/>
              </a:lnSpc>
            </a:pPr>
            <a:r>
              <a:rPr lang="fa-IR" altLang="en-US" sz="2000" b="1" dirty="0" smtClean="0">
                <a:latin typeface="Arial" charset="0"/>
                <a:cs typeface="B Badr" pitchFamily="2" charset="-78"/>
              </a:rPr>
              <a:t>نتيجه آزمون شامل دو خروجی است. خروجی اول فراوانی تلفيقی سه متغير را نشان ميدهد. خروجی دوم فرضيه پژوهش را آزمون ميکند. از  آنجائيکه </a:t>
            </a:r>
            <a:r>
              <a:rPr lang="en-US" altLang="en-US" sz="2000" b="1" dirty="0" smtClean="0">
                <a:latin typeface="Arial" charset="0"/>
                <a:cs typeface="B Badr" pitchFamily="2" charset="-78"/>
              </a:rPr>
              <a:t>Sig=0.656</a:t>
            </a:r>
            <a:r>
              <a:rPr lang="fa-IR" altLang="en-US" sz="2000" b="1" dirty="0" smtClean="0">
                <a:latin typeface="Arial" charset="0"/>
                <a:cs typeface="B Badr" pitchFamily="2" charset="-78"/>
              </a:rPr>
              <a:t> و  بيشتر از  </a:t>
            </a:r>
            <a:r>
              <a:rPr lang="en-US" altLang="en-US" sz="2000" b="1" dirty="0" smtClean="0">
                <a:latin typeface="Arial" charset="0"/>
                <a:cs typeface="B Badr" pitchFamily="2" charset="-78"/>
              </a:rPr>
              <a:t>5</a:t>
            </a:r>
            <a:r>
              <a:rPr lang="fa-IR" altLang="en-US" sz="2000" b="1" dirty="0" smtClean="0">
                <a:latin typeface="Arial" charset="0"/>
                <a:cs typeface="B Badr" pitchFamily="2" charset="-78"/>
              </a:rPr>
              <a:t> درصد است، </a:t>
            </a:r>
            <a:r>
              <a:rPr lang="en-US" altLang="en-US" sz="2000" b="1" dirty="0" smtClean="0">
                <a:latin typeface="Arial" charset="0"/>
                <a:cs typeface="B Badr" pitchFamily="2" charset="-78"/>
              </a:rPr>
              <a:t>H0</a:t>
            </a:r>
            <a:r>
              <a:rPr lang="fa-IR" altLang="en-US" sz="2000" b="1" dirty="0" smtClean="0">
                <a:latin typeface="Arial" charset="0"/>
                <a:cs typeface="B Badr" pitchFamily="2" charset="-78"/>
              </a:rPr>
              <a:t> رد نميشود. بعبارتی بين نظرات مديران در سه وضعيت  تفاوت معنی داری وجود ندارد. </a:t>
            </a:r>
          </a:p>
          <a:p>
            <a:pPr algn="just" rtl="1" eaLnBrk="1" hangingPunct="1"/>
            <a:endParaRPr lang="fa-IR" altLang="en-US" dirty="0" smtClean="0"/>
          </a:p>
        </p:txBody>
      </p:sp>
      <p:sp>
        <p:nvSpPr>
          <p:cNvPr id="6" name="Slide Number Placeholder 5"/>
          <p:cNvSpPr>
            <a:spLocks noGrp="1"/>
          </p:cNvSpPr>
          <p:nvPr>
            <p:ph type="sldNum" sz="quarter" idx="11"/>
          </p:nvPr>
        </p:nvSpPr>
        <p:spPr/>
        <p:txBody>
          <a:bodyPr/>
          <a:lstStyle/>
          <a:p>
            <a:pPr>
              <a:defRPr/>
            </a:pPr>
            <a:fld id="{6876041E-3113-4ED9-B53C-5B66D2EB9880}" type="slidenum">
              <a:rPr lang="fa-IR" altLang="en-US"/>
              <a:pPr>
                <a:defRPr/>
              </a:pPr>
              <a:t>77</a:t>
            </a:fld>
            <a:endParaRPr lang="en-US" altLang="en-US" dirty="0"/>
          </a:p>
        </p:txBody>
      </p:sp>
      <p:pic>
        <p:nvPicPr>
          <p:cNvPr id="7475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3068960"/>
            <a:ext cx="3857625" cy="26431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7475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63418" y="3018060"/>
            <a:ext cx="3641030" cy="26431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2711"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15873839-0999-4735-975A-CBC9BB22BA39}" type="slidenum">
              <a:rPr lang="fa-IR" altLang="en-US" sz="1400">
                <a:solidFill>
                  <a:schemeClr val="bg1"/>
                </a:solidFill>
                <a:latin typeface="Arial" charset="0"/>
                <a:cs typeface="B Nazanin" pitchFamily="2" charset="-78"/>
              </a:rPr>
              <a:pPr algn="ctr" rtl="1" eaLnBrk="1" hangingPunct="1">
                <a:spcBef>
                  <a:spcPct val="0"/>
                </a:spcBef>
                <a:buFontTx/>
                <a:buNone/>
              </a:pPr>
              <a:t>77</a:t>
            </a:fld>
            <a:endParaRPr lang="en-US" altLang="en-US" sz="1200">
              <a:solidFill>
                <a:schemeClr val="bg1"/>
              </a:solidFill>
              <a:latin typeface="Arial" charset="0"/>
              <a:cs typeface="B Nazanin" pitchFamily="2" charset="-78"/>
            </a:endParaRPr>
          </a:p>
        </p:txBody>
      </p:sp>
      <p:sp>
        <p:nvSpPr>
          <p:cNvPr id="9" name="Title 1"/>
          <p:cNvSpPr txBox="1">
            <a:spLocks/>
          </p:cNvSpPr>
          <p:nvPr/>
        </p:nvSpPr>
        <p:spPr>
          <a:xfrm>
            <a:off x="3342282" y="188640"/>
            <a:ext cx="5550198"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آزمون کوکران(</a:t>
            </a:r>
            <a:r>
              <a:rPr lang="en-US" sz="3200" dirty="0" smtClean="0">
                <a:solidFill>
                  <a:schemeClr val="hlink"/>
                </a:solidFill>
                <a:latin typeface="Times New Roman" panose="02020603050405020304" pitchFamily="18" charset="0"/>
                <a:cs typeface="Times New Roman" panose="02020603050405020304" pitchFamily="18" charset="0"/>
              </a:rPr>
              <a:t>Cochran Test</a:t>
            </a:r>
            <a:r>
              <a:rPr lang="fa-IR" sz="3200" dirty="0" smtClean="0">
                <a:solidFill>
                  <a:schemeClr val="hlink"/>
                </a:solidFill>
                <a:cs typeface="B Titr" panose="00000700000000000000" pitchFamily="2" charset="-78"/>
              </a:rPr>
              <a:t>)</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74756"/>
                                        </p:tgtEl>
                                      </p:cBhvr>
                                    </p:animEffect>
                                    <p:animScale>
                                      <p:cBhvr>
                                        <p:cTn id="7" dur="250" autoRev="1" fill="hold"/>
                                        <p:tgtEl>
                                          <p:spTgt spid="74756"/>
                                        </p:tgtEl>
                                      </p:cBhvr>
                                      <p:by x="105000" y="105000"/>
                                    </p:animScale>
                                  </p:childTnLst>
                                </p:cTn>
                              </p:par>
                            </p:childTnLst>
                          </p:cTn>
                        </p:par>
                        <p:par>
                          <p:cTn id="8" fill="hold" nodeType="afterGroup">
                            <p:stCondLst>
                              <p:cond delay="1500"/>
                            </p:stCondLst>
                            <p:childTnLst>
                              <p:par>
                                <p:cTn id="9" presetID="26" presetClass="emph" presetSubtype="0" fill="hold" nodeType="afterEffect">
                                  <p:stCondLst>
                                    <p:cond delay="0"/>
                                  </p:stCondLst>
                                  <p:childTnLst>
                                    <p:animEffect transition="out" filter="fade">
                                      <p:cBhvr>
                                        <p:cTn id="10" dur="500" tmFilter="0, 0; .2, .5; .8, .5; 1, 0"/>
                                        <p:tgtEl>
                                          <p:spTgt spid="74757"/>
                                        </p:tgtEl>
                                      </p:cBhvr>
                                    </p:animEffect>
                                    <p:animScale>
                                      <p:cBhvr>
                                        <p:cTn id="11" dur="250" autoRev="1" fill="hold"/>
                                        <p:tgtEl>
                                          <p:spTgt spid="74757"/>
                                        </p:tgtEl>
                                      </p:cBhvr>
                                      <p:by x="105000" y="105000"/>
                                    </p:animScale>
                                  </p:childTnLst>
                                </p:cTn>
                              </p:par>
                            </p:childTnLst>
                          </p:cTn>
                        </p:par>
                        <p:par>
                          <p:cTn id="12" fill="hold">
                            <p:stCondLst>
                              <p:cond delay="2000"/>
                            </p:stCondLst>
                            <p:childTnLst>
                              <p:par>
                                <p:cTn id="13" presetID="1" presetClass="emph" presetSubtype="2" fill="hold" nodeType="afterEffect">
                                  <p:stCondLst>
                                    <p:cond delay="0"/>
                                  </p:stCondLst>
                                  <p:childTnLst>
                                    <p:animClr clrSpc="rgb" dir="cw">
                                      <p:cBhvr>
                                        <p:cTn id="14" dur="3000" fill="hold"/>
                                        <p:tgtEl>
                                          <p:spTgt spid="9"/>
                                        </p:tgtEl>
                                        <p:attrNameLst>
                                          <p:attrName>fillcolor</p:attrName>
                                        </p:attrNameLst>
                                      </p:cBhvr>
                                      <p:to>
                                        <a:schemeClr val="accent2"/>
                                      </p:to>
                                    </p:animClr>
                                    <p:set>
                                      <p:cBhvr>
                                        <p:cTn id="15" dur="3000" fill="hold"/>
                                        <p:tgtEl>
                                          <p:spTgt spid="9"/>
                                        </p:tgtEl>
                                        <p:attrNameLst>
                                          <p:attrName>fill.type</p:attrName>
                                        </p:attrNameLst>
                                      </p:cBhvr>
                                      <p:to>
                                        <p:strVal val="solid"/>
                                      </p:to>
                                    </p:set>
                                    <p:set>
                                      <p:cBhvr>
                                        <p:cTn id="16" dur="3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6A7607C6-202B-4704-A93A-11430D37FF0E}" type="slidenum">
              <a:rPr lang="fa-IR" altLang="en-US"/>
              <a:pPr>
                <a:defRPr/>
              </a:pPr>
              <a:t>78</a:t>
            </a:fld>
            <a:endParaRPr lang="en-US" altLang="en-US" dirty="0"/>
          </a:p>
        </p:txBody>
      </p:sp>
      <p:sp>
        <p:nvSpPr>
          <p:cNvPr id="73731" name="Rectangle 4"/>
          <p:cNvSpPr>
            <a:spLocks noChangeArrowheads="1"/>
          </p:cNvSpPr>
          <p:nvPr/>
        </p:nvSpPr>
        <p:spPr bwMode="auto">
          <a:xfrm>
            <a:off x="214313" y="142875"/>
            <a:ext cx="8715375" cy="3896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just" rtl="1" eaLnBrk="1" hangingPunct="1">
              <a:lnSpc>
                <a:spcPct val="80000"/>
              </a:lnSpc>
              <a:buFontTx/>
              <a:buNone/>
            </a:pPr>
            <a:r>
              <a:rPr lang="fa-IR" altLang="en-US" sz="2400" dirty="0" smtClean="0">
                <a:solidFill>
                  <a:schemeClr val="tx1"/>
                </a:solidFill>
                <a:latin typeface="Arial" charset="0"/>
                <a:cs typeface="Lotus" pitchFamily="2" charset="-78"/>
              </a:rPr>
              <a:t>   </a:t>
            </a:r>
            <a:endParaRPr lang="fa-IR" altLang="en-US" sz="2400" dirty="0">
              <a:solidFill>
                <a:schemeClr val="tx1"/>
              </a:solidFill>
              <a:latin typeface="Arial" charset="0"/>
              <a:cs typeface="Lotus" pitchFamily="2" charset="-78"/>
            </a:endParaRPr>
          </a:p>
          <a:p>
            <a:pPr algn="just" rtl="1" eaLnBrk="1" hangingPunct="1">
              <a:lnSpc>
                <a:spcPct val="80000"/>
              </a:lnSpc>
              <a:buFontTx/>
              <a:buNone/>
            </a:pPr>
            <a:endParaRPr lang="fa-IR" altLang="en-US" sz="2400" dirty="0">
              <a:solidFill>
                <a:schemeClr val="tx1"/>
              </a:solidFill>
              <a:latin typeface="Arial" charset="0"/>
              <a:cs typeface="Lotus" pitchFamily="2" charset="-78"/>
            </a:endParaRPr>
          </a:p>
          <a:p>
            <a:pPr algn="just" rtl="1" eaLnBrk="1" hangingPunct="1">
              <a:lnSpc>
                <a:spcPct val="80000"/>
              </a:lnSpc>
              <a:buFontTx/>
              <a:buNone/>
            </a:pPr>
            <a:r>
              <a:rPr lang="fa-IR" altLang="en-US" sz="1800" dirty="0">
                <a:solidFill>
                  <a:schemeClr val="tx1"/>
                </a:solidFill>
                <a:latin typeface="Arial" charset="0"/>
                <a:cs typeface="Lotus" pitchFamily="2" charset="-78"/>
              </a:rPr>
              <a:t> </a:t>
            </a:r>
            <a:r>
              <a:rPr lang="fa-IR" altLang="en-US" sz="2000" dirty="0">
                <a:solidFill>
                  <a:schemeClr val="tx1"/>
                </a:solidFill>
                <a:latin typeface="Arial" charset="0"/>
                <a:cs typeface="Lotus" pitchFamily="2" charset="-78"/>
              </a:rPr>
              <a:t>اگر فرضيه مطرح شده به مقايسه ميانگين چند گروه مستقل بپردازد و استفاده از آزمون پارامتريک مقايسه ميانگين چندگروه به دليل متقارن نبودن توزيع حداقل يک گروه يا نمونه های کوچک امکانپذير نباشد از آزمون کروسکال-واليس استفاده ميکنيم. </a:t>
            </a:r>
          </a:p>
          <a:p>
            <a:pPr algn="just" rtl="1" eaLnBrk="1" hangingPunct="1">
              <a:lnSpc>
                <a:spcPct val="80000"/>
              </a:lnSpc>
              <a:buFontTx/>
              <a:buNone/>
            </a:pPr>
            <a:r>
              <a:rPr lang="fa-IR" altLang="en-US" sz="2000" dirty="0">
                <a:solidFill>
                  <a:schemeClr val="tx1"/>
                </a:solidFill>
                <a:latin typeface="Arial" charset="0"/>
                <a:cs typeface="Lotus" pitchFamily="2" charset="-78"/>
              </a:rPr>
              <a:t>فرضيه: ميانگين رتبه بازدهی شرکتهای توليدی، شرکتهای خدماتی و شرکتهای سرمايه گذاری متفاوت است.</a:t>
            </a:r>
          </a:p>
          <a:p>
            <a:pPr algn="just" rtl="1" eaLnBrk="1" hangingPunct="1">
              <a:lnSpc>
                <a:spcPct val="80000"/>
              </a:lnSpc>
              <a:buFontTx/>
              <a:buNone/>
            </a:pPr>
            <a:r>
              <a:rPr lang="fa-IR" altLang="en-US" sz="2000" dirty="0">
                <a:solidFill>
                  <a:schemeClr val="tx1"/>
                </a:solidFill>
                <a:latin typeface="Arial" charset="0"/>
                <a:cs typeface="Lotus" pitchFamily="2" charset="-78"/>
              </a:rPr>
              <a:t> </a:t>
            </a:r>
            <a:endParaRPr lang="en-US" altLang="en-US" sz="2000" dirty="0">
              <a:solidFill>
                <a:schemeClr val="tx1"/>
              </a:solidFill>
              <a:latin typeface="Arial" charset="0"/>
              <a:cs typeface="Lotus" pitchFamily="2" charset="-78"/>
            </a:endParaRPr>
          </a:p>
          <a:p>
            <a:pPr rtl="1" eaLnBrk="1" hangingPunct="1">
              <a:lnSpc>
                <a:spcPct val="80000"/>
              </a:lnSpc>
              <a:buFontTx/>
              <a:buNone/>
            </a:pPr>
            <a:r>
              <a:rPr lang="fa-IR" altLang="en-US" sz="2000" dirty="0">
                <a:solidFill>
                  <a:schemeClr val="tx1"/>
                </a:solidFill>
                <a:latin typeface="Arial" charset="0"/>
                <a:cs typeface="Lotus" pitchFamily="2" charset="-78"/>
              </a:rPr>
              <a:t>ميانگين رتبه گروه3 = ميانگين رتبه گروه2 = ميانگين رتبه گروه 1</a:t>
            </a:r>
            <a:r>
              <a:rPr lang="en-US" altLang="en-US" sz="2000" dirty="0">
                <a:solidFill>
                  <a:schemeClr val="tx1"/>
                </a:solidFill>
                <a:latin typeface="Arial" charset="0"/>
                <a:cs typeface="Lotus" pitchFamily="2" charset="-78"/>
              </a:rPr>
              <a:t> </a:t>
            </a:r>
            <a:r>
              <a:rPr lang="fa-IR" altLang="en-US" sz="2000" dirty="0">
                <a:solidFill>
                  <a:schemeClr val="tx1"/>
                </a:solidFill>
                <a:latin typeface="Arial" charset="0"/>
                <a:cs typeface="Lotus" pitchFamily="2" charset="-78"/>
              </a:rPr>
              <a:t>:</a:t>
            </a:r>
            <a:r>
              <a:rPr lang="en-US" altLang="en-US" sz="2000" dirty="0">
                <a:solidFill>
                  <a:schemeClr val="tx1"/>
                </a:solidFill>
                <a:latin typeface="Arial" charset="0"/>
                <a:cs typeface="Lotus" pitchFamily="2" charset="-78"/>
              </a:rPr>
              <a:t> H0</a:t>
            </a:r>
            <a:r>
              <a:rPr lang="fa-IR" altLang="en-US" sz="2000" dirty="0">
                <a:solidFill>
                  <a:schemeClr val="tx1"/>
                </a:solidFill>
                <a:latin typeface="Arial" charset="0"/>
                <a:cs typeface="Lotus" pitchFamily="2" charset="-78"/>
              </a:rPr>
              <a:t> </a:t>
            </a:r>
          </a:p>
          <a:p>
            <a:pPr rtl="1" eaLnBrk="1" hangingPunct="1">
              <a:lnSpc>
                <a:spcPct val="80000"/>
              </a:lnSpc>
              <a:buFontTx/>
              <a:buNone/>
            </a:pPr>
            <a:r>
              <a:rPr lang="fa-IR" altLang="en-US" sz="2000" dirty="0">
                <a:solidFill>
                  <a:schemeClr val="tx1"/>
                </a:solidFill>
                <a:latin typeface="Arial" charset="0"/>
                <a:cs typeface="Lotus" pitchFamily="2" charset="-78"/>
              </a:rPr>
              <a:t>دست کم ميانگين رتبه بازدهی دو گروه شرکت يکسان نيست </a:t>
            </a:r>
            <a:r>
              <a:rPr lang="en-US" altLang="en-US" sz="2000" dirty="0">
                <a:solidFill>
                  <a:schemeClr val="tx1"/>
                </a:solidFill>
                <a:latin typeface="Arial" charset="0"/>
                <a:cs typeface="Lotus" pitchFamily="2" charset="-78"/>
              </a:rPr>
              <a:t> </a:t>
            </a:r>
            <a:r>
              <a:rPr lang="fa-IR" altLang="en-US" sz="2000" dirty="0">
                <a:solidFill>
                  <a:schemeClr val="tx1"/>
                </a:solidFill>
                <a:latin typeface="Arial" charset="0"/>
                <a:cs typeface="Lotus" pitchFamily="2" charset="-78"/>
              </a:rPr>
              <a:t>:</a:t>
            </a:r>
            <a:r>
              <a:rPr lang="en-US" altLang="en-US" sz="2000" dirty="0">
                <a:solidFill>
                  <a:schemeClr val="tx1"/>
                </a:solidFill>
                <a:latin typeface="Arial" charset="0"/>
                <a:cs typeface="Lotus" pitchFamily="2" charset="-78"/>
              </a:rPr>
              <a:t> H1</a:t>
            </a:r>
            <a:endParaRPr lang="fa-IR" altLang="en-US" sz="2000" dirty="0">
              <a:solidFill>
                <a:schemeClr val="tx1"/>
              </a:solidFill>
              <a:latin typeface="Arial" charset="0"/>
              <a:cs typeface="Lotus" pitchFamily="2" charset="-78"/>
            </a:endParaRPr>
          </a:p>
          <a:p>
            <a:pPr algn="just" rtl="1" eaLnBrk="1" hangingPunct="1">
              <a:lnSpc>
                <a:spcPct val="80000"/>
              </a:lnSpc>
              <a:buFontTx/>
              <a:buNone/>
            </a:pPr>
            <a:endParaRPr lang="en-US" altLang="en-US" sz="2400" dirty="0">
              <a:solidFill>
                <a:schemeClr val="tx1"/>
              </a:solidFill>
              <a:latin typeface="Arial" charset="0"/>
              <a:cs typeface="Lotus" pitchFamily="2" charset="-78"/>
            </a:endParaRPr>
          </a:p>
          <a:p>
            <a:pPr algn="just" rtl="1" eaLnBrk="1" hangingPunct="1">
              <a:lnSpc>
                <a:spcPct val="80000"/>
              </a:lnSpc>
              <a:buFontTx/>
              <a:buNone/>
            </a:pPr>
            <a:endParaRPr lang="fa-IR" altLang="en-US" sz="2400" dirty="0">
              <a:solidFill>
                <a:schemeClr val="tx1"/>
              </a:solidFill>
              <a:latin typeface="Arial" charset="0"/>
              <a:cs typeface="Lotus" pitchFamily="2" charset="-78"/>
            </a:endParaRPr>
          </a:p>
          <a:p>
            <a:pPr algn="just" rtl="1" eaLnBrk="1" hangingPunct="1">
              <a:lnSpc>
                <a:spcPct val="80000"/>
              </a:lnSpc>
              <a:buFontTx/>
              <a:buNone/>
            </a:pPr>
            <a:r>
              <a:rPr lang="en-US" altLang="en-US" sz="2400" dirty="0">
                <a:solidFill>
                  <a:schemeClr val="tx1"/>
                </a:solidFill>
                <a:latin typeface="Arial" charset="0"/>
                <a:cs typeface="Lotus" pitchFamily="2" charset="-78"/>
              </a:rPr>
              <a:t> </a:t>
            </a:r>
            <a:endParaRPr lang="fa-IR" altLang="en-US" sz="2400" dirty="0">
              <a:solidFill>
                <a:schemeClr val="tx1"/>
              </a:solidFill>
              <a:latin typeface="Arial" charset="0"/>
              <a:cs typeface="Lotus" pitchFamily="2" charset="-78"/>
            </a:endParaRPr>
          </a:p>
        </p:txBody>
      </p:sp>
      <p:sp>
        <p:nvSpPr>
          <p:cNvPr id="73732" name="Rectangle 6"/>
          <p:cNvSpPr>
            <a:spLocks noChangeArrowheads="1"/>
          </p:cNvSpPr>
          <p:nvPr/>
        </p:nvSpPr>
        <p:spPr bwMode="auto">
          <a:xfrm>
            <a:off x="357188" y="3212976"/>
            <a:ext cx="66436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spcBef>
                <a:spcPct val="0"/>
              </a:spcBef>
              <a:buFontTx/>
              <a:buNone/>
            </a:pPr>
            <a:r>
              <a:rPr lang="en-US" altLang="en-US" sz="1800" dirty="0">
                <a:solidFill>
                  <a:schemeClr val="tx1"/>
                </a:solidFill>
                <a:latin typeface="Arial" charset="0"/>
                <a:cs typeface="Lotus" pitchFamily="2" charset="-78"/>
              </a:rPr>
              <a:t>Analyze…Nonparametric Test …K Independent Samples…</a:t>
            </a:r>
            <a:endParaRPr lang="en-US" altLang="en-US" sz="1800" dirty="0">
              <a:solidFill>
                <a:schemeClr val="tx1"/>
              </a:solidFill>
              <a:latin typeface="Arial" charset="0"/>
            </a:endParaRPr>
          </a:p>
        </p:txBody>
      </p:sp>
      <p:pic>
        <p:nvPicPr>
          <p:cNvPr id="7373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6639" y="3933056"/>
            <a:ext cx="3643313" cy="1285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73734"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14938" y="3861048"/>
            <a:ext cx="2543175" cy="1514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3735" name="Rectangle 7"/>
          <p:cNvSpPr>
            <a:spLocks noChangeArrowheads="1"/>
          </p:cNvSpPr>
          <p:nvPr/>
        </p:nvSpPr>
        <p:spPr bwMode="auto">
          <a:xfrm>
            <a:off x="285750" y="5517232"/>
            <a:ext cx="8358188"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just" rtl="1" eaLnBrk="1" hangingPunct="1">
              <a:spcBef>
                <a:spcPct val="0"/>
              </a:spcBef>
              <a:buFontTx/>
              <a:buNone/>
            </a:pPr>
            <a:r>
              <a:rPr lang="fa-IR" altLang="en-US" sz="2000">
                <a:solidFill>
                  <a:schemeClr val="tx1"/>
                </a:solidFill>
                <a:latin typeface="Arial" charset="0"/>
                <a:cs typeface="Lotus" pitchFamily="2" charset="-78"/>
              </a:rPr>
              <a:t> نتيجه آزمون شامل دو خروجی است. خروجی اول فراوانی و ميانگين رتبه سه متغير را نشان ميدهد. خروجی دوم فرضيه پژوهش را آزمون ميکند. از  آنجائيکه </a:t>
            </a:r>
            <a:r>
              <a:rPr lang="en-US" altLang="en-US" sz="2000">
                <a:solidFill>
                  <a:schemeClr val="tx1"/>
                </a:solidFill>
                <a:latin typeface="Arial" charset="0"/>
                <a:cs typeface="Lotus" pitchFamily="2" charset="-78"/>
              </a:rPr>
              <a:t>Sig=0.008</a:t>
            </a:r>
            <a:r>
              <a:rPr lang="fa-IR" altLang="en-US" sz="2000">
                <a:solidFill>
                  <a:schemeClr val="tx1"/>
                </a:solidFill>
                <a:latin typeface="Arial" charset="0"/>
                <a:cs typeface="Lotus" pitchFamily="2" charset="-78"/>
              </a:rPr>
              <a:t> و  کمتر از  </a:t>
            </a:r>
            <a:r>
              <a:rPr lang="en-US" altLang="en-US" sz="2000">
                <a:solidFill>
                  <a:schemeClr val="tx1"/>
                </a:solidFill>
                <a:latin typeface="Arial" charset="0"/>
                <a:cs typeface="Lotus" pitchFamily="2" charset="-78"/>
              </a:rPr>
              <a:t>5</a:t>
            </a:r>
            <a:r>
              <a:rPr lang="fa-IR" altLang="en-US" sz="2000">
                <a:solidFill>
                  <a:schemeClr val="tx1"/>
                </a:solidFill>
                <a:latin typeface="Arial" charset="0"/>
                <a:cs typeface="Lotus" pitchFamily="2" charset="-78"/>
              </a:rPr>
              <a:t> درصد است، </a:t>
            </a:r>
            <a:r>
              <a:rPr lang="en-US" altLang="en-US" sz="2000">
                <a:solidFill>
                  <a:schemeClr val="tx1"/>
                </a:solidFill>
                <a:latin typeface="Arial" charset="0"/>
                <a:cs typeface="Lotus" pitchFamily="2" charset="-78"/>
              </a:rPr>
              <a:t>H0</a:t>
            </a:r>
            <a:r>
              <a:rPr lang="fa-IR" altLang="en-US" sz="2000">
                <a:solidFill>
                  <a:schemeClr val="tx1"/>
                </a:solidFill>
                <a:latin typeface="Arial" charset="0"/>
                <a:cs typeface="Lotus" pitchFamily="2" charset="-78"/>
              </a:rPr>
              <a:t> </a:t>
            </a:r>
            <a:r>
              <a:rPr lang="en-US" altLang="en-US" sz="2000">
                <a:solidFill>
                  <a:schemeClr val="tx1"/>
                </a:solidFill>
                <a:latin typeface="Arial" charset="0"/>
                <a:cs typeface="Lotus" pitchFamily="2" charset="-78"/>
              </a:rPr>
              <a:t> </a:t>
            </a:r>
            <a:r>
              <a:rPr lang="fa-IR" altLang="en-US" sz="2000">
                <a:solidFill>
                  <a:schemeClr val="tx1"/>
                </a:solidFill>
                <a:latin typeface="Arial" charset="0"/>
                <a:cs typeface="Lotus" pitchFamily="2" charset="-78"/>
              </a:rPr>
              <a:t>رد ميشود. بعبارتی دست کم ميانگين رتبه بازدهی دو گروه شرکت يکسان نيست. </a:t>
            </a:r>
            <a:endParaRPr lang="en-US" altLang="en-US" sz="2000">
              <a:solidFill>
                <a:schemeClr val="tx1"/>
              </a:solidFill>
              <a:latin typeface="Arial" charset="0"/>
            </a:endParaRPr>
          </a:p>
        </p:txBody>
      </p:sp>
      <p:sp>
        <p:nvSpPr>
          <p:cNvPr id="73736"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1EAEEECD-3242-40A0-A43E-FFD8FB29E478}" type="slidenum">
              <a:rPr lang="fa-IR" altLang="en-US" sz="1400">
                <a:solidFill>
                  <a:schemeClr val="bg1"/>
                </a:solidFill>
                <a:latin typeface="Arial" charset="0"/>
                <a:cs typeface="B Nazanin" pitchFamily="2" charset="-78"/>
              </a:rPr>
              <a:pPr algn="ctr" rtl="1" eaLnBrk="1" hangingPunct="1">
                <a:spcBef>
                  <a:spcPct val="0"/>
                </a:spcBef>
                <a:buFontTx/>
                <a:buNone/>
              </a:pPr>
              <a:t>78</a:t>
            </a:fld>
            <a:endParaRPr lang="en-US" altLang="en-US" sz="1200">
              <a:solidFill>
                <a:schemeClr val="bg1"/>
              </a:solidFill>
              <a:latin typeface="Arial" charset="0"/>
              <a:cs typeface="B Nazanin" pitchFamily="2" charset="-78"/>
            </a:endParaRPr>
          </a:p>
        </p:txBody>
      </p:sp>
      <p:sp>
        <p:nvSpPr>
          <p:cNvPr id="9" name="Title 1"/>
          <p:cNvSpPr txBox="1">
            <a:spLocks/>
          </p:cNvSpPr>
          <p:nvPr/>
        </p:nvSpPr>
        <p:spPr>
          <a:xfrm>
            <a:off x="1115616" y="116632"/>
            <a:ext cx="7848872"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آزمون کروسکال - والیس(</a:t>
            </a:r>
            <a:r>
              <a:rPr lang="en-US" sz="3200" dirty="0" err="1" smtClean="0">
                <a:solidFill>
                  <a:schemeClr val="hlink"/>
                </a:solidFill>
                <a:latin typeface="Times New Roman" panose="02020603050405020304" pitchFamily="18" charset="0"/>
                <a:cs typeface="Times New Roman" panose="02020603050405020304" pitchFamily="18" charset="0"/>
              </a:rPr>
              <a:t>Kruskal</a:t>
            </a:r>
            <a:r>
              <a:rPr lang="en-US" sz="3200" dirty="0" smtClean="0">
                <a:solidFill>
                  <a:schemeClr val="hlink"/>
                </a:solidFill>
                <a:latin typeface="Times New Roman" panose="02020603050405020304" pitchFamily="18" charset="0"/>
                <a:cs typeface="Times New Roman" panose="02020603050405020304" pitchFamily="18" charset="0"/>
              </a:rPr>
              <a:t> - </a:t>
            </a:r>
            <a:r>
              <a:rPr lang="en-US" sz="3200" dirty="0" err="1" smtClean="0">
                <a:solidFill>
                  <a:schemeClr val="hlink"/>
                </a:solidFill>
                <a:latin typeface="Times New Roman" panose="02020603050405020304" pitchFamily="18" charset="0"/>
                <a:cs typeface="Times New Roman" panose="02020603050405020304" pitchFamily="18" charset="0"/>
              </a:rPr>
              <a:t>WallisTest</a:t>
            </a:r>
            <a:r>
              <a:rPr lang="fa-IR" sz="3200" dirty="0" smtClean="0">
                <a:solidFill>
                  <a:schemeClr val="hlink"/>
                </a:solidFill>
                <a:cs typeface="B Titr" panose="00000700000000000000" pitchFamily="2" charset="-78"/>
              </a:rPr>
              <a:t>)</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9"/>
                                        </p:tgtEl>
                                        <p:attrNameLst>
                                          <p:attrName>fillcolor</p:attrName>
                                        </p:attrNameLst>
                                      </p:cBhvr>
                                      <p:to>
                                        <a:schemeClr val="accent2"/>
                                      </p:to>
                                    </p:animClr>
                                    <p:set>
                                      <p:cBhvr>
                                        <p:cTn id="7" dur="3000" fill="hold"/>
                                        <p:tgtEl>
                                          <p:spTgt spid="9"/>
                                        </p:tgtEl>
                                        <p:attrNameLst>
                                          <p:attrName>fill.type</p:attrName>
                                        </p:attrNameLst>
                                      </p:cBhvr>
                                      <p:to>
                                        <p:strVal val="solid"/>
                                      </p:to>
                                    </p:set>
                                    <p:set>
                                      <p:cBhvr>
                                        <p:cTn id="8" dur="3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Content Placeholder 6"/>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357188" y="1156692"/>
            <a:ext cx="8643937" cy="4000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lide Number Placeholder 3"/>
          <p:cNvSpPr>
            <a:spLocks noGrp="1"/>
          </p:cNvSpPr>
          <p:nvPr>
            <p:ph type="sldNum" sz="quarter" idx="11"/>
          </p:nvPr>
        </p:nvSpPr>
        <p:spPr/>
        <p:txBody>
          <a:bodyPr/>
          <a:lstStyle/>
          <a:p>
            <a:pPr>
              <a:defRPr/>
            </a:pPr>
            <a:fld id="{365B3110-8D1C-4043-AEDA-84BE9EB1DF3E}" type="slidenum">
              <a:rPr lang="fa-IR" altLang="en-US"/>
              <a:pPr>
                <a:defRPr/>
              </a:pPr>
              <a:t>79</a:t>
            </a:fld>
            <a:endParaRPr lang="en-US" altLang="en-US" dirty="0"/>
          </a:p>
        </p:txBody>
      </p:sp>
      <p:sp>
        <p:nvSpPr>
          <p:cNvPr id="74757" name="Rectangle 5"/>
          <p:cNvSpPr>
            <a:spLocks noChangeArrowheads="1"/>
          </p:cNvSpPr>
          <p:nvPr/>
        </p:nvSpPr>
        <p:spPr bwMode="auto">
          <a:xfrm>
            <a:off x="357188" y="5286375"/>
            <a:ext cx="8572500"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charset="0"/>
              <a:buChar char="»"/>
              <a:defRPr sz="2800">
                <a:solidFill>
                  <a:schemeClr val="tx2"/>
                </a:solidFill>
                <a:latin typeface="Calibri" pitchFamily="34" charset="0"/>
              </a:defRPr>
            </a:lvl1pPr>
            <a:lvl2pPr marL="742950" indent="-285750" algn="l" rtl="0" eaLnBrk="0" hangingPunct="0">
              <a:spcBef>
                <a:spcPct val="20000"/>
              </a:spcBef>
              <a:buFont typeface="Arial" charset="0"/>
              <a:buChar char="˃"/>
              <a:defRPr>
                <a:solidFill>
                  <a:schemeClr val="tx1"/>
                </a:solidFill>
                <a:latin typeface="Calibri" pitchFamily="34" charset="0"/>
              </a:defRPr>
            </a:lvl2pPr>
            <a:lvl3pPr marL="1143000" indent="-228600" algn="l" rtl="0" eaLnBrk="0" hangingPunct="0">
              <a:spcBef>
                <a:spcPct val="20000"/>
              </a:spcBef>
              <a:buFont typeface="Calibri" pitchFamily="34" charset="0"/>
              <a:buChar char="+"/>
              <a:defRPr>
                <a:solidFill>
                  <a:schemeClr val="tx1"/>
                </a:solidFill>
                <a:latin typeface="Calibri" pitchFamily="34" charset="0"/>
              </a:defRPr>
            </a:lvl3pPr>
            <a:lvl4pPr marL="1600200" indent="-228600" algn="l" rtl="0" eaLnBrk="0" hangingPunct="0">
              <a:spcBef>
                <a:spcPct val="20000"/>
              </a:spcBef>
              <a:buFont typeface="Arial" charset="0"/>
              <a:buChar char="–"/>
              <a:defRPr>
                <a:solidFill>
                  <a:schemeClr val="tx1"/>
                </a:solidFill>
                <a:latin typeface="Calibri" pitchFamily="34" charset="0"/>
              </a:defRPr>
            </a:lvl4pPr>
            <a:lvl5pPr marL="2057400" indent="-228600" algn="l" rtl="0" eaLnBrk="0" hangingPunct="0">
              <a:spcBef>
                <a:spcPct val="20000"/>
              </a:spcBef>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r" rtl="1" eaLnBrk="1" hangingPunct="1">
              <a:lnSpc>
                <a:spcPct val="150000"/>
              </a:lnSpc>
              <a:spcBef>
                <a:spcPct val="0"/>
              </a:spcBef>
              <a:buFont typeface="Wingdings" pitchFamily="2" charset="2"/>
              <a:buChar char="v"/>
            </a:pPr>
            <a:r>
              <a:rPr lang="fa-IR" altLang="en-US" sz="1800">
                <a:solidFill>
                  <a:schemeClr val="tx1"/>
                </a:solidFill>
                <a:latin typeface="Arial" charset="0"/>
                <a:cs typeface="B Badr" pitchFamily="2" charset="-78"/>
              </a:rPr>
              <a:t>در اين خروجی </a:t>
            </a:r>
            <a:r>
              <a:rPr lang="en-US" altLang="en-US" sz="1800">
                <a:solidFill>
                  <a:schemeClr val="tx1"/>
                </a:solidFill>
                <a:latin typeface="Arial" charset="0"/>
                <a:cs typeface="B Badr" pitchFamily="2" charset="-78"/>
              </a:rPr>
              <a:t>Sig</a:t>
            </a:r>
            <a:r>
              <a:rPr lang="fa-IR" altLang="en-US" sz="1800">
                <a:solidFill>
                  <a:schemeClr val="tx1"/>
                </a:solidFill>
                <a:latin typeface="Arial" charset="0"/>
                <a:cs typeface="B Badr" pitchFamily="2" charset="-78"/>
              </a:rPr>
              <a:t> کمتر از  </a:t>
            </a:r>
            <a:r>
              <a:rPr lang="en-US" altLang="en-US" sz="1800">
                <a:solidFill>
                  <a:schemeClr val="tx1"/>
                </a:solidFill>
                <a:latin typeface="Arial" charset="0"/>
                <a:cs typeface="B Badr" pitchFamily="2" charset="-78"/>
              </a:rPr>
              <a:t>5</a:t>
            </a:r>
            <a:r>
              <a:rPr lang="fa-IR" altLang="en-US" sz="1800">
                <a:solidFill>
                  <a:schemeClr val="tx1"/>
                </a:solidFill>
                <a:latin typeface="Arial" charset="0"/>
                <a:cs typeface="B Badr" pitchFamily="2" charset="-78"/>
              </a:rPr>
              <a:t> درصد يعني توزيع نرمال نيست بعبارتي  </a:t>
            </a:r>
            <a:r>
              <a:rPr lang="en-US" altLang="en-US" sz="1800">
                <a:solidFill>
                  <a:schemeClr val="tx1"/>
                </a:solidFill>
                <a:latin typeface="Arial" charset="0"/>
                <a:cs typeface="B Badr" pitchFamily="2" charset="-78"/>
              </a:rPr>
              <a:t>H0</a:t>
            </a:r>
            <a:r>
              <a:rPr lang="fa-IR" altLang="en-US" sz="1800">
                <a:solidFill>
                  <a:schemeClr val="tx1"/>
                </a:solidFill>
                <a:latin typeface="Arial" charset="0"/>
                <a:cs typeface="B Badr" pitchFamily="2" charset="-78"/>
              </a:rPr>
              <a:t> رد ميشود. </a:t>
            </a:r>
          </a:p>
        </p:txBody>
      </p:sp>
      <p:sp>
        <p:nvSpPr>
          <p:cNvPr id="74758"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9F9E7DFF-709C-415A-97C4-DB4DC272C818}" type="slidenum">
              <a:rPr lang="fa-IR" altLang="en-US" sz="1400">
                <a:solidFill>
                  <a:schemeClr val="bg1"/>
                </a:solidFill>
                <a:latin typeface="Arial" charset="0"/>
                <a:cs typeface="B Nazanin" pitchFamily="2" charset="-78"/>
              </a:rPr>
              <a:pPr algn="ctr" rtl="1" eaLnBrk="1" hangingPunct="1">
                <a:spcBef>
                  <a:spcPct val="0"/>
                </a:spcBef>
                <a:buFontTx/>
                <a:buNone/>
              </a:pPr>
              <a:t>79</a:t>
            </a:fld>
            <a:endParaRPr lang="en-US" altLang="en-US" sz="1200">
              <a:solidFill>
                <a:schemeClr val="bg1"/>
              </a:solidFill>
              <a:latin typeface="Arial" charset="0"/>
              <a:cs typeface="B Nazanin" pitchFamily="2" charset="-78"/>
            </a:endParaRPr>
          </a:p>
        </p:txBody>
      </p:sp>
      <p:sp>
        <p:nvSpPr>
          <p:cNvPr id="7" name="Title 1"/>
          <p:cNvSpPr txBox="1">
            <a:spLocks/>
          </p:cNvSpPr>
          <p:nvPr/>
        </p:nvSpPr>
        <p:spPr>
          <a:xfrm>
            <a:off x="3419872" y="188640"/>
            <a:ext cx="5544616"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بررسی نرمال بودن توزیع متغیرها</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7"/>
                                        </p:tgtEl>
                                        <p:attrNameLst>
                                          <p:attrName>fillcolor</p:attrName>
                                        </p:attrNameLst>
                                      </p:cBhvr>
                                      <p:to>
                                        <a:schemeClr val="accent2"/>
                                      </p:to>
                                    </p:animClr>
                                    <p:set>
                                      <p:cBhvr>
                                        <p:cTn id="7" dur="3000" fill="hold"/>
                                        <p:tgtEl>
                                          <p:spTgt spid="7"/>
                                        </p:tgtEl>
                                        <p:attrNameLst>
                                          <p:attrName>fill.type</p:attrName>
                                        </p:attrNameLst>
                                      </p:cBhvr>
                                      <p:to>
                                        <p:strVal val="solid"/>
                                      </p:to>
                                    </p:set>
                                    <p:set>
                                      <p:cBhvr>
                                        <p:cTn id="8" dur="3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Grp="1" noChangeArrowheads="1"/>
          </p:cNvSpPr>
          <p:nvPr>
            <p:ph idx="1"/>
          </p:nvPr>
        </p:nvSpPr>
        <p:spPr>
          <a:xfrm>
            <a:off x="357188" y="1143000"/>
            <a:ext cx="8286750" cy="5072063"/>
          </a:xfrm>
        </p:spPr>
        <p:txBody>
          <a:bodyPr/>
          <a:lstStyle/>
          <a:p>
            <a:pPr algn="r" rtl="1" eaLnBrk="1" hangingPunct="1">
              <a:lnSpc>
                <a:spcPct val="140000"/>
              </a:lnSpc>
              <a:buFont typeface="Wingdings" pitchFamily="2" charset="2"/>
              <a:buChar char="§"/>
            </a:pPr>
            <a:r>
              <a:rPr lang="fa-IR" altLang="en-US" sz="2000" dirty="0" smtClean="0">
                <a:solidFill>
                  <a:srgbClr val="002060"/>
                </a:solidFill>
                <a:cs typeface="B Titr" pitchFamily="2" charset="-78"/>
              </a:rPr>
              <a:t>آمار علم رياضی نيست. امروزه آمار شاخه ای از </a:t>
            </a:r>
            <a:r>
              <a:rPr lang="fa-IR" altLang="en-US" sz="2000" dirty="0" smtClean="0">
                <a:solidFill>
                  <a:srgbClr val="FF0000"/>
                </a:solidFill>
                <a:cs typeface="B Titr" pitchFamily="2" charset="-78"/>
              </a:rPr>
              <a:t>علم روش شناختی </a:t>
            </a:r>
            <a:r>
              <a:rPr lang="fa-IR" altLang="en-US" sz="2000" dirty="0" smtClean="0">
                <a:solidFill>
                  <a:srgbClr val="002060"/>
                </a:solidFill>
                <a:cs typeface="B Titr" pitchFamily="2" charset="-78"/>
              </a:rPr>
              <a:t>است. </a:t>
            </a:r>
          </a:p>
          <a:p>
            <a:pPr algn="r" rtl="1" eaLnBrk="1" hangingPunct="1">
              <a:lnSpc>
                <a:spcPct val="140000"/>
              </a:lnSpc>
              <a:buFont typeface="Wingdings" pitchFamily="2" charset="2"/>
              <a:buChar char="§"/>
            </a:pPr>
            <a:r>
              <a:rPr lang="fa-IR" altLang="en-US" sz="2000" b="1" dirty="0" smtClean="0">
                <a:solidFill>
                  <a:srgbClr val="FF0000"/>
                </a:solidFill>
                <a:cs typeface="B Titr" pitchFamily="2" charset="-78"/>
              </a:rPr>
              <a:t>الف) آمار توصيفی:</a:t>
            </a:r>
          </a:p>
          <a:p>
            <a:pPr algn="r" rtl="1" eaLnBrk="1" hangingPunct="1">
              <a:lnSpc>
                <a:spcPct val="140000"/>
              </a:lnSpc>
              <a:buFont typeface="Wingdings" pitchFamily="2" charset="2"/>
              <a:buChar char="§"/>
            </a:pPr>
            <a:r>
              <a:rPr lang="fa-IR" altLang="en-US" sz="1800" b="1" dirty="0" smtClean="0">
                <a:solidFill>
                  <a:srgbClr val="002060"/>
                </a:solidFill>
                <a:cs typeface="B Titr" pitchFamily="2" charset="-78"/>
              </a:rPr>
              <a:t>                محاسبه( گرايش مرکزی، پراکندگی)</a:t>
            </a:r>
          </a:p>
          <a:p>
            <a:pPr algn="r" rtl="1" eaLnBrk="1" hangingPunct="1">
              <a:lnSpc>
                <a:spcPct val="140000"/>
              </a:lnSpc>
              <a:buFont typeface="Wingdings" pitchFamily="2" charset="2"/>
              <a:buChar char="§"/>
            </a:pPr>
            <a:r>
              <a:rPr lang="fa-IR" altLang="en-US" sz="1800" b="1" dirty="0" smtClean="0">
                <a:solidFill>
                  <a:srgbClr val="002060"/>
                </a:solidFill>
                <a:cs typeface="B Titr" pitchFamily="2" charset="-78"/>
              </a:rPr>
              <a:t>                نمايش( جدول آماری، نمودار آماری)</a:t>
            </a:r>
          </a:p>
          <a:p>
            <a:pPr algn="r" rtl="1" eaLnBrk="1" hangingPunct="1">
              <a:lnSpc>
                <a:spcPct val="140000"/>
              </a:lnSpc>
              <a:buFont typeface="Wingdings" pitchFamily="2" charset="2"/>
              <a:buChar char="§"/>
            </a:pPr>
            <a:r>
              <a:rPr lang="fa-IR" altLang="en-US" sz="2000" b="1" dirty="0" smtClean="0">
                <a:solidFill>
                  <a:srgbClr val="FF0000"/>
                </a:solidFill>
                <a:cs typeface="B Titr" pitchFamily="2" charset="-78"/>
              </a:rPr>
              <a:t>ب) آمار استنباطی:</a:t>
            </a:r>
          </a:p>
          <a:p>
            <a:pPr algn="r" rtl="1" eaLnBrk="1" hangingPunct="1">
              <a:lnSpc>
                <a:spcPct val="140000"/>
              </a:lnSpc>
              <a:buFont typeface="Wingdings" pitchFamily="2" charset="2"/>
              <a:buChar char="§"/>
            </a:pPr>
            <a:r>
              <a:rPr lang="fa-IR" altLang="en-US" sz="1800" b="1" dirty="0" smtClean="0">
                <a:solidFill>
                  <a:srgbClr val="002060"/>
                </a:solidFill>
                <a:cs typeface="B Titr" pitchFamily="2" charset="-78"/>
              </a:rPr>
              <a:t>                برآورد و آزمون فرضيه و تعميم نتايج نمونه به جامعه آماری</a:t>
            </a:r>
          </a:p>
          <a:p>
            <a:pPr algn="r" rtl="1" eaLnBrk="1" hangingPunct="1">
              <a:lnSpc>
                <a:spcPct val="140000"/>
              </a:lnSpc>
              <a:buFont typeface="Wingdings" pitchFamily="2" charset="2"/>
              <a:buChar char="§"/>
            </a:pPr>
            <a:r>
              <a:rPr lang="fa-IR" altLang="en-US" sz="2000" b="1" dirty="0" smtClean="0">
                <a:solidFill>
                  <a:srgbClr val="FF0000"/>
                </a:solidFill>
                <a:cs typeface="B Titr" pitchFamily="2" charset="-78"/>
              </a:rPr>
              <a:t>ج) آمار کاربردی:</a:t>
            </a:r>
          </a:p>
          <a:p>
            <a:pPr algn="r" rtl="1" eaLnBrk="1" hangingPunct="1">
              <a:lnSpc>
                <a:spcPct val="140000"/>
              </a:lnSpc>
              <a:buFont typeface="Wingdings" pitchFamily="2" charset="2"/>
              <a:buChar char="§"/>
            </a:pPr>
            <a:r>
              <a:rPr lang="fa-IR" altLang="en-US" sz="1800" b="1" dirty="0" smtClean="0">
                <a:solidFill>
                  <a:srgbClr val="002060"/>
                </a:solidFill>
                <a:cs typeface="B Titr" pitchFamily="2" charset="-78"/>
              </a:rPr>
              <a:t>      ترکيب آمار توصيفی و استنباطی (توصيف تحليل گرانه و اکتشاف داده ها به گونه همزمان ) </a:t>
            </a:r>
          </a:p>
          <a:p>
            <a:pPr algn="r" rtl="1" eaLnBrk="1" hangingPunct="1">
              <a:lnSpc>
                <a:spcPct val="180000"/>
              </a:lnSpc>
              <a:buFont typeface="Wingdings" pitchFamily="2" charset="2"/>
              <a:buChar char="§"/>
            </a:pPr>
            <a:r>
              <a:rPr lang="fa-IR" altLang="en-US" sz="2000" b="1" dirty="0" smtClean="0">
                <a:solidFill>
                  <a:srgbClr val="002060"/>
                </a:solidFill>
                <a:cs typeface="B Titr" pitchFamily="2" charset="-78"/>
              </a:rPr>
              <a:t> </a:t>
            </a:r>
            <a:r>
              <a:rPr lang="fa-IR" altLang="en-US" sz="1800" b="1" dirty="0" smtClean="0">
                <a:solidFill>
                  <a:srgbClr val="002060"/>
                </a:solidFill>
                <a:cs typeface="B Titr" pitchFamily="2" charset="-78"/>
              </a:rPr>
              <a:t>نرم افزار </a:t>
            </a:r>
            <a:r>
              <a:rPr lang="en-US" altLang="en-US" sz="1800" b="1" dirty="0" smtClean="0">
                <a:solidFill>
                  <a:srgbClr val="002060"/>
                </a:solidFill>
                <a:cs typeface="B Titr" pitchFamily="2" charset="-78"/>
              </a:rPr>
              <a:t> </a:t>
            </a:r>
            <a:r>
              <a:rPr lang="en-US" altLang="en-US" sz="1800" dirty="0" smtClean="0">
                <a:solidFill>
                  <a:srgbClr val="002060"/>
                </a:solidFill>
                <a:latin typeface="Bookman Old Style" pitchFamily="18" charset="0"/>
                <a:cs typeface="B Titr" pitchFamily="2" charset="-78"/>
              </a:rPr>
              <a:t>SPSS</a:t>
            </a:r>
            <a:r>
              <a:rPr lang="fa-IR" altLang="en-US" sz="1800" b="1" dirty="0" smtClean="0">
                <a:solidFill>
                  <a:srgbClr val="002060"/>
                </a:solidFill>
                <a:cs typeface="B Titr" pitchFamily="2" charset="-78"/>
              </a:rPr>
              <a:t>با نمودارهای متنوع، جداول آماری جذاب علاوه بر توصيف زمينه را برای تحليل آماده ميکند. پس در پايان نامه شما از آمار کاربردی استفاده ميکنید.</a:t>
            </a:r>
          </a:p>
          <a:p>
            <a:pPr algn="r" rtl="1" eaLnBrk="1" hangingPunct="1">
              <a:lnSpc>
                <a:spcPct val="140000"/>
              </a:lnSpc>
              <a:buFont typeface="Wingdings" pitchFamily="2" charset="2"/>
              <a:buChar char="§"/>
            </a:pPr>
            <a:endParaRPr lang="en-US" altLang="en-US" sz="1800" b="1" dirty="0" smtClean="0">
              <a:solidFill>
                <a:srgbClr val="002060"/>
              </a:solidFill>
              <a:cs typeface="B Titr" pitchFamily="2" charset="-78"/>
            </a:endParaRPr>
          </a:p>
        </p:txBody>
      </p:sp>
      <p:sp>
        <p:nvSpPr>
          <p:cNvPr id="4" name="Slide Number Placeholder 3"/>
          <p:cNvSpPr>
            <a:spLocks noGrp="1"/>
          </p:cNvSpPr>
          <p:nvPr>
            <p:ph type="sldNum" sz="quarter" idx="11"/>
          </p:nvPr>
        </p:nvSpPr>
        <p:spPr/>
        <p:txBody>
          <a:bodyPr/>
          <a:lstStyle/>
          <a:p>
            <a:pPr>
              <a:defRPr/>
            </a:pPr>
            <a:fld id="{445770FD-80E8-4229-872F-82747686B2E8}" type="slidenum">
              <a:rPr lang="fa-IR" altLang="en-US"/>
              <a:pPr>
                <a:defRPr/>
              </a:pPr>
              <a:t>8</a:t>
            </a:fld>
            <a:endParaRPr lang="en-US" altLang="en-US" dirty="0"/>
          </a:p>
        </p:txBody>
      </p:sp>
      <p:sp>
        <p:nvSpPr>
          <p:cNvPr id="10245"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F1881277-BDD1-4051-90B0-6091D8BE563F}" type="slidenum">
              <a:rPr lang="fa-IR" altLang="en-US" sz="1400">
                <a:solidFill>
                  <a:schemeClr val="bg1"/>
                </a:solidFill>
                <a:latin typeface="Arial" charset="0"/>
                <a:cs typeface="B Nazanin" pitchFamily="2" charset="-78"/>
              </a:rPr>
              <a:pPr algn="ctr" rtl="1" eaLnBrk="1" hangingPunct="1">
                <a:spcBef>
                  <a:spcPct val="0"/>
                </a:spcBef>
                <a:buFontTx/>
                <a:buNone/>
              </a:pPr>
              <a:t>8</a:t>
            </a:fld>
            <a:endParaRPr lang="en-US" altLang="en-US" sz="1200">
              <a:solidFill>
                <a:schemeClr val="bg1"/>
              </a:solidFill>
              <a:latin typeface="Arial" charset="0"/>
              <a:cs typeface="B Nazanin" pitchFamily="2" charset="-78"/>
            </a:endParaRPr>
          </a:p>
        </p:txBody>
      </p:sp>
      <p:sp>
        <p:nvSpPr>
          <p:cNvPr id="6" name="Rectangle 4"/>
          <p:cNvSpPr txBox="1">
            <a:spLocks noChangeArrowheads="1"/>
          </p:cNvSpPr>
          <p:nvPr/>
        </p:nvSpPr>
        <p:spPr>
          <a:xfrm>
            <a:off x="4734247" y="188641"/>
            <a:ext cx="4086225" cy="648072"/>
          </a:xfrm>
          <a:prstGeom prst="rect">
            <a:avLst/>
          </a:prstGeom>
          <a:solidFill>
            <a:srgbClr val="FC5E62"/>
          </a:solidFill>
        </p:spPr>
        <p:txBody>
          <a:bodyPr vert="horz" lIns="91440" tIns="45720" rIns="91440" bIns="45720" rtlCol="0" anchor="b">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انواع و طبقه بندی علم آمار</a:t>
            </a:r>
            <a:endParaRPr lang="en-US" sz="3200" dirty="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686800" cy="5214937"/>
          </a:xfrm>
        </p:spPr>
        <p:txBody>
          <a:bodyPr rtlCol="0">
            <a:normAutofit lnSpcReduction="10000"/>
          </a:bodyPr>
          <a:lstStyle/>
          <a:p>
            <a:pPr algn="just" rtl="1" eaLnBrk="1" fontAlgn="auto" hangingPunct="1">
              <a:lnSpc>
                <a:spcPct val="150000"/>
              </a:lnSpc>
              <a:spcAft>
                <a:spcPts val="0"/>
              </a:spcAft>
              <a:buFont typeface="Arial" pitchFamily="34" charset="0"/>
              <a:buChar char="•"/>
              <a:defRPr/>
            </a:pPr>
            <a:r>
              <a:rPr lang="fa-IR" sz="1800" dirty="0" smtClean="0">
                <a:latin typeface="Arial" charset="0"/>
                <a:cs typeface="B Badr" pitchFamily="2" charset="-78"/>
              </a:rPr>
              <a:t>همبستگی نوع رابطه دو متغير را نشان ميدهد، که برای تعيين آن از ضريب همبستگی استفاده ميشود. مقدار ضريب همبستگی بين عدد 1 و 1- است. در صورت نبودن رابطه همبستگي صفر است.</a:t>
            </a:r>
          </a:p>
          <a:p>
            <a:pPr marL="457200" indent="-457200" algn="just" rtl="1" eaLnBrk="1" fontAlgn="auto" hangingPunct="1">
              <a:lnSpc>
                <a:spcPct val="150000"/>
              </a:lnSpc>
              <a:spcAft>
                <a:spcPts val="0"/>
              </a:spcAft>
              <a:buSzPct val="90000"/>
              <a:buFont typeface="+mj-lt"/>
              <a:buAutoNum type="arabicPeriod"/>
              <a:defRPr/>
            </a:pPr>
            <a:r>
              <a:rPr lang="fa-IR" sz="2000" b="1" dirty="0" smtClean="0">
                <a:latin typeface="Arial" charset="0"/>
                <a:cs typeface="B Badr" pitchFamily="2" charset="-78"/>
              </a:rPr>
              <a:t>ضريب همبستگی پيرسون</a:t>
            </a:r>
            <a:r>
              <a:rPr lang="en-US" sz="2000" b="1" dirty="0" smtClean="0">
                <a:latin typeface="Arial" charset="0"/>
                <a:cs typeface="B Badr" pitchFamily="2" charset="-78"/>
              </a:rPr>
              <a:t> </a:t>
            </a:r>
            <a:r>
              <a:rPr lang="fa-IR" sz="2000" b="1" dirty="0" smtClean="0">
                <a:latin typeface="Arial" charset="0"/>
                <a:cs typeface="B Badr" pitchFamily="2" charset="-78"/>
              </a:rPr>
              <a:t>(</a:t>
            </a:r>
            <a:r>
              <a:rPr lang="en-US" sz="2000" dirty="0" smtClean="0">
                <a:latin typeface="Arial" charset="0"/>
                <a:cs typeface="B Badr" pitchFamily="2" charset="-78"/>
              </a:rPr>
              <a:t>Pearson</a:t>
            </a:r>
            <a:r>
              <a:rPr lang="en-US" sz="2000" b="1" dirty="0" smtClean="0">
                <a:latin typeface="Arial" charset="0"/>
                <a:cs typeface="B Badr" pitchFamily="2" charset="-78"/>
              </a:rPr>
              <a:t> </a:t>
            </a:r>
            <a:r>
              <a:rPr lang="en-US" sz="2000" dirty="0" smtClean="0">
                <a:latin typeface="Arial" charset="0"/>
                <a:cs typeface="B Badr" pitchFamily="2" charset="-78"/>
              </a:rPr>
              <a:t>Correlation</a:t>
            </a:r>
            <a:r>
              <a:rPr lang="en-US" sz="2000" b="1" dirty="0" smtClean="0">
                <a:latin typeface="Arial" charset="0"/>
                <a:cs typeface="B Badr" pitchFamily="2" charset="-78"/>
              </a:rPr>
              <a:t> </a:t>
            </a:r>
            <a:r>
              <a:rPr lang="en-US" sz="2000" dirty="0" smtClean="0">
                <a:latin typeface="Arial" charset="0"/>
                <a:cs typeface="B Badr" pitchFamily="2" charset="-78"/>
              </a:rPr>
              <a:t>Coefficient</a:t>
            </a:r>
            <a:r>
              <a:rPr lang="fa-IR" sz="2000" b="1" dirty="0" smtClean="0">
                <a:latin typeface="Arial" charset="0"/>
                <a:cs typeface="B Badr" pitchFamily="2" charset="-78"/>
              </a:rPr>
              <a:t>): </a:t>
            </a:r>
            <a:endParaRPr lang="en-US" sz="2000" b="1" dirty="0" smtClean="0">
              <a:latin typeface="Arial" charset="0"/>
              <a:cs typeface="B Badr" pitchFamily="2" charset="-78"/>
            </a:endParaRPr>
          </a:p>
          <a:p>
            <a:pPr algn="just" rtl="1" eaLnBrk="1" fontAlgn="auto" hangingPunct="1">
              <a:lnSpc>
                <a:spcPct val="150000"/>
              </a:lnSpc>
              <a:spcAft>
                <a:spcPts val="0"/>
              </a:spcAft>
              <a:buFont typeface="Arial" pitchFamily="34" charset="0"/>
              <a:buChar char="•"/>
              <a:defRPr/>
            </a:pPr>
            <a:r>
              <a:rPr lang="fa-IR" sz="2000" dirty="0" smtClean="0">
                <a:latin typeface="Arial" charset="0"/>
                <a:cs typeface="B Badr" pitchFamily="2" charset="-78"/>
              </a:rPr>
              <a:t>اگر توزيع متغيرها متقارن و تعداد داده ها زياد و متغير متريک باشد از اين ضريب استفاده ميشود(</a:t>
            </a:r>
            <a:r>
              <a:rPr lang="fa-IR" sz="2000" b="1" dirty="0" smtClean="0">
                <a:latin typeface="Arial" charset="0"/>
                <a:cs typeface="B Badr" pitchFamily="2" charset="-78"/>
              </a:rPr>
              <a:t>پارامتريك</a:t>
            </a:r>
            <a:r>
              <a:rPr lang="fa-IR" sz="2000" dirty="0" smtClean="0">
                <a:latin typeface="Arial" charset="0"/>
                <a:cs typeface="B Badr" pitchFamily="2" charset="-78"/>
              </a:rPr>
              <a:t>).</a:t>
            </a:r>
          </a:p>
          <a:p>
            <a:pPr marL="457200" indent="-457200" algn="just" rtl="1" eaLnBrk="1" fontAlgn="auto" hangingPunct="1">
              <a:lnSpc>
                <a:spcPct val="150000"/>
              </a:lnSpc>
              <a:spcAft>
                <a:spcPts val="0"/>
              </a:spcAft>
              <a:buSzPct val="90000"/>
              <a:buFont typeface="+mj-lt"/>
              <a:buAutoNum type="arabicPeriod" startAt="2"/>
              <a:defRPr/>
            </a:pPr>
            <a:r>
              <a:rPr lang="fa-IR" sz="2000" b="1" dirty="0" smtClean="0">
                <a:latin typeface="Arial" charset="0"/>
                <a:cs typeface="B Badr" pitchFamily="2" charset="-78"/>
              </a:rPr>
              <a:t>ضريب همبستگی اسپرمن (</a:t>
            </a:r>
            <a:r>
              <a:rPr lang="en-US" sz="2000" dirty="0" smtClean="0">
                <a:latin typeface="Arial" charset="0"/>
                <a:cs typeface="B Badr" pitchFamily="2" charset="-78"/>
              </a:rPr>
              <a:t>Spearman</a:t>
            </a:r>
            <a:r>
              <a:rPr lang="en-US" sz="2000" b="1" dirty="0" smtClean="0">
                <a:latin typeface="Arial" charset="0"/>
                <a:cs typeface="B Badr" pitchFamily="2" charset="-78"/>
              </a:rPr>
              <a:t> </a:t>
            </a:r>
            <a:r>
              <a:rPr lang="en-US" sz="2000" dirty="0" smtClean="0">
                <a:latin typeface="Arial" charset="0"/>
                <a:cs typeface="B Badr" pitchFamily="2" charset="-78"/>
              </a:rPr>
              <a:t>Correlation</a:t>
            </a:r>
            <a:r>
              <a:rPr lang="en-US" sz="2000" b="1" dirty="0" smtClean="0">
                <a:latin typeface="Arial" charset="0"/>
                <a:cs typeface="B Badr" pitchFamily="2" charset="-78"/>
              </a:rPr>
              <a:t> </a:t>
            </a:r>
            <a:r>
              <a:rPr lang="en-US" sz="2000" dirty="0" smtClean="0">
                <a:latin typeface="Arial" charset="0"/>
                <a:cs typeface="B Badr" pitchFamily="2" charset="-78"/>
              </a:rPr>
              <a:t>Coefficient</a:t>
            </a:r>
            <a:r>
              <a:rPr lang="fa-IR" sz="2000" b="1" dirty="0" smtClean="0">
                <a:latin typeface="Arial" charset="0"/>
                <a:cs typeface="B Badr" pitchFamily="2" charset="-78"/>
              </a:rPr>
              <a:t>): </a:t>
            </a:r>
            <a:endParaRPr lang="en-US" sz="2000" b="1" dirty="0" smtClean="0">
              <a:latin typeface="Arial" charset="0"/>
              <a:cs typeface="B Badr" pitchFamily="2" charset="-78"/>
            </a:endParaRPr>
          </a:p>
          <a:p>
            <a:pPr algn="just" rtl="1" eaLnBrk="1" fontAlgn="auto" hangingPunct="1">
              <a:lnSpc>
                <a:spcPct val="150000"/>
              </a:lnSpc>
              <a:spcAft>
                <a:spcPts val="0"/>
              </a:spcAft>
              <a:buFont typeface="Arial" pitchFamily="34" charset="0"/>
              <a:buChar char="•"/>
              <a:defRPr/>
            </a:pPr>
            <a:r>
              <a:rPr lang="fa-IR" sz="2000" dirty="0" smtClean="0">
                <a:latin typeface="Arial" charset="0"/>
                <a:cs typeface="B Badr" pitchFamily="2" charset="-78"/>
              </a:rPr>
              <a:t>اگر توزيع متغيرها نامتقارن و يا تعداد داده ها کم باشد از اين ضريب از طريق رتبه داده ها به جای مقادير واقعی استفاده ميشود(</a:t>
            </a:r>
            <a:r>
              <a:rPr lang="fa-IR" sz="2000" b="1" dirty="0" smtClean="0">
                <a:latin typeface="Arial" charset="0"/>
                <a:cs typeface="B Badr" pitchFamily="2" charset="-78"/>
              </a:rPr>
              <a:t>ناپارامتريك</a:t>
            </a:r>
            <a:r>
              <a:rPr lang="fa-IR" sz="2000" dirty="0" smtClean="0">
                <a:latin typeface="Arial" charset="0"/>
                <a:cs typeface="B Badr" pitchFamily="2" charset="-78"/>
              </a:rPr>
              <a:t>).</a:t>
            </a:r>
          </a:p>
          <a:p>
            <a:pPr algn="just" rtl="1" eaLnBrk="1" fontAlgn="auto" hangingPunct="1">
              <a:lnSpc>
                <a:spcPct val="150000"/>
              </a:lnSpc>
              <a:spcAft>
                <a:spcPts val="0"/>
              </a:spcAft>
              <a:buFont typeface="Arial" pitchFamily="34" charset="0"/>
              <a:buChar char="»"/>
              <a:defRPr/>
            </a:pPr>
            <a:r>
              <a:rPr lang="fa-IR" sz="2000" b="1" dirty="0" smtClean="0">
                <a:latin typeface="Arial" charset="0"/>
                <a:cs typeface="B Badr" pitchFamily="2" charset="-78"/>
              </a:rPr>
              <a:t>فرضيه: بين دو متغير بازدهی تکنيکال و بازدهی بنيادی همبستگی(رابطه) وجود دارد.</a:t>
            </a:r>
          </a:p>
          <a:p>
            <a:pPr algn="just" rtl="1" eaLnBrk="1" fontAlgn="auto" hangingPunct="1">
              <a:lnSpc>
                <a:spcPct val="150000"/>
              </a:lnSpc>
              <a:spcAft>
                <a:spcPts val="0"/>
              </a:spcAft>
              <a:buFont typeface="Wingdings 2" pitchFamily="18" charset="2"/>
              <a:buNone/>
              <a:defRPr/>
            </a:pPr>
            <a:r>
              <a:rPr lang="fa-IR" sz="2000" b="1" dirty="0" smtClean="0">
                <a:latin typeface="Arial" charset="0"/>
                <a:cs typeface="B Badr" pitchFamily="2" charset="-78"/>
              </a:rPr>
              <a:t>3.     ضريب همبستگی كندال (</a:t>
            </a:r>
            <a:r>
              <a:rPr lang="en-US" sz="2000" dirty="0" smtClean="0">
                <a:latin typeface="Arial" charset="0"/>
                <a:cs typeface="B Badr" pitchFamily="2" charset="-78"/>
              </a:rPr>
              <a:t>Kendall's</a:t>
            </a:r>
            <a:r>
              <a:rPr lang="en-US" sz="2000" b="1" dirty="0" smtClean="0">
                <a:latin typeface="Arial" charset="0"/>
                <a:cs typeface="B Badr" pitchFamily="2" charset="-78"/>
              </a:rPr>
              <a:t> </a:t>
            </a:r>
            <a:r>
              <a:rPr lang="en-US" sz="2000" dirty="0" smtClean="0">
                <a:latin typeface="Arial" charset="0"/>
                <a:cs typeface="B Badr" pitchFamily="2" charset="-78"/>
              </a:rPr>
              <a:t>tau</a:t>
            </a:r>
            <a:r>
              <a:rPr lang="fa-IR" sz="2000" b="1" dirty="0" smtClean="0">
                <a:latin typeface="Arial" charset="0"/>
                <a:cs typeface="B Badr" pitchFamily="2" charset="-78"/>
              </a:rPr>
              <a:t>)</a:t>
            </a:r>
          </a:p>
          <a:p>
            <a:pPr algn="just" rtl="1" eaLnBrk="1" fontAlgn="auto" hangingPunct="1">
              <a:lnSpc>
                <a:spcPct val="150000"/>
              </a:lnSpc>
              <a:spcAft>
                <a:spcPts val="0"/>
              </a:spcAft>
              <a:buFont typeface="Wingdings 2" pitchFamily="18" charset="2"/>
              <a:buNone/>
              <a:defRPr/>
            </a:pPr>
            <a:r>
              <a:rPr lang="fa-IR" sz="2000" dirty="0" smtClean="0">
                <a:latin typeface="Arial" charset="0"/>
                <a:cs typeface="B Badr" pitchFamily="2" charset="-78"/>
              </a:rPr>
              <a:t>اگر متغيرها در سطح رتبه اي باشند و يا متغيرها ناپارامتريك باشند كاربرد دارد.</a:t>
            </a:r>
          </a:p>
          <a:p>
            <a:pPr algn="just" rtl="1" eaLnBrk="1" fontAlgn="auto" hangingPunct="1">
              <a:lnSpc>
                <a:spcPct val="150000"/>
              </a:lnSpc>
              <a:spcAft>
                <a:spcPts val="0"/>
              </a:spcAft>
              <a:buFont typeface="Wingdings 2" pitchFamily="18" charset="2"/>
              <a:buNone/>
              <a:defRPr/>
            </a:pPr>
            <a:r>
              <a:rPr lang="fa-IR" sz="2000" dirty="0" smtClean="0">
                <a:latin typeface="Arial" charset="0"/>
                <a:cs typeface="B Badr" pitchFamily="2" charset="-78"/>
              </a:rPr>
              <a:t> مثال: بين رده سني و سطح درآمد رابطه وجود دارد.</a:t>
            </a:r>
          </a:p>
        </p:txBody>
      </p:sp>
      <p:sp>
        <p:nvSpPr>
          <p:cNvPr id="4" name="Slide Number Placeholder 3"/>
          <p:cNvSpPr>
            <a:spLocks noGrp="1"/>
          </p:cNvSpPr>
          <p:nvPr>
            <p:ph type="sldNum" sz="quarter" idx="11"/>
          </p:nvPr>
        </p:nvSpPr>
        <p:spPr/>
        <p:txBody>
          <a:bodyPr/>
          <a:lstStyle/>
          <a:p>
            <a:pPr>
              <a:defRPr/>
            </a:pPr>
            <a:fld id="{C1601E00-6C87-4A19-9D8B-F2A8B7DF3BD7}" type="slidenum">
              <a:rPr lang="fa-IR" altLang="en-US"/>
              <a:pPr>
                <a:defRPr/>
              </a:pPr>
              <a:t>80</a:t>
            </a:fld>
            <a:endParaRPr lang="en-US" altLang="en-US" dirty="0"/>
          </a:p>
        </p:txBody>
      </p:sp>
      <p:sp>
        <p:nvSpPr>
          <p:cNvPr id="75781"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0F88B654-B990-423E-8994-723D7EB3CAC0}" type="slidenum">
              <a:rPr lang="fa-IR" altLang="en-US" sz="1400">
                <a:solidFill>
                  <a:schemeClr val="bg1"/>
                </a:solidFill>
                <a:latin typeface="Arial" charset="0"/>
                <a:cs typeface="B Nazanin" pitchFamily="2" charset="-78"/>
              </a:rPr>
              <a:pPr algn="ctr" rtl="1" eaLnBrk="1" hangingPunct="1">
                <a:spcBef>
                  <a:spcPct val="0"/>
                </a:spcBef>
                <a:buFontTx/>
                <a:buNone/>
              </a:pPr>
              <a:t>80</a:t>
            </a:fld>
            <a:endParaRPr lang="en-US" altLang="en-US" sz="1200">
              <a:solidFill>
                <a:schemeClr val="bg1"/>
              </a:solidFill>
              <a:latin typeface="Arial" charset="0"/>
              <a:cs typeface="B Nazanin" pitchFamily="2" charset="-78"/>
            </a:endParaRPr>
          </a:p>
        </p:txBody>
      </p:sp>
      <p:sp>
        <p:nvSpPr>
          <p:cNvPr id="6" name="Title 1"/>
          <p:cNvSpPr txBox="1">
            <a:spLocks/>
          </p:cNvSpPr>
          <p:nvPr/>
        </p:nvSpPr>
        <p:spPr>
          <a:xfrm>
            <a:off x="683568" y="116632"/>
            <a:ext cx="8280920"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800" dirty="0" smtClean="0">
                <a:solidFill>
                  <a:schemeClr val="hlink"/>
                </a:solidFill>
                <a:cs typeface="B Titr" panose="00000700000000000000" pitchFamily="2" charset="-78"/>
              </a:rPr>
              <a:t>تحلیل همبستگی (</a:t>
            </a:r>
            <a:r>
              <a:rPr lang="en-US" sz="2800" dirty="0" smtClean="0">
                <a:solidFill>
                  <a:schemeClr val="hlink"/>
                </a:solidFill>
                <a:latin typeface="Times New Roman" panose="02020603050405020304" pitchFamily="18" charset="0"/>
                <a:cs typeface="Times New Roman" panose="02020603050405020304" pitchFamily="18" charset="0"/>
              </a:rPr>
              <a:t>Correlation</a:t>
            </a:r>
            <a:r>
              <a:rPr lang="fa-IR" sz="2800" dirty="0" smtClean="0">
                <a:solidFill>
                  <a:schemeClr val="hlink"/>
                </a:solidFill>
                <a:cs typeface="B Titr" panose="00000700000000000000" pitchFamily="2" charset="-78"/>
              </a:rPr>
              <a:t>) رگرسیون ( </a:t>
            </a:r>
            <a:r>
              <a:rPr lang="en-US" sz="2800" dirty="0" smtClean="0">
                <a:solidFill>
                  <a:schemeClr val="hlink"/>
                </a:solidFill>
                <a:cs typeface="B Titr" panose="00000700000000000000" pitchFamily="2" charset="-78"/>
              </a:rPr>
              <a:t>Regression</a:t>
            </a:r>
            <a:r>
              <a:rPr lang="fa-IR" sz="2800" dirty="0" smtClean="0">
                <a:solidFill>
                  <a:schemeClr val="hlink"/>
                </a:solidFill>
                <a:cs typeface="B Titr" panose="00000700000000000000" pitchFamily="2" charset="-78"/>
              </a:rPr>
              <a:t> )</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afterEffect">
                                  <p:stCondLst>
                                    <p:cond delay="2000"/>
                                  </p:stCondLst>
                                  <p:childTnLst>
                                    <p:set>
                                      <p:cBhvr rctx="PPT">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childTnLst>
                          </p:cTn>
                        </p:par>
                        <p:par>
                          <p:cTn id="8" fill="hold" nodeType="afterGroup">
                            <p:stCondLst>
                              <p:cond delay="2000"/>
                            </p:stCondLst>
                            <p:childTnLst>
                              <p:par>
                                <p:cTn id="9" presetID="9" presetClass="emph" presetSubtype="0" nodeType="afterEffect">
                                  <p:stCondLst>
                                    <p:cond delay="2000"/>
                                  </p:stCondLst>
                                  <p:childTnLst>
                                    <p:set>
                                      <p:cBhvr rctx="PPT">
                                        <p:cTn id="10" dur="indefinite"/>
                                        <p:tgtEl>
                                          <p:spTgt spid="3">
                                            <p:txEl>
                                              <p:pRg st="3" end="3"/>
                                            </p:txEl>
                                          </p:spTgt>
                                        </p:tgtEl>
                                        <p:attrNameLst>
                                          <p:attrName>style.opacity</p:attrName>
                                        </p:attrNameLst>
                                      </p:cBhvr>
                                      <p:to>
                                        <p:strVal val="0.5"/>
                                      </p:to>
                                    </p:set>
                                    <p:animEffect filter="image" prLst="opacity: 0.5">
                                      <p:cBhvr rctx="IE">
                                        <p:cTn id="11" dur="indefinite"/>
                                        <p:tgtEl>
                                          <p:spTgt spid="3">
                                            <p:txEl>
                                              <p:pRg st="3" end="3"/>
                                            </p:txEl>
                                          </p:spTgt>
                                        </p:tgtEl>
                                      </p:cBhvr>
                                    </p:animEffect>
                                  </p:childTnLst>
                                </p:cTn>
                              </p:par>
                            </p:childTnLst>
                          </p:cTn>
                        </p:par>
                        <p:par>
                          <p:cTn id="12" fill="hold">
                            <p:stCondLst>
                              <p:cond delay="4000"/>
                            </p:stCondLst>
                            <p:childTnLst>
                              <p:par>
                                <p:cTn id="13" presetID="1" presetClass="emph" presetSubtype="2" fill="hold" nodeType="afterEffect">
                                  <p:stCondLst>
                                    <p:cond delay="0"/>
                                  </p:stCondLst>
                                  <p:childTnLst>
                                    <p:animClr clrSpc="rgb" dir="cw">
                                      <p:cBhvr>
                                        <p:cTn id="14" dur="3000" fill="hold"/>
                                        <p:tgtEl>
                                          <p:spTgt spid="6"/>
                                        </p:tgtEl>
                                        <p:attrNameLst>
                                          <p:attrName>fillcolor</p:attrName>
                                        </p:attrNameLst>
                                      </p:cBhvr>
                                      <p:to>
                                        <a:schemeClr val="accent2"/>
                                      </p:to>
                                    </p:animClr>
                                    <p:set>
                                      <p:cBhvr>
                                        <p:cTn id="15" dur="3000" fill="hold"/>
                                        <p:tgtEl>
                                          <p:spTgt spid="6"/>
                                        </p:tgtEl>
                                        <p:attrNameLst>
                                          <p:attrName>fill.type</p:attrName>
                                        </p:attrNameLst>
                                      </p:cBhvr>
                                      <p:to>
                                        <p:strVal val="solid"/>
                                      </p:to>
                                    </p:set>
                                    <p:set>
                                      <p:cBhvr>
                                        <p:cTn id="16" dur="3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idx="1"/>
          </p:nvPr>
        </p:nvSpPr>
        <p:spPr>
          <a:xfrm>
            <a:off x="214313" y="1285875"/>
            <a:ext cx="8686800" cy="5214938"/>
          </a:xfrm>
        </p:spPr>
        <p:txBody>
          <a:bodyPr/>
          <a:lstStyle/>
          <a:p>
            <a:pPr rtl="1" eaLnBrk="1" hangingPunct="1">
              <a:buFont typeface="Wingdings 2" pitchFamily="18" charset="2"/>
              <a:buNone/>
            </a:pPr>
            <a:r>
              <a:rPr lang="fa-IR" altLang="en-US" sz="2000" dirty="0" smtClean="0">
                <a:latin typeface="Arial" charset="0"/>
                <a:cs typeface="B Badr" pitchFamily="2" charset="-78"/>
              </a:rPr>
              <a:t>بين دو متغير همبستگی معنی داری وجود ندارد </a:t>
            </a:r>
            <a:r>
              <a:rPr lang="en-US" altLang="en-US" sz="2000" dirty="0" smtClean="0">
                <a:latin typeface="Arial" charset="0"/>
                <a:cs typeface="B Badr" pitchFamily="2" charset="-78"/>
              </a:rPr>
              <a:t>r = 0 </a:t>
            </a:r>
            <a:r>
              <a:rPr lang="fa-IR" altLang="en-US" sz="2000" dirty="0" smtClean="0">
                <a:latin typeface="Arial" charset="0"/>
                <a:cs typeface="B Badr" pitchFamily="2" charset="-78"/>
              </a:rPr>
              <a:t> :</a:t>
            </a:r>
            <a:r>
              <a:rPr lang="en-US" altLang="en-US" sz="2000" dirty="0" smtClean="0">
                <a:latin typeface="Arial" charset="0"/>
                <a:cs typeface="B Badr" pitchFamily="2" charset="-78"/>
              </a:rPr>
              <a:t> H0</a:t>
            </a:r>
            <a:r>
              <a:rPr lang="fa-IR" altLang="en-US" sz="2000" dirty="0" smtClean="0">
                <a:latin typeface="Arial" charset="0"/>
                <a:cs typeface="B Badr" pitchFamily="2" charset="-78"/>
              </a:rPr>
              <a:t> </a:t>
            </a:r>
          </a:p>
          <a:p>
            <a:pPr rtl="1" eaLnBrk="1" hangingPunct="1">
              <a:buFont typeface="Wingdings 2" pitchFamily="18" charset="2"/>
              <a:buNone/>
            </a:pPr>
            <a:r>
              <a:rPr lang="fa-IR" altLang="en-US" sz="2000" dirty="0" smtClean="0">
                <a:latin typeface="Arial" charset="0"/>
                <a:cs typeface="B Badr" pitchFamily="2" charset="-78"/>
              </a:rPr>
              <a:t> بين دو متغير همبستگی معنی داری وجود دارد </a:t>
            </a:r>
            <a:r>
              <a:rPr lang="en-US" altLang="en-US" sz="2000" dirty="0" smtClean="0">
                <a:latin typeface="Arial" charset="0"/>
                <a:cs typeface="B Badr" pitchFamily="2" charset="-78"/>
              </a:rPr>
              <a:t>r ≠ 0</a:t>
            </a:r>
            <a:r>
              <a:rPr lang="fa-IR" altLang="en-US" sz="2000" dirty="0" smtClean="0">
                <a:latin typeface="Arial" charset="0"/>
                <a:cs typeface="B Badr" pitchFamily="2" charset="-78"/>
              </a:rPr>
              <a:t> :</a:t>
            </a:r>
            <a:r>
              <a:rPr lang="en-US" altLang="en-US" sz="2000" dirty="0" smtClean="0">
                <a:latin typeface="Arial" charset="0"/>
                <a:cs typeface="B Badr" pitchFamily="2" charset="-78"/>
              </a:rPr>
              <a:t> H1</a:t>
            </a:r>
          </a:p>
          <a:p>
            <a:pPr algn="just" rtl="1" eaLnBrk="1" hangingPunct="1">
              <a:buFont typeface="Wingdings 2" pitchFamily="18" charset="2"/>
              <a:buNone/>
            </a:pPr>
            <a:endParaRPr lang="en-US" altLang="en-US" sz="2000" dirty="0" smtClean="0">
              <a:latin typeface="Arial" charset="0"/>
              <a:cs typeface="B Badr" pitchFamily="2" charset="-78"/>
            </a:endParaRPr>
          </a:p>
          <a:p>
            <a:pPr rtl="1" eaLnBrk="1" hangingPunct="1">
              <a:buFont typeface="Wingdings" pitchFamily="2" charset="2"/>
              <a:buChar char="q"/>
            </a:pPr>
            <a:r>
              <a:rPr lang="en-US" altLang="en-US" sz="2000" dirty="0" smtClean="0">
                <a:latin typeface="Arial" charset="0"/>
                <a:cs typeface="Lotus" pitchFamily="2" charset="-78"/>
              </a:rPr>
              <a:t>Analyze          Correlate           bivariate</a:t>
            </a:r>
          </a:p>
          <a:p>
            <a:pPr algn="just" rtl="1" eaLnBrk="1" hangingPunct="1">
              <a:buFont typeface="Wingdings" pitchFamily="2" charset="2"/>
              <a:buChar char="q"/>
            </a:pPr>
            <a:endParaRPr lang="en-US" altLang="en-US" sz="2000" dirty="0" smtClean="0">
              <a:latin typeface="Arial" charset="0"/>
              <a:cs typeface="Lotus" pitchFamily="2" charset="-78"/>
            </a:endParaRPr>
          </a:p>
          <a:p>
            <a:pPr algn="just" rtl="1" eaLnBrk="1" hangingPunct="1">
              <a:lnSpc>
                <a:spcPct val="150000"/>
              </a:lnSpc>
              <a:buFont typeface="Wingdings" pitchFamily="2" charset="2"/>
              <a:buChar char="v"/>
            </a:pPr>
            <a:r>
              <a:rPr lang="fa-IR" altLang="en-US" sz="2000" b="1" dirty="0" smtClean="0">
                <a:latin typeface="Arial" charset="0"/>
                <a:cs typeface="B Badr" pitchFamily="2" charset="-78"/>
              </a:rPr>
              <a:t>اگر فرضيه پژوهش دو طرفه بيان شود در آنصورت گزينه </a:t>
            </a:r>
            <a:r>
              <a:rPr lang="en-US" altLang="en-US" sz="2000" b="1" dirty="0" smtClean="0">
                <a:latin typeface="Arial" charset="0"/>
                <a:cs typeface="B Badr" pitchFamily="2" charset="-78"/>
              </a:rPr>
              <a:t>Two-tailed</a:t>
            </a:r>
            <a:r>
              <a:rPr lang="fa-IR" altLang="en-US" sz="2000" b="1" dirty="0" smtClean="0">
                <a:latin typeface="Arial" charset="0"/>
                <a:cs typeface="B Badr" pitchFamily="2" charset="-78"/>
              </a:rPr>
              <a:t> را انتخاب کنيد و در صورتی که يک طرفه باشد</a:t>
            </a:r>
            <a:r>
              <a:rPr lang="en-US" altLang="en-US" sz="2000" b="1" dirty="0" smtClean="0">
                <a:latin typeface="Arial" charset="0"/>
                <a:cs typeface="B Badr" pitchFamily="2" charset="-78"/>
              </a:rPr>
              <a:t> </a:t>
            </a:r>
            <a:r>
              <a:rPr lang="fa-IR" altLang="en-US" sz="2000" b="1" dirty="0" smtClean="0">
                <a:latin typeface="Arial" charset="0"/>
                <a:cs typeface="B Badr" pitchFamily="2" charset="-78"/>
              </a:rPr>
              <a:t>گزينه  </a:t>
            </a:r>
            <a:r>
              <a:rPr lang="en-US" altLang="en-US" sz="2000" b="1" dirty="0" smtClean="0">
                <a:latin typeface="Arial" charset="0"/>
                <a:cs typeface="B Badr" pitchFamily="2" charset="-78"/>
              </a:rPr>
              <a:t>One-tailed</a:t>
            </a:r>
            <a:r>
              <a:rPr lang="fa-IR" altLang="en-US" sz="2000" b="1" dirty="0" smtClean="0">
                <a:latin typeface="Arial" charset="0"/>
                <a:cs typeface="B Badr" pitchFamily="2" charset="-78"/>
              </a:rPr>
              <a:t> انتخاب ميشود.</a:t>
            </a:r>
          </a:p>
          <a:p>
            <a:pPr algn="just" rtl="1" eaLnBrk="1" hangingPunct="1">
              <a:buFont typeface="Wingdings" pitchFamily="2" charset="2"/>
              <a:buChar char="v"/>
            </a:pPr>
            <a:endParaRPr lang="fa-IR" altLang="en-US" sz="2000" b="1" dirty="0" smtClean="0">
              <a:latin typeface="Arial" charset="0"/>
              <a:cs typeface="B Badr" pitchFamily="2" charset="-78"/>
            </a:endParaRPr>
          </a:p>
          <a:p>
            <a:pPr algn="just" rtl="1" eaLnBrk="1" hangingPunct="1">
              <a:lnSpc>
                <a:spcPct val="150000"/>
              </a:lnSpc>
              <a:buFont typeface="Wingdings" pitchFamily="2" charset="2"/>
              <a:buChar char="v"/>
            </a:pPr>
            <a:r>
              <a:rPr lang="fa-IR" altLang="en-US" sz="2000" b="1" dirty="0" smtClean="0">
                <a:latin typeface="Arial" charset="0"/>
                <a:cs typeface="B Badr" pitchFamily="2" charset="-78"/>
              </a:rPr>
              <a:t>نتيجه هر آزمون شامل يک خروجی است. در خروجی همبستگی پيرسن از آنجائيکه همبستگی دو متغير </a:t>
            </a:r>
            <a:r>
              <a:rPr lang="en-US" altLang="en-US" sz="2000" b="1" dirty="0" smtClean="0">
                <a:latin typeface="Arial" charset="0"/>
                <a:cs typeface="B Badr" pitchFamily="2" charset="-78"/>
              </a:rPr>
              <a:t>0.205</a:t>
            </a:r>
            <a:r>
              <a:rPr lang="fa-IR" altLang="en-US" sz="2000" b="1" dirty="0" smtClean="0">
                <a:latin typeface="Arial" charset="0"/>
                <a:cs typeface="B Badr" pitchFamily="2" charset="-78"/>
              </a:rPr>
              <a:t> است و </a:t>
            </a:r>
            <a:r>
              <a:rPr lang="en-US" altLang="en-US" sz="2000" b="1" dirty="0" smtClean="0">
                <a:latin typeface="Arial" charset="0"/>
                <a:cs typeface="B Badr" pitchFamily="2" charset="-78"/>
              </a:rPr>
              <a:t>Sig=0.048</a:t>
            </a:r>
            <a:r>
              <a:rPr lang="fa-IR" altLang="en-US" sz="2000" b="1" dirty="0" smtClean="0">
                <a:latin typeface="Arial" charset="0"/>
                <a:cs typeface="B Badr" pitchFamily="2" charset="-78"/>
              </a:rPr>
              <a:t> و کمتر از  </a:t>
            </a:r>
            <a:r>
              <a:rPr lang="en-US" altLang="en-US" sz="2000" b="1" dirty="0" smtClean="0">
                <a:latin typeface="Arial" charset="0"/>
                <a:cs typeface="B Badr" pitchFamily="2" charset="-78"/>
              </a:rPr>
              <a:t>5</a:t>
            </a:r>
            <a:r>
              <a:rPr lang="fa-IR" altLang="en-US" sz="2000" b="1" dirty="0" smtClean="0">
                <a:latin typeface="Arial" charset="0"/>
                <a:cs typeface="B Badr" pitchFamily="2" charset="-78"/>
              </a:rPr>
              <a:t> درصد است، </a:t>
            </a:r>
            <a:r>
              <a:rPr lang="en-US" altLang="en-US" sz="2000" b="1" dirty="0" smtClean="0">
                <a:latin typeface="Arial" charset="0"/>
                <a:cs typeface="B Badr" pitchFamily="2" charset="-78"/>
              </a:rPr>
              <a:t>H0</a:t>
            </a:r>
            <a:r>
              <a:rPr lang="fa-IR" altLang="en-US" sz="2000" b="1" dirty="0" smtClean="0">
                <a:latin typeface="Arial" charset="0"/>
                <a:cs typeface="B Badr" pitchFamily="2" charset="-78"/>
              </a:rPr>
              <a:t> رد ميشود. بعبارتی بين دو متغير رابطه معنی دار وجود دارد.</a:t>
            </a:r>
            <a:endParaRPr lang="fa-IR" altLang="en-US" sz="2000" b="1" dirty="0" smtClean="0">
              <a:cs typeface="B Badr" pitchFamily="2" charset="-78"/>
            </a:endParaRPr>
          </a:p>
        </p:txBody>
      </p:sp>
      <p:sp>
        <p:nvSpPr>
          <p:cNvPr id="8" name="Slide Number Placeholder 7"/>
          <p:cNvSpPr>
            <a:spLocks noGrp="1"/>
          </p:cNvSpPr>
          <p:nvPr>
            <p:ph type="sldNum" sz="quarter" idx="11"/>
          </p:nvPr>
        </p:nvSpPr>
        <p:spPr/>
        <p:txBody>
          <a:bodyPr/>
          <a:lstStyle/>
          <a:p>
            <a:pPr>
              <a:defRPr/>
            </a:pPr>
            <a:fld id="{4CB19D29-557A-4988-86AE-143C17861A19}" type="slidenum">
              <a:rPr lang="fa-IR" altLang="en-US"/>
              <a:pPr>
                <a:defRPr/>
              </a:pPr>
              <a:t>81</a:t>
            </a:fld>
            <a:endParaRPr lang="en-US" altLang="en-US" dirty="0"/>
          </a:p>
        </p:txBody>
      </p:sp>
      <p:sp>
        <p:nvSpPr>
          <p:cNvPr id="4" name="Left Brace 3"/>
          <p:cNvSpPr/>
          <p:nvPr/>
        </p:nvSpPr>
        <p:spPr>
          <a:xfrm>
            <a:off x="142875" y="1143000"/>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5" name="Straight Arrow Connector 4"/>
          <p:cNvCxnSpPr/>
          <p:nvPr/>
        </p:nvCxnSpPr>
        <p:spPr>
          <a:xfrm>
            <a:off x="1331640" y="2643188"/>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131840" y="2643188"/>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Circular Arrow 6"/>
          <p:cNvSpPr/>
          <p:nvPr/>
        </p:nvSpPr>
        <p:spPr>
          <a:xfrm rot="4338896">
            <a:off x="5037931" y="2548732"/>
            <a:ext cx="468313" cy="5461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solidFill>
                <a:schemeClr val="tx1"/>
              </a:solidFill>
            </a:endParaRPr>
          </a:p>
        </p:txBody>
      </p:sp>
      <p:sp>
        <p:nvSpPr>
          <p:cNvPr id="7680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81</a:t>
            </a:fld>
            <a:endParaRPr lang="en-US" altLang="en-US" sz="1200">
              <a:solidFill>
                <a:schemeClr val="bg1"/>
              </a:solidFill>
              <a:latin typeface="Arial" charset="0"/>
              <a:cs typeface="B Nazanin" pitchFamily="2" charset="-78"/>
            </a:endParaRPr>
          </a:p>
        </p:txBody>
      </p:sp>
      <p:sp>
        <p:nvSpPr>
          <p:cNvPr id="11" name="Title 1"/>
          <p:cNvSpPr txBox="1">
            <a:spLocks/>
          </p:cNvSpPr>
          <p:nvPr/>
        </p:nvSpPr>
        <p:spPr>
          <a:xfrm>
            <a:off x="683568" y="116632"/>
            <a:ext cx="8280920"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800" dirty="0" smtClean="0">
                <a:solidFill>
                  <a:schemeClr val="hlink"/>
                </a:solidFill>
                <a:cs typeface="B Titr" panose="00000700000000000000" pitchFamily="2" charset="-78"/>
              </a:rPr>
              <a:t>تحلیل همبستگی (</a:t>
            </a:r>
            <a:r>
              <a:rPr lang="en-US" sz="2800" dirty="0" smtClean="0">
                <a:solidFill>
                  <a:schemeClr val="hlink"/>
                </a:solidFill>
                <a:latin typeface="Times New Roman" panose="02020603050405020304" pitchFamily="18" charset="0"/>
                <a:cs typeface="Times New Roman" panose="02020603050405020304" pitchFamily="18" charset="0"/>
              </a:rPr>
              <a:t>Correlation</a:t>
            </a:r>
            <a:r>
              <a:rPr lang="fa-IR" sz="2800" dirty="0" smtClean="0">
                <a:solidFill>
                  <a:schemeClr val="hlink"/>
                </a:solidFill>
                <a:cs typeface="B Titr" panose="00000700000000000000" pitchFamily="2" charset="-78"/>
              </a:rPr>
              <a:t>) رگرسیون ( </a:t>
            </a:r>
            <a:r>
              <a:rPr lang="en-US" sz="2800" dirty="0" smtClean="0">
                <a:solidFill>
                  <a:schemeClr val="hlink"/>
                </a:solidFill>
                <a:cs typeface="B Titr" panose="00000700000000000000" pitchFamily="2" charset="-78"/>
              </a:rPr>
              <a:t>Regression</a:t>
            </a:r>
            <a:r>
              <a:rPr lang="fa-IR" sz="2800" dirty="0" smtClean="0">
                <a:solidFill>
                  <a:schemeClr val="hlink"/>
                </a:solidFill>
                <a:cs typeface="B Titr" panose="00000700000000000000" pitchFamily="2" charset="-78"/>
              </a:rPr>
              <a:t> )</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1" presetClass="emph" presetSubtype="2" fill="hold" nodeType="afterEffect">
                                  <p:stCondLst>
                                    <p:cond delay="0"/>
                                  </p:stCondLst>
                                  <p:childTnLst>
                                    <p:animClr clrSpc="rgb" dir="cw">
                                      <p:cBhvr>
                                        <p:cTn id="9" dur="3000" fill="hold"/>
                                        <p:tgtEl>
                                          <p:spTgt spid="11"/>
                                        </p:tgtEl>
                                        <p:attrNameLst>
                                          <p:attrName>fillcolor</p:attrName>
                                        </p:attrNameLst>
                                      </p:cBhvr>
                                      <p:to>
                                        <a:schemeClr val="accent2"/>
                                      </p:to>
                                    </p:animClr>
                                    <p:set>
                                      <p:cBhvr>
                                        <p:cTn id="10" dur="3000" fill="hold"/>
                                        <p:tgtEl>
                                          <p:spTgt spid="11"/>
                                        </p:tgtEl>
                                        <p:attrNameLst>
                                          <p:attrName>fill.type</p:attrName>
                                        </p:attrNameLst>
                                      </p:cBhvr>
                                      <p:to>
                                        <p:strVal val="solid"/>
                                      </p:to>
                                    </p:set>
                                    <p:set>
                                      <p:cBhvr>
                                        <p:cTn id="11" dur="3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214313" y="1000125"/>
            <a:ext cx="8686800" cy="5572125"/>
          </a:xfrm>
        </p:spPr>
        <p:txBody>
          <a:bodyPr/>
          <a:lstStyle/>
          <a:p>
            <a:pPr algn="r" rtl="1" eaLnBrk="1" hangingPunct="1"/>
            <a:endParaRPr lang="fa-IR" altLang="en-US" dirty="0" smtClean="0"/>
          </a:p>
          <a:p>
            <a:pPr algn="r" rtl="1" eaLnBrk="1" hangingPunct="1"/>
            <a:endParaRPr lang="fa-IR" altLang="en-US" dirty="0" smtClean="0"/>
          </a:p>
          <a:p>
            <a:pPr algn="r" rtl="1" eaLnBrk="1" hangingPunct="1"/>
            <a:endParaRPr lang="fa-IR" altLang="en-US" dirty="0" smtClean="0"/>
          </a:p>
          <a:p>
            <a:pPr marL="0" indent="0" algn="r" rtl="1" eaLnBrk="1" hangingPunct="1">
              <a:lnSpc>
                <a:spcPct val="150000"/>
              </a:lnSpc>
              <a:buNone/>
            </a:pPr>
            <a:endParaRPr lang="fa-IR" altLang="en-US" sz="1800" dirty="0" smtClean="0">
              <a:latin typeface="Arial" charset="0"/>
              <a:cs typeface="B Badr" pitchFamily="2" charset="-78"/>
            </a:endParaRPr>
          </a:p>
          <a:p>
            <a:pPr algn="r" rtl="1" eaLnBrk="1" hangingPunct="1">
              <a:lnSpc>
                <a:spcPct val="150000"/>
              </a:lnSpc>
            </a:pPr>
            <a:r>
              <a:rPr lang="fa-IR" altLang="en-US" sz="1800" dirty="0" smtClean="0">
                <a:latin typeface="Arial" charset="0"/>
                <a:cs typeface="B Badr" pitchFamily="2" charset="-78"/>
              </a:rPr>
              <a:t>در خروجی همبستگی اسپرمن از  آنجائيکه همبستگی دو متغير </a:t>
            </a:r>
            <a:r>
              <a:rPr lang="en-US" altLang="en-US" sz="1800" dirty="0" smtClean="0">
                <a:latin typeface="Arial" charset="0"/>
                <a:cs typeface="B Badr" pitchFamily="2" charset="-78"/>
              </a:rPr>
              <a:t>0.205</a:t>
            </a:r>
            <a:r>
              <a:rPr lang="fa-IR" altLang="en-US" sz="1800" dirty="0" smtClean="0">
                <a:latin typeface="Arial" charset="0"/>
                <a:cs typeface="B Badr" pitchFamily="2" charset="-78"/>
              </a:rPr>
              <a:t> است و </a:t>
            </a:r>
            <a:r>
              <a:rPr lang="en-US" altLang="en-US" sz="1800" dirty="0" smtClean="0">
                <a:latin typeface="Arial" charset="0"/>
                <a:cs typeface="B Badr" pitchFamily="2" charset="-78"/>
              </a:rPr>
              <a:t>Sig=0.052</a:t>
            </a:r>
            <a:r>
              <a:rPr lang="fa-IR" altLang="en-US" sz="1800" dirty="0" smtClean="0">
                <a:latin typeface="Arial" charset="0"/>
                <a:cs typeface="B Badr" pitchFamily="2" charset="-78"/>
              </a:rPr>
              <a:t> و  بيشتر از  </a:t>
            </a:r>
            <a:r>
              <a:rPr lang="en-US" altLang="en-US" sz="1800" dirty="0" smtClean="0">
                <a:latin typeface="Arial" charset="0"/>
                <a:cs typeface="B Badr" pitchFamily="2" charset="-78"/>
              </a:rPr>
              <a:t>5</a:t>
            </a:r>
            <a:r>
              <a:rPr lang="fa-IR" altLang="en-US" sz="1800" dirty="0" smtClean="0">
                <a:latin typeface="Arial" charset="0"/>
                <a:cs typeface="B Badr" pitchFamily="2" charset="-78"/>
              </a:rPr>
              <a:t> درصد است، </a:t>
            </a:r>
            <a:r>
              <a:rPr lang="en-US" altLang="en-US" sz="1800" dirty="0" smtClean="0">
                <a:latin typeface="Arial" charset="0"/>
                <a:cs typeface="B Badr" pitchFamily="2" charset="-78"/>
              </a:rPr>
              <a:t>H0</a:t>
            </a:r>
            <a:r>
              <a:rPr lang="fa-IR" altLang="en-US" sz="1800" dirty="0" smtClean="0">
                <a:latin typeface="Arial" charset="0"/>
                <a:cs typeface="B Badr" pitchFamily="2" charset="-78"/>
              </a:rPr>
              <a:t> رد نميشود. بعبارتی بين دو متغير همبستگی و رابطه معنی دار وجود ندارد.</a:t>
            </a:r>
          </a:p>
          <a:p>
            <a:pPr algn="r" rtl="1" eaLnBrk="1" hangingPunct="1"/>
            <a:endParaRPr lang="fa-IR" altLang="en-US" dirty="0" smtClean="0"/>
          </a:p>
        </p:txBody>
      </p:sp>
      <p:sp>
        <p:nvSpPr>
          <p:cNvPr id="6" name="Slide Number Placeholder 5"/>
          <p:cNvSpPr>
            <a:spLocks noGrp="1"/>
          </p:cNvSpPr>
          <p:nvPr>
            <p:ph type="sldNum" sz="quarter" idx="11"/>
          </p:nvPr>
        </p:nvSpPr>
        <p:spPr/>
        <p:txBody>
          <a:bodyPr/>
          <a:lstStyle/>
          <a:p>
            <a:pPr>
              <a:defRPr/>
            </a:pPr>
            <a:fld id="{D3E8BAD5-F499-41E3-8BD5-AC6D6211DE13}" type="slidenum">
              <a:rPr lang="fa-IR" altLang="en-US"/>
              <a:pPr>
                <a:defRPr/>
              </a:pPr>
              <a:t>82</a:t>
            </a:fld>
            <a:endParaRPr lang="en-US" altLang="en-US" dirty="0"/>
          </a:p>
        </p:txBody>
      </p:sp>
      <p:pic>
        <p:nvPicPr>
          <p:cNvPr id="77828"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27509" y="692696"/>
            <a:ext cx="7000875"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77829"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5182" y="4214813"/>
            <a:ext cx="7715250" cy="2428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683568" y="44624"/>
            <a:ext cx="8280920"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800" dirty="0" smtClean="0">
                <a:solidFill>
                  <a:schemeClr val="hlink"/>
                </a:solidFill>
                <a:cs typeface="B Titr" panose="00000700000000000000" pitchFamily="2" charset="-78"/>
              </a:rPr>
              <a:t>تحلیل همبستگی (</a:t>
            </a:r>
            <a:r>
              <a:rPr lang="en-US" sz="2800" dirty="0" smtClean="0">
                <a:solidFill>
                  <a:schemeClr val="hlink"/>
                </a:solidFill>
                <a:latin typeface="Times New Roman" panose="02020603050405020304" pitchFamily="18" charset="0"/>
                <a:cs typeface="Times New Roman" panose="02020603050405020304" pitchFamily="18" charset="0"/>
              </a:rPr>
              <a:t>Correlation</a:t>
            </a:r>
            <a:r>
              <a:rPr lang="fa-IR" sz="2800" dirty="0" smtClean="0">
                <a:solidFill>
                  <a:schemeClr val="hlink"/>
                </a:solidFill>
                <a:cs typeface="B Titr" panose="00000700000000000000" pitchFamily="2" charset="-78"/>
              </a:rPr>
              <a:t>) رگرسیون ( </a:t>
            </a:r>
            <a:r>
              <a:rPr lang="en-US" sz="2800" dirty="0" smtClean="0">
                <a:solidFill>
                  <a:schemeClr val="hlink"/>
                </a:solidFill>
                <a:cs typeface="B Titr" panose="00000700000000000000" pitchFamily="2" charset="-78"/>
              </a:rPr>
              <a:t>Regression</a:t>
            </a:r>
            <a:r>
              <a:rPr lang="fa-IR" sz="2800" dirty="0" smtClean="0">
                <a:solidFill>
                  <a:schemeClr val="hlink"/>
                </a:solidFill>
                <a:cs typeface="B Titr" panose="00000700000000000000" pitchFamily="2" charset="-78"/>
              </a:rPr>
              <a:t> )</a:t>
            </a:r>
          </a:p>
        </p:txBody>
      </p:sp>
      <p:sp>
        <p:nvSpPr>
          <p:cNvPr id="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82</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2000" fill="hold" nodeType="afterEffect">
                                  <p:stCondLst>
                                    <p:cond delay="500"/>
                                  </p:stCondLst>
                                  <p:childTnLst>
                                    <p:animEffect transition="out" filter="fade">
                                      <p:cBhvr>
                                        <p:cTn id="6" dur="500" tmFilter="0, 0; .2, .5; .8, .5; 1, 0"/>
                                        <p:tgtEl>
                                          <p:spTgt spid="77828"/>
                                        </p:tgtEl>
                                      </p:cBhvr>
                                    </p:animEffect>
                                    <p:animScale>
                                      <p:cBhvr>
                                        <p:cTn id="7" dur="250" autoRev="1" fill="hold"/>
                                        <p:tgtEl>
                                          <p:spTgt spid="77828"/>
                                        </p:tgtEl>
                                      </p:cBhvr>
                                      <p:by x="105000" y="105000"/>
                                    </p:animScale>
                                  </p:childTnLst>
                                </p:cTn>
                              </p:par>
                            </p:childTnLst>
                          </p:cTn>
                        </p:par>
                        <p:par>
                          <p:cTn id="8" fill="hold" nodeType="afterGroup">
                            <p:stCondLst>
                              <p:cond delay="1500"/>
                            </p:stCondLst>
                            <p:childTnLst>
                              <p:par>
                                <p:cTn id="9" presetID="26" presetClass="emph" presetSubtype="0" repeatCount="2000" fill="hold" nodeType="afterEffect">
                                  <p:stCondLst>
                                    <p:cond delay="500"/>
                                  </p:stCondLst>
                                  <p:childTnLst>
                                    <p:animEffect transition="out" filter="fade">
                                      <p:cBhvr>
                                        <p:cTn id="10" dur="500" tmFilter="0, 0; .2, .5; .8, .5; 1, 0"/>
                                        <p:tgtEl>
                                          <p:spTgt spid="77829"/>
                                        </p:tgtEl>
                                      </p:cBhvr>
                                    </p:animEffect>
                                    <p:animScale>
                                      <p:cBhvr>
                                        <p:cTn id="11" dur="250" autoRev="1" fill="hold"/>
                                        <p:tgtEl>
                                          <p:spTgt spid="77829"/>
                                        </p:tgtEl>
                                      </p:cBhvr>
                                      <p:by x="105000" y="105000"/>
                                    </p:animScale>
                                  </p:childTnLst>
                                </p:cTn>
                              </p:par>
                            </p:childTnLst>
                          </p:cTn>
                        </p:par>
                        <p:par>
                          <p:cTn id="12" fill="hold">
                            <p:stCondLst>
                              <p:cond delay="3000"/>
                            </p:stCondLst>
                            <p:childTnLst>
                              <p:par>
                                <p:cTn id="13" presetID="1" presetClass="emph" presetSubtype="2" fill="hold" nodeType="afterEffect">
                                  <p:stCondLst>
                                    <p:cond delay="0"/>
                                  </p:stCondLst>
                                  <p:childTnLst>
                                    <p:animClr clrSpc="rgb" dir="cw">
                                      <p:cBhvr>
                                        <p:cTn id="14" dur="3000" fill="hold"/>
                                        <p:tgtEl>
                                          <p:spTgt spid="8"/>
                                        </p:tgtEl>
                                        <p:attrNameLst>
                                          <p:attrName>fillcolor</p:attrName>
                                        </p:attrNameLst>
                                      </p:cBhvr>
                                      <p:to>
                                        <a:schemeClr val="accent2"/>
                                      </p:to>
                                    </p:animClr>
                                    <p:set>
                                      <p:cBhvr>
                                        <p:cTn id="15" dur="3000" fill="hold"/>
                                        <p:tgtEl>
                                          <p:spTgt spid="8"/>
                                        </p:tgtEl>
                                        <p:attrNameLst>
                                          <p:attrName>fill.type</p:attrName>
                                        </p:attrNameLst>
                                      </p:cBhvr>
                                      <p:to>
                                        <p:strVal val="solid"/>
                                      </p:to>
                                    </p:set>
                                    <p:set>
                                      <p:cBhvr>
                                        <p:cTn id="16" dur="3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214313" y="1214438"/>
            <a:ext cx="8686800" cy="5357812"/>
          </a:xfrm>
        </p:spPr>
        <p:txBody>
          <a:bodyPr/>
          <a:lstStyle/>
          <a:p>
            <a:pPr algn="just" rtl="1" eaLnBrk="1" hangingPunct="1">
              <a:lnSpc>
                <a:spcPct val="150000"/>
              </a:lnSpc>
            </a:pPr>
            <a:r>
              <a:rPr lang="fa-IR" altLang="en-US" sz="2000" b="1" dirty="0" smtClean="0">
                <a:latin typeface="Arial" charset="0"/>
                <a:cs typeface="B Badr" pitchFamily="2" charset="-78"/>
              </a:rPr>
              <a:t>در محاسبه همبستگی برای حذف آثار ساير متغيرها بر رابطه دو متغير از همبستگی جزئی استفاده ميشود. در اينصورت متغير ديگر را بايستی کنترل کرد. </a:t>
            </a:r>
          </a:p>
          <a:p>
            <a:pPr rtl="1" eaLnBrk="1" hangingPunct="1">
              <a:lnSpc>
                <a:spcPct val="150000"/>
              </a:lnSpc>
            </a:pPr>
            <a:r>
              <a:rPr lang="en-US" altLang="en-US" sz="2000" dirty="0" smtClean="0">
                <a:latin typeface="Arial" charset="0"/>
                <a:cs typeface="Lotus" pitchFamily="2" charset="-78"/>
              </a:rPr>
              <a:t>Analyze         Correlate         Partial</a:t>
            </a:r>
          </a:p>
          <a:p>
            <a:pPr algn="just" rtl="1" eaLnBrk="1" hangingPunct="1">
              <a:lnSpc>
                <a:spcPct val="150000"/>
              </a:lnSpc>
            </a:pPr>
            <a:endParaRPr lang="fa-IR" altLang="en-US" sz="2000" dirty="0" smtClean="0">
              <a:latin typeface="Arial" charset="0"/>
              <a:cs typeface="B Badr" pitchFamily="2" charset="-78"/>
            </a:endParaRPr>
          </a:p>
          <a:p>
            <a:pPr algn="just" rtl="1" eaLnBrk="1" hangingPunct="1">
              <a:lnSpc>
                <a:spcPct val="150000"/>
              </a:lnSpc>
            </a:pPr>
            <a:r>
              <a:rPr lang="fa-IR" altLang="en-US" sz="1800" dirty="0" smtClean="0">
                <a:latin typeface="Arial" charset="0"/>
                <a:cs typeface="B Badr" pitchFamily="2" charset="-78"/>
              </a:rPr>
              <a:t>پس از اجرای دستور بالا متغيرهای مورد نظر را به کادر منتقل ميکنيد. و از گزينه </a:t>
            </a:r>
            <a:r>
              <a:rPr lang="en-US" altLang="en-US" sz="1800" dirty="0" smtClean="0">
                <a:latin typeface="Arial" charset="0"/>
                <a:cs typeface="B Badr" pitchFamily="2" charset="-78"/>
              </a:rPr>
              <a:t>Option</a:t>
            </a:r>
            <a:r>
              <a:rPr lang="fa-IR" altLang="en-US" sz="1800" dirty="0" smtClean="0">
                <a:latin typeface="Arial" charset="0"/>
                <a:cs typeface="B Badr" pitchFamily="2" charset="-78"/>
              </a:rPr>
              <a:t> آماره </a:t>
            </a:r>
            <a:r>
              <a:rPr lang="en-US" altLang="en-US" sz="1800" dirty="0" smtClean="0">
                <a:latin typeface="Arial" charset="0"/>
                <a:cs typeface="B Badr" pitchFamily="2" charset="-78"/>
              </a:rPr>
              <a:t>Zero-order Correlations</a:t>
            </a:r>
            <a:r>
              <a:rPr lang="fa-IR" altLang="en-US" sz="1800" dirty="0" smtClean="0">
                <a:latin typeface="Arial" charset="0"/>
                <a:cs typeface="B Badr" pitchFamily="2" charset="-78"/>
              </a:rPr>
              <a:t> انتخاب ميشود. و پس از اجرا، يک خروجی به صورت زير نشان داده ميشود که شامل دو بخش است. در بخش اول اثر متغير کنترل در نظر گرفته نميشود ولی در بخش دوم اثر آن مورد بررسی قرار ميگيرد. در بخش دوم خروجی با کنترل اثر متغير بازده، همبستگی دو متغير بنيادگرا و تکنيکال برابر </a:t>
            </a:r>
            <a:r>
              <a:rPr lang="en-US" altLang="en-US" sz="1800" dirty="0" smtClean="0">
                <a:latin typeface="Arial" charset="0"/>
                <a:cs typeface="B Badr" pitchFamily="2" charset="-78"/>
              </a:rPr>
              <a:t>0.105</a:t>
            </a:r>
            <a:r>
              <a:rPr lang="fa-IR" altLang="en-US" sz="1800" dirty="0" smtClean="0">
                <a:latin typeface="Arial" charset="0"/>
                <a:cs typeface="B Badr" pitchFamily="2" charset="-78"/>
              </a:rPr>
              <a:t> است و </a:t>
            </a:r>
            <a:r>
              <a:rPr lang="en-US" altLang="en-US" sz="1800" dirty="0" smtClean="0">
                <a:latin typeface="Arial" charset="0"/>
                <a:cs typeface="B Badr" pitchFamily="2" charset="-78"/>
              </a:rPr>
              <a:t>Sig=0.328</a:t>
            </a:r>
            <a:r>
              <a:rPr lang="fa-IR" altLang="en-US" sz="1800" dirty="0" smtClean="0">
                <a:latin typeface="Arial" charset="0"/>
                <a:cs typeface="B Badr" pitchFamily="2" charset="-78"/>
              </a:rPr>
              <a:t> و  بيشتر از  </a:t>
            </a:r>
            <a:r>
              <a:rPr lang="en-US" altLang="en-US" sz="1800" dirty="0" smtClean="0">
                <a:latin typeface="Arial" charset="0"/>
                <a:cs typeface="B Badr" pitchFamily="2" charset="-78"/>
              </a:rPr>
              <a:t>5</a:t>
            </a:r>
            <a:r>
              <a:rPr lang="fa-IR" altLang="en-US" sz="1800" dirty="0" smtClean="0">
                <a:latin typeface="Arial" charset="0"/>
                <a:cs typeface="B Badr" pitchFamily="2" charset="-78"/>
              </a:rPr>
              <a:t> درصد، لذا </a:t>
            </a:r>
            <a:r>
              <a:rPr lang="en-US" altLang="en-US" sz="1800" dirty="0" smtClean="0">
                <a:latin typeface="Arial" charset="0"/>
                <a:cs typeface="B Badr" pitchFamily="2" charset="-78"/>
              </a:rPr>
              <a:t>H0</a:t>
            </a:r>
            <a:r>
              <a:rPr lang="fa-IR" altLang="en-US" sz="1800" dirty="0" smtClean="0">
                <a:latin typeface="Arial" charset="0"/>
                <a:cs typeface="B Badr" pitchFamily="2" charset="-78"/>
              </a:rPr>
              <a:t> رد نميشود. بعبارتی بين دو متغير رابطه معنی دار وجود ندارد. بدون در نظر گرفتن متغير کنترل همبستگی دو متغير تکنيکال و بنيادگرا برابر </a:t>
            </a:r>
            <a:r>
              <a:rPr lang="en-US" altLang="en-US" sz="1800" dirty="0" smtClean="0">
                <a:latin typeface="Arial" charset="0"/>
                <a:cs typeface="B Badr" pitchFamily="2" charset="-78"/>
              </a:rPr>
              <a:t>0.18</a:t>
            </a:r>
            <a:r>
              <a:rPr lang="fa-IR" altLang="en-US" sz="1800" dirty="0" smtClean="0">
                <a:latin typeface="Arial" charset="0"/>
                <a:cs typeface="B Badr" pitchFamily="2" charset="-78"/>
              </a:rPr>
              <a:t> ميباشد که آن نيز در سطح </a:t>
            </a:r>
            <a:r>
              <a:rPr lang="en-US" altLang="en-US" sz="1800" dirty="0" smtClean="0">
                <a:latin typeface="Arial" charset="0"/>
                <a:cs typeface="B Badr" pitchFamily="2" charset="-78"/>
              </a:rPr>
              <a:t>0.05</a:t>
            </a:r>
            <a:r>
              <a:rPr lang="fa-IR" altLang="en-US" sz="1800" dirty="0" smtClean="0">
                <a:latin typeface="Arial" charset="0"/>
                <a:cs typeface="B Badr" pitchFamily="2" charset="-78"/>
              </a:rPr>
              <a:t> معنی دار نيست.</a:t>
            </a:r>
            <a:endParaRPr lang="fa-IR" altLang="en-US" sz="1800" b="1" dirty="0" smtClean="0">
              <a:latin typeface="Arial" charset="0"/>
              <a:cs typeface="B Badr" pitchFamily="2" charset="-78"/>
            </a:endParaRPr>
          </a:p>
          <a:p>
            <a:pPr algn="just" rtl="1" eaLnBrk="1" hangingPunct="1"/>
            <a:endParaRPr lang="fa-IR" altLang="en-US" dirty="0" smtClean="0"/>
          </a:p>
        </p:txBody>
      </p:sp>
      <p:sp>
        <p:nvSpPr>
          <p:cNvPr id="7" name="Slide Number Placeholder 6"/>
          <p:cNvSpPr>
            <a:spLocks noGrp="1"/>
          </p:cNvSpPr>
          <p:nvPr>
            <p:ph type="sldNum" sz="quarter" idx="11"/>
          </p:nvPr>
        </p:nvSpPr>
        <p:spPr/>
        <p:txBody>
          <a:bodyPr/>
          <a:lstStyle/>
          <a:p>
            <a:pPr>
              <a:defRPr/>
            </a:pPr>
            <a:fld id="{F84B4902-205D-47D8-A054-8B47F40D9517}" type="slidenum">
              <a:rPr lang="fa-IR" altLang="en-US"/>
              <a:pPr>
                <a:defRPr/>
              </a:pPr>
              <a:t>83</a:t>
            </a:fld>
            <a:endParaRPr lang="en-US" altLang="en-US" dirty="0"/>
          </a:p>
        </p:txBody>
      </p:sp>
      <p:cxnSp>
        <p:nvCxnSpPr>
          <p:cNvPr id="4" name="Straight Arrow Connector 3"/>
          <p:cNvCxnSpPr/>
          <p:nvPr/>
        </p:nvCxnSpPr>
        <p:spPr>
          <a:xfrm>
            <a:off x="1331640" y="2500313"/>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987824" y="2500313"/>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Circular Arrow 5"/>
          <p:cNvSpPr/>
          <p:nvPr/>
        </p:nvSpPr>
        <p:spPr>
          <a:xfrm rot="4499469">
            <a:off x="4609306" y="2405857"/>
            <a:ext cx="468313" cy="5461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solidFill>
                <a:schemeClr val="tx1"/>
              </a:solidFill>
            </a:endParaRPr>
          </a:p>
        </p:txBody>
      </p:sp>
      <p:sp>
        <p:nvSpPr>
          <p:cNvPr id="8" name="Title 1"/>
          <p:cNvSpPr txBox="1">
            <a:spLocks/>
          </p:cNvSpPr>
          <p:nvPr/>
        </p:nvSpPr>
        <p:spPr>
          <a:xfrm>
            <a:off x="1475656" y="116632"/>
            <a:ext cx="7488832"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800" dirty="0" smtClean="0">
                <a:solidFill>
                  <a:schemeClr val="hlink"/>
                </a:solidFill>
                <a:cs typeface="B Titr" panose="00000700000000000000" pitchFamily="2" charset="-78"/>
              </a:rPr>
              <a:t>همبستگی جزئی یا تفکیکی (</a:t>
            </a:r>
            <a:r>
              <a:rPr lang="en-US" sz="2800" dirty="0" smtClean="0">
                <a:solidFill>
                  <a:schemeClr val="hlink"/>
                </a:solidFill>
                <a:latin typeface="Times New Roman" panose="02020603050405020304" pitchFamily="18" charset="0"/>
                <a:cs typeface="Times New Roman" panose="02020603050405020304" pitchFamily="18" charset="0"/>
              </a:rPr>
              <a:t>Partial Correlation</a:t>
            </a:r>
            <a:r>
              <a:rPr lang="fa-IR" sz="2800" dirty="0" smtClean="0">
                <a:solidFill>
                  <a:schemeClr val="hlink"/>
                </a:solidFill>
                <a:cs typeface="B Titr" panose="00000700000000000000" pitchFamily="2" charset="-78"/>
              </a:rPr>
              <a:t>)</a:t>
            </a:r>
          </a:p>
        </p:txBody>
      </p:sp>
      <p:sp>
        <p:nvSpPr>
          <p:cNvPr id="10"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83</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DA12BBD-95C5-4CC9-8B64-FD0DE27D27E6}" type="slidenum">
              <a:rPr lang="fa-IR" altLang="en-US"/>
              <a:pPr>
                <a:defRPr/>
              </a:pPr>
              <a:t>84</a:t>
            </a:fld>
            <a:endParaRPr lang="en-US" altLang="en-US" dirty="0"/>
          </a:p>
        </p:txBody>
      </p:sp>
      <p:pic>
        <p:nvPicPr>
          <p:cNvPr id="79875"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50" y="980728"/>
            <a:ext cx="8643938" cy="5286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 name="Title 1"/>
          <p:cNvSpPr txBox="1">
            <a:spLocks/>
          </p:cNvSpPr>
          <p:nvPr/>
        </p:nvSpPr>
        <p:spPr>
          <a:xfrm>
            <a:off x="1475656" y="116632"/>
            <a:ext cx="7488832"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2800" dirty="0" smtClean="0">
                <a:solidFill>
                  <a:schemeClr val="hlink"/>
                </a:solidFill>
                <a:cs typeface="B Titr" panose="00000700000000000000" pitchFamily="2" charset="-78"/>
              </a:rPr>
              <a:t>همبستگی جزئی یا تفکیکی (</a:t>
            </a:r>
            <a:r>
              <a:rPr lang="en-US" sz="2800" dirty="0" smtClean="0">
                <a:solidFill>
                  <a:schemeClr val="hlink"/>
                </a:solidFill>
                <a:latin typeface="Times New Roman" panose="02020603050405020304" pitchFamily="18" charset="0"/>
                <a:cs typeface="Times New Roman" panose="02020603050405020304" pitchFamily="18" charset="0"/>
              </a:rPr>
              <a:t>Partial Correlation</a:t>
            </a:r>
            <a:r>
              <a:rPr lang="fa-IR" sz="2800" dirty="0" smtClean="0">
                <a:solidFill>
                  <a:schemeClr val="hlink"/>
                </a:solidFill>
                <a:cs typeface="B Titr" panose="00000700000000000000" pitchFamily="2" charset="-78"/>
              </a:rPr>
              <a:t>)</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6"/>
                                        </p:tgtEl>
                                        <p:attrNameLst>
                                          <p:attrName>fillcolor</p:attrName>
                                        </p:attrNameLst>
                                      </p:cBhvr>
                                      <p:to>
                                        <a:schemeClr val="accent2"/>
                                      </p:to>
                                    </p:animClr>
                                    <p:set>
                                      <p:cBhvr>
                                        <p:cTn id="7" dur="3000" fill="hold"/>
                                        <p:tgtEl>
                                          <p:spTgt spid="6"/>
                                        </p:tgtEl>
                                        <p:attrNameLst>
                                          <p:attrName>fill.type</p:attrName>
                                        </p:attrNameLst>
                                      </p:cBhvr>
                                      <p:to>
                                        <p:strVal val="solid"/>
                                      </p:to>
                                    </p:set>
                                    <p:set>
                                      <p:cBhvr>
                                        <p:cTn id="8" dur="3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285750" y="1000125"/>
            <a:ext cx="8686800" cy="5214938"/>
          </a:xfrm>
        </p:spPr>
        <p:txBody>
          <a:bodyPr/>
          <a:lstStyle/>
          <a:p>
            <a:pPr algn="just" rtl="1" eaLnBrk="1" hangingPunct="1">
              <a:lnSpc>
                <a:spcPct val="150000"/>
              </a:lnSpc>
            </a:pPr>
            <a:r>
              <a:rPr lang="fa-IR" altLang="en-US" sz="2000" b="1" dirty="0" smtClean="0">
                <a:latin typeface="Arial" charset="0"/>
                <a:cs typeface="B Badr" pitchFamily="2" charset="-78"/>
              </a:rPr>
              <a:t>با فرض آنکه رابطه علت و معلولی بين دو متغير کمی وجود داشته باشد و مقدار متغير وابسته به کمک متغير مستقل برآورد شود از مدل رگرسيون ساده زير استفاده ميشود.</a:t>
            </a:r>
          </a:p>
          <a:p>
            <a:pPr rtl="1" eaLnBrk="1" hangingPunct="1">
              <a:lnSpc>
                <a:spcPct val="150000"/>
              </a:lnSpc>
              <a:buFont typeface="Wingdings" pitchFamily="2" charset="2"/>
              <a:buChar char="v"/>
            </a:pPr>
            <a:r>
              <a:rPr lang="en-US" altLang="en-US" sz="2000" b="1" dirty="0" smtClean="0">
                <a:latin typeface="Arial" charset="0"/>
                <a:cs typeface="Lotus" pitchFamily="2" charset="-78"/>
              </a:rPr>
              <a:t>Y = </a:t>
            </a:r>
            <a:r>
              <a:rPr lang="el-GR" altLang="en-US" sz="2000" b="1" dirty="0" smtClean="0">
                <a:latin typeface="Arial" charset="0"/>
                <a:cs typeface="Lotus" pitchFamily="2" charset="-78"/>
              </a:rPr>
              <a:t>α</a:t>
            </a:r>
            <a:r>
              <a:rPr lang="en-US" altLang="en-US" sz="2000" b="1" dirty="0" smtClean="0">
                <a:latin typeface="Arial" charset="0"/>
                <a:cs typeface="Lotus" pitchFamily="2" charset="-78"/>
              </a:rPr>
              <a:t> + </a:t>
            </a:r>
            <a:r>
              <a:rPr lang="el-GR" altLang="en-US" sz="2000" b="1" dirty="0" smtClean="0">
                <a:latin typeface="Arial" charset="0"/>
                <a:cs typeface="Lotus" pitchFamily="2" charset="-78"/>
              </a:rPr>
              <a:t>β</a:t>
            </a:r>
            <a:r>
              <a:rPr lang="en-US" altLang="en-US" sz="2000" b="1" dirty="0" smtClean="0">
                <a:latin typeface="Arial" charset="0"/>
                <a:cs typeface="Lotus" pitchFamily="2" charset="-78"/>
              </a:rPr>
              <a:t>x</a:t>
            </a:r>
          </a:p>
          <a:p>
            <a:pPr rtl="1" eaLnBrk="1" hangingPunct="1">
              <a:lnSpc>
                <a:spcPct val="150000"/>
              </a:lnSpc>
            </a:pPr>
            <a:r>
              <a:rPr lang="en-US" altLang="en-US" sz="2000" dirty="0" smtClean="0">
                <a:latin typeface="Arial" charset="0"/>
                <a:cs typeface="Lotus" pitchFamily="2" charset="-78"/>
              </a:rPr>
              <a:t>Analyze         Regression         Linear</a:t>
            </a:r>
            <a:endParaRPr lang="fa-IR" altLang="en-US" sz="2000" dirty="0" smtClean="0">
              <a:latin typeface="Arial" charset="0"/>
              <a:cs typeface="Lotus" pitchFamily="2" charset="-78"/>
            </a:endParaRPr>
          </a:p>
          <a:p>
            <a:pPr algn="just" rtl="1" eaLnBrk="1" hangingPunct="1">
              <a:lnSpc>
                <a:spcPct val="150000"/>
              </a:lnSpc>
            </a:pPr>
            <a:r>
              <a:rPr lang="fa-IR" altLang="en-US" sz="1800" b="1" dirty="0" smtClean="0">
                <a:latin typeface="Arial" charset="0"/>
                <a:cs typeface="B Badr" pitchFamily="2" charset="-78"/>
              </a:rPr>
              <a:t>پس از اجرای دستور بالا متغيرهای مورد نظر(وابسته و مستقل) را به کادر منتقل و سپس </a:t>
            </a:r>
            <a:r>
              <a:rPr lang="en-US" altLang="en-US" sz="1800" b="1" dirty="0" smtClean="0">
                <a:latin typeface="Arial" charset="0"/>
                <a:cs typeface="B Badr" pitchFamily="2" charset="-78"/>
              </a:rPr>
              <a:t>ok</a:t>
            </a:r>
            <a:r>
              <a:rPr lang="fa-IR" altLang="en-US" sz="1800" b="1" dirty="0" smtClean="0">
                <a:latin typeface="Arial" charset="0"/>
                <a:cs typeface="B Badr" pitchFamily="2" charset="-78"/>
              </a:rPr>
              <a:t> ميکنيد که نتيجه شامل چهار خروجی است. خروجی اول متغير مستقل وارد شده را نشان ميدهد.</a:t>
            </a:r>
          </a:p>
          <a:p>
            <a:pPr algn="just" rtl="1" eaLnBrk="1" hangingPunct="1">
              <a:lnSpc>
                <a:spcPct val="150000"/>
              </a:lnSpc>
            </a:pPr>
            <a:endParaRPr lang="fa-IR" altLang="en-US" sz="2000" b="1" dirty="0" smtClean="0">
              <a:latin typeface="Arial" charset="0"/>
              <a:cs typeface="B Badr" pitchFamily="2" charset="-78"/>
            </a:endParaRPr>
          </a:p>
          <a:p>
            <a:pPr algn="just" rtl="1" eaLnBrk="1" hangingPunct="1"/>
            <a:endParaRPr lang="fa-IR" altLang="en-US" dirty="0" smtClean="0"/>
          </a:p>
        </p:txBody>
      </p:sp>
      <p:sp>
        <p:nvSpPr>
          <p:cNvPr id="8" name="Slide Number Placeholder 7"/>
          <p:cNvSpPr>
            <a:spLocks noGrp="1"/>
          </p:cNvSpPr>
          <p:nvPr>
            <p:ph type="sldNum" sz="quarter" idx="11"/>
          </p:nvPr>
        </p:nvSpPr>
        <p:spPr/>
        <p:txBody>
          <a:bodyPr/>
          <a:lstStyle/>
          <a:p>
            <a:pPr>
              <a:defRPr/>
            </a:pPr>
            <a:fld id="{03B4DA89-599D-478A-8ADB-81D3DE35972F}" type="slidenum">
              <a:rPr lang="fa-IR" altLang="en-US"/>
              <a:pPr>
                <a:defRPr/>
              </a:pPr>
              <a:t>85</a:t>
            </a:fld>
            <a:endParaRPr lang="en-US" altLang="en-US" dirty="0"/>
          </a:p>
        </p:txBody>
      </p:sp>
      <p:pic>
        <p:nvPicPr>
          <p:cNvPr id="80900"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5813" y="4143375"/>
            <a:ext cx="7358062" cy="2500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cxnSp>
        <p:nvCxnSpPr>
          <p:cNvPr id="5" name="Straight Arrow Connector 4"/>
          <p:cNvCxnSpPr/>
          <p:nvPr/>
        </p:nvCxnSpPr>
        <p:spPr>
          <a:xfrm>
            <a:off x="1403648" y="2780928"/>
            <a:ext cx="42862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275856" y="2780928"/>
            <a:ext cx="42862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Circular Arrow 6"/>
          <p:cNvSpPr/>
          <p:nvPr/>
        </p:nvSpPr>
        <p:spPr>
          <a:xfrm rot="4039122">
            <a:off x="4961732" y="2734469"/>
            <a:ext cx="350837" cy="460375"/>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solidFill>
                <a:schemeClr val="tx1"/>
              </a:solidFill>
            </a:endParaRPr>
          </a:p>
        </p:txBody>
      </p:sp>
      <p:sp>
        <p:nvSpPr>
          <p:cNvPr id="10" name="Title 1"/>
          <p:cNvSpPr txBox="1">
            <a:spLocks/>
          </p:cNvSpPr>
          <p:nvPr/>
        </p:nvSpPr>
        <p:spPr>
          <a:xfrm>
            <a:off x="3960217" y="188640"/>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رگرسیون خطی ساده</a:t>
            </a:r>
          </a:p>
        </p:txBody>
      </p:sp>
      <p:sp>
        <p:nvSpPr>
          <p:cNvPr id="11"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85</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nodeType="afterGroup">
                            <p:stCondLst>
                              <p:cond delay="2000"/>
                            </p:stCondLst>
                            <p:childTnLst>
                              <p:par>
                                <p:cTn id="8" presetID="26" presetClass="emph" presetSubtype="0" fill="hold" nodeType="afterEffect">
                                  <p:stCondLst>
                                    <p:cond delay="1000"/>
                                  </p:stCondLst>
                                  <p:childTnLst>
                                    <p:animEffect transition="out" filter="fade">
                                      <p:cBhvr>
                                        <p:cTn id="9" dur="500" tmFilter="0, 0; .2, .5; .8, .5; 1, 0"/>
                                        <p:tgtEl>
                                          <p:spTgt spid="80900"/>
                                        </p:tgtEl>
                                      </p:cBhvr>
                                    </p:animEffect>
                                    <p:animScale>
                                      <p:cBhvr>
                                        <p:cTn id="10" dur="250" autoRev="1" fill="hold"/>
                                        <p:tgtEl>
                                          <p:spTgt spid="80900"/>
                                        </p:tgtEl>
                                      </p:cBhvr>
                                      <p:by x="105000" y="105000"/>
                                    </p:animScale>
                                  </p:childTnLst>
                                </p:cTn>
                              </p:par>
                            </p:childTnLst>
                          </p:cTn>
                        </p:par>
                        <p:par>
                          <p:cTn id="11" fill="hold">
                            <p:stCondLst>
                              <p:cond delay="3500"/>
                            </p:stCondLst>
                            <p:childTnLst>
                              <p:par>
                                <p:cTn id="12" presetID="1" presetClass="emph" presetSubtype="2" fill="hold" nodeType="afterEffect">
                                  <p:stCondLst>
                                    <p:cond delay="0"/>
                                  </p:stCondLst>
                                  <p:childTnLst>
                                    <p:animClr clrSpc="rgb" dir="cw">
                                      <p:cBhvr>
                                        <p:cTn id="13" dur="3000" fill="hold"/>
                                        <p:tgtEl>
                                          <p:spTgt spid="10"/>
                                        </p:tgtEl>
                                        <p:attrNameLst>
                                          <p:attrName>fillcolor</p:attrName>
                                        </p:attrNameLst>
                                      </p:cBhvr>
                                      <p:to>
                                        <a:schemeClr val="accent2"/>
                                      </p:to>
                                    </p:animClr>
                                    <p:set>
                                      <p:cBhvr>
                                        <p:cTn id="14" dur="3000" fill="hold"/>
                                        <p:tgtEl>
                                          <p:spTgt spid="10"/>
                                        </p:tgtEl>
                                        <p:attrNameLst>
                                          <p:attrName>fill.type</p:attrName>
                                        </p:attrNameLst>
                                      </p:cBhvr>
                                      <p:to>
                                        <p:strVal val="solid"/>
                                      </p:to>
                                    </p:set>
                                    <p:set>
                                      <p:cBhvr>
                                        <p:cTn id="15" dur="3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Content Placeholder 2"/>
          <p:cNvSpPr>
            <a:spLocks noGrp="1"/>
          </p:cNvSpPr>
          <p:nvPr>
            <p:ph idx="1"/>
          </p:nvPr>
        </p:nvSpPr>
        <p:spPr>
          <a:xfrm>
            <a:off x="214313" y="1285875"/>
            <a:ext cx="8686800" cy="5000625"/>
          </a:xfrm>
        </p:spPr>
        <p:txBody>
          <a:bodyPr/>
          <a:lstStyle/>
          <a:p>
            <a:pPr algn="just" rtl="1" eaLnBrk="1" hangingPunct="1">
              <a:lnSpc>
                <a:spcPct val="150000"/>
              </a:lnSpc>
            </a:pPr>
            <a:r>
              <a:rPr lang="fa-IR" altLang="en-US" sz="2000" b="1" dirty="0" smtClean="0">
                <a:latin typeface="Arial" charset="0"/>
                <a:cs typeface="B Badr" pitchFamily="2" charset="-78"/>
              </a:rPr>
              <a:t>خروجی دوم به ترتيب ضريب همبستگی، ضريب تعيين، ضريب تعيين تعديل شده و خطای معيار تخمين را ارايه ميکند. </a:t>
            </a:r>
          </a:p>
          <a:p>
            <a:pPr algn="just" rtl="1" eaLnBrk="1" hangingPunct="1">
              <a:lnSpc>
                <a:spcPct val="150000"/>
              </a:lnSpc>
              <a:buFont typeface="Courier New" pitchFamily="49" charset="0"/>
              <a:buChar char="o"/>
            </a:pPr>
            <a:r>
              <a:rPr lang="fa-IR" altLang="en-US" sz="2000" b="1" dirty="0" smtClean="0">
                <a:latin typeface="Arial" charset="0"/>
                <a:cs typeface="B Badr" pitchFamily="2" charset="-78"/>
              </a:rPr>
              <a:t>در صورتی که تعداد نمونه ها کوچک باشد ضريب تعيين تعديل شده برای تفسير مناسبتر است. </a:t>
            </a:r>
          </a:p>
          <a:p>
            <a:pPr algn="just" rtl="1" eaLnBrk="1" hangingPunct="1"/>
            <a:endParaRPr lang="fa-IR" altLang="en-US" dirty="0" smtClean="0"/>
          </a:p>
        </p:txBody>
      </p:sp>
      <p:sp>
        <p:nvSpPr>
          <p:cNvPr id="5" name="Slide Number Placeholder 4"/>
          <p:cNvSpPr>
            <a:spLocks noGrp="1"/>
          </p:cNvSpPr>
          <p:nvPr>
            <p:ph type="sldNum" sz="quarter" idx="11"/>
          </p:nvPr>
        </p:nvSpPr>
        <p:spPr/>
        <p:txBody>
          <a:bodyPr/>
          <a:lstStyle/>
          <a:p>
            <a:pPr>
              <a:defRPr/>
            </a:pPr>
            <a:fld id="{73C27A85-0CCE-4C4A-8D04-443410E4ED55}" type="slidenum">
              <a:rPr lang="fa-IR" altLang="en-US"/>
              <a:pPr>
                <a:defRPr/>
              </a:pPr>
              <a:t>86</a:t>
            </a:fld>
            <a:endParaRPr lang="en-US" altLang="en-US" dirty="0"/>
          </a:p>
        </p:txBody>
      </p:sp>
      <p:pic>
        <p:nvPicPr>
          <p:cNvPr id="81924"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7168" y="3140968"/>
            <a:ext cx="8215312" cy="3143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 name="Title 1"/>
          <p:cNvSpPr txBox="1">
            <a:spLocks/>
          </p:cNvSpPr>
          <p:nvPr/>
        </p:nvSpPr>
        <p:spPr>
          <a:xfrm>
            <a:off x="3960217" y="188640"/>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رگرسیون خطی ساده</a:t>
            </a:r>
          </a:p>
        </p:txBody>
      </p:sp>
      <p:sp>
        <p:nvSpPr>
          <p:cNvPr id="8"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86</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6"/>
                                        </p:tgtEl>
                                        <p:attrNameLst>
                                          <p:attrName>fillcolor</p:attrName>
                                        </p:attrNameLst>
                                      </p:cBhvr>
                                      <p:to>
                                        <a:schemeClr val="accent2"/>
                                      </p:to>
                                    </p:animClr>
                                    <p:set>
                                      <p:cBhvr>
                                        <p:cTn id="7" dur="3000" fill="hold"/>
                                        <p:tgtEl>
                                          <p:spTgt spid="6"/>
                                        </p:tgtEl>
                                        <p:attrNameLst>
                                          <p:attrName>fill.type</p:attrName>
                                        </p:attrNameLst>
                                      </p:cBhvr>
                                      <p:to>
                                        <p:strVal val="solid"/>
                                      </p:to>
                                    </p:set>
                                    <p:set>
                                      <p:cBhvr>
                                        <p:cTn id="8" dur="3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idx="1"/>
          </p:nvPr>
        </p:nvSpPr>
        <p:spPr>
          <a:xfrm>
            <a:off x="214313" y="1143000"/>
            <a:ext cx="8686800" cy="5500688"/>
          </a:xfrm>
        </p:spPr>
        <p:txBody>
          <a:bodyPr/>
          <a:lstStyle/>
          <a:p>
            <a:pPr algn="r" rtl="1" eaLnBrk="1" hangingPunct="1">
              <a:lnSpc>
                <a:spcPct val="150000"/>
              </a:lnSpc>
            </a:pPr>
            <a:r>
              <a:rPr lang="fa-IR" altLang="en-US" sz="2000" b="1" dirty="0" smtClean="0">
                <a:latin typeface="Arial" charset="0"/>
                <a:cs typeface="B Badr" pitchFamily="2" charset="-78"/>
              </a:rPr>
              <a:t>خروجی سوم تحليل واريانس رگرسيون(</a:t>
            </a:r>
            <a:r>
              <a:rPr lang="en-US" altLang="en-US" sz="2000" dirty="0" smtClean="0">
                <a:latin typeface="Arial" charset="0"/>
                <a:cs typeface="B Badr" pitchFamily="2" charset="-78"/>
              </a:rPr>
              <a:t>ANOVA</a:t>
            </a:r>
            <a:r>
              <a:rPr lang="fa-IR" altLang="en-US" sz="2000" b="1" dirty="0" smtClean="0">
                <a:latin typeface="Arial" charset="0"/>
                <a:cs typeface="B Badr" pitchFamily="2" charset="-78"/>
              </a:rPr>
              <a:t>) به منظور قطعيت وجود رابطه خطی بين دو متغير است. که از طريق آماره </a:t>
            </a:r>
            <a:r>
              <a:rPr lang="en-US" altLang="en-US" sz="2000" b="1" dirty="0" smtClean="0">
                <a:latin typeface="Arial" charset="0"/>
                <a:cs typeface="B Badr" pitchFamily="2" charset="-78"/>
              </a:rPr>
              <a:t>F</a:t>
            </a:r>
            <a:r>
              <a:rPr lang="fa-IR" altLang="en-US" sz="2000" b="1" dirty="0" smtClean="0">
                <a:latin typeface="Arial" charset="0"/>
                <a:cs typeface="B Badr" pitchFamily="2" charset="-78"/>
              </a:rPr>
              <a:t> معنی داری کل مدل را بيان ميکند.  </a:t>
            </a:r>
          </a:p>
          <a:p>
            <a:pPr rtl="1" eaLnBrk="1" hangingPunct="1">
              <a:buFont typeface="Wingdings 2" pitchFamily="18" charset="2"/>
              <a:buNone/>
            </a:pPr>
            <a:r>
              <a:rPr lang="fa-IR" altLang="en-US" sz="1800" dirty="0" smtClean="0">
                <a:latin typeface="Arial" charset="0"/>
                <a:cs typeface="B Badr" pitchFamily="2" charset="-78"/>
              </a:rPr>
              <a:t>رابطه خطی بين دو متغير وجود ندارد</a:t>
            </a:r>
            <a:r>
              <a:rPr lang="fa-IR" altLang="en-US" sz="2000" b="1" dirty="0" smtClean="0">
                <a:latin typeface="Arial" charset="0"/>
                <a:cs typeface="Lotus" pitchFamily="2" charset="-78"/>
              </a:rPr>
              <a:t> :</a:t>
            </a:r>
            <a:r>
              <a:rPr lang="en-US" altLang="en-US" sz="2000" b="1" dirty="0" smtClean="0">
                <a:latin typeface="Arial" charset="0"/>
                <a:cs typeface="Lotus" pitchFamily="2" charset="-78"/>
              </a:rPr>
              <a:t> H0</a:t>
            </a:r>
            <a:r>
              <a:rPr lang="fa-IR" altLang="en-US" sz="2000" b="1" dirty="0" smtClean="0">
                <a:latin typeface="Arial" charset="0"/>
                <a:cs typeface="Lotus" pitchFamily="2" charset="-78"/>
              </a:rPr>
              <a:t> </a:t>
            </a:r>
          </a:p>
          <a:p>
            <a:pPr rtl="1" eaLnBrk="1" hangingPunct="1">
              <a:buFont typeface="Wingdings 2" pitchFamily="18" charset="2"/>
              <a:buNone/>
            </a:pPr>
            <a:r>
              <a:rPr lang="fa-IR" altLang="en-US" sz="2000" b="1" dirty="0" smtClean="0">
                <a:latin typeface="Arial" charset="0"/>
                <a:cs typeface="Lotus" pitchFamily="2" charset="-78"/>
              </a:rPr>
              <a:t>  </a:t>
            </a:r>
            <a:r>
              <a:rPr lang="fa-IR" altLang="en-US" sz="1800" dirty="0" smtClean="0">
                <a:latin typeface="Arial" charset="0"/>
                <a:cs typeface="B Badr" pitchFamily="2" charset="-78"/>
              </a:rPr>
              <a:t>رابطه خطی بين دو متغير وجود دارد </a:t>
            </a:r>
            <a:r>
              <a:rPr lang="fa-IR" altLang="en-US" sz="2000" b="1" dirty="0" smtClean="0">
                <a:latin typeface="Arial" charset="0"/>
                <a:cs typeface="Lotus" pitchFamily="2" charset="-78"/>
              </a:rPr>
              <a:t>:</a:t>
            </a:r>
            <a:r>
              <a:rPr lang="en-US" altLang="en-US" sz="2000" b="1" dirty="0" smtClean="0">
                <a:latin typeface="Arial" charset="0"/>
                <a:cs typeface="Lotus" pitchFamily="2" charset="-78"/>
              </a:rPr>
              <a:t> H1</a:t>
            </a:r>
          </a:p>
          <a:p>
            <a:pPr algn="r" eaLnBrk="1" hangingPunct="1">
              <a:buFont typeface="Wingdings 2" pitchFamily="18" charset="2"/>
              <a:buNone/>
            </a:pPr>
            <a:endParaRPr lang="en-US" altLang="en-US" sz="2000" b="1" dirty="0" smtClean="0">
              <a:latin typeface="Arial" charset="0"/>
              <a:cs typeface="Lotus" pitchFamily="2" charset="-78"/>
            </a:endParaRPr>
          </a:p>
          <a:p>
            <a:pPr algn="r" eaLnBrk="1" hangingPunct="1">
              <a:buFont typeface="Wingdings 2" pitchFamily="18" charset="2"/>
              <a:buNone/>
            </a:pPr>
            <a:endParaRPr lang="en-US" altLang="en-US" sz="2000" b="1" dirty="0" smtClean="0">
              <a:latin typeface="Arial" charset="0"/>
              <a:cs typeface="Lotus" pitchFamily="2" charset="-78"/>
            </a:endParaRPr>
          </a:p>
          <a:p>
            <a:pPr algn="r" eaLnBrk="1" hangingPunct="1">
              <a:buFont typeface="Wingdings 2" pitchFamily="18" charset="2"/>
              <a:buNone/>
            </a:pPr>
            <a:endParaRPr lang="en-US" altLang="en-US" sz="2000" b="1" dirty="0" smtClean="0">
              <a:latin typeface="Arial" charset="0"/>
              <a:cs typeface="Lotus" pitchFamily="2" charset="-78"/>
            </a:endParaRPr>
          </a:p>
          <a:p>
            <a:pPr algn="r" eaLnBrk="1" hangingPunct="1">
              <a:buFont typeface="Wingdings 2" pitchFamily="18" charset="2"/>
              <a:buNone/>
            </a:pPr>
            <a:endParaRPr lang="en-US" altLang="en-US" sz="2000" b="1" dirty="0" smtClean="0">
              <a:latin typeface="Arial" charset="0"/>
              <a:cs typeface="Lotus" pitchFamily="2" charset="-78"/>
            </a:endParaRPr>
          </a:p>
          <a:p>
            <a:pPr algn="r" eaLnBrk="1" hangingPunct="1">
              <a:buFont typeface="Wingdings 2" pitchFamily="18" charset="2"/>
              <a:buNone/>
            </a:pPr>
            <a:endParaRPr lang="en-US" altLang="en-US" sz="2000" b="1" dirty="0" smtClean="0">
              <a:latin typeface="Arial" charset="0"/>
              <a:cs typeface="Lotus" pitchFamily="2" charset="-78"/>
            </a:endParaRPr>
          </a:p>
          <a:p>
            <a:pPr algn="r" eaLnBrk="1" hangingPunct="1">
              <a:buFont typeface="Wingdings 2" pitchFamily="18" charset="2"/>
              <a:buNone/>
            </a:pPr>
            <a:endParaRPr lang="en-US" altLang="en-US" sz="2000" b="1" dirty="0" smtClean="0">
              <a:latin typeface="Arial" charset="0"/>
              <a:cs typeface="Lotus" pitchFamily="2" charset="-78"/>
            </a:endParaRPr>
          </a:p>
          <a:p>
            <a:pPr algn="r" eaLnBrk="1" hangingPunct="1">
              <a:buFont typeface="Wingdings 2" pitchFamily="18" charset="2"/>
              <a:buNone/>
            </a:pPr>
            <a:endParaRPr lang="en-US" altLang="en-US" sz="2000" b="1" dirty="0" smtClean="0">
              <a:latin typeface="Arial" charset="0"/>
              <a:cs typeface="Lotus" pitchFamily="2" charset="-78"/>
            </a:endParaRPr>
          </a:p>
          <a:p>
            <a:pPr algn="r" eaLnBrk="1" hangingPunct="1">
              <a:buFont typeface="Wingdings 2" pitchFamily="18" charset="2"/>
              <a:buNone/>
            </a:pPr>
            <a:endParaRPr lang="fa-IR" altLang="en-US" sz="2000" b="1" dirty="0" smtClean="0"/>
          </a:p>
        </p:txBody>
      </p:sp>
      <p:sp>
        <p:nvSpPr>
          <p:cNvPr id="6" name="Slide Number Placeholder 5"/>
          <p:cNvSpPr>
            <a:spLocks noGrp="1"/>
          </p:cNvSpPr>
          <p:nvPr>
            <p:ph type="sldNum" sz="quarter" idx="11"/>
          </p:nvPr>
        </p:nvSpPr>
        <p:spPr/>
        <p:txBody>
          <a:bodyPr/>
          <a:lstStyle/>
          <a:p>
            <a:pPr>
              <a:defRPr/>
            </a:pPr>
            <a:fld id="{9090D9CE-139C-443C-AD48-8478614BA426}" type="slidenum">
              <a:rPr lang="fa-IR" altLang="en-US"/>
              <a:pPr>
                <a:defRPr/>
              </a:pPr>
              <a:t>87</a:t>
            </a:fld>
            <a:endParaRPr lang="en-US" altLang="en-US" dirty="0"/>
          </a:p>
        </p:txBody>
      </p:sp>
      <p:pic>
        <p:nvPicPr>
          <p:cNvPr id="82948"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5813" y="3214688"/>
            <a:ext cx="7572375" cy="2857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5" name="Left Brace 4"/>
          <p:cNvSpPr/>
          <p:nvPr/>
        </p:nvSpPr>
        <p:spPr>
          <a:xfrm>
            <a:off x="214313" y="2000250"/>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 name="Title 1"/>
          <p:cNvSpPr txBox="1">
            <a:spLocks/>
          </p:cNvSpPr>
          <p:nvPr/>
        </p:nvSpPr>
        <p:spPr>
          <a:xfrm>
            <a:off x="3960217" y="188640"/>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رگرسیون خطی ساده</a:t>
            </a:r>
          </a:p>
        </p:txBody>
      </p:sp>
      <p:sp>
        <p:nvSpPr>
          <p:cNvPr id="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87</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8"/>
                                        </p:tgtEl>
                                        <p:attrNameLst>
                                          <p:attrName>fillcolor</p:attrName>
                                        </p:attrNameLst>
                                      </p:cBhvr>
                                      <p:to>
                                        <a:schemeClr val="accent2"/>
                                      </p:to>
                                    </p:animClr>
                                    <p:set>
                                      <p:cBhvr>
                                        <p:cTn id="7" dur="3000" fill="hold"/>
                                        <p:tgtEl>
                                          <p:spTgt spid="8"/>
                                        </p:tgtEl>
                                        <p:attrNameLst>
                                          <p:attrName>fill.type</p:attrName>
                                        </p:attrNameLst>
                                      </p:cBhvr>
                                      <p:to>
                                        <p:strVal val="solid"/>
                                      </p:to>
                                    </p:set>
                                    <p:set>
                                      <p:cBhvr>
                                        <p:cTn id="8" dur="3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2"/>
          <p:cNvSpPr>
            <a:spLocks noGrp="1"/>
          </p:cNvSpPr>
          <p:nvPr>
            <p:ph idx="1"/>
          </p:nvPr>
        </p:nvSpPr>
        <p:spPr>
          <a:xfrm>
            <a:off x="285750" y="928688"/>
            <a:ext cx="8686800" cy="5715000"/>
          </a:xfrm>
        </p:spPr>
        <p:txBody>
          <a:bodyPr/>
          <a:lstStyle/>
          <a:p>
            <a:pPr algn="r" rtl="1" eaLnBrk="1" hangingPunct="1">
              <a:lnSpc>
                <a:spcPct val="150000"/>
              </a:lnSpc>
            </a:pPr>
            <a:r>
              <a:rPr lang="fa-IR" altLang="en-US" sz="2000" b="1" dirty="0" smtClean="0">
                <a:latin typeface="Arial" charset="0"/>
                <a:cs typeface="B Badr" pitchFamily="2" charset="-78"/>
              </a:rPr>
              <a:t>از آنجائيکه </a:t>
            </a:r>
            <a:r>
              <a:rPr lang="en-US" altLang="en-US" sz="2000" b="1" dirty="0" smtClean="0">
                <a:latin typeface="Arial" charset="0"/>
                <a:cs typeface="B Badr" pitchFamily="2" charset="-78"/>
              </a:rPr>
              <a:t>Sig=0.169</a:t>
            </a:r>
            <a:r>
              <a:rPr lang="fa-IR" altLang="en-US" sz="2000" b="1" dirty="0" smtClean="0">
                <a:latin typeface="Arial" charset="0"/>
                <a:cs typeface="B Badr" pitchFamily="2" charset="-78"/>
              </a:rPr>
              <a:t> و بيشتر از </a:t>
            </a:r>
            <a:r>
              <a:rPr lang="en-US" altLang="en-US" sz="2000" b="1" dirty="0" smtClean="0">
                <a:latin typeface="Arial" charset="0"/>
                <a:cs typeface="B Badr" pitchFamily="2" charset="-78"/>
              </a:rPr>
              <a:t>0.05</a:t>
            </a:r>
            <a:r>
              <a:rPr lang="fa-IR" altLang="en-US" sz="2000" b="1" dirty="0" smtClean="0">
                <a:latin typeface="Arial" charset="0"/>
                <a:cs typeface="B Badr" pitchFamily="2" charset="-78"/>
              </a:rPr>
              <a:t> است، پس فرض خطی بودن رابطه دو متغير رد ميشود. </a:t>
            </a:r>
            <a:endParaRPr lang="en-US" altLang="en-US" sz="2000" b="1" dirty="0" smtClean="0">
              <a:latin typeface="Arial" charset="0"/>
              <a:cs typeface="B Badr" pitchFamily="2" charset="-78"/>
            </a:endParaRPr>
          </a:p>
          <a:p>
            <a:pPr algn="r" rtl="1" eaLnBrk="1" hangingPunct="1">
              <a:lnSpc>
                <a:spcPct val="150000"/>
              </a:lnSpc>
              <a:buFont typeface="Wingdings" pitchFamily="2" charset="2"/>
              <a:buChar char="v"/>
            </a:pPr>
            <a:r>
              <a:rPr lang="fa-IR" altLang="en-US" sz="1800" b="1" dirty="0" smtClean="0">
                <a:latin typeface="Arial" charset="0"/>
                <a:cs typeface="B Badr" pitchFamily="2" charset="-78"/>
              </a:rPr>
              <a:t>سطر </a:t>
            </a:r>
            <a:r>
              <a:rPr lang="en-US" altLang="en-US" sz="1800" b="1" dirty="0" smtClean="0">
                <a:latin typeface="Arial" charset="0"/>
                <a:cs typeface="B Badr" pitchFamily="2" charset="-78"/>
              </a:rPr>
              <a:t>Regression</a:t>
            </a:r>
            <a:r>
              <a:rPr lang="fa-IR" altLang="en-US" sz="1800" b="1" dirty="0" smtClean="0">
                <a:latin typeface="Arial" charset="0"/>
                <a:cs typeface="B Badr" pitchFamily="2" charset="-78"/>
              </a:rPr>
              <a:t> در جدول بيانگر ميزان تغييرات متغير وابسته است که از طريق متغير يا متغيرهای مستقل تبيين ميشود. سطر </a:t>
            </a:r>
            <a:r>
              <a:rPr lang="en-US" altLang="en-US" sz="1800" b="1" dirty="0" smtClean="0">
                <a:latin typeface="Arial" charset="0"/>
                <a:cs typeface="B Badr" pitchFamily="2" charset="-78"/>
              </a:rPr>
              <a:t>Residual</a:t>
            </a:r>
            <a:r>
              <a:rPr lang="fa-IR" altLang="en-US" sz="1800" b="1" dirty="0" smtClean="0">
                <a:latin typeface="Arial" charset="0"/>
                <a:cs typeface="B Badr" pitchFamily="2" charset="-78"/>
              </a:rPr>
              <a:t> نيز بيانگر ميزان تغييرات متغير وابسته است که توسط ساير عوامل (تصادفی) تبيين ميشود.</a:t>
            </a:r>
          </a:p>
          <a:p>
            <a:pPr algn="r" rtl="1" eaLnBrk="1" hangingPunct="1">
              <a:lnSpc>
                <a:spcPct val="150000"/>
              </a:lnSpc>
              <a:buFont typeface="Wingdings" pitchFamily="2" charset="2"/>
              <a:buChar char="v"/>
            </a:pPr>
            <a:r>
              <a:rPr lang="fa-IR" altLang="en-US" sz="1800" b="1" dirty="0" smtClean="0">
                <a:latin typeface="Arial" charset="0"/>
                <a:cs typeface="Lotus" pitchFamily="2" charset="-78"/>
              </a:rPr>
              <a:t>در خروجی چهارم معادله رگرسيون برآورد ميشود.</a:t>
            </a:r>
          </a:p>
          <a:p>
            <a:pPr rtl="1" eaLnBrk="1" hangingPunct="1">
              <a:lnSpc>
                <a:spcPct val="150000"/>
              </a:lnSpc>
              <a:buFont typeface="Wingdings" pitchFamily="2" charset="2"/>
              <a:buChar char="v"/>
            </a:pPr>
            <a:r>
              <a:rPr lang="en-US" altLang="en-US" sz="2000" b="1" dirty="0" smtClean="0">
                <a:latin typeface="Arial" charset="0"/>
                <a:cs typeface="B Badr" pitchFamily="2" charset="-78"/>
              </a:rPr>
              <a:t>Y= 7.697+ 0.311X</a:t>
            </a:r>
          </a:p>
          <a:p>
            <a:pPr algn="r" rtl="1" eaLnBrk="1" hangingPunct="1"/>
            <a:r>
              <a:rPr lang="fa-IR" altLang="en-US" sz="2000" b="1" dirty="0" smtClean="0">
                <a:latin typeface="Arial" charset="0"/>
                <a:cs typeface="Lotus" pitchFamily="2" charset="-78"/>
              </a:rPr>
              <a:t>آزمون ضرايب جزئی مدل:</a:t>
            </a:r>
            <a:endParaRPr lang="en-US" altLang="en-US" sz="2000" b="1" dirty="0" smtClean="0">
              <a:latin typeface="Arial" charset="0"/>
              <a:cs typeface="Lotus" pitchFamily="2" charset="-78"/>
            </a:endParaRPr>
          </a:p>
          <a:p>
            <a:pPr algn="r" rtl="1" eaLnBrk="1" hangingPunct="1">
              <a:buFont typeface="Wingdings 2" pitchFamily="18" charset="2"/>
              <a:buNone/>
            </a:pPr>
            <a:endParaRPr lang="fa-IR" altLang="en-US" sz="2000" dirty="0" smtClean="0"/>
          </a:p>
        </p:txBody>
      </p:sp>
      <p:sp>
        <p:nvSpPr>
          <p:cNvPr id="5" name="Slide Number Placeholder 4"/>
          <p:cNvSpPr>
            <a:spLocks noGrp="1"/>
          </p:cNvSpPr>
          <p:nvPr>
            <p:ph type="sldNum" sz="quarter" idx="11"/>
          </p:nvPr>
        </p:nvSpPr>
        <p:spPr/>
        <p:txBody>
          <a:bodyPr/>
          <a:lstStyle/>
          <a:p>
            <a:pPr>
              <a:defRPr/>
            </a:pPr>
            <a:fld id="{E590F1A6-D68A-4556-A532-F696333EBC6D}" type="slidenum">
              <a:rPr lang="fa-IR" altLang="en-US"/>
              <a:pPr>
                <a:defRPr/>
              </a:pPr>
              <a:t>88</a:t>
            </a:fld>
            <a:endParaRPr lang="en-US" altLang="en-US" dirty="0"/>
          </a:p>
        </p:txBody>
      </p:sp>
      <p:pic>
        <p:nvPicPr>
          <p:cNvPr id="83972"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500" y="3861048"/>
            <a:ext cx="7929563" cy="26431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a:xfrm>
            <a:off x="3960217" y="188640"/>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رگرسیون خطی ساده</a:t>
            </a:r>
          </a:p>
        </p:txBody>
      </p:sp>
      <p:sp>
        <p:nvSpPr>
          <p:cNvPr id="8"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88</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mph" presetSubtype="0" repeatCount="3000" fill="hold" nodeType="afterEffect">
                                  <p:stCondLst>
                                    <p:cond delay="1000"/>
                                  </p:stCondLst>
                                  <p:iterate type="lt">
                                    <p:tmPct val="4000"/>
                                  </p:iterate>
                                  <p:childTnLst>
                                    <p:set>
                                      <p:cBhvr override="childStyle">
                                        <p:cTn id="6" dur="500" fill="hold"/>
                                        <p:tgtEl>
                                          <p:spTgt spid="83971">
                                            <p:txEl>
                                              <p:pRg st="3" end="3"/>
                                            </p:txEl>
                                          </p:spTgt>
                                        </p:tgtEl>
                                        <p:attrNameLst>
                                          <p:attrName>style.color</p:attrName>
                                        </p:attrNameLst>
                                      </p:cBhvr>
                                      <p:to>
                                        <p:clrVal>
                                          <a:schemeClr val="accent2"/>
                                        </p:clrVal>
                                      </p:to>
                                    </p:set>
                                    <p:set>
                                      <p:cBhvr>
                                        <p:cTn id="7" dur="500" fill="hold"/>
                                        <p:tgtEl>
                                          <p:spTgt spid="83971">
                                            <p:txEl>
                                              <p:pRg st="3" end="3"/>
                                            </p:txEl>
                                          </p:spTgt>
                                        </p:tgtEl>
                                        <p:attrNameLst>
                                          <p:attrName>fillcolor</p:attrName>
                                        </p:attrNameLst>
                                      </p:cBhvr>
                                      <p:to>
                                        <p:clrVal>
                                          <a:schemeClr val="accent2"/>
                                        </p:clrVal>
                                      </p:to>
                                    </p:set>
                                    <p:set>
                                      <p:cBhvr>
                                        <p:cTn id="8" dur="500" fill="hold"/>
                                        <p:tgtEl>
                                          <p:spTgt spid="83971">
                                            <p:txEl>
                                              <p:pRg st="3" end="3"/>
                                            </p:txEl>
                                          </p:spTgt>
                                        </p:tgtEl>
                                        <p:attrNameLst>
                                          <p:attrName>fill.type</p:attrName>
                                        </p:attrNameLst>
                                      </p:cBhvr>
                                      <p:to>
                                        <p:strVal val="solid"/>
                                      </p:to>
                                    </p:set>
                                  </p:childTnLst>
                                </p:cTn>
                              </p:par>
                            </p:childTnLst>
                          </p:cTn>
                        </p:par>
                        <p:par>
                          <p:cTn id="9" fill="hold">
                            <p:stCondLst>
                              <p:cond delay="3280"/>
                            </p:stCondLst>
                            <p:childTnLst>
                              <p:par>
                                <p:cTn id="10" presetID="1" presetClass="emph" presetSubtype="2" fill="hold" nodeType="afterEffect">
                                  <p:stCondLst>
                                    <p:cond delay="0"/>
                                  </p:stCondLst>
                                  <p:childTnLst>
                                    <p:animClr clrSpc="rgb" dir="cw">
                                      <p:cBhvr>
                                        <p:cTn id="11" dur="3000" fill="hold"/>
                                        <p:tgtEl>
                                          <p:spTgt spid="7"/>
                                        </p:tgtEl>
                                        <p:attrNameLst>
                                          <p:attrName>fillcolor</p:attrName>
                                        </p:attrNameLst>
                                      </p:cBhvr>
                                      <p:to>
                                        <a:schemeClr val="accent2"/>
                                      </p:to>
                                    </p:animClr>
                                    <p:set>
                                      <p:cBhvr>
                                        <p:cTn id="12" dur="3000" fill="hold"/>
                                        <p:tgtEl>
                                          <p:spTgt spid="7"/>
                                        </p:tgtEl>
                                        <p:attrNameLst>
                                          <p:attrName>fill.type</p:attrName>
                                        </p:attrNameLst>
                                      </p:cBhvr>
                                      <p:to>
                                        <p:strVal val="solid"/>
                                      </p:to>
                                    </p:set>
                                    <p:set>
                                      <p:cBhvr>
                                        <p:cTn id="13" dur="3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a:xfrm>
            <a:off x="285750" y="1214438"/>
            <a:ext cx="8686800" cy="5286375"/>
          </a:xfrm>
        </p:spPr>
        <p:txBody>
          <a:bodyPr/>
          <a:lstStyle/>
          <a:p>
            <a:pPr rtl="1" eaLnBrk="1" hangingPunct="1">
              <a:buFont typeface="Wingdings 2" pitchFamily="18" charset="2"/>
              <a:buNone/>
            </a:pPr>
            <a:r>
              <a:rPr lang="en-US" altLang="en-US" sz="2000" dirty="0" smtClean="0">
                <a:latin typeface="Arial" charset="0"/>
                <a:cs typeface="Lotus" pitchFamily="2" charset="-78"/>
              </a:rPr>
              <a:t> a </a:t>
            </a:r>
            <a:r>
              <a:rPr lang="en-US" altLang="en-US" sz="2000" b="1" dirty="0" smtClean="0">
                <a:latin typeface="Arial" charset="0"/>
                <a:cs typeface="Lotus" pitchFamily="2" charset="-78"/>
              </a:rPr>
              <a:t>= 0</a:t>
            </a:r>
            <a:r>
              <a:rPr lang="fa-IR" altLang="en-US" sz="2000" dirty="0" smtClean="0">
                <a:latin typeface="Arial" charset="0"/>
                <a:cs typeface="Lotus" pitchFamily="2" charset="-78"/>
              </a:rPr>
              <a:t>:</a:t>
            </a:r>
            <a:r>
              <a:rPr lang="en-US" altLang="en-US" sz="2000" dirty="0" smtClean="0">
                <a:latin typeface="Arial" charset="0"/>
                <a:cs typeface="Lotus" pitchFamily="2" charset="-78"/>
              </a:rPr>
              <a:t> H0</a:t>
            </a:r>
            <a:r>
              <a:rPr lang="fa-IR" altLang="en-US" sz="2000" dirty="0" smtClean="0">
                <a:latin typeface="Arial" charset="0"/>
                <a:cs typeface="Lotus" pitchFamily="2" charset="-78"/>
              </a:rPr>
              <a:t> </a:t>
            </a:r>
          </a:p>
          <a:p>
            <a:pPr rtl="1" eaLnBrk="1" hangingPunct="1">
              <a:buFont typeface="Wingdings 2" pitchFamily="18" charset="2"/>
              <a:buNone/>
            </a:pPr>
            <a:r>
              <a:rPr lang="en-US" altLang="en-US" sz="2000" dirty="0" smtClean="0">
                <a:latin typeface="Arial" charset="0"/>
                <a:cs typeface="Lotus" pitchFamily="2" charset="-78"/>
              </a:rPr>
              <a:t> a ≠ 0 </a:t>
            </a:r>
            <a:r>
              <a:rPr lang="fa-IR" altLang="en-US" sz="2000" dirty="0" smtClean="0">
                <a:latin typeface="Arial" charset="0"/>
                <a:cs typeface="Lotus" pitchFamily="2" charset="-78"/>
              </a:rPr>
              <a:t>:</a:t>
            </a:r>
            <a:r>
              <a:rPr lang="en-US" altLang="en-US" sz="2000" dirty="0" smtClean="0">
                <a:latin typeface="Arial" charset="0"/>
                <a:cs typeface="Lotus" pitchFamily="2" charset="-78"/>
              </a:rPr>
              <a:t> H1</a:t>
            </a:r>
            <a:endParaRPr lang="fa-IR" altLang="en-US" sz="2000" dirty="0" smtClean="0">
              <a:latin typeface="Arial" charset="0"/>
              <a:cs typeface="Lotus" pitchFamily="2" charset="-78"/>
            </a:endParaRPr>
          </a:p>
          <a:p>
            <a:pPr algn="r" rtl="1" eaLnBrk="1" hangingPunct="1">
              <a:buSzPct val="60000"/>
            </a:pPr>
            <a:r>
              <a:rPr lang="fa-IR" altLang="en-US" dirty="0" smtClean="0">
                <a:latin typeface="Arial" charset="0"/>
                <a:cs typeface="Lotus" pitchFamily="2" charset="-78"/>
              </a:rPr>
              <a:t> </a:t>
            </a:r>
            <a:r>
              <a:rPr lang="fa-IR" altLang="en-US" sz="2000" b="1" dirty="0" smtClean="0">
                <a:latin typeface="Arial" charset="0"/>
                <a:cs typeface="B Badr" pitchFamily="2" charset="-78"/>
              </a:rPr>
              <a:t>از آنجائيکه </a:t>
            </a:r>
            <a:r>
              <a:rPr lang="en-US" altLang="en-US" sz="2000" b="1" dirty="0" smtClean="0">
                <a:latin typeface="Arial" charset="0"/>
                <a:cs typeface="B Badr" pitchFamily="2" charset="-78"/>
              </a:rPr>
              <a:t>Sig=0. 305</a:t>
            </a:r>
            <a:r>
              <a:rPr lang="fa-IR" altLang="en-US" sz="2000" b="1" dirty="0" smtClean="0">
                <a:latin typeface="Arial" charset="0"/>
                <a:cs typeface="B Badr" pitchFamily="2" charset="-78"/>
              </a:rPr>
              <a:t> و بيشتر از </a:t>
            </a:r>
            <a:r>
              <a:rPr lang="en-US" altLang="en-US" sz="2000" b="1" dirty="0" smtClean="0">
                <a:latin typeface="Arial" charset="0"/>
                <a:cs typeface="B Badr" pitchFamily="2" charset="-78"/>
              </a:rPr>
              <a:t>0.05</a:t>
            </a:r>
            <a:r>
              <a:rPr lang="fa-IR" altLang="en-US" sz="2000" b="1" dirty="0" smtClean="0">
                <a:latin typeface="Arial" charset="0"/>
                <a:cs typeface="B Badr" pitchFamily="2" charset="-78"/>
              </a:rPr>
              <a:t> است، پس فرض تساوی ضريب ثابت با صفر رد نميشود.</a:t>
            </a:r>
          </a:p>
          <a:p>
            <a:pPr algn="r" rtl="1" eaLnBrk="1" hangingPunct="1"/>
            <a:endParaRPr lang="en-US" altLang="en-US" sz="2000" b="1" dirty="0" smtClean="0">
              <a:latin typeface="Arial" charset="0"/>
              <a:cs typeface="B Badr" pitchFamily="2" charset="-78"/>
            </a:endParaRPr>
          </a:p>
          <a:p>
            <a:pPr rtl="1" eaLnBrk="1" hangingPunct="1">
              <a:buFont typeface="Wingdings 2" pitchFamily="18" charset="2"/>
              <a:buNone/>
            </a:pPr>
            <a:r>
              <a:rPr lang="en-US" altLang="en-US" sz="2000" dirty="0" smtClean="0">
                <a:latin typeface="Arial" charset="0"/>
                <a:cs typeface="Lotus" pitchFamily="2" charset="-78"/>
              </a:rPr>
              <a:t> B </a:t>
            </a:r>
            <a:r>
              <a:rPr lang="en-US" altLang="en-US" sz="2000" b="1" dirty="0" smtClean="0">
                <a:latin typeface="Arial" charset="0"/>
                <a:cs typeface="Lotus" pitchFamily="2" charset="-78"/>
              </a:rPr>
              <a:t>= 0</a:t>
            </a:r>
            <a:r>
              <a:rPr lang="fa-IR" altLang="en-US" sz="2000" dirty="0" smtClean="0">
                <a:latin typeface="Arial" charset="0"/>
                <a:cs typeface="Lotus" pitchFamily="2" charset="-78"/>
              </a:rPr>
              <a:t>:</a:t>
            </a:r>
            <a:r>
              <a:rPr lang="en-US" altLang="en-US" sz="2000" dirty="0" smtClean="0">
                <a:latin typeface="Arial" charset="0"/>
                <a:cs typeface="Lotus" pitchFamily="2" charset="-78"/>
              </a:rPr>
              <a:t> H0</a:t>
            </a:r>
            <a:r>
              <a:rPr lang="fa-IR" altLang="en-US" sz="2000" dirty="0" smtClean="0">
                <a:latin typeface="Arial" charset="0"/>
                <a:cs typeface="Lotus" pitchFamily="2" charset="-78"/>
              </a:rPr>
              <a:t> </a:t>
            </a:r>
          </a:p>
          <a:p>
            <a:pPr rtl="1" eaLnBrk="1" hangingPunct="1">
              <a:buFont typeface="Wingdings 2" pitchFamily="18" charset="2"/>
              <a:buNone/>
            </a:pPr>
            <a:r>
              <a:rPr lang="en-US" altLang="en-US" sz="2000" dirty="0" smtClean="0">
                <a:latin typeface="Arial" charset="0"/>
                <a:cs typeface="Lotus" pitchFamily="2" charset="-78"/>
              </a:rPr>
              <a:t> B ≠ 0 </a:t>
            </a:r>
            <a:r>
              <a:rPr lang="fa-IR" altLang="en-US" sz="2000" dirty="0" smtClean="0">
                <a:latin typeface="Arial" charset="0"/>
                <a:cs typeface="Lotus" pitchFamily="2" charset="-78"/>
              </a:rPr>
              <a:t>:</a:t>
            </a:r>
            <a:r>
              <a:rPr lang="en-US" altLang="en-US" sz="2000" dirty="0" smtClean="0">
                <a:latin typeface="Arial" charset="0"/>
                <a:cs typeface="Lotus" pitchFamily="2" charset="-78"/>
              </a:rPr>
              <a:t> H1</a:t>
            </a:r>
            <a:endParaRPr lang="fa-IR" altLang="en-US" sz="2000" dirty="0" smtClean="0">
              <a:latin typeface="Arial" charset="0"/>
              <a:cs typeface="Lotus" pitchFamily="2" charset="-78"/>
            </a:endParaRPr>
          </a:p>
          <a:p>
            <a:pPr algn="r" rtl="1" eaLnBrk="1" hangingPunct="1">
              <a:buFont typeface="Wingdings 2" pitchFamily="18" charset="2"/>
              <a:buNone/>
            </a:pPr>
            <a:r>
              <a:rPr lang="fa-IR" altLang="en-US" dirty="0" smtClean="0">
                <a:latin typeface="Arial" charset="0"/>
                <a:cs typeface="Lotus" pitchFamily="2" charset="-78"/>
              </a:rPr>
              <a:t> </a:t>
            </a:r>
          </a:p>
          <a:p>
            <a:pPr algn="r" rtl="1" eaLnBrk="1" hangingPunct="1"/>
            <a:r>
              <a:rPr lang="fa-IR" altLang="en-US" sz="2000" b="1" dirty="0" smtClean="0">
                <a:latin typeface="Arial" charset="0"/>
                <a:cs typeface="B Badr" pitchFamily="2" charset="-78"/>
              </a:rPr>
              <a:t>از آنجائيکه </a:t>
            </a:r>
            <a:r>
              <a:rPr lang="en-US" altLang="en-US" sz="2000" b="1" dirty="0" smtClean="0">
                <a:latin typeface="Arial" charset="0"/>
                <a:cs typeface="B Badr" pitchFamily="2" charset="-78"/>
              </a:rPr>
              <a:t>Sig=0.169</a:t>
            </a:r>
            <a:r>
              <a:rPr lang="fa-IR" altLang="en-US" sz="2000" b="1" dirty="0" smtClean="0">
                <a:latin typeface="Arial" charset="0"/>
                <a:cs typeface="B Badr" pitchFamily="2" charset="-78"/>
              </a:rPr>
              <a:t> و بيشتر از </a:t>
            </a:r>
            <a:r>
              <a:rPr lang="en-US" altLang="en-US" sz="2000" b="1" dirty="0" smtClean="0">
                <a:latin typeface="Arial" charset="0"/>
                <a:cs typeface="B Badr" pitchFamily="2" charset="-78"/>
              </a:rPr>
              <a:t>0.05</a:t>
            </a:r>
            <a:r>
              <a:rPr lang="fa-IR" altLang="en-US" sz="2000" b="1" dirty="0" smtClean="0">
                <a:latin typeface="Arial" charset="0"/>
                <a:cs typeface="B Badr" pitchFamily="2" charset="-78"/>
              </a:rPr>
              <a:t> است، پس فرض تساوی ضريب معادله با صفر رد نميشود.</a:t>
            </a:r>
            <a:endParaRPr lang="en-US" altLang="en-US" sz="2000" b="1" dirty="0" smtClean="0">
              <a:latin typeface="Arial" charset="0"/>
              <a:cs typeface="B Badr" pitchFamily="2" charset="-78"/>
            </a:endParaRPr>
          </a:p>
          <a:p>
            <a:pPr algn="r" rtl="1" eaLnBrk="1" hangingPunct="1"/>
            <a:endParaRPr lang="fa-IR" altLang="en-US" dirty="0" smtClean="0"/>
          </a:p>
        </p:txBody>
      </p:sp>
      <p:sp>
        <p:nvSpPr>
          <p:cNvPr id="6" name="Slide Number Placeholder 5"/>
          <p:cNvSpPr>
            <a:spLocks noGrp="1"/>
          </p:cNvSpPr>
          <p:nvPr>
            <p:ph type="sldNum" sz="quarter" idx="11"/>
          </p:nvPr>
        </p:nvSpPr>
        <p:spPr/>
        <p:txBody>
          <a:bodyPr/>
          <a:lstStyle/>
          <a:p>
            <a:pPr>
              <a:defRPr/>
            </a:pPr>
            <a:fld id="{1F5E9904-464A-4895-83D3-7D717D99FD58}" type="slidenum">
              <a:rPr lang="fa-IR" altLang="en-US"/>
              <a:pPr>
                <a:defRPr/>
              </a:pPr>
              <a:t>89</a:t>
            </a:fld>
            <a:endParaRPr lang="en-US" altLang="en-US" dirty="0"/>
          </a:p>
        </p:txBody>
      </p:sp>
      <p:sp>
        <p:nvSpPr>
          <p:cNvPr id="4" name="Left Brace 3"/>
          <p:cNvSpPr/>
          <p:nvPr/>
        </p:nvSpPr>
        <p:spPr>
          <a:xfrm>
            <a:off x="214313" y="1143000"/>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 name="Left Brace 4"/>
          <p:cNvSpPr/>
          <p:nvPr/>
        </p:nvSpPr>
        <p:spPr>
          <a:xfrm>
            <a:off x="285750" y="2786063"/>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 name="Title 1"/>
          <p:cNvSpPr txBox="1">
            <a:spLocks/>
          </p:cNvSpPr>
          <p:nvPr/>
        </p:nvSpPr>
        <p:spPr>
          <a:xfrm>
            <a:off x="3960217" y="188640"/>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رگرسیون خطی ساده</a:t>
            </a:r>
          </a:p>
        </p:txBody>
      </p:sp>
      <p:sp>
        <p:nvSpPr>
          <p:cNvPr id="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89</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8"/>
                                        </p:tgtEl>
                                        <p:attrNameLst>
                                          <p:attrName>fillcolor</p:attrName>
                                        </p:attrNameLst>
                                      </p:cBhvr>
                                      <p:to>
                                        <a:schemeClr val="accent2"/>
                                      </p:to>
                                    </p:animClr>
                                    <p:set>
                                      <p:cBhvr>
                                        <p:cTn id="7" dur="3000" fill="hold"/>
                                        <p:tgtEl>
                                          <p:spTgt spid="8"/>
                                        </p:tgtEl>
                                        <p:attrNameLst>
                                          <p:attrName>fill.type</p:attrName>
                                        </p:attrNameLst>
                                      </p:cBhvr>
                                      <p:to>
                                        <p:strVal val="solid"/>
                                      </p:to>
                                    </p:set>
                                    <p:set>
                                      <p:cBhvr>
                                        <p:cTn id="8" dur="3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000563E-A39B-4E1B-B091-29A84382F633}" type="slidenum">
              <a:rPr lang="fa-IR" altLang="en-US"/>
              <a:pPr>
                <a:defRPr/>
              </a:pPr>
              <a:t>9</a:t>
            </a:fld>
            <a:endParaRPr lang="en-US" altLang="en-US" dirty="0"/>
          </a:p>
        </p:txBody>
      </p:sp>
      <p:sp>
        <p:nvSpPr>
          <p:cNvPr id="11268" name="Rectangle 3"/>
          <p:cNvSpPr>
            <a:spLocks noGrp="1" noChangeArrowheads="1"/>
          </p:cNvSpPr>
          <p:nvPr>
            <p:ph idx="4294967295"/>
          </p:nvPr>
        </p:nvSpPr>
        <p:spPr>
          <a:xfrm>
            <a:off x="250825" y="1285875"/>
            <a:ext cx="8208963" cy="4895850"/>
          </a:xfrm>
        </p:spPr>
        <p:txBody>
          <a:bodyPr/>
          <a:lstStyle/>
          <a:p>
            <a:pPr marL="571500" indent="-571500" algn="just" rtl="1" eaLnBrk="1" hangingPunct="1">
              <a:lnSpc>
                <a:spcPct val="150000"/>
              </a:lnSpc>
              <a:buFont typeface="Wingdings 2" pitchFamily="18" charset="2"/>
              <a:buNone/>
            </a:pPr>
            <a:r>
              <a:rPr lang="fa-IR" altLang="en-US" sz="2000" b="1" dirty="0" smtClean="0">
                <a:solidFill>
                  <a:srgbClr val="FF0000"/>
                </a:solidFill>
                <a:cs typeface="B Titr" pitchFamily="2" charset="-78"/>
              </a:rPr>
              <a:t>متغير: </a:t>
            </a:r>
          </a:p>
          <a:p>
            <a:pPr marL="571500" indent="-571500" algn="just" rtl="1" eaLnBrk="1" hangingPunct="1">
              <a:lnSpc>
                <a:spcPct val="150000"/>
              </a:lnSpc>
              <a:buFont typeface="Wingdings 2" pitchFamily="18" charset="2"/>
              <a:buNone/>
            </a:pPr>
            <a:r>
              <a:rPr lang="fa-IR" altLang="en-US" sz="2000" b="1" dirty="0" smtClean="0">
                <a:solidFill>
                  <a:srgbClr val="002060"/>
                </a:solidFill>
                <a:cs typeface="B Titr" pitchFamily="2" charset="-78"/>
              </a:rPr>
              <a:t>     هر چيزی كه در علم تغيير ميکند. در علم آمار با متغير سر و کار داريم.</a:t>
            </a:r>
          </a:p>
          <a:p>
            <a:pPr marL="571500" indent="-571500" algn="r" rtl="1" eaLnBrk="1" hangingPunct="1">
              <a:lnSpc>
                <a:spcPct val="150000"/>
              </a:lnSpc>
              <a:buFont typeface="Wingdings 2" pitchFamily="18" charset="2"/>
              <a:buNone/>
            </a:pPr>
            <a:r>
              <a:rPr lang="fa-IR" altLang="en-US" b="1" u="sng" dirty="0" smtClean="0">
                <a:solidFill>
                  <a:srgbClr val="002060"/>
                </a:solidFill>
                <a:cs typeface="B Titr" pitchFamily="2" charset="-78"/>
              </a:rPr>
              <a:t>انواع طبقه بندی متغير:</a:t>
            </a:r>
          </a:p>
          <a:p>
            <a:pPr marL="571500" indent="-571500" algn="r" rtl="1" eaLnBrk="1" hangingPunct="1">
              <a:lnSpc>
                <a:spcPct val="150000"/>
              </a:lnSpc>
              <a:buFont typeface="Wingdings 2" pitchFamily="18" charset="2"/>
              <a:buNone/>
            </a:pPr>
            <a:r>
              <a:rPr lang="fa-IR" altLang="en-US" b="1" dirty="0" smtClean="0">
                <a:solidFill>
                  <a:srgbClr val="FF0000"/>
                </a:solidFill>
                <a:cs typeface="B Titr" pitchFamily="2" charset="-78"/>
              </a:rPr>
              <a:t>طبقه بندی اول:</a:t>
            </a:r>
          </a:p>
          <a:p>
            <a:pPr marL="571500" indent="-571500" algn="r" rtl="1" eaLnBrk="1" hangingPunct="1">
              <a:lnSpc>
                <a:spcPct val="150000"/>
              </a:lnSpc>
              <a:buFont typeface="Wingdings" pitchFamily="2" charset="2"/>
              <a:buNone/>
            </a:pPr>
            <a:r>
              <a:rPr lang="fa-IR" altLang="en-US" sz="2000" b="1" dirty="0" smtClean="0">
                <a:cs typeface="B Titr" pitchFamily="2" charset="-78"/>
              </a:rPr>
              <a:t>                </a:t>
            </a:r>
            <a:r>
              <a:rPr lang="fa-IR" altLang="en-US" sz="2000" b="1" dirty="0" smtClean="0">
                <a:solidFill>
                  <a:srgbClr val="FF0000"/>
                </a:solidFill>
                <a:cs typeface="B Titr" pitchFamily="2" charset="-78"/>
              </a:rPr>
              <a:t>الف) متغير کمی: </a:t>
            </a:r>
            <a:r>
              <a:rPr lang="fa-IR" altLang="en-US" sz="2000" b="1" dirty="0" smtClean="0">
                <a:solidFill>
                  <a:srgbClr val="002060"/>
                </a:solidFill>
                <a:cs typeface="B Titr" pitchFamily="2" charset="-78"/>
              </a:rPr>
              <a:t>توانايی انتساب عدد مثل: وزن، قد، سن و ... ...</a:t>
            </a:r>
          </a:p>
          <a:p>
            <a:pPr marL="571500" indent="-571500" algn="r" rtl="1" eaLnBrk="1" hangingPunct="1">
              <a:lnSpc>
                <a:spcPct val="150000"/>
              </a:lnSpc>
              <a:buFont typeface="Wingdings" pitchFamily="2" charset="2"/>
              <a:buNone/>
            </a:pPr>
            <a:r>
              <a:rPr lang="fa-IR" altLang="en-US" sz="2000" b="1" dirty="0" smtClean="0">
                <a:cs typeface="B Titr" pitchFamily="2" charset="-78"/>
              </a:rPr>
              <a:t>                 </a:t>
            </a:r>
            <a:r>
              <a:rPr lang="fa-IR" altLang="en-US" sz="2000" b="1" dirty="0" smtClean="0">
                <a:solidFill>
                  <a:srgbClr val="FF0000"/>
                </a:solidFill>
                <a:cs typeface="B Titr" pitchFamily="2" charset="-78"/>
              </a:rPr>
              <a:t>ب) متغير کيفی: </a:t>
            </a:r>
            <a:r>
              <a:rPr lang="fa-IR" altLang="en-US" sz="2000" b="1" dirty="0" smtClean="0">
                <a:solidFill>
                  <a:srgbClr val="002060"/>
                </a:solidFill>
                <a:cs typeface="B Titr" pitchFamily="2" charset="-78"/>
              </a:rPr>
              <a:t>منسوب به رقم نيست مثل: رنگ پوست، گروه خونی و ... ...</a:t>
            </a:r>
          </a:p>
          <a:p>
            <a:pPr marL="571500" indent="-571500" algn="r" rtl="1" eaLnBrk="1" hangingPunct="1">
              <a:lnSpc>
                <a:spcPct val="150000"/>
              </a:lnSpc>
              <a:buFont typeface="Wingdings 2" pitchFamily="18" charset="2"/>
              <a:buNone/>
            </a:pPr>
            <a:r>
              <a:rPr lang="fa-IR" altLang="en-US" sz="2000" b="1" dirty="0" smtClean="0">
                <a:solidFill>
                  <a:srgbClr val="002060"/>
                </a:solidFill>
                <a:cs typeface="B Titr" pitchFamily="2" charset="-78"/>
              </a:rPr>
              <a:t>     برای شناخت چيزی به آن رقم مي دهيم. </a:t>
            </a:r>
            <a:r>
              <a:rPr lang="fa-IR" altLang="en-US" sz="2000" b="1" dirty="0" smtClean="0">
                <a:solidFill>
                  <a:srgbClr val="FF0000"/>
                </a:solidFill>
                <a:cs typeface="B Titr" pitchFamily="2" charset="-78"/>
              </a:rPr>
              <a:t>بنابراین، بايستی متغير کيفی به متغير کمی تبديل شود.</a:t>
            </a:r>
            <a:endParaRPr lang="en-US" altLang="en-US" sz="2000" b="1" dirty="0" smtClean="0">
              <a:solidFill>
                <a:srgbClr val="FF0000"/>
              </a:solidFill>
              <a:cs typeface="B Titr" pitchFamily="2" charset="-78"/>
            </a:endParaRPr>
          </a:p>
        </p:txBody>
      </p:sp>
      <p:sp>
        <p:nvSpPr>
          <p:cNvPr id="1126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9E0AA8C2-361D-4ADE-8D67-AC97866810F5}" type="slidenum">
              <a:rPr lang="fa-IR" altLang="en-US" sz="1400">
                <a:solidFill>
                  <a:schemeClr val="bg1"/>
                </a:solidFill>
                <a:latin typeface="Arial" charset="0"/>
                <a:cs typeface="B Nazanin" pitchFamily="2" charset="-78"/>
              </a:rPr>
              <a:pPr algn="ctr" rtl="1" eaLnBrk="1" hangingPunct="1">
                <a:spcBef>
                  <a:spcPct val="0"/>
                </a:spcBef>
                <a:buFontTx/>
                <a:buNone/>
              </a:pPr>
              <a:t>9</a:t>
            </a:fld>
            <a:endParaRPr lang="en-US" altLang="en-US" sz="1200">
              <a:solidFill>
                <a:schemeClr val="bg1"/>
              </a:solidFill>
              <a:latin typeface="Arial" charset="0"/>
              <a:cs typeface="B Nazanin" pitchFamily="2" charset="-78"/>
            </a:endParaRPr>
          </a:p>
        </p:txBody>
      </p:sp>
      <p:sp>
        <p:nvSpPr>
          <p:cNvPr id="6" name="Rectangle 4"/>
          <p:cNvSpPr txBox="1">
            <a:spLocks noChangeArrowheads="1"/>
          </p:cNvSpPr>
          <p:nvPr/>
        </p:nvSpPr>
        <p:spPr>
          <a:xfrm>
            <a:off x="4806255" y="188641"/>
            <a:ext cx="4086225" cy="648072"/>
          </a:xfrm>
          <a:prstGeom prst="rect">
            <a:avLst/>
          </a:prstGeom>
          <a:solidFill>
            <a:srgbClr val="FC5E62"/>
          </a:solidFill>
        </p:spPr>
        <p:txBody>
          <a:bodyPr vert="horz" lIns="91440" tIns="45720" rIns="91440" bIns="45720" rtlCol="0" anchor="b">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متغیر و انواع آن</a:t>
            </a:r>
            <a:endParaRPr lang="en-US" sz="3200" dirty="0">
              <a:solidFill>
                <a:schemeClr val="hlink"/>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214313" y="1214438"/>
            <a:ext cx="8686800" cy="5429250"/>
          </a:xfrm>
        </p:spPr>
        <p:txBody>
          <a:bodyPr/>
          <a:lstStyle/>
          <a:p>
            <a:pPr algn="r" rtl="1" eaLnBrk="1" hangingPunct="1"/>
            <a:r>
              <a:rPr lang="fa-IR" altLang="en-US" sz="2000" b="1" dirty="0" smtClean="0">
                <a:latin typeface="Arial" charset="0"/>
                <a:cs typeface="B Badr" pitchFamily="2" charset="-78"/>
              </a:rPr>
              <a:t>اگر تاثير دو يا چند متغير روی متغير وابسته مورد بررسی قرار گيرد از رگرسيون چند متغيره استفاده ميشود.</a:t>
            </a:r>
          </a:p>
          <a:p>
            <a:pPr eaLnBrk="1" hangingPunct="1">
              <a:lnSpc>
                <a:spcPct val="150000"/>
              </a:lnSpc>
              <a:buFont typeface="Wingdings" pitchFamily="2" charset="2"/>
              <a:buChar char="v"/>
            </a:pPr>
            <a:r>
              <a:rPr lang="en-US" altLang="en-US" sz="2000" dirty="0" smtClean="0">
                <a:latin typeface="Arial" charset="0"/>
                <a:cs typeface="B Badr" pitchFamily="2" charset="-78"/>
              </a:rPr>
              <a:t>Y= </a:t>
            </a:r>
            <a:r>
              <a:rPr lang="el-GR" altLang="en-US" sz="2000" dirty="0" smtClean="0">
                <a:latin typeface="Arial" charset="0"/>
                <a:cs typeface="B Badr" pitchFamily="2" charset="-78"/>
              </a:rPr>
              <a:t>α</a:t>
            </a:r>
            <a:r>
              <a:rPr lang="en-US" altLang="en-US" sz="2000" dirty="0" smtClean="0">
                <a:latin typeface="Arial" charset="0"/>
                <a:cs typeface="B Badr" pitchFamily="2" charset="-78"/>
              </a:rPr>
              <a:t> + </a:t>
            </a:r>
            <a:r>
              <a:rPr lang="el-GR" altLang="en-US" sz="2000" dirty="0" smtClean="0">
                <a:latin typeface="Arial" charset="0"/>
                <a:cs typeface="B Badr" pitchFamily="2" charset="-78"/>
              </a:rPr>
              <a:t>β</a:t>
            </a:r>
            <a:r>
              <a:rPr lang="en-US" altLang="en-US" sz="2000" baseline="-25000" dirty="0" smtClean="0">
                <a:latin typeface="Arial" charset="0"/>
                <a:cs typeface="B Badr" pitchFamily="2" charset="-78"/>
              </a:rPr>
              <a:t>1</a:t>
            </a:r>
            <a:r>
              <a:rPr lang="en-US" altLang="en-US" sz="2000" dirty="0" smtClean="0">
                <a:latin typeface="Arial" charset="0"/>
                <a:cs typeface="B Badr" pitchFamily="2" charset="-78"/>
              </a:rPr>
              <a:t>x</a:t>
            </a:r>
            <a:r>
              <a:rPr lang="en-US" altLang="en-US" sz="2000" baseline="-25000" dirty="0" smtClean="0">
                <a:latin typeface="Arial" charset="0"/>
                <a:cs typeface="B Badr" pitchFamily="2" charset="-78"/>
              </a:rPr>
              <a:t>1</a:t>
            </a:r>
            <a:r>
              <a:rPr lang="en-US" altLang="en-US" sz="2000" dirty="0" smtClean="0">
                <a:latin typeface="Arial" charset="0"/>
                <a:cs typeface="B Badr" pitchFamily="2" charset="-78"/>
              </a:rPr>
              <a:t> + </a:t>
            </a:r>
            <a:r>
              <a:rPr lang="el-GR" altLang="en-US" sz="2000" dirty="0" smtClean="0">
                <a:latin typeface="Arial" charset="0"/>
                <a:cs typeface="B Badr" pitchFamily="2" charset="-78"/>
              </a:rPr>
              <a:t>β </a:t>
            </a:r>
            <a:r>
              <a:rPr lang="en-US" altLang="en-US" sz="2000" baseline="-25000" dirty="0" smtClean="0">
                <a:latin typeface="Arial" charset="0"/>
                <a:cs typeface="B Badr" pitchFamily="2" charset="-78"/>
              </a:rPr>
              <a:t>2</a:t>
            </a:r>
            <a:r>
              <a:rPr lang="en-US" altLang="en-US" sz="2000" dirty="0" smtClean="0">
                <a:latin typeface="Arial" charset="0"/>
                <a:cs typeface="B Badr" pitchFamily="2" charset="-78"/>
              </a:rPr>
              <a:t>x</a:t>
            </a:r>
            <a:r>
              <a:rPr lang="en-US" altLang="en-US" sz="2000" baseline="-25000" dirty="0" smtClean="0">
                <a:latin typeface="Arial" charset="0"/>
                <a:cs typeface="B Badr" pitchFamily="2" charset="-78"/>
              </a:rPr>
              <a:t>2</a:t>
            </a:r>
            <a:r>
              <a:rPr lang="en-US" altLang="en-US" sz="2000" dirty="0" smtClean="0">
                <a:latin typeface="Arial" charset="0"/>
                <a:cs typeface="B Badr" pitchFamily="2" charset="-78"/>
              </a:rPr>
              <a:t> + ….+</a:t>
            </a:r>
            <a:r>
              <a:rPr lang="el-GR" altLang="en-US" sz="2000" dirty="0" smtClean="0">
                <a:latin typeface="Arial" charset="0"/>
                <a:cs typeface="B Badr" pitchFamily="2" charset="-78"/>
              </a:rPr>
              <a:t> β </a:t>
            </a:r>
            <a:r>
              <a:rPr lang="en-US" altLang="en-US" sz="2000" baseline="-25000" dirty="0" err="1" smtClean="0">
                <a:latin typeface="Arial" charset="0"/>
                <a:cs typeface="B Badr" pitchFamily="2" charset="-78"/>
              </a:rPr>
              <a:t>n</a:t>
            </a:r>
            <a:r>
              <a:rPr lang="en-US" altLang="en-US" sz="2000" dirty="0" err="1" smtClean="0">
                <a:latin typeface="Arial" charset="0"/>
                <a:cs typeface="B Badr" pitchFamily="2" charset="-78"/>
              </a:rPr>
              <a:t>x</a:t>
            </a:r>
            <a:r>
              <a:rPr lang="en-US" altLang="en-US" sz="2000" baseline="-25000" dirty="0" err="1" smtClean="0">
                <a:latin typeface="Arial" charset="0"/>
                <a:cs typeface="B Badr" pitchFamily="2" charset="-78"/>
              </a:rPr>
              <a:t>n</a:t>
            </a:r>
            <a:endParaRPr lang="en-US" altLang="en-US" sz="2000" baseline="-25000" dirty="0" smtClean="0">
              <a:latin typeface="Arial" charset="0"/>
              <a:cs typeface="B Badr" pitchFamily="2" charset="-78"/>
            </a:endParaRPr>
          </a:p>
          <a:p>
            <a:pPr eaLnBrk="1" hangingPunct="1">
              <a:lnSpc>
                <a:spcPct val="150000"/>
              </a:lnSpc>
            </a:pPr>
            <a:r>
              <a:rPr lang="fa-IR" altLang="en-US" sz="2400" b="1" dirty="0" smtClean="0">
                <a:latin typeface="Arial" charset="0"/>
                <a:cs typeface="B Badr" pitchFamily="2" charset="-78"/>
              </a:rPr>
              <a:t>آزمون ضرايب جزئی مدل:</a:t>
            </a:r>
            <a:endParaRPr lang="en-US" altLang="en-US" sz="2400" b="1" dirty="0" smtClean="0">
              <a:latin typeface="Arial" charset="0"/>
              <a:cs typeface="B Badr" pitchFamily="2" charset="-78"/>
            </a:endParaRPr>
          </a:p>
          <a:p>
            <a:pPr eaLnBrk="1" hangingPunct="1">
              <a:lnSpc>
                <a:spcPct val="150000"/>
              </a:lnSpc>
            </a:pPr>
            <a:endParaRPr lang="fa-IR" altLang="en-US" sz="2000" b="1" baseline="-25000" dirty="0" smtClean="0">
              <a:latin typeface="Arial" charset="0"/>
              <a:cs typeface="B Badr" pitchFamily="2" charset="-78"/>
            </a:endParaRPr>
          </a:p>
          <a:p>
            <a:pPr eaLnBrk="1" hangingPunct="1">
              <a:buFont typeface="Wingdings 2" pitchFamily="18" charset="2"/>
              <a:buNone/>
            </a:pPr>
            <a:r>
              <a:rPr lang="en-US" altLang="en-US" sz="1800" b="1" dirty="0" smtClean="0">
                <a:latin typeface="Arial" charset="0"/>
                <a:cs typeface="B Badr" pitchFamily="2" charset="-78"/>
              </a:rPr>
              <a:t> </a:t>
            </a:r>
            <a:r>
              <a:rPr lang="el-GR" altLang="en-US" sz="1800" b="1" dirty="0" smtClean="0">
                <a:latin typeface="Arial" charset="0"/>
                <a:cs typeface="B Badr" pitchFamily="2" charset="-78"/>
              </a:rPr>
              <a:t>α</a:t>
            </a:r>
            <a:r>
              <a:rPr lang="en-US" altLang="en-US" sz="1800" b="1" dirty="0" smtClean="0">
                <a:latin typeface="Arial" charset="0"/>
                <a:cs typeface="B Badr" pitchFamily="2" charset="-78"/>
              </a:rPr>
              <a:t> = 0</a:t>
            </a:r>
            <a:r>
              <a:rPr lang="fa-IR" altLang="en-US" sz="1800" b="1" dirty="0" smtClean="0">
                <a:latin typeface="Arial" charset="0"/>
                <a:cs typeface="B Badr" pitchFamily="2" charset="-78"/>
              </a:rPr>
              <a:t>:</a:t>
            </a:r>
            <a:r>
              <a:rPr lang="en-US" altLang="en-US" sz="1800" b="1" dirty="0" smtClean="0">
                <a:latin typeface="Arial" charset="0"/>
                <a:cs typeface="B Badr" pitchFamily="2" charset="-78"/>
              </a:rPr>
              <a:t> H0</a:t>
            </a:r>
            <a:r>
              <a:rPr lang="fa-IR" altLang="en-US" sz="1800" b="1" dirty="0" smtClean="0">
                <a:latin typeface="Arial" charset="0"/>
                <a:cs typeface="B Badr" pitchFamily="2" charset="-78"/>
              </a:rPr>
              <a:t> </a:t>
            </a:r>
          </a:p>
          <a:p>
            <a:pPr eaLnBrk="1" hangingPunct="1">
              <a:buFont typeface="Wingdings 2" pitchFamily="18" charset="2"/>
              <a:buNone/>
            </a:pPr>
            <a:r>
              <a:rPr lang="en-US" altLang="en-US" sz="1800" b="1" dirty="0" smtClean="0">
                <a:latin typeface="Arial" charset="0"/>
                <a:cs typeface="B Badr" pitchFamily="2" charset="-78"/>
              </a:rPr>
              <a:t> </a:t>
            </a:r>
            <a:r>
              <a:rPr lang="el-GR" altLang="en-US" sz="1800" b="1" dirty="0" smtClean="0">
                <a:latin typeface="Arial" charset="0"/>
                <a:cs typeface="B Badr" pitchFamily="2" charset="-78"/>
              </a:rPr>
              <a:t>α</a:t>
            </a:r>
            <a:r>
              <a:rPr lang="en-US" altLang="en-US" sz="1800" b="1" dirty="0" smtClean="0">
                <a:latin typeface="Arial" charset="0"/>
                <a:cs typeface="B Badr" pitchFamily="2" charset="-78"/>
              </a:rPr>
              <a:t> ≠ 0 </a:t>
            </a:r>
            <a:r>
              <a:rPr lang="fa-IR" altLang="en-US" sz="1800" b="1" dirty="0" smtClean="0">
                <a:latin typeface="Arial" charset="0"/>
                <a:cs typeface="B Badr" pitchFamily="2" charset="-78"/>
              </a:rPr>
              <a:t>:</a:t>
            </a:r>
            <a:r>
              <a:rPr lang="en-US" altLang="en-US" sz="1800" b="1" dirty="0" smtClean="0">
                <a:latin typeface="Arial" charset="0"/>
                <a:cs typeface="B Badr" pitchFamily="2" charset="-78"/>
              </a:rPr>
              <a:t> H1</a:t>
            </a:r>
            <a:endParaRPr lang="fa-IR" altLang="en-US" sz="1800" b="1" dirty="0" smtClean="0">
              <a:latin typeface="Arial" charset="0"/>
              <a:cs typeface="B Badr" pitchFamily="2" charset="-78"/>
            </a:endParaRPr>
          </a:p>
          <a:p>
            <a:pPr eaLnBrk="1" hangingPunct="1">
              <a:buFont typeface="Wingdings 2" pitchFamily="18" charset="2"/>
              <a:buNone/>
            </a:pPr>
            <a:endParaRPr lang="en-US" altLang="en-US" sz="1400" b="1" dirty="0" smtClean="0">
              <a:latin typeface="Arial" charset="0"/>
              <a:cs typeface="Lotus" pitchFamily="2" charset="-78"/>
            </a:endParaRPr>
          </a:p>
          <a:p>
            <a:pPr eaLnBrk="1" hangingPunct="1">
              <a:buFont typeface="Wingdings 2" pitchFamily="18" charset="2"/>
              <a:buNone/>
            </a:pPr>
            <a:endParaRPr lang="fa-IR" altLang="en-US" sz="1400" b="1" dirty="0" smtClean="0">
              <a:latin typeface="Arial" charset="0"/>
              <a:cs typeface="Lotus" pitchFamily="2" charset="-78"/>
            </a:endParaRPr>
          </a:p>
          <a:p>
            <a:pPr eaLnBrk="1" hangingPunct="1">
              <a:buFont typeface="Wingdings 2" pitchFamily="18" charset="2"/>
              <a:buNone/>
            </a:pPr>
            <a:r>
              <a:rPr lang="en-US" altLang="en-US" sz="1800" b="1" dirty="0" smtClean="0">
                <a:latin typeface="Arial" charset="0"/>
                <a:cs typeface="Lotus" pitchFamily="2" charset="-78"/>
              </a:rPr>
              <a:t> </a:t>
            </a:r>
            <a:r>
              <a:rPr lang="el-GR" altLang="en-US" sz="1800" b="1" dirty="0" smtClean="0">
                <a:latin typeface="Arial" charset="0"/>
                <a:cs typeface="Lotus" pitchFamily="2" charset="-78"/>
              </a:rPr>
              <a:t>β</a:t>
            </a:r>
            <a:r>
              <a:rPr lang="en-US" altLang="en-US" sz="2000" b="1" baseline="-25000" dirty="0" smtClean="0">
                <a:latin typeface="Arial" charset="0"/>
                <a:cs typeface="B Badr" pitchFamily="2" charset="-78"/>
              </a:rPr>
              <a:t>1</a:t>
            </a:r>
            <a:r>
              <a:rPr lang="en-US" altLang="en-US" sz="1800" b="1" dirty="0" smtClean="0">
                <a:latin typeface="Arial" charset="0"/>
                <a:cs typeface="Lotus" pitchFamily="2" charset="-78"/>
              </a:rPr>
              <a:t> = 0</a:t>
            </a:r>
            <a:r>
              <a:rPr lang="fa-IR" altLang="en-US" sz="1800" b="1" dirty="0" smtClean="0">
                <a:latin typeface="Arial" charset="0"/>
                <a:cs typeface="Lotus" pitchFamily="2" charset="-78"/>
              </a:rPr>
              <a:t>:</a:t>
            </a:r>
            <a:r>
              <a:rPr lang="en-US" altLang="en-US" sz="1800" b="1" dirty="0" smtClean="0">
                <a:latin typeface="Arial" charset="0"/>
                <a:cs typeface="Lotus" pitchFamily="2" charset="-78"/>
              </a:rPr>
              <a:t>H0</a:t>
            </a:r>
            <a:r>
              <a:rPr lang="fa-IR" altLang="en-US" sz="1800" b="1" dirty="0" smtClean="0">
                <a:latin typeface="Arial" charset="0"/>
                <a:cs typeface="Lotus" pitchFamily="2" charset="-78"/>
              </a:rPr>
              <a:t> </a:t>
            </a:r>
          </a:p>
          <a:p>
            <a:pPr eaLnBrk="1" hangingPunct="1">
              <a:buFont typeface="Wingdings 2" pitchFamily="18" charset="2"/>
              <a:buNone/>
            </a:pPr>
            <a:r>
              <a:rPr lang="en-US" altLang="en-US" sz="1800" b="1" dirty="0" smtClean="0">
                <a:latin typeface="Arial" charset="0"/>
                <a:cs typeface="Lotus" pitchFamily="2" charset="-78"/>
              </a:rPr>
              <a:t>H0: </a:t>
            </a:r>
            <a:r>
              <a:rPr lang="el-GR" altLang="en-US" sz="1800" b="1" dirty="0" smtClean="0">
                <a:latin typeface="Arial" charset="0"/>
                <a:cs typeface="Lotus" pitchFamily="2" charset="-78"/>
              </a:rPr>
              <a:t>β</a:t>
            </a:r>
            <a:r>
              <a:rPr lang="en-US" altLang="en-US" sz="2000" b="1" baseline="-25000" dirty="0" smtClean="0">
                <a:latin typeface="Arial" charset="0"/>
                <a:cs typeface="B Badr" pitchFamily="2" charset="-78"/>
              </a:rPr>
              <a:t>1</a:t>
            </a:r>
            <a:r>
              <a:rPr lang="en-US" altLang="en-US" sz="1800" b="1" dirty="0" smtClean="0">
                <a:latin typeface="Arial" charset="0"/>
                <a:cs typeface="Lotus" pitchFamily="2" charset="-78"/>
              </a:rPr>
              <a:t> ≠ 0 </a:t>
            </a:r>
          </a:p>
          <a:p>
            <a:pPr eaLnBrk="1" hangingPunct="1">
              <a:buFont typeface="Wingdings 2" pitchFamily="18" charset="2"/>
              <a:buNone/>
            </a:pPr>
            <a:endParaRPr lang="en-US" altLang="en-US" sz="1400" b="1" dirty="0" smtClean="0">
              <a:latin typeface="Arial" charset="0"/>
              <a:cs typeface="Lotus" pitchFamily="2" charset="-78"/>
            </a:endParaRPr>
          </a:p>
          <a:p>
            <a:pPr eaLnBrk="1" hangingPunct="1">
              <a:buFont typeface="Wingdings 2" pitchFamily="18" charset="2"/>
              <a:buNone/>
            </a:pPr>
            <a:endParaRPr lang="fa-IR" altLang="en-US" sz="1400" b="1" dirty="0" smtClean="0">
              <a:latin typeface="Arial" charset="0"/>
              <a:cs typeface="Lotus" pitchFamily="2" charset="-78"/>
            </a:endParaRPr>
          </a:p>
          <a:p>
            <a:pPr eaLnBrk="1" hangingPunct="1">
              <a:buFont typeface="Wingdings 2" pitchFamily="18" charset="2"/>
              <a:buNone/>
            </a:pPr>
            <a:r>
              <a:rPr lang="el-GR" altLang="en-US" sz="1800" b="1" dirty="0" smtClean="0">
                <a:latin typeface="Arial" charset="0"/>
                <a:cs typeface="Lotus" pitchFamily="2" charset="-78"/>
              </a:rPr>
              <a:t>β</a:t>
            </a:r>
            <a:r>
              <a:rPr lang="en-US" altLang="en-US" sz="2000" b="1" baseline="-25000" dirty="0" smtClean="0">
                <a:latin typeface="Arial" charset="0"/>
                <a:cs typeface="B Badr" pitchFamily="2" charset="-78"/>
              </a:rPr>
              <a:t>2</a:t>
            </a:r>
            <a:r>
              <a:rPr lang="en-US" altLang="en-US" sz="1800" b="1" dirty="0" smtClean="0">
                <a:latin typeface="Arial" charset="0"/>
                <a:cs typeface="Lotus" pitchFamily="2" charset="-78"/>
              </a:rPr>
              <a:t> = 0  </a:t>
            </a:r>
            <a:r>
              <a:rPr lang="fa-IR" altLang="en-US" sz="1800" b="1" dirty="0" smtClean="0">
                <a:latin typeface="Arial" charset="0"/>
                <a:cs typeface="Lotus" pitchFamily="2" charset="-78"/>
              </a:rPr>
              <a:t>:</a:t>
            </a:r>
            <a:r>
              <a:rPr lang="en-US" altLang="en-US" sz="1800" b="1" dirty="0" smtClean="0">
                <a:latin typeface="Arial" charset="0"/>
                <a:cs typeface="Lotus" pitchFamily="2" charset="-78"/>
              </a:rPr>
              <a:t> H0</a:t>
            </a:r>
            <a:r>
              <a:rPr lang="fa-IR" altLang="en-US" sz="1800" b="1" dirty="0" smtClean="0">
                <a:latin typeface="Arial" charset="0"/>
                <a:cs typeface="Lotus" pitchFamily="2" charset="-78"/>
              </a:rPr>
              <a:t> </a:t>
            </a:r>
          </a:p>
          <a:p>
            <a:pPr eaLnBrk="1" hangingPunct="1">
              <a:buFont typeface="Wingdings 2" pitchFamily="18" charset="2"/>
              <a:buNone/>
            </a:pPr>
            <a:r>
              <a:rPr lang="en-US" altLang="en-US" sz="1800" b="1" dirty="0" smtClean="0">
                <a:latin typeface="Arial" charset="0"/>
                <a:cs typeface="Lotus" pitchFamily="2" charset="-78"/>
              </a:rPr>
              <a:t> </a:t>
            </a:r>
            <a:r>
              <a:rPr lang="el-GR" altLang="en-US" sz="1800" b="1" dirty="0" smtClean="0">
                <a:latin typeface="Arial" charset="0"/>
                <a:cs typeface="Lotus" pitchFamily="2" charset="-78"/>
              </a:rPr>
              <a:t>β</a:t>
            </a:r>
            <a:r>
              <a:rPr lang="en-US" altLang="en-US" sz="2000" b="1" baseline="-25000" dirty="0" smtClean="0">
                <a:latin typeface="Arial" charset="0"/>
                <a:cs typeface="B Badr" pitchFamily="2" charset="-78"/>
              </a:rPr>
              <a:t>2</a:t>
            </a:r>
            <a:r>
              <a:rPr lang="en-US" altLang="en-US" sz="1800" b="1" dirty="0" smtClean="0">
                <a:latin typeface="Arial" charset="0"/>
                <a:cs typeface="Lotus" pitchFamily="2" charset="-78"/>
              </a:rPr>
              <a:t> ≠ 0 </a:t>
            </a:r>
            <a:r>
              <a:rPr lang="fa-IR" altLang="en-US" sz="1800" b="1" dirty="0" smtClean="0">
                <a:latin typeface="Arial" charset="0"/>
                <a:cs typeface="Lotus" pitchFamily="2" charset="-78"/>
              </a:rPr>
              <a:t>:</a:t>
            </a:r>
            <a:r>
              <a:rPr lang="en-US" altLang="en-US" sz="1800" b="1" dirty="0" smtClean="0">
                <a:latin typeface="Arial" charset="0"/>
                <a:cs typeface="Lotus" pitchFamily="2" charset="-78"/>
              </a:rPr>
              <a:t> H1</a:t>
            </a:r>
            <a:endParaRPr lang="fa-IR" altLang="en-US" sz="1800" b="1" dirty="0" smtClean="0">
              <a:latin typeface="Arial" charset="0"/>
              <a:cs typeface="Lotus" pitchFamily="2" charset="-78"/>
            </a:endParaRPr>
          </a:p>
          <a:p>
            <a:pPr eaLnBrk="1" hangingPunct="1"/>
            <a:endParaRPr lang="fa-IR" altLang="en-US" sz="2000" dirty="0" smtClean="0">
              <a:cs typeface="B Badr" pitchFamily="2" charset="-78"/>
            </a:endParaRPr>
          </a:p>
        </p:txBody>
      </p:sp>
      <p:sp>
        <p:nvSpPr>
          <p:cNvPr id="7" name="Slide Number Placeholder 6"/>
          <p:cNvSpPr>
            <a:spLocks noGrp="1"/>
          </p:cNvSpPr>
          <p:nvPr>
            <p:ph type="sldNum" sz="quarter" idx="11"/>
          </p:nvPr>
        </p:nvSpPr>
        <p:spPr/>
        <p:txBody>
          <a:bodyPr/>
          <a:lstStyle/>
          <a:p>
            <a:pPr>
              <a:defRPr/>
            </a:pPr>
            <a:fld id="{1762F6DC-92DA-4716-98BE-702CDEEE0B7A}" type="slidenum">
              <a:rPr lang="fa-IR" altLang="en-US"/>
              <a:pPr>
                <a:defRPr/>
              </a:pPr>
              <a:t>90</a:t>
            </a:fld>
            <a:endParaRPr lang="en-US" altLang="en-US" dirty="0"/>
          </a:p>
        </p:txBody>
      </p:sp>
      <p:sp>
        <p:nvSpPr>
          <p:cNvPr id="4" name="Left Brace 3"/>
          <p:cNvSpPr/>
          <p:nvPr/>
        </p:nvSpPr>
        <p:spPr>
          <a:xfrm>
            <a:off x="214313" y="2928938"/>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 name="Left Brace 4"/>
          <p:cNvSpPr/>
          <p:nvPr/>
        </p:nvSpPr>
        <p:spPr>
          <a:xfrm>
            <a:off x="214313" y="4143375"/>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 name="Left Brace 5"/>
          <p:cNvSpPr/>
          <p:nvPr/>
        </p:nvSpPr>
        <p:spPr>
          <a:xfrm>
            <a:off x="214313" y="5286375"/>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pic>
        <p:nvPicPr>
          <p:cNvPr id="86026" name="Picture 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00313" y="5429250"/>
            <a:ext cx="1071562"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00313" y="4286250"/>
            <a:ext cx="1071562"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71750" y="3071813"/>
            <a:ext cx="1071563" cy="874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txBox="1">
            <a:spLocks/>
          </p:cNvSpPr>
          <p:nvPr/>
        </p:nvSpPr>
        <p:spPr>
          <a:xfrm>
            <a:off x="3960217" y="188640"/>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رگرسیون خطی ساده</a:t>
            </a:r>
          </a:p>
        </p:txBody>
      </p:sp>
      <p:sp>
        <p:nvSpPr>
          <p:cNvPr id="14"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90</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repeatCount="2000" fill="hold" nodeType="afterEffect">
                                  <p:stCondLst>
                                    <p:cond delay="500"/>
                                  </p:stCondLst>
                                  <p:iterate type="lt">
                                    <p:tmPct val="10000"/>
                                  </p:iterate>
                                  <p:childTnLst>
                                    <p:set>
                                      <p:cBhvr>
                                        <p:cTn id="6" dur="1" fill="hold">
                                          <p:stCondLst>
                                            <p:cond delay="0"/>
                                          </p:stCondLst>
                                        </p:cTn>
                                        <p:tgtEl>
                                          <p:spTgt spid="86019">
                                            <p:txEl>
                                              <p:pRg st="1" end="1"/>
                                            </p:txEl>
                                          </p:spTgt>
                                        </p:tgtEl>
                                        <p:attrNameLst>
                                          <p:attrName>style.visibility</p:attrName>
                                        </p:attrNameLst>
                                      </p:cBhvr>
                                      <p:to>
                                        <p:strVal val="visible"/>
                                      </p:to>
                                    </p:set>
                                    <p:animEffect transition="in" filter="fade">
                                      <p:cBhvr>
                                        <p:cTn id="7" dur="500"/>
                                        <p:tgtEl>
                                          <p:spTgt spid="86019">
                                            <p:txEl>
                                              <p:pRg st="1" end="1"/>
                                            </p:txEl>
                                          </p:spTgt>
                                        </p:tgtEl>
                                      </p:cBhvr>
                                    </p:animEffect>
                                    <p:anim calcmode="lin" valueType="num">
                                      <p:cBhvr>
                                        <p:cTn id="8" dur="500" fill="hold"/>
                                        <p:tgtEl>
                                          <p:spTgt spid="86019">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86019">
                                            <p:txEl>
                                              <p:pRg st="1" end="1"/>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3500"/>
                            </p:stCondLst>
                            <p:childTnLst>
                              <p:par>
                                <p:cTn id="11" presetID="32" presetClass="emph" presetSubtype="0" fill="hold" nodeType="afterEffect">
                                  <p:stCondLst>
                                    <p:cond delay="0"/>
                                  </p:stCondLst>
                                  <p:iterate type="lt">
                                    <p:tmPct val="0"/>
                                  </p:iterate>
                                  <p:childTnLst>
                                    <p:animClr clrSpc="rgb" dir="cw">
                                      <p:cBhvr override="childStyle">
                                        <p:cTn id="12" dur="100" fill="hold"/>
                                        <p:tgtEl>
                                          <p:spTgt spid="86019">
                                            <p:txEl>
                                              <p:pRg st="1" end="1"/>
                                            </p:txEl>
                                          </p:spTgt>
                                        </p:tgtEl>
                                        <p:attrNameLst>
                                          <p:attrName>style.color</p:attrName>
                                        </p:attrNameLst>
                                      </p:cBhvr>
                                      <p:to>
                                        <a:schemeClr val="accent2"/>
                                      </p:to>
                                    </p:animClr>
                                    <p:animClr clrSpc="rgb" dir="cw">
                                      <p:cBhvr>
                                        <p:cTn id="13" dur="100" fill="hold"/>
                                        <p:tgtEl>
                                          <p:spTgt spid="86019">
                                            <p:txEl>
                                              <p:pRg st="1" end="1"/>
                                            </p:txEl>
                                          </p:spTgt>
                                        </p:tgtEl>
                                        <p:attrNameLst>
                                          <p:attrName>fillcolor</p:attrName>
                                        </p:attrNameLst>
                                      </p:cBhvr>
                                      <p:to>
                                        <a:schemeClr val="accent2"/>
                                      </p:to>
                                    </p:animClr>
                                    <p:set>
                                      <p:cBhvr>
                                        <p:cTn id="14" dur="100" fill="hold"/>
                                        <p:tgtEl>
                                          <p:spTgt spid="86019">
                                            <p:txEl>
                                              <p:pRg st="1" end="1"/>
                                            </p:txEl>
                                          </p:spTgt>
                                        </p:tgtEl>
                                        <p:attrNameLst>
                                          <p:attrName>fill.type</p:attrName>
                                        </p:attrNameLst>
                                      </p:cBhvr>
                                      <p:to>
                                        <p:strVal val="solid"/>
                                      </p:to>
                                    </p:set>
                                    <p:set>
                                      <p:cBhvr>
                                        <p:cTn id="15" dur="100" fill="hold"/>
                                        <p:tgtEl>
                                          <p:spTgt spid="86019">
                                            <p:txEl>
                                              <p:pRg st="1" end="1"/>
                                            </p:txEl>
                                          </p:spTgt>
                                        </p:tgtEl>
                                        <p:attrNameLst>
                                          <p:attrName>fill.on</p:attrName>
                                        </p:attrNameLst>
                                      </p:cBhvr>
                                      <p:to>
                                        <p:strVal val="true"/>
                                      </p:to>
                                    </p:set>
                                    <p:animRot by="120000">
                                      <p:cBhvr>
                                        <p:cTn id="16" dur="100" fill="hold">
                                          <p:stCondLst>
                                            <p:cond delay="0"/>
                                          </p:stCondLst>
                                        </p:cTn>
                                        <p:tgtEl>
                                          <p:spTgt spid="86019">
                                            <p:txEl>
                                              <p:pRg st="1" end="1"/>
                                            </p:txEl>
                                          </p:spTgt>
                                        </p:tgtEl>
                                        <p:attrNameLst>
                                          <p:attrName>r</p:attrName>
                                        </p:attrNameLst>
                                      </p:cBhvr>
                                    </p:animRot>
                                    <p:animRot by="-240000">
                                      <p:cBhvr>
                                        <p:cTn id="17" dur="200" fill="hold">
                                          <p:stCondLst>
                                            <p:cond delay="200"/>
                                          </p:stCondLst>
                                        </p:cTn>
                                        <p:tgtEl>
                                          <p:spTgt spid="86019">
                                            <p:txEl>
                                              <p:pRg st="1" end="1"/>
                                            </p:txEl>
                                          </p:spTgt>
                                        </p:tgtEl>
                                        <p:attrNameLst>
                                          <p:attrName>r</p:attrName>
                                        </p:attrNameLst>
                                      </p:cBhvr>
                                    </p:animRot>
                                    <p:animRot by="240000">
                                      <p:cBhvr>
                                        <p:cTn id="18" dur="200" fill="hold">
                                          <p:stCondLst>
                                            <p:cond delay="400"/>
                                          </p:stCondLst>
                                        </p:cTn>
                                        <p:tgtEl>
                                          <p:spTgt spid="86019">
                                            <p:txEl>
                                              <p:pRg st="1" end="1"/>
                                            </p:txEl>
                                          </p:spTgt>
                                        </p:tgtEl>
                                        <p:attrNameLst>
                                          <p:attrName>r</p:attrName>
                                        </p:attrNameLst>
                                      </p:cBhvr>
                                    </p:animRot>
                                    <p:animRot by="-240000">
                                      <p:cBhvr>
                                        <p:cTn id="19" dur="200" fill="hold">
                                          <p:stCondLst>
                                            <p:cond delay="600"/>
                                          </p:stCondLst>
                                        </p:cTn>
                                        <p:tgtEl>
                                          <p:spTgt spid="86019">
                                            <p:txEl>
                                              <p:pRg st="1" end="1"/>
                                            </p:txEl>
                                          </p:spTgt>
                                        </p:tgtEl>
                                        <p:attrNameLst>
                                          <p:attrName>r</p:attrName>
                                        </p:attrNameLst>
                                      </p:cBhvr>
                                    </p:animRot>
                                    <p:animRot by="120000">
                                      <p:cBhvr>
                                        <p:cTn id="20" dur="200" fill="hold">
                                          <p:stCondLst>
                                            <p:cond delay="800"/>
                                          </p:stCondLst>
                                        </p:cTn>
                                        <p:tgtEl>
                                          <p:spTgt spid="86019">
                                            <p:txEl>
                                              <p:pRg st="1" end="1"/>
                                            </p:txEl>
                                          </p:spTgt>
                                        </p:tgtEl>
                                        <p:attrNameLst>
                                          <p:attrName>r</p:attrName>
                                        </p:attrNameLst>
                                      </p:cBhvr>
                                    </p:animRot>
                                  </p:childTnLst>
                                </p:cTn>
                              </p:par>
                            </p:childTnLst>
                          </p:cTn>
                        </p:par>
                        <p:par>
                          <p:cTn id="21" fill="hold">
                            <p:stCondLst>
                              <p:cond delay="4500"/>
                            </p:stCondLst>
                            <p:childTnLst>
                              <p:par>
                                <p:cTn id="22" presetID="1" presetClass="emph" presetSubtype="2" fill="hold" nodeType="afterEffect">
                                  <p:stCondLst>
                                    <p:cond delay="0"/>
                                  </p:stCondLst>
                                  <p:childTnLst>
                                    <p:animClr clrSpc="rgb" dir="cw">
                                      <p:cBhvr>
                                        <p:cTn id="23" dur="3000" fill="hold"/>
                                        <p:tgtEl>
                                          <p:spTgt spid="13"/>
                                        </p:tgtEl>
                                        <p:attrNameLst>
                                          <p:attrName>fillcolor</p:attrName>
                                        </p:attrNameLst>
                                      </p:cBhvr>
                                      <p:to>
                                        <a:schemeClr val="accent2"/>
                                      </p:to>
                                    </p:animClr>
                                    <p:set>
                                      <p:cBhvr>
                                        <p:cTn id="24" dur="3000" fill="hold"/>
                                        <p:tgtEl>
                                          <p:spTgt spid="13"/>
                                        </p:tgtEl>
                                        <p:attrNameLst>
                                          <p:attrName>fill.type</p:attrName>
                                        </p:attrNameLst>
                                      </p:cBhvr>
                                      <p:to>
                                        <p:strVal val="solid"/>
                                      </p:to>
                                    </p:set>
                                    <p:set>
                                      <p:cBhvr>
                                        <p:cTn id="25" dur="3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ontent Placeholder 2"/>
          <p:cNvSpPr>
            <a:spLocks noGrp="1"/>
          </p:cNvSpPr>
          <p:nvPr>
            <p:ph idx="1"/>
          </p:nvPr>
        </p:nvSpPr>
        <p:spPr>
          <a:xfrm>
            <a:off x="285750" y="1214438"/>
            <a:ext cx="8686800" cy="5357812"/>
          </a:xfrm>
        </p:spPr>
        <p:txBody>
          <a:bodyPr/>
          <a:lstStyle/>
          <a:p>
            <a:pPr algn="r" rtl="1" eaLnBrk="1" hangingPunct="1"/>
            <a:r>
              <a:rPr lang="fa-IR" altLang="en-US" sz="2000" b="1" dirty="0" smtClean="0">
                <a:latin typeface="Arial" charset="0"/>
                <a:cs typeface="B Badr" pitchFamily="2" charset="-78"/>
              </a:rPr>
              <a:t>خروجی اول:</a:t>
            </a:r>
          </a:p>
          <a:p>
            <a:pPr eaLnBrk="1" hangingPunct="1"/>
            <a:endParaRPr lang="fa-IR" altLang="en-US" sz="2400" b="1" dirty="0" smtClean="0">
              <a:latin typeface="Arial" charset="0"/>
              <a:cs typeface="B Badr" pitchFamily="2" charset="-78"/>
            </a:endParaRPr>
          </a:p>
          <a:p>
            <a:pPr eaLnBrk="1" hangingPunct="1"/>
            <a:endParaRPr lang="fa-IR" altLang="en-US" sz="2400" b="1" dirty="0" smtClean="0">
              <a:latin typeface="Arial" charset="0"/>
              <a:cs typeface="B Badr" pitchFamily="2" charset="-78"/>
            </a:endParaRPr>
          </a:p>
          <a:p>
            <a:pPr eaLnBrk="1" hangingPunct="1"/>
            <a:endParaRPr lang="fa-IR" altLang="en-US" sz="2400" b="1" dirty="0" smtClean="0">
              <a:latin typeface="Arial" charset="0"/>
              <a:cs typeface="B Badr" pitchFamily="2" charset="-78"/>
            </a:endParaRPr>
          </a:p>
          <a:p>
            <a:pPr eaLnBrk="1" hangingPunct="1"/>
            <a:endParaRPr lang="fa-IR" altLang="en-US" sz="2400" b="1" dirty="0" smtClean="0">
              <a:latin typeface="Arial" charset="0"/>
              <a:cs typeface="B Badr" pitchFamily="2" charset="-78"/>
            </a:endParaRPr>
          </a:p>
          <a:p>
            <a:pPr marL="0" indent="0" algn="r" rtl="1" eaLnBrk="1" hangingPunct="1">
              <a:buNone/>
            </a:pPr>
            <a:endParaRPr lang="fa-IR" altLang="en-US" sz="2400" b="1" dirty="0" smtClean="0">
              <a:latin typeface="Arial" charset="0"/>
              <a:cs typeface="B Badr" pitchFamily="2" charset="-78"/>
            </a:endParaRPr>
          </a:p>
          <a:p>
            <a:pPr algn="r" rtl="1" eaLnBrk="1" hangingPunct="1"/>
            <a:r>
              <a:rPr lang="fa-IR" altLang="en-US" sz="2000" b="1" dirty="0" smtClean="0">
                <a:latin typeface="Arial" charset="0"/>
                <a:cs typeface="B Badr" pitchFamily="2" charset="-78"/>
              </a:rPr>
              <a:t>خروجی دوم:</a:t>
            </a:r>
            <a:endParaRPr lang="en-US" altLang="en-US" sz="2000" b="1" dirty="0" smtClean="0">
              <a:latin typeface="Arial" charset="0"/>
              <a:cs typeface="B Badr" pitchFamily="2" charset="-78"/>
            </a:endParaRPr>
          </a:p>
          <a:p>
            <a:pPr eaLnBrk="1" hangingPunct="1"/>
            <a:endParaRPr lang="en-US" altLang="en-US" sz="2400" b="1" dirty="0" smtClean="0">
              <a:latin typeface="Arial" charset="0"/>
              <a:cs typeface="B Badr" pitchFamily="2" charset="-78"/>
            </a:endParaRPr>
          </a:p>
          <a:p>
            <a:pPr eaLnBrk="1" hangingPunct="1"/>
            <a:endParaRPr lang="fa-IR" altLang="en-US" dirty="0" smtClean="0"/>
          </a:p>
        </p:txBody>
      </p:sp>
      <p:sp>
        <p:nvSpPr>
          <p:cNvPr id="6" name="Slide Number Placeholder 5"/>
          <p:cNvSpPr>
            <a:spLocks noGrp="1"/>
          </p:cNvSpPr>
          <p:nvPr>
            <p:ph type="sldNum" sz="quarter" idx="11"/>
          </p:nvPr>
        </p:nvSpPr>
        <p:spPr/>
        <p:txBody>
          <a:bodyPr/>
          <a:lstStyle/>
          <a:p>
            <a:pPr>
              <a:defRPr/>
            </a:pPr>
            <a:fld id="{3BF66180-3AD6-4282-A6DA-8AD2C87BFA59}" type="slidenum">
              <a:rPr lang="fa-IR" altLang="en-US"/>
              <a:pPr>
                <a:defRPr/>
              </a:pPr>
              <a:t>91</a:t>
            </a:fld>
            <a:endParaRPr lang="en-US" altLang="en-US" dirty="0"/>
          </a:p>
        </p:txBody>
      </p:sp>
      <p:pic>
        <p:nvPicPr>
          <p:cNvPr id="4"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718" y="980728"/>
            <a:ext cx="7085559" cy="2857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719" y="4365104"/>
            <a:ext cx="7286625" cy="20716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3960217" y="188640"/>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رگرسیون خطی ساده</a:t>
            </a:r>
          </a:p>
        </p:txBody>
      </p:sp>
      <p:sp>
        <p:nvSpPr>
          <p:cNvPr id="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91</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8"/>
                                        </p:tgtEl>
                                        <p:attrNameLst>
                                          <p:attrName>fillcolor</p:attrName>
                                        </p:attrNameLst>
                                      </p:cBhvr>
                                      <p:to>
                                        <a:schemeClr val="accent2"/>
                                      </p:to>
                                    </p:animClr>
                                    <p:set>
                                      <p:cBhvr>
                                        <p:cTn id="7" dur="3000" fill="hold"/>
                                        <p:tgtEl>
                                          <p:spTgt spid="8"/>
                                        </p:tgtEl>
                                        <p:attrNameLst>
                                          <p:attrName>fill.type</p:attrName>
                                        </p:attrNameLst>
                                      </p:cBhvr>
                                      <p:to>
                                        <p:strVal val="solid"/>
                                      </p:to>
                                    </p:set>
                                    <p:set>
                                      <p:cBhvr>
                                        <p:cTn id="8" dur="3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285750" y="836712"/>
            <a:ext cx="8686800" cy="5357812"/>
          </a:xfrm>
        </p:spPr>
        <p:txBody>
          <a:bodyPr/>
          <a:lstStyle/>
          <a:p>
            <a:pPr algn="just" rtl="1" eaLnBrk="1" hangingPunct="1"/>
            <a:r>
              <a:rPr lang="fa-IR" altLang="en-US" sz="2000" b="1" dirty="0" smtClean="0">
                <a:latin typeface="Arial" charset="0"/>
                <a:cs typeface="B Badr" pitchFamily="2" charset="-78"/>
              </a:rPr>
              <a:t>خروجی سوم:</a:t>
            </a:r>
            <a:endParaRPr lang="en-US" altLang="en-US" sz="2000" b="1" dirty="0" smtClean="0">
              <a:latin typeface="Arial" charset="0"/>
              <a:cs typeface="B Badr" pitchFamily="2" charset="-78"/>
            </a:endParaRPr>
          </a:p>
          <a:p>
            <a:pPr algn="just" rtl="1" eaLnBrk="1" hangingPunct="1">
              <a:lnSpc>
                <a:spcPct val="150000"/>
              </a:lnSpc>
              <a:buFont typeface="Arial" charset="0"/>
              <a:buChar char="•"/>
            </a:pPr>
            <a:r>
              <a:rPr lang="fa-IR" altLang="en-US" sz="2000" dirty="0" smtClean="0">
                <a:latin typeface="Arial" charset="0"/>
                <a:cs typeface="B Badr" pitchFamily="2" charset="-78"/>
              </a:rPr>
              <a:t>اين خروجی در کل خطی بودن مدل را تائيد ميکند. بعبارتی رابطه خطی بين متغيرهای مستقل از يک سو و متغير وابسته از سوی ديگر وجود دارد.</a:t>
            </a:r>
            <a:r>
              <a:rPr lang="en-US" altLang="en-US" sz="2000" dirty="0" smtClean="0">
                <a:latin typeface="Arial" charset="0"/>
                <a:cs typeface="B Badr" pitchFamily="2" charset="-78"/>
              </a:rPr>
              <a:t> SIG=0.000</a:t>
            </a:r>
            <a:r>
              <a:rPr lang="fa-IR" altLang="en-US" sz="2000" dirty="0" smtClean="0">
                <a:latin typeface="Arial" charset="0"/>
                <a:cs typeface="B Badr" pitchFamily="2" charset="-78"/>
              </a:rPr>
              <a:t> فرضيه خطی بودن مدل را تائيد ميکند.</a:t>
            </a:r>
            <a:endParaRPr lang="en-US" altLang="en-US" sz="2000" dirty="0" smtClean="0">
              <a:latin typeface="Arial" charset="0"/>
              <a:cs typeface="B Badr" pitchFamily="2" charset="-78"/>
            </a:endParaRPr>
          </a:p>
          <a:p>
            <a:pPr algn="just" rtl="1" eaLnBrk="1" hangingPunct="1"/>
            <a:endParaRPr lang="fa-IR" altLang="en-US" sz="2000" dirty="0" smtClean="0">
              <a:cs typeface="B Badr" pitchFamily="2" charset="-78"/>
            </a:endParaRPr>
          </a:p>
        </p:txBody>
      </p:sp>
      <p:sp>
        <p:nvSpPr>
          <p:cNvPr id="5" name="Slide Number Placeholder 4"/>
          <p:cNvSpPr>
            <a:spLocks noGrp="1"/>
          </p:cNvSpPr>
          <p:nvPr>
            <p:ph type="sldNum" sz="quarter" idx="11"/>
          </p:nvPr>
        </p:nvSpPr>
        <p:spPr/>
        <p:txBody>
          <a:bodyPr/>
          <a:lstStyle/>
          <a:p>
            <a:pPr>
              <a:defRPr/>
            </a:pPr>
            <a:fld id="{B88FEEA2-2E45-4535-A4DC-CD2E7AF9A2ED}" type="slidenum">
              <a:rPr lang="fa-IR" altLang="en-US"/>
              <a:pPr>
                <a:defRPr/>
              </a:pPr>
              <a:t>92</a:t>
            </a:fld>
            <a:endParaRPr lang="en-US" altLang="en-US" dirty="0"/>
          </a:p>
        </p:txBody>
      </p:sp>
      <p:pic>
        <p:nvPicPr>
          <p:cNvPr id="4"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500" y="2780928"/>
            <a:ext cx="8215313" cy="30718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 name="Title 1"/>
          <p:cNvSpPr txBox="1">
            <a:spLocks/>
          </p:cNvSpPr>
          <p:nvPr/>
        </p:nvSpPr>
        <p:spPr>
          <a:xfrm>
            <a:off x="3960217" y="188640"/>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رگرسیون خطی چند متغیره</a:t>
            </a:r>
          </a:p>
        </p:txBody>
      </p:sp>
      <p:sp>
        <p:nvSpPr>
          <p:cNvPr id="8"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92</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6"/>
                                        </p:tgtEl>
                                        <p:attrNameLst>
                                          <p:attrName>fillcolor</p:attrName>
                                        </p:attrNameLst>
                                      </p:cBhvr>
                                      <p:to>
                                        <a:schemeClr val="accent2"/>
                                      </p:to>
                                    </p:animClr>
                                    <p:set>
                                      <p:cBhvr>
                                        <p:cTn id="7" dur="3000" fill="hold"/>
                                        <p:tgtEl>
                                          <p:spTgt spid="6"/>
                                        </p:tgtEl>
                                        <p:attrNameLst>
                                          <p:attrName>fill.type</p:attrName>
                                        </p:attrNameLst>
                                      </p:cBhvr>
                                      <p:to>
                                        <p:strVal val="solid"/>
                                      </p:to>
                                    </p:set>
                                    <p:set>
                                      <p:cBhvr>
                                        <p:cTn id="8" dur="3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980728"/>
            <a:ext cx="8686800" cy="5357812"/>
          </a:xfrm>
        </p:spPr>
        <p:txBody>
          <a:bodyPr/>
          <a:lstStyle/>
          <a:p>
            <a:pPr algn="r" rtl="1" eaLnBrk="1" hangingPunct="1">
              <a:lnSpc>
                <a:spcPct val="150000"/>
              </a:lnSpc>
            </a:pPr>
            <a:r>
              <a:rPr lang="fa-IR" altLang="en-US" sz="2000" b="1" dirty="0" smtClean="0">
                <a:latin typeface="Arial" charset="0"/>
                <a:cs typeface="B Badr" pitchFamily="2" charset="-78"/>
              </a:rPr>
              <a:t>خروجی چهارم:</a:t>
            </a:r>
          </a:p>
          <a:p>
            <a:pPr algn="r" rtl="1" eaLnBrk="1" hangingPunct="1">
              <a:lnSpc>
                <a:spcPct val="150000"/>
              </a:lnSpc>
              <a:buFont typeface="Courier New" pitchFamily="49" charset="0"/>
              <a:buChar char="o"/>
            </a:pPr>
            <a:r>
              <a:rPr lang="fa-IR" altLang="en-US" sz="2000" b="1" dirty="0" smtClean="0">
                <a:latin typeface="Arial" charset="0"/>
                <a:cs typeface="B Badr" pitchFamily="2" charset="-78"/>
              </a:rPr>
              <a:t>معادله رگرسيون خروجی زير بدين صورت است:</a:t>
            </a:r>
          </a:p>
          <a:p>
            <a:pPr algn="r" rtl="1" eaLnBrk="1" hangingPunct="1">
              <a:lnSpc>
                <a:spcPct val="150000"/>
              </a:lnSpc>
              <a:buFont typeface="Arial" charset="0"/>
              <a:buChar char="•"/>
            </a:pPr>
            <a:r>
              <a:rPr lang="fa-IR" altLang="en-US" sz="1800" b="1" dirty="0" smtClean="0">
                <a:latin typeface="Arial" charset="0"/>
                <a:cs typeface="B Badr" pitchFamily="2" charset="-78"/>
              </a:rPr>
              <a:t>در اين مدل ضرايب متغيرهای </a:t>
            </a:r>
            <a:r>
              <a:rPr lang="en-US" altLang="en-US" sz="1800" b="1" dirty="0" smtClean="0">
                <a:latin typeface="Arial" charset="0"/>
                <a:cs typeface="B Badr" pitchFamily="2" charset="-78"/>
              </a:rPr>
              <a:t>MA</a:t>
            </a:r>
            <a:r>
              <a:rPr lang="fa-IR" altLang="en-US" sz="1800" b="1" dirty="0" smtClean="0">
                <a:latin typeface="Arial" charset="0"/>
                <a:cs typeface="B Badr" pitchFamily="2" charset="-78"/>
              </a:rPr>
              <a:t> و </a:t>
            </a:r>
            <a:r>
              <a:rPr lang="en-US" altLang="en-US" sz="1800" b="1" dirty="0" smtClean="0">
                <a:latin typeface="Arial" charset="0"/>
                <a:cs typeface="B Badr" pitchFamily="2" charset="-78"/>
              </a:rPr>
              <a:t>RSI</a:t>
            </a:r>
            <a:r>
              <a:rPr lang="fa-IR" altLang="en-US" sz="1800" b="1" dirty="0" smtClean="0">
                <a:latin typeface="Arial" charset="0"/>
                <a:cs typeface="B Badr" pitchFamily="2" charset="-78"/>
              </a:rPr>
              <a:t> معنی دار نيست بنابر اين بايستی از مدل خارج شوند.</a:t>
            </a:r>
            <a:endParaRPr lang="en-US" altLang="en-US" sz="1800" b="1" dirty="0" smtClean="0">
              <a:latin typeface="Arial" charset="0"/>
              <a:cs typeface="B Badr" pitchFamily="2" charset="-78"/>
            </a:endParaRPr>
          </a:p>
          <a:p>
            <a:pPr algn="r" rtl="1" eaLnBrk="1" hangingPunct="1">
              <a:lnSpc>
                <a:spcPct val="150000"/>
              </a:lnSpc>
              <a:buFont typeface="Wingdings" pitchFamily="2" charset="2"/>
              <a:buChar char="v"/>
            </a:pPr>
            <a:r>
              <a:rPr lang="en-US" altLang="en-US" sz="1800" dirty="0" smtClean="0">
                <a:latin typeface="Arial" charset="0"/>
                <a:cs typeface="B Badr" pitchFamily="2" charset="-78"/>
              </a:rPr>
              <a:t>Y= - 3.25 + 1.41MFI + 2.42MFI* + 0.018MA - 0.42RSI</a:t>
            </a:r>
          </a:p>
          <a:p>
            <a:pPr algn="r" rtl="1" eaLnBrk="1" hangingPunct="1"/>
            <a:endParaRPr lang="fa-IR" altLang="en-US" dirty="0" smtClean="0"/>
          </a:p>
        </p:txBody>
      </p:sp>
      <p:sp>
        <p:nvSpPr>
          <p:cNvPr id="5" name="Slide Number Placeholder 4"/>
          <p:cNvSpPr>
            <a:spLocks noGrp="1"/>
          </p:cNvSpPr>
          <p:nvPr>
            <p:ph type="sldNum" sz="quarter" idx="11"/>
          </p:nvPr>
        </p:nvSpPr>
        <p:spPr/>
        <p:txBody>
          <a:bodyPr/>
          <a:lstStyle/>
          <a:p>
            <a:pPr>
              <a:defRPr/>
            </a:pPr>
            <a:fld id="{E2FF7349-8195-4F0B-ADD9-FDD18FA8DA6F}" type="slidenum">
              <a:rPr lang="fa-IR" altLang="en-US"/>
              <a:pPr>
                <a:defRPr/>
              </a:pPr>
              <a:t>93</a:t>
            </a:fld>
            <a:endParaRPr lang="en-US" altLang="en-US" dirty="0"/>
          </a:p>
        </p:txBody>
      </p:sp>
      <p:pic>
        <p:nvPicPr>
          <p:cNvPr id="89093"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0551" y="3212976"/>
            <a:ext cx="8643937" cy="3286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a:xfrm>
            <a:off x="3960217" y="188640"/>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رگرسیون خطی چند متغیره</a:t>
            </a:r>
          </a:p>
        </p:txBody>
      </p:sp>
      <p:sp>
        <p:nvSpPr>
          <p:cNvPr id="8"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93</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xEl>
                                              <p:pRg st="3" end="3"/>
                                            </p:txEl>
                                          </p:spTgt>
                                        </p:tgtEl>
                                        <p:attrNameLst>
                                          <p:attrName>ppt_x</p:attrName>
                                          <p:attrName>ppt_y</p:attrName>
                                        </p:attrNameLst>
                                      </p:cBhvr>
                                    </p:animMotion>
                                    <p:animRot by="1500000">
                                      <p:cBhvr>
                                        <p:cTn id="7" dur="250" fill="hold">
                                          <p:stCondLst>
                                            <p:cond delay="0"/>
                                          </p:stCondLst>
                                        </p:cTn>
                                        <p:tgtEl>
                                          <p:spTgt spid="3">
                                            <p:txEl>
                                              <p:pRg st="3" end="3"/>
                                            </p:txEl>
                                          </p:spTgt>
                                        </p:tgtEl>
                                        <p:attrNameLst>
                                          <p:attrName>r</p:attrName>
                                        </p:attrNameLst>
                                      </p:cBhvr>
                                    </p:animRot>
                                    <p:animRot by="-1500000">
                                      <p:cBhvr>
                                        <p:cTn id="8" dur="250" fill="hold">
                                          <p:stCondLst>
                                            <p:cond delay="250"/>
                                          </p:stCondLst>
                                        </p:cTn>
                                        <p:tgtEl>
                                          <p:spTgt spid="3">
                                            <p:txEl>
                                              <p:pRg st="3" end="3"/>
                                            </p:txEl>
                                          </p:spTgt>
                                        </p:tgtEl>
                                        <p:attrNameLst>
                                          <p:attrName>r</p:attrName>
                                        </p:attrNameLst>
                                      </p:cBhvr>
                                    </p:animRot>
                                    <p:animRot by="-1500000">
                                      <p:cBhvr>
                                        <p:cTn id="9" dur="250" fill="hold">
                                          <p:stCondLst>
                                            <p:cond delay="500"/>
                                          </p:stCondLst>
                                        </p:cTn>
                                        <p:tgtEl>
                                          <p:spTgt spid="3">
                                            <p:txEl>
                                              <p:pRg st="3" end="3"/>
                                            </p:txEl>
                                          </p:spTgt>
                                        </p:tgtEl>
                                        <p:attrNameLst>
                                          <p:attrName>r</p:attrName>
                                        </p:attrNameLst>
                                      </p:cBhvr>
                                    </p:animRot>
                                    <p:animRot by="1500000">
                                      <p:cBhvr>
                                        <p:cTn id="10" dur="250" fill="hold">
                                          <p:stCondLst>
                                            <p:cond delay="750"/>
                                          </p:stCondLst>
                                        </p:cTn>
                                        <p:tgtEl>
                                          <p:spTgt spid="3">
                                            <p:txEl>
                                              <p:pRg st="3" end="3"/>
                                            </p:txEl>
                                          </p:spTgt>
                                        </p:tgtEl>
                                        <p:attrNameLst>
                                          <p:attrName>r</p:attrName>
                                        </p:attrNameLst>
                                      </p:cBhvr>
                                    </p:animRot>
                                  </p:childTnLst>
                                </p:cTn>
                              </p:par>
                            </p:childTnLst>
                          </p:cTn>
                        </p:par>
                        <p:par>
                          <p:cTn id="11" fill="hold">
                            <p:stCondLst>
                              <p:cond delay="4900"/>
                            </p:stCondLst>
                            <p:childTnLst>
                              <p:par>
                                <p:cTn id="12" presetID="1" presetClass="emph" presetSubtype="2" fill="hold" nodeType="afterEffect">
                                  <p:stCondLst>
                                    <p:cond delay="0"/>
                                  </p:stCondLst>
                                  <p:childTnLst>
                                    <p:animClr clrSpc="rgb" dir="cw">
                                      <p:cBhvr>
                                        <p:cTn id="13" dur="3000" fill="hold"/>
                                        <p:tgtEl>
                                          <p:spTgt spid="7"/>
                                        </p:tgtEl>
                                        <p:attrNameLst>
                                          <p:attrName>fillcolor</p:attrName>
                                        </p:attrNameLst>
                                      </p:cBhvr>
                                      <p:to>
                                        <a:schemeClr val="accent2"/>
                                      </p:to>
                                    </p:animClr>
                                    <p:set>
                                      <p:cBhvr>
                                        <p:cTn id="14" dur="3000" fill="hold"/>
                                        <p:tgtEl>
                                          <p:spTgt spid="7"/>
                                        </p:tgtEl>
                                        <p:attrNameLst>
                                          <p:attrName>fill.type</p:attrName>
                                        </p:attrNameLst>
                                      </p:cBhvr>
                                      <p:to>
                                        <p:strVal val="solid"/>
                                      </p:to>
                                    </p:set>
                                    <p:set>
                                      <p:cBhvr>
                                        <p:cTn id="15" dur="3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688" y="908720"/>
            <a:ext cx="8686800" cy="5786437"/>
          </a:xfrm>
        </p:spPr>
        <p:txBody>
          <a:bodyPr rtlCol="0"/>
          <a:lstStyle/>
          <a:p>
            <a:pPr marL="457200" indent="-457200" algn="just" rtl="1" eaLnBrk="1" fontAlgn="auto" hangingPunct="1">
              <a:spcAft>
                <a:spcPts val="0"/>
              </a:spcAft>
              <a:buSzPct val="90000"/>
              <a:buFont typeface="+mj-lt"/>
              <a:buAutoNum type="arabicPeriod"/>
              <a:defRPr/>
            </a:pPr>
            <a:r>
              <a:rPr lang="fa-IR" sz="2000" b="1" dirty="0" smtClean="0">
                <a:latin typeface="Arial" charset="0"/>
                <a:cs typeface="B Nazanin" panose="00000400000000000000" pitchFamily="2" charset="-78"/>
              </a:rPr>
              <a:t>توزيع متغير وابسته بايد متقارن باشد. </a:t>
            </a:r>
          </a:p>
          <a:p>
            <a:pPr marL="457200" indent="-457200" algn="just" rtl="1" eaLnBrk="1" fontAlgn="auto" hangingPunct="1">
              <a:spcAft>
                <a:spcPts val="0"/>
              </a:spcAft>
              <a:buSzPct val="90000"/>
              <a:buFont typeface="+mj-lt"/>
              <a:buAutoNum type="arabicPeriod"/>
              <a:defRPr/>
            </a:pPr>
            <a:r>
              <a:rPr lang="fa-IR" sz="2000" b="1" dirty="0" smtClean="0">
                <a:latin typeface="Arial" charset="0"/>
                <a:cs typeface="B Nazanin" panose="00000400000000000000" pitchFamily="2" charset="-78"/>
              </a:rPr>
              <a:t>توزيع خطاها(پسماندها) بايد دارای توزيع نرمال باشد. </a:t>
            </a:r>
          </a:p>
          <a:p>
            <a:pPr marL="457200" indent="-457200" algn="just" rtl="1" eaLnBrk="1" fontAlgn="auto" hangingPunct="1">
              <a:lnSpc>
                <a:spcPct val="150000"/>
              </a:lnSpc>
              <a:spcAft>
                <a:spcPts val="0"/>
              </a:spcAft>
              <a:buSzPct val="90000"/>
              <a:buFont typeface="Arial" pitchFamily="34" charset="0"/>
              <a:buChar char="•"/>
              <a:defRPr/>
            </a:pPr>
            <a:r>
              <a:rPr lang="fa-IR" sz="1800" dirty="0" smtClean="0">
                <a:latin typeface="Arial" charset="0"/>
                <a:cs typeface="B Nazanin" panose="00000400000000000000" pitchFamily="2" charset="-78"/>
              </a:rPr>
              <a:t>برای بررسی اين فرض بايستی نمودار نرمال استاندارد خطاها را مشاهده کرد. در توزيع نرمال ميانگين صفر و انحراف معيار برابر 1 است. در صورتی که خطاها دارای توزيع نرمال نباشد از لگاريتم متغيرها به جای خود متغيرها استفاده ميشود.  روي گزينه </a:t>
            </a:r>
            <a:r>
              <a:rPr lang="en-US" sz="1800" dirty="0" smtClean="0">
                <a:latin typeface="Arial" charset="0"/>
                <a:cs typeface="B Nazanin" panose="00000400000000000000" pitchFamily="2" charset="-78"/>
              </a:rPr>
              <a:t>PLOTS</a:t>
            </a:r>
            <a:r>
              <a:rPr lang="fa-IR" sz="1800" dirty="0" smtClean="0">
                <a:latin typeface="Arial" charset="0"/>
                <a:cs typeface="B Nazanin" panose="00000400000000000000" pitchFamily="2" charset="-78"/>
              </a:rPr>
              <a:t> در پنجره </a:t>
            </a:r>
            <a:r>
              <a:rPr lang="en-US" sz="1800" dirty="0" smtClean="0">
                <a:latin typeface="Arial" charset="0"/>
                <a:cs typeface="B Nazanin" panose="00000400000000000000" pitchFamily="2" charset="-78"/>
              </a:rPr>
              <a:t>LINER REGRESSION</a:t>
            </a:r>
            <a:r>
              <a:rPr lang="fa-IR" sz="1800" dirty="0" smtClean="0">
                <a:latin typeface="Arial" charset="0"/>
                <a:cs typeface="B Nazanin" panose="00000400000000000000" pitchFamily="2" charset="-78"/>
              </a:rPr>
              <a:t> تا كادر مربوطه باز شود. متغير </a:t>
            </a:r>
            <a:r>
              <a:rPr lang="en-US" sz="1800" dirty="0" smtClean="0">
                <a:latin typeface="Arial" charset="0"/>
                <a:cs typeface="B Nazanin" panose="00000400000000000000" pitchFamily="2" charset="-78"/>
              </a:rPr>
              <a:t>ZRESID</a:t>
            </a:r>
            <a:r>
              <a:rPr lang="fa-IR" sz="1800" dirty="0" smtClean="0">
                <a:latin typeface="Arial" charset="0"/>
                <a:cs typeface="B Nazanin" panose="00000400000000000000" pitchFamily="2" charset="-78"/>
              </a:rPr>
              <a:t>(خطاي استاندارد شده) را انتخاب و به كادر </a:t>
            </a:r>
            <a:r>
              <a:rPr lang="en-US" sz="1800" dirty="0" smtClean="0">
                <a:latin typeface="Arial" charset="0"/>
                <a:cs typeface="B Nazanin" panose="00000400000000000000" pitchFamily="2" charset="-78"/>
              </a:rPr>
              <a:t>Y </a:t>
            </a:r>
            <a:r>
              <a:rPr lang="fa-IR" sz="1800" dirty="0" smtClean="0">
                <a:latin typeface="Arial" charset="0"/>
                <a:cs typeface="B Nazanin" panose="00000400000000000000" pitchFamily="2" charset="-78"/>
              </a:rPr>
              <a:t> منتقل كنيد. متغير </a:t>
            </a:r>
            <a:r>
              <a:rPr lang="en-US" sz="1800" dirty="0" smtClean="0">
                <a:latin typeface="Arial" charset="0"/>
                <a:cs typeface="B Nazanin" panose="00000400000000000000" pitchFamily="2" charset="-78"/>
              </a:rPr>
              <a:t>ZPRED</a:t>
            </a:r>
            <a:r>
              <a:rPr lang="fa-IR" sz="1800" dirty="0" smtClean="0">
                <a:latin typeface="Arial" charset="0"/>
                <a:cs typeface="B Nazanin" panose="00000400000000000000" pitchFamily="2" charset="-78"/>
              </a:rPr>
              <a:t>(مقادير پيش بيني شده استاندارد) را انتخاب و به كادر </a:t>
            </a:r>
            <a:r>
              <a:rPr lang="en-US" sz="1800" dirty="0" smtClean="0">
                <a:latin typeface="Arial" charset="0"/>
                <a:cs typeface="B Nazanin" panose="00000400000000000000" pitchFamily="2" charset="-78"/>
              </a:rPr>
              <a:t>X </a:t>
            </a:r>
            <a:r>
              <a:rPr lang="fa-IR" sz="1800" dirty="0" smtClean="0">
                <a:latin typeface="Arial" charset="0"/>
                <a:cs typeface="B Nazanin" panose="00000400000000000000" pitchFamily="2" charset="-78"/>
              </a:rPr>
              <a:t> منتقل كنيد و با انتخاب </a:t>
            </a:r>
            <a:r>
              <a:rPr lang="en-US" sz="1800" dirty="0" smtClean="0">
                <a:latin typeface="Arial" charset="0"/>
                <a:cs typeface="B Nazanin" panose="00000400000000000000" pitchFamily="2" charset="-78"/>
              </a:rPr>
              <a:t>HISTOGRAM</a:t>
            </a:r>
            <a:r>
              <a:rPr lang="fa-IR" sz="1800" dirty="0" smtClean="0">
                <a:latin typeface="Arial" charset="0"/>
                <a:cs typeface="B Nazanin" panose="00000400000000000000" pitchFamily="2" charset="-78"/>
              </a:rPr>
              <a:t> نمودار زير حاصل ميشود.</a:t>
            </a:r>
          </a:p>
          <a:p>
            <a:pPr marL="457200" indent="-457200" algn="just" rtl="1" eaLnBrk="1" fontAlgn="auto" hangingPunct="1">
              <a:spcAft>
                <a:spcPts val="0"/>
              </a:spcAft>
              <a:buSzPct val="90000"/>
              <a:buFont typeface="+mj-lt"/>
              <a:buAutoNum type="arabicPeriod"/>
              <a:defRPr/>
            </a:pPr>
            <a:endParaRPr lang="fa-IR" sz="2000" b="1" dirty="0" smtClean="0">
              <a:latin typeface="Arial" charset="0"/>
              <a:cs typeface="B Nazanin" panose="00000400000000000000" pitchFamily="2" charset="-78"/>
            </a:endParaRPr>
          </a:p>
          <a:p>
            <a:pPr algn="just" rtl="1" eaLnBrk="1" fontAlgn="auto" hangingPunct="1">
              <a:spcAft>
                <a:spcPts val="0"/>
              </a:spcAft>
              <a:buFont typeface="Arial" pitchFamily="34" charset="0"/>
              <a:buChar char="»"/>
              <a:defRPr/>
            </a:pPr>
            <a:endParaRPr lang="fa-IR" sz="2000" dirty="0">
              <a:cs typeface="B Nazanin" panose="00000400000000000000" pitchFamily="2" charset="-78"/>
            </a:endParaRPr>
          </a:p>
        </p:txBody>
      </p:sp>
      <p:sp>
        <p:nvSpPr>
          <p:cNvPr id="5" name="Slide Number Placeholder 4"/>
          <p:cNvSpPr>
            <a:spLocks noGrp="1"/>
          </p:cNvSpPr>
          <p:nvPr>
            <p:ph type="sldNum" sz="quarter" idx="11"/>
          </p:nvPr>
        </p:nvSpPr>
        <p:spPr/>
        <p:txBody>
          <a:bodyPr/>
          <a:lstStyle/>
          <a:p>
            <a:pPr>
              <a:defRPr/>
            </a:pPr>
            <a:fld id="{0F8FE9A0-3141-4FA8-AA80-068D0664DB9F}" type="slidenum">
              <a:rPr lang="fa-IR" altLang="en-US"/>
              <a:pPr>
                <a:defRPr/>
              </a:pPr>
              <a:t>94</a:t>
            </a:fld>
            <a:endParaRPr lang="en-US" altLang="en-US" dirty="0"/>
          </a:p>
        </p:txBody>
      </p:sp>
      <p:pic>
        <p:nvPicPr>
          <p:cNvPr id="4"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500" y="3717032"/>
            <a:ext cx="5214938" cy="30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3960217" y="260648"/>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 مفروضات رگرسیون خطی</a:t>
            </a:r>
          </a:p>
        </p:txBody>
      </p:sp>
      <p:sp>
        <p:nvSpPr>
          <p:cNvPr id="8"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94</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6"/>
                                        </p:tgtEl>
                                        <p:attrNameLst>
                                          <p:attrName>fillcolor</p:attrName>
                                        </p:attrNameLst>
                                      </p:cBhvr>
                                      <p:to>
                                        <a:schemeClr val="accent2"/>
                                      </p:to>
                                    </p:animClr>
                                    <p:set>
                                      <p:cBhvr>
                                        <p:cTn id="7" dur="3000" fill="hold"/>
                                        <p:tgtEl>
                                          <p:spTgt spid="6"/>
                                        </p:tgtEl>
                                        <p:attrNameLst>
                                          <p:attrName>fill.type</p:attrName>
                                        </p:attrNameLst>
                                      </p:cBhvr>
                                      <p:to>
                                        <p:strVal val="solid"/>
                                      </p:to>
                                    </p:set>
                                    <p:set>
                                      <p:cBhvr>
                                        <p:cTn id="8" dur="3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214438"/>
            <a:ext cx="8686800" cy="5357812"/>
          </a:xfrm>
        </p:spPr>
        <p:txBody>
          <a:bodyPr rtlCol="0">
            <a:normAutofit lnSpcReduction="10000"/>
          </a:bodyPr>
          <a:lstStyle/>
          <a:p>
            <a:pPr marL="457200" indent="-457200" algn="just" rtl="1" eaLnBrk="1" fontAlgn="auto" hangingPunct="1">
              <a:spcAft>
                <a:spcPts val="0"/>
              </a:spcAft>
              <a:buSzPct val="90000"/>
              <a:buFont typeface="+mj-lt"/>
              <a:buAutoNum type="arabicPeriod" startAt="3"/>
              <a:defRPr/>
            </a:pPr>
            <a:r>
              <a:rPr lang="fa-IR" sz="2000" b="1" dirty="0" smtClean="0">
                <a:latin typeface="Arial" charset="0"/>
                <a:cs typeface="B Nazanin" panose="00000400000000000000" pitchFamily="2" charset="-78"/>
              </a:rPr>
              <a:t>فرض هم خطی(</a:t>
            </a:r>
            <a:r>
              <a:rPr lang="en-US" sz="2000" b="1" dirty="0" smtClean="0">
                <a:latin typeface="Times New Roman" panose="02020603050405020304" pitchFamily="18" charset="0"/>
                <a:cs typeface="Times New Roman" panose="02020603050405020304" pitchFamily="18" charset="0"/>
              </a:rPr>
              <a:t>Colinerity</a:t>
            </a:r>
            <a:r>
              <a:rPr lang="fa-IR" sz="2000" b="1" dirty="0" smtClean="0">
                <a:latin typeface="Arial" charset="0"/>
                <a:cs typeface="B Nazanin" panose="00000400000000000000" pitchFamily="2" charset="-78"/>
              </a:rPr>
              <a:t>)</a:t>
            </a:r>
          </a:p>
          <a:p>
            <a:pPr algn="just" rtl="1" eaLnBrk="1" fontAlgn="auto" hangingPunct="1">
              <a:lnSpc>
                <a:spcPct val="150000"/>
              </a:lnSpc>
              <a:spcAft>
                <a:spcPts val="0"/>
              </a:spcAft>
              <a:buFont typeface="Arial" pitchFamily="34" charset="0"/>
              <a:buChar char="•"/>
              <a:defRPr/>
            </a:pPr>
            <a:r>
              <a:rPr lang="fa-IR" sz="1800" dirty="0" smtClean="0">
                <a:latin typeface="Arial" charset="0"/>
                <a:cs typeface="B Nazanin" panose="00000400000000000000" pitchFamily="2" charset="-78"/>
              </a:rPr>
              <a:t>هم خطی وضعيتی است که يک متغير مستقل تابعی از متغير مستقل ديگر است. در پژوهش به دنبال رد هم خطی هستيم. برای بررسی هم خطی ميتوان همبستگی بين متغيرهای مستقل را با يکديگر مورد بررسی قرار داد. چرا که ضريب تعيين بالا و به ظاهر مناسب، رگرسيون کاذب نشان ميدهد. لذا ضروری است آزمون هم خطی تست شود. </a:t>
            </a:r>
            <a:endParaRPr lang="en-US" sz="1800" dirty="0" smtClean="0">
              <a:latin typeface="Arial" charset="0"/>
              <a:cs typeface="B Nazanin" panose="00000400000000000000" pitchFamily="2" charset="-78"/>
            </a:endParaRPr>
          </a:p>
          <a:p>
            <a:pPr algn="just" rtl="1" eaLnBrk="1" fontAlgn="auto" hangingPunct="1">
              <a:lnSpc>
                <a:spcPct val="150000"/>
              </a:lnSpc>
              <a:spcAft>
                <a:spcPts val="0"/>
              </a:spcAft>
              <a:buFont typeface="Arial" pitchFamily="34" charset="0"/>
              <a:buChar char="»"/>
              <a:defRPr/>
            </a:pPr>
            <a:r>
              <a:rPr lang="fa-IR" sz="2000" b="1" dirty="0" smtClean="0">
                <a:latin typeface="Arial" charset="0"/>
                <a:cs typeface="B Nazanin" panose="00000400000000000000" pitchFamily="2" charset="-78"/>
              </a:rPr>
              <a:t>آزمون هم خطی:</a:t>
            </a:r>
          </a:p>
          <a:p>
            <a:pPr marL="0" indent="0" eaLnBrk="1" fontAlgn="auto" hangingPunct="1">
              <a:spcAft>
                <a:spcPts val="0"/>
              </a:spcAft>
              <a:buNone/>
              <a:defRPr/>
            </a:pPr>
            <a:r>
              <a:rPr lang="en-US" sz="2400" dirty="0" smtClean="0">
                <a:latin typeface="Times New Roman" panose="02020603050405020304" pitchFamily="18" charset="0"/>
                <a:cs typeface="Times New Roman" panose="02020603050405020304" pitchFamily="18" charset="0"/>
              </a:rPr>
              <a:t>Reg         statistics        Co linearity diagnostics         continue       ok</a:t>
            </a:r>
          </a:p>
          <a:p>
            <a:pPr algn="just" rtl="1" eaLnBrk="1" fontAlgn="auto" hangingPunct="1">
              <a:spcAft>
                <a:spcPts val="0"/>
              </a:spcAft>
              <a:buFont typeface="Arial" pitchFamily="34" charset="0"/>
              <a:buChar char="»"/>
              <a:defRPr/>
            </a:pPr>
            <a:endParaRPr lang="en-US" sz="2000" dirty="0" smtClean="0">
              <a:latin typeface="Arial" charset="0"/>
              <a:cs typeface="B Nazanin" panose="00000400000000000000" pitchFamily="2" charset="-78"/>
            </a:endParaRPr>
          </a:p>
          <a:p>
            <a:pPr algn="just" rtl="1" eaLnBrk="1" fontAlgn="auto" hangingPunct="1">
              <a:spcAft>
                <a:spcPts val="0"/>
              </a:spcAft>
              <a:buFont typeface="Arial" pitchFamily="34" charset="0"/>
              <a:buChar char="»"/>
              <a:defRPr/>
            </a:pPr>
            <a:endParaRPr lang="en-US" sz="2000" dirty="0" smtClean="0">
              <a:latin typeface="Arial" charset="0"/>
              <a:cs typeface="B Nazanin" panose="00000400000000000000" pitchFamily="2" charset="-78"/>
            </a:endParaRPr>
          </a:p>
          <a:p>
            <a:pPr rtl="1" eaLnBrk="1" fontAlgn="auto" hangingPunct="1">
              <a:spcAft>
                <a:spcPts val="0"/>
              </a:spcAft>
              <a:buFont typeface="Wingdings 2" pitchFamily="18" charset="2"/>
              <a:buNone/>
              <a:defRPr/>
            </a:pPr>
            <a:r>
              <a:rPr lang="en-US" sz="1800" b="1" dirty="0" smtClean="0">
                <a:latin typeface="Arial" charset="0"/>
                <a:cs typeface="B Nazanin" panose="00000400000000000000" pitchFamily="2" charset="-78"/>
              </a:rPr>
              <a:t> </a:t>
            </a:r>
            <a:r>
              <a:rPr lang="fa-IR" sz="1800" b="1" dirty="0" smtClean="0">
                <a:latin typeface="Arial" charset="0"/>
                <a:cs typeface="B Nazanin" panose="00000400000000000000" pitchFamily="2" charset="-78"/>
              </a:rPr>
              <a:t>هم خطی وجود ندارد(همبستگی داخلی وجود ندارد):</a:t>
            </a:r>
            <a:r>
              <a:rPr lang="en-US" sz="1800" b="1" dirty="0" smtClean="0">
                <a:latin typeface="Arial" charset="0"/>
                <a:cs typeface="B Nazanin" panose="00000400000000000000" pitchFamily="2" charset="-78"/>
              </a:rPr>
              <a:t> H0</a:t>
            </a:r>
            <a:r>
              <a:rPr lang="fa-IR" sz="1800" b="1" dirty="0" smtClean="0">
                <a:latin typeface="Arial" charset="0"/>
                <a:cs typeface="B Nazanin" panose="00000400000000000000" pitchFamily="2" charset="-78"/>
              </a:rPr>
              <a:t> </a:t>
            </a:r>
          </a:p>
          <a:p>
            <a:pPr rtl="1" eaLnBrk="1" fontAlgn="auto" hangingPunct="1">
              <a:spcAft>
                <a:spcPts val="0"/>
              </a:spcAft>
              <a:buFont typeface="Wingdings 2" pitchFamily="18" charset="2"/>
              <a:buNone/>
              <a:defRPr/>
            </a:pPr>
            <a:r>
              <a:rPr lang="fa-IR" sz="1800" b="1" dirty="0" smtClean="0">
                <a:latin typeface="Arial" charset="0"/>
                <a:cs typeface="B Nazanin" panose="00000400000000000000" pitchFamily="2" charset="-78"/>
              </a:rPr>
              <a:t>هم خطی وجود دارد(همبستگی داخلی وجود دارد):</a:t>
            </a:r>
            <a:r>
              <a:rPr lang="en-US" sz="1800" b="1" dirty="0" smtClean="0">
                <a:latin typeface="Arial" charset="0"/>
                <a:cs typeface="B Nazanin" panose="00000400000000000000" pitchFamily="2" charset="-78"/>
              </a:rPr>
              <a:t> H1</a:t>
            </a:r>
            <a:endParaRPr lang="fa-IR" sz="1800" b="1" dirty="0" smtClean="0">
              <a:latin typeface="Arial" charset="0"/>
              <a:cs typeface="B Nazanin" panose="00000400000000000000" pitchFamily="2" charset="-78"/>
            </a:endParaRPr>
          </a:p>
          <a:p>
            <a:pPr algn="just" rtl="1" eaLnBrk="1" fontAlgn="auto" hangingPunct="1">
              <a:lnSpc>
                <a:spcPct val="150000"/>
              </a:lnSpc>
              <a:spcAft>
                <a:spcPts val="0"/>
              </a:spcAft>
              <a:buFont typeface="Arial" pitchFamily="34" charset="0"/>
              <a:buChar char="»"/>
              <a:defRPr/>
            </a:pPr>
            <a:endParaRPr lang="fa-IR" sz="1800" b="1" dirty="0" smtClean="0">
              <a:latin typeface="Arial" charset="0"/>
              <a:cs typeface="B Nazanin" panose="00000400000000000000" pitchFamily="2" charset="-78"/>
            </a:endParaRPr>
          </a:p>
          <a:p>
            <a:pPr algn="just" rtl="1" eaLnBrk="1" fontAlgn="auto" hangingPunct="1">
              <a:lnSpc>
                <a:spcPct val="150000"/>
              </a:lnSpc>
              <a:spcAft>
                <a:spcPts val="0"/>
              </a:spcAft>
              <a:buFont typeface="Arial" pitchFamily="34" charset="0"/>
              <a:buChar char="»"/>
              <a:defRPr/>
            </a:pPr>
            <a:r>
              <a:rPr lang="fa-IR" sz="1800" b="1" dirty="0" smtClean="0">
                <a:latin typeface="Arial" charset="0"/>
                <a:cs typeface="B Nazanin" panose="00000400000000000000" pitchFamily="2" charset="-78"/>
              </a:rPr>
              <a:t>هر چقدر تولرانس مربوط به متغيرها بيشتر باشد رگرسيون بهتر است. عامل تورم واريانسها (</a:t>
            </a:r>
            <a:r>
              <a:rPr lang="en-US" sz="1800" b="1" dirty="0" smtClean="0">
                <a:latin typeface="Arial" charset="0"/>
                <a:cs typeface="B Nazanin" panose="00000400000000000000" pitchFamily="2" charset="-78"/>
              </a:rPr>
              <a:t>VIF</a:t>
            </a:r>
            <a:r>
              <a:rPr lang="fa-IR" sz="1800" b="1" dirty="0" smtClean="0">
                <a:latin typeface="Arial" charset="0"/>
                <a:cs typeface="B Nazanin" panose="00000400000000000000" pitchFamily="2" charset="-78"/>
              </a:rPr>
              <a:t>) نيز هر چقدر بزرگتر باشد رگرسيون برای پيش بينی نامناسب است.</a:t>
            </a:r>
          </a:p>
          <a:p>
            <a:pPr algn="just" rtl="1" eaLnBrk="1" fontAlgn="auto" hangingPunct="1">
              <a:spcAft>
                <a:spcPts val="0"/>
              </a:spcAft>
              <a:buFont typeface="Arial" pitchFamily="34" charset="0"/>
              <a:buChar char="»"/>
              <a:defRPr/>
            </a:pPr>
            <a:endParaRPr lang="fa-IR" dirty="0">
              <a:cs typeface="B Nazanin" panose="00000400000000000000" pitchFamily="2" charset="-78"/>
            </a:endParaRPr>
          </a:p>
        </p:txBody>
      </p:sp>
      <p:sp>
        <p:nvSpPr>
          <p:cNvPr id="10" name="Slide Number Placeholder 9"/>
          <p:cNvSpPr>
            <a:spLocks noGrp="1"/>
          </p:cNvSpPr>
          <p:nvPr>
            <p:ph type="sldNum" sz="quarter" idx="11"/>
          </p:nvPr>
        </p:nvSpPr>
        <p:spPr/>
        <p:txBody>
          <a:bodyPr/>
          <a:lstStyle/>
          <a:p>
            <a:pPr>
              <a:defRPr/>
            </a:pPr>
            <a:fld id="{B27EFD9A-63B4-4E9F-B1C4-D0C4DE5D7A77}" type="slidenum">
              <a:rPr lang="fa-IR" altLang="en-US"/>
              <a:pPr>
                <a:defRPr/>
              </a:pPr>
              <a:t>95</a:t>
            </a:fld>
            <a:endParaRPr lang="en-US" altLang="en-US" dirty="0"/>
          </a:p>
        </p:txBody>
      </p:sp>
      <p:sp>
        <p:nvSpPr>
          <p:cNvPr id="4" name="Left Brace 3"/>
          <p:cNvSpPr/>
          <p:nvPr/>
        </p:nvSpPr>
        <p:spPr>
          <a:xfrm>
            <a:off x="285750" y="4357688"/>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5" name="Straight Arrow Connector 4"/>
          <p:cNvCxnSpPr/>
          <p:nvPr/>
        </p:nvCxnSpPr>
        <p:spPr>
          <a:xfrm>
            <a:off x="1043608" y="3501008"/>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231607" y="3501008"/>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99792" y="3501008"/>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959799" y="3499421"/>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95</a:t>
            </a:fld>
            <a:endParaRPr lang="en-US" altLang="en-US" sz="1200">
              <a:solidFill>
                <a:schemeClr val="bg1"/>
              </a:solidFill>
              <a:latin typeface="Arial" charset="0"/>
              <a:cs typeface="B Nazanin" pitchFamily="2" charset="-78"/>
            </a:endParaRPr>
          </a:p>
        </p:txBody>
      </p:sp>
      <p:sp>
        <p:nvSpPr>
          <p:cNvPr id="12" name="Title 1"/>
          <p:cNvSpPr txBox="1">
            <a:spLocks/>
          </p:cNvSpPr>
          <p:nvPr/>
        </p:nvSpPr>
        <p:spPr>
          <a:xfrm>
            <a:off x="3960217" y="260648"/>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 مفروضات رگرسیون خطی</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12"/>
                                        </p:tgtEl>
                                        <p:attrNameLst>
                                          <p:attrName>fillcolor</p:attrName>
                                        </p:attrNameLst>
                                      </p:cBhvr>
                                      <p:to>
                                        <a:schemeClr val="accent2"/>
                                      </p:to>
                                    </p:animClr>
                                    <p:set>
                                      <p:cBhvr>
                                        <p:cTn id="7" dur="3000" fill="hold"/>
                                        <p:tgtEl>
                                          <p:spTgt spid="12"/>
                                        </p:tgtEl>
                                        <p:attrNameLst>
                                          <p:attrName>fill.type</p:attrName>
                                        </p:attrNameLst>
                                      </p:cBhvr>
                                      <p:to>
                                        <p:strVal val="solid"/>
                                      </p:to>
                                    </p:set>
                                    <p:set>
                                      <p:cBhvr>
                                        <p:cTn id="8" dur="3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32656"/>
            <a:ext cx="8686800" cy="1656184"/>
          </a:xfrm>
        </p:spPr>
        <p:txBody>
          <a:bodyPr/>
          <a:lstStyle/>
          <a:p>
            <a:pPr marL="342900" indent="-342900" algn="just" rtl="1" eaLnBrk="1" fontAlgn="auto" hangingPunct="1">
              <a:spcAft>
                <a:spcPts val="0"/>
              </a:spcAft>
              <a:defRPr/>
            </a:pPr>
            <a:r>
              <a:rPr lang="fa-IR" sz="2400" dirty="0" smtClean="0">
                <a:solidFill>
                  <a:schemeClr val="hlink"/>
                </a:solidFill>
                <a:cs typeface="B Nazanin" panose="00000400000000000000" pitchFamily="2" charset="-78"/>
              </a:rPr>
              <a:t/>
            </a:r>
            <a:br>
              <a:rPr lang="fa-IR" sz="2400" dirty="0" smtClean="0">
                <a:solidFill>
                  <a:schemeClr val="hlink"/>
                </a:solidFill>
                <a:cs typeface="B Nazanin" panose="00000400000000000000" pitchFamily="2" charset="-78"/>
              </a:rPr>
            </a:br>
            <a:r>
              <a:rPr lang="fa-IR" sz="2400" dirty="0" smtClean="0">
                <a:solidFill>
                  <a:schemeClr val="hlink"/>
                </a:solidFill>
                <a:cs typeface="B Nazanin" panose="00000400000000000000" pitchFamily="2" charset="-78"/>
              </a:rPr>
              <a:t>ضريب تولرانس بين 0 و 1 است. و نشان ميدهد كه متغيرهاي مستقل تا چه اندازه رابطه خطي با يكديگر دارد. به 1 نزديك باشد هم خطي كمتر است و بر عكس.</a:t>
            </a:r>
            <a:br>
              <a:rPr lang="fa-IR" sz="2400" dirty="0" smtClean="0">
                <a:solidFill>
                  <a:schemeClr val="hlink"/>
                </a:solidFill>
                <a:cs typeface="B Nazanin" panose="00000400000000000000" pitchFamily="2" charset="-78"/>
              </a:rPr>
            </a:br>
            <a:r>
              <a:rPr lang="fa-IR" sz="2400" dirty="0" smtClean="0">
                <a:solidFill>
                  <a:schemeClr val="hlink"/>
                </a:solidFill>
                <a:cs typeface="B Nazanin" panose="00000400000000000000" pitchFamily="2" charset="-78"/>
              </a:rPr>
              <a:t>هر چه قدر عامل تورم واريانس از عدد 2 بزرگتر باشد ميزان هم خطي بيشتر است . </a:t>
            </a:r>
            <a:r>
              <a:rPr lang="en-US" sz="2400" dirty="0" smtClean="0">
                <a:solidFill>
                  <a:schemeClr val="hlink"/>
                </a:solidFill>
                <a:cs typeface="B Nazanin" panose="00000400000000000000" pitchFamily="2" charset="-78"/>
              </a:rPr>
              <a:t>VIF</a:t>
            </a:r>
            <a:r>
              <a:rPr lang="fa-IR" sz="2400" dirty="0" smtClean="0">
                <a:solidFill>
                  <a:schemeClr val="hlink"/>
                </a:solidFill>
                <a:cs typeface="B Nazanin" panose="00000400000000000000" pitchFamily="2" charset="-78"/>
              </a:rPr>
              <a:t> از تقسيم عدد 1 بر مقدار تولرانس حاصل ميشود.  </a:t>
            </a:r>
          </a:p>
        </p:txBody>
      </p:sp>
      <p:sp>
        <p:nvSpPr>
          <p:cNvPr id="5" name="Slide Number Placeholder 4"/>
          <p:cNvSpPr>
            <a:spLocks noGrp="1"/>
          </p:cNvSpPr>
          <p:nvPr>
            <p:ph type="sldNum" sz="quarter" idx="11"/>
          </p:nvPr>
        </p:nvSpPr>
        <p:spPr/>
        <p:txBody>
          <a:bodyPr/>
          <a:lstStyle/>
          <a:p>
            <a:pPr>
              <a:defRPr/>
            </a:pPr>
            <a:fld id="{E686FDA0-17FB-4488-8473-9B8AB08E945E}" type="slidenum">
              <a:rPr lang="fa-IR" altLang="en-US"/>
              <a:pPr>
                <a:defRPr/>
              </a:pPr>
              <a:t>96</a:t>
            </a:fld>
            <a:endParaRPr lang="en-US" altLang="en-US" dirty="0"/>
          </a:p>
        </p:txBody>
      </p:sp>
      <p:pic>
        <p:nvPicPr>
          <p:cNvPr id="4"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500" y="2204864"/>
            <a:ext cx="8032948" cy="4143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96</a:t>
            </a:fld>
            <a:endParaRPr lang="en-US" altLang="en-US" sz="1200">
              <a:solidFill>
                <a:schemeClr val="bg1"/>
              </a:solidFill>
              <a:latin typeface="Arial" charset="0"/>
              <a:cs typeface="B Nazanin"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4438"/>
            <a:ext cx="8686800" cy="5357812"/>
          </a:xfrm>
        </p:spPr>
        <p:txBody>
          <a:bodyPr rtlCol="0"/>
          <a:lstStyle/>
          <a:p>
            <a:pPr marL="457200" indent="-457200" algn="r" rtl="1" eaLnBrk="1" fontAlgn="auto" hangingPunct="1">
              <a:lnSpc>
                <a:spcPct val="150000"/>
              </a:lnSpc>
              <a:spcAft>
                <a:spcPts val="0"/>
              </a:spcAft>
              <a:buSzPct val="90000"/>
              <a:buFont typeface="+mj-lt"/>
              <a:buAutoNum type="arabicPeriod"/>
              <a:defRPr/>
            </a:pPr>
            <a:r>
              <a:rPr lang="fa-IR" sz="2000" b="1" dirty="0" smtClean="0">
                <a:latin typeface="Arial" charset="0"/>
                <a:cs typeface="B Nazanin" panose="00000400000000000000" pitchFamily="2" charset="-78"/>
              </a:rPr>
              <a:t>خلاصه کردن متغيرهای مستقل در چند عامل</a:t>
            </a:r>
          </a:p>
          <a:p>
            <a:pPr marL="457200" indent="-457200" algn="r" rtl="1" eaLnBrk="1" fontAlgn="auto" hangingPunct="1">
              <a:lnSpc>
                <a:spcPct val="150000"/>
              </a:lnSpc>
              <a:spcAft>
                <a:spcPts val="0"/>
              </a:spcAft>
              <a:buSzPct val="90000"/>
              <a:buFont typeface="+mj-lt"/>
              <a:buAutoNum type="arabicPeriod"/>
              <a:defRPr/>
            </a:pPr>
            <a:r>
              <a:rPr lang="fa-IR" sz="2000" b="1" dirty="0" smtClean="0">
                <a:latin typeface="Arial" charset="0"/>
                <a:cs typeface="B Nazanin" panose="00000400000000000000" pitchFamily="2" charset="-78"/>
              </a:rPr>
              <a:t>کنار گذاشتن متغيرهای دارای همبستگی بالا با بقيه متغيرها</a:t>
            </a:r>
          </a:p>
          <a:p>
            <a:pPr marL="457200" indent="-457200" algn="r" rtl="1" eaLnBrk="1" fontAlgn="auto" hangingPunct="1">
              <a:lnSpc>
                <a:spcPct val="150000"/>
              </a:lnSpc>
              <a:spcAft>
                <a:spcPts val="0"/>
              </a:spcAft>
              <a:buSzPct val="90000"/>
              <a:buFont typeface="+mj-lt"/>
              <a:buAutoNum type="arabicPeriod"/>
              <a:defRPr/>
            </a:pPr>
            <a:r>
              <a:rPr lang="fa-IR" sz="2000" b="1" dirty="0" smtClean="0">
                <a:latin typeface="Arial" charset="0"/>
                <a:cs typeface="B Nazanin" panose="00000400000000000000" pitchFamily="2" charset="-78"/>
              </a:rPr>
              <a:t>بازنگری داده ها</a:t>
            </a:r>
          </a:p>
          <a:p>
            <a:pPr marL="457200" indent="-457200" algn="r" rtl="1" eaLnBrk="1" fontAlgn="auto" hangingPunct="1">
              <a:lnSpc>
                <a:spcPct val="150000"/>
              </a:lnSpc>
              <a:spcAft>
                <a:spcPts val="0"/>
              </a:spcAft>
              <a:buSzPct val="90000"/>
              <a:buFont typeface="+mj-lt"/>
              <a:buAutoNum type="arabicPeriod"/>
              <a:defRPr/>
            </a:pPr>
            <a:r>
              <a:rPr lang="fa-IR" sz="2000" b="1" dirty="0" smtClean="0">
                <a:latin typeface="Arial" charset="0"/>
                <a:cs typeface="B Nazanin" panose="00000400000000000000" pitchFamily="2" charset="-78"/>
              </a:rPr>
              <a:t>وارد کردن متغيرهای مجازی</a:t>
            </a:r>
          </a:p>
          <a:p>
            <a:pPr marL="457200" indent="-457200" algn="r" rtl="1" eaLnBrk="1" fontAlgn="auto" hangingPunct="1">
              <a:lnSpc>
                <a:spcPct val="150000"/>
              </a:lnSpc>
              <a:spcAft>
                <a:spcPts val="0"/>
              </a:spcAft>
              <a:buSzPct val="90000"/>
              <a:buFont typeface="+mj-lt"/>
              <a:buAutoNum type="arabicPeriod"/>
              <a:defRPr/>
            </a:pPr>
            <a:r>
              <a:rPr lang="fa-IR" sz="2000" b="1" dirty="0" smtClean="0">
                <a:latin typeface="Arial" charset="0"/>
                <a:cs typeface="B Nazanin" panose="00000400000000000000" pitchFamily="2" charset="-78"/>
              </a:rPr>
              <a:t>استفاده از اولين تفاضل</a:t>
            </a:r>
          </a:p>
          <a:p>
            <a:pPr marL="457200" indent="-457200" algn="r" rtl="1" eaLnBrk="1" fontAlgn="auto" hangingPunct="1">
              <a:lnSpc>
                <a:spcPct val="150000"/>
              </a:lnSpc>
              <a:spcAft>
                <a:spcPts val="0"/>
              </a:spcAft>
              <a:buSzPct val="90000"/>
              <a:buFont typeface="+mj-lt"/>
              <a:buAutoNum type="arabicPeriod"/>
              <a:defRPr/>
            </a:pPr>
            <a:r>
              <a:rPr lang="fa-IR" sz="2000" b="1" dirty="0" smtClean="0">
                <a:latin typeface="Arial" charset="0"/>
                <a:cs typeface="B Nazanin" panose="00000400000000000000" pitchFamily="2" charset="-78"/>
              </a:rPr>
              <a:t>استفاده از لگاريتم متغيرها</a:t>
            </a:r>
          </a:p>
          <a:p>
            <a:pPr algn="r" rtl="1" eaLnBrk="1" fontAlgn="auto" hangingPunct="1">
              <a:lnSpc>
                <a:spcPct val="150000"/>
              </a:lnSpc>
              <a:spcAft>
                <a:spcPts val="0"/>
              </a:spcAft>
              <a:buSzPct val="90000"/>
              <a:buFont typeface="+mj-lt"/>
              <a:buAutoNum type="arabicPeriod"/>
              <a:defRPr/>
            </a:pPr>
            <a:endParaRPr lang="en-US" sz="2000" b="1" dirty="0" smtClean="0">
              <a:latin typeface="Arial" charset="0"/>
              <a:cs typeface="B Nazanin" panose="00000400000000000000" pitchFamily="2" charset="-78"/>
            </a:endParaRPr>
          </a:p>
          <a:p>
            <a:pPr algn="r" rtl="1" eaLnBrk="1" fontAlgn="auto" hangingPunct="1">
              <a:lnSpc>
                <a:spcPct val="150000"/>
              </a:lnSpc>
              <a:spcAft>
                <a:spcPts val="0"/>
              </a:spcAft>
              <a:buSzPct val="90000"/>
              <a:buFont typeface="+mj-lt"/>
              <a:buAutoNum type="arabicPeriod"/>
              <a:defRPr/>
            </a:pPr>
            <a:endParaRPr lang="en-US" sz="1100" b="1" dirty="0" smtClean="0">
              <a:latin typeface="Arial" charset="0"/>
              <a:cs typeface="B Nazanin" panose="00000400000000000000" pitchFamily="2" charset="-78"/>
            </a:endParaRPr>
          </a:p>
          <a:p>
            <a:pPr algn="r" rtl="1" eaLnBrk="1" fontAlgn="auto" hangingPunct="1">
              <a:lnSpc>
                <a:spcPct val="80000"/>
              </a:lnSpc>
              <a:spcAft>
                <a:spcPts val="0"/>
              </a:spcAft>
              <a:buFont typeface="Arial" pitchFamily="34" charset="0"/>
              <a:buChar char="»"/>
              <a:defRPr/>
            </a:pPr>
            <a:endParaRPr lang="en-US" sz="1100" b="1" dirty="0" smtClean="0">
              <a:latin typeface="Arial" charset="0"/>
              <a:cs typeface="B Nazanin" panose="00000400000000000000" pitchFamily="2" charset="-78"/>
            </a:endParaRPr>
          </a:p>
          <a:p>
            <a:pPr algn="r" rtl="1" eaLnBrk="1" fontAlgn="auto" hangingPunct="1">
              <a:spcAft>
                <a:spcPts val="0"/>
              </a:spcAft>
              <a:buFont typeface="Arial" pitchFamily="34" charset="0"/>
              <a:buChar char="»"/>
              <a:defRPr/>
            </a:pPr>
            <a:endParaRPr lang="fa-IR" sz="2000" dirty="0">
              <a:cs typeface="B Nazanin" panose="00000400000000000000" pitchFamily="2" charset="-78"/>
            </a:endParaRPr>
          </a:p>
        </p:txBody>
      </p:sp>
      <p:sp>
        <p:nvSpPr>
          <p:cNvPr id="4" name="Slide Number Placeholder 3"/>
          <p:cNvSpPr>
            <a:spLocks noGrp="1"/>
          </p:cNvSpPr>
          <p:nvPr>
            <p:ph type="sldNum" sz="quarter" idx="11"/>
          </p:nvPr>
        </p:nvSpPr>
        <p:spPr/>
        <p:txBody>
          <a:bodyPr/>
          <a:lstStyle/>
          <a:p>
            <a:pPr>
              <a:defRPr/>
            </a:pPr>
            <a:fld id="{66BB9B18-8DFF-4C2A-B057-F551634128B6}" type="slidenum">
              <a:rPr lang="fa-IR" altLang="en-US"/>
              <a:pPr>
                <a:defRPr/>
              </a:pPr>
              <a:t>97</a:t>
            </a:fld>
            <a:endParaRPr lang="en-US" altLang="en-US" dirty="0"/>
          </a:p>
        </p:txBody>
      </p:sp>
      <p:sp>
        <p:nvSpPr>
          <p:cNvPr id="5"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97</a:t>
            </a:fld>
            <a:endParaRPr lang="en-US" altLang="en-US" sz="1200">
              <a:solidFill>
                <a:schemeClr val="bg1"/>
              </a:solidFill>
              <a:latin typeface="Arial" charset="0"/>
              <a:cs typeface="B Nazanin" pitchFamily="2" charset="-78"/>
            </a:endParaRPr>
          </a:p>
        </p:txBody>
      </p:sp>
      <p:sp>
        <p:nvSpPr>
          <p:cNvPr id="6" name="Title 1"/>
          <p:cNvSpPr txBox="1">
            <a:spLocks/>
          </p:cNvSpPr>
          <p:nvPr/>
        </p:nvSpPr>
        <p:spPr>
          <a:xfrm>
            <a:off x="3960217" y="332656"/>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راههای رفع هم خطی</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6"/>
                                        </p:tgtEl>
                                        <p:attrNameLst>
                                          <p:attrName>fillcolor</p:attrName>
                                        </p:attrNameLst>
                                      </p:cBhvr>
                                      <p:to>
                                        <a:schemeClr val="accent2"/>
                                      </p:to>
                                    </p:animClr>
                                    <p:set>
                                      <p:cBhvr>
                                        <p:cTn id="7" dur="3000" fill="hold"/>
                                        <p:tgtEl>
                                          <p:spTgt spid="6"/>
                                        </p:tgtEl>
                                        <p:attrNameLst>
                                          <p:attrName>fill.type</p:attrName>
                                        </p:attrNameLst>
                                      </p:cBhvr>
                                      <p:to>
                                        <p:strVal val="solid"/>
                                      </p:to>
                                    </p:set>
                                    <p:set>
                                      <p:cBhvr>
                                        <p:cTn id="8" dur="3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071563"/>
            <a:ext cx="8686800" cy="5429250"/>
          </a:xfrm>
        </p:spPr>
        <p:txBody>
          <a:bodyPr rtlCol="0"/>
          <a:lstStyle/>
          <a:p>
            <a:pPr marL="457200" indent="-457200" algn="just" rtl="1" eaLnBrk="1" fontAlgn="auto" hangingPunct="1">
              <a:lnSpc>
                <a:spcPct val="150000"/>
              </a:lnSpc>
              <a:spcAft>
                <a:spcPts val="0"/>
              </a:spcAft>
              <a:buSzPct val="90000"/>
              <a:buFont typeface="+mj-lt"/>
              <a:buAutoNum type="arabicPeriod" startAt="4"/>
              <a:defRPr/>
            </a:pPr>
            <a:r>
              <a:rPr lang="fa-IR" sz="2000" b="1" dirty="0" smtClean="0">
                <a:latin typeface="Arial" charset="0"/>
                <a:cs typeface="Lotus" pitchFamily="2" charset="-78"/>
              </a:rPr>
              <a:t>خود همبستگی بين خطاها :</a:t>
            </a:r>
            <a:endParaRPr lang="fa-IR" sz="2000" b="1" dirty="0" smtClean="0">
              <a:latin typeface="Arial" charset="0"/>
              <a:cs typeface="B Badr" pitchFamily="2" charset="-78"/>
            </a:endParaRPr>
          </a:p>
          <a:p>
            <a:pPr algn="just" rtl="1" eaLnBrk="1" fontAlgn="auto" hangingPunct="1">
              <a:lnSpc>
                <a:spcPct val="150000"/>
              </a:lnSpc>
              <a:spcAft>
                <a:spcPts val="0"/>
              </a:spcAft>
              <a:buFont typeface="Arial" pitchFamily="34" charset="0"/>
              <a:buChar char="•"/>
              <a:defRPr/>
            </a:pPr>
            <a:r>
              <a:rPr lang="fa-IR" sz="1800" b="1" dirty="0" smtClean="0">
                <a:latin typeface="Arial" charset="0"/>
                <a:cs typeface="B Badr" pitchFamily="2" charset="-78"/>
              </a:rPr>
              <a:t>چنانچه آماره دوربين – واتسون بين 1/5 و 2/5 قرار گيرد </a:t>
            </a:r>
            <a:r>
              <a:rPr lang="en-US" sz="1800" b="1" dirty="0" smtClean="0">
                <a:latin typeface="Arial" charset="0"/>
                <a:cs typeface="B Badr" pitchFamily="2" charset="-78"/>
              </a:rPr>
              <a:t>HO</a:t>
            </a:r>
            <a:r>
              <a:rPr lang="fa-IR" sz="1800" b="1" dirty="0" smtClean="0">
                <a:latin typeface="Arial" charset="0"/>
                <a:cs typeface="B Badr" pitchFamily="2" charset="-78"/>
              </a:rPr>
              <a:t> پذيرفته ميشود. يعنی رگرسيون قابل استفاده است. برای رفع خود همبستگی متغير وابسته با يک دوره وقفه زمانی (سال قبل) در داخل مدل قرار ميگيرد. يا از اولين تفاضل کليه متغيرها استفاده شود.</a:t>
            </a:r>
          </a:p>
          <a:p>
            <a:pPr rtl="1" eaLnBrk="1" fontAlgn="auto" hangingPunct="1">
              <a:spcAft>
                <a:spcPts val="0"/>
              </a:spcAft>
              <a:buFont typeface="Wingdings 2" pitchFamily="18" charset="2"/>
              <a:buNone/>
              <a:defRPr/>
            </a:pPr>
            <a:r>
              <a:rPr lang="en-US" sz="1800" b="1" dirty="0" smtClean="0">
                <a:latin typeface="Arial" charset="0"/>
                <a:cs typeface="B Badr" pitchFamily="2" charset="-78"/>
              </a:rPr>
              <a:t> </a:t>
            </a:r>
            <a:r>
              <a:rPr lang="fa-IR" sz="1800" b="1" dirty="0" smtClean="0">
                <a:latin typeface="Arial" charset="0"/>
                <a:cs typeface="B Badr" pitchFamily="2" charset="-78"/>
              </a:rPr>
              <a:t>عدم همبستگی بين خطاها :</a:t>
            </a:r>
            <a:r>
              <a:rPr lang="en-US" sz="1800" b="1" dirty="0" smtClean="0">
                <a:latin typeface="Arial" charset="0"/>
                <a:cs typeface="B Badr" pitchFamily="2" charset="-78"/>
              </a:rPr>
              <a:t> H0</a:t>
            </a:r>
          </a:p>
          <a:p>
            <a:pPr rtl="1" eaLnBrk="1" fontAlgn="auto" hangingPunct="1">
              <a:spcAft>
                <a:spcPts val="0"/>
              </a:spcAft>
              <a:buFont typeface="Wingdings 2" pitchFamily="18" charset="2"/>
              <a:buNone/>
              <a:defRPr/>
            </a:pPr>
            <a:r>
              <a:rPr lang="fa-IR" sz="1800" b="1" dirty="0" smtClean="0">
                <a:latin typeface="Arial" charset="0"/>
                <a:cs typeface="B Badr" pitchFamily="2" charset="-78"/>
              </a:rPr>
              <a:t>خود همبستگی بين خطاها :</a:t>
            </a:r>
            <a:r>
              <a:rPr lang="en-US" sz="1800" b="1" dirty="0" smtClean="0">
                <a:latin typeface="Arial" charset="0"/>
                <a:cs typeface="B Badr" pitchFamily="2" charset="-78"/>
              </a:rPr>
              <a:t> H1</a:t>
            </a:r>
          </a:p>
          <a:p>
            <a:pPr algn="just" rtl="1" eaLnBrk="1" fontAlgn="auto" hangingPunct="1">
              <a:spcAft>
                <a:spcPts val="0"/>
              </a:spcAft>
              <a:buFont typeface="Arial" pitchFamily="34" charset="0"/>
              <a:buChar char="»"/>
              <a:defRPr/>
            </a:pPr>
            <a:endParaRPr lang="fa-IR" dirty="0"/>
          </a:p>
        </p:txBody>
      </p:sp>
      <p:sp>
        <p:nvSpPr>
          <p:cNvPr id="6" name="Slide Number Placeholder 5"/>
          <p:cNvSpPr>
            <a:spLocks noGrp="1"/>
          </p:cNvSpPr>
          <p:nvPr>
            <p:ph type="sldNum" sz="quarter" idx="11"/>
          </p:nvPr>
        </p:nvSpPr>
        <p:spPr/>
        <p:txBody>
          <a:bodyPr/>
          <a:lstStyle/>
          <a:p>
            <a:pPr>
              <a:defRPr/>
            </a:pPr>
            <a:fld id="{11A009CA-D097-4036-ABB1-C6FE75CAE036}" type="slidenum">
              <a:rPr lang="fa-IR" altLang="en-US"/>
              <a:pPr>
                <a:defRPr/>
              </a:pPr>
              <a:t>98</a:t>
            </a:fld>
            <a:endParaRPr lang="en-US" altLang="en-US" dirty="0"/>
          </a:p>
        </p:txBody>
      </p:sp>
      <p:pic>
        <p:nvPicPr>
          <p:cNvPr id="4"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50" y="3717032"/>
            <a:ext cx="8501063" cy="278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eft Brace 4"/>
          <p:cNvSpPr/>
          <p:nvPr/>
        </p:nvSpPr>
        <p:spPr>
          <a:xfrm>
            <a:off x="214313" y="2714625"/>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98</a:t>
            </a:fld>
            <a:endParaRPr lang="en-US" altLang="en-US" sz="1200">
              <a:solidFill>
                <a:schemeClr val="bg1"/>
              </a:solidFill>
              <a:latin typeface="Arial" charset="0"/>
              <a:cs typeface="B Nazanin" pitchFamily="2" charset="-78"/>
            </a:endParaRPr>
          </a:p>
        </p:txBody>
      </p:sp>
      <p:sp>
        <p:nvSpPr>
          <p:cNvPr id="9" name="Title 1"/>
          <p:cNvSpPr txBox="1">
            <a:spLocks/>
          </p:cNvSpPr>
          <p:nvPr/>
        </p:nvSpPr>
        <p:spPr>
          <a:xfrm>
            <a:off x="3960217" y="260648"/>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 مفروضات رگرسیون خطی</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9"/>
                                        </p:tgtEl>
                                        <p:attrNameLst>
                                          <p:attrName>fillcolor</p:attrName>
                                        </p:attrNameLst>
                                      </p:cBhvr>
                                      <p:to>
                                        <a:schemeClr val="accent2"/>
                                      </p:to>
                                    </p:animClr>
                                    <p:set>
                                      <p:cBhvr>
                                        <p:cTn id="7" dur="3000" fill="hold"/>
                                        <p:tgtEl>
                                          <p:spTgt spid="9"/>
                                        </p:tgtEl>
                                        <p:attrNameLst>
                                          <p:attrName>fill.type</p:attrName>
                                        </p:attrNameLst>
                                      </p:cBhvr>
                                      <p:to>
                                        <p:strVal val="solid"/>
                                      </p:to>
                                    </p:set>
                                    <p:set>
                                      <p:cBhvr>
                                        <p:cTn id="8" dur="3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113415F-0019-4350-BFB3-8A103C4B43F0}" type="slidenum">
              <a:rPr lang="fa-IR" altLang="en-US"/>
              <a:pPr>
                <a:defRPr/>
              </a:pPr>
              <a:t>99</a:t>
            </a:fld>
            <a:endParaRPr lang="en-US" altLang="en-US" dirty="0"/>
          </a:p>
        </p:txBody>
      </p:sp>
      <p:sp>
        <p:nvSpPr>
          <p:cNvPr id="5" name="Content Placeholder 2"/>
          <p:cNvSpPr txBox="1">
            <a:spLocks/>
          </p:cNvSpPr>
          <p:nvPr/>
        </p:nvSpPr>
        <p:spPr>
          <a:xfrm>
            <a:off x="304800" y="980728"/>
            <a:ext cx="8686800" cy="5643562"/>
          </a:xfrm>
          <a:prstGeom prst="rect">
            <a:avLst/>
          </a:prstGeom>
        </p:spPr>
        <p:txBody>
          <a:bodyPr/>
          <a:lstStyle/>
          <a:p>
            <a:pPr algn="just">
              <a:buFont typeface="Wingdings 2" pitchFamily="18" charset="2"/>
              <a:buNone/>
              <a:defRPr/>
            </a:pPr>
            <a:r>
              <a:rPr lang="fa-IR" sz="2000" b="0" dirty="0">
                <a:solidFill>
                  <a:schemeClr val="tx2"/>
                </a:solidFill>
                <a:latin typeface="+mn-lt"/>
                <a:cs typeface="B Nazanin" panose="00000400000000000000" pitchFamily="2" charset="-78"/>
              </a:rPr>
              <a:t>      </a:t>
            </a:r>
            <a:r>
              <a:rPr lang="fa-IR" sz="2000" dirty="0">
                <a:latin typeface="Arial" pitchFamily="34" charset="0"/>
                <a:cs typeface="B Nazanin" panose="00000400000000000000" pitchFamily="2" charset="-78"/>
              </a:rPr>
              <a:t>رگرسيون لجستيك نوعي تحليل رگرسيون است كه وقتي متغير وابسته طبقه اي و داراي دو ارزش باشد بكار ميرود، در حالي كه متغير مستقل ميتواند پيوسته يا گسسته باشد. در اين رگرسيون به جاي حداقل كردن مجذور خطاها (كه در رگرسيون معمولي انجام ميگرفت)، احتمالي را كه يك واقعه رخ ميدهد حداكثر ميكند.</a:t>
            </a:r>
          </a:p>
          <a:p>
            <a:pPr algn="just">
              <a:buFont typeface="Wingdings 2" pitchFamily="18" charset="2"/>
              <a:buNone/>
              <a:defRPr/>
            </a:pPr>
            <a:r>
              <a:rPr lang="fa-IR" sz="2000" dirty="0">
                <a:latin typeface="Arial" pitchFamily="34" charset="0"/>
                <a:cs typeface="B Nazanin" panose="00000400000000000000" pitchFamily="2" charset="-78"/>
              </a:rPr>
              <a:t>       براي بررسي معني دار بودن مدل به جاي آماره </a:t>
            </a:r>
            <a:r>
              <a:rPr lang="en-US" sz="2000" dirty="0">
                <a:latin typeface="Arial" pitchFamily="34" charset="0"/>
                <a:cs typeface="B Nazanin" panose="00000400000000000000" pitchFamily="2" charset="-78"/>
              </a:rPr>
              <a:t>  </a:t>
            </a:r>
            <a:r>
              <a:rPr lang="en-US" sz="2000" dirty="0">
                <a:solidFill>
                  <a:srgbClr val="FF0000"/>
                </a:solidFill>
                <a:latin typeface="Arial" pitchFamily="34" charset="0"/>
                <a:cs typeface="B Nazanin" panose="00000400000000000000" pitchFamily="2" charset="-78"/>
              </a:rPr>
              <a:t>F</a:t>
            </a:r>
            <a:r>
              <a:rPr lang="fa-IR" sz="2000" dirty="0">
                <a:latin typeface="Arial" pitchFamily="34" charset="0"/>
                <a:cs typeface="B Nazanin" panose="00000400000000000000" pitchFamily="2" charset="-78"/>
              </a:rPr>
              <a:t> از آماره كاي دو ( </a:t>
            </a:r>
            <a:r>
              <a:rPr lang="en-US" sz="2000" dirty="0">
                <a:solidFill>
                  <a:srgbClr val="000000"/>
                </a:solidFill>
                <a:latin typeface="Arabic Transparent" pitchFamily="2" charset="-78"/>
                <a:cs typeface="B Nazanin" panose="00000400000000000000" pitchFamily="2" charset="-78"/>
              </a:rPr>
              <a:t>Chi-square</a:t>
            </a:r>
            <a:r>
              <a:rPr lang="fa-IR" sz="2000" dirty="0">
                <a:solidFill>
                  <a:srgbClr val="000000"/>
                </a:solidFill>
                <a:latin typeface="Arabic Transparent" pitchFamily="2" charset="-78"/>
                <a:cs typeface="B Nazanin" panose="00000400000000000000" pitchFamily="2" charset="-78"/>
              </a:rPr>
              <a:t> </a:t>
            </a:r>
            <a:r>
              <a:rPr lang="fa-IR" sz="2000" dirty="0">
                <a:latin typeface="Arial" pitchFamily="34" charset="0"/>
                <a:cs typeface="B Nazanin" panose="00000400000000000000" pitchFamily="2" charset="-78"/>
              </a:rPr>
              <a:t>) و براي بررسي معني داري ضرايب به جاي آماره </a:t>
            </a:r>
            <a:r>
              <a:rPr lang="en-US" sz="2000" dirty="0">
                <a:solidFill>
                  <a:srgbClr val="FF0000"/>
                </a:solidFill>
                <a:latin typeface="Arial" pitchFamily="34" charset="0"/>
                <a:cs typeface="B Nazanin" panose="00000400000000000000" pitchFamily="2" charset="-78"/>
              </a:rPr>
              <a:t>t</a:t>
            </a:r>
            <a:r>
              <a:rPr lang="fa-IR" sz="2000" dirty="0">
                <a:latin typeface="Arial" pitchFamily="34" charset="0"/>
                <a:cs typeface="B Nazanin" panose="00000400000000000000" pitchFamily="2" charset="-78"/>
              </a:rPr>
              <a:t> از آماره والد (</a:t>
            </a:r>
            <a:r>
              <a:rPr lang="en-US" sz="2000" dirty="0" err="1">
                <a:latin typeface="Arial" pitchFamily="34" charset="0"/>
                <a:cs typeface="B Nazanin" panose="00000400000000000000" pitchFamily="2" charset="-78"/>
              </a:rPr>
              <a:t>wald</a:t>
            </a:r>
            <a:r>
              <a:rPr lang="en-US" sz="2000" dirty="0">
                <a:latin typeface="Arial" pitchFamily="34" charset="0"/>
                <a:cs typeface="B Nazanin" panose="00000400000000000000" pitchFamily="2" charset="-78"/>
              </a:rPr>
              <a:t> </a:t>
            </a:r>
            <a:r>
              <a:rPr lang="fa-IR" sz="2000" dirty="0">
                <a:latin typeface="Arial" pitchFamily="34" charset="0"/>
                <a:cs typeface="B Nazanin" panose="00000400000000000000" pitchFamily="2" charset="-78"/>
              </a:rPr>
              <a:t> ) استفاده ميشود.</a:t>
            </a:r>
          </a:p>
          <a:p>
            <a:pPr algn="just">
              <a:buFont typeface="Wingdings 2" pitchFamily="18" charset="2"/>
              <a:buNone/>
              <a:defRPr/>
            </a:pPr>
            <a:r>
              <a:rPr lang="fa-IR" sz="2000" dirty="0">
                <a:latin typeface="Arial" pitchFamily="34" charset="0"/>
                <a:cs typeface="B Nazanin" panose="00000400000000000000" pitchFamily="2" charset="-78"/>
              </a:rPr>
              <a:t>       در رگرسيون لجستيك از مفهومي به نام نسبت برتري استفاده ميشود. </a:t>
            </a:r>
          </a:p>
          <a:p>
            <a:pPr marL="342900" indent="-342900" algn="just" eaLnBrk="0" hangingPunct="0">
              <a:spcBef>
                <a:spcPct val="20000"/>
              </a:spcBef>
              <a:buClr>
                <a:schemeClr val="accent1"/>
              </a:buClr>
              <a:buSzPct val="70000"/>
              <a:buFont typeface="Wingdings 2" pitchFamily="18" charset="2"/>
              <a:buNone/>
              <a:defRPr/>
            </a:pPr>
            <a:r>
              <a:rPr lang="fa-IR" sz="2000" b="0" dirty="0">
                <a:solidFill>
                  <a:schemeClr val="tx2"/>
                </a:solidFill>
                <a:latin typeface="+mn-lt"/>
                <a:cs typeface="B Nazanin" panose="00000400000000000000" pitchFamily="2" charset="-78"/>
              </a:rPr>
              <a:t>مانند:</a:t>
            </a:r>
          </a:p>
          <a:p>
            <a:pPr marL="342900" indent="-342900" algn="just" eaLnBrk="0" hangingPunct="0">
              <a:spcBef>
                <a:spcPct val="20000"/>
              </a:spcBef>
              <a:buClr>
                <a:schemeClr val="accent1"/>
              </a:buClr>
              <a:buSzPct val="70000"/>
              <a:buFont typeface="Wingdings 2" pitchFamily="18" charset="2"/>
              <a:buNone/>
              <a:defRPr/>
            </a:pPr>
            <a:r>
              <a:rPr lang="fa-IR" sz="2000" b="0" dirty="0">
                <a:solidFill>
                  <a:schemeClr val="tx2"/>
                </a:solidFill>
                <a:latin typeface="+mn-lt"/>
                <a:cs typeface="B Nazanin" panose="00000400000000000000" pitchFamily="2" charset="-78"/>
              </a:rPr>
              <a:t>       شركتهاي ورشكسته، شركتهاي ورشكست نشده</a:t>
            </a:r>
          </a:p>
          <a:p>
            <a:pPr marL="342900" indent="-342900" algn="just" eaLnBrk="0" hangingPunct="0">
              <a:spcBef>
                <a:spcPct val="20000"/>
              </a:spcBef>
              <a:buClr>
                <a:schemeClr val="accent1"/>
              </a:buClr>
              <a:buSzPct val="70000"/>
              <a:buFont typeface="Wingdings 2" pitchFamily="18" charset="2"/>
              <a:buNone/>
              <a:defRPr/>
            </a:pPr>
            <a:r>
              <a:rPr lang="fa-IR" sz="2000" b="0" dirty="0">
                <a:solidFill>
                  <a:schemeClr val="tx2"/>
                </a:solidFill>
                <a:latin typeface="+mn-lt"/>
                <a:cs typeface="B Nazanin" panose="00000400000000000000" pitchFamily="2" charset="-78"/>
              </a:rPr>
              <a:t>       وضعيت اعتباري( مشتريان خوش حساب، مشتريان بد حساب)</a:t>
            </a:r>
          </a:p>
          <a:p>
            <a:pPr marL="342900" indent="-342900" algn="just" eaLnBrk="0" hangingPunct="0">
              <a:spcBef>
                <a:spcPct val="20000"/>
              </a:spcBef>
              <a:buClr>
                <a:schemeClr val="accent1"/>
              </a:buClr>
              <a:buSzPct val="70000"/>
              <a:buFont typeface="Wingdings 2" pitchFamily="18" charset="2"/>
              <a:buNone/>
              <a:defRPr/>
            </a:pPr>
            <a:endParaRPr lang="fa-IR" sz="2000" b="0" dirty="0">
              <a:solidFill>
                <a:schemeClr val="tx2"/>
              </a:solidFill>
              <a:latin typeface="+mn-lt"/>
              <a:cs typeface="B Nazanin" panose="00000400000000000000" pitchFamily="2" charset="-78"/>
            </a:endParaRPr>
          </a:p>
          <a:p>
            <a:pPr marL="342900" indent="-342900" algn="just" eaLnBrk="0" hangingPunct="0">
              <a:spcBef>
                <a:spcPct val="20000"/>
              </a:spcBef>
              <a:buClr>
                <a:schemeClr val="accent1"/>
              </a:buClr>
              <a:buSzPct val="70000"/>
              <a:buFont typeface="Wingdings 2" pitchFamily="18" charset="2"/>
              <a:buNone/>
              <a:defRPr/>
            </a:pPr>
            <a:endParaRPr lang="fa-IR" sz="2000" b="0" dirty="0">
              <a:solidFill>
                <a:schemeClr val="tx2"/>
              </a:solidFill>
              <a:latin typeface="+mn-lt"/>
              <a:cs typeface="B Nazanin" panose="00000400000000000000" pitchFamily="2" charset="-78"/>
            </a:endParaRPr>
          </a:p>
        </p:txBody>
      </p:sp>
      <p:graphicFrame>
        <p:nvGraphicFramePr>
          <p:cNvPr id="95237" name="Object 1"/>
          <p:cNvGraphicFramePr>
            <a:graphicFrameLocks noChangeAspect="1"/>
          </p:cNvGraphicFramePr>
          <p:nvPr/>
        </p:nvGraphicFramePr>
        <p:xfrm>
          <a:off x="785813" y="3929063"/>
          <a:ext cx="1714500" cy="785812"/>
        </p:xfrm>
        <a:graphic>
          <a:graphicData uri="http://schemas.openxmlformats.org/presentationml/2006/ole">
            <p:oleObj spid="_x0000_s95413" name="Equation" r:id="rId3" imgW="774364" imgH="418918" progId="Equation.3">
              <p:embed/>
            </p:oleObj>
          </a:graphicData>
        </a:graphic>
      </p:graphicFrame>
      <p:graphicFrame>
        <p:nvGraphicFramePr>
          <p:cNvPr id="95238" name="Object 3"/>
          <p:cNvGraphicFramePr>
            <a:graphicFrameLocks noChangeAspect="1"/>
          </p:cNvGraphicFramePr>
          <p:nvPr/>
        </p:nvGraphicFramePr>
        <p:xfrm>
          <a:off x="471488" y="4786313"/>
          <a:ext cx="3487737" cy="785812"/>
        </p:xfrm>
        <a:graphic>
          <a:graphicData uri="http://schemas.openxmlformats.org/presentationml/2006/ole">
            <p:oleObj spid="_x0000_s95414" name="Equation" r:id="rId4" imgW="1574800" imgH="419100" progId="Equation.3">
              <p:embed/>
            </p:oleObj>
          </a:graphicData>
        </a:graphic>
      </p:graphicFrame>
      <p:graphicFrame>
        <p:nvGraphicFramePr>
          <p:cNvPr id="95239" name="Object 4"/>
          <p:cNvGraphicFramePr>
            <a:graphicFrameLocks noChangeAspect="1"/>
          </p:cNvGraphicFramePr>
          <p:nvPr/>
        </p:nvGraphicFramePr>
        <p:xfrm>
          <a:off x="714375" y="5572125"/>
          <a:ext cx="1754188" cy="1033463"/>
        </p:xfrm>
        <a:graphic>
          <a:graphicData uri="http://schemas.openxmlformats.org/presentationml/2006/ole">
            <p:oleObj spid="_x0000_s95415" name="Equation" r:id="rId5" imgW="710891" imgH="418918" progId="Equation.3">
              <p:embed/>
            </p:oleObj>
          </a:graphicData>
        </a:graphic>
      </p:graphicFrame>
      <p:graphicFrame>
        <p:nvGraphicFramePr>
          <p:cNvPr id="95240" name="Object 5"/>
          <p:cNvGraphicFramePr>
            <a:graphicFrameLocks noChangeAspect="1"/>
          </p:cNvGraphicFramePr>
          <p:nvPr>
            <p:extLst>
              <p:ext uri="{D42A27DB-BD31-4B8C-83A1-F6EECF244321}">
                <p14:modId xmlns="" xmlns:p14="http://schemas.microsoft.com/office/powerpoint/2010/main" val="2091523033"/>
              </p:ext>
            </p:extLst>
          </p:nvPr>
        </p:nvGraphicFramePr>
        <p:xfrm>
          <a:off x="4643438" y="4725144"/>
          <a:ext cx="2255837" cy="1879600"/>
        </p:xfrm>
        <a:graphic>
          <a:graphicData uri="http://schemas.openxmlformats.org/presentationml/2006/ole">
            <p:oleObj spid="_x0000_s95416" name="Equation" r:id="rId6" imgW="914400" imgH="762000" progId="Equation.3">
              <p:embed/>
            </p:oleObj>
          </a:graphicData>
        </a:graphic>
      </p:graphicFrame>
      <p:sp>
        <p:nvSpPr>
          <p:cNvPr id="9" name="Slide Number Placeholder 3"/>
          <p:cNvSpPr txBox="1">
            <a:spLocks/>
          </p:cNvSpPr>
          <p:nvPr/>
        </p:nvSpPr>
        <p:spPr bwMode="auto">
          <a:xfrm>
            <a:off x="8664575" y="5740400"/>
            <a:ext cx="463550" cy="365125"/>
          </a:xfrm>
          <a:prstGeom prst="rect">
            <a:avLst/>
          </a:prstGeom>
          <a:solidFill>
            <a:srgbClr val="FC5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rtl="0" eaLnBrk="0" hangingPunct="0">
              <a:spcBef>
                <a:spcPct val="20000"/>
              </a:spcBef>
              <a:buFont typeface="Arial" charset="0"/>
              <a:buChar char="»"/>
              <a:defRPr sz="2800">
                <a:solidFill>
                  <a:schemeClr val="tx2"/>
                </a:solidFill>
                <a:latin typeface="Calibri" pitchFamily="34" charset="0"/>
              </a:defRPr>
            </a:lvl1pPr>
            <a:lvl2pPr indent="-285750" algn="l" rtl="0" eaLnBrk="0" hangingPunct="0">
              <a:spcBef>
                <a:spcPct val="20000"/>
              </a:spcBef>
              <a:buFont typeface="Arial" charset="0"/>
              <a:buChar char="˃"/>
              <a:defRPr>
                <a:solidFill>
                  <a:schemeClr val="tx1"/>
                </a:solidFill>
                <a:latin typeface="Calibri" pitchFamily="34" charset="0"/>
              </a:defRPr>
            </a:lvl2pPr>
            <a:lvl3pPr indent="-228600" algn="l" rtl="0" eaLnBrk="0" hangingPunct="0">
              <a:spcBef>
                <a:spcPct val="20000"/>
              </a:spcBef>
              <a:buFont typeface="Calibri" pitchFamily="34" charset="0"/>
              <a:buChar char="+"/>
              <a:defRPr>
                <a:solidFill>
                  <a:schemeClr val="tx1"/>
                </a:solidFill>
                <a:latin typeface="Calibri" pitchFamily="34" charset="0"/>
              </a:defRPr>
            </a:lvl3pPr>
            <a:lvl4pPr indent="-228600" algn="l" rtl="0" eaLnBrk="0" hangingPunct="0">
              <a:spcBef>
                <a:spcPct val="20000"/>
              </a:spcBef>
              <a:buFont typeface="Arial" charset="0"/>
              <a:buChar char="–"/>
              <a:defRPr>
                <a:solidFill>
                  <a:schemeClr val="tx1"/>
                </a:solidFill>
                <a:latin typeface="Calibri" pitchFamily="34" charset="0"/>
              </a:defRPr>
            </a:lvl4pPr>
            <a:lvl5pPr indent="-228600" algn="l" rtl="0" eaLnBrk="0" hangingPunct="0">
              <a:spcBef>
                <a:spcPct val="20000"/>
              </a:spcBef>
              <a:buFont typeface="Arial" charset="0"/>
              <a:buChar char="»"/>
              <a:defRPr>
                <a:solidFill>
                  <a:schemeClr val="tx1"/>
                </a:solidFill>
                <a:latin typeface="Calibri" pitchFamily="34" charset="0"/>
              </a:defRPr>
            </a:lvl5pPr>
            <a:lvl6pPr indent="-228600" eaLnBrk="0" fontAlgn="base" hangingPunct="0">
              <a:spcBef>
                <a:spcPct val="20000"/>
              </a:spcBef>
              <a:spcAft>
                <a:spcPct val="0"/>
              </a:spcAft>
              <a:buFont typeface="Arial" charset="0"/>
              <a:buChar char="»"/>
              <a:defRPr>
                <a:solidFill>
                  <a:schemeClr val="tx1"/>
                </a:solidFill>
                <a:latin typeface="Calibri" pitchFamily="34" charset="0"/>
              </a:defRPr>
            </a:lvl6pPr>
            <a:lvl7pPr indent="-228600" eaLnBrk="0" fontAlgn="base" hangingPunct="0">
              <a:spcBef>
                <a:spcPct val="20000"/>
              </a:spcBef>
              <a:spcAft>
                <a:spcPct val="0"/>
              </a:spcAft>
              <a:buFont typeface="Arial" charset="0"/>
              <a:buChar char="»"/>
              <a:defRPr>
                <a:solidFill>
                  <a:schemeClr val="tx1"/>
                </a:solidFill>
                <a:latin typeface="Calibri" pitchFamily="34" charset="0"/>
              </a:defRPr>
            </a:lvl7pPr>
            <a:lvl8pPr indent="-228600" eaLnBrk="0" fontAlgn="base" hangingPunct="0">
              <a:spcBef>
                <a:spcPct val="20000"/>
              </a:spcBef>
              <a:spcAft>
                <a:spcPct val="0"/>
              </a:spcAft>
              <a:buFont typeface="Arial" charset="0"/>
              <a:buChar char="»"/>
              <a:defRPr>
                <a:solidFill>
                  <a:schemeClr val="tx1"/>
                </a:solidFill>
                <a:latin typeface="Calibri" pitchFamily="34" charset="0"/>
              </a:defRPr>
            </a:lvl8pPr>
            <a:lvl9pPr indent="-228600" eaLnBrk="0" fontAlgn="base" hangingPunct="0">
              <a:spcBef>
                <a:spcPct val="20000"/>
              </a:spcBef>
              <a:spcAft>
                <a:spcPct val="0"/>
              </a:spcAft>
              <a:buFont typeface="Arial" charset="0"/>
              <a:buChar char="»"/>
              <a:defRPr>
                <a:solidFill>
                  <a:schemeClr val="tx1"/>
                </a:solidFill>
                <a:latin typeface="Calibri" pitchFamily="34" charset="0"/>
              </a:defRPr>
            </a:lvl9pPr>
          </a:lstStyle>
          <a:p>
            <a:pPr algn="ctr" rtl="1" eaLnBrk="1" hangingPunct="1">
              <a:spcBef>
                <a:spcPct val="0"/>
              </a:spcBef>
              <a:buFontTx/>
              <a:buNone/>
            </a:pPr>
            <a:fld id="{6E0CA2FC-1E04-4BE2-BC77-EA6C1AC47DDF}" type="slidenum">
              <a:rPr lang="fa-IR" altLang="en-US" sz="1400">
                <a:solidFill>
                  <a:schemeClr val="bg1"/>
                </a:solidFill>
                <a:latin typeface="Arial" charset="0"/>
                <a:cs typeface="B Nazanin" pitchFamily="2" charset="-78"/>
              </a:rPr>
              <a:pPr algn="ctr" rtl="1" eaLnBrk="1" hangingPunct="1">
                <a:spcBef>
                  <a:spcPct val="0"/>
                </a:spcBef>
                <a:buFontTx/>
                <a:buNone/>
              </a:pPr>
              <a:t>99</a:t>
            </a:fld>
            <a:endParaRPr lang="en-US" altLang="en-US" sz="1200">
              <a:solidFill>
                <a:schemeClr val="bg1"/>
              </a:solidFill>
              <a:latin typeface="Arial" charset="0"/>
              <a:cs typeface="B Nazanin" pitchFamily="2" charset="-78"/>
            </a:endParaRPr>
          </a:p>
        </p:txBody>
      </p:sp>
      <p:sp>
        <p:nvSpPr>
          <p:cNvPr id="10" name="Title 1"/>
          <p:cNvSpPr txBox="1">
            <a:spLocks/>
          </p:cNvSpPr>
          <p:nvPr/>
        </p:nvSpPr>
        <p:spPr>
          <a:xfrm>
            <a:off x="3960217" y="260648"/>
            <a:ext cx="4860255" cy="622399"/>
          </a:xfrm>
          <a:prstGeom prst="rect">
            <a:avLst/>
          </a:prstGeom>
          <a:solidFill>
            <a:srgbClr val="FC5E62"/>
          </a:solidFill>
        </p:spPr>
        <p:txBody>
          <a:bodyPr vert="horz" lIns="91440" tIns="45720" rIns="91440" bIns="45720" rtlCol="0" anchor="ctr">
            <a:no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r" rtl="1" eaLnBrk="1" fontAlgn="auto" hangingPunct="1">
              <a:spcAft>
                <a:spcPts val="0"/>
              </a:spcAft>
              <a:defRPr/>
            </a:pPr>
            <a:r>
              <a:rPr lang="fa-IR" sz="3200" dirty="0" smtClean="0">
                <a:solidFill>
                  <a:schemeClr val="hlink"/>
                </a:solidFill>
                <a:cs typeface="B Titr" panose="00000700000000000000" pitchFamily="2" charset="-78"/>
              </a:rPr>
              <a:t>مدل لوجیت ( </a:t>
            </a:r>
            <a:r>
              <a:rPr lang="en-US" sz="3200" dirty="0" err="1" smtClean="0">
                <a:solidFill>
                  <a:schemeClr val="hlink"/>
                </a:solidFill>
                <a:latin typeface="Times New Roman" panose="02020603050405020304" pitchFamily="18" charset="0"/>
                <a:cs typeface="Times New Roman" panose="02020603050405020304" pitchFamily="18" charset="0"/>
              </a:rPr>
              <a:t>Logit</a:t>
            </a:r>
            <a:r>
              <a:rPr lang="fa-IR" sz="3200" dirty="0" smtClean="0">
                <a:solidFill>
                  <a:schemeClr val="hlink"/>
                </a:solidFill>
                <a:cs typeface="B Titr" panose="00000700000000000000" pitchFamily="2" charset="-78"/>
              </a:rPr>
              <a:t> )</a:t>
            </a: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3000" fill="hold"/>
                                        <p:tgtEl>
                                          <p:spTgt spid="10"/>
                                        </p:tgtEl>
                                        <p:attrNameLst>
                                          <p:attrName>fillcolor</p:attrName>
                                        </p:attrNameLst>
                                      </p:cBhvr>
                                      <p:to>
                                        <a:schemeClr val="accent2"/>
                                      </p:to>
                                    </p:animClr>
                                    <p:set>
                                      <p:cBhvr>
                                        <p:cTn id="7" dur="3000" fill="hold"/>
                                        <p:tgtEl>
                                          <p:spTgt spid="10"/>
                                        </p:tgtEl>
                                        <p:attrNameLst>
                                          <p:attrName>fill.type</p:attrName>
                                        </p:attrNameLst>
                                      </p:cBhvr>
                                      <p:to>
                                        <p:strVal val="solid"/>
                                      </p:to>
                                    </p:set>
                                    <p:set>
                                      <p:cBhvr>
                                        <p:cTn id="8" dur="3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7231</TotalTime>
  <Words>9118</Words>
  <Application>Microsoft Office PowerPoint</Application>
  <PresentationFormat>On-screen Show (4:3)</PresentationFormat>
  <Paragraphs>1221</Paragraphs>
  <Slides>105</Slides>
  <Notes>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23" baseType="lpstr">
      <vt:lpstr>Arial</vt:lpstr>
      <vt:lpstr>Tahoma</vt:lpstr>
      <vt:lpstr>B Titr</vt:lpstr>
      <vt:lpstr>B Nazanin</vt:lpstr>
      <vt:lpstr>Calibri</vt:lpstr>
      <vt:lpstr>Wingdings</vt:lpstr>
      <vt:lpstr>Bookman Old Style</vt:lpstr>
      <vt:lpstr>Wingdings 2</vt:lpstr>
      <vt:lpstr>Arial Black</vt:lpstr>
      <vt:lpstr>B Jadid</vt:lpstr>
      <vt:lpstr>Times New Roman</vt:lpstr>
      <vt:lpstr>B Badr</vt:lpstr>
      <vt:lpstr>B Compset</vt:lpstr>
      <vt:lpstr>Lotus</vt:lpstr>
      <vt:lpstr>Courier New</vt:lpstr>
      <vt:lpstr>Arabic Transparent</vt:lpstr>
      <vt:lpstr>Thermal</vt:lpstr>
      <vt:lpstr>Equation</vt:lpstr>
      <vt:lpstr>Slide 1</vt:lpstr>
      <vt:lpstr>Slide 2</vt:lpstr>
      <vt:lpstr>Slide 3</vt:lpstr>
      <vt:lpstr>Slide 4</vt:lpstr>
      <vt:lpstr>Slide 5</vt:lpstr>
      <vt:lpstr>Slide 6</vt:lpstr>
      <vt:lpstr>Slide 7</vt:lpstr>
      <vt:lpstr>Slide 8</vt:lpstr>
      <vt:lpstr>Slide 9</vt:lpstr>
      <vt:lpstr>متغير و انواع آن</vt:lpstr>
      <vt:lpstr> متغير و انواع آن :</vt:lpstr>
      <vt:lpstr>متغير و انواع آن :</vt:lpstr>
      <vt:lpstr> سطوح اندازه گيری :</vt:lpstr>
      <vt:lpstr>Slide 14</vt:lpstr>
      <vt:lpstr>جداول آماری  :</vt:lpstr>
      <vt:lpstr>جداول آماری</vt:lpstr>
      <vt:lpstr>برآورد (Estimation)</vt:lpstr>
      <vt:lpstr>برآورد (Estimation)</vt:lpstr>
      <vt:lpstr>برآورد (Estimation)</vt:lpstr>
      <vt:lpstr>Slide 20</vt:lpstr>
      <vt:lpstr>  کار عملی با SPSS</vt:lpstr>
      <vt:lpstr>  کار عملی با SPSS</vt:lpstr>
      <vt:lpstr>  کار عملی با SPSS</vt:lpstr>
      <vt:lpstr>  کار عملی با SPSS</vt:lpstr>
      <vt:lpstr>  کار عملی با SPSS</vt:lpstr>
      <vt:lpstr>  کار عملی با SPSS</vt:lpstr>
      <vt:lpstr>آزمون فرضيه :</vt:lpstr>
      <vt:lpstr>آزمون فرضيه :</vt:lpstr>
      <vt:lpstr>آزمون فرضيه :</vt:lpstr>
      <vt:lpstr>مدلهای آماری      :  </vt:lpstr>
      <vt:lpstr>مدلهای آماری پارامتريک وناپارامتريک</vt:lpstr>
      <vt:lpstr>مدل آماریT  تک گروهی (پارامتريک)</vt:lpstr>
      <vt:lpstr>مدل آماریT  تک گروهی (پارامتريک)</vt:lpstr>
      <vt:lpstr>مدل آماریT  تک گروهی (پارامتريک)</vt:lpstr>
      <vt:lpstr>مدل آماریT  تک گروهی (پارامتريک)</vt:lpstr>
      <vt:lpstr>مدل آماریT  تک گروهی (پارامتريک)</vt:lpstr>
      <vt:lpstr>Slide 37</vt:lpstr>
      <vt:lpstr>مدل آماریT  تک گروهی (پارامتريک)</vt:lpstr>
      <vt:lpstr>Slide 39</vt:lpstr>
      <vt:lpstr>مدل آماری t  دوگروه مستقل(آزمون مقايسه ميانگين دو گروه)</vt:lpstr>
      <vt:lpstr>مدل آماری t  دوگروه مستقل(آزمون مقايسه ميانگين دو گروه)</vt:lpstr>
      <vt:lpstr>مدل آماری t  دوگروه مستقل(آزمون مقايسه ميانگين دو گروه)</vt:lpstr>
      <vt:lpstr>مدل آماری t  دوگروه مستقل(آزمون مقايسه ميانگين دو گروه)</vt:lpstr>
      <vt:lpstr>مدل آماری t  دوگروه مستقل(آزمون مقايسه ميانگين دو گروه)</vt:lpstr>
      <vt:lpstr>مدل آماری t  دوگروه مستقل(آزمون مقايسه ميانگين دو گروه)</vt:lpstr>
      <vt:lpstr>مدل آماری t  دوگروه مستقل(آزمون مقايسه ميانگين دو گروه)</vt:lpstr>
      <vt:lpstr>مدل آماری t  دوگروه مستقل(آزمون مقايسه ميانگين دو گروه)</vt:lpstr>
      <vt:lpstr>مدل آماری t  دوگروه مستقل(آزمون مقايسه ميانگين دو گروه)</vt:lpstr>
      <vt:lpstr>مدل آماری t  دوگروه مستقل(آزمون مقايسه ميانگين دو گروه)</vt:lpstr>
      <vt:lpstr>مدل آماری t  دوگروه وابسته (جفت گونه)</vt:lpstr>
      <vt:lpstr>Slide 51</vt:lpstr>
      <vt:lpstr>Slide 52</vt:lpstr>
      <vt:lpstr>Slide 53</vt:lpstr>
      <vt:lpstr>Slide 54</vt:lpstr>
      <vt:lpstr>آزمون مقايسه ميانگين چند جامعه(مستقل) ANOVA</vt:lpstr>
      <vt:lpstr>Slide 56</vt:lpstr>
      <vt:lpstr>Slide 57</vt:lpstr>
      <vt:lpstr>Slide 58</vt:lpstr>
      <vt:lpstr>مدلهای آماری ناپارامتريک</vt:lpstr>
      <vt:lpstr>آزمون دو جمله ای(Binominal Test)</vt:lpstr>
      <vt:lpstr>آزمون دو جمله ای(Binominal Test)</vt:lpstr>
      <vt:lpstr>آزمون دو جمله ای(Binominal Test)</vt:lpstr>
      <vt:lpstr>آزمون U مان- ويتنی(Mann-Whitney U)</vt:lpstr>
      <vt:lpstr>آزمون U مان- ويتنی(Mann-Whitney U)</vt:lpstr>
      <vt:lpstr>آزمون U مان- ويتنی(Mann-Whitney U)</vt:lpstr>
      <vt:lpstr>آزمون U مان- ويتنی(Mann-Whitney U)</vt:lpstr>
      <vt:lpstr>Slide 67</vt:lpstr>
      <vt:lpstr>Slide 68</vt:lpstr>
      <vt:lpstr>آزمون ويل کاکسون (Wilcox on Test)</vt:lpstr>
      <vt:lpstr>آزمون ويل کاکسون (Wilcox on Test)</vt:lpstr>
      <vt:lpstr>Slide 71</vt:lpstr>
      <vt:lpstr>آزمون مک نمار (McNmar)</vt:lpstr>
      <vt:lpstr>آزمون مک نمار (McNmar)</vt:lpstr>
      <vt:lpstr>آزمون مک نمار (McNmar)</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 ضريب تولرانس بين 0 و 1 است. و نشان ميدهد كه متغيرهاي مستقل تا چه اندازه رابطه خطي با يكديگر دارد. به 1 نزديك باشد هم خطي كمتر است و بر عكس. هر چه قدر عامل تورم واريانس از عدد 2 بزرگتر باشد ميزان هم خطي بيشتر است . VIF از تقسيم عدد 1 بر مقدار تولرانس حاصل ميشود.  </vt:lpstr>
      <vt:lpstr>Slide 97</vt:lpstr>
      <vt:lpstr>Slide 98</vt:lpstr>
      <vt:lpstr>Slide 99</vt:lpstr>
      <vt:lpstr>Slide 100</vt:lpstr>
      <vt:lpstr>Sig  كاي دو مدل برابر 0.000 و كمتر از 0.05 است، بنابراين متغيرهاي مستقل بر متغير وابسته تاثير داشته و نشان دهنده برازش مناسبي است.</vt:lpstr>
      <vt:lpstr>Nagelkerke R Square  معادل ضريب تعيين در رگرسيون خطي است كه در اينجا برابر 1 است. يعني 100 درصد تغييرات متغير وابسته توسط متغيرهاي مستقل رگرسيون لجستيك تبيين ميشود. </vt:lpstr>
      <vt:lpstr>Slide 103</vt:lpstr>
      <vt:lpstr>Slide 104</vt:lpstr>
      <vt:lpstr>Slide 105</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m.khodaye</cp:lastModifiedBy>
  <cp:revision>469</cp:revision>
  <dcterms:created xsi:type="dcterms:W3CDTF">2008-07-16T09:49:15Z</dcterms:created>
  <dcterms:modified xsi:type="dcterms:W3CDTF">2014-02-22T05:52:50Z</dcterms:modified>
</cp:coreProperties>
</file>