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4" r:id="rId1"/>
  </p:sldMasterIdLst>
  <p:sldIdLst>
    <p:sldId id="264" r:id="rId2"/>
    <p:sldId id="265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70" r:id="rId12"/>
    <p:sldId id="271" r:id="rId1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41" autoAdjust="0"/>
    <p:restoredTop sz="94660"/>
  </p:normalViewPr>
  <p:slideViewPr>
    <p:cSldViewPr snapToGrid="0">
      <p:cViewPr varScale="1">
        <p:scale>
          <a:sx n="46" d="100"/>
          <a:sy n="46" d="100"/>
        </p:scale>
        <p:origin x="5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96167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409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0703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1579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4103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08598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2730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949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60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046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215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68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7754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5185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592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192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E9B3C-D531-430D-8923-605A655AA159}" type="datetimeFigureOut">
              <a:rPr lang="fa-IR" smtClean="0"/>
              <a:t>22/03/1440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0B7B91-A1B6-4DD6-BF9D-312BB727155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089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hamgam.medu.i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852" y="2818151"/>
            <a:ext cx="11212643" cy="3522689"/>
          </a:xfrm>
        </p:spPr>
        <p:txBody>
          <a:bodyPr>
            <a:normAutofit/>
          </a:bodyPr>
          <a:lstStyle/>
          <a:p>
            <a:endParaRPr lang="fa-IR" sz="3000" dirty="0">
              <a:solidFill>
                <a:schemeClr val="tx1"/>
              </a:solidFill>
              <a:cs typeface="2  Titr" panose="00000700000000000000" pitchFamily="2" charset="-78"/>
            </a:endParaRPr>
          </a:p>
          <a:p>
            <a:pPr algn="ctr"/>
            <a:endParaRPr lang="fa-IR" sz="3200" dirty="0" smtClean="0">
              <a:solidFill>
                <a:schemeClr val="accent3">
                  <a:lumMod val="75000"/>
                </a:schemeClr>
              </a:solidFill>
              <a:cs typeface="B Morvarid" panose="00000400000000000000" pitchFamily="2" charset="-78"/>
            </a:endParaRPr>
          </a:p>
          <a:p>
            <a:pPr algn="ctr"/>
            <a:r>
              <a:rPr lang="fa-IR" sz="3200" smtClean="0">
                <a:solidFill>
                  <a:schemeClr val="accent3">
                    <a:lumMod val="75000"/>
                  </a:schemeClr>
                </a:solidFill>
                <a:cs typeface="B Titr" panose="00000700000000000000" pitchFamily="2" charset="-78"/>
              </a:rPr>
              <a:t>اداره مشاوره تربیتی- </a:t>
            </a: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Titr" panose="00000700000000000000" pitchFamily="2" charset="-78"/>
              </a:rPr>
              <a:t>تحصیلی</a:t>
            </a:r>
            <a:endParaRPr lang="fa-IR" sz="3200" dirty="0" smtClean="0">
              <a:solidFill>
                <a:schemeClr val="accent3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87004" y="0"/>
            <a:ext cx="9144000" cy="30527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B Nazanin,Bold"/>
                <a:ea typeface="Calibri" panose="020F0502020204030204" pitchFamily="34" charset="0"/>
                <a:cs typeface="2  Titr" panose="00000700000000000000" pitchFamily="2" charset="-78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B Nazanin,Bold"/>
                <a:ea typeface="Calibri" panose="020F0502020204030204" pitchFamily="34" charset="0"/>
                <a:cs typeface="2  Titr" panose="00000700000000000000" pitchFamily="2" charset="-78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B Nazanin,Bold"/>
                <a:ea typeface="Calibri" panose="020F0502020204030204" pitchFamily="34" charset="0"/>
                <a:cs typeface="2  Titr" panose="00000700000000000000" pitchFamily="2" charset="-78"/>
              </a:rPr>
            </a:br>
            <a:r>
              <a:rPr lang="en-US" sz="2000" b="1" dirty="0" smtClean="0">
                <a:solidFill>
                  <a:schemeClr val="tx1"/>
                </a:solidFill>
                <a:latin typeface="B Nazanin,Bold"/>
                <a:ea typeface="Calibri" panose="020F0502020204030204" pitchFamily="34" charset="0"/>
                <a:cs typeface="2  Titr" panose="00000700000000000000" pitchFamily="2" charset="-78"/>
              </a:rPr>
              <a:t> </a:t>
            </a:r>
            <a:r>
              <a:rPr lang="fa-IR" sz="2000" b="1" dirty="0" smtClean="0">
                <a:solidFill>
                  <a:schemeClr val="tx1"/>
                </a:solidFill>
                <a:latin typeface="B Nazanin,Bold"/>
                <a:ea typeface="Calibri" panose="020F0502020204030204" pitchFamily="34" charset="0"/>
                <a:cs typeface="2  Titr" panose="00000700000000000000" pitchFamily="2" charset="-78"/>
              </a:rPr>
              <a:t>اداره مشاوره آموزش و پرورش استان کرمانشاه</a:t>
            </a:r>
            <a:r>
              <a:rPr lang="fa-IR" sz="2000" b="1" dirty="0" smtClean="0">
                <a:latin typeface="B Nazanin,Bold"/>
                <a:ea typeface="Calibri" panose="020F0502020204030204" pitchFamily="34" charset="0"/>
                <a:cs typeface="2  Titr" panose="00000700000000000000" pitchFamily="2" charset="-78"/>
              </a:rPr>
              <a:t/>
            </a:r>
            <a:br>
              <a:rPr lang="fa-IR" sz="2000" b="1" dirty="0" smtClean="0">
                <a:latin typeface="B Nazanin,Bold"/>
                <a:ea typeface="Calibri" panose="020F0502020204030204" pitchFamily="34" charset="0"/>
                <a:cs typeface="2  Titr" panose="00000700000000000000" pitchFamily="2" charset="-78"/>
              </a:rPr>
            </a:br>
            <a:endParaRPr lang="fa-IR" sz="2000" b="1" dirty="0" smtClean="0">
              <a:latin typeface="B Nazanin,Bold"/>
              <a:ea typeface="Calibri" panose="020F0502020204030204" pitchFamily="34" charset="0"/>
              <a:cs typeface="2  Titr" panose="00000700000000000000" pitchFamily="2" charset="-78"/>
            </a:endParaRPr>
          </a:p>
          <a:p>
            <a:pPr algn="ctr"/>
            <a:r>
              <a:rPr lang="fa-IR" sz="2000" b="1" dirty="0" smtClean="0">
                <a:latin typeface="B Nazanin,Bold"/>
                <a:ea typeface="Calibri" panose="020F0502020204030204" pitchFamily="34" charset="0"/>
                <a:cs typeface="2  Titr" panose="00000700000000000000" pitchFamily="2" charset="-78"/>
              </a:rPr>
              <a:t/>
            </a:r>
            <a:br>
              <a:rPr lang="fa-IR" sz="2000" b="1" dirty="0" smtClean="0">
                <a:latin typeface="B Nazanin,Bold"/>
                <a:ea typeface="Calibri" panose="020F0502020204030204" pitchFamily="34" charset="0"/>
                <a:cs typeface="2  Titr" panose="00000700000000000000" pitchFamily="2" charset="-78"/>
              </a:rPr>
            </a:br>
            <a:r>
              <a:rPr lang="fa-IR" sz="2800" dirty="0">
                <a:cs typeface="2  Titr" panose="00000700000000000000" pitchFamily="2" charset="-78"/>
              </a:rPr>
              <a:t>سامانه همگام ویژه </a:t>
            </a:r>
            <a:r>
              <a:rPr lang="fa-IR" sz="2800" dirty="0" smtClean="0">
                <a:cs typeface="2  Titr" panose="00000700000000000000" pitchFamily="2" charset="-78"/>
              </a:rPr>
              <a:t>مشاوران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fa-IR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758" y="270018"/>
            <a:ext cx="2118491" cy="118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41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cs typeface="2  Titr" panose="00000700000000000000" pitchFamily="2" charset="-78"/>
              </a:rPr>
              <a:t>کلیک بر شکل           و کشیدن آن به مکان دلخواه </a:t>
            </a:r>
            <a:br>
              <a:rPr lang="fa-IR" b="1" dirty="0" smtClean="0">
                <a:cs typeface="2  Titr" panose="00000700000000000000" pitchFamily="2" charset="-78"/>
              </a:rPr>
            </a:br>
            <a:r>
              <a:rPr lang="fa-IR" b="1" dirty="0" smtClean="0">
                <a:cs typeface="2  Titr" panose="00000700000000000000" pitchFamily="2" charset="-78"/>
              </a:rPr>
              <a:t>( بالا و پایین) به منظور تعیین اولویت </a:t>
            </a:r>
            <a:endParaRPr lang="fa-IR" b="1" dirty="0">
              <a:cs typeface="2 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172" y="2133600"/>
            <a:ext cx="3721481" cy="37782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0057" y="191843"/>
            <a:ext cx="790828" cy="98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4000" b="1" dirty="0" smtClean="0">
                <a:cs typeface="2  Titr" panose="00000700000000000000" pitchFamily="2" charset="-78"/>
              </a:rPr>
              <a:t>کلیک </a:t>
            </a:r>
            <a:r>
              <a:rPr lang="fa-IR" sz="4000" b="1" dirty="0">
                <a:cs typeface="2  Titr" panose="00000700000000000000" pitchFamily="2" charset="-78"/>
              </a:rPr>
              <a:t>بر ذخیره چیدمان در انتهای </a:t>
            </a:r>
            <a:r>
              <a:rPr lang="fa-IR" sz="4000" b="1" dirty="0" smtClean="0">
                <a:cs typeface="2  Titr" panose="00000700000000000000" pitchFamily="2" charset="-78"/>
              </a:rPr>
              <a:t>صفحه</a:t>
            </a:r>
            <a:endParaRPr lang="fa-IR" sz="4000" b="1" dirty="0">
              <a:cs typeface="2  Titr" panose="00000700000000000000" pitchFamily="2" charset="-78"/>
            </a:endParaRPr>
          </a:p>
        </p:txBody>
      </p:sp>
      <p:pic>
        <p:nvPicPr>
          <p:cNvPr id="4" name="Content Placeholder 3" descr="C:\Users\sys117\Desktop\همگام\90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08818" y="3589391"/>
            <a:ext cx="5876190" cy="8666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0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821" y="1056290"/>
            <a:ext cx="8807821" cy="4932380"/>
          </a:xfrm>
        </p:spPr>
      </p:pic>
    </p:spTree>
    <p:extLst>
      <p:ext uri="{BB962C8B-B14F-4D97-AF65-F5344CB8AC3E}">
        <p14:creationId xmlns:p14="http://schemas.microsoft.com/office/powerpoint/2010/main" val="327507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74049" cy="1325563"/>
          </a:xfrm>
        </p:spPr>
        <p:txBody>
          <a:bodyPr/>
          <a:lstStyle/>
          <a:p>
            <a:pPr algn="ctr"/>
            <a:r>
              <a:rPr lang="fa-IR" b="1" dirty="0" smtClean="0"/>
              <a:t>ورود </a:t>
            </a:r>
            <a:r>
              <a:rPr lang="fa-IR" b="1" dirty="0"/>
              <a:t>به سامانه همگام </a:t>
            </a:r>
            <a:r>
              <a:rPr lang="fa-IR" b="1" dirty="0" smtClean="0"/>
              <a:t>به </a:t>
            </a:r>
            <a:r>
              <a:rPr lang="fa-IR" b="1" dirty="0"/>
              <a:t>آدرس </a:t>
            </a:r>
            <a:r>
              <a:rPr lang="en-US" b="1" u="sng" dirty="0">
                <a:hlinkClick r:id="rId2"/>
              </a:rPr>
              <a:t>www.hamgam.medu.ir</a:t>
            </a:r>
            <a:endParaRPr lang="fa-I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25" y="1690688"/>
            <a:ext cx="10776040" cy="4130565"/>
          </a:xfrm>
        </p:spPr>
      </p:pic>
    </p:spTree>
    <p:extLst>
      <p:ext uri="{BB962C8B-B14F-4D97-AF65-F5344CB8AC3E}">
        <p14:creationId xmlns:p14="http://schemas.microsoft.com/office/powerpoint/2010/main" val="315376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cs typeface="2  Titr" panose="00000700000000000000" pitchFamily="2" charset="-78"/>
              </a:rPr>
              <a:t>وارد </a:t>
            </a:r>
            <a:r>
              <a:rPr lang="fa-IR" b="1" dirty="0">
                <a:cs typeface="2  Titr" panose="00000700000000000000" pitchFamily="2" charset="-78"/>
              </a:rPr>
              <a:t>کردن کدملی درقسمت نام کاربری و رمز ورود در قسمت </a:t>
            </a:r>
            <a:r>
              <a:rPr lang="fa-IR" b="1" dirty="0" smtClean="0">
                <a:cs typeface="2  Titr" panose="00000700000000000000" pitchFamily="2" charset="-78"/>
              </a:rPr>
              <a:t>مربوطه</a:t>
            </a:r>
            <a:endParaRPr lang="fa-IR" dirty="0">
              <a:cs typeface="2  Titr" panose="000007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090" y="1905000"/>
            <a:ext cx="6492766" cy="4235860"/>
          </a:xfrm>
        </p:spPr>
      </p:pic>
    </p:spTree>
    <p:extLst>
      <p:ext uri="{BB962C8B-B14F-4D97-AF65-F5344CB8AC3E}">
        <p14:creationId xmlns:p14="http://schemas.microsoft.com/office/powerpoint/2010/main" val="3857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 smtClean="0">
                <a:cs typeface="2  Titr" panose="00000700000000000000" pitchFamily="2" charset="-78"/>
              </a:rPr>
              <a:t>انتخاب گزینه هدایت تحصیلی</a:t>
            </a:r>
            <a:endParaRPr lang="fa-IR" sz="4400" dirty="0">
              <a:cs typeface="2 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927" y="2133600"/>
            <a:ext cx="8695972" cy="3778250"/>
          </a:xfrm>
        </p:spPr>
      </p:pic>
    </p:spTree>
    <p:extLst>
      <p:ext uri="{BB962C8B-B14F-4D97-AF65-F5344CB8AC3E}">
        <p14:creationId xmlns:p14="http://schemas.microsoft.com/office/powerpoint/2010/main" val="109028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4000" b="1" dirty="0" smtClean="0">
                <a:cs typeface="2  Titr" panose="00000700000000000000" pitchFamily="2" charset="-78"/>
              </a:rPr>
              <a:t>کلیک بر گزینه </a:t>
            </a:r>
            <a:r>
              <a:rPr lang="fa-IR" sz="2800" b="1" dirty="0" smtClean="0">
                <a:cs typeface="2  Titr" panose="00000700000000000000" pitchFamily="2" charset="-78"/>
              </a:rPr>
              <a:t>(</a:t>
            </a:r>
            <a:r>
              <a:rPr lang="fa-IR" sz="4000" b="1" dirty="0" smtClean="0">
                <a:cs typeface="2  Titr" panose="00000700000000000000" pitchFamily="2" charset="-78"/>
              </a:rPr>
              <a:t>تکمیل فرم اولویت</a:t>
            </a:r>
            <a:r>
              <a:rPr lang="fa-IR" sz="2800" b="1" dirty="0" smtClean="0">
                <a:cs typeface="2  Titr" panose="00000700000000000000" pitchFamily="2" charset="-78"/>
              </a:rPr>
              <a:t>)</a:t>
            </a:r>
            <a:endParaRPr lang="fa-IR" sz="2800" b="1" dirty="0">
              <a:cs typeface="2 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2644808"/>
            <a:ext cx="8915400" cy="2755834"/>
          </a:xfrm>
        </p:spPr>
      </p:pic>
    </p:spTree>
    <p:extLst>
      <p:ext uri="{BB962C8B-B14F-4D97-AF65-F5344CB8AC3E}">
        <p14:creationId xmlns:p14="http://schemas.microsoft.com/office/powerpoint/2010/main" val="256944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021" y="365125"/>
            <a:ext cx="104367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a-IR" sz="4200" b="1" dirty="0" smtClean="0">
                <a:cs typeface="2  Titr" panose="00000700000000000000" pitchFamily="2" charset="-78"/>
              </a:rPr>
              <a:t>کلیک برشکل         به منظور دریافت نمون برگ </a:t>
            </a:r>
            <a:br>
              <a:rPr lang="fa-IR" sz="4200" b="1" dirty="0" smtClean="0">
                <a:cs typeface="2  Titr" panose="00000700000000000000" pitchFamily="2" charset="-78"/>
              </a:rPr>
            </a:br>
            <a:r>
              <a:rPr lang="fa-IR" sz="4200" b="1" dirty="0" smtClean="0">
                <a:cs typeface="2  Titr" panose="00000700000000000000" pitchFamily="2" charset="-78"/>
              </a:rPr>
              <a:t>نظرخواهی مشاور</a:t>
            </a:r>
            <a:endParaRPr lang="fa-IR" sz="4200" b="1" dirty="0">
              <a:cs typeface="2 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2504459"/>
            <a:ext cx="8915400" cy="303653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334" y="365125"/>
            <a:ext cx="693000" cy="58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16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21" y="885387"/>
            <a:ext cx="10859814" cy="1325563"/>
          </a:xfrm>
        </p:spPr>
        <p:txBody>
          <a:bodyPr>
            <a:noAutofit/>
          </a:bodyPr>
          <a:lstStyle/>
          <a:p>
            <a:pPr algn="r"/>
            <a:r>
              <a:rPr lang="fa-IR" sz="4000" b="1" dirty="0" smtClean="0">
                <a:cs typeface="2  Titr" panose="00000700000000000000" pitchFamily="2" charset="-78"/>
              </a:rPr>
              <a:t>کلیک برشکل         به منظور دریافت نمون برگ نظر والدین</a:t>
            </a:r>
            <a:endParaRPr lang="fa-IR" sz="4000" b="1" dirty="0">
              <a:cs typeface="2 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2417253"/>
            <a:ext cx="8915400" cy="321094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1083" y="885387"/>
            <a:ext cx="737680" cy="62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1068"/>
          </a:xfrm>
        </p:spPr>
        <p:txBody>
          <a:bodyPr>
            <a:normAutofit/>
          </a:bodyPr>
          <a:lstStyle/>
          <a:p>
            <a:pPr algn="ctr"/>
            <a:r>
              <a:rPr lang="fa-IR" sz="4400" b="1" dirty="0" smtClean="0">
                <a:cs typeface="2  Titr" panose="00000700000000000000" pitchFamily="2" charset="-78"/>
              </a:rPr>
              <a:t>فرم اولویت رشته ها و شاخه ها</a:t>
            </a:r>
            <a:endParaRPr lang="fa-IR" sz="4400" b="1" dirty="0">
              <a:cs typeface="2 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333" y="1749972"/>
            <a:ext cx="9733333" cy="4094179"/>
          </a:xfrm>
        </p:spPr>
      </p:pic>
    </p:spTree>
    <p:extLst>
      <p:ext uri="{BB962C8B-B14F-4D97-AF65-F5344CB8AC3E}">
        <p14:creationId xmlns:p14="http://schemas.microsoft.com/office/powerpoint/2010/main" val="142016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2  Titr" panose="00000700000000000000" pitchFamily="2" charset="-78"/>
              </a:rPr>
              <a:t>کلیک بر شکل          </a:t>
            </a:r>
            <a:r>
              <a:rPr lang="fa-IR" sz="2400" b="1" dirty="0" smtClean="0">
                <a:cs typeface="2  Titr" panose="00000700000000000000" pitchFamily="2" charset="-78"/>
              </a:rPr>
              <a:t>((</a:t>
            </a:r>
            <a:r>
              <a:rPr lang="fa-IR" b="1" dirty="0" smtClean="0">
                <a:cs typeface="2  Titr" panose="00000700000000000000" pitchFamily="2" charset="-78"/>
              </a:rPr>
              <a:t>کتابچه</a:t>
            </a:r>
            <a:r>
              <a:rPr lang="fa-IR" sz="2400" b="1" dirty="0" smtClean="0">
                <a:cs typeface="2  Titr" panose="00000700000000000000" pitchFamily="2" charset="-78"/>
              </a:rPr>
              <a:t>))</a:t>
            </a:r>
            <a:endParaRPr lang="fa-IR" b="1" dirty="0">
              <a:cs typeface="2 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2134394"/>
            <a:ext cx="8915400" cy="377666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426" y="618323"/>
            <a:ext cx="725487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5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81</Words>
  <Application>Microsoft Office PowerPoint</Application>
  <PresentationFormat>Widescreen</PresentationFormat>
  <Paragraphs>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2  Titr</vt:lpstr>
      <vt:lpstr>Arial</vt:lpstr>
      <vt:lpstr>B Morvarid</vt:lpstr>
      <vt:lpstr>B Nazanin,Bold</vt:lpstr>
      <vt:lpstr>B Titr</vt:lpstr>
      <vt:lpstr>Calibri</vt:lpstr>
      <vt:lpstr>Century Gothic</vt:lpstr>
      <vt:lpstr>Tahoma</vt:lpstr>
      <vt:lpstr>Wingdings 3</vt:lpstr>
      <vt:lpstr>Wisp</vt:lpstr>
      <vt:lpstr>PowerPoint Presentation</vt:lpstr>
      <vt:lpstr>ورود به سامانه همگام به آدرس www.hamgam.medu.ir</vt:lpstr>
      <vt:lpstr>وارد کردن کدملی درقسمت نام کاربری و رمز ورود در قسمت مربوطه</vt:lpstr>
      <vt:lpstr>انتخاب گزینه هدایت تحصیلی</vt:lpstr>
      <vt:lpstr>کلیک بر گزینه (تکمیل فرم اولویت)</vt:lpstr>
      <vt:lpstr>کلیک برشکل         به منظور دریافت نمون برگ  نظرخواهی مشاور</vt:lpstr>
      <vt:lpstr>کلیک برشکل         به منظور دریافت نمون برگ نظر والدین</vt:lpstr>
      <vt:lpstr>فرم اولویت رشته ها و شاخه ها</vt:lpstr>
      <vt:lpstr>کلیک بر شکل          ((کتابچه))</vt:lpstr>
      <vt:lpstr>کلیک بر شکل           و کشیدن آن به مکان دلخواه  ( بالا و پایین) به منظور تعیین اولویت </vt:lpstr>
      <vt:lpstr>کلیک بر ذخیره چیدمان در انتهای صفحه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sys117</dc:creator>
  <cp:lastModifiedBy>sys211</cp:lastModifiedBy>
  <cp:revision>35</cp:revision>
  <dcterms:created xsi:type="dcterms:W3CDTF">2017-04-09T06:34:56Z</dcterms:created>
  <dcterms:modified xsi:type="dcterms:W3CDTF">2018-12-01T06:34:53Z</dcterms:modified>
</cp:coreProperties>
</file>