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298"/>
  </p:notesMasterIdLst>
  <p:handoutMasterIdLst>
    <p:handoutMasterId r:id="rId299"/>
  </p:handoutMasterIdLst>
  <p:sldIdLst>
    <p:sldId id="560" r:id="rId2"/>
    <p:sldId id="256" r:id="rId3"/>
    <p:sldId id="293" r:id="rId4"/>
    <p:sldId id="257" r:id="rId5"/>
    <p:sldId id="258" r:id="rId6"/>
    <p:sldId id="259" r:id="rId7"/>
    <p:sldId id="261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0" r:id="rId22"/>
    <p:sldId id="279" r:id="rId23"/>
    <p:sldId id="280" r:id="rId24"/>
    <p:sldId id="282" r:id="rId25"/>
    <p:sldId id="284" r:id="rId26"/>
    <p:sldId id="286" r:id="rId27"/>
    <p:sldId id="289" r:id="rId28"/>
    <p:sldId id="287" r:id="rId29"/>
    <p:sldId id="291" r:id="rId30"/>
    <p:sldId id="292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  <p:sldId id="385" r:id="rId123"/>
    <p:sldId id="386" r:id="rId124"/>
    <p:sldId id="387" r:id="rId125"/>
    <p:sldId id="388" r:id="rId126"/>
    <p:sldId id="389" r:id="rId127"/>
    <p:sldId id="390" r:id="rId128"/>
    <p:sldId id="391" r:id="rId129"/>
    <p:sldId id="392" r:id="rId130"/>
    <p:sldId id="393" r:id="rId131"/>
    <p:sldId id="394" r:id="rId132"/>
    <p:sldId id="395" r:id="rId133"/>
    <p:sldId id="396" r:id="rId134"/>
    <p:sldId id="397" r:id="rId135"/>
    <p:sldId id="398" r:id="rId136"/>
    <p:sldId id="399" r:id="rId137"/>
    <p:sldId id="400" r:id="rId138"/>
    <p:sldId id="401" r:id="rId139"/>
    <p:sldId id="402" r:id="rId140"/>
    <p:sldId id="403" r:id="rId141"/>
    <p:sldId id="404" r:id="rId142"/>
    <p:sldId id="405" r:id="rId143"/>
    <p:sldId id="406" r:id="rId144"/>
    <p:sldId id="407" r:id="rId145"/>
    <p:sldId id="408" r:id="rId146"/>
    <p:sldId id="409" r:id="rId147"/>
    <p:sldId id="410" r:id="rId148"/>
    <p:sldId id="411" r:id="rId149"/>
    <p:sldId id="412" r:id="rId150"/>
    <p:sldId id="413" r:id="rId151"/>
    <p:sldId id="414" r:id="rId152"/>
    <p:sldId id="415" r:id="rId153"/>
    <p:sldId id="416" r:id="rId154"/>
    <p:sldId id="417" r:id="rId155"/>
    <p:sldId id="418" r:id="rId156"/>
    <p:sldId id="419" r:id="rId157"/>
    <p:sldId id="420" r:id="rId158"/>
    <p:sldId id="421" r:id="rId159"/>
    <p:sldId id="422" r:id="rId160"/>
    <p:sldId id="423" r:id="rId161"/>
    <p:sldId id="424" r:id="rId162"/>
    <p:sldId id="425" r:id="rId163"/>
    <p:sldId id="426" r:id="rId164"/>
    <p:sldId id="427" r:id="rId165"/>
    <p:sldId id="428" r:id="rId166"/>
    <p:sldId id="429" r:id="rId167"/>
    <p:sldId id="430" r:id="rId168"/>
    <p:sldId id="431" r:id="rId169"/>
    <p:sldId id="432" r:id="rId170"/>
    <p:sldId id="433" r:id="rId171"/>
    <p:sldId id="434" r:id="rId172"/>
    <p:sldId id="435" r:id="rId173"/>
    <p:sldId id="436" r:id="rId174"/>
    <p:sldId id="437" r:id="rId175"/>
    <p:sldId id="438" r:id="rId176"/>
    <p:sldId id="439" r:id="rId177"/>
    <p:sldId id="440" r:id="rId178"/>
    <p:sldId id="441" r:id="rId179"/>
    <p:sldId id="442" r:id="rId180"/>
    <p:sldId id="443" r:id="rId181"/>
    <p:sldId id="444" r:id="rId182"/>
    <p:sldId id="445" r:id="rId183"/>
    <p:sldId id="446" r:id="rId184"/>
    <p:sldId id="447" r:id="rId185"/>
    <p:sldId id="448" r:id="rId186"/>
    <p:sldId id="449" r:id="rId187"/>
    <p:sldId id="450" r:id="rId188"/>
    <p:sldId id="451" r:id="rId189"/>
    <p:sldId id="452" r:id="rId190"/>
    <p:sldId id="453" r:id="rId191"/>
    <p:sldId id="454" r:id="rId192"/>
    <p:sldId id="455" r:id="rId193"/>
    <p:sldId id="456" r:id="rId194"/>
    <p:sldId id="457" r:id="rId195"/>
    <p:sldId id="458" r:id="rId196"/>
    <p:sldId id="459" r:id="rId197"/>
    <p:sldId id="460" r:id="rId198"/>
    <p:sldId id="461" r:id="rId199"/>
    <p:sldId id="462" r:id="rId200"/>
    <p:sldId id="463" r:id="rId201"/>
    <p:sldId id="464" r:id="rId202"/>
    <p:sldId id="465" r:id="rId203"/>
    <p:sldId id="466" r:id="rId204"/>
    <p:sldId id="467" r:id="rId205"/>
    <p:sldId id="468" r:id="rId206"/>
    <p:sldId id="469" r:id="rId207"/>
    <p:sldId id="470" r:id="rId208"/>
    <p:sldId id="471" r:id="rId209"/>
    <p:sldId id="472" r:id="rId210"/>
    <p:sldId id="473" r:id="rId211"/>
    <p:sldId id="474" r:id="rId212"/>
    <p:sldId id="475" r:id="rId213"/>
    <p:sldId id="476" r:id="rId214"/>
    <p:sldId id="477" r:id="rId215"/>
    <p:sldId id="478" r:id="rId216"/>
    <p:sldId id="479" r:id="rId217"/>
    <p:sldId id="480" r:id="rId218"/>
    <p:sldId id="481" r:id="rId219"/>
    <p:sldId id="482" r:id="rId220"/>
    <p:sldId id="483" r:id="rId221"/>
    <p:sldId id="484" r:id="rId222"/>
    <p:sldId id="485" r:id="rId223"/>
    <p:sldId id="486" r:id="rId224"/>
    <p:sldId id="487" r:id="rId225"/>
    <p:sldId id="488" r:id="rId226"/>
    <p:sldId id="489" r:id="rId227"/>
    <p:sldId id="490" r:id="rId228"/>
    <p:sldId id="491" r:id="rId229"/>
    <p:sldId id="492" r:id="rId230"/>
    <p:sldId id="493" r:id="rId231"/>
    <p:sldId id="494" r:id="rId232"/>
    <p:sldId id="495" r:id="rId233"/>
    <p:sldId id="496" r:id="rId234"/>
    <p:sldId id="497" r:id="rId235"/>
    <p:sldId id="498" r:id="rId236"/>
    <p:sldId id="499" r:id="rId237"/>
    <p:sldId id="500" r:id="rId238"/>
    <p:sldId id="501" r:id="rId239"/>
    <p:sldId id="502" r:id="rId240"/>
    <p:sldId id="503" r:id="rId241"/>
    <p:sldId id="504" r:id="rId242"/>
    <p:sldId id="505" r:id="rId243"/>
    <p:sldId id="506" r:id="rId244"/>
    <p:sldId id="507" r:id="rId245"/>
    <p:sldId id="508" r:id="rId246"/>
    <p:sldId id="509" r:id="rId247"/>
    <p:sldId id="510" r:id="rId248"/>
    <p:sldId id="511" r:id="rId249"/>
    <p:sldId id="512" r:id="rId250"/>
    <p:sldId id="513" r:id="rId251"/>
    <p:sldId id="514" r:id="rId252"/>
    <p:sldId id="515" r:id="rId253"/>
    <p:sldId id="516" r:id="rId254"/>
    <p:sldId id="517" r:id="rId255"/>
    <p:sldId id="518" r:id="rId256"/>
    <p:sldId id="519" r:id="rId257"/>
    <p:sldId id="520" r:id="rId258"/>
    <p:sldId id="521" r:id="rId259"/>
    <p:sldId id="522" r:id="rId260"/>
    <p:sldId id="523" r:id="rId261"/>
    <p:sldId id="524" r:id="rId262"/>
    <p:sldId id="525" r:id="rId263"/>
    <p:sldId id="526" r:id="rId264"/>
    <p:sldId id="527" r:id="rId265"/>
    <p:sldId id="528" r:id="rId266"/>
    <p:sldId id="529" r:id="rId267"/>
    <p:sldId id="530" r:id="rId268"/>
    <p:sldId id="531" r:id="rId269"/>
    <p:sldId id="532" r:id="rId270"/>
    <p:sldId id="533" r:id="rId271"/>
    <p:sldId id="534" r:id="rId272"/>
    <p:sldId id="535" r:id="rId273"/>
    <p:sldId id="536" r:id="rId274"/>
    <p:sldId id="537" r:id="rId275"/>
    <p:sldId id="538" r:id="rId276"/>
    <p:sldId id="539" r:id="rId277"/>
    <p:sldId id="540" r:id="rId278"/>
    <p:sldId id="541" r:id="rId279"/>
    <p:sldId id="542" r:id="rId280"/>
    <p:sldId id="543" r:id="rId281"/>
    <p:sldId id="544" r:id="rId282"/>
    <p:sldId id="545" r:id="rId283"/>
    <p:sldId id="546" r:id="rId284"/>
    <p:sldId id="547" r:id="rId285"/>
    <p:sldId id="548" r:id="rId286"/>
    <p:sldId id="549" r:id="rId287"/>
    <p:sldId id="550" r:id="rId288"/>
    <p:sldId id="551" r:id="rId289"/>
    <p:sldId id="552" r:id="rId290"/>
    <p:sldId id="553" r:id="rId291"/>
    <p:sldId id="554" r:id="rId292"/>
    <p:sldId id="555" r:id="rId293"/>
    <p:sldId id="556" r:id="rId294"/>
    <p:sldId id="557" r:id="rId295"/>
    <p:sldId id="558" r:id="rId296"/>
    <p:sldId id="559" r:id="rId29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3700"/>
    <a:srgbClr val="6288FC"/>
    <a:srgbClr val="BACBFE"/>
    <a:srgbClr val="FFFFCC"/>
    <a:srgbClr val="CC3300"/>
    <a:srgbClr val="CC6600"/>
    <a:srgbClr val="FE0A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1" autoAdjust="0"/>
    <p:restoredTop sz="94660"/>
  </p:normalViewPr>
  <p:slideViewPr>
    <p:cSldViewPr snapToObjects="1">
      <p:cViewPr varScale="1">
        <p:scale>
          <a:sx n="66" d="100"/>
          <a:sy n="66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handoutMaster" Target="handoutMasters/handoutMaster1.xml"/><Relationship Id="rId303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92" Type="http://schemas.openxmlformats.org/officeDocument/2006/relationships/slide" Target="slides/slide291.xml"/><Relationship Id="rId297" Type="http://schemas.openxmlformats.org/officeDocument/2006/relationships/slide" Target="slides/slide296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presProps" Target="pres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82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8644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51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22010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60167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68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440055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0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03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195647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2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23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290123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74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23866508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64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4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844217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8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85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495824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80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3361164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33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26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26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514222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4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46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222958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86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25662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55069751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88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3785290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39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0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522240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92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18228032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41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4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919417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867536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9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90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879519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01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85611717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03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0761458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05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5626456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07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93619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89147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09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81632346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11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7182201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153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7756931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94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94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149401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1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15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761033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46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46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093608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6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5921935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9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97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499451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58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006294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7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4922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791322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9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99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794596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2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20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99950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6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61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663414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8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481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640612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0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02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512101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2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22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008819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4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43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021065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63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63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564595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8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531998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0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04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6001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241971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2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25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28956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3655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95439247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58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2671646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78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78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049817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09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09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261084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70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70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001947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1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11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04574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3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32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762205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52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52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054211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73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73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5462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6202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6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65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408473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08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17467942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10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1080234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12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931761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41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47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47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1049652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67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796644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8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88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70300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208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278718315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2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9831175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9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290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282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510238133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34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52012191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7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72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449920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9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93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101653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4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44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412898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6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64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1557045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9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95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996029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1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15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239631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3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36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333718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56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56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9945843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7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77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4060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9016307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65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9179985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700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32371115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2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3107651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4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41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772843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6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61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730057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8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82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9679202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026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8026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020671979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2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23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9119231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853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80945921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87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248012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1883371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894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484497069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91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65781044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93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277999380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95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6278128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976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547398068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499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17735128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504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65068885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5068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52812117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09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09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481342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514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106279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882725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516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96515945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518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20493056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520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688042004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524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52444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7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1635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2733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7772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6409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65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48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994239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493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764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763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331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605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92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562178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977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864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46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37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182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407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315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738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228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164124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24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671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12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186150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952522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290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27718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37300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0814980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35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1214631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474649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43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83332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45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966475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47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615101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50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1265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480721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52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200091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55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3677708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57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5864813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59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0275256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61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0582630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63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823791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65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7172014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67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8507642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69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7082217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72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35418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6674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75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9390684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0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02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5874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2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22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52713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4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43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23378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6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63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11068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8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84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05337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0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04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29336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35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35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5193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55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55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12134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76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76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843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6902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199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743546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17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17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40868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03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2110494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05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7047904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78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78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81806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9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99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61909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2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29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83598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7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70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72323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01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01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49890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2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22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395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985662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4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42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24307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63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63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66599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83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283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80242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04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04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57165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24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24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98863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65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65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72684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85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85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820874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16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16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10917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37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37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64473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7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262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57316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78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78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97341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98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98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27606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19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19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107079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39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39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46461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60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921986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  <p:sp>
        <p:nvSpPr>
          <p:cNvPr id="258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9090868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0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0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862808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21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21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70271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41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41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661348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62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62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391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229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536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352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1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ED06A6-6BC0-4EBC-9B10-CAC57A818CC3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1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3252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89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24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64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182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673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23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3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94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732AA"/>
            </a:gs>
            <a:gs pos="100000">
              <a:srgbClr val="8B7D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9011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rgbClr val="264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rgbClr val="264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rgbClr val="264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rgbClr val="264C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901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00949" y="-57001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png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png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6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wmf"/></Relationships>
</file>

<file path=ppt/slides/_rels/slide2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6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2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5.bin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7.bin"/></Relationships>
</file>

<file path=ppt/slides/_rels/slide2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166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8.bin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M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838629" y="639910"/>
            <a:ext cx="7329829" cy="575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6371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76200" y="2438400"/>
            <a:ext cx="6781800" cy="2971800"/>
          </a:xfrm>
          <a:prstGeom prst="triangle">
            <a:avLst>
              <a:gd name="adj" fmla="val 49995"/>
            </a:avLst>
          </a:prstGeom>
          <a:gradFill rotWithShape="1">
            <a:gsLst>
              <a:gs pos="0">
                <a:srgbClr val="CC6600"/>
              </a:gs>
              <a:gs pos="100000">
                <a:srgbClr val="FE0A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97013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905000"/>
          </a:xfrm>
          <a:noFill/>
          <a:ln/>
        </p:spPr>
        <p:txBody>
          <a:bodyPr/>
          <a:lstStyle/>
          <a:p>
            <a:r>
              <a:rPr lang="fa-IR" sz="4000" b="1">
                <a:latin typeface="Impact" panose="020B0806030902050204" pitchFamily="34" charset="0"/>
                <a:cs typeface="2  Titr" panose="00000700000000000000" pitchFamily="2" charset="-78"/>
              </a:rPr>
              <a:t>چگونگی ظهور مدیران در حوزه ها و سطوح مختلف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1681163" y="2452688"/>
            <a:ext cx="1790700" cy="29575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69875" y="5486400"/>
            <a:ext cx="10334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cs typeface="2  Lotus" panose="00000400000000000000" pitchFamily="2" charset="-78"/>
              </a:rPr>
              <a:t>وظایف مالی</a:t>
            </a:r>
            <a:endParaRPr lang="en-US" sz="1800">
              <a:cs typeface="2  Lotus" panose="00000400000000000000" pitchFamily="2" charset="-78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447800" y="5534025"/>
            <a:ext cx="12017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>
                <a:cs typeface="2  Lotus" panose="00000400000000000000" pitchFamily="2" charset="-78"/>
              </a:rPr>
              <a:t>وظایف    کار گزینی</a:t>
            </a:r>
            <a:endParaRPr lang="en-US" sz="1800">
              <a:cs typeface="2  Lotus" panose="00000400000000000000" pitchFamily="2" charset="-78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717800" y="5486400"/>
            <a:ext cx="13509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cs typeface="2  Lotus" panose="00000400000000000000" pitchFamily="2" charset="-78"/>
              </a:rPr>
              <a:t>وظایف اطلاعاتی</a:t>
            </a:r>
            <a:endParaRPr lang="en-US" sz="1800">
              <a:cs typeface="2  Lotus" panose="00000400000000000000" pitchFamily="2" charset="-78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170363" y="5486400"/>
            <a:ext cx="1212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cs typeface="2  Lotus" panose="00000400000000000000" pitchFamily="2" charset="-78"/>
              </a:rPr>
              <a:t>وظایف</a:t>
            </a:r>
          </a:p>
          <a:p>
            <a:pPr algn="ctr"/>
            <a:r>
              <a:rPr lang="fa-IR" sz="1800">
                <a:cs typeface="2  Lotus" panose="00000400000000000000" pitchFamily="2" charset="-78"/>
              </a:rPr>
              <a:t> ساخت وتولید</a:t>
            </a:r>
            <a:endParaRPr lang="en-US" sz="1800">
              <a:cs typeface="2  Lotus" panose="00000400000000000000" pitchFamily="2" charset="-78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710238" y="5486400"/>
            <a:ext cx="1323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cs typeface="2  Lotus" panose="00000400000000000000" pitchFamily="2" charset="-78"/>
              </a:rPr>
              <a:t>وظایف بازرگانی</a:t>
            </a:r>
            <a:endParaRPr lang="en-US" sz="1800">
              <a:cs typeface="2  Lotus" panose="00000400000000000000" pitchFamily="2" charset="-78"/>
            </a:endParaRPr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2667000" y="2468563"/>
            <a:ext cx="1441450" cy="2943225"/>
          </a:xfrm>
          <a:custGeom>
            <a:avLst/>
            <a:gdLst>
              <a:gd name="T0" fmla="*/ 509 w 908"/>
              <a:gd name="T1" fmla="*/ 0 h 1854"/>
              <a:gd name="T2" fmla="*/ 907 w 908"/>
              <a:gd name="T3" fmla="*/ 1853 h 1854"/>
              <a:gd name="T4" fmla="*/ 0 w 908"/>
              <a:gd name="T5" fmla="*/ 1853 h 1854"/>
              <a:gd name="T6" fmla="*/ 509 w 908"/>
              <a:gd name="T7" fmla="*/ 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8" h="1854">
                <a:moveTo>
                  <a:pt x="509" y="0"/>
                </a:moveTo>
                <a:lnTo>
                  <a:pt x="907" y="1853"/>
                </a:lnTo>
                <a:lnTo>
                  <a:pt x="0" y="1853"/>
                </a:lnTo>
                <a:lnTo>
                  <a:pt x="509" y="0"/>
                </a:lnTo>
              </a:path>
            </a:pathLst>
          </a:custGeom>
          <a:gradFill rotWithShape="1">
            <a:gsLst>
              <a:gs pos="0">
                <a:srgbClr val="FFCC99"/>
              </a:gs>
              <a:gs pos="50000">
                <a:srgbClr val="FFFFCC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3471863" y="2452688"/>
            <a:ext cx="1855787" cy="2959100"/>
          </a:xfrm>
          <a:custGeom>
            <a:avLst/>
            <a:gdLst>
              <a:gd name="T0" fmla="*/ 0 w 1169"/>
              <a:gd name="T1" fmla="*/ 0 h 1864"/>
              <a:gd name="T2" fmla="*/ 378 w 1169"/>
              <a:gd name="T3" fmla="*/ 1853 h 1864"/>
              <a:gd name="T4" fmla="*/ 1168 w 1169"/>
              <a:gd name="T5" fmla="*/ 1863 h 1864"/>
              <a:gd name="T6" fmla="*/ 0 w 1169"/>
              <a:gd name="T7" fmla="*/ 0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9" h="1864">
                <a:moveTo>
                  <a:pt x="0" y="0"/>
                </a:moveTo>
                <a:lnTo>
                  <a:pt x="378" y="1853"/>
                </a:lnTo>
                <a:lnTo>
                  <a:pt x="1168" y="1863"/>
                </a:lnTo>
                <a:lnTo>
                  <a:pt x="0" y="0"/>
                </a:lnTo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1698625" y="2438400"/>
            <a:ext cx="1806575" cy="2973388"/>
          </a:xfrm>
          <a:custGeom>
            <a:avLst/>
            <a:gdLst>
              <a:gd name="T0" fmla="*/ 1137 w 1138"/>
              <a:gd name="T1" fmla="*/ 0 h 1864"/>
              <a:gd name="T2" fmla="*/ 0 w 1138"/>
              <a:gd name="T3" fmla="*/ 1863 h 1864"/>
              <a:gd name="T4" fmla="*/ 659 w 1138"/>
              <a:gd name="T5" fmla="*/ 1852 h 1864"/>
              <a:gd name="T6" fmla="*/ 1137 w 1138"/>
              <a:gd name="T7" fmla="*/ 0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8" h="1864">
                <a:moveTo>
                  <a:pt x="1137" y="0"/>
                </a:moveTo>
                <a:lnTo>
                  <a:pt x="0" y="1863"/>
                </a:lnTo>
                <a:lnTo>
                  <a:pt x="659" y="1852"/>
                </a:lnTo>
                <a:lnTo>
                  <a:pt x="1137" y="0"/>
                </a:lnTo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2540000" y="3429000"/>
            <a:ext cx="1930400" cy="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1397000" y="4419600"/>
            <a:ext cx="4140200" cy="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38150" y="62484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640F446F-37AC-4E26-B991-F9D1EE9E41FA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6799263" y="4648200"/>
            <a:ext cx="2057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کنترل اجرایی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5305425" y="2668588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طراحی استراژیک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6027738" y="3659188"/>
            <a:ext cx="223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 کنترل مدیریتی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9906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اطلاعات جمع آوری شده از همه اجزای سیستم فیزیکی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387725" y="2673350"/>
            <a:ext cx="2292350" cy="1203325"/>
          </a:xfrm>
          <a:prstGeom prst="rect">
            <a:avLst/>
          </a:prstGeom>
          <a:solidFill>
            <a:srgbClr val="CBD07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000">
                <a:solidFill>
                  <a:schemeClr val="bg2"/>
                </a:solidFill>
                <a:cs typeface="2  Lotus" panose="00000400000000000000" pitchFamily="2" charset="-78"/>
              </a:rPr>
              <a:t>مدیریت</a:t>
            </a:r>
            <a:endParaRPr lang="en-US" sz="2000">
              <a:cs typeface="2  Lotus" panose="00000400000000000000" pitchFamily="2" charset="-78"/>
            </a:endParaRP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387725" y="5267325"/>
            <a:ext cx="2292350" cy="1203325"/>
          </a:xfrm>
          <a:prstGeom prst="rect">
            <a:avLst/>
          </a:prstGeom>
          <a:solidFill>
            <a:srgbClr val="CBD07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000">
                <a:solidFill>
                  <a:schemeClr val="bg2"/>
                </a:solidFill>
                <a:cs typeface="2  Lotus" panose="00000400000000000000" pitchFamily="2" charset="-78"/>
              </a:rPr>
              <a:t>روند تبدیلات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00711" name="AutoShape 7"/>
          <p:cNvSpPr>
            <a:spLocks noChangeArrowheads="1"/>
          </p:cNvSpPr>
          <p:nvPr/>
        </p:nvSpPr>
        <p:spPr bwMode="auto">
          <a:xfrm>
            <a:off x="7307263" y="5348288"/>
            <a:ext cx="1754187" cy="1122362"/>
          </a:xfrm>
          <a:prstGeom prst="parallelogram">
            <a:avLst>
              <a:gd name="adj" fmla="val 39066"/>
            </a:avLst>
          </a:prstGeom>
          <a:solidFill>
            <a:srgbClr val="CBD07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800">
                <a:solidFill>
                  <a:schemeClr val="bg2"/>
                </a:solidFill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 sz="1800">
                <a:solidFill>
                  <a:schemeClr val="bg2"/>
                </a:solidFill>
                <a:cs typeface="2  Lotus" panose="00000400000000000000" pitchFamily="2" charset="-78"/>
              </a:rPr>
              <a:t>خروجی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flipH="1">
            <a:off x="1028700" y="3352800"/>
            <a:ext cx="2362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13" name="Line 9"/>
          <p:cNvSpPr>
            <a:spLocks noChangeShapeType="1"/>
          </p:cNvSpPr>
          <p:nvPr/>
        </p:nvSpPr>
        <p:spPr bwMode="auto">
          <a:xfrm>
            <a:off x="1076325" y="3314700"/>
            <a:ext cx="0" cy="2108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1076325" y="3352800"/>
            <a:ext cx="0" cy="1870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5802313" y="3314700"/>
            <a:ext cx="26130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>
            <a:off x="8453438" y="3352800"/>
            <a:ext cx="4762" cy="1943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 flipV="1">
            <a:off x="1382713" y="4368800"/>
            <a:ext cx="0" cy="9731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V="1">
            <a:off x="1447800" y="43053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1498600" y="4368800"/>
            <a:ext cx="69167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1498600" y="5991225"/>
            <a:ext cx="1766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5724525" y="5991225"/>
            <a:ext cx="16906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22" name="AutoShape 18"/>
          <p:cNvSpPr>
            <a:spLocks noChangeArrowheads="1"/>
          </p:cNvSpPr>
          <p:nvPr/>
        </p:nvSpPr>
        <p:spPr bwMode="auto">
          <a:xfrm>
            <a:off x="6350" y="5348288"/>
            <a:ext cx="1677988" cy="1122362"/>
          </a:xfrm>
          <a:prstGeom prst="parallelogram">
            <a:avLst>
              <a:gd name="adj" fmla="val 37369"/>
            </a:avLst>
          </a:prstGeom>
          <a:solidFill>
            <a:srgbClr val="CBD07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800">
                <a:solidFill>
                  <a:schemeClr val="bg2"/>
                </a:solidFill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 sz="1800">
                <a:solidFill>
                  <a:schemeClr val="bg2"/>
                </a:solidFill>
                <a:cs typeface="2  Lotus" panose="00000400000000000000" pitchFamily="2" charset="-78"/>
              </a:rPr>
              <a:t>ورودی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V="1">
            <a:off x="4533900" y="4411663"/>
            <a:ext cx="0" cy="8874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0724" name="Rectangle 20"/>
          <p:cNvSpPr>
            <a:spLocks noChangeArrowheads="1"/>
          </p:cNvSpPr>
          <p:nvPr/>
        </p:nvSpPr>
        <p:spPr bwMode="auto">
          <a:xfrm>
            <a:off x="1211263" y="2860675"/>
            <a:ext cx="8524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اطلاعات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00725" name="Rectangle 21"/>
          <p:cNvSpPr>
            <a:spLocks noChangeArrowheads="1"/>
          </p:cNvSpPr>
          <p:nvPr/>
        </p:nvSpPr>
        <p:spPr bwMode="auto">
          <a:xfrm>
            <a:off x="6357938" y="2860675"/>
            <a:ext cx="8524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anose="04020705040A02060702" pitchFamily="82" charset="0"/>
                <a:cs typeface="2  Lotus" panose="00000400000000000000" pitchFamily="2" charset="-78"/>
              </a:rPr>
              <a:t>اطلاعات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anose="04020705040A02060702" pitchFamily="82" charset="0"/>
              <a:cs typeface="2  Lotus" panose="00000400000000000000" pitchFamily="2" charset="-78"/>
            </a:endParaRPr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152400" y="65532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4-</a:t>
            </a:r>
            <a:fld id="{A6B21988-E025-47CE-8948-15D9A7E2B656}" type="slidenum">
              <a:rPr lang="en-US" sz="1400">
                <a:latin typeface="Times New Roman" panose="02020603050405020304" pitchFamily="18" charset="0"/>
              </a:rPr>
              <a:pPr algn="ctr"/>
              <a:t>100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1731963" y="500063"/>
            <a:ext cx="51847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گزارش تحلیلی تهیه کننده</a:t>
            </a:r>
            <a:endParaRPr lang="en-US" sz="4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31763" y="1595438"/>
            <a:ext cx="8788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شماره آیتم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: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410615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شرح آیتم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: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Upper Door Hinge</a:t>
            </a:r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241300" y="2514600"/>
            <a:ext cx="8661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1438" y="2586038"/>
            <a:ext cx="9001125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SUPPLIER		LAST			UNIT	DAYS TO     PCT.</a:t>
            </a:r>
          </a:p>
          <a:p>
            <a:r>
              <a:rPr lang="en-US" sz="18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      NAME	DATE	P.O. #       QTY.	PRICE	RECEIPT     REJECTS</a:t>
            </a:r>
          </a:p>
          <a:p>
            <a:endParaRPr lang="en-US" sz="1800" b="1">
              <a:solidFill>
                <a:srgbClr val="00DFC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3062	       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CARTER</a:t>
            </a: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7/12	1048-10     360	$8.75	         12          .00</a:t>
            </a: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SONS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4189	       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PACIFIC</a:t>
            </a: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4/13	  962-10     350       9.10               08         .02</a:t>
            </a: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MACHINING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0140             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A.B.</a:t>
            </a: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1/04	  550-10	    350       8.12	          03	         .00</a:t>
            </a: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MERRIL</a:t>
            </a: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2111	      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BAY AREA	</a:t>
            </a:r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8/19	 1196-10	    360	 11.60	          19          .04</a:t>
            </a:r>
          </a:p>
          <a:p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	</a:t>
            </a:r>
          </a:p>
          <a:p>
            <a:pPr eaLnBrk="1" hangingPunct="1">
              <a:spcBef>
                <a:spcPct val="50000"/>
              </a:spcBef>
            </a:pP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4-</a:t>
            </a:r>
            <a:fld id="{2EEB6EAA-6C90-4A43-A092-94BD928D1847}" type="slidenum">
              <a:rPr lang="en-US" sz="1400">
                <a:latin typeface="Times New Roman" panose="02020603050405020304" pitchFamily="18" charset="0"/>
              </a:rPr>
              <a:pPr algn="ctr"/>
              <a:t>101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369888" y="347663"/>
            <a:ext cx="84518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تهیه یک گزارش اطلاعاتی در مورد وضعیت کار </a:t>
            </a:r>
          </a:p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در مورد روند تبدیلات  </a:t>
            </a:r>
            <a:endParaRPr lang="en-US" sz="40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131763" y="1900238"/>
            <a:ext cx="8788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84-182</a:t>
            </a:r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شماره کار</a:t>
            </a: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: 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Wankel Automotive</a:t>
            </a:r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مشتری</a:t>
            </a: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: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04806" name="Line 6"/>
          <p:cNvSpPr>
            <a:spLocks noChangeShapeType="1"/>
          </p:cNvSpPr>
          <p:nvPr/>
        </p:nvSpPr>
        <p:spPr bwMode="auto">
          <a:xfrm>
            <a:off x="241300" y="2819400"/>
            <a:ext cx="8661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2128838" y="2976563"/>
            <a:ext cx="6791325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20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وضعیت جاری</a:t>
            </a:r>
            <a:endParaRPr lang="en-US" sz="2000">
              <a:cs typeface="2  Lotus" panose="00000400000000000000" pitchFamily="2" charset="-78"/>
            </a:endParaRPr>
          </a:p>
          <a:p>
            <a:pPr algn="r">
              <a:buClr>
                <a:schemeClr val="accent2"/>
              </a:buClr>
              <a:buSzPct val="125000"/>
              <a:buFont typeface="Symbol" panose="05050102010706020507" pitchFamily="18" charset="2"/>
              <a:buNone/>
            </a:pP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گام – 4 جوش حمایتی به فریم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>
              <a:buClr>
                <a:schemeClr val="accent2"/>
              </a:buClr>
              <a:buSzPct val="125000"/>
              <a:buFont typeface="Symbol" panose="05050102010706020507" pitchFamily="18" charset="2"/>
              <a:buNone/>
            </a:pP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حوزه جوش 410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>
              <a:buClr>
                <a:schemeClr val="accent2"/>
              </a:buClr>
              <a:buSzPct val="125000"/>
              <a:buFont typeface="Symbol" panose="05050102010706020507" pitchFamily="18" charset="2"/>
              <a:buNone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10/8; 10:15A</a:t>
            </a: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تاریخ و زمان شروع-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>
              <a:buClr>
                <a:schemeClr val="accent2"/>
              </a:buClr>
              <a:buSzPct val="125000"/>
              <a:buFont typeface="Symbol" panose="05050102010706020507" pitchFamily="18" charset="2"/>
              <a:buNone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10/14; 9:30A</a:t>
            </a: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تکمیل کار پروژه -    </a:t>
            </a:r>
            <a:endParaRPr lang="en-US" sz="2000">
              <a:cs typeface="2  Lotus" panose="00000400000000000000" pitchFamily="2" charset="-78"/>
            </a:endParaRPr>
          </a:p>
          <a:p>
            <a:pPr algn="r"/>
            <a:endParaRPr lang="en-US" sz="2000">
              <a:cs typeface="2  Lotus" panose="00000400000000000000" pitchFamily="2" charset="-78"/>
            </a:endParaRPr>
          </a:p>
          <a:p>
            <a:pPr algn="r"/>
            <a:r>
              <a:rPr lang="fa-IR" sz="20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مرحله بعد</a:t>
            </a:r>
            <a:endParaRPr lang="en-US" sz="2000">
              <a:cs typeface="2  Lotus" panose="00000400000000000000" pitchFamily="2" charset="-78"/>
            </a:endParaRPr>
          </a:p>
          <a:p>
            <a:pPr algn="r">
              <a:buClr>
                <a:schemeClr val="accent2"/>
              </a:buClr>
              <a:buSzPct val="125000"/>
            </a:pP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گام – 5 رنگ کردن چارچوب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>
              <a:buClr>
                <a:schemeClr val="accent2"/>
              </a:buClr>
              <a:buSzPct val="125000"/>
            </a:pP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حوزه رنگ 632 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r"/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				</a:t>
            </a:r>
          </a:p>
          <a:p>
            <a:pPr algn="r" eaLnBrk="1" hangingPunct="1">
              <a:spcBef>
                <a:spcPct val="50000"/>
              </a:spcBef>
            </a:pP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524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1F9CE23B-B7DA-46D6-B390-642C3761458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/>
          <p:cNvSpPr>
            <a:spLocks noChangeArrowheads="1"/>
          </p:cNvSpPr>
          <p:nvPr/>
        </p:nvSpPr>
        <p:spPr bwMode="auto">
          <a:xfrm>
            <a:off x="796925" y="5143500"/>
            <a:ext cx="1793875" cy="831850"/>
          </a:xfrm>
          <a:prstGeom prst="parallelogram">
            <a:avLst>
              <a:gd name="adj" fmla="val 5390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3206750" y="2978150"/>
            <a:ext cx="1435100" cy="673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3282950" y="5187950"/>
            <a:ext cx="1435100" cy="596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6254750" y="3054350"/>
            <a:ext cx="1587500" cy="7493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6" name="AutoShape 8"/>
          <p:cNvSpPr>
            <a:spLocks noChangeArrowheads="1"/>
          </p:cNvSpPr>
          <p:nvPr/>
        </p:nvSpPr>
        <p:spPr bwMode="auto">
          <a:xfrm>
            <a:off x="6330950" y="5187950"/>
            <a:ext cx="1793875" cy="831850"/>
          </a:xfrm>
          <a:prstGeom prst="parallelogram">
            <a:avLst>
              <a:gd name="adj" fmla="val 5390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flipH="1">
            <a:off x="4610100" y="34290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8" name="Line 10"/>
          <p:cNvSpPr>
            <a:spLocks noChangeShapeType="1"/>
          </p:cNvSpPr>
          <p:nvPr/>
        </p:nvSpPr>
        <p:spPr bwMode="auto">
          <a:xfrm flipV="1">
            <a:off x="7086600" y="3771900"/>
            <a:ext cx="0" cy="1409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4710113" y="5486400"/>
            <a:ext cx="18811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>
            <a:off x="2400300" y="5486400"/>
            <a:ext cx="8826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61" name="Line 13"/>
          <p:cNvSpPr>
            <a:spLocks noChangeShapeType="1"/>
          </p:cNvSpPr>
          <p:nvPr/>
        </p:nvSpPr>
        <p:spPr bwMode="auto">
          <a:xfrm flipH="1">
            <a:off x="1866900" y="33528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>
            <a:off x="1905000" y="3390900"/>
            <a:ext cx="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 flipV="1">
            <a:off x="2286000" y="45339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>
            <a:off x="2324100" y="4572000"/>
            <a:ext cx="472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V="1">
            <a:off x="3962400" y="45339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6866" name="Rectangle 18"/>
          <p:cNvSpPr>
            <a:spLocks noChangeArrowheads="1"/>
          </p:cNvSpPr>
          <p:nvPr/>
        </p:nvSpPr>
        <p:spPr bwMode="auto">
          <a:xfrm>
            <a:off x="3124200" y="3054350"/>
            <a:ext cx="13779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مدیریت      </a:t>
            </a:r>
            <a:endParaRPr lang="en-US" sz="28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6867" name="Rectangle 19"/>
          <p:cNvSpPr>
            <a:spLocks noChangeArrowheads="1"/>
          </p:cNvSpPr>
          <p:nvPr/>
        </p:nvSpPr>
        <p:spPr bwMode="auto">
          <a:xfrm>
            <a:off x="6310313" y="3079750"/>
            <a:ext cx="15049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20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پردازشگر  </a:t>
            </a:r>
          </a:p>
          <a:p>
            <a:r>
              <a:rPr lang="fa-IR" sz="20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اطلاعات    </a:t>
            </a:r>
            <a:endParaRPr lang="en-US" sz="20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6868" name="Rectangle 20"/>
          <p:cNvSpPr>
            <a:spLocks noChangeArrowheads="1"/>
          </p:cNvSpPr>
          <p:nvPr/>
        </p:nvSpPr>
        <p:spPr bwMode="auto">
          <a:xfrm>
            <a:off x="6330950" y="5219700"/>
            <a:ext cx="14843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6869" name="Rectangle 21"/>
          <p:cNvSpPr>
            <a:spLocks noChangeArrowheads="1"/>
          </p:cNvSpPr>
          <p:nvPr/>
        </p:nvSpPr>
        <p:spPr bwMode="auto">
          <a:xfrm>
            <a:off x="990600" y="5219700"/>
            <a:ext cx="114776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ورودی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6870" name="Rectangle 22"/>
          <p:cNvSpPr>
            <a:spLocks noChangeArrowheads="1"/>
          </p:cNvSpPr>
          <p:nvPr/>
        </p:nvSpPr>
        <p:spPr bwMode="auto">
          <a:xfrm>
            <a:off x="1890713" y="2971800"/>
            <a:ext cx="8826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اطلاعات</a:t>
            </a:r>
            <a:endParaRPr lang="en-US" sz="2000">
              <a:solidFill>
                <a:schemeClr val="hlink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6871" name="Rectangle 23"/>
          <p:cNvSpPr>
            <a:spLocks noChangeArrowheads="1"/>
          </p:cNvSpPr>
          <p:nvPr/>
        </p:nvSpPr>
        <p:spPr bwMode="auto">
          <a:xfrm>
            <a:off x="4710113" y="2949575"/>
            <a:ext cx="8826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اطلاعات</a:t>
            </a:r>
            <a:endParaRPr lang="en-US" sz="20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6872" name="Rectangle 24"/>
          <p:cNvSpPr>
            <a:spLocks noChangeArrowheads="1"/>
          </p:cNvSpPr>
          <p:nvPr/>
        </p:nvSpPr>
        <p:spPr bwMode="auto">
          <a:xfrm>
            <a:off x="3643313" y="4146550"/>
            <a:ext cx="587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داده</a:t>
            </a:r>
            <a:endParaRPr lang="en-US" sz="28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6873" name="Rectangle 25"/>
          <p:cNvSpPr>
            <a:spLocks noChangeArrowheads="1"/>
          </p:cNvSpPr>
          <p:nvPr/>
        </p:nvSpPr>
        <p:spPr bwMode="auto">
          <a:xfrm>
            <a:off x="3352800" y="5207000"/>
            <a:ext cx="12906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روند تبدیلات</a:t>
            </a: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6874" name="Rectangle 26"/>
          <p:cNvSpPr>
            <a:spLocks noChangeArrowheads="1"/>
          </p:cNvSpPr>
          <p:nvPr/>
        </p:nvSpPr>
        <p:spPr bwMode="auto">
          <a:xfrm>
            <a:off x="1404938" y="276225"/>
            <a:ext cx="63436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تبدیل داده ها به اطلاعات از طریق </a:t>
            </a:r>
          </a:p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پردازش اطلاعات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06875" name="Text Box 27"/>
          <p:cNvSpPr txBox="1">
            <a:spLocks noChangeArrowheads="1"/>
          </p:cNvSpPr>
          <p:nvPr/>
        </p:nvSpPr>
        <p:spPr bwMode="auto">
          <a:xfrm>
            <a:off x="2524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E76CFE43-4F4F-490E-93C8-8682A10E002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 مفهومی(محتوا)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ابعاد اطلاعات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وابستگی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دقت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بازه های زمانی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تکمیل بوده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2266950" y="5486400"/>
            <a:ext cx="44894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به اطلاعات خیلی زیاد اطلاعات سرباره  گویند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8CBC1961-9A98-484F-9A6A-51652272485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 مفهومی (محتوا)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* استاندارد ها</a:t>
            </a: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- مقدار اجرای قابل قبول</a:t>
            </a: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- تصویب شده در دوره های       ویژه  </a:t>
            </a: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- مورد استفاده برای کنترل        سیستم های فیزیکی</a:t>
            </a: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متشکل از :</a:t>
            </a: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       &gt;&gt; مدیریت</a:t>
            </a: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       &gt;&gt; پردازشگر اطلاعات</a:t>
            </a: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       &gt;&gt; استاندارد ها</a:t>
            </a:r>
            <a:endParaRPr lang="en-US" sz="2400">
              <a:cs typeface="2  Lotus" panose="00000400000000000000" pitchFamily="2" charset="-78"/>
            </a:endParaRPr>
          </a:p>
          <a:p>
            <a:pPr lvl="1">
              <a:buFontTx/>
              <a:buNone/>
            </a:pPr>
            <a:endParaRPr lang="en-US" sz="2400">
              <a:cs typeface="2  Lotus" panose="00000400000000000000" pitchFamily="2" charset="-78"/>
            </a:endParaRP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429000" cy="4114800"/>
          </a:xfrm>
        </p:spPr>
        <p:txBody>
          <a:bodyPr/>
          <a:lstStyle/>
          <a:p>
            <a:pPr marL="533400" indent="-533400"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اهداف</a:t>
            </a:r>
          </a:p>
          <a:p>
            <a:pPr marL="533400" indent="-533400"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شامل هدف مورد نیاز       سیستم  </a:t>
            </a:r>
          </a:p>
          <a:p>
            <a:pPr marL="533400" indent="-533400"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هر سیستم یک یا چند         هدف  دارد  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4495800" y="1447800"/>
            <a:ext cx="0" cy="502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1752600" y="14478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457200" y="63246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0C228DCB-714A-4F23-8331-EA0B016E97F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6386513" y="5810250"/>
            <a:ext cx="1989137" cy="744538"/>
          </a:xfrm>
          <a:prstGeom prst="parallelogram">
            <a:avLst>
              <a:gd name="adj" fmla="val 6677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800" b="1">
                <a:solidFill>
                  <a:schemeClr val="bg1"/>
                </a:solidFill>
                <a:cs typeface="2  Lotus" panose="00000400000000000000" pitchFamily="2" charset="-78"/>
              </a:rPr>
              <a:t>منابع</a:t>
            </a:r>
          </a:p>
          <a:p>
            <a:pPr algn="ctr"/>
            <a:r>
              <a:rPr lang="fa-IR" sz="1800" b="1">
                <a:solidFill>
                  <a:schemeClr val="bg1"/>
                </a:solidFill>
                <a:cs typeface="2  Lotus" panose="00000400000000000000" pitchFamily="2" charset="-78"/>
              </a:rPr>
              <a:t>خروجی</a:t>
            </a:r>
            <a:endParaRPr lang="en-US" sz="1800" b="1">
              <a:cs typeface="2  Lotus" panose="00000400000000000000" pitchFamily="2" charset="-78"/>
            </a:endParaRP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615950" y="5741988"/>
            <a:ext cx="2065338" cy="744537"/>
          </a:xfrm>
          <a:prstGeom prst="parallelogram">
            <a:avLst>
              <a:gd name="adj" fmla="val 6933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800" b="1">
                <a:solidFill>
                  <a:schemeClr val="bg1"/>
                </a:solidFill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 sz="1800" b="1">
                <a:solidFill>
                  <a:schemeClr val="bg1"/>
                </a:solidFill>
                <a:cs typeface="2  Lotus" panose="00000400000000000000" pitchFamily="2" charset="-78"/>
              </a:rPr>
              <a:t>ورودی</a:t>
            </a:r>
            <a:endParaRPr lang="en-US" sz="1800" b="1">
              <a:solidFill>
                <a:schemeClr val="bg1"/>
              </a:solidFill>
              <a:cs typeface="2  Lotus" panose="00000400000000000000" pitchFamily="2" charset="-78"/>
            </a:endParaRP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3386138" y="3265488"/>
            <a:ext cx="1911350" cy="88106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000" b="1">
                <a:solidFill>
                  <a:schemeClr val="bg1"/>
                </a:solidFill>
                <a:cs typeface="2  Lotus" panose="00000400000000000000" pitchFamily="2" charset="-78"/>
              </a:rPr>
              <a:t>مدیریت</a:t>
            </a:r>
            <a:endParaRPr lang="en-US" sz="2000" b="1">
              <a:cs typeface="2  Lotus" panose="00000400000000000000" pitchFamily="2" charset="-78"/>
            </a:endParaRP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6618288" y="3195638"/>
            <a:ext cx="1833562" cy="8826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000" b="1">
                <a:solidFill>
                  <a:schemeClr val="bg1"/>
                </a:solidFill>
                <a:cs typeface="2  Lotus" panose="00000400000000000000" pitchFamily="2" charset="-78"/>
              </a:rPr>
              <a:t>پردازشگر اطلاعات</a:t>
            </a:r>
            <a:endParaRPr lang="en-US" sz="2000" b="1">
              <a:cs typeface="2  Lotus" panose="00000400000000000000" pitchFamily="2" charset="-78"/>
            </a:endParaRPr>
          </a:p>
        </p:txBody>
      </p:sp>
      <p:sp>
        <p:nvSpPr>
          <p:cNvPr id="211976" name="Rectangle 8"/>
          <p:cNvSpPr>
            <a:spLocks noChangeArrowheads="1"/>
          </p:cNvSpPr>
          <p:nvPr/>
        </p:nvSpPr>
        <p:spPr bwMode="auto">
          <a:xfrm>
            <a:off x="3462338" y="5741988"/>
            <a:ext cx="1835150" cy="88106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b="1">
                <a:solidFill>
                  <a:schemeClr val="bg1"/>
                </a:solidFill>
                <a:cs typeface="2  Lotus" panose="00000400000000000000" pitchFamily="2" charset="-78"/>
              </a:rPr>
              <a:t>روند تبدیلات</a:t>
            </a: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211977" name="Rectangle 9"/>
          <p:cNvSpPr>
            <a:spLocks noChangeArrowheads="1"/>
          </p:cNvSpPr>
          <p:nvPr/>
        </p:nvSpPr>
        <p:spPr bwMode="auto">
          <a:xfrm>
            <a:off x="3386138" y="1682750"/>
            <a:ext cx="1911350" cy="88106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000" b="1">
                <a:solidFill>
                  <a:schemeClr val="bg1"/>
                </a:solidFill>
                <a:cs typeface="2  Lotus" panose="00000400000000000000" pitchFamily="2" charset="-78"/>
              </a:rPr>
              <a:t>استانداردها</a:t>
            </a:r>
            <a:endParaRPr lang="en-US" sz="2000" b="1">
              <a:cs typeface="2  Lotus" panose="00000400000000000000" pitchFamily="2" charset="-78"/>
            </a:endParaRPr>
          </a:p>
        </p:txBody>
      </p:sp>
      <p:sp>
        <p:nvSpPr>
          <p:cNvPr id="211978" name="Line 10"/>
          <p:cNvSpPr>
            <a:spLocks noChangeShapeType="1"/>
          </p:cNvSpPr>
          <p:nvPr/>
        </p:nvSpPr>
        <p:spPr bwMode="auto">
          <a:xfrm>
            <a:off x="4303713" y="2608263"/>
            <a:ext cx="0" cy="612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79" name="Line 11"/>
          <p:cNvSpPr>
            <a:spLocks noChangeShapeType="1"/>
          </p:cNvSpPr>
          <p:nvPr/>
        </p:nvSpPr>
        <p:spPr bwMode="auto">
          <a:xfrm>
            <a:off x="5341938" y="2157413"/>
            <a:ext cx="184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0" name="Line 12"/>
          <p:cNvSpPr>
            <a:spLocks noChangeShapeType="1"/>
          </p:cNvSpPr>
          <p:nvPr/>
        </p:nvSpPr>
        <p:spPr bwMode="auto">
          <a:xfrm>
            <a:off x="7458075" y="2195513"/>
            <a:ext cx="0" cy="1000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1" name="Line 13"/>
          <p:cNvSpPr>
            <a:spLocks noChangeShapeType="1"/>
          </p:cNvSpPr>
          <p:nvPr/>
        </p:nvSpPr>
        <p:spPr bwMode="auto">
          <a:xfrm flipH="1">
            <a:off x="5219700" y="36576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2" name="Line 14"/>
          <p:cNvSpPr>
            <a:spLocks noChangeShapeType="1"/>
          </p:cNvSpPr>
          <p:nvPr/>
        </p:nvSpPr>
        <p:spPr bwMode="auto">
          <a:xfrm flipH="1">
            <a:off x="1649413" y="3671888"/>
            <a:ext cx="1768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3" name="Line 15"/>
          <p:cNvSpPr>
            <a:spLocks noChangeShapeType="1"/>
          </p:cNvSpPr>
          <p:nvPr/>
        </p:nvSpPr>
        <p:spPr bwMode="auto">
          <a:xfrm flipH="1">
            <a:off x="1495425" y="3671888"/>
            <a:ext cx="230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4" name="Line 16"/>
          <p:cNvSpPr>
            <a:spLocks noChangeShapeType="1"/>
          </p:cNvSpPr>
          <p:nvPr/>
        </p:nvSpPr>
        <p:spPr bwMode="auto">
          <a:xfrm>
            <a:off x="1533525" y="3709988"/>
            <a:ext cx="0" cy="2055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5" name="Line 17"/>
          <p:cNvSpPr>
            <a:spLocks noChangeShapeType="1"/>
          </p:cNvSpPr>
          <p:nvPr/>
        </p:nvSpPr>
        <p:spPr bwMode="auto">
          <a:xfrm flipV="1">
            <a:off x="2263775" y="5143500"/>
            <a:ext cx="5156200" cy="11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6" name="Line 18"/>
          <p:cNvSpPr>
            <a:spLocks noChangeShapeType="1"/>
          </p:cNvSpPr>
          <p:nvPr/>
        </p:nvSpPr>
        <p:spPr bwMode="auto">
          <a:xfrm flipH="1">
            <a:off x="7419975" y="4152900"/>
            <a:ext cx="85725" cy="1612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7" name="Line 19"/>
          <p:cNvSpPr>
            <a:spLocks noChangeShapeType="1"/>
          </p:cNvSpPr>
          <p:nvPr/>
        </p:nvSpPr>
        <p:spPr bwMode="auto">
          <a:xfrm>
            <a:off x="4379913" y="5222875"/>
            <a:ext cx="0" cy="268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8" name="Line 20"/>
          <p:cNvSpPr>
            <a:spLocks noChangeShapeType="1"/>
          </p:cNvSpPr>
          <p:nvPr/>
        </p:nvSpPr>
        <p:spPr bwMode="auto">
          <a:xfrm>
            <a:off x="4379913" y="5567363"/>
            <a:ext cx="0" cy="130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89" name="Line 21"/>
          <p:cNvSpPr>
            <a:spLocks noChangeShapeType="1"/>
          </p:cNvSpPr>
          <p:nvPr/>
        </p:nvSpPr>
        <p:spPr bwMode="auto">
          <a:xfrm>
            <a:off x="2417763" y="6216650"/>
            <a:ext cx="10001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90" name="Line 22"/>
          <p:cNvSpPr>
            <a:spLocks noChangeShapeType="1"/>
          </p:cNvSpPr>
          <p:nvPr/>
        </p:nvSpPr>
        <p:spPr bwMode="auto">
          <a:xfrm>
            <a:off x="5495925" y="6216650"/>
            <a:ext cx="10779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91" name="Rectangle 23"/>
          <p:cNvSpPr>
            <a:spLocks noChangeArrowheads="1"/>
          </p:cNvSpPr>
          <p:nvPr/>
        </p:nvSpPr>
        <p:spPr bwMode="auto">
          <a:xfrm>
            <a:off x="1725613" y="2832100"/>
            <a:ext cx="11207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>
                <a:solidFill>
                  <a:schemeClr val="tx2"/>
                </a:solidFill>
                <a:cs typeface="2  Lotus" panose="00000400000000000000" pitchFamily="2" charset="-78"/>
              </a:rPr>
              <a:t>اطلاعات</a:t>
            </a:r>
            <a:endParaRPr lang="en-US" sz="4000" b="1">
              <a:solidFill>
                <a:schemeClr val="hlink"/>
              </a:solidFill>
              <a:cs typeface="2  Lotus" panose="00000400000000000000" pitchFamily="2" charset="-78"/>
            </a:endParaRP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5229225" y="2832100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اطلاعات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1993" name="Line 25"/>
          <p:cNvSpPr>
            <a:spLocks noChangeShapeType="1"/>
          </p:cNvSpPr>
          <p:nvPr/>
        </p:nvSpPr>
        <p:spPr bwMode="auto">
          <a:xfrm>
            <a:off x="7188200" y="2157413"/>
            <a:ext cx="2317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94" name="Rectangle 26"/>
          <p:cNvSpPr>
            <a:spLocks noChangeArrowheads="1"/>
          </p:cNvSpPr>
          <p:nvPr/>
        </p:nvSpPr>
        <p:spPr bwMode="auto">
          <a:xfrm>
            <a:off x="3905250" y="4727575"/>
            <a:ext cx="528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cs typeface="2  Lotus" panose="00000400000000000000" pitchFamily="2" charset="-78"/>
              </a:rPr>
              <a:t>داده</a:t>
            </a:r>
            <a:endParaRPr lang="en-US" sz="3600" b="1">
              <a:solidFill>
                <a:schemeClr val="hlink"/>
              </a:solidFill>
              <a:cs typeface="2  Lotus" panose="00000400000000000000" pitchFamily="2" charset="-78"/>
            </a:endParaRPr>
          </a:p>
        </p:txBody>
      </p:sp>
      <p:sp>
        <p:nvSpPr>
          <p:cNvPr id="211995" name="Line 27"/>
          <p:cNvSpPr>
            <a:spLocks noChangeShapeType="1"/>
          </p:cNvSpPr>
          <p:nvPr/>
        </p:nvSpPr>
        <p:spPr bwMode="auto">
          <a:xfrm flipH="1">
            <a:off x="5265738" y="6216650"/>
            <a:ext cx="306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96" name="Line 28"/>
          <p:cNvSpPr>
            <a:spLocks noChangeShapeType="1"/>
          </p:cNvSpPr>
          <p:nvPr/>
        </p:nvSpPr>
        <p:spPr bwMode="auto">
          <a:xfrm flipH="1">
            <a:off x="2033588" y="5154613"/>
            <a:ext cx="3063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97" name="Rectangle 29"/>
          <p:cNvSpPr>
            <a:spLocks noChangeArrowheads="1"/>
          </p:cNvSpPr>
          <p:nvPr/>
        </p:nvSpPr>
        <p:spPr bwMode="auto">
          <a:xfrm>
            <a:off x="87313" y="231775"/>
            <a:ext cx="90932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استاندارد های اجرایی قابل دسترسی در  مدیریت</a:t>
            </a:r>
          </a:p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 و پردازشگر اطلاعات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11998" name="Line 30"/>
          <p:cNvSpPr>
            <a:spLocks noChangeShapeType="1"/>
          </p:cNvSpPr>
          <p:nvPr/>
        </p:nvSpPr>
        <p:spPr bwMode="auto">
          <a:xfrm>
            <a:off x="2033588" y="5132388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1999" name="Text Box 31"/>
          <p:cNvSpPr txBox="1">
            <a:spLocks noChangeArrowheads="1"/>
          </p:cNvSpPr>
          <p:nvPr/>
        </p:nvSpPr>
        <p:spPr bwMode="auto">
          <a:xfrm>
            <a:off x="76200" y="65246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D1F35E81-7445-47AA-ACEC-88EB5BFAF0A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مفهوم سیستم (محتوا)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en-US">
                <a:cs typeface="2  Lotus" panose="00000400000000000000" pitchFamily="2" charset="-78"/>
              </a:rPr>
              <a:t>Management by exception</a:t>
            </a: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مقایسه استاندارد ها به وسیله اطلاعات خروجی سیستم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ایجاد مشکلات برای مدیران در خروجی های  خارج از     محدوده قابل قبول سیستم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CBIS </a:t>
            </a:r>
            <a:r>
              <a:rPr lang="fa-IR">
                <a:cs typeface="2  Lotus" panose="00000400000000000000" pitchFamily="2" charset="-78"/>
              </a:rPr>
              <a:t>  - کسب توانایی به وسیله </a:t>
            </a:r>
            <a:r>
              <a:rPr lang="en-US">
                <a:cs typeface="2  Lotus" panose="00000400000000000000" pitchFamily="2" charset="-78"/>
              </a:rPr>
              <a:t>  </a:t>
            </a: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D35C29F7-A77D-4DB0-B4D1-2BFEF1AB035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 مفهومی (محتوا)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077200" cy="4114800"/>
          </a:xfrm>
        </p:spPr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(CSFs)</a:t>
            </a:r>
            <a:r>
              <a:rPr lang="fa-IR">
                <a:cs typeface="2  Lotus" panose="00000400000000000000" pitchFamily="2" charset="-78"/>
              </a:rPr>
              <a:t>* عوامل موفقیت بحرانی 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یکی از فعالیت های شرکت است که برای </a:t>
            </a:r>
            <a:r>
              <a:rPr lang="en-US">
                <a:cs typeface="2  Lotus" panose="00000400000000000000" pitchFamily="2" charset="-78"/>
              </a:rPr>
              <a:t>CSF</a:t>
            </a:r>
            <a:r>
              <a:rPr lang="fa-IR">
                <a:cs typeface="2  Lotus" panose="00000400000000000000" pitchFamily="2" charset="-78"/>
              </a:rPr>
              <a:t>   -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 رسیدن به هدف های شرکت موثر است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های متعددی هستند    </a:t>
            </a:r>
            <a:r>
              <a:rPr lang="en-US">
                <a:cs typeface="2  Lotus" panose="00000400000000000000" pitchFamily="2" charset="-78"/>
              </a:rPr>
              <a:t>CSF </a:t>
            </a:r>
            <a:r>
              <a:rPr lang="fa-IR">
                <a:cs typeface="2  Lotus" panose="00000400000000000000" pitchFamily="2" charset="-78"/>
              </a:rPr>
              <a:t>   - شرکت ها دارای 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ها توجه خاصی به بخشی از فعالیت های شرکت دارند </a:t>
            </a:r>
            <a:r>
              <a:rPr lang="en-US">
                <a:cs typeface="2  Lotus" panose="00000400000000000000" pitchFamily="2" charset="-78"/>
              </a:rPr>
              <a:t>CSF</a:t>
            </a:r>
            <a:r>
              <a:rPr lang="fa-IR">
                <a:cs typeface="2  Lotus" panose="00000400000000000000" pitchFamily="2" charset="-78"/>
              </a:rPr>
              <a:t>   -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endParaRPr lang="en-US">
              <a:cs typeface="2  Lotus" panose="00000400000000000000" pitchFamily="2" charset="-7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B65D5C90-3080-433A-B914-95BA26339F3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3213100" y="1765300"/>
            <a:ext cx="1574800" cy="812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213100" y="3289300"/>
            <a:ext cx="1574800" cy="812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6794500" y="3289300"/>
            <a:ext cx="1574800" cy="812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3213100" y="5499100"/>
            <a:ext cx="1651000" cy="8128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6635750" y="5492750"/>
            <a:ext cx="1739900" cy="825500"/>
          </a:xfrm>
          <a:prstGeom prst="parallelogram">
            <a:avLst>
              <a:gd name="adj" fmla="val 5268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3" name="AutoShape 9"/>
          <p:cNvSpPr>
            <a:spLocks noChangeArrowheads="1"/>
          </p:cNvSpPr>
          <p:nvPr/>
        </p:nvSpPr>
        <p:spPr bwMode="auto">
          <a:xfrm>
            <a:off x="6350" y="5568950"/>
            <a:ext cx="1739900" cy="825500"/>
          </a:xfrm>
          <a:prstGeom prst="parallelogram">
            <a:avLst>
              <a:gd name="adj" fmla="val 5268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4838700" y="3657600"/>
            <a:ext cx="1905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>
            <a:off x="4038600" y="2628900"/>
            <a:ext cx="0" cy="609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 flipV="1">
            <a:off x="7848600" y="4076700"/>
            <a:ext cx="0" cy="1447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>
            <a:off x="1409700" y="4876800"/>
            <a:ext cx="59436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8" name="Line 14"/>
          <p:cNvSpPr>
            <a:spLocks noChangeShapeType="1"/>
          </p:cNvSpPr>
          <p:nvPr/>
        </p:nvSpPr>
        <p:spPr bwMode="auto">
          <a:xfrm>
            <a:off x="7277100" y="4876800"/>
            <a:ext cx="5334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79" name="Line 15"/>
          <p:cNvSpPr>
            <a:spLocks noChangeShapeType="1"/>
          </p:cNvSpPr>
          <p:nvPr/>
        </p:nvSpPr>
        <p:spPr bwMode="auto">
          <a:xfrm>
            <a:off x="4914900" y="5943600"/>
            <a:ext cx="1905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3338513" y="1981200"/>
            <a:ext cx="13081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استانداردها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81" name="Rectangle 17"/>
          <p:cNvSpPr>
            <a:spLocks noChangeArrowheads="1"/>
          </p:cNvSpPr>
          <p:nvPr/>
        </p:nvSpPr>
        <p:spPr bwMode="auto">
          <a:xfrm>
            <a:off x="3536950" y="3505200"/>
            <a:ext cx="10429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مدیریت</a:t>
            </a:r>
            <a:endParaRPr lang="en-US" sz="2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82" name="Rectangle 18"/>
          <p:cNvSpPr>
            <a:spLocks noChangeArrowheads="1"/>
          </p:cNvSpPr>
          <p:nvPr/>
        </p:nvSpPr>
        <p:spPr bwMode="auto">
          <a:xfrm>
            <a:off x="7010400" y="3289300"/>
            <a:ext cx="10636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پردازشگر</a:t>
            </a: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اطلاعات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83" name="Rectangle 19"/>
          <p:cNvSpPr>
            <a:spLocks noChangeArrowheads="1"/>
          </p:cNvSpPr>
          <p:nvPr/>
        </p:nvSpPr>
        <p:spPr bwMode="auto">
          <a:xfrm>
            <a:off x="7046913" y="5610225"/>
            <a:ext cx="768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latin typeface="Times New Roman" panose="02020603050405020304" pitchFamily="18" charset="0"/>
                <a:cs typeface="2  Lotus" panose="00000400000000000000" pitchFamily="2" charset="-78"/>
              </a:rPr>
              <a:t>منابع</a:t>
            </a:r>
          </a:p>
          <a:p>
            <a:pPr algn="ctr"/>
            <a:r>
              <a:rPr lang="fa-IR" sz="1800" b="1"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 sz="18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84" name="Rectangle 20"/>
          <p:cNvSpPr>
            <a:spLocks noChangeArrowheads="1"/>
          </p:cNvSpPr>
          <p:nvPr/>
        </p:nvSpPr>
        <p:spPr bwMode="auto">
          <a:xfrm>
            <a:off x="3124200" y="5524500"/>
            <a:ext cx="1749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5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روند </a:t>
            </a:r>
          </a:p>
          <a:p>
            <a:pPr algn="ctr"/>
            <a:r>
              <a:rPr lang="fa-IR" sz="25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تبدیلات</a:t>
            </a:r>
            <a:endParaRPr lang="en-US" sz="25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85" name="Rectangle 21"/>
          <p:cNvSpPr>
            <a:spLocks noChangeArrowheads="1"/>
          </p:cNvSpPr>
          <p:nvPr/>
        </p:nvSpPr>
        <p:spPr bwMode="auto">
          <a:xfrm>
            <a:off x="460375" y="5680075"/>
            <a:ext cx="7302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منابع</a:t>
            </a:r>
          </a:p>
          <a:p>
            <a:pPr algn="ctr"/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ورودی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86" name="Rectangle 22"/>
          <p:cNvSpPr>
            <a:spLocks noChangeArrowheads="1"/>
          </p:cNvSpPr>
          <p:nvPr/>
        </p:nvSpPr>
        <p:spPr bwMode="auto">
          <a:xfrm>
            <a:off x="3719513" y="4495800"/>
            <a:ext cx="4714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داده</a:t>
            </a:r>
            <a:endParaRPr lang="en-US" sz="2000">
              <a:solidFill>
                <a:schemeClr val="hlink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87" name="Rectangle 23"/>
          <p:cNvSpPr>
            <a:spLocks noChangeArrowheads="1"/>
          </p:cNvSpPr>
          <p:nvPr/>
        </p:nvSpPr>
        <p:spPr bwMode="auto">
          <a:xfrm>
            <a:off x="5395913" y="3276600"/>
            <a:ext cx="8524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اطلاعات</a:t>
            </a:r>
            <a:endParaRPr lang="en-US" sz="2000">
              <a:solidFill>
                <a:schemeClr val="hlink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88" name="Line 24"/>
          <p:cNvSpPr>
            <a:spLocks noChangeShapeType="1"/>
          </p:cNvSpPr>
          <p:nvPr/>
        </p:nvSpPr>
        <p:spPr bwMode="auto">
          <a:xfrm flipH="1">
            <a:off x="800100" y="3657600"/>
            <a:ext cx="243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89" name="Rectangle 25"/>
          <p:cNvSpPr>
            <a:spLocks noChangeArrowheads="1"/>
          </p:cNvSpPr>
          <p:nvPr/>
        </p:nvSpPr>
        <p:spPr bwMode="auto">
          <a:xfrm>
            <a:off x="1433513" y="3276600"/>
            <a:ext cx="9477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تصمیمات</a:t>
            </a:r>
            <a:endParaRPr lang="en-US" sz="2000">
              <a:solidFill>
                <a:schemeClr val="hlink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6090" name="Line 26"/>
          <p:cNvSpPr>
            <a:spLocks noChangeShapeType="1"/>
          </p:cNvSpPr>
          <p:nvPr/>
        </p:nvSpPr>
        <p:spPr bwMode="auto">
          <a:xfrm>
            <a:off x="838200" y="3695700"/>
            <a:ext cx="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91" name="Line 27"/>
          <p:cNvSpPr>
            <a:spLocks noChangeShapeType="1"/>
          </p:cNvSpPr>
          <p:nvPr/>
        </p:nvSpPr>
        <p:spPr bwMode="auto">
          <a:xfrm>
            <a:off x="1638300" y="5943600"/>
            <a:ext cx="152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92" name="Line 28"/>
          <p:cNvSpPr>
            <a:spLocks noChangeShapeType="1"/>
          </p:cNvSpPr>
          <p:nvPr/>
        </p:nvSpPr>
        <p:spPr bwMode="auto">
          <a:xfrm>
            <a:off x="4838700" y="2133600"/>
            <a:ext cx="2667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7543800" y="2171700"/>
            <a:ext cx="0" cy="1066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94" name="Rectangle 30"/>
          <p:cNvSpPr>
            <a:spLocks noChangeArrowheads="1"/>
          </p:cNvSpPr>
          <p:nvPr/>
        </p:nvSpPr>
        <p:spPr bwMode="auto">
          <a:xfrm>
            <a:off x="306388" y="231775"/>
            <a:ext cx="853122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تغییرات عامل به وجود آمدن تصمیم گیری در سیستم فیزیکی هستند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16095" name="Freeform 31"/>
          <p:cNvSpPr>
            <a:spLocks/>
          </p:cNvSpPr>
          <p:nvPr/>
        </p:nvSpPr>
        <p:spPr bwMode="auto">
          <a:xfrm>
            <a:off x="838200" y="4495800"/>
            <a:ext cx="6478588" cy="992188"/>
          </a:xfrm>
          <a:custGeom>
            <a:avLst/>
            <a:gdLst>
              <a:gd name="T0" fmla="*/ 0 w 4081"/>
              <a:gd name="T1" fmla="*/ 0 h 625"/>
              <a:gd name="T2" fmla="*/ 4080 w 4081"/>
              <a:gd name="T3" fmla="*/ 0 h 625"/>
              <a:gd name="T4" fmla="*/ 4080 w 4081"/>
              <a:gd name="T5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1" h="625">
                <a:moveTo>
                  <a:pt x="0" y="0"/>
                </a:moveTo>
                <a:lnTo>
                  <a:pt x="4080" y="0"/>
                </a:lnTo>
                <a:lnTo>
                  <a:pt x="4080" y="624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6096" name="Freeform 32"/>
          <p:cNvSpPr>
            <a:spLocks/>
          </p:cNvSpPr>
          <p:nvPr/>
        </p:nvSpPr>
        <p:spPr bwMode="auto">
          <a:xfrm>
            <a:off x="3505200" y="4495800"/>
            <a:ext cx="31750" cy="965200"/>
          </a:xfrm>
          <a:custGeom>
            <a:avLst/>
            <a:gdLst>
              <a:gd name="T0" fmla="*/ 0 w 20"/>
              <a:gd name="T1" fmla="*/ 0 h 608"/>
              <a:gd name="T2" fmla="*/ 19 w 20"/>
              <a:gd name="T3" fmla="*/ 38 h 608"/>
              <a:gd name="T4" fmla="*/ 19 w 20"/>
              <a:gd name="T5" fmla="*/ 80 h 608"/>
              <a:gd name="T6" fmla="*/ 19 w 20"/>
              <a:gd name="T7" fmla="*/ 112 h 608"/>
              <a:gd name="T8" fmla="*/ 19 w 20"/>
              <a:gd name="T9" fmla="*/ 175 h 608"/>
              <a:gd name="T10" fmla="*/ 19 w 20"/>
              <a:gd name="T11" fmla="*/ 249 h 608"/>
              <a:gd name="T12" fmla="*/ 19 w 20"/>
              <a:gd name="T13" fmla="*/ 301 h 608"/>
              <a:gd name="T14" fmla="*/ 19 w 20"/>
              <a:gd name="T15" fmla="*/ 333 h 608"/>
              <a:gd name="T16" fmla="*/ 19 w 20"/>
              <a:gd name="T17" fmla="*/ 375 h 608"/>
              <a:gd name="T18" fmla="*/ 19 w 20"/>
              <a:gd name="T19" fmla="*/ 417 h 608"/>
              <a:gd name="T20" fmla="*/ 19 w 20"/>
              <a:gd name="T21" fmla="*/ 449 h 608"/>
              <a:gd name="T22" fmla="*/ 19 w 20"/>
              <a:gd name="T23" fmla="*/ 501 h 608"/>
              <a:gd name="T24" fmla="*/ 19 w 20"/>
              <a:gd name="T25" fmla="*/ 533 h 608"/>
              <a:gd name="T26" fmla="*/ 19 w 20"/>
              <a:gd name="T27" fmla="*/ 565 h 608"/>
              <a:gd name="T28" fmla="*/ 9 w 20"/>
              <a:gd name="T29" fmla="*/ 60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608">
                <a:moveTo>
                  <a:pt x="0" y="0"/>
                </a:moveTo>
                <a:lnTo>
                  <a:pt x="19" y="38"/>
                </a:lnTo>
                <a:lnTo>
                  <a:pt x="19" y="80"/>
                </a:lnTo>
                <a:lnTo>
                  <a:pt x="19" y="112"/>
                </a:lnTo>
                <a:lnTo>
                  <a:pt x="19" y="175"/>
                </a:lnTo>
                <a:lnTo>
                  <a:pt x="19" y="249"/>
                </a:lnTo>
                <a:lnTo>
                  <a:pt x="19" y="301"/>
                </a:lnTo>
                <a:lnTo>
                  <a:pt x="19" y="333"/>
                </a:lnTo>
                <a:lnTo>
                  <a:pt x="19" y="375"/>
                </a:lnTo>
                <a:lnTo>
                  <a:pt x="19" y="417"/>
                </a:lnTo>
                <a:lnTo>
                  <a:pt x="19" y="449"/>
                </a:lnTo>
                <a:lnTo>
                  <a:pt x="19" y="501"/>
                </a:lnTo>
                <a:lnTo>
                  <a:pt x="19" y="533"/>
                </a:lnTo>
                <a:lnTo>
                  <a:pt x="19" y="565"/>
                </a:lnTo>
                <a:lnTo>
                  <a:pt x="9" y="607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6097" name="Line 33"/>
          <p:cNvSpPr>
            <a:spLocks noChangeShapeType="1"/>
          </p:cNvSpPr>
          <p:nvPr/>
        </p:nvSpPr>
        <p:spPr bwMode="auto">
          <a:xfrm>
            <a:off x="1371600" y="4914900"/>
            <a:ext cx="0" cy="533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98" name="Line 34"/>
          <p:cNvSpPr>
            <a:spLocks noChangeShapeType="1"/>
          </p:cNvSpPr>
          <p:nvPr/>
        </p:nvSpPr>
        <p:spPr bwMode="auto">
          <a:xfrm flipV="1">
            <a:off x="3962400" y="4838700"/>
            <a:ext cx="0" cy="6858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6099" name="Text Box 35"/>
          <p:cNvSpPr txBox="1">
            <a:spLocks noChangeArrowheads="1"/>
          </p:cNvSpPr>
          <p:nvPr/>
        </p:nvSpPr>
        <p:spPr bwMode="auto">
          <a:xfrm>
            <a:off x="152400" y="65532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743BB312-37CF-4AF3-9F4A-D0F802F0FC7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109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>
                <a:latin typeface="Impact" panose="020B0806030902050204" pitchFamily="34" charset="0"/>
                <a:cs typeface="2  Titr" panose="00000700000000000000" pitchFamily="2" charset="-78"/>
              </a:rPr>
              <a:t>Fayol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   وظایف مدیران در مدل 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graphicFrame>
        <p:nvGraphicFramePr>
          <p:cNvPr id="26642" name="Object 18">
            <a:hlinkClick r:id="" action="ppaction://ole?verb=0"/>
          </p:cNvPr>
          <p:cNvGraphicFramePr>
            <a:graphicFrameLocks noGrp="1"/>
          </p:cNvGraphicFramePr>
          <p:nvPr>
            <p:ph sz="half" idx="1"/>
          </p:nvPr>
        </p:nvGraphicFramePr>
        <p:xfrm>
          <a:off x="-533400" y="2609850"/>
          <a:ext cx="4038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Chart" r:id="rId4" imgW="5791200" imgH="5715000" progId="MSGraph.Chart.8">
                  <p:embed followColorScheme="full"/>
                </p:oleObj>
              </mc:Choice>
              <mc:Fallback>
                <p:oleObj name="Chart" r:id="rId4" imgW="5791200" imgH="5715000" progId="MSGraph.Chart.8">
                  <p:embed followColorScheme="full"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3400" y="2609850"/>
                        <a:ext cx="40386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38400" y="2609850"/>
          <a:ext cx="4191000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Chart" r:id="rId6" imgW="5800806" imgH="5715000" progId="MSGraph.Chart.8">
                  <p:embed followColorScheme="full"/>
                </p:oleObj>
              </mc:Choice>
              <mc:Fallback>
                <p:oleObj name="Chart" r:id="rId6" imgW="5800806" imgH="5715000" progId="MSGraph.Chart.8">
                  <p:embed followColorScheme="full"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609850"/>
                        <a:ext cx="4191000" cy="369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99088" y="2609850"/>
          <a:ext cx="4125912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Chart" r:id="rId8" imgW="5781594" imgH="5715000" progId="MSGraph.Chart.8">
                  <p:embed followColorScheme="full"/>
                </p:oleObj>
              </mc:Choice>
              <mc:Fallback>
                <p:oleObj name="Chart" r:id="rId8" imgW="5781594" imgH="5715000" progId="MSGraph.Chart.8">
                  <p:embed followColorScheme="full"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2609850"/>
                        <a:ext cx="4125912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0663" y="63087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F8AB3FDB-7350-4996-88ED-84A8442C4381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411913" y="1984375"/>
            <a:ext cx="2057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کنترل اجرایی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33425" y="2058988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طراحی استراژیک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684588" y="2058988"/>
            <a:ext cx="223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 کنترل مدیریتی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 مفهومی (محتوا)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153400" cy="4114800"/>
          </a:xfrm>
        </p:spPr>
        <p:txBody>
          <a:bodyPr/>
          <a:lstStyle/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جریان تصمیم</a:t>
            </a:r>
          </a:p>
          <a:p>
            <a:pPr lvl="1" algn="r">
              <a:buFontTx/>
              <a:buNone/>
            </a:pPr>
            <a:endParaRPr lang="fa-IR" b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داده ها توسط پردازشگر اطلاعات به اطلاعات تبدیل می شوند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اطلاعات توسط مدیر به تصمیمات تبدیل می شوند</a:t>
            </a:r>
          </a:p>
          <a:p>
            <a:pPr lvl="1" algn="r">
              <a:buFontTx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430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0DC9B8CC-FACA-42FC-A0B6-D567ABB783B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110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588" y="185738"/>
            <a:ext cx="90646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مدل کلی سیستم های شرکت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3597275" y="1765300"/>
            <a:ext cx="1160463" cy="80327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597275" y="3270250"/>
            <a:ext cx="1160463" cy="80010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6246813" y="3270250"/>
            <a:ext cx="1157287" cy="80010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3590925" y="5445125"/>
            <a:ext cx="1173163" cy="8143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>
            <a:off x="6126163" y="5445125"/>
            <a:ext cx="1284287" cy="814388"/>
          </a:xfrm>
          <a:prstGeom prst="parallelogram">
            <a:avLst>
              <a:gd name="adj" fmla="val 3941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6" name="AutoShape 10"/>
          <p:cNvSpPr>
            <a:spLocks noChangeArrowheads="1"/>
          </p:cNvSpPr>
          <p:nvPr/>
        </p:nvSpPr>
        <p:spPr bwMode="auto">
          <a:xfrm>
            <a:off x="1225550" y="5518150"/>
            <a:ext cx="1284288" cy="815975"/>
          </a:xfrm>
          <a:prstGeom prst="parallelogram">
            <a:avLst>
              <a:gd name="adj" fmla="val 3934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7" name="Line 11"/>
          <p:cNvSpPr>
            <a:spLocks noChangeShapeType="1"/>
          </p:cNvSpPr>
          <p:nvPr/>
        </p:nvSpPr>
        <p:spPr bwMode="auto">
          <a:xfrm>
            <a:off x="4808538" y="3633788"/>
            <a:ext cx="1387475" cy="0"/>
          </a:xfrm>
          <a:prstGeom prst="line">
            <a:avLst/>
          </a:prstGeom>
          <a:noFill/>
          <a:ln w="76200">
            <a:solidFill>
              <a:srgbClr val="FFC77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8" name="Line 12"/>
          <p:cNvSpPr>
            <a:spLocks noChangeShapeType="1"/>
          </p:cNvSpPr>
          <p:nvPr/>
        </p:nvSpPr>
        <p:spPr bwMode="auto">
          <a:xfrm>
            <a:off x="4205288" y="2619375"/>
            <a:ext cx="0" cy="600075"/>
          </a:xfrm>
          <a:prstGeom prst="line">
            <a:avLst/>
          </a:prstGeom>
          <a:noFill/>
          <a:ln w="76200">
            <a:solidFill>
              <a:srgbClr val="FFC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49" name="Line 13"/>
          <p:cNvSpPr>
            <a:spLocks noChangeShapeType="1"/>
          </p:cNvSpPr>
          <p:nvPr/>
        </p:nvSpPr>
        <p:spPr bwMode="auto">
          <a:xfrm flipV="1">
            <a:off x="7175500" y="4044950"/>
            <a:ext cx="0" cy="14319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2271713" y="4835525"/>
            <a:ext cx="43751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 flipV="1">
            <a:off x="6646863" y="4822825"/>
            <a:ext cx="51276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52" name="Line 16"/>
          <p:cNvSpPr>
            <a:spLocks noChangeShapeType="1"/>
          </p:cNvSpPr>
          <p:nvPr/>
        </p:nvSpPr>
        <p:spPr bwMode="auto">
          <a:xfrm>
            <a:off x="4808538" y="5888038"/>
            <a:ext cx="14446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3681413" y="1979613"/>
            <a:ext cx="1079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استاندارد ها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3744913" y="3468688"/>
            <a:ext cx="920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مدیریت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6308725" y="3346450"/>
            <a:ext cx="915988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پردازگر</a:t>
            </a:r>
          </a:p>
          <a:p>
            <a:r>
              <a:rPr lang="fa-IR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اطلاعات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9156" name="Rectangle 20"/>
          <p:cNvSpPr>
            <a:spLocks noChangeArrowheads="1"/>
          </p:cNvSpPr>
          <p:nvPr/>
        </p:nvSpPr>
        <p:spPr bwMode="auto">
          <a:xfrm>
            <a:off x="6405563" y="5588000"/>
            <a:ext cx="6873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600">
                <a:latin typeface="Times New Roman" panose="02020603050405020304" pitchFamily="18" charset="0"/>
                <a:cs typeface="2  Lotus" panose="00000400000000000000" pitchFamily="2" charset="-78"/>
              </a:rPr>
              <a:t>منابع</a:t>
            </a:r>
          </a:p>
          <a:p>
            <a:pPr algn="ctr"/>
            <a:r>
              <a:rPr lang="fa-IR" sz="1600"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 sz="16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9157" name="Rectangle 21"/>
          <p:cNvSpPr>
            <a:spLocks noChangeArrowheads="1"/>
          </p:cNvSpPr>
          <p:nvPr/>
        </p:nvSpPr>
        <p:spPr bwMode="auto">
          <a:xfrm>
            <a:off x="3622675" y="5595938"/>
            <a:ext cx="123031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روند تبدیلات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9158" name="Rectangle 22"/>
          <p:cNvSpPr>
            <a:spLocks noChangeArrowheads="1"/>
          </p:cNvSpPr>
          <p:nvPr/>
        </p:nvSpPr>
        <p:spPr bwMode="auto">
          <a:xfrm>
            <a:off x="1436688" y="5588000"/>
            <a:ext cx="7302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منابع</a:t>
            </a:r>
          </a:p>
          <a:p>
            <a:pPr algn="ctr"/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ورودی</a:t>
            </a:r>
            <a:endParaRPr lang="en-US" sz="20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3984625" y="4459288"/>
            <a:ext cx="612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chemeClr val="hlink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Data</a:t>
            </a:r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4957763" y="3105150"/>
            <a:ext cx="987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hlink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اطلاعات</a:t>
            </a:r>
            <a:endParaRPr lang="en-US">
              <a:solidFill>
                <a:schemeClr val="hlink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9161" name="Line 25"/>
          <p:cNvSpPr>
            <a:spLocks noChangeShapeType="1"/>
          </p:cNvSpPr>
          <p:nvPr/>
        </p:nvSpPr>
        <p:spPr bwMode="auto">
          <a:xfrm flipH="1">
            <a:off x="1801813" y="3633788"/>
            <a:ext cx="1820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2257425" y="3105150"/>
            <a:ext cx="8048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hlink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تصمیم</a:t>
            </a:r>
            <a:endParaRPr lang="en-US">
              <a:solidFill>
                <a:schemeClr val="hlink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19163" name="Line 27"/>
          <p:cNvSpPr>
            <a:spLocks noChangeShapeType="1"/>
          </p:cNvSpPr>
          <p:nvPr/>
        </p:nvSpPr>
        <p:spPr bwMode="auto">
          <a:xfrm>
            <a:off x="1839913" y="3671888"/>
            <a:ext cx="0" cy="1801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64" name="Line 28"/>
          <p:cNvSpPr>
            <a:spLocks noChangeShapeType="1"/>
          </p:cNvSpPr>
          <p:nvPr/>
        </p:nvSpPr>
        <p:spPr bwMode="auto">
          <a:xfrm flipV="1">
            <a:off x="2233613" y="4797425"/>
            <a:ext cx="0" cy="7524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65" name="Line 29"/>
          <p:cNvSpPr>
            <a:spLocks noChangeShapeType="1"/>
          </p:cNvSpPr>
          <p:nvPr/>
        </p:nvSpPr>
        <p:spPr bwMode="auto">
          <a:xfrm>
            <a:off x="2439988" y="5888038"/>
            <a:ext cx="11064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66" name="Line 30"/>
          <p:cNvSpPr>
            <a:spLocks noChangeShapeType="1"/>
          </p:cNvSpPr>
          <p:nvPr/>
        </p:nvSpPr>
        <p:spPr bwMode="auto">
          <a:xfrm>
            <a:off x="4808538" y="2128838"/>
            <a:ext cx="2316162" cy="4762"/>
          </a:xfrm>
          <a:prstGeom prst="line">
            <a:avLst/>
          </a:prstGeom>
          <a:noFill/>
          <a:ln w="76200">
            <a:solidFill>
              <a:srgbClr val="FFC77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67" name="Line 31"/>
          <p:cNvSpPr>
            <a:spLocks noChangeShapeType="1"/>
          </p:cNvSpPr>
          <p:nvPr/>
        </p:nvSpPr>
        <p:spPr bwMode="auto">
          <a:xfrm>
            <a:off x="7162800" y="2171700"/>
            <a:ext cx="0" cy="1066800"/>
          </a:xfrm>
          <a:prstGeom prst="line">
            <a:avLst/>
          </a:prstGeom>
          <a:noFill/>
          <a:ln w="76200">
            <a:solidFill>
              <a:srgbClr val="FFC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19168" name="Freeform 32"/>
          <p:cNvSpPr>
            <a:spLocks/>
          </p:cNvSpPr>
          <p:nvPr/>
        </p:nvSpPr>
        <p:spPr bwMode="auto">
          <a:xfrm>
            <a:off x="1839913" y="4459288"/>
            <a:ext cx="4714875" cy="1028700"/>
          </a:xfrm>
          <a:custGeom>
            <a:avLst/>
            <a:gdLst>
              <a:gd name="T0" fmla="*/ 0 w 2970"/>
              <a:gd name="T1" fmla="*/ 0 h 648"/>
              <a:gd name="T2" fmla="*/ 2969 w 2970"/>
              <a:gd name="T3" fmla="*/ 0 h 648"/>
              <a:gd name="T4" fmla="*/ 2969 w 2970"/>
              <a:gd name="T5" fmla="*/ 64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70" h="648">
                <a:moveTo>
                  <a:pt x="0" y="0"/>
                </a:moveTo>
                <a:lnTo>
                  <a:pt x="2969" y="0"/>
                </a:lnTo>
                <a:lnTo>
                  <a:pt x="2969" y="647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9169" name="Freeform 33"/>
          <p:cNvSpPr>
            <a:spLocks/>
          </p:cNvSpPr>
          <p:nvPr/>
        </p:nvSpPr>
        <p:spPr bwMode="auto">
          <a:xfrm>
            <a:off x="3811588" y="4459288"/>
            <a:ext cx="26987" cy="952500"/>
          </a:xfrm>
          <a:custGeom>
            <a:avLst/>
            <a:gdLst>
              <a:gd name="T0" fmla="*/ 0 w 17"/>
              <a:gd name="T1" fmla="*/ 0 h 600"/>
              <a:gd name="T2" fmla="*/ 16 w 17"/>
              <a:gd name="T3" fmla="*/ 37 h 600"/>
              <a:gd name="T4" fmla="*/ 16 w 17"/>
              <a:gd name="T5" fmla="*/ 79 h 600"/>
              <a:gd name="T6" fmla="*/ 16 w 17"/>
              <a:gd name="T7" fmla="*/ 111 h 600"/>
              <a:gd name="T8" fmla="*/ 16 w 17"/>
              <a:gd name="T9" fmla="*/ 173 h 600"/>
              <a:gd name="T10" fmla="*/ 16 w 17"/>
              <a:gd name="T11" fmla="*/ 246 h 600"/>
              <a:gd name="T12" fmla="*/ 16 w 17"/>
              <a:gd name="T13" fmla="*/ 297 h 600"/>
              <a:gd name="T14" fmla="*/ 16 w 17"/>
              <a:gd name="T15" fmla="*/ 329 h 600"/>
              <a:gd name="T16" fmla="*/ 16 w 17"/>
              <a:gd name="T17" fmla="*/ 370 h 600"/>
              <a:gd name="T18" fmla="*/ 16 w 17"/>
              <a:gd name="T19" fmla="*/ 412 h 600"/>
              <a:gd name="T20" fmla="*/ 16 w 17"/>
              <a:gd name="T21" fmla="*/ 443 h 600"/>
              <a:gd name="T22" fmla="*/ 16 w 17"/>
              <a:gd name="T23" fmla="*/ 494 h 600"/>
              <a:gd name="T24" fmla="*/ 16 w 17"/>
              <a:gd name="T25" fmla="*/ 526 h 600"/>
              <a:gd name="T26" fmla="*/ 16 w 17"/>
              <a:gd name="T27" fmla="*/ 558 h 600"/>
              <a:gd name="T28" fmla="*/ 7 w 17"/>
              <a:gd name="T29" fmla="*/ 599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" h="600">
                <a:moveTo>
                  <a:pt x="0" y="0"/>
                </a:moveTo>
                <a:lnTo>
                  <a:pt x="16" y="37"/>
                </a:lnTo>
                <a:lnTo>
                  <a:pt x="16" y="79"/>
                </a:lnTo>
                <a:lnTo>
                  <a:pt x="16" y="111"/>
                </a:lnTo>
                <a:lnTo>
                  <a:pt x="16" y="173"/>
                </a:lnTo>
                <a:lnTo>
                  <a:pt x="16" y="246"/>
                </a:lnTo>
                <a:lnTo>
                  <a:pt x="16" y="297"/>
                </a:lnTo>
                <a:lnTo>
                  <a:pt x="16" y="329"/>
                </a:lnTo>
                <a:lnTo>
                  <a:pt x="16" y="370"/>
                </a:lnTo>
                <a:lnTo>
                  <a:pt x="16" y="412"/>
                </a:lnTo>
                <a:lnTo>
                  <a:pt x="16" y="443"/>
                </a:lnTo>
                <a:lnTo>
                  <a:pt x="16" y="494"/>
                </a:lnTo>
                <a:lnTo>
                  <a:pt x="16" y="526"/>
                </a:lnTo>
                <a:lnTo>
                  <a:pt x="16" y="558"/>
                </a:lnTo>
                <a:lnTo>
                  <a:pt x="7" y="599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9170" name="Rectangle 34"/>
          <p:cNvSpPr>
            <a:spLocks noChangeArrowheads="1"/>
          </p:cNvSpPr>
          <p:nvPr/>
        </p:nvSpPr>
        <p:spPr bwMode="auto">
          <a:xfrm>
            <a:off x="3681413" y="1100138"/>
            <a:ext cx="8143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 b="1">
                <a:solidFill>
                  <a:schemeClr val="hlink"/>
                </a:solidFill>
                <a:cs typeface="2  Lotus" panose="00000400000000000000" pitchFamily="2" charset="-78"/>
              </a:rPr>
              <a:t>محیط</a:t>
            </a:r>
            <a:endParaRPr lang="en-US" sz="2800" b="1">
              <a:solidFill>
                <a:schemeClr val="hlink"/>
              </a:solidFill>
              <a:cs typeface="2  Lotus" panose="00000400000000000000" pitchFamily="2" charset="-78"/>
            </a:endParaRPr>
          </a:p>
        </p:txBody>
      </p:sp>
      <p:sp>
        <p:nvSpPr>
          <p:cNvPr id="219171" name="Freeform 35"/>
          <p:cNvSpPr>
            <a:spLocks/>
          </p:cNvSpPr>
          <p:nvPr/>
        </p:nvSpPr>
        <p:spPr bwMode="auto">
          <a:xfrm>
            <a:off x="762000" y="5791200"/>
            <a:ext cx="687388" cy="1588"/>
          </a:xfrm>
          <a:custGeom>
            <a:avLst/>
            <a:gdLst>
              <a:gd name="T0" fmla="*/ 0 w 433"/>
              <a:gd name="T1" fmla="*/ 0 h 1"/>
              <a:gd name="T2" fmla="*/ 432 w 43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432" y="0"/>
                </a:lnTo>
              </a:path>
            </a:pathLst>
          </a:cu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9172" name="Rectangle 36"/>
          <p:cNvSpPr>
            <a:spLocks noChangeArrowheads="1"/>
          </p:cNvSpPr>
          <p:nvPr/>
        </p:nvSpPr>
        <p:spPr bwMode="auto">
          <a:xfrm>
            <a:off x="352425" y="4900613"/>
            <a:ext cx="10017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>
                <a:cs typeface="2  Lotus" panose="00000400000000000000" pitchFamily="2" charset="-78"/>
              </a:rPr>
              <a:t> فیزیکی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19173" name="Freeform 37"/>
          <p:cNvSpPr>
            <a:spLocks/>
          </p:cNvSpPr>
          <p:nvPr/>
        </p:nvSpPr>
        <p:spPr bwMode="auto">
          <a:xfrm>
            <a:off x="7315200" y="5867400"/>
            <a:ext cx="1144588" cy="1588"/>
          </a:xfrm>
          <a:custGeom>
            <a:avLst/>
            <a:gdLst>
              <a:gd name="T0" fmla="*/ 0 w 721"/>
              <a:gd name="T1" fmla="*/ 0 h 1"/>
              <a:gd name="T2" fmla="*/ 720 w 72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1" h="1">
                <a:moveTo>
                  <a:pt x="0" y="0"/>
                </a:moveTo>
                <a:lnTo>
                  <a:pt x="720" y="0"/>
                </a:lnTo>
              </a:path>
            </a:pathLst>
          </a:cu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9174" name="Rectangle 38"/>
          <p:cNvSpPr>
            <a:spLocks noChangeArrowheads="1"/>
          </p:cNvSpPr>
          <p:nvPr/>
        </p:nvSpPr>
        <p:spPr bwMode="auto">
          <a:xfrm>
            <a:off x="7505700" y="4900613"/>
            <a:ext cx="9255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>
                <a:cs typeface="2  Lotus" panose="00000400000000000000" pitchFamily="2" charset="-78"/>
              </a:rPr>
              <a:t> فیزیکی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19175" name="Freeform 39"/>
          <p:cNvSpPr>
            <a:spLocks/>
          </p:cNvSpPr>
          <p:nvPr/>
        </p:nvSpPr>
        <p:spPr bwMode="auto">
          <a:xfrm>
            <a:off x="7467600" y="3657600"/>
            <a:ext cx="992188" cy="1588"/>
          </a:xfrm>
          <a:custGeom>
            <a:avLst/>
            <a:gdLst>
              <a:gd name="T0" fmla="*/ 0 w 625"/>
              <a:gd name="T1" fmla="*/ 0 h 1"/>
              <a:gd name="T2" fmla="*/ 624 w 625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5" h="1">
                <a:moveTo>
                  <a:pt x="0" y="0"/>
                </a:moveTo>
                <a:lnTo>
                  <a:pt x="624" y="0"/>
                </a:lnTo>
              </a:path>
            </a:pathLst>
          </a:custGeom>
          <a:noFill/>
          <a:ln w="101600" cap="rnd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9176" name="Rectangle 40"/>
          <p:cNvSpPr>
            <a:spLocks noChangeArrowheads="1"/>
          </p:cNvSpPr>
          <p:nvPr/>
        </p:nvSpPr>
        <p:spPr bwMode="auto">
          <a:xfrm>
            <a:off x="7435850" y="2463800"/>
            <a:ext cx="987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>
                <a:cs typeface="2  Lotus" panose="00000400000000000000" pitchFamily="2" charset="-78"/>
              </a:rPr>
              <a:t>اطلاعات</a:t>
            </a:r>
          </a:p>
          <a:p>
            <a:pPr algn="ctr"/>
            <a:r>
              <a:rPr lang="fa-IR">
                <a:cs typeface="2  Lotus" panose="00000400000000000000" pitchFamily="2" charset="-78"/>
              </a:rPr>
              <a:t>و داده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19177" name="Freeform 41"/>
          <p:cNvSpPr>
            <a:spLocks/>
          </p:cNvSpPr>
          <p:nvPr/>
        </p:nvSpPr>
        <p:spPr bwMode="auto">
          <a:xfrm>
            <a:off x="4343400" y="4800600"/>
            <a:ext cx="1588" cy="611188"/>
          </a:xfrm>
          <a:custGeom>
            <a:avLst/>
            <a:gdLst>
              <a:gd name="T0" fmla="*/ 0 w 1"/>
              <a:gd name="T1" fmla="*/ 384 h 385"/>
              <a:gd name="T2" fmla="*/ 0 w 1"/>
              <a:gd name="T3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85">
                <a:moveTo>
                  <a:pt x="0" y="384"/>
                </a:move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19178" name="Text Box 42"/>
          <p:cNvSpPr txBox="1">
            <a:spLocks noChangeArrowheads="1"/>
          </p:cNvSpPr>
          <p:nvPr/>
        </p:nvSpPr>
        <p:spPr bwMode="auto">
          <a:xfrm>
            <a:off x="3048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EC9FB3BD-7068-4BA0-8FFA-7F7424E9CB5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111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مفهوم مدل سیستم های عمومی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41148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تعدیل شرکت به وسیله کمک ها</a:t>
            </a:r>
          </a:p>
          <a:p>
            <a:pPr lvl="1" algn="r">
              <a:buFontTx/>
              <a:buNone/>
            </a:pPr>
            <a:endParaRPr lang="fa-IR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ایجاد حس پایداری</a:t>
            </a:r>
          </a:p>
          <a:p>
            <a:pPr lvl="1" algn="r">
              <a:buFontTx/>
              <a:buNone/>
            </a:pPr>
            <a:endParaRPr lang="fa-IR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ایجاد تصویر ذهنی از انتظارات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3810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3F2F73CF-ABED-4FAA-ADCE-B44D55F7266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112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مسائل– خوب و بد</a:t>
            </a:r>
            <a:endParaRPr lang="en-US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حل مسئل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جلوگیری از اثرات مضر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حداکثر استفاده از فرصت ها جهت کسب منافع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تصمیم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انتخاب استراتژی یا عملیات مناسب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048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90334DAF-FD90-4F62-BFF3-7B749B02F92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113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192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مقایسه مشکلات و علائم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شناخت تفاوت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علائم از مشکلات استخراج می شوند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یک مشکل عامل ایجاد علائم است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هنگامی که یک مشکل حل شود عتائم مربوط به آن از     بین خواهد رفت اما عکس این مطلب صحیح نمی باشد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3048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75811694-F021-44D2-B2C1-3D66601D52E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114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ساختار مشکل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ساخت یافته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دارای اجزا و روابط قابل درک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ساخت نیافته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فاقد اجزا و روابط قابل درک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نیمه ساخت یافته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دارای تعداد کمی اجزای قابل درک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عبارت است از کارکرد مدیران و کامپیوتربه </a:t>
            </a:r>
            <a:r>
              <a:rPr lang="en-US">
                <a:cs typeface="2  Lotus" panose="00000400000000000000" pitchFamily="2" charset="-78"/>
              </a:rPr>
              <a:t>DSS</a:t>
            </a:r>
            <a:r>
              <a:rPr lang="fa-IR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طور مشترک برای رسیدن به راه حل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24D8D2BC-F9F6-4248-A593-FF58ACB6D418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115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2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2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ساختار مشکل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1225550" y="1911350"/>
            <a:ext cx="7454900" cy="3492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</a:t>
            </a:r>
            <a:r>
              <a:rPr lang="en-US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DSS</a:t>
            </a:r>
          </a:p>
        </p:txBody>
      </p:sp>
      <p:sp>
        <p:nvSpPr>
          <p:cNvPr id="229382" name="Oval 6"/>
          <p:cNvSpPr>
            <a:spLocks noChangeArrowheads="1"/>
          </p:cNvSpPr>
          <p:nvPr/>
        </p:nvSpPr>
        <p:spPr bwMode="auto">
          <a:xfrm>
            <a:off x="3816350" y="2520950"/>
            <a:ext cx="2578100" cy="21971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2139950" y="2673350"/>
            <a:ext cx="1968500" cy="18161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9384" name="Oval 8"/>
          <p:cNvSpPr>
            <a:spLocks noChangeArrowheads="1"/>
          </p:cNvSpPr>
          <p:nvPr/>
        </p:nvSpPr>
        <p:spPr bwMode="auto">
          <a:xfrm>
            <a:off x="6026150" y="2673350"/>
            <a:ext cx="1968500" cy="18161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2270125" y="3108325"/>
            <a:ext cx="1250950" cy="8223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2576513" y="3179763"/>
            <a:ext cx="952500" cy="8191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راه حل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کامپیوتر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6645275" y="3179763"/>
            <a:ext cx="885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راه حل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مدیران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1995488" y="5694363"/>
            <a:ext cx="13477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ساخت یافته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4129088" y="5694363"/>
            <a:ext cx="1806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نیمه ساخت یافته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29390" name="Rectangle 14"/>
          <p:cNvSpPr>
            <a:spLocks noChangeArrowheads="1"/>
          </p:cNvSpPr>
          <p:nvPr/>
        </p:nvSpPr>
        <p:spPr bwMode="auto">
          <a:xfrm>
            <a:off x="6380163" y="5702300"/>
            <a:ext cx="2082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ساخت نیافته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1F1096DE-F445-4807-AA74-F1AD18BAA0C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116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دسترسی سیستم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جان دوی 1910</a:t>
            </a:r>
            <a:r>
              <a:rPr lang="en-US"/>
              <a:t>	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پرفسور فلسفه از کلمبیا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Times New Roman" panose="02020603050405020304" pitchFamily="18" charset="0"/>
              </a:rPr>
              <a:t>* 1. شناختن مباحثه</a:t>
            </a:r>
            <a:endParaRPr lang="en-US">
              <a:cs typeface="Times New Roman" panose="02020603050405020304" pitchFamily="18" charset="0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Times New Roman" panose="02020603050405020304" pitchFamily="18" charset="0"/>
              </a:rPr>
              <a:t>* 2. اهمیت دیگر ادعا</a:t>
            </a:r>
            <a:endParaRPr lang="en-US">
              <a:cs typeface="Times New Roman" panose="02020603050405020304" pitchFamily="18" charset="0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Times New Roman" panose="02020603050405020304" pitchFamily="18" charset="0"/>
              </a:rPr>
              <a:t>* 3. از روی داوری</a:t>
            </a: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2730500" y="3141663"/>
            <a:ext cx="803275" cy="5159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800">
                <a:latin typeface="Times New Roman" panose="02020603050405020304" pitchFamily="18" charset="0"/>
                <a:cs typeface="Times New Roman" panose="02020603050405020304" pitchFamily="18" charset="0"/>
              </a:rPr>
              <a:t>مسئله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431" name="Line 7"/>
          <p:cNvSpPr>
            <a:spLocks noChangeShapeType="1"/>
          </p:cNvSpPr>
          <p:nvPr/>
        </p:nvSpPr>
        <p:spPr bwMode="auto">
          <a:xfrm>
            <a:off x="4114800" y="3429000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2716213" y="4359275"/>
            <a:ext cx="984250" cy="5159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800">
                <a:latin typeface="Times New Roman" panose="02020603050405020304" pitchFamily="18" charset="0"/>
                <a:cs typeface="Times New Roman" panose="02020603050405020304" pitchFamily="18" charset="0"/>
              </a:rPr>
              <a:t>راه حل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433" name="Line 9"/>
          <p:cNvSpPr>
            <a:spLocks noChangeShapeType="1"/>
          </p:cNvSpPr>
          <p:nvPr/>
        </p:nvSpPr>
        <p:spPr bwMode="auto">
          <a:xfrm>
            <a:off x="4038600" y="4648200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1434" name="Text Box 10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FE6B959E-3DD4-4D6F-8B85-F1001DA5BDEC}" type="slidenum">
              <a:rPr lang="en-US" sz="1400">
                <a:latin typeface="Times New Roman" panose="02020603050405020304" pitchFamily="18" charset="0"/>
              </a:rPr>
              <a:pPr algn="ctr"/>
              <a:t>117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خلاصه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مدل ها تجرد هایی از واقعیت هستند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چهار نوع مدل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مدت سیستم های عموی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 فیزیکی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 مفهومی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پردازشگر اطلاعات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کامپیوتری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دستی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fld id="{0541B95A-0DE1-43DB-B351-5175DE3B6A29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118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خلاصه محتوا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مدیریت استثنا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حل مدیریتی مسئله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طبقه بندی مشکلات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ساخت یافته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ساخت نیافته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استفاده از دسترسی به سیستم ها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fld id="{2DF32D64-C8F3-4873-B57F-D735271C10DD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119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مهارتهای مدیران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207000" y="2297113"/>
            <a:ext cx="3382963" cy="1395412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ارتباطات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حل مسائل</a:t>
            </a: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547813" y="2297113"/>
            <a:ext cx="29813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زمینه های همکاری متخصصین اطلاعات</a:t>
            </a:r>
            <a:endParaRPr lang="en-US" b="1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30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18BDA379-2C8A-44B7-B015-0DE273E76DD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233988" y="1889125"/>
            <a:ext cx="6080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0">
                <a:solidFill>
                  <a:srgbClr val="00DFCA"/>
                </a:solidFill>
                <a:cs typeface="2  Lotus" panose="00000400000000000000" pitchFamily="2" charset="-78"/>
              </a:rPr>
              <a:t>{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295400"/>
          </a:xfrm>
          <a:noFill/>
          <a:ln/>
        </p:spPr>
        <p:txBody>
          <a:bodyPr/>
          <a:lstStyle/>
          <a:p>
            <a:r>
              <a:rPr lang="fa-IR" sz="7200">
                <a:cs typeface="2  Titr" panose="00000700000000000000" pitchFamily="2" charset="-78"/>
              </a:rPr>
              <a:t>فصل پنجم</a:t>
            </a:r>
            <a:endParaRPr lang="en-US" sz="7200">
              <a:cs typeface="2  Titr" panose="00000700000000000000" pitchFamily="2" charset="-78"/>
            </a:endParaRP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3733800"/>
            <a:ext cx="6400800" cy="17526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روش شناسی چرخه حیات سیستم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265113" y="63722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352204C3-BFE9-4804-BE59-8BB88A8CBD6A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120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609600"/>
            <a:ext cx="7772400" cy="1143000"/>
          </a:xfrm>
          <a:noFill/>
          <a:ln/>
        </p:spPr>
        <p:txBody>
          <a:bodyPr/>
          <a:lstStyle/>
          <a:p>
            <a:pPr algn="r"/>
            <a:r>
              <a:rPr lang="en-US" sz="3600">
                <a:latin typeface="Impact" panose="020B0806030902050204" pitchFamily="34" charset="0"/>
                <a:cs typeface="2  Titr" panose="00000700000000000000" pitchFamily="2" charset="-78"/>
              </a:rPr>
              <a:t>(SLC)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چرخه حیات سیستم </a:t>
            </a:r>
            <a:r>
              <a:rPr lang="en-US">
                <a:cs typeface="2  Titr" panose="00000700000000000000" pitchFamily="2" charset="-78"/>
              </a:rPr>
              <a:t>							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010400" cy="41910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روش شناسی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-یعنی راههای معرفی انجام یک کار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یک برنامه کاربردی موجب بهبود انجام وظایف و استفاده از سیستمهای مبتنی بر کامپیوتر می گردد.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گاهی توسعه آبشاری نامیده می شود .</a:t>
            </a:r>
            <a:r>
              <a:rPr lang="en-US">
                <a:cs typeface="2  Lotus" panose="00000400000000000000" pitchFamily="2" charset="-78"/>
              </a:rPr>
              <a:t>* 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3810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CAE329BD-311C-481F-A5A6-60F79921C8DD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121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Impact" panose="020B0806030902050204" pitchFamily="34" charset="0"/>
                <a:cs typeface="2  Titr" panose="00000700000000000000" pitchFamily="2" charset="-78"/>
              </a:rPr>
              <a:t>SDLC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فازهای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114800"/>
          </a:xfrm>
        </p:spPr>
        <p:txBody>
          <a:bodyPr/>
          <a:lstStyle/>
          <a:p>
            <a:pPr lvl="1" algn="r">
              <a:buFontTx/>
              <a:buNone/>
            </a:pPr>
            <a:r>
              <a:rPr lang="fa-IR">
                <a:cs typeface="Arial" panose="020B0604020202020204" pitchFamily="34" charset="0"/>
              </a:rPr>
              <a:t>* برنامه ریزی </a:t>
            </a:r>
          </a:p>
          <a:p>
            <a:pPr lvl="1" algn="r">
              <a:buFontTx/>
              <a:buNone/>
            </a:pPr>
            <a:r>
              <a:rPr lang="fa-IR">
                <a:cs typeface="Arial" panose="020B0604020202020204" pitchFamily="34" charset="0"/>
              </a:rPr>
              <a:t>*تجزیه و تحلیل</a:t>
            </a:r>
            <a:endParaRPr lang="en-US">
              <a:cs typeface="Arial" panose="020B0604020202020204" pitchFamily="34" charset="0"/>
            </a:endParaRPr>
          </a:p>
          <a:p>
            <a:pPr lvl="1" algn="r">
              <a:buFontTx/>
              <a:buNone/>
            </a:pPr>
            <a:r>
              <a:rPr lang="en-US">
                <a:cs typeface="Arial" panose="020B0604020202020204" pitchFamily="34" charset="0"/>
              </a:rPr>
              <a:t>   </a:t>
            </a:r>
            <a:r>
              <a:rPr lang="fa-IR">
                <a:cs typeface="Arial" panose="020B0604020202020204" pitchFamily="34" charset="0"/>
              </a:rPr>
              <a:t>طراحی</a:t>
            </a:r>
            <a:r>
              <a:rPr lang="en-US">
                <a:cs typeface="Arial" panose="020B0604020202020204" pitchFamily="34" charset="0"/>
              </a:rPr>
              <a:t> * </a:t>
            </a:r>
          </a:p>
          <a:p>
            <a:pPr lvl="1" algn="r">
              <a:buFontTx/>
              <a:buNone/>
            </a:pPr>
            <a:r>
              <a:rPr lang="fa-IR">
                <a:cs typeface="Arial" panose="020B0604020202020204" pitchFamily="34" charset="0"/>
              </a:rPr>
              <a:t> پیاده سازی</a:t>
            </a:r>
            <a:r>
              <a:rPr lang="en-US">
                <a:cs typeface="Arial" panose="020B0604020202020204" pitchFamily="34" charset="0"/>
              </a:rPr>
              <a:t>* </a:t>
            </a:r>
          </a:p>
          <a:p>
            <a:pPr lvl="1" algn="r">
              <a:buFontTx/>
              <a:buNone/>
            </a:pPr>
            <a:r>
              <a:rPr lang="en-US">
                <a:cs typeface="Arial" panose="020B0604020202020204" pitchFamily="34" charset="0"/>
              </a:rPr>
              <a:t>  </a:t>
            </a:r>
            <a:r>
              <a:rPr lang="fa-IR">
                <a:cs typeface="Arial" panose="020B0604020202020204" pitchFamily="34" charset="0"/>
              </a:rPr>
              <a:t>استفاده</a:t>
            </a:r>
            <a:r>
              <a:rPr lang="en-US">
                <a:cs typeface="Arial" panose="020B0604020202020204" pitchFamily="34" charset="0"/>
              </a:rPr>
              <a:t> * </a:t>
            </a:r>
            <a:endParaRPr lang="fa-IR">
              <a:cs typeface="Arial" panose="020B0604020202020204" pitchFamily="34" charset="0"/>
            </a:endParaRPr>
          </a:p>
          <a:p>
            <a:pPr lvl="1" algn="r">
              <a:buFontTx/>
              <a:buNone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188913" y="6219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5-</a:t>
            </a:r>
            <a:fld id="{406AB71C-B91D-45F1-AB7F-A9EA85834FD5}" type="slidenum">
              <a:rPr lang="en-US" sz="1400">
                <a:latin typeface="Times New Roman" panose="02020603050405020304" pitchFamily="18" charset="0"/>
              </a:rPr>
              <a:pPr algn="ctr"/>
              <a:t>122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  <a:noFill/>
          <a:ln/>
        </p:spPr>
        <p:txBody>
          <a:bodyPr/>
          <a:lstStyle/>
          <a:p>
            <a:r>
              <a:rPr lang="en-US" sz="3600">
                <a:latin typeface="Impact" panose="020B0806030902050204" pitchFamily="34" charset="0"/>
                <a:cs typeface="2  Titr" panose="00000700000000000000" pitchFamily="2" charset="-78"/>
              </a:rPr>
              <a:t>(SDLC)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توسعه چرخه حیات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>
                <a:cs typeface="Arial" panose="020B0604020202020204" pitchFamily="34" charset="0"/>
              </a:rPr>
              <a:t> عبارتی است که شامل برنامه ریزی ، تجزیه و تحلیل ، </a:t>
            </a:r>
            <a:r>
              <a:rPr lang="en-US" sz="2400">
                <a:latin typeface="Impact" panose="020B0806030902050204" pitchFamily="34" charset="0"/>
              </a:rPr>
              <a:t>SDLC</a:t>
            </a:r>
            <a:r>
              <a:rPr lang="en-US" sz="2800"/>
              <a:t>*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Arial" panose="020B0604020202020204" pitchFamily="34" charset="0"/>
              </a:rPr>
              <a:t>طراحی و پیاده سازی از چرخه حیات سیستم می باشد .</a:t>
            </a:r>
            <a:endParaRPr lang="en-US" sz="2800">
              <a:cs typeface="Arial" panose="020B0604020202020204" pitchFamily="34" charset="0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Arial" panose="020B0604020202020204" pitchFamily="34" charset="0"/>
              </a:rPr>
              <a:t>شرکا</a:t>
            </a:r>
            <a:r>
              <a:rPr lang="en-US" sz="2800">
                <a:cs typeface="Arial" panose="020B0604020202020204" pitchFamily="34" charset="0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en-US" sz="2400">
                <a:cs typeface="Arial" panose="020B0604020202020204" pitchFamily="34" charset="0"/>
              </a:rPr>
              <a:t>IS</a:t>
            </a:r>
            <a:r>
              <a:rPr lang="en-US" sz="2800">
                <a:cs typeface="Arial" panose="020B0604020202020204" pitchFamily="34" charset="0"/>
              </a:rPr>
              <a:t> </a:t>
            </a:r>
            <a:r>
              <a:rPr lang="fa-IR" sz="2800">
                <a:cs typeface="Arial" panose="020B0604020202020204" pitchFamily="34" charset="0"/>
              </a:rPr>
              <a:t>پرسنل</a:t>
            </a:r>
            <a:r>
              <a:rPr lang="en-US" sz="2800">
                <a:cs typeface="Arial" panose="020B0604020202020204" pitchFamily="34" charset="0"/>
              </a:rPr>
              <a:t>-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Arial" panose="020B0604020202020204" pitchFamily="34" charset="0"/>
              </a:rPr>
              <a:t> کاربران</a:t>
            </a:r>
            <a:r>
              <a:rPr lang="en-US" sz="2800">
                <a:cs typeface="Arial" panose="020B0604020202020204" pitchFamily="34" charset="0"/>
              </a:rPr>
              <a:t>- </a:t>
            </a:r>
          </a:p>
          <a:p>
            <a:pPr algn="r">
              <a:buFont typeface="Monotype Sorts" charset="0"/>
              <a:buNone/>
            </a:pPr>
            <a:r>
              <a:rPr lang="en-US" sz="2800">
                <a:cs typeface="Arial" panose="020B0604020202020204" pitchFamily="34" charset="0"/>
              </a:rPr>
              <a:t> </a:t>
            </a:r>
            <a:r>
              <a:rPr lang="fa-IR" sz="2800">
                <a:cs typeface="Arial" panose="020B0604020202020204" pitchFamily="34" charset="0"/>
              </a:rPr>
              <a:t> متخصصین اطلاعات که می توان از آنها مشورت خواست .</a:t>
            </a:r>
            <a:r>
              <a:rPr lang="en-US" sz="2800">
                <a:cs typeface="Arial" panose="020B0604020202020204" pitchFamily="34" charset="0"/>
              </a:rPr>
              <a:t>-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Arial" panose="020B0604020202020204" pitchFamily="34" charset="0"/>
              </a:rPr>
              <a:t> قدیمی</a:t>
            </a:r>
            <a:r>
              <a:rPr lang="en-US" sz="2800">
                <a:cs typeface="Arial" panose="020B0604020202020204" pitchFamily="34" charset="0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Arial" panose="020B0604020202020204" pitchFamily="34" charset="0"/>
              </a:rPr>
              <a:t> - متخصصین اطلاعات که با کاربران کار می کردند .</a:t>
            </a:r>
          </a:p>
          <a:p>
            <a:pPr algn="r">
              <a:buFont typeface="Monotype Sorts" charset="0"/>
              <a:buNone/>
            </a:pPr>
            <a:r>
              <a:rPr lang="en-US" sz="2800">
                <a:cs typeface="Arial" panose="020B0604020202020204" pitchFamily="34" charset="0"/>
              </a:rPr>
              <a:t> </a:t>
            </a:r>
            <a:r>
              <a:rPr lang="fa-IR" sz="2800">
                <a:cs typeface="Arial" panose="020B0604020202020204" pitchFamily="34" charset="0"/>
              </a:rPr>
              <a:t> یک استراژی جدید : برون سپاری</a:t>
            </a:r>
            <a:r>
              <a:rPr lang="en-US" sz="2800">
                <a:cs typeface="Arial" panose="020B0604020202020204" pitchFamily="34" charset="0"/>
              </a:rPr>
              <a:t>-</a:t>
            </a: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1524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5-</a:t>
            </a:r>
            <a:fld id="{76FB42E3-66BF-4AC0-B85E-60EC01582895}" type="slidenum">
              <a:rPr lang="en-US" sz="1400">
                <a:latin typeface="Times New Roman" panose="02020603050405020304" pitchFamily="18" charset="0"/>
              </a:rPr>
              <a:pPr algn="ctr"/>
              <a:t>123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چرخه حیات مدیریت</a:t>
            </a:r>
            <a:r>
              <a:rPr lang="en-US">
                <a:cs typeface="2  Titr" panose="00000700000000000000" pitchFamily="2" charset="-78"/>
              </a:rPr>
              <a:t>	</a:t>
            </a: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یک مسیر رو به پیشرفت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مسؤولیت اجرایی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MIS</a:t>
            </a:r>
            <a:r>
              <a:rPr lang="fa-IR">
                <a:cs typeface="2  Lotus" panose="00000400000000000000" pitchFamily="2" charset="-78"/>
              </a:rPr>
              <a:t> کمیته هماهنگی 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- وظیفه ها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سیاست گذاری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sz="2400">
                <a:cs typeface="2  Lotus" panose="00000400000000000000" pitchFamily="2" charset="-78"/>
              </a:rPr>
              <a:t>&gt;&gt;</a:t>
            </a:r>
            <a:endParaRPr lang="en-US" sz="24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 &gt;&gt;</a:t>
            </a:r>
            <a:r>
              <a:rPr lang="fa-IR">
                <a:cs typeface="2  Lotus" panose="00000400000000000000" pitchFamily="2" charset="-78"/>
              </a:rPr>
              <a:t> کنترل مجموعه داراییها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 &gt;&gt;</a:t>
            </a:r>
            <a:r>
              <a:rPr lang="fa-IR">
                <a:cs typeface="2  Lotus" panose="00000400000000000000" pitchFamily="2" charset="-78"/>
              </a:rPr>
              <a:t> حل اختلافات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5-</a:t>
            </a:r>
            <a:fld id="{947A6254-C1FC-4528-8D8D-1497AF386B1D}" type="slidenum">
              <a:rPr lang="en-US" sz="1400">
                <a:latin typeface="Times New Roman" panose="02020603050405020304" pitchFamily="18" charset="0"/>
              </a:rPr>
              <a:pPr algn="ctr"/>
              <a:t>124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فاز برنامه ریزی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فواید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 - تعریف اهداف پروژه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 </a:t>
            </a:r>
            <a:r>
              <a:rPr lang="fa-IR">
                <a:cs typeface="2  Lotus" panose="00000400000000000000" pitchFamily="2" charset="-78"/>
              </a:rPr>
              <a:t>  - ممانعت از مشکلات بالقوه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اولویت بندی وظایف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فراهم کردن پایه های کنترل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304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5-</a:t>
            </a:r>
            <a:fld id="{7CA4FEA6-4817-4BFA-B632-809CC53788F0}" type="slidenum">
              <a:rPr lang="en-US" sz="1400">
                <a:latin typeface="Times New Roman" panose="02020603050405020304" pitchFamily="18" charset="0"/>
              </a:rPr>
              <a:pPr algn="ctr"/>
              <a:t>125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گام ها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7772400" cy="41148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 i="1">
                <a:cs typeface="2  Lotus" panose="00000400000000000000" pitchFamily="2" charset="-78"/>
              </a:rPr>
              <a:t>1- شناسایی مسئله (بدون کنترل)</a:t>
            </a:r>
            <a:r>
              <a:rPr lang="en-US" i="1">
                <a:cs typeface="2  Lotus" panose="00000400000000000000" pitchFamily="2" charset="-78"/>
              </a:rPr>
              <a:t> </a:t>
            </a:r>
          </a:p>
          <a:p>
            <a:pPr lvl="1" algn="r">
              <a:buFontTx/>
              <a:buNone/>
            </a:pPr>
            <a:r>
              <a:rPr lang="fa-IR" i="1">
                <a:cs typeface="2  Lotus" panose="00000400000000000000" pitchFamily="2" charset="-78"/>
              </a:rPr>
              <a:t>2- تعریف مسئله</a:t>
            </a:r>
            <a:endParaRPr lang="en-US" i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i="1">
                <a:cs typeface="2  Lotus" panose="00000400000000000000" pitchFamily="2" charset="-78"/>
              </a:rPr>
              <a:t>3-تنظیم اهداف</a:t>
            </a:r>
          </a:p>
          <a:p>
            <a:pPr lvl="1" algn="r">
              <a:buFontTx/>
              <a:buNone/>
            </a:pPr>
            <a:r>
              <a:rPr lang="fa-IR" i="1">
                <a:cs typeface="2  Lotus" panose="00000400000000000000" pitchFamily="2" charset="-78"/>
              </a:rPr>
              <a:t>4-مشخص کردن محدودیتها</a:t>
            </a:r>
            <a:endParaRPr lang="en-US" i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i="1">
                <a:cs typeface="2  Lotus" panose="00000400000000000000" pitchFamily="2" charset="-78"/>
              </a:rPr>
              <a:t>یادآوری : اهداف ، اسستانداردها و محدودیتها عناصر حل مسئله هستند </a:t>
            </a:r>
            <a:endParaRPr lang="en-US" i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endParaRPr lang="en-US" i="1">
              <a:cs typeface="2  Lotus" panose="00000400000000000000" pitchFamily="2" charset="-78"/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1524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B9635DC1-FC0F-494F-BC14-B3B8F0AB9FA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126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گام ها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5- مطا لعه امکان سنجی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</a:t>
            </a:r>
            <a:r>
              <a:rPr lang="fa-IR">
                <a:cs typeface="2  Lotus" panose="00000400000000000000" pitchFamily="2" charset="-78"/>
              </a:rPr>
              <a:t>   - فنی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 - بازگشت اقتصادی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بازگشت غیر اقتصادی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قانونی و اخلاقی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عملیاتی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زمان بندی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11271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8A088466-A5EE-4835-A009-310F422290B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127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گام ها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6- فراهم کردن طرح پروژه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- رفتن به کمیته هماهنگی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7- پذیرش </a:t>
            </a:r>
            <a:r>
              <a:rPr lang="ar-SA">
                <a:latin typeface="Arial" panose="020B0604020202020204" pitchFamily="34" charset="0"/>
                <a:cs typeface="2  Lotus" panose="00000400000000000000" pitchFamily="2" charset="-78"/>
              </a:rPr>
              <a:t>–</a:t>
            </a:r>
            <a:r>
              <a:rPr lang="fa-IR">
                <a:cs typeface="2  Lotus" panose="00000400000000000000" pitchFamily="2" charset="-78"/>
              </a:rPr>
              <a:t> عدم پذیرش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سؤالات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     - آیا سیستم این اهداف را انجام خواهد داد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     - آیا این بهترین راه برای هدف است   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188913" y="6219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AAE6E94B-DC2F-45CA-A625-5B0730E9B57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128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گام ها (ادامه)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8- ساختن مکانیزم کنترل</a:t>
            </a:r>
          </a:p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  </a:t>
            </a:r>
            <a:r>
              <a:rPr lang="fa-IR" sz="2800">
                <a:cs typeface="2  Lotus" panose="00000400000000000000" pitchFamily="2" charset="-78"/>
              </a:rPr>
              <a:t>  - با استفاده از سؤالات 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چرا</a:t>
            </a: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    &gt;&gt;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 &gt;&gt; چه کسی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 &gt;&gt; چه موقع (نفر در ماه؟؟؟؟؟؟؟؟؟؟؟؟؟؟؟؟؟؟؟؟؟؟؟؟)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  </a:t>
            </a: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)</a:t>
            </a:r>
            <a:r>
              <a:rPr lang="en-US" sz="2000">
                <a:cs typeface="2  Lotus" panose="00000400000000000000" pitchFamily="2" charset="-78"/>
              </a:rPr>
              <a:t>CMP</a:t>
            </a: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 و روش مسیر بحرانی (</a:t>
            </a:r>
            <a:r>
              <a:rPr lang="en-US" sz="2400">
                <a:cs typeface="2  Lotus" panose="00000400000000000000" pitchFamily="2" charset="-78"/>
              </a:rPr>
              <a:t>PER</a:t>
            </a:r>
            <a:r>
              <a:rPr lang="en-US" sz="2800">
                <a:cs typeface="2  Lotus" panose="00000400000000000000" pitchFamily="2" charset="-78"/>
              </a:rPr>
              <a:t>   </a:t>
            </a:r>
            <a:r>
              <a:rPr lang="fa-IR" sz="2800">
                <a:cs typeface="2  Lotus" panose="00000400000000000000" pitchFamily="2" charset="-78"/>
              </a:rPr>
              <a:t>   - نمودارهای 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1524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BC7BD15C-2E7D-4EAB-A0F6-145B0B64E67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129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 rot="16200000" flipH="1">
            <a:off x="57213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 rot="16200000" flipH="1">
            <a:off x="61785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 rot="16200000" flipH="1">
            <a:off x="44259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 rot="16200000" flipH="1">
            <a:off x="48069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 rot="16200000" flipH="1">
            <a:off x="52641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 rot="16200000" flipH="1">
            <a:off x="40449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16200000" flipH="1">
            <a:off x="6159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 rot="16200000" flipH="1">
            <a:off x="9969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 rot="16200000" flipH="1">
            <a:off x="13779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 rot="16200000" flipH="1">
            <a:off x="17589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 rot="16200000" flipH="1">
            <a:off x="234950" y="4425950"/>
            <a:ext cx="2654300" cy="368300"/>
          </a:xfrm>
          <a:prstGeom prst="rightArrow">
            <a:avLst>
              <a:gd name="adj1" fmla="val 75000"/>
              <a:gd name="adj2" fmla="val 360378"/>
            </a:avLst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100000">
                <a:srgbClr val="F57B4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108200" y="2438400"/>
            <a:ext cx="3556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7391400" y="2108200"/>
            <a:ext cx="0" cy="660400"/>
          </a:xfrm>
          <a:prstGeom prst="line">
            <a:avLst/>
          </a:prstGeom>
          <a:noFill/>
          <a:ln w="101600">
            <a:solidFill>
              <a:srgbClr val="714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83" name="Freeform 15"/>
          <p:cNvSpPr>
            <a:spLocks/>
          </p:cNvSpPr>
          <p:nvPr/>
        </p:nvSpPr>
        <p:spPr bwMode="auto">
          <a:xfrm>
            <a:off x="2895600" y="2057400"/>
            <a:ext cx="3735388" cy="763588"/>
          </a:xfrm>
          <a:custGeom>
            <a:avLst/>
            <a:gdLst>
              <a:gd name="T0" fmla="*/ 2352 w 2353"/>
              <a:gd name="T1" fmla="*/ 0 h 481"/>
              <a:gd name="T2" fmla="*/ 2352 w 2353"/>
              <a:gd name="T3" fmla="*/ 144 h 481"/>
              <a:gd name="T4" fmla="*/ 0 w 2353"/>
              <a:gd name="T5" fmla="*/ 144 h 481"/>
              <a:gd name="T6" fmla="*/ 0 w 2353"/>
              <a:gd name="T7" fmla="*/ 48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3" h="481">
                <a:moveTo>
                  <a:pt x="2352" y="0"/>
                </a:moveTo>
                <a:lnTo>
                  <a:pt x="2352" y="144"/>
                </a:lnTo>
                <a:lnTo>
                  <a:pt x="0" y="144"/>
                </a:lnTo>
                <a:lnTo>
                  <a:pt x="0" y="480"/>
                </a:lnTo>
              </a:path>
            </a:pathLst>
          </a:custGeom>
          <a:noFill/>
          <a:ln w="101600" cap="rnd" cmpd="sng">
            <a:solidFill>
              <a:srgbClr val="7144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>
          <a:xfrm>
            <a:off x="901700" y="306388"/>
            <a:ext cx="7340600" cy="107315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روشهای مختلف اطلاعات حل مسأله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1377950" y="1758950"/>
            <a:ext cx="19685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5645150" y="1758950"/>
            <a:ext cx="1968500" cy="3683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1377950" y="2825750"/>
            <a:ext cx="1968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5264150" y="2825750"/>
            <a:ext cx="23495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1377950" y="6026150"/>
            <a:ext cx="6388100" cy="3683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 rot="16200000">
            <a:off x="484188" y="4176712"/>
            <a:ext cx="2120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گزارشهای کامپیوتری</a:t>
            </a:r>
            <a:endParaRPr lang="en-US" sz="12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 rot="16200000">
            <a:off x="899319" y="4153694"/>
            <a:ext cx="2112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4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گزارشهای غیر کامپیوتری</a:t>
            </a:r>
            <a:endParaRPr lang="en-US" sz="12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 rot="16200000">
            <a:off x="1632744" y="4169569"/>
            <a:ext cx="21177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2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پست الکترونیکی</a:t>
            </a:r>
            <a:endParaRPr lang="en-US" sz="12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 rot="16200000">
            <a:off x="2181225" y="3997325"/>
            <a:ext cx="17922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دوره ای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 rot="16200000">
            <a:off x="5206206" y="4061619"/>
            <a:ext cx="18907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تلفن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1752600" y="2184400"/>
            <a:ext cx="0" cy="584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2057400" y="2184400"/>
            <a:ext cx="0" cy="203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5715000" y="2489200"/>
            <a:ext cx="0" cy="279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3484563" y="6015038"/>
            <a:ext cx="2197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حل مسائل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1427163" y="2814638"/>
            <a:ext cx="1854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رسانه کتبی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5694363" y="2814638"/>
            <a:ext cx="15494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75000"/>
              </a:spcBef>
            </a:pPr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رسانه شفاهی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1350963" y="1747838"/>
            <a:ext cx="1984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منابع داخلی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5618163" y="1747838"/>
            <a:ext cx="206216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منابع خارجی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 rot="16200000">
            <a:off x="4306094" y="4164806"/>
            <a:ext cx="2097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جلسات زمانبندی شده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 rot="16200000">
            <a:off x="4487863" y="4411663"/>
            <a:ext cx="253206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2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جلسات زمانبندی نشده</a:t>
            </a:r>
            <a:endParaRPr lang="en-US" sz="12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 rot="16200000">
            <a:off x="5957888" y="3697287"/>
            <a:ext cx="1231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ایمیل صوتی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 rot="16200000">
            <a:off x="6651625" y="3495675"/>
            <a:ext cx="758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تور</a:t>
            </a:r>
            <a:endParaRPr lang="en-US" sz="12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 rot="16200000">
            <a:off x="6590506" y="3979069"/>
            <a:ext cx="1795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سمینار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 rot="16200000">
            <a:off x="1222375" y="4164013"/>
            <a:ext cx="2136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14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نامه ها و مکاتبات</a:t>
            </a:r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254000" y="6256338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67360F87-B8F8-42D6-B786-FBCC2FCA579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6254750" y="1149350"/>
            <a:ext cx="2806700" cy="5626100"/>
          </a:xfrm>
          <a:prstGeom prst="rect">
            <a:avLst/>
          </a:prstGeom>
          <a:solidFill>
            <a:srgbClr val="FF8B5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3638550" y="119063"/>
            <a:ext cx="2952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2  Lotus" panose="00000400000000000000" pitchFamily="2" charset="-78"/>
              </a:rPr>
              <a:t>   </a:t>
            </a:r>
          </a:p>
        </p:txBody>
      </p:sp>
      <p:sp>
        <p:nvSpPr>
          <p:cNvPr id="254981" name="Line 5"/>
          <p:cNvSpPr>
            <a:spLocks noChangeShapeType="1"/>
          </p:cNvSpPr>
          <p:nvPr/>
        </p:nvSpPr>
        <p:spPr bwMode="auto">
          <a:xfrm>
            <a:off x="107950" y="1085850"/>
            <a:ext cx="892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2946400" y="692150"/>
            <a:ext cx="0" cy="6102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>
            <a:off x="6197600" y="692150"/>
            <a:ext cx="0" cy="6102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3867150" y="1149350"/>
            <a:ext cx="12065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3867150" y="1835150"/>
            <a:ext cx="13843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4071938" y="1752600"/>
            <a:ext cx="9763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تعریف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روتین مسآله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3867150" y="2520950"/>
            <a:ext cx="13843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3867150" y="3200400"/>
            <a:ext cx="13843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7118350" y="1720850"/>
            <a:ext cx="1409700" cy="1930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7321550" y="4521200"/>
            <a:ext cx="1435100" cy="501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615950" y="5321300"/>
            <a:ext cx="39497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615950" y="6007100"/>
            <a:ext cx="75057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7023100" y="2292350"/>
            <a:ext cx="15049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Lotus" panose="00000400000000000000" pitchFamily="2" charset="-78"/>
              </a:rPr>
              <a:t>مشاور </a:t>
            </a:r>
          </a:p>
          <a:p>
            <a:pPr algn="ctr"/>
            <a:r>
              <a:rPr lang="fa-I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2  Lotus" panose="00000400000000000000" pitchFamily="2" charset="-78"/>
              </a:rPr>
              <a:t>(در صورت لزوم)</a:t>
            </a:r>
            <a:endParaRPr lang="en-US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7319963" y="4556125"/>
            <a:ext cx="180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 sz="12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eaLnBrk="1" hangingPunct="1"/>
            <a:endParaRPr lang="en-US" sz="12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7010400" y="4495800"/>
            <a:ext cx="20621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آماده کردن پیشنهاد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 بررسی یک سیستم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792163" y="5365750"/>
            <a:ext cx="203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-838200" y="5562600"/>
            <a:ext cx="72644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cs typeface="2  Lotus" panose="00000400000000000000" pitchFamily="2" charset="-78"/>
              </a:rPr>
              <a:t>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cs typeface="2  Lotus" panose="00000400000000000000" pitchFamily="2" charset="-78"/>
              </a:rPr>
              <a:t>                                                  </a:t>
            </a:r>
            <a:r>
              <a:rPr lang="fa-IR" b="1">
                <a:solidFill>
                  <a:srgbClr val="000000"/>
                </a:solidFill>
                <a:cs typeface="2  Lotus" panose="00000400000000000000" pitchFamily="2" charset="-78"/>
              </a:rPr>
              <a:t>ایجاد مکانیزم کنترل</a:t>
            </a:r>
            <a:endParaRPr lang="en-US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914400" y="5334000"/>
            <a:ext cx="38100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پذیرش </a:t>
            </a:r>
            <a:r>
              <a:rPr lang="ar-SA" sz="2000" b="1">
                <a:solidFill>
                  <a:srgbClr val="000000"/>
                </a:solidFill>
                <a:cs typeface="2  Lotus" panose="00000400000000000000" pitchFamily="2" charset="-78"/>
              </a:rPr>
              <a:t>–</a:t>
            </a:r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 عدم پذیرش پروژه تحصیلی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54999" name="AutoShape 23"/>
          <p:cNvSpPr>
            <a:spLocks noChangeArrowheads="1"/>
          </p:cNvSpPr>
          <p:nvPr/>
        </p:nvSpPr>
        <p:spPr bwMode="auto">
          <a:xfrm rot="16200000" flipH="1">
            <a:off x="4441825" y="1597025"/>
            <a:ext cx="15875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00" name="AutoShape 24"/>
          <p:cNvSpPr>
            <a:spLocks noChangeArrowheads="1"/>
          </p:cNvSpPr>
          <p:nvPr/>
        </p:nvSpPr>
        <p:spPr bwMode="auto">
          <a:xfrm rot="16200000" flipH="1">
            <a:off x="4413250" y="2254250"/>
            <a:ext cx="2159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01" name="AutoShape 25"/>
          <p:cNvSpPr>
            <a:spLocks noChangeArrowheads="1"/>
          </p:cNvSpPr>
          <p:nvPr/>
        </p:nvSpPr>
        <p:spPr bwMode="auto">
          <a:xfrm rot="16200000" flipH="1">
            <a:off x="4413250" y="2940050"/>
            <a:ext cx="2159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02" name="AutoShape 26"/>
          <p:cNvSpPr>
            <a:spLocks noChangeArrowheads="1"/>
          </p:cNvSpPr>
          <p:nvPr/>
        </p:nvSpPr>
        <p:spPr bwMode="auto">
          <a:xfrm rot="16200000" flipH="1">
            <a:off x="3492500" y="5734050"/>
            <a:ext cx="2286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3867150" y="1149350"/>
            <a:ext cx="1384300" cy="501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04" name="Rectangle 28"/>
          <p:cNvSpPr>
            <a:spLocks noChangeArrowheads="1"/>
          </p:cNvSpPr>
          <p:nvPr/>
        </p:nvSpPr>
        <p:spPr bwMode="auto">
          <a:xfrm>
            <a:off x="3943350" y="1066800"/>
            <a:ext cx="12271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شناسایی 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مسآله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55005" name="Rectangle 29"/>
          <p:cNvSpPr>
            <a:spLocks noChangeArrowheads="1"/>
          </p:cNvSpPr>
          <p:nvPr/>
        </p:nvSpPr>
        <p:spPr bwMode="auto">
          <a:xfrm>
            <a:off x="3719513" y="2438400"/>
            <a:ext cx="16192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معلوم کردن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 اهداف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55006" name="Rectangle 30"/>
          <p:cNvSpPr>
            <a:spLocks noChangeArrowheads="1"/>
          </p:cNvSpPr>
          <p:nvPr/>
        </p:nvSpPr>
        <p:spPr bwMode="auto">
          <a:xfrm>
            <a:off x="4143375" y="3124200"/>
            <a:ext cx="9001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شناسایی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 محدودیتها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3070225" y="-76200"/>
            <a:ext cx="29495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فاز برنامه ریزی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55008" name="Freeform 32"/>
          <p:cNvSpPr>
            <a:spLocks/>
          </p:cNvSpPr>
          <p:nvPr/>
        </p:nvSpPr>
        <p:spPr bwMode="auto">
          <a:xfrm>
            <a:off x="4495800" y="3657600"/>
            <a:ext cx="3354388" cy="306388"/>
          </a:xfrm>
          <a:custGeom>
            <a:avLst/>
            <a:gdLst>
              <a:gd name="T0" fmla="*/ 0 w 2113"/>
              <a:gd name="T1" fmla="*/ 0 h 193"/>
              <a:gd name="T2" fmla="*/ 0 w 2113"/>
              <a:gd name="T3" fmla="*/ 96 h 193"/>
              <a:gd name="T4" fmla="*/ 2064 w 2113"/>
              <a:gd name="T5" fmla="*/ 96 h 193"/>
              <a:gd name="T6" fmla="*/ 2112 w 2113"/>
              <a:gd name="T7" fmla="*/ 19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3" h="193">
                <a:moveTo>
                  <a:pt x="0" y="0"/>
                </a:moveTo>
                <a:lnTo>
                  <a:pt x="0" y="96"/>
                </a:lnTo>
                <a:lnTo>
                  <a:pt x="2064" y="96"/>
                </a:lnTo>
                <a:lnTo>
                  <a:pt x="2112" y="192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55009" name="Line 33"/>
          <p:cNvSpPr>
            <a:spLocks noChangeShapeType="1"/>
          </p:cNvSpPr>
          <p:nvPr/>
        </p:nvSpPr>
        <p:spPr bwMode="auto">
          <a:xfrm flipH="1">
            <a:off x="5308600" y="3505200"/>
            <a:ext cx="180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 flipH="1">
            <a:off x="5308600" y="2743200"/>
            <a:ext cx="180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11" name="Line 35"/>
          <p:cNvSpPr>
            <a:spLocks noChangeShapeType="1"/>
          </p:cNvSpPr>
          <p:nvPr/>
        </p:nvSpPr>
        <p:spPr bwMode="auto">
          <a:xfrm flipH="1">
            <a:off x="5232400" y="2057400"/>
            <a:ext cx="18796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12" name="Freeform 36"/>
          <p:cNvSpPr>
            <a:spLocks/>
          </p:cNvSpPr>
          <p:nvPr/>
        </p:nvSpPr>
        <p:spPr bwMode="auto">
          <a:xfrm>
            <a:off x="3581400" y="5029200"/>
            <a:ext cx="4268788" cy="306388"/>
          </a:xfrm>
          <a:custGeom>
            <a:avLst/>
            <a:gdLst>
              <a:gd name="T0" fmla="*/ 2688 w 2689"/>
              <a:gd name="T1" fmla="*/ 0 h 193"/>
              <a:gd name="T2" fmla="*/ 2688 w 2689"/>
              <a:gd name="T3" fmla="*/ 96 h 193"/>
              <a:gd name="T4" fmla="*/ 0 w 2689"/>
              <a:gd name="T5" fmla="*/ 96 h 193"/>
              <a:gd name="T6" fmla="*/ 0 w 2689"/>
              <a:gd name="T7" fmla="*/ 19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9" h="193">
                <a:moveTo>
                  <a:pt x="2688" y="0"/>
                </a:moveTo>
                <a:lnTo>
                  <a:pt x="2688" y="96"/>
                </a:lnTo>
                <a:lnTo>
                  <a:pt x="0" y="96"/>
                </a:lnTo>
                <a:lnTo>
                  <a:pt x="0" y="192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55013" name="Rectangle 37"/>
          <p:cNvSpPr>
            <a:spLocks noChangeArrowheads="1"/>
          </p:cNvSpPr>
          <p:nvPr/>
        </p:nvSpPr>
        <p:spPr bwMode="auto">
          <a:xfrm>
            <a:off x="284163" y="733425"/>
            <a:ext cx="8931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MIS</a:t>
            </a:r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همامنگی</a:t>
            </a: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</a:t>
            </a:r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کمیته </a:t>
            </a: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                       </a:t>
            </a:r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کمیته مدیریت                   </a:t>
            </a: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      </a:t>
            </a:r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فاز شناخت                                      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55014" name="Rectangle 38"/>
          <p:cNvSpPr>
            <a:spLocks noChangeArrowheads="1"/>
          </p:cNvSpPr>
          <p:nvPr/>
        </p:nvSpPr>
        <p:spPr bwMode="auto">
          <a:xfrm>
            <a:off x="3332163" y="1290638"/>
            <a:ext cx="392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1.</a:t>
            </a:r>
          </a:p>
        </p:txBody>
      </p:sp>
      <p:sp>
        <p:nvSpPr>
          <p:cNvPr id="255015" name="Rectangle 39"/>
          <p:cNvSpPr>
            <a:spLocks noChangeArrowheads="1"/>
          </p:cNvSpPr>
          <p:nvPr/>
        </p:nvSpPr>
        <p:spPr bwMode="auto">
          <a:xfrm>
            <a:off x="3332163" y="2127250"/>
            <a:ext cx="392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2.</a:t>
            </a:r>
          </a:p>
        </p:txBody>
      </p:sp>
      <p:sp>
        <p:nvSpPr>
          <p:cNvPr id="255016" name="Rectangle 40"/>
          <p:cNvSpPr>
            <a:spLocks noChangeArrowheads="1"/>
          </p:cNvSpPr>
          <p:nvPr/>
        </p:nvSpPr>
        <p:spPr bwMode="auto">
          <a:xfrm>
            <a:off x="3332163" y="2584450"/>
            <a:ext cx="392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3.</a:t>
            </a:r>
          </a:p>
        </p:txBody>
      </p:sp>
      <p:sp>
        <p:nvSpPr>
          <p:cNvPr id="255017" name="Rectangle 41"/>
          <p:cNvSpPr>
            <a:spLocks noChangeArrowheads="1"/>
          </p:cNvSpPr>
          <p:nvPr/>
        </p:nvSpPr>
        <p:spPr bwMode="auto">
          <a:xfrm>
            <a:off x="3332163" y="3270250"/>
            <a:ext cx="392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4.</a:t>
            </a:r>
          </a:p>
        </p:txBody>
      </p:sp>
      <p:sp>
        <p:nvSpPr>
          <p:cNvPr id="255018" name="Rectangle 42"/>
          <p:cNvSpPr>
            <a:spLocks noChangeArrowheads="1"/>
          </p:cNvSpPr>
          <p:nvPr/>
        </p:nvSpPr>
        <p:spPr bwMode="auto">
          <a:xfrm>
            <a:off x="6761163" y="4032250"/>
            <a:ext cx="392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  <a:cs typeface="2  Lotus" panose="00000400000000000000" pitchFamily="2" charset="-78"/>
              </a:rPr>
              <a:t>5.</a:t>
            </a:r>
          </a:p>
        </p:txBody>
      </p:sp>
      <p:sp>
        <p:nvSpPr>
          <p:cNvPr id="255019" name="Rectangle 43"/>
          <p:cNvSpPr>
            <a:spLocks noChangeArrowheads="1"/>
          </p:cNvSpPr>
          <p:nvPr/>
        </p:nvSpPr>
        <p:spPr bwMode="auto">
          <a:xfrm>
            <a:off x="6761163" y="4641850"/>
            <a:ext cx="392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  <a:cs typeface="2  Lotus" panose="00000400000000000000" pitchFamily="2" charset="-78"/>
              </a:rPr>
              <a:t>6.</a:t>
            </a:r>
          </a:p>
        </p:txBody>
      </p:sp>
      <p:sp>
        <p:nvSpPr>
          <p:cNvPr id="255020" name="Rectangle 44"/>
          <p:cNvSpPr>
            <a:spLocks noChangeArrowheads="1"/>
          </p:cNvSpPr>
          <p:nvPr/>
        </p:nvSpPr>
        <p:spPr bwMode="auto">
          <a:xfrm>
            <a:off x="131763" y="5327650"/>
            <a:ext cx="392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7.</a:t>
            </a:r>
          </a:p>
        </p:txBody>
      </p:sp>
      <p:sp>
        <p:nvSpPr>
          <p:cNvPr id="255021" name="Rectangle 45"/>
          <p:cNvSpPr>
            <a:spLocks noChangeArrowheads="1"/>
          </p:cNvSpPr>
          <p:nvPr/>
        </p:nvSpPr>
        <p:spPr bwMode="auto">
          <a:xfrm>
            <a:off x="131763" y="6013450"/>
            <a:ext cx="3921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8.</a:t>
            </a:r>
          </a:p>
        </p:txBody>
      </p:sp>
      <p:sp>
        <p:nvSpPr>
          <p:cNvPr id="255022" name="AutoShape 46"/>
          <p:cNvSpPr>
            <a:spLocks noChangeArrowheads="1"/>
          </p:cNvSpPr>
          <p:nvPr/>
        </p:nvSpPr>
        <p:spPr bwMode="auto">
          <a:xfrm rot="16200000" flipH="1">
            <a:off x="7708900" y="4356100"/>
            <a:ext cx="228600" cy="203200"/>
          </a:xfrm>
          <a:prstGeom prst="rightArrow">
            <a:avLst>
              <a:gd name="adj1" fmla="val 50000"/>
              <a:gd name="adj2" fmla="val 5625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23" name="Rectangle 47"/>
          <p:cNvSpPr>
            <a:spLocks noChangeArrowheads="1"/>
          </p:cNvSpPr>
          <p:nvPr/>
        </p:nvSpPr>
        <p:spPr bwMode="auto">
          <a:xfrm>
            <a:off x="7245350" y="3892550"/>
            <a:ext cx="15113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5024" name="Rectangle 48"/>
          <p:cNvSpPr>
            <a:spLocks noChangeArrowheads="1"/>
          </p:cNvSpPr>
          <p:nvPr/>
        </p:nvSpPr>
        <p:spPr bwMode="auto">
          <a:xfrm>
            <a:off x="7310438" y="3765550"/>
            <a:ext cx="1381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مطالعه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امکان سنجی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55025" name="Text Box 49"/>
          <p:cNvSpPr txBox="1">
            <a:spLocks noChangeArrowheads="1"/>
          </p:cNvSpPr>
          <p:nvPr/>
        </p:nvSpPr>
        <p:spPr bwMode="auto">
          <a:xfrm>
            <a:off x="100013" y="64770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6C749827-7703-4A67-835E-01B9DABAB0C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1371600" y="177800"/>
            <a:ext cx="715803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طرح کلی بررسی پیشنهاد یک سیستم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150813" y="1676400"/>
            <a:ext cx="8993187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2800" b="1">
                <a:solidFill>
                  <a:srgbClr val="FFFFFF"/>
                </a:solidFill>
                <a:cs typeface="2  Lotus" panose="00000400000000000000" pitchFamily="2" charset="-78"/>
              </a:rPr>
              <a:t>طرح کلی بررسی پیشنهاد یک سیستم</a:t>
            </a:r>
          </a:p>
          <a:p>
            <a:pPr algn="r"/>
            <a:endParaRPr lang="en-US" sz="2800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خلاصه اجرایی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 . 1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مقدمه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 . 2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محدودیتها و اهداف سیستم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 . 3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دیگر سیستمهای ممکن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. 4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توصیه بررسی پروژه سیستم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. 5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انتظارات تأثیر عوامل (منابع شرکت بر سیستم )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.6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برنامه توسعه کلی (فاز تجزیه و تحلیل ، طرح و پیاده سازی )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.7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. خلاصه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8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1000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4505E7DA-8DEB-425C-8EC1-E8C66AF4B86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فاز آنالیز</a:t>
            </a:r>
            <a:r>
              <a:rPr lang="en-US">
                <a:solidFill>
                  <a:schemeClr val="tx1"/>
                </a:solidFill>
                <a:cs typeface="2  Titr" panose="00000700000000000000" pitchFamily="2" charset="-78"/>
              </a:rPr>
              <a:t> </a:t>
            </a:r>
            <a:r>
              <a:rPr lang="en-US">
                <a:cs typeface="2  Titr" panose="00000700000000000000" pitchFamily="2" charset="-78"/>
              </a:rPr>
              <a:t>	</a:t>
            </a:r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گام ها</a:t>
            </a:r>
            <a:r>
              <a:rPr lang="en-US" sz="2800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  1- اعلام کردن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   &gt;&gt; دلایل پروژه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   &gt;&gt; هدف بیان ریسک و خنثی کردن آن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2- سازماندهی گروه پروژه</a:t>
            </a: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  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  &gt;&gt; کاربران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&gt;&gt; متخصصین</a:t>
            </a:r>
            <a:r>
              <a:rPr lang="en-US" sz="2800">
                <a:cs typeface="2  Lotus" panose="00000400000000000000" pitchFamily="2" charset="-78"/>
              </a:rPr>
              <a:t>     </a:t>
            </a:r>
            <a:r>
              <a:rPr lang="fa-IR" sz="2800">
                <a:cs typeface="2  Lotus" panose="00000400000000000000" pitchFamily="2" charset="-78"/>
              </a:rPr>
              <a:t> 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 &gt;&gt;تعریف نقش (وظایف)</a:t>
            </a: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 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174625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DC312502-3FD5-47F7-B41E-7D0D39398FC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فاز آنالیز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تعریف نیازهای اطلاعات</a:t>
            </a:r>
            <a:r>
              <a:rPr lang="en-US" sz="3200">
                <a:cs typeface="2  Lotus" panose="00000400000000000000" pitchFamily="2" charset="-78"/>
              </a:rPr>
              <a:t>. 3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&gt;&gt; روش ها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 sz="3200">
                <a:cs typeface="2  Lotus" panose="00000400000000000000" pitchFamily="2" charset="-78"/>
              </a:rPr>
              <a:t> 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 sz="3200">
                <a:cs typeface="2  Lotus" panose="00000400000000000000" pitchFamily="2" charset="-78"/>
              </a:rPr>
              <a:t>  </a:t>
            </a:r>
            <a:r>
              <a:rPr lang="fa-IR" sz="3200">
                <a:cs typeface="2  Lotus" panose="00000400000000000000" pitchFamily="2" charset="-78"/>
              </a:rPr>
              <a:t>   - گفتگوی پرسنل (یک روش ممتاز)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 - ملاحظه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 - تحقیق مدرک (شامل بازدید از اسناد و مدارک    </a:t>
            </a:r>
            <a:r>
              <a:rPr lang="en-US" sz="3200">
                <a:cs typeface="2  Lotus" panose="00000400000000000000" pitchFamily="2" charset="-78"/>
              </a:rPr>
              <a:t>      </a:t>
            </a:r>
            <a:r>
              <a:rPr lang="fa-IR" sz="3200">
                <a:cs typeface="2  Lotus" panose="00000400000000000000" pitchFamily="2" charset="-78"/>
              </a:rPr>
              <a:t>   لازم )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 sz="3200">
                <a:cs typeface="2  Lotus" panose="00000400000000000000" pitchFamily="2" charset="-78"/>
              </a:rPr>
              <a:t> </a:t>
            </a:r>
            <a:r>
              <a:rPr lang="fa-IR" sz="3200">
                <a:cs typeface="2  Lotus" panose="00000400000000000000" pitchFamily="2" charset="-78"/>
              </a:rPr>
              <a:t>   - برآورد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endParaRPr lang="en-US" sz="3200">
              <a:cs typeface="2  Lotus" panose="00000400000000000000" pitchFamily="2" charset="-78"/>
            </a:endParaRP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2286000" y="5241925"/>
            <a:ext cx="44958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یک دایرکتوری پروژه ، می تواند یک سند شامل شرح سیستم را نگهداری کند 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1000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897EB52E-BA98-46A9-BAE6-6F952C5D81A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فاز آنالیز(ادامه)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4- تعریف ضوابط کاری سیستم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5- آماده کردن پیشنهاد طرح سیستم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6- پذیرش یا رد طرح پروژه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1524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8B2C6A70-64F2-4036-9BC4-7BBDF2E3EC9A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218" name="Group 2"/>
          <p:cNvGrpSpPr>
            <a:grpSpLocks/>
          </p:cNvGrpSpPr>
          <p:nvPr/>
        </p:nvGrpSpPr>
        <p:grpSpPr bwMode="auto">
          <a:xfrm>
            <a:off x="6350" y="844550"/>
            <a:ext cx="9001125" cy="5930900"/>
            <a:chOff x="4" y="532"/>
            <a:chExt cx="5670" cy="3736"/>
          </a:xfrm>
        </p:grpSpPr>
        <p:sp>
          <p:nvSpPr>
            <p:cNvPr id="265219" name="Line 3"/>
            <p:cNvSpPr>
              <a:spLocks noChangeShapeType="1"/>
            </p:cNvSpPr>
            <p:nvPr/>
          </p:nvSpPr>
          <p:spPr bwMode="auto">
            <a:xfrm>
              <a:off x="4" y="783"/>
              <a:ext cx="56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20" name="Line 4"/>
            <p:cNvSpPr>
              <a:spLocks noChangeShapeType="1"/>
            </p:cNvSpPr>
            <p:nvPr/>
          </p:nvSpPr>
          <p:spPr bwMode="auto">
            <a:xfrm>
              <a:off x="1761" y="532"/>
              <a:ext cx="0" cy="3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21" name="Line 5"/>
            <p:cNvSpPr>
              <a:spLocks noChangeShapeType="1"/>
            </p:cNvSpPr>
            <p:nvPr/>
          </p:nvSpPr>
          <p:spPr bwMode="auto">
            <a:xfrm>
              <a:off x="3855" y="532"/>
              <a:ext cx="0" cy="37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22" name="Rectangle 6"/>
            <p:cNvSpPr>
              <a:spLocks noChangeArrowheads="1"/>
            </p:cNvSpPr>
            <p:nvPr/>
          </p:nvSpPr>
          <p:spPr bwMode="auto">
            <a:xfrm>
              <a:off x="623" y="830"/>
              <a:ext cx="2657" cy="2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fa-IR">
                  <a:solidFill>
                    <a:schemeClr val="bg2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اعلام مطالعه سیستم</a:t>
              </a:r>
              <a:endParaRPr lang="en-US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endParaRPr>
            </a:p>
          </p:txBody>
        </p:sp>
        <p:sp>
          <p:nvSpPr>
            <p:cNvPr id="265223" name="Rectangle 7"/>
            <p:cNvSpPr>
              <a:spLocks noChangeArrowheads="1"/>
            </p:cNvSpPr>
            <p:nvPr/>
          </p:nvSpPr>
          <p:spPr bwMode="auto">
            <a:xfrm>
              <a:off x="2431" y="1341"/>
              <a:ext cx="2801" cy="3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fa-IR">
                  <a:solidFill>
                    <a:schemeClr val="bg2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سازماندهی گروه انجام پروژه</a:t>
              </a:r>
              <a:endParaRPr lang="en-US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endParaRPr>
            </a:p>
          </p:txBody>
        </p:sp>
        <p:sp>
          <p:nvSpPr>
            <p:cNvPr id="265224" name="Rectangle 8"/>
            <p:cNvSpPr>
              <a:spLocks noChangeArrowheads="1"/>
            </p:cNvSpPr>
            <p:nvPr/>
          </p:nvSpPr>
          <p:spPr bwMode="auto">
            <a:xfrm>
              <a:off x="2431" y="1893"/>
              <a:ext cx="2801" cy="3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fa-IR">
                  <a:solidFill>
                    <a:schemeClr val="bg2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تعریف اطلاعات لازم</a:t>
              </a:r>
              <a:endParaRPr lang="en-US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endParaRPr>
            </a:p>
          </p:txBody>
        </p:sp>
        <p:sp>
          <p:nvSpPr>
            <p:cNvPr id="265225" name="Rectangle 9"/>
            <p:cNvSpPr>
              <a:spLocks noChangeArrowheads="1"/>
            </p:cNvSpPr>
            <p:nvPr/>
          </p:nvSpPr>
          <p:spPr bwMode="auto">
            <a:xfrm>
              <a:off x="2431" y="2404"/>
              <a:ext cx="2801" cy="3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fa-IR">
                  <a:solidFill>
                    <a:schemeClr val="bg2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تعریف معیارهای کارایی لازم</a:t>
              </a:r>
              <a:endParaRPr lang="en-US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endParaRPr>
            </a:p>
          </p:txBody>
        </p:sp>
        <p:sp>
          <p:nvSpPr>
            <p:cNvPr id="265226" name="Rectangle 10"/>
            <p:cNvSpPr>
              <a:spLocks noChangeArrowheads="1"/>
            </p:cNvSpPr>
            <p:nvPr/>
          </p:nvSpPr>
          <p:spPr bwMode="auto">
            <a:xfrm>
              <a:off x="4240" y="3042"/>
              <a:ext cx="801" cy="5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fa-IR" sz="2000">
                  <a:solidFill>
                    <a:schemeClr val="bg2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آماده کردن</a:t>
              </a:r>
            </a:p>
            <a:p>
              <a:pPr algn="ctr"/>
              <a:r>
                <a:rPr lang="fa-IR" sz="2000">
                  <a:solidFill>
                    <a:schemeClr val="bg2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طرح</a:t>
              </a:r>
            </a:p>
            <a:p>
              <a:pPr algn="ctr"/>
              <a:r>
                <a:rPr lang="fa-IR" sz="2000">
                  <a:solidFill>
                    <a:schemeClr val="bg2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پیشنهادی</a:t>
              </a:r>
              <a:endParaRPr lang="en-US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endParaRPr>
            </a:p>
          </p:txBody>
        </p:sp>
        <p:sp>
          <p:nvSpPr>
            <p:cNvPr id="265227" name="Rectangle 11"/>
            <p:cNvSpPr>
              <a:spLocks noChangeArrowheads="1"/>
            </p:cNvSpPr>
            <p:nvPr/>
          </p:nvSpPr>
          <p:spPr bwMode="auto">
            <a:xfrm>
              <a:off x="599" y="3935"/>
              <a:ext cx="2705" cy="2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fa-IR" sz="2000">
                  <a:solidFill>
                    <a:schemeClr val="bg2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تأیید یا رد پروژه</a:t>
              </a:r>
              <a:endParaRPr lang="en-US">
                <a:latin typeface="Times New Roman" panose="02020603050405020304" pitchFamily="18" charset="0"/>
                <a:cs typeface="2  Lotus" panose="00000400000000000000" pitchFamily="2" charset="-78"/>
              </a:endParaRPr>
            </a:p>
          </p:txBody>
        </p:sp>
        <p:sp>
          <p:nvSpPr>
            <p:cNvPr id="265228" name="Rectangle 12"/>
            <p:cNvSpPr>
              <a:spLocks noChangeArrowheads="1"/>
            </p:cNvSpPr>
            <p:nvPr/>
          </p:nvSpPr>
          <p:spPr bwMode="auto">
            <a:xfrm>
              <a:off x="86" y="555"/>
              <a:ext cx="175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29" name="Rectangle 13"/>
            <p:cNvSpPr>
              <a:spLocks noChangeArrowheads="1"/>
            </p:cNvSpPr>
            <p:nvPr/>
          </p:nvSpPr>
          <p:spPr bwMode="auto">
            <a:xfrm>
              <a:off x="2418" y="555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30" name="Rectangle 14"/>
            <p:cNvSpPr>
              <a:spLocks noChangeArrowheads="1"/>
            </p:cNvSpPr>
            <p:nvPr/>
          </p:nvSpPr>
          <p:spPr bwMode="auto">
            <a:xfrm>
              <a:off x="4273" y="555"/>
              <a:ext cx="14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31" name="Rectangle 15"/>
            <p:cNvSpPr>
              <a:spLocks noChangeArrowheads="1"/>
            </p:cNvSpPr>
            <p:nvPr/>
          </p:nvSpPr>
          <p:spPr bwMode="auto">
            <a:xfrm>
              <a:off x="130" y="820"/>
              <a:ext cx="25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1.</a:t>
              </a:r>
            </a:p>
          </p:txBody>
        </p:sp>
        <p:sp>
          <p:nvSpPr>
            <p:cNvPr id="265232" name="Rectangle 16"/>
            <p:cNvSpPr>
              <a:spLocks noChangeArrowheads="1"/>
            </p:cNvSpPr>
            <p:nvPr/>
          </p:nvSpPr>
          <p:spPr bwMode="auto">
            <a:xfrm>
              <a:off x="2009" y="1364"/>
              <a:ext cx="26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b="1">
                  <a:solidFill>
                    <a:schemeClr val="hlink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2.</a:t>
              </a:r>
            </a:p>
          </p:txBody>
        </p:sp>
        <p:sp>
          <p:nvSpPr>
            <p:cNvPr id="265233" name="Rectangle 17"/>
            <p:cNvSpPr>
              <a:spLocks noChangeArrowheads="1"/>
            </p:cNvSpPr>
            <p:nvPr/>
          </p:nvSpPr>
          <p:spPr bwMode="auto">
            <a:xfrm>
              <a:off x="2009" y="1917"/>
              <a:ext cx="26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b="1">
                  <a:solidFill>
                    <a:schemeClr val="hlink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3.</a:t>
              </a:r>
            </a:p>
          </p:txBody>
        </p:sp>
        <p:sp>
          <p:nvSpPr>
            <p:cNvPr id="265234" name="Rectangle 18"/>
            <p:cNvSpPr>
              <a:spLocks noChangeArrowheads="1"/>
            </p:cNvSpPr>
            <p:nvPr/>
          </p:nvSpPr>
          <p:spPr bwMode="auto">
            <a:xfrm>
              <a:off x="2009" y="2470"/>
              <a:ext cx="26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b="1">
                  <a:solidFill>
                    <a:schemeClr val="hlink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4.</a:t>
              </a:r>
            </a:p>
          </p:txBody>
        </p:sp>
        <p:sp>
          <p:nvSpPr>
            <p:cNvPr id="265235" name="Rectangle 19"/>
            <p:cNvSpPr>
              <a:spLocks noChangeArrowheads="1"/>
            </p:cNvSpPr>
            <p:nvPr/>
          </p:nvSpPr>
          <p:spPr bwMode="auto">
            <a:xfrm>
              <a:off x="3842" y="3194"/>
              <a:ext cx="25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  <a:latin typeface="Times New Roman" panose="02020603050405020304" pitchFamily="18" charset="0"/>
                  <a:cs typeface="2  Lotus" panose="00000400000000000000" pitchFamily="2" charset="-78"/>
                </a:rPr>
                <a:t>5.</a:t>
              </a:r>
            </a:p>
          </p:txBody>
        </p:sp>
        <p:sp>
          <p:nvSpPr>
            <p:cNvPr id="265236" name="Rectangle 20"/>
            <p:cNvSpPr>
              <a:spLocks noChangeArrowheads="1"/>
            </p:cNvSpPr>
            <p:nvPr/>
          </p:nvSpPr>
          <p:spPr bwMode="auto">
            <a:xfrm>
              <a:off x="130" y="3925"/>
              <a:ext cx="11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fa-IR" b="1">
                <a:solidFill>
                  <a:schemeClr val="hlink"/>
                </a:solidFill>
                <a:latin typeface="Times New Roman" panose="02020603050405020304" pitchFamily="18" charset="0"/>
                <a:cs typeface="2  Lotus" panose="00000400000000000000" pitchFamily="2" charset="-78"/>
              </a:endParaRPr>
            </a:p>
          </p:txBody>
        </p:sp>
        <p:sp>
          <p:nvSpPr>
            <p:cNvPr id="265237" name="AutoShape 21"/>
            <p:cNvSpPr>
              <a:spLocks noChangeArrowheads="1"/>
            </p:cNvSpPr>
            <p:nvPr/>
          </p:nvSpPr>
          <p:spPr bwMode="auto">
            <a:xfrm rot="16200000" flipH="1">
              <a:off x="2800" y="1139"/>
              <a:ext cx="206" cy="182"/>
            </a:xfrm>
            <a:prstGeom prst="rightArrow">
              <a:avLst>
                <a:gd name="adj1" fmla="val 50000"/>
                <a:gd name="adj2" fmla="val 5659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38" name="AutoShape 22"/>
            <p:cNvSpPr>
              <a:spLocks noChangeArrowheads="1"/>
            </p:cNvSpPr>
            <p:nvPr/>
          </p:nvSpPr>
          <p:spPr bwMode="auto">
            <a:xfrm rot="16200000" flipH="1">
              <a:off x="2801" y="1692"/>
              <a:ext cx="204" cy="182"/>
            </a:xfrm>
            <a:prstGeom prst="rightArrow">
              <a:avLst>
                <a:gd name="adj1" fmla="val 50000"/>
                <a:gd name="adj2" fmla="val 5604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39" name="AutoShape 23"/>
            <p:cNvSpPr>
              <a:spLocks noChangeArrowheads="1"/>
            </p:cNvSpPr>
            <p:nvPr/>
          </p:nvSpPr>
          <p:spPr bwMode="auto">
            <a:xfrm rot="16200000" flipH="1">
              <a:off x="2822" y="2224"/>
              <a:ext cx="162" cy="182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40" name="Rectangle 24"/>
            <p:cNvSpPr>
              <a:spLocks noChangeArrowheads="1"/>
            </p:cNvSpPr>
            <p:nvPr/>
          </p:nvSpPr>
          <p:spPr bwMode="auto">
            <a:xfrm>
              <a:off x="2860" y="2745"/>
              <a:ext cx="87" cy="11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41" name="Rectangle 25"/>
            <p:cNvSpPr>
              <a:spLocks noChangeArrowheads="1"/>
            </p:cNvSpPr>
            <p:nvPr/>
          </p:nvSpPr>
          <p:spPr bwMode="auto">
            <a:xfrm>
              <a:off x="2860" y="2829"/>
              <a:ext cx="1800" cy="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42" name="AutoShape 26"/>
            <p:cNvSpPr>
              <a:spLocks noChangeArrowheads="1"/>
            </p:cNvSpPr>
            <p:nvPr/>
          </p:nvSpPr>
          <p:spPr bwMode="auto">
            <a:xfrm rot="16200000" flipH="1">
              <a:off x="4515" y="2840"/>
              <a:ext cx="204" cy="182"/>
            </a:xfrm>
            <a:prstGeom prst="rightArrow">
              <a:avLst>
                <a:gd name="adj1" fmla="val 50000"/>
                <a:gd name="adj2" fmla="val 5604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43" name="Rectangle 27"/>
            <p:cNvSpPr>
              <a:spLocks noChangeArrowheads="1"/>
            </p:cNvSpPr>
            <p:nvPr/>
          </p:nvSpPr>
          <p:spPr bwMode="auto">
            <a:xfrm>
              <a:off x="4573" y="3638"/>
              <a:ext cx="87" cy="11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44" name="Rectangle 28"/>
            <p:cNvSpPr>
              <a:spLocks noChangeArrowheads="1"/>
            </p:cNvSpPr>
            <p:nvPr/>
          </p:nvSpPr>
          <p:spPr bwMode="auto">
            <a:xfrm>
              <a:off x="2860" y="3723"/>
              <a:ext cx="1800" cy="7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5245" name="AutoShape 29"/>
            <p:cNvSpPr>
              <a:spLocks noChangeArrowheads="1"/>
            </p:cNvSpPr>
            <p:nvPr/>
          </p:nvSpPr>
          <p:spPr bwMode="auto">
            <a:xfrm rot="16200000" flipH="1">
              <a:off x="2801" y="3734"/>
              <a:ext cx="204" cy="182"/>
            </a:xfrm>
            <a:prstGeom prst="rightArrow">
              <a:avLst>
                <a:gd name="adj1" fmla="val 50000"/>
                <a:gd name="adj2" fmla="val 5604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65246" name="Rectangle 30"/>
          <p:cNvSpPr>
            <a:spLocks noChangeArrowheads="1"/>
          </p:cNvSpPr>
          <p:nvPr/>
        </p:nvSpPr>
        <p:spPr bwMode="auto">
          <a:xfrm>
            <a:off x="3673475" y="57150"/>
            <a:ext cx="1684338" cy="63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فاز آنالیز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65247" name="Rectangle 31"/>
          <p:cNvSpPr>
            <a:spLocks noChangeArrowheads="1"/>
          </p:cNvSpPr>
          <p:nvPr/>
        </p:nvSpPr>
        <p:spPr bwMode="auto">
          <a:xfrm>
            <a:off x="0" y="788988"/>
            <a:ext cx="25733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MIS</a:t>
            </a:r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کمیته هما هنگی 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65248" name="Rectangle 32"/>
          <p:cNvSpPr>
            <a:spLocks noChangeArrowheads="1"/>
          </p:cNvSpPr>
          <p:nvPr/>
        </p:nvSpPr>
        <p:spPr bwMode="auto">
          <a:xfrm>
            <a:off x="3713163" y="788988"/>
            <a:ext cx="6175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مدیر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65249" name="Rectangle 33"/>
          <p:cNvSpPr>
            <a:spLocks noChangeArrowheads="1"/>
          </p:cNvSpPr>
          <p:nvPr/>
        </p:nvSpPr>
        <p:spPr bwMode="auto">
          <a:xfrm>
            <a:off x="6380163" y="788988"/>
            <a:ext cx="16335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تحلیلگر سیستم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65250" name="Text Box 34"/>
          <p:cNvSpPr txBox="1">
            <a:spLocks noChangeArrowheads="1"/>
          </p:cNvSpPr>
          <p:nvPr/>
        </p:nvSpPr>
        <p:spPr bwMode="auto">
          <a:xfrm>
            <a:off x="1000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EED4EF8F-1B92-4754-ADDB-BF4F9A8A84B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71438" y="193675"/>
            <a:ext cx="9001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طرح کلی پیشنهاد(پروپوزال)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1066800" y="2101850"/>
            <a:ext cx="7523163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. خلاصه اجرایی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1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مقدمه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2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تعریف مشکلات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.3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محدودیتها و اهداف سیستم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.4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معیارهای کارایی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.5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دیگر سیستمهای ممکن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.6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توصیه بررسی پروژه سیستم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.7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انتظارات از تأثیر عوامل بر سیستم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.8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برنامه توسعه کلی (فاز تجزیه و تحلیل ،فاز پیاده سازی )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.9</a:t>
            </a: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176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0A7E1565-B8CF-4554-BDC8-734CBF1F9A1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038225" y="685800"/>
            <a:ext cx="7445375" cy="1027113"/>
          </a:xfrm>
          <a:noFill/>
          <a:ln/>
        </p:spPr>
        <p:txBody>
          <a:bodyPr/>
          <a:lstStyle/>
          <a:p>
            <a:r>
              <a:rPr lang="en-US" sz="2000">
                <a:cs typeface="2  Lotus" panose="00000400000000000000" pitchFamily="2" charset="-78"/>
              </a:rPr>
              <a:t>           </a:t>
            </a:r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387350" y="1028700"/>
            <a:ext cx="867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>
            <a:off x="5929313" y="692150"/>
            <a:ext cx="0" cy="608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4322763" y="679450"/>
            <a:ext cx="0" cy="80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2133600" y="5686425"/>
            <a:ext cx="3284538" cy="8207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4640263" y="1670050"/>
            <a:ext cx="971550" cy="2962275"/>
          </a:xfrm>
          <a:prstGeom prst="rect">
            <a:avLst/>
          </a:prstGeom>
          <a:solidFill>
            <a:srgbClr val="FF5008"/>
          </a:solidFill>
          <a:ln w="508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1555750" y="5761038"/>
            <a:ext cx="4002088" cy="809625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1624013" y="5862638"/>
            <a:ext cx="37909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رد یا تأیید پیاده سازی سیستم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6656388" y="1385888"/>
            <a:ext cx="1185862" cy="792162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100000">
                <a:srgbClr val="FF5008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6656388" y="2338388"/>
            <a:ext cx="1185862" cy="873125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100000">
                <a:srgbClr val="FF5008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6656388" y="3371850"/>
            <a:ext cx="1185862" cy="792163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100000">
                <a:srgbClr val="FF5008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6650038" y="4262438"/>
            <a:ext cx="1192212" cy="792162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100000">
                <a:srgbClr val="FF5008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8" name="Rectangle 16"/>
          <p:cNvSpPr>
            <a:spLocks noChangeArrowheads="1"/>
          </p:cNvSpPr>
          <p:nvPr/>
        </p:nvSpPr>
        <p:spPr bwMode="auto">
          <a:xfrm>
            <a:off x="6650038" y="5153025"/>
            <a:ext cx="1271587" cy="792163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100000">
                <a:srgbClr val="FF5008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29" name="Rectangle 17"/>
          <p:cNvSpPr>
            <a:spLocks noChangeArrowheads="1"/>
          </p:cNvSpPr>
          <p:nvPr/>
        </p:nvSpPr>
        <p:spPr bwMode="auto">
          <a:xfrm>
            <a:off x="6632575" y="1366838"/>
            <a:ext cx="11445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آماده کردن</a:t>
            </a:r>
          </a:p>
          <a:p>
            <a:pPr algn="ctr"/>
            <a:r>
              <a:rPr lang="fa-IR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جزییات طراحی</a:t>
            </a:r>
          </a:p>
          <a:p>
            <a:pPr algn="ctr"/>
            <a:r>
              <a:rPr lang="fa-IR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سیستم</a:t>
            </a:r>
            <a:endParaRPr lang="en-US" sz="1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6624638" y="2357438"/>
            <a:ext cx="13049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یکپارچه  کردن سیستم</a:t>
            </a:r>
          </a:p>
          <a:p>
            <a:pPr algn="ctr"/>
            <a:r>
              <a:rPr lang="fa-IR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شناور برای پیکر بندی متفاوت</a:t>
            </a:r>
            <a:endParaRPr lang="en-US" sz="1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31" name="Rectangle 19"/>
          <p:cNvSpPr>
            <a:spLocks noChangeArrowheads="1"/>
          </p:cNvSpPr>
          <p:nvPr/>
        </p:nvSpPr>
        <p:spPr bwMode="auto">
          <a:xfrm>
            <a:off x="6559550" y="3435350"/>
            <a:ext cx="13700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ارزیابی پیکربندیهای سیستم</a:t>
            </a:r>
            <a:endParaRPr lang="en-US" sz="1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6624638" y="4338638"/>
            <a:ext cx="1228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انتخاب بهترین پیکر بندی</a:t>
            </a:r>
            <a:endParaRPr lang="en-US" sz="1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33" name="Rectangle 21"/>
          <p:cNvSpPr>
            <a:spLocks noChangeArrowheads="1"/>
          </p:cNvSpPr>
          <p:nvPr/>
        </p:nvSpPr>
        <p:spPr bwMode="auto">
          <a:xfrm>
            <a:off x="6624638" y="5216525"/>
            <a:ext cx="1381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فراهم کردن پیاده سازی طرح</a:t>
            </a:r>
            <a:endParaRPr lang="en-US" sz="1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34" name="AutoShape 22"/>
          <p:cNvSpPr>
            <a:spLocks noChangeArrowheads="1"/>
          </p:cNvSpPr>
          <p:nvPr/>
        </p:nvSpPr>
        <p:spPr bwMode="auto">
          <a:xfrm>
            <a:off x="5637213" y="1644650"/>
            <a:ext cx="949325" cy="204788"/>
          </a:xfrm>
          <a:prstGeom prst="rightArrow">
            <a:avLst>
              <a:gd name="adj1" fmla="val 50000"/>
              <a:gd name="adj2" fmla="val 231804"/>
            </a:avLst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35" name="AutoShape 23"/>
          <p:cNvSpPr>
            <a:spLocks noChangeArrowheads="1"/>
          </p:cNvSpPr>
          <p:nvPr/>
        </p:nvSpPr>
        <p:spPr bwMode="auto">
          <a:xfrm rot="16200000" flipH="1">
            <a:off x="7059612" y="3167063"/>
            <a:ext cx="225425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36" name="AutoShape 24"/>
          <p:cNvSpPr>
            <a:spLocks noChangeArrowheads="1"/>
          </p:cNvSpPr>
          <p:nvPr/>
        </p:nvSpPr>
        <p:spPr bwMode="auto">
          <a:xfrm rot="16200000" flipH="1">
            <a:off x="7069137" y="4067176"/>
            <a:ext cx="206375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37" name="AutoShape 25"/>
          <p:cNvSpPr>
            <a:spLocks noChangeArrowheads="1"/>
          </p:cNvSpPr>
          <p:nvPr/>
        </p:nvSpPr>
        <p:spPr bwMode="auto">
          <a:xfrm rot="16200000" flipH="1">
            <a:off x="7083425" y="4972050"/>
            <a:ext cx="1778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38" name="Rectangle 26"/>
          <p:cNvSpPr>
            <a:spLocks noChangeArrowheads="1"/>
          </p:cNvSpPr>
          <p:nvPr/>
        </p:nvSpPr>
        <p:spPr bwMode="auto">
          <a:xfrm>
            <a:off x="6197600" y="1382713"/>
            <a:ext cx="371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1.</a:t>
            </a:r>
          </a:p>
        </p:txBody>
      </p:sp>
      <p:sp>
        <p:nvSpPr>
          <p:cNvPr id="269339" name="Rectangle 27"/>
          <p:cNvSpPr>
            <a:spLocks noChangeArrowheads="1"/>
          </p:cNvSpPr>
          <p:nvPr/>
        </p:nvSpPr>
        <p:spPr bwMode="auto">
          <a:xfrm>
            <a:off x="6270625" y="2273300"/>
            <a:ext cx="371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2.</a:t>
            </a:r>
          </a:p>
        </p:txBody>
      </p:sp>
      <p:sp>
        <p:nvSpPr>
          <p:cNvPr id="269340" name="Rectangle 28"/>
          <p:cNvSpPr>
            <a:spLocks noChangeArrowheads="1"/>
          </p:cNvSpPr>
          <p:nvPr/>
        </p:nvSpPr>
        <p:spPr bwMode="auto">
          <a:xfrm>
            <a:off x="6270625" y="3298825"/>
            <a:ext cx="371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3.</a:t>
            </a:r>
          </a:p>
        </p:txBody>
      </p:sp>
      <p:sp>
        <p:nvSpPr>
          <p:cNvPr id="269341" name="Rectangle 29"/>
          <p:cNvSpPr>
            <a:spLocks noChangeArrowheads="1"/>
          </p:cNvSpPr>
          <p:nvPr/>
        </p:nvSpPr>
        <p:spPr bwMode="auto">
          <a:xfrm>
            <a:off x="6270625" y="4189413"/>
            <a:ext cx="371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4.</a:t>
            </a:r>
          </a:p>
        </p:txBody>
      </p:sp>
      <p:sp>
        <p:nvSpPr>
          <p:cNvPr id="269342" name="Rectangle 30"/>
          <p:cNvSpPr>
            <a:spLocks noChangeArrowheads="1"/>
          </p:cNvSpPr>
          <p:nvPr/>
        </p:nvSpPr>
        <p:spPr bwMode="auto">
          <a:xfrm>
            <a:off x="6270625" y="5080000"/>
            <a:ext cx="371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5.</a:t>
            </a:r>
          </a:p>
        </p:txBody>
      </p:sp>
      <p:sp>
        <p:nvSpPr>
          <p:cNvPr id="269343" name="Rectangle 31"/>
          <p:cNvSpPr>
            <a:spLocks noChangeArrowheads="1"/>
          </p:cNvSpPr>
          <p:nvPr/>
        </p:nvSpPr>
        <p:spPr bwMode="auto">
          <a:xfrm>
            <a:off x="1162050" y="5970588"/>
            <a:ext cx="371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DFCA"/>
                </a:solidFill>
                <a:cs typeface="2  Lotus" panose="00000400000000000000" pitchFamily="2" charset="-78"/>
              </a:rPr>
              <a:t>6.</a:t>
            </a:r>
          </a:p>
        </p:txBody>
      </p:sp>
      <p:sp>
        <p:nvSpPr>
          <p:cNvPr id="269344" name="Rectangle 32"/>
          <p:cNvSpPr>
            <a:spLocks noChangeArrowheads="1"/>
          </p:cNvSpPr>
          <p:nvPr/>
        </p:nvSpPr>
        <p:spPr bwMode="auto">
          <a:xfrm>
            <a:off x="333375" y="344488"/>
            <a:ext cx="3098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	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MIS</a:t>
            </a:r>
            <a:r>
              <a:rPr lang="fa-I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کمیته هماهنگی 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45" name="Rectangle 33"/>
          <p:cNvSpPr>
            <a:spLocks noChangeArrowheads="1"/>
          </p:cNvSpPr>
          <p:nvPr/>
        </p:nvSpPr>
        <p:spPr bwMode="auto">
          <a:xfrm>
            <a:off x="4362450" y="344488"/>
            <a:ext cx="941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مدیر    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46" name="Rectangle 34"/>
          <p:cNvSpPr>
            <a:spLocks noChangeArrowheads="1"/>
          </p:cNvSpPr>
          <p:nvPr/>
        </p:nvSpPr>
        <p:spPr bwMode="auto">
          <a:xfrm>
            <a:off x="6099175" y="344488"/>
            <a:ext cx="21383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تحلیلگر سیستمها    </a:t>
            </a: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69347" name="Line 35"/>
          <p:cNvSpPr>
            <a:spLocks noChangeShapeType="1"/>
          </p:cNvSpPr>
          <p:nvPr/>
        </p:nvSpPr>
        <p:spPr bwMode="auto">
          <a:xfrm>
            <a:off x="4322763" y="6583363"/>
            <a:ext cx="0" cy="192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48" name="Line 36"/>
          <p:cNvSpPr>
            <a:spLocks noChangeShapeType="1"/>
          </p:cNvSpPr>
          <p:nvPr/>
        </p:nvSpPr>
        <p:spPr bwMode="auto">
          <a:xfrm>
            <a:off x="4322763" y="760413"/>
            <a:ext cx="0" cy="498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49" name="Rectangle 37"/>
          <p:cNvSpPr>
            <a:spLocks noChangeArrowheads="1"/>
          </p:cNvSpPr>
          <p:nvPr/>
        </p:nvSpPr>
        <p:spPr bwMode="auto">
          <a:xfrm>
            <a:off x="257175" y="1941513"/>
            <a:ext cx="1997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فاز طراحی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69350" name="Freeform 38"/>
          <p:cNvSpPr>
            <a:spLocks/>
          </p:cNvSpPr>
          <p:nvPr/>
        </p:nvSpPr>
        <p:spPr bwMode="auto">
          <a:xfrm>
            <a:off x="4572000" y="5410200"/>
            <a:ext cx="2058988" cy="382588"/>
          </a:xfrm>
          <a:custGeom>
            <a:avLst/>
            <a:gdLst>
              <a:gd name="T0" fmla="*/ 1296 w 1297"/>
              <a:gd name="T1" fmla="*/ 0 h 241"/>
              <a:gd name="T2" fmla="*/ 0 w 1297"/>
              <a:gd name="T3" fmla="*/ 0 h 241"/>
              <a:gd name="T4" fmla="*/ 0 w 1297"/>
              <a:gd name="T5" fmla="*/ 24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7" h="241">
                <a:moveTo>
                  <a:pt x="1296" y="0"/>
                </a:moveTo>
                <a:lnTo>
                  <a:pt x="0" y="0"/>
                </a:lnTo>
                <a:lnTo>
                  <a:pt x="0" y="240"/>
                </a:lnTo>
              </a:path>
            </a:pathLst>
          </a:custGeom>
          <a:noFill/>
          <a:ln w="50800" cap="rnd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69351" name="AutoShape 39"/>
          <p:cNvSpPr>
            <a:spLocks noChangeArrowheads="1"/>
          </p:cNvSpPr>
          <p:nvPr/>
        </p:nvSpPr>
        <p:spPr bwMode="auto">
          <a:xfrm rot="16200000" flipH="1">
            <a:off x="7078662" y="2159001"/>
            <a:ext cx="187325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52" name="AutoShape 40"/>
          <p:cNvSpPr>
            <a:spLocks noChangeArrowheads="1"/>
          </p:cNvSpPr>
          <p:nvPr/>
        </p:nvSpPr>
        <p:spPr bwMode="auto">
          <a:xfrm>
            <a:off x="5637213" y="2635250"/>
            <a:ext cx="949325" cy="204788"/>
          </a:xfrm>
          <a:prstGeom prst="rightArrow">
            <a:avLst>
              <a:gd name="adj1" fmla="val 50000"/>
              <a:gd name="adj2" fmla="val 231804"/>
            </a:avLst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53" name="AutoShape 41"/>
          <p:cNvSpPr>
            <a:spLocks noChangeArrowheads="1"/>
          </p:cNvSpPr>
          <p:nvPr/>
        </p:nvSpPr>
        <p:spPr bwMode="auto">
          <a:xfrm>
            <a:off x="5637213" y="3702050"/>
            <a:ext cx="949325" cy="204788"/>
          </a:xfrm>
          <a:prstGeom prst="rightArrow">
            <a:avLst>
              <a:gd name="adj1" fmla="val 50000"/>
              <a:gd name="adj2" fmla="val 231804"/>
            </a:avLst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54" name="AutoShape 42"/>
          <p:cNvSpPr>
            <a:spLocks noChangeArrowheads="1"/>
          </p:cNvSpPr>
          <p:nvPr/>
        </p:nvSpPr>
        <p:spPr bwMode="auto">
          <a:xfrm>
            <a:off x="5637213" y="4464050"/>
            <a:ext cx="949325" cy="204788"/>
          </a:xfrm>
          <a:prstGeom prst="rightArrow">
            <a:avLst>
              <a:gd name="adj1" fmla="val 50000"/>
              <a:gd name="adj2" fmla="val 231804"/>
            </a:avLst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69355" name="Text Box 43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0AA64704-9A7F-4B17-8217-3681F9F498F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69356" name="Rectangle 44"/>
          <p:cNvSpPr>
            <a:spLocks noChangeArrowheads="1"/>
          </p:cNvSpPr>
          <p:nvPr/>
        </p:nvSpPr>
        <p:spPr bwMode="auto">
          <a:xfrm rot="5400000">
            <a:off x="4623594" y="2791619"/>
            <a:ext cx="950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کنترل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فاز طراحی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</a:t>
            </a:r>
            <a:r>
              <a:rPr lang="fa-IR">
                <a:cs typeface="2  Lotus" panose="00000400000000000000" pitchFamily="2" charset="-78"/>
              </a:rPr>
              <a:t> آماده کردن جزییات طراحی</a:t>
            </a:r>
            <a:r>
              <a:rPr lang="en-US">
                <a:cs typeface="2  Lotus" panose="00000400000000000000" pitchFamily="2" charset="-78"/>
              </a:rPr>
              <a:t>.1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طراحی ساخت یافته (بالا به پایین)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&gt;&gt; سطح سیستم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&gt;&gt; سطح زیر سیستم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- ابزارهای ارائه مدارک و مستندات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 </a:t>
            </a:r>
            <a:r>
              <a:rPr lang="fa-IR">
                <a:cs typeface="2  Lotus" panose="00000400000000000000" pitchFamily="2" charset="-78"/>
              </a:rPr>
              <a:t>. تشخیص سایر پیکربندیهای سیستم </a:t>
            </a:r>
            <a:r>
              <a:rPr lang="en-US">
                <a:cs typeface="2  Lotus" panose="00000400000000000000" pitchFamily="2" charset="-78"/>
              </a:rPr>
              <a:t>2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تصحیح مجموعه قابل اصلاح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FDD13805-1DC0-42EC-8891-21E15EBE548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71438" y="254000"/>
            <a:ext cx="9001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مستند سازی ابزار ارائه اسناد و مدارک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3465513" y="1347788"/>
            <a:ext cx="5081587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fa-IR" sz="3200" b="1">
                <a:solidFill>
                  <a:srgbClr val="FFFFFF"/>
                </a:solidFill>
                <a:cs typeface="2  Lotus" panose="00000400000000000000" pitchFamily="2" charset="-78"/>
              </a:rPr>
              <a:t>مدل داده</a:t>
            </a:r>
            <a:endParaRPr lang="en-US" sz="3200" b="1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en-US" sz="4800" b="1">
                <a:solidFill>
                  <a:srgbClr val="FFFFFF"/>
                </a:solidFill>
                <a:cs typeface="2  Lotus" panose="00000400000000000000" pitchFamily="2" charset="-78"/>
              </a:rPr>
              <a:t>	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دیاگرام نهاد </a:t>
            </a:r>
            <a:r>
              <a:rPr lang="ar-SA" sz="2800">
                <a:solidFill>
                  <a:srgbClr val="FFFFFF"/>
                </a:solidFill>
                <a:cs typeface="2  Lotus" panose="00000400000000000000" pitchFamily="2" charset="-78"/>
              </a:rPr>
              <a:t>–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ارتباط دیکشنری داده </a:t>
            </a:r>
            <a:endParaRPr lang="en-US" sz="2800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طرح بندی فرم صفحه نمایش و چاپگر</a:t>
            </a:r>
          </a:p>
          <a:p>
            <a:pPr algn="r"/>
            <a:endParaRPr lang="fa-IR" sz="2800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فرایند مدل</a:t>
            </a: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فلوچارت سیستم ، فلوچارت برنامه</a:t>
            </a: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نمودار جریان داده ، انگلیسی ساخت یافته</a:t>
            </a:r>
          </a:p>
          <a:p>
            <a:pPr algn="r"/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شی مدل</a:t>
            </a: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مدل ارتباط شی</a:t>
            </a:r>
          </a:p>
          <a:p>
            <a:pPr algn="r"/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مشخصات کلاس</a:t>
            </a:r>
          </a:p>
          <a:p>
            <a:pPr algn="r"/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>
            <a:off x="1016000" y="3276600"/>
            <a:ext cx="7569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>
            <a:off x="1016000" y="4800600"/>
            <a:ext cx="7569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>
            <a:off x="1016000" y="1371600"/>
            <a:ext cx="75692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7E672394-8606-4389-A86E-68620C6F9A5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139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دانش مدیران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2400" y="1828800"/>
            <a:ext cx="4495800" cy="28956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دانش کامپیوتر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دانش اطلاعات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درک تفاوتها</a:t>
            </a: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6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7692DAC0-0E9B-4B55-B955-EE8E8EE1518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4000" y="1397000"/>
            <a:ext cx="8559800" cy="863600"/>
          </a:xfrm>
          <a:prstGeom prst="rect">
            <a:avLst/>
          </a:prstGeom>
          <a:gradFill rotWithShape="0">
            <a:gsLst>
              <a:gs pos="0">
                <a:srgbClr val="00DFCA"/>
              </a:gs>
              <a:gs pos="50000">
                <a:srgbClr val="00DFCA">
                  <a:gamma/>
                  <a:shade val="0"/>
                  <a:invGamma/>
                </a:srgbClr>
              </a:gs>
              <a:gs pos="100000">
                <a:srgbClr val="00DFCA"/>
              </a:gs>
            </a:gsLst>
            <a:lin ang="18900000" scaled="1"/>
          </a:gradFill>
          <a:ln w="508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954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مطالعه جزییات برای انتخاب تفاوتها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223838" y="1443038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داده های</a:t>
            </a:r>
          </a:p>
          <a:p>
            <a:pPr algn="ctr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متناوب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ctr" latinLnBrk="1"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1671638" y="1443038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دستور ثبت</a:t>
            </a:r>
          </a:p>
          <a:p>
            <a:pPr algn="ctr" rtl="1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وقایع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ctr" latinLnBrk="1"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3119438" y="1443038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فایل خرید</a:t>
            </a:r>
          </a:p>
          <a:p>
            <a:pPr algn="ctr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مشتری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ctr" latinLnBrk="1"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4643438" y="1443038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پذیرش یا رد </a:t>
            </a:r>
          </a:p>
          <a:p>
            <a:pPr algn="ctr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فایل ترتیبی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6091238" y="1443038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تکمیل فایل</a:t>
            </a:r>
          </a:p>
          <a:p>
            <a:pPr algn="ctr" rtl="1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ترتیبی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ctr" latinLnBrk="1"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7462838" y="1443038"/>
            <a:ext cx="13716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عدم پذیرش یا</a:t>
            </a:r>
          </a:p>
          <a:p>
            <a:pPr algn="ctr" rtl="1">
              <a:spcBef>
                <a:spcPct val="50000"/>
              </a:spcBef>
            </a:pPr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نکته های ترتیبی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66" name="Line 10"/>
          <p:cNvSpPr>
            <a:spLocks noChangeShapeType="1"/>
          </p:cNvSpPr>
          <p:nvPr/>
        </p:nvSpPr>
        <p:spPr bwMode="auto">
          <a:xfrm>
            <a:off x="1752600" y="2298700"/>
            <a:ext cx="0" cy="3251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5467" name="Line 11"/>
          <p:cNvSpPr>
            <a:spLocks noChangeShapeType="1"/>
          </p:cNvSpPr>
          <p:nvPr/>
        </p:nvSpPr>
        <p:spPr bwMode="auto">
          <a:xfrm>
            <a:off x="3200400" y="2298700"/>
            <a:ext cx="0" cy="3251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5468" name="Line 12"/>
          <p:cNvSpPr>
            <a:spLocks noChangeShapeType="1"/>
          </p:cNvSpPr>
          <p:nvPr/>
        </p:nvSpPr>
        <p:spPr bwMode="auto">
          <a:xfrm>
            <a:off x="4648200" y="2298700"/>
            <a:ext cx="0" cy="3251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5469" name="Line 13"/>
          <p:cNvSpPr>
            <a:spLocks noChangeShapeType="1"/>
          </p:cNvSpPr>
          <p:nvPr/>
        </p:nvSpPr>
        <p:spPr bwMode="auto">
          <a:xfrm>
            <a:off x="6172200" y="2298700"/>
            <a:ext cx="0" cy="3251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5470" name="Line 14"/>
          <p:cNvSpPr>
            <a:spLocks noChangeShapeType="1"/>
          </p:cNvSpPr>
          <p:nvPr/>
        </p:nvSpPr>
        <p:spPr bwMode="auto">
          <a:xfrm>
            <a:off x="7696200" y="2298700"/>
            <a:ext cx="0" cy="3251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147638" y="2586038"/>
            <a:ext cx="390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1.</a:t>
            </a:r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147638" y="3729038"/>
            <a:ext cx="466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2.</a:t>
            </a:r>
          </a:p>
        </p:txBody>
      </p:sp>
      <p:sp>
        <p:nvSpPr>
          <p:cNvPr id="275473" name="Rectangle 17"/>
          <p:cNvSpPr>
            <a:spLocks noChangeArrowheads="1"/>
          </p:cNvSpPr>
          <p:nvPr/>
        </p:nvSpPr>
        <p:spPr bwMode="auto">
          <a:xfrm>
            <a:off x="147638" y="5024438"/>
            <a:ext cx="466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3.</a:t>
            </a:r>
          </a:p>
        </p:txBody>
      </p:sp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681038" y="2586038"/>
            <a:ext cx="100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Scanner</a:t>
            </a:r>
          </a:p>
        </p:txBody>
      </p:sp>
      <p:sp>
        <p:nvSpPr>
          <p:cNvPr id="275475" name="Rectangle 19"/>
          <p:cNvSpPr>
            <a:spLocks noChangeArrowheads="1"/>
          </p:cNvSpPr>
          <p:nvPr/>
        </p:nvSpPr>
        <p:spPr bwMode="auto">
          <a:xfrm>
            <a:off x="604838" y="38052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Keyboard terminal</a:t>
            </a:r>
          </a:p>
        </p:txBody>
      </p:sp>
      <p:sp>
        <p:nvSpPr>
          <p:cNvPr id="275476" name="Rectangle 20"/>
          <p:cNvSpPr>
            <a:spLocks noChangeArrowheads="1"/>
          </p:cNvSpPr>
          <p:nvPr/>
        </p:nvSpPr>
        <p:spPr bwMode="auto">
          <a:xfrm>
            <a:off x="1976438" y="25860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</p:txBody>
      </p:sp>
      <p:sp>
        <p:nvSpPr>
          <p:cNvPr id="275477" name="Rectangle 21"/>
          <p:cNvSpPr>
            <a:spLocks noChangeArrowheads="1"/>
          </p:cNvSpPr>
          <p:nvPr/>
        </p:nvSpPr>
        <p:spPr bwMode="auto">
          <a:xfrm>
            <a:off x="604838" y="51006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Keyboard terminal</a:t>
            </a:r>
          </a:p>
        </p:txBody>
      </p:sp>
      <p:sp>
        <p:nvSpPr>
          <p:cNvPr id="275478" name="Rectangle 22"/>
          <p:cNvSpPr>
            <a:spLocks noChangeArrowheads="1"/>
          </p:cNvSpPr>
          <p:nvPr/>
        </p:nvSpPr>
        <p:spPr bwMode="auto">
          <a:xfrm>
            <a:off x="4872038" y="38814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</p:txBody>
      </p:sp>
      <p:sp>
        <p:nvSpPr>
          <p:cNvPr id="275479" name="Rectangle 23"/>
          <p:cNvSpPr>
            <a:spLocks noChangeArrowheads="1"/>
          </p:cNvSpPr>
          <p:nvPr/>
        </p:nvSpPr>
        <p:spPr bwMode="auto">
          <a:xfrm>
            <a:off x="4795838" y="25860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</p:txBody>
      </p:sp>
      <p:sp>
        <p:nvSpPr>
          <p:cNvPr id="275480" name="Rectangle 24"/>
          <p:cNvSpPr>
            <a:spLocks noChangeArrowheads="1"/>
          </p:cNvSpPr>
          <p:nvPr/>
        </p:nvSpPr>
        <p:spPr bwMode="auto">
          <a:xfrm>
            <a:off x="6319838" y="25860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</p:txBody>
      </p:sp>
      <p:sp>
        <p:nvSpPr>
          <p:cNvPr id="275481" name="Rectangle 25"/>
          <p:cNvSpPr>
            <a:spLocks noChangeArrowheads="1"/>
          </p:cNvSpPr>
          <p:nvPr/>
        </p:nvSpPr>
        <p:spPr bwMode="auto">
          <a:xfrm>
            <a:off x="6319838" y="38814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</p:txBody>
      </p:sp>
      <p:sp>
        <p:nvSpPr>
          <p:cNvPr id="275482" name="Rectangle 26"/>
          <p:cNvSpPr>
            <a:spLocks noChangeArrowheads="1"/>
          </p:cNvSpPr>
          <p:nvPr/>
        </p:nvSpPr>
        <p:spPr bwMode="auto">
          <a:xfrm>
            <a:off x="6396038" y="50244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</p:txBody>
      </p:sp>
      <p:sp>
        <p:nvSpPr>
          <p:cNvPr id="275483" name="Rectangle 27"/>
          <p:cNvSpPr>
            <a:spLocks noChangeArrowheads="1"/>
          </p:cNvSpPr>
          <p:nvPr/>
        </p:nvSpPr>
        <p:spPr bwMode="auto">
          <a:xfrm>
            <a:off x="1976438" y="3881438"/>
            <a:ext cx="1066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</p:txBody>
      </p:sp>
      <p:sp>
        <p:nvSpPr>
          <p:cNvPr id="275484" name="Rectangle 28"/>
          <p:cNvSpPr>
            <a:spLocks noChangeArrowheads="1"/>
          </p:cNvSpPr>
          <p:nvPr/>
        </p:nvSpPr>
        <p:spPr bwMode="auto">
          <a:xfrm>
            <a:off x="1976438" y="5100638"/>
            <a:ext cx="1066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</p:txBody>
      </p:sp>
      <p:sp>
        <p:nvSpPr>
          <p:cNvPr id="275485" name="Rectangle 29"/>
          <p:cNvSpPr>
            <a:spLocks noChangeArrowheads="1"/>
          </p:cNvSpPr>
          <p:nvPr/>
        </p:nvSpPr>
        <p:spPr bwMode="auto">
          <a:xfrm>
            <a:off x="3348038" y="2586038"/>
            <a:ext cx="11430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  <a:p>
            <a:pPr algn="ctr">
              <a:spcBef>
                <a:spcPct val="50000"/>
              </a:spcBef>
            </a:pP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86" name="Rectangle 30"/>
          <p:cNvSpPr>
            <a:spLocks noChangeArrowheads="1"/>
          </p:cNvSpPr>
          <p:nvPr/>
        </p:nvSpPr>
        <p:spPr bwMode="auto">
          <a:xfrm>
            <a:off x="3424238" y="3881438"/>
            <a:ext cx="106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  <a:p>
            <a:pPr algn="ctr">
              <a:spcBef>
                <a:spcPct val="50000"/>
              </a:spcBef>
            </a:pP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87" name="Rectangle 31"/>
          <p:cNvSpPr>
            <a:spLocks noChangeArrowheads="1"/>
          </p:cNvSpPr>
          <p:nvPr/>
        </p:nvSpPr>
        <p:spPr bwMode="auto">
          <a:xfrm>
            <a:off x="3424238" y="5100638"/>
            <a:ext cx="1223962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  <a:p>
            <a:pPr algn="ctr">
              <a:spcBef>
                <a:spcPct val="50000"/>
              </a:spcBef>
            </a:pP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88" name="Rectangle 32"/>
          <p:cNvSpPr>
            <a:spLocks noChangeArrowheads="1"/>
          </p:cNvSpPr>
          <p:nvPr/>
        </p:nvSpPr>
        <p:spPr bwMode="auto">
          <a:xfrm>
            <a:off x="4948238" y="5100638"/>
            <a:ext cx="1223962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Magnetic tape</a:t>
            </a:r>
          </a:p>
          <a:p>
            <a:pPr algn="ctr">
              <a:spcBef>
                <a:spcPct val="50000"/>
              </a:spcBef>
            </a:pP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75489" name="Rectangle 33"/>
          <p:cNvSpPr>
            <a:spLocks noChangeArrowheads="1"/>
          </p:cNvSpPr>
          <p:nvPr/>
        </p:nvSpPr>
        <p:spPr bwMode="auto">
          <a:xfrm>
            <a:off x="7767638" y="2586038"/>
            <a:ext cx="100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Printer</a:t>
            </a:r>
          </a:p>
        </p:txBody>
      </p:sp>
      <p:sp>
        <p:nvSpPr>
          <p:cNvPr id="275490" name="Rectangle 34"/>
          <p:cNvSpPr>
            <a:spLocks noChangeArrowheads="1"/>
          </p:cNvSpPr>
          <p:nvPr/>
        </p:nvSpPr>
        <p:spPr bwMode="auto">
          <a:xfrm>
            <a:off x="7843838" y="3881438"/>
            <a:ext cx="1000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Printer</a:t>
            </a:r>
          </a:p>
        </p:txBody>
      </p:sp>
      <p:sp>
        <p:nvSpPr>
          <p:cNvPr id="275491" name="Rectangle 35"/>
          <p:cNvSpPr>
            <a:spLocks noChangeArrowheads="1"/>
          </p:cNvSpPr>
          <p:nvPr/>
        </p:nvSpPr>
        <p:spPr bwMode="auto">
          <a:xfrm>
            <a:off x="7843838" y="5024438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Hardcopy terminal</a:t>
            </a:r>
          </a:p>
        </p:txBody>
      </p:sp>
      <p:sp>
        <p:nvSpPr>
          <p:cNvPr id="275492" name="Text Box 36"/>
          <p:cNvSpPr txBox="1">
            <a:spLocks noChangeArrowheads="1"/>
          </p:cNvSpPr>
          <p:nvPr/>
        </p:nvSpPr>
        <p:spPr bwMode="auto">
          <a:xfrm>
            <a:off x="1000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EC095B85-641B-4979-95D4-BDF781AC9ED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فاز طراحی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ارزیابی پیکربندیها</a:t>
            </a:r>
            <a:r>
              <a:rPr lang="en-US">
                <a:cs typeface="2  Lotus" panose="00000400000000000000" pitchFamily="2" charset="-78"/>
              </a:rPr>
              <a:t>.3 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انتخاب بهترین پیکربندی</a:t>
            </a:r>
            <a:r>
              <a:rPr lang="en-US">
                <a:cs typeface="2  Lotus" panose="00000400000000000000" pitchFamily="2" charset="-78"/>
              </a:rPr>
              <a:t>.4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آماده کردن طرح پیاده سازی</a:t>
            </a:r>
            <a:r>
              <a:rPr lang="en-US">
                <a:cs typeface="2  Lotus" panose="00000400000000000000" pitchFamily="2" charset="-78"/>
              </a:rPr>
              <a:t>.5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تأیید یا عدم تأیید پیاده سازی سیستم</a:t>
            </a:r>
            <a:r>
              <a:rPr lang="en-US">
                <a:cs typeface="2  Lotus" panose="00000400000000000000" pitchFamily="2" charset="-78"/>
              </a:rPr>
              <a:t>.6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176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3A5C8AC8-00D4-4518-A207-DA16F3E2FF4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828800" y="1295400"/>
            <a:ext cx="68484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خلاصه اجرایی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.1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مقدمه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.2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تعریف مسأله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.3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اهداف و محدودیتهای سیستم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.4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معیارهای کارایی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.5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طراحی سیستم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.6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خلاصه مشروح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(6-1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پیکربندی تجهیزات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(6-2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توصیه پیاده سازی طرح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.7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انتظارات از تآثیرگذاری عوامل بر سیستم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.8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برنامه توسعه کلی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.9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خلاصه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.10</a:t>
            </a:r>
          </a:p>
          <a:p>
            <a:pPr algn="r"/>
            <a:endParaRPr lang="en-US" sz="2800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/>
            <a:endParaRPr lang="en-US" sz="2800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147638" y="292100"/>
            <a:ext cx="88487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طرح کلی یک پیاده سازی پیشنهادی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DD8DC97D-2E5C-4F31-BB9C-1DD103E82B28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فاز پیاده سازی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endParaRPr lang="fa-IR" sz="36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کسب و تکمیل منابع فیزیکی و مجازی برای سیستم کاری</a:t>
            </a:r>
          </a:p>
          <a:p>
            <a:pPr algn="r">
              <a:buFont typeface="Monotype Sorts" charset="0"/>
              <a:buNone/>
            </a:pP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1524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C83910F9-FDDA-4EB2-BCCE-EA714A1C657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762000" y="1544638"/>
            <a:ext cx="7569200" cy="4175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طرح پیاده سازی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685800" y="2179638"/>
            <a:ext cx="4724400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اعلام پیاده سازی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3919538" y="2814638"/>
            <a:ext cx="1636712" cy="27606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800">
                <a:cs typeface="2  Lotus" panose="00000400000000000000" pitchFamily="2" charset="-78"/>
              </a:rPr>
              <a:t>    </a:t>
            </a:r>
          </a:p>
          <a:p>
            <a:pPr algn="ctr"/>
            <a:r>
              <a:rPr lang="fa-IR" sz="2800" b="1">
                <a:solidFill>
                  <a:srgbClr val="000000"/>
                </a:solidFill>
                <a:cs typeface="2  Lotus" panose="00000400000000000000" pitchFamily="2" charset="-78"/>
              </a:rPr>
              <a:t>کنترل</a:t>
            </a:r>
            <a:endParaRPr lang="en-US" sz="28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3860800" y="5826125"/>
            <a:ext cx="4470400" cy="3508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cs typeface="2  Lotus" panose="00000400000000000000" pitchFamily="2" charset="-78"/>
              </a:rPr>
              <a:t>Cutover the new system</a:t>
            </a:r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6705600" y="2743200"/>
            <a:ext cx="22098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کسب منابع 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سخت افزاری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6672263" y="3352800"/>
            <a:ext cx="2243137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کسب منابع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نرم افزاری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6672263" y="3962400"/>
            <a:ext cx="2243137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فراهم کردن پایگاه داده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6672263" y="4672013"/>
            <a:ext cx="1454150" cy="268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6672263" y="5181600"/>
            <a:ext cx="2243137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آموزش به شرکا و کاربران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61" name="Rectangle 13"/>
          <p:cNvSpPr>
            <a:spLocks noChangeArrowheads="1"/>
          </p:cNvSpPr>
          <p:nvPr/>
        </p:nvSpPr>
        <p:spPr bwMode="auto">
          <a:xfrm>
            <a:off x="6672263" y="4572000"/>
            <a:ext cx="2243137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فراهم کردن تسهیلات </a:t>
            </a:r>
          </a:p>
          <a:p>
            <a:pPr algn="ctr"/>
            <a:r>
              <a:rPr lang="fa-IR" sz="1600" b="1">
                <a:solidFill>
                  <a:srgbClr val="000000"/>
                </a:solidFill>
                <a:cs typeface="2  Lotus" panose="00000400000000000000" pitchFamily="2" charset="-78"/>
              </a:rPr>
              <a:t>فیزیکی</a:t>
            </a:r>
            <a:endParaRPr lang="en-US" sz="16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>
            <a:off x="812800" y="2819400"/>
            <a:ext cx="1524000" cy="33575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800" b="1">
                <a:solidFill>
                  <a:srgbClr val="000000"/>
                </a:solidFill>
                <a:cs typeface="2  Lotus" panose="00000400000000000000" pitchFamily="2" charset="-78"/>
              </a:rPr>
              <a:t>کنترل</a:t>
            </a:r>
            <a:endParaRPr lang="en-US" sz="28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83663" name="Line 15"/>
          <p:cNvSpPr>
            <a:spLocks noChangeShapeType="1"/>
          </p:cNvSpPr>
          <p:nvPr/>
        </p:nvSpPr>
        <p:spPr bwMode="auto">
          <a:xfrm>
            <a:off x="4775200" y="1974850"/>
            <a:ext cx="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64" name="Line 16"/>
          <p:cNvSpPr>
            <a:spLocks noChangeShapeType="1"/>
          </p:cNvSpPr>
          <p:nvPr/>
        </p:nvSpPr>
        <p:spPr bwMode="auto">
          <a:xfrm>
            <a:off x="4787900" y="2576513"/>
            <a:ext cx="0" cy="77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65" name="Line 17"/>
          <p:cNvSpPr>
            <a:spLocks noChangeShapeType="1"/>
          </p:cNvSpPr>
          <p:nvPr/>
        </p:nvSpPr>
        <p:spPr bwMode="auto">
          <a:xfrm>
            <a:off x="4813300" y="2667000"/>
            <a:ext cx="271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66" name="Line 18"/>
          <p:cNvSpPr>
            <a:spLocks noChangeShapeType="1"/>
          </p:cNvSpPr>
          <p:nvPr/>
        </p:nvSpPr>
        <p:spPr bwMode="auto">
          <a:xfrm flipH="1">
            <a:off x="8375650" y="5657850"/>
            <a:ext cx="19050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67" name="Line 19"/>
          <p:cNvSpPr>
            <a:spLocks noChangeShapeType="1"/>
          </p:cNvSpPr>
          <p:nvPr/>
        </p:nvSpPr>
        <p:spPr bwMode="auto">
          <a:xfrm>
            <a:off x="5600700" y="3067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68" name="Line 20"/>
          <p:cNvSpPr>
            <a:spLocks noChangeShapeType="1"/>
          </p:cNvSpPr>
          <p:nvPr/>
        </p:nvSpPr>
        <p:spPr bwMode="auto">
          <a:xfrm>
            <a:off x="5600700" y="3668713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69" name="Line 21"/>
          <p:cNvSpPr>
            <a:spLocks noChangeShapeType="1"/>
          </p:cNvSpPr>
          <p:nvPr/>
        </p:nvSpPr>
        <p:spPr bwMode="auto">
          <a:xfrm>
            <a:off x="5600700" y="427037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70" name="Line 22"/>
          <p:cNvSpPr>
            <a:spLocks noChangeShapeType="1"/>
          </p:cNvSpPr>
          <p:nvPr/>
        </p:nvSpPr>
        <p:spPr bwMode="auto">
          <a:xfrm>
            <a:off x="2349500" y="3067050"/>
            <a:ext cx="149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71" name="Line 23"/>
          <p:cNvSpPr>
            <a:spLocks noChangeShapeType="1"/>
          </p:cNvSpPr>
          <p:nvPr/>
        </p:nvSpPr>
        <p:spPr bwMode="auto">
          <a:xfrm>
            <a:off x="2349500" y="3668713"/>
            <a:ext cx="149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72" name="Line 24"/>
          <p:cNvSpPr>
            <a:spLocks noChangeShapeType="1"/>
          </p:cNvSpPr>
          <p:nvPr/>
        </p:nvSpPr>
        <p:spPr bwMode="auto">
          <a:xfrm>
            <a:off x="2349500" y="4270375"/>
            <a:ext cx="149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73" name="Line 25"/>
          <p:cNvSpPr>
            <a:spLocks noChangeShapeType="1"/>
          </p:cNvSpPr>
          <p:nvPr/>
        </p:nvSpPr>
        <p:spPr bwMode="auto">
          <a:xfrm>
            <a:off x="5600700" y="48228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74" name="Line 26"/>
          <p:cNvSpPr>
            <a:spLocks noChangeShapeType="1"/>
          </p:cNvSpPr>
          <p:nvPr/>
        </p:nvSpPr>
        <p:spPr bwMode="auto">
          <a:xfrm>
            <a:off x="2349500" y="4822825"/>
            <a:ext cx="149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>
            <a:off x="5600700" y="537527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76" name="Line 28"/>
          <p:cNvSpPr>
            <a:spLocks noChangeShapeType="1"/>
          </p:cNvSpPr>
          <p:nvPr/>
        </p:nvSpPr>
        <p:spPr bwMode="auto">
          <a:xfrm>
            <a:off x="2349500" y="5424488"/>
            <a:ext cx="149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77" name="Rectangle 29"/>
          <p:cNvSpPr>
            <a:spLocks noChangeArrowheads="1"/>
          </p:cNvSpPr>
          <p:nvPr/>
        </p:nvSpPr>
        <p:spPr bwMode="auto">
          <a:xfrm>
            <a:off x="209550" y="1616075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1.</a:t>
            </a:r>
          </a:p>
        </p:txBody>
      </p:sp>
      <p:sp>
        <p:nvSpPr>
          <p:cNvPr id="283678" name="Rectangle 30"/>
          <p:cNvSpPr>
            <a:spLocks noChangeArrowheads="1"/>
          </p:cNvSpPr>
          <p:nvPr/>
        </p:nvSpPr>
        <p:spPr bwMode="auto">
          <a:xfrm>
            <a:off x="209550" y="2217738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2.</a:t>
            </a:r>
          </a:p>
        </p:txBody>
      </p:sp>
      <p:sp>
        <p:nvSpPr>
          <p:cNvPr id="283679" name="Rectangle 31"/>
          <p:cNvSpPr>
            <a:spLocks noChangeArrowheads="1"/>
          </p:cNvSpPr>
          <p:nvPr/>
        </p:nvSpPr>
        <p:spPr bwMode="auto">
          <a:xfrm>
            <a:off x="5618163" y="2668588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3</a:t>
            </a:r>
          </a:p>
        </p:txBody>
      </p:sp>
      <p:sp>
        <p:nvSpPr>
          <p:cNvPr id="283680" name="Rectangle 32"/>
          <p:cNvSpPr>
            <a:spLocks noChangeArrowheads="1"/>
          </p:cNvSpPr>
          <p:nvPr/>
        </p:nvSpPr>
        <p:spPr bwMode="auto">
          <a:xfrm>
            <a:off x="5638800" y="3263900"/>
            <a:ext cx="40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4</a:t>
            </a:r>
          </a:p>
        </p:txBody>
      </p:sp>
      <p:sp>
        <p:nvSpPr>
          <p:cNvPr id="283681" name="Rectangle 33"/>
          <p:cNvSpPr>
            <a:spLocks noChangeArrowheads="1"/>
          </p:cNvSpPr>
          <p:nvPr/>
        </p:nvSpPr>
        <p:spPr bwMode="auto">
          <a:xfrm>
            <a:off x="5643563" y="3870325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5</a:t>
            </a:r>
          </a:p>
        </p:txBody>
      </p:sp>
      <p:sp>
        <p:nvSpPr>
          <p:cNvPr id="283682" name="Rectangle 34"/>
          <p:cNvSpPr>
            <a:spLocks noChangeArrowheads="1"/>
          </p:cNvSpPr>
          <p:nvPr/>
        </p:nvSpPr>
        <p:spPr bwMode="auto">
          <a:xfrm>
            <a:off x="5643563" y="4422775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6</a:t>
            </a:r>
          </a:p>
        </p:txBody>
      </p:sp>
      <p:sp>
        <p:nvSpPr>
          <p:cNvPr id="283683" name="Rectangle 35"/>
          <p:cNvSpPr>
            <a:spLocks noChangeArrowheads="1"/>
          </p:cNvSpPr>
          <p:nvPr/>
        </p:nvSpPr>
        <p:spPr bwMode="auto">
          <a:xfrm>
            <a:off x="5643563" y="4975225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7</a:t>
            </a:r>
          </a:p>
        </p:txBody>
      </p:sp>
      <p:sp>
        <p:nvSpPr>
          <p:cNvPr id="283684" name="Rectangle 36"/>
          <p:cNvSpPr>
            <a:spLocks noChangeArrowheads="1"/>
          </p:cNvSpPr>
          <p:nvPr/>
        </p:nvSpPr>
        <p:spPr bwMode="auto">
          <a:xfrm>
            <a:off x="3359150" y="5829300"/>
            <a:ext cx="314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8.</a:t>
            </a:r>
          </a:p>
        </p:txBody>
      </p:sp>
      <p:sp>
        <p:nvSpPr>
          <p:cNvPr id="283685" name="Line 37"/>
          <p:cNvSpPr>
            <a:spLocks noChangeShapeType="1"/>
          </p:cNvSpPr>
          <p:nvPr/>
        </p:nvSpPr>
        <p:spPr bwMode="auto">
          <a:xfrm>
            <a:off x="6350" y="1409700"/>
            <a:ext cx="902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86" name="Line 38"/>
          <p:cNvSpPr>
            <a:spLocks noChangeShapeType="1"/>
          </p:cNvSpPr>
          <p:nvPr/>
        </p:nvSpPr>
        <p:spPr bwMode="auto">
          <a:xfrm>
            <a:off x="3378200" y="2493963"/>
            <a:ext cx="0" cy="395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87" name="Line 39"/>
          <p:cNvSpPr>
            <a:spLocks noChangeShapeType="1"/>
          </p:cNvSpPr>
          <p:nvPr/>
        </p:nvSpPr>
        <p:spPr bwMode="auto">
          <a:xfrm>
            <a:off x="5994400" y="12652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88" name="Line 40"/>
          <p:cNvSpPr>
            <a:spLocks noChangeShapeType="1"/>
          </p:cNvSpPr>
          <p:nvPr/>
        </p:nvSpPr>
        <p:spPr bwMode="auto">
          <a:xfrm>
            <a:off x="5994400" y="1968500"/>
            <a:ext cx="0" cy="385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89" name="Line 41"/>
          <p:cNvSpPr>
            <a:spLocks noChangeShapeType="1"/>
          </p:cNvSpPr>
          <p:nvPr/>
        </p:nvSpPr>
        <p:spPr bwMode="auto">
          <a:xfrm>
            <a:off x="5994400" y="6183313"/>
            <a:ext cx="0" cy="388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90" name="Line 42"/>
          <p:cNvSpPr>
            <a:spLocks noChangeShapeType="1"/>
          </p:cNvSpPr>
          <p:nvPr/>
        </p:nvSpPr>
        <p:spPr bwMode="auto">
          <a:xfrm>
            <a:off x="6350" y="6629400"/>
            <a:ext cx="902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91" name="Line 43"/>
          <p:cNvSpPr>
            <a:spLocks noChangeShapeType="1"/>
          </p:cNvSpPr>
          <p:nvPr/>
        </p:nvSpPr>
        <p:spPr bwMode="auto">
          <a:xfrm>
            <a:off x="2844800" y="6535738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92" name="Line 44"/>
          <p:cNvSpPr>
            <a:spLocks noChangeShapeType="1"/>
          </p:cNvSpPr>
          <p:nvPr/>
        </p:nvSpPr>
        <p:spPr bwMode="auto">
          <a:xfrm>
            <a:off x="5994400" y="6535738"/>
            <a:ext cx="0" cy="87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3693" name="Rectangle 45"/>
          <p:cNvSpPr>
            <a:spLocks noChangeArrowheads="1"/>
          </p:cNvSpPr>
          <p:nvPr/>
        </p:nvSpPr>
        <p:spPr bwMode="auto">
          <a:xfrm>
            <a:off x="452438" y="223838"/>
            <a:ext cx="83915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Titr" panose="00000700000000000000" pitchFamily="2" charset="-78"/>
              </a:rPr>
              <a:t>فاز پیاده سازی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283694" name="Rectangle 46"/>
          <p:cNvSpPr>
            <a:spLocks noChangeArrowheads="1"/>
          </p:cNvSpPr>
          <p:nvPr/>
        </p:nvSpPr>
        <p:spPr bwMode="auto">
          <a:xfrm>
            <a:off x="55563" y="984250"/>
            <a:ext cx="1949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MIS</a:t>
            </a: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</a:t>
            </a:r>
            <a:r>
              <a:rPr lang="fa-I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کمیته هماهنگی 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83695" name="Rectangle 47"/>
          <p:cNvSpPr>
            <a:spLocks noChangeArrowheads="1"/>
          </p:cNvSpPr>
          <p:nvPr/>
        </p:nvSpPr>
        <p:spPr bwMode="auto">
          <a:xfrm>
            <a:off x="3941763" y="984250"/>
            <a:ext cx="5445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مدیر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83696" name="Rectangle 48"/>
          <p:cNvSpPr>
            <a:spLocks noChangeArrowheads="1"/>
          </p:cNvSpPr>
          <p:nvPr/>
        </p:nvSpPr>
        <p:spPr bwMode="auto">
          <a:xfrm>
            <a:off x="5999163" y="984250"/>
            <a:ext cx="9286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متخصص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83697" name="Text Box 49"/>
          <p:cNvSpPr txBox="1">
            <a:spLocks noChangeArrowheads="1"/>
          </p:cNvSpPr>
          <p:nvPr/>
        </p:nvSpPr>
        <p:spPr bwMode="auto">
          <a:xfrm>
            <a:off x="0" y="6176963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1A18C2D3-255B-4646-808A-760DD6E1B3F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147638" y="195263"/>
            <a:ext cx="89249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طرح کلی درخواست پیشنهادی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2057400" y="2514600"/>
            <a:ext cx="55245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ارسال نامه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.1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اهداف سیستم و محدودیتهای قابل اجرا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.2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طراحی سیستم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.3</a:t>
            </a:r>
          </a:p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تنظیم زمانبندی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.4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3410C935-FB39-49B6-81D6-F02C400BBB2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376238" y="193675"/>
            <a:ext cx="831691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طرح کلی پیشنهاد تهیه کننده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1676400" y="1981200"/>
            <a:ext cx="582771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ارسال نامه 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.1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خلاصه پیشنهاد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.2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منافع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.3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پیکربندی تجهیزات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.4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خصوصیات تجهیزات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.5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معیارهای کارایی و رضایتمندی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.6</a:t>
            </a:r>
          </a:p>
          <a:p>
            <a:pPr algn="r"/>
            <a:r>
              <a:rPr lang="fa-IR" sz="2800">
                <a:solidFill>
                  <a:srgbClr val="FFFFFF"/>
                </a:solidFill>
                <a:cs typeface="2  Lotus" panose="00000400000000000000" pitchFamily="2" charset="-78"/>
              </a:rPr>
              <a:t> تحویل زمانبندی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.7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C174A53C-31F6-41C7-859B-AC2DA10E143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فاز کاربرد</a:t>
            </a:r>
            <a:r>
              <a:rPr lang="en-US">
                <a:cs typeface="2  Titr" panose="00000700000000000000" pitchFamily="2" charset="-78"/>
              </a:rPr>
              <a:t> </a:t>
            </a:r>
            <a:endParaRPr lang="en-US" sz="3200">
              <a:cs typeface="2  Titr" panose="00000700000000000000" pitchFamily="2" charset="-78"/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 b="1">
                <a:effectLst/>
                <a:cs typeface="2  Lotus" panose="00000400000000000000" pitchFamily="2" charset="-78"/>
              </a:rPr>
              <a:t> کاربرد</a:t>
            </a:r>
            <a:r>
              <a:rPr lang="en-US" b="1">
                <a:effectLst/>
                <a:cs typeface="2  Lotus" panose="00000400000000000000" pitchFamily="2" charset="-78"/>
              </a:rPr>
              <a:t>.1</a:t>
            </a:r>
          </a:p>
          <a:p>
            <a:pPr lvl="1" algn="r">
              <a:buFontTx/>
              <a:buNone/>
            </a:pPr>
            <a:r>
              <a:rPr lang="fa-IR" b="1">
                <a:effectLst/>
                <a:cs typeface="2  Lotus" panose="00000400000000000000" pitchFamily="2" charset="-78"/>
              </a:rPr>
              <a:t> بازرسی (مرور پیاده سازی قبلی)</a:t>
            </a:r>
            <a:r>
              <a:rPr lang="en-US" b="1">
                <a:effectLst/>
                <a:cs typeface="2  Lotus" panose="00000400000000000000" pitchFamily="2" charset="-78"/>
              </a:rPr>
              <a:t>.2</a:t>
            </a:r>
          </a:p>
          <a:p>
            <a:pPr lvl="1" algn="r">
              <a:buFontTx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 &gt;&gt;به وسیله متخصصین اطلاعات</a:t>
            </a:r>
            <a:r>
              <a:rPr lang="en-US">
                <a:effectLst/>
                <a:cs typeface="2  Lotus" panose="00000400000000000000" pitchFamily="2" charset="-78"/>
              </a:rPr>
              <a:t>    </a:t>
            </a:r>
          </a:p>
          <a:p>
            <a:pPr lvl="1" algn="r">
              <a:buFontTx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 &gt;&gt;به وسیله تایید کننده داخلی(یک فرد به جزء اعضای تیم     پروژه )  </a:t>
            </a:r>
            <a:endParaRPr lang="en-US">
              <a:effectLst/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نگهداری سیستم</a:t>
            </a:r>
            <a:r>
              <a:rPr lang="en-US">
                <a:effectLst/>
                <a:cs typeface="2  Lotus" panose="00000400000000000000" pitchFamily="2" charset="-78"/>
              </a:rPr>
              <a:t>.3</a:t>
            </a:r>
          </a:p>
          <a:p>
            <a:pPr lvl="1" algn="r">
              <a:buFontTx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&gt;&gt; تصحیح خطا</a:t>
            </a:r>
            <a:endParaRPr lang="en-US">
              <a:effectLst/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&gt;&gt;نگهداری سیستم فعلی</a:t>
            </a:r>
            <a:r>
              <a:rPr lang="en-US">
                <a:effectLst/>
                <a:cs typeface="2  Lotus" panose="00000400000000000000" pitchFamily="2" charset="-78"/>
              </a:rPr>
              <a:t>  </a:t>
            </a:r>
          </a:p>
          <a:p>
            <a:pPr lvl="1" algn="r">
              <a:buFontTx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&gt;&gt;توسعه</a:t>
            </a:r>
            <a:r>
              <a:rPr lang="en-US">
                <a:effectLst/>
                <a:cs typeface="2  Lotus" panose="00000400000000000000" pitchFamily="2" charset="-78"/>
              </a:rPr>
              <a:t> </a:t>
            </a:r>
          </a:p>
          <a:p>
            <a:pPr lvl="1" algn="r">
              <a:buFontTx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تهیه طرح مهندسی مجدد</a:t>
            </a:r>
            <a:r>
              <a:rPr lang="en-US">
                <a:effectLst/>
                <a:cs typeface="2  Lotus" panose="00000400000000000000" pitchFamily="2" charset="-78"/>
              </a:rPr>
              <a:t>.4</a:t>
            </a:r>
          </a:p>
          <a:p>
            <a:pPr lvl="1" algn="r">
              <a:buFontTx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پذیرش یا عدم پذیرش مهندسی مجدد</a:t>
            </a:r>
            <a:r>
              <a:rPr lang="en-US">
                <a:effectLst/>
                <a:cs typeface="2  Lotus" panose="00000400000000000000" pitchFamily="2" charset="-78"/>
              </a:rPr>
              <a:t>.5</a:t>
            </a:r>
          </a:p>
          <a:p>
            <a:pPr lvl="1" algn="r">
              <a:buFontTx/>
              <a:buNone/>
            </a:pPr>
            <a:endParaRPr lang="fa-IR">
              <a:effectLst/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endParaRPr lang="en-US">
              <a:effectLst/>
              <a:cs typeface="2  Lotus" panose="00000400000000000000" pitchFamily="2" charset="-78"/>
            </a:endParaRP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0" y="63722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BEB5972E-86FC-4985-A4CB-58955D196A6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3179763" y="-4763"/>
            <a:ext cx="2886075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فاز کاربرد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752600" y="1219200"/>
            <a:ext cx="1066800" cy="1828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1828800" y="5029200"/>
            <a:ext cx="36576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4343400" y="1219200"/>
            <a:ext cx="1066800" cy="1828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7162800" y="1219200"/>
            <a:ext cx="152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7162800" y="2286000"/>
            <a:ext cx="15240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50" name="Rectangle 10"/>
          <p:cNvSpPr>
            <a:spLocks noChangeArrowheads="1"/>
          </p:cNvSpPr>
          <p:nvPr/>
        </p:nvSpPr>
        <p:spPr bwMode="auto">
          <a:xfrm>
            <a:off x="7162800" y="3733800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1971675" y="1974850"/>
            <a:ext cx="633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کنترل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4343400" y="1822450"/>
            <a:ext cx="1227138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استفاده سیستم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7499350" y="1365250"/>
            <a:ext cx="8540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بازرسی </a:t>
            </a:r>
          </a:p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سیستم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7486650" y="2355850"/>
            <a:ext cx="889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نگهداری</a:t>
            </a:r>
          </a:p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 سیستم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91855" name="Rectangle 15"/>
          <p:cNvSpPr>
            <a:spLocks noChangeArrowheads="1"/>
          </p:cNvSpPr>
          <p:nvPr/>
        </p:nvSpPr>
        <p:spPr bwMode="auto">
          <a:xfrm>
            <a:off x="7113588" y="3803650"/>
            <a:ext cx="16335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آماده کردن</a:t>
            </a:r>
          </a:p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طرح</a:t>
            </a:r>
          </a:p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مهندسی مجدد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91856" name="Rectangle 16"/>
          <p:cNvSpPr>
            <a:spLocks noChangeArrowheads="1"/>
          </p:cNvSpPr>
          <p:nvPr/>
        </p:nvSpPr>
        <p:spPr bwMode="auto">
          <a:xfrm>
            <a:off x="2747963" y="5251450"/>
            <a:ext cx="199866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پذیرش یا عدم پذیرش</a:t>
            </a:r>
          </a:p>
          <a:p>
            <a:pPr algn="ctr"/>
            <a:r>
              <a:rPr lang="fa-IR" sz="2000" b="1">
                <a:solidFill>
                  <a:srgbClr val="000000"/>
                </a:solidFill>
                <a:cs typeface="2  Lotus" panose="00000400000000000000" pitchFamily="2" charset="-78"/>
              </a:rPr>
              <a:t>پیشنهاد مهندسی مجدد</a:t>
            </a:r>
            <a:endParaRPr lang="en-US" sz="2000" b="1">
              <a:solidFill>
                <a:srgbClr val="000000"/>
              </a:solidFill>
              <a:cs typeface="2  Lotus" panose="00000400000000000000" pitchFamily="2" charset="-78"/>
            </a:endParaRPr>
          </a:p>
        </p:txBody>
      </p:sp>
      <p:sp>
        <p:nvSpPr>
          <p:cNvPr id="291857" name="Rectangle 17"/>
          <p:cNvSpPr>
            <a:spLocks noChangeArrowheads="1"/>
          </p:cNvSpPr>
          <p:nvPr/>
        </p:nvSpPr>
        <p:spPr bwMode="auto">
          <a:xfrm>
            <a:off x="257175" y="679450"/>
            <a:ext cx="205898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cs typeface="2  Lotus" panose="00000400000000000000" pitchFamily="2" charset="-78"/>
              </a:rPr>
              <a:t>MIS</a:t>
            </a:r>
            <a:r>
              <a:rPr lang="en-US" sz="2200" b="1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 sz="2200" b="1">
                <a:solidFill>
                  <a:srgbClr val="FFFFFF"/>
                </a:solidFill>
                <a:cs typeface="2  Lotus" panose="00000400000000000000" pitchFamily="2" charset="-78"/>
              </a:rPr>
              <a:t>کمیته هماهنگی</a:t>
            </a:r>
            <a:endParaRPr lang="en-US" sz="2200" b="1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291858" name="Rectangle 18"/>
          <p:cNvSpPr>
            <a:spLocks noChangeArrowheads="1"/>
          </p:cNvSpPr>
          <p:nvPr/>
        </p:nvSpPr>
        <p:spPr bwMode="auto">
          <a:xfrm>
            <a:off x="4591050" y="679450"/>
            <a:ext cx="5810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200" b="1">
                <a:solidFill>
                  <a:srgbClr val="FFFFFF"/>
                </a:solidFill>
                <a:cs typeface="2  Lotus" panose="00000400000000000000" pitchFamily="2" charset="-78"/>
              </a:rPr>
              <a:t>مدیر</a:t>
            </a:r>
            <a:endParaRPr lang="en-US" sz="2200" b="1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291859" name="Rectangle 19"/>
          <p:cNvSpPr>
            <a:spLocks noChangeArrowheads="1"/>
          </p:cNvSpPr>
          <p:nvPr/>
        </p:nvSpPr>
        <p:spPr bwMode="auto">
          <a:xfrm>
            <a:off x="6492875" y="679450"/>
            <a:ext cx="19748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200" b="1">
                <a:solidFill>
                  <a:srgbClr val="FFFFFF"/>
                </a:solidFill>
                <a:cs typeface="2  Lotus" panose="00000400000000000000" pitchFamily="2" charset="-78"/>
              </a:rPr>
              <a:t>متخصصین اطلاعات</a:t>
            </a:r>
            <a:endParaRPr lang="en-US" sz="2200" b="1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330200" y="1066800"/>
            <a:ext cx="8483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61" name="Line 21"/>
          <p:cNvSpPr>
            <a:spLocks noChangeShapeType="1"/>
          </p:cNvSpPr>
          <p:nvPr/>
        </p:nvSpPr>
        <p:spPr bwMode="auto">
          <a:xfrm>
            <a:off x="3581400" y="1092200"/>
            <a:ext cx="0" cy="391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62" name="Line 22"/>
          <p:cNvSpPr>
            <a:spLocks noChangeShapeType="1"/>
          </p:cNvSpPr>
          <p:nvPr/>
        </p:nvSpPr>
        <p:spPr bwMode="auto">
          <a:xfrm>
            <a:off x="3581400" y="6197600"/>
            <a:ext cx="0" cy="330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63" name="Line 23"/>
          <p:cNvSpPr>
            <a:spLocks noChangeShapeType="1"/>
          </p:cNvSpPr>
          <p:nvPr/>
        </p:nvSpPr>
        <p:spPr bwMode="auto">
          <a:xfrm>
            <a:off x="5943600" y="1092200"/>
            <a:ext cx="0" cy="535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64" name="Line 24"/>
          <p:cNvSpPr>
            <a:spLocks noChangeShapeType="1"/>
          </p:cNvSpPr>
          <p:nvPr/>
        </p:nvSpPr>
        <p:spPr bwMode="auto">
          <a:xfrm>
            <a:off x="2857500" y="2133600"/>
            <a:ext cx="1447800" cy="0"/>
          </a:xfrm>
          <a:prstGeom prst="line">
            <a:avLst/>
          </a:prstGeom>
          <a:noFill/>
          <a:ln w="76200">
            <a:solidFill>
              <a:srgbClr val="D12D4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 flipH="1">
            <a:off x="5372100" y="1676400"/>
            <a:ext cx="1828800" cy="0"/>
          </a:xfrm>
          <a:prstGeom prst="line">
            <a:avLst/>
          </a:prstGeom>
          <a:noFill/>
          <a:ln w="76200">
            <a:solidFill>
              <a:srgbClr val="D12D4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 flipH="1">
            <a:off x="5372100" y="2819400"/>
            <a:ext cx="1828800" cy="0"/>
          </a:xfrm>
          <a:prstGeom prst="line">
            <a:avLst/>
          </a:prstGeom>
          <a:noFill/>
          <a:ln w="76200">
            <a:solidFill>
              <a:srgbClr val="D12D4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67" name="Line 27"/>
          <p:cNvSpPr>
            <a:spLocks noChangeShapeType="1"/>
          </p:cNvSpPr>
          <p:nvPr/>
        </p:nvSpPr>
        <p:spPr bwMode="auto">
          <a:xfrm>
            <a:off x="7924800" y="3467100"/>
            <a:ext cx="0" cy="228600"/>
          </a:xfrm>
          <a:prstGeom prst="line">
            <a:avLst/>
          </a:prstGeom>
          <a:noFill/>
          <a:ln w="76200">
            <a:solidFill>
              <a:srgbClr val="D12D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68" name="Freeform 28"/>
          <p:cNvSpPr>
            <a:spLocks/>
          </p:cNvSpPr>
          <p:nvPr/>
        </p:nvSpPr>
        <p:spPr bwMode="auto">
          <a:xfrm>
            <a:off x="4800600" y="4343400"/>
            <a:ext cx="2363788" cy="687388"/>
          </a:xfrm>
          <a:custGeom>
            <a:avLst/>
            <a:gdLst>
              <a:gd name="T0" fmla="*/ 1488 w 1489"/>
              <a:gd name="T1" fmla="*/ 0 h 433"/>
              <a:gd name="T2" fmla="*/ 0 w 1489"/>
              <a:gd name="T3" fmla="*/ 0 h 433"/>
              <a:gd name="T4" fmla="*/ 0 w 1489"/>
              <a:gd name="T5" fmla="*/ 43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9" h="433">
                <a:moveTo>
                  <a:pt x="1488" y="0"/>
                </a:moveTo>
                <a:lnTo>
                  <a:pt x="0" y="0"/>
                </a:lnTo>
                <a:lnTo>
                  <a:pt x="0" y="432"/>
                </a:lnTo>
              </a:path>
            </a:pathLst>
          </a:custGeom>
          <a:noFill/>
          <a:ln w="76200" cap="rnd" cmpd="sng">
            <a:solidFill>
              <a:srgbClr val="D12D4E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91869" name="Rectangle 29"/>
          <p:cNvSpPr>
            <a:spLocks noChangeArrowheads="1"/>
          </p:cNvSpPr>
          <p:nvPr/>
        </p:nvSpPr>
        <p:spPr bwMode="auto">
          <a:xfrm>
            <a:off x="3789363" y="1443038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cs typeface="2  Lotus" panose="00000400000000000000" pitchFamily="2" charset="-78"/>
              </a:rPr>
              <a:t>1</a:t>
            </a:r>
          </a:p>
        </p:txBody>
      </p:sp>
      <p:sp>
        <p:nvSpPr>
          <p:cNvPr id="291870" name="Rectangle 30"/>
          <p:cNvSpPr>
            <a:spLocks noChangeArrowheads="1"/>
          </p:cNvSpPr>
          <p:nvPr/>
        </p:nvSpPr>
        <p:spPr bwMode="auto">
          <a:xfrm>
            <a:off x="6456363" y="1214438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cs typeface="2  Lotus" panose="00000400000000000000" pitchFamily="2" charset="-78"/>
              </a:rPr>
              <a:t>2</a:t>
            </a:r>
          </a:p>
        </p:txBody>
      </p:sp>
      <p:sp>
        <p:nvSpPr>
          <p:cNvPr id="291871" name="Rectangle 31"/>
          <p:cNvSpPr>
            <a:spLocks noChangeArrowheads="1"/>
          </p:cNvSpPr>
          <p:nvPr/>
        </p:nvSpPr>
        <p:spPr bwMode="auto">
          <a:xfrm>
            <a:off x="6532563" y="2357438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cs typeface="2  Lotus" panose="00000400000000000000" pitchFamily="2" charset="-78"/>
              </a:rPr>
              <a:t>3</a:t>
            </a:r>
          </a:p>
        </p:txBody>
      </p:sp>
      <p:sp>
        <p:nvSpPr>
          <p:cNvPr id="291872" name="Rectangle 32"/>
          <p:cNvSpPr>
            <a:spLocks noChangeArrowheads="1"/>
          </p:cNvSpPr>
          <p:nvPr/>
        </p:nvSpPr>
        <p:spPr bwMode="auto">
          <a:xfrm>
            <a:off x="6532563" y="3805238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cs typeface="2  Lotus" panose="00000400000000000000" pitchFamily="2" charset="-78"/>
              </a:rPr>
              <a:t>4</a:t>
            </a:r>
          </a:p>
        </p:txBody>
      </p:sp>
      <p:sp>
        <p:nvSpPr>
          <p:cNvPr id="291873" name="Rectangle 33"/>
          <p:cNvSpPr>
            <a:spLocks noChangeArrowheads="1"/>
          </p:cNvSpPr>
          <p:nvPr/>
        </p:nvSpPr>
        <p:spPr bwMode="auto">
          <a:xfrm>
            <a:off x="1350963" y="5405438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cs typeface="2  Lotus" panose="00000400000000000000" pitchFamily="2" charset="-78"/>
              </a:rPr>
              <a:t>5</a:t>
            </a:r>
          </a:p>
        </p:txBody>
      </p:sp>
      <p:sp>
        <p:nvSpPr>
          <p:cNvPr id="291874" name="Line 34"/>
          <p:cNvSpPr>
            <a:spLocks noChangeShapeType="1"/>
          </p:cNvSpPr>
          <p:nvPr/>
        </p:nvSpPr>
        <p:spPr bwMode="auto">
          <a:xfrm>
            <a:off x="7924800" y="2171700"/>
            <a:ext cx="0" cy="76200"/>
          </a:xfrm>
          <a:prstGeom prst="line">
            <a:avLst/>
          </a:prstGeom>
          <a:noFill/>
          <a:ln w="76200">
            <a:solidFill>
              <a:srgbClr val="D12D4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1875" name="Text Box 35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08424B13-7853-459C-9625-38A38CF322A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نمونه اولیه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نوع اول</a:t>
            </a:r>
            <a:r>
              <a:rPr lang="en-US">
                <a:effectLst/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en-US">
                <a:effectLst/>
                <a:cs typeface="2  Lotus" panose="00000400000000000000" pitchFamily="2" charset="-78"/>
              </a:rPr>
              <a:t>  </a:t>
            </a:r>
            <a:r>
              <a:rPr lang="fa-IR">
                <a:effectLst/>
                <a:cs typeface="2  Lotus" panose="00000400000000000000" pitchFamily="2" charset="-78"/>
              </a:rPr>
              <a:t>   - سیستم قابل استفاده</a:t>
            </a:r>
            <a:endParaRPr lang="en-US">
              <a:effectLst/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effectLst/>
                <a:cs typeface="2  Lotus" panose="00000400000000000000" pitchFamily="2" charset="-78"/>
              </a:rPr>
              <a:t> </a:t>
            </a:r>
            <a:r>
              <a:rPr lang="fa-IR">
                <a:effectLst/>
                <a:cs typeface="2  Lotus" panose="00000400000000000000" pitchFamily="2" charset="-78"/>
              </a:rPr>
              <a:t> نوع دوم</a:t>
            </a:r>
            <a:r>
              <a:rPr lang="en-US">
                <a:effectLst/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- ارائه خدمت مطابق برنامه کار</a:t>
            </a:r>
            <a:endParaRPr lang="en-US">
              <a:effectLst/>
              <a:cs typeface="2  Lotus" panose="00000400000000000000" pitchFamily="2" charset="-78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1000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A43FF76E-1366-47AC-A01E-D69DDB77F15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149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  <a:noFill/>
          <a:ln/>
        </p:spPr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اجزای سیستم</a:t>
            </a:r>
            <a:r>
              <a:rPr lang="en-US">
                <a:cs typeface="2  Titr" panose="00000700000000000000" pitchFamily="2" charset="-78"/>
              </a:rPr>
              <a:t/>
            </a:r>
            <a:br>
              <a:rPr lang="en-US">
                <a:cs typeface="2  Titr" panose="00000700000000000000" pitchFamily="2" charset="-78"/>
              </a:rPr>
            </a:br>
            <a:r>
              <a:rPr lang="fa-IR" sz="3600">
                <a:cs typeface="2  Titr" panose="00000700000000000000" pitchFamily="2" charset="-78"/>
              </a:rPr>
              <a:t>اجزای یک سیستم که همدیگر را کنترل می کنند</a:t>
            </a:r>
            <a:endParaRPr lang="en-US" sz="2800" b="1">
              <a:solidFill>
                <a:srgbClr val="8CF4EA"/>
              </a:solidFill>
              <a:latin typeface="Arial" panose="020B0604020202020204" pitchFamily="34" charset="0"/>
              <a:cs typeface="2  Titr" panose="00000700000000000000" pitchFamily="2" charset="-7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663950" y="2292350"/>
            <a:ext cx="1968500" cy="8255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243388" y="2465388"/>
            <a:ext cx="8112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اهداف</a:t>
            </a:r>
            <a:endParaRPr lang="en-US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663950" y="3746500"/>
            <a:ext cx="1968500" cy="8255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652838" y="3965575"/>
            <a:ext cx="1838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مکانیزم کنترل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572000" y="31305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2051050" y="4114800"/>
            <a:ext cx="161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057400" y="4121150"/>
            <a:ext cx="0" cy="113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5645150" y="4114800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7620000" y="4121150"/>
            <a:ext cx="0" cy="113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679825" y="5211763"/>
            <a:ext cx="1968500" cy="8255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576638" y="5395913"/>
            <a:ext cx="2185987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تبدیل</a:t>
            </a:r>
            <a:endParaRPr lang="en-US" sz="2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936625" y="5229225"/>
            <a:ext cx="1892300" cy="825500"/>
          </a:xfrm>
          <a:prstGeom prst="parallelogram">
            <a:avLst>
              <a:gd name="adj" fmla="val 57297"/>
            </a:avLst>
          </a:prstGeom>
          <a:gradFill rotWithShape="0">
            <a:gsLst>
              <a:gs pos="0">
                <a:srgbClr val="F57B49">
                  <a:gamma/>
                  <a:shade val="20000"/>
                  <a:invGamma/>
                </a:srgbClr>
              </a:gs>
              <a:gs pos="100000">
                <a:srgbClr val="F57B49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6499225" y="5229225"/>
            <a:ext cx="1892300" cy="825500"/>
          </a:xfrm>
          <a:prstGeom prst="parallelogram">
            <a:avLst>
              <a:gd name="adj" fmla="val 57297"/>
            </a:avLst>
          </a:prstGeom>
          <a:gradFill rotWithShape="0">
            <a:gsLst>
              <a:gs pos="0">
                <a:srgbClr val="F57B49"/>
              </a:gs>
              <a:gs pos="100000">
                <a:srgbClr val="F57B49">
                  <a:gamma/>
                  <a:shade val="40000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613025" y="5680075"/>
            <a:ext cx="105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661025" y="5680075"/>
            <a:ext cx="105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395413" y="5400675"/>
            <a:ext cx="8699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ورودی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853238" y="5400675"/>
            <a:ext cx="9636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176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628851F7-EB01-4946-A770-CE8402AFF44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Oval 2"/>
          <p:cNvSpPr>
            <a:spLocks noChangeArrowheads="1"/>
          </p:cNvSpPr>
          <p:nvPr/>
        </p:nvSpPr>
        <p:spPr bwMode="auto">
          <a:xfrm>
            <a:off x="6019800" y="1752600"/>
            <a:ext cx="2133600" cy="2667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838325" y="284163"/>
            <a:ext cx="51593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توسعه نمونه اولیه نوع یک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2749550" y="5264150"/>
            <a:ext cx="3416300" cy="749300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189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41" name="AutoShape 5"/>
          <p:cNvSpPr>
            <a:spLocks noChangeArrowheads="1"/>
          </p:cNvSpPr>
          <p:nvPr/>
        </p:nvSpPr>
        <p:spPr bwMode="auto">
          <a:xfrm rot="16200000" flipH="1">
            <a:off x="4191000" y="2286000"/>
            <a:ext cx="533400" cy="228600"/>
          </a:xfrm>
          <a:prstGeom prst="rightArrow">
            <a:avLst>
              <a:gd name="adj1" fmla="val 75000"/>
              <a:gd name="adj2" fmla="val 116677"/>
            </a:avLst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 rot="16200000" flipH="1">
            <a:off x="4191000" y="3429000"/>
            <a:ext cx="533400" cy="228600"/>
          </a:xfrm>
          <a:prstGeom prst="rightArrow">
            <a:avLst>
              <a:gd name="adj1" fmla="val 75000"/>
              <a:gd name="adj2" fmla="val 116677"/>
            </a:avLst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43" name="AutoShape 7"/>
          <p:cNvSpPr>
            <a:spLocks noChangeArrowheads="1"/>
          </p:cNvSpPr>
          <p:nvPr/>
        </p:nvSpPr>
        <p:spPr bwMode="auto">
          <a:xfrm rot="16200000" flipH="1">
            <a:off x="4191000" y="4953000"/>
            <a:ext cx="533400" cy="228600"/>
          </a:xfrm>
          <a:prstGeom prst="rightArrow">
            <a:avLst>
              <a:gd name="adj1" fmla="val 75000"/>
              <a:gd name="adj2" fmla="val 116677"/>
            </a:avLst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44" name="AutoShape 8"/>
          <p:cNvSpPr>
            <a:spLocks noChangeArrowheads="1"/>
          </p:cNvSpPr>
          <p:nvPr/>
        </p:nvSpPr>
        <p:spPr bwMode="auto">
          <a:xfrm>
            <a:off x="2749550" y="3740150"/>
            <a:ext cx="3416300" cy="1206500"/>
          </a:xfrm>
          <a:prstGeom prst="diamond">
            <a:avLst/>
          </a:prstGeom>
          <a:gradFill rotWithShape="0">
            <a:gsLst>
              <a:gs pos="0">
                <a:srgbClr val="46D412"/>
              </a:gs>
              <a:gs pos="50000">
                <a:srgbClr val="46D412">
                  <a:gamma/>
                  <a:shade val="0"/>
                  <a:invGamma/>
                </a:srgbClr>
              </a:gs>
              <a:gs pos="100000">
                <a:srgbClr val="46D412"/>
              </a:gs>
            </a:gsLst>
            <a:lin ang="189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1747838" y="1595438"/>
            <a:ext cx="847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1.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1747838" y="2814638"/>
            <a:ext cx="847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2.</a:t>
            </a:r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1747838" y="4033838"/>
            <a:ext cx="847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3.</a:t>
            </a:r>
          </a:p>
        </p:txBody>
      </p:sp>
      <p:sp>
        <p:nvSpPr>
          <p:cNvPr id="295948" name="Rectangle 12"/>
          <p:cNvSpPr>
            <a:spLocks noChangeArrowheads="1"/>
          </p:cNvSpPr>
          <p:nvPr/>
        </p:nvSpPr>
        <p:spPr bwMode="auto">
          <a:xfrm>
            <a:off x="1747838" y="5329238"/>
            <a:ext cx="847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4.</a:t>
            </a:r>
          </a:p>
        </p:txBody>
      </p:sp>
      <p:sp useBgFill="1">
        <p:nvSpPr>
          <p:cNvPr id="295949" name="Oval 13"/>
          <p:cNvSpPr>
            <a:spLocks noChangeArrowheads="1"/>
          </p:cNvSpPr>
          <p:nvPr/>
        </p:nvSpPr>
        <p:spPr bwMode="auto">
          <a:xfrm>
            <a:off x="5943600" y="1752600"/>
            <a:ext cx="1981200" cy="2590800"/>
          </a:xfrm>
          <a:prstGeom prst="ellipse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2749550" y="1454150"/>
            <a:ext cx="3416300" cy="749300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189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2749550" y="2673350"/>
            <a:ext cx="3416300" cy="749300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189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52" name="AutoShape 16"/>
          <p:cNvSpPr>
            <a:spLocks noChangeArrowheads="1"/>
          </p:cNvSpPr>
          <p:nvPr/>
        </p:nvSpPr>
        <p:spPr bwMode="auto">
          <a:xfrm rot="16020000">
            <a:off x="6705600" y="1524000"/>
            <a:ext cx="533400" cy="5334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53" name="AutoShape 17"/>
          <p:cNvSpPr>
            <a:spLocks noChangeArrowheads="1"/>
          </p:cNvSpPr>
          <p:nvPr/>
        </p:nvSpPr>
        <p:spPr bwMode="auto">
          <a:xfrm rot="16020000">
            <a:off x="6324600" y="4038600"/>
            <a:ext cx="533400" cy="5334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6929438" y="3348038"/>
            <a:ext cx="847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خیر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2814638" y="1595438"/>
            <a:ext cx="3286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تشخیص نیازهای کاربر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2814638" y="2814638"/>
            <a:ext cx="3286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توسعه نمونه اولیه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3228975" y="4206875"/>
            <a:ext cx="24479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نمونه اولیه قابل قبول؟</a:t>
            </a:r>
            <a:endParaRPr lang="en-US" sz="2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5958" name="Rectangle 22"/>
          <p:cNvSpPr>
            <a:spLocks noChangeArrowheads="1"/>
          </p:cNvSpPr>
          <p:nvPr/>
        </p:nvSpPr>
        <p:spPr bwMode="auto">
          <a:xfrm>
            <a:off x="2890838" y="4795838"/>
            <a:ext cx="847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بله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2814638" y="5405438"/>
            <a:ext cx="3286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استفاده از نمونه اولیه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5960" name="Text Box 24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2C33A2B6-B382-4C22-A40A-1FE3486D8721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209550" y="849313"/>
            <a:ext cx="31480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توسعه نمونه </a:t>
            </a:r>
          </a:p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اولیه</a:t>
            </a:r>
          </a:p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نوع دو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3733800" y="228600"/>
            <a:ext cx="2209800" cy="727075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3733800" y="5943600"/>
            <a:ext cx="2209800" cy="727075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89" name="AutoShape 5"/>
          <p:cNvSpPr>
            <a:spLocks noChangeArrowheads="1"/>
          </p:cNvSpPr>
          <p:nvPr/>
        </p:nvSpPr>
        <p:spPr bwMode="auto">
          <a:xfrm rot="16200000" flipH="1">
            <a:off x="4692650" y="5873750"/>
            <a:ext cx="292100" cy="139700"/>
          </a:xfrm>
          <a:prstGeom prst="rightArrow">
            <a:avLst>
              <a:gd name="adj1" fmla="val 50000"/>
              <a:gd name="adj2" fmla="val 104555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3733800" y="1219200"/>
            <a:ext cx="2209800" cy="727075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1" name="AutoShape 7"/>
          <p:cNvSpPr>
            <a:spLocks noChangeArrowheads="1"/>
          </p:cNvSpPr>
          <p:nvPr/>
        </p:nvSpPr>
        <p:spPr bwMode="auto">
          <a:xfrm>
            <a:off x="3484563" y="2133600"/>
            <a:ext cx="2708275" cy="838200"/>
          </a:xfrm>
          <a:prstGeom prst="diamond">
            <a:avLst/>
          </a:prstGeom>
          <a:gradFill rotWithShape="0">
            <a:gsLst>
              <a:gs pos="0">
                <a:srgbClr val="46D412"/>
              </a:gs>
              <a:gs pos="50000">
                <a:srgbClr val="46D412">
                  <a:gamma/>
                  <a:shade val="0"/>
                  <a:invGamma/>
                </a:srgbClr>
              </a:gs>
              <a:gs pos="100000">
                <a:srgbClr val="46D412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3733800" y="3124200"/>
            <a:ext cx="2209800" cy="727075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3" name="Rectangle 9"/>
          <p:cNvSpPr>
            <a:spLocks noChangeArrowheads="1"/>
          </p:cNvSpPr>
          <p:nvPr/>
        </p:nvSpPr>
        <p:spPr bwMode="auto">
          <a:xfrm>
            <a:off x="3733800" y="4114800"/>
            <a:ext cx="2209800" cy="727075"/>
          </a:xfrm>
          <a:prstGeom prst="rect">
            <a:avLst/>
          </a:prstGeom>
          <a:gradFill rotWithShape="0">
            <a:gsLst>
              <a:gs pos="0">
                <a:srgbClr val="FF5008"/>
              </a:gs>
              <a:gs pos="50000">
                <a:srgbClr val="FF5008">
                  <a:gamma/>
                  <a:shade val="0"/>
                  <a:invGamma/>
                </a:srgbClr>
              </a:gs>
              <a:gs pos="100000">
                <a:srgbClr val="FF5008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4" name="AutoShape 10"/>
          <p:cNvSpPr>
            <a:spLocks noChangeArrowheads="1"/>
          </p:cNvSpPr>
          <p:nvPr/>
        </p:nvSpPr>
        <p:spPr bwMode="auto">
          <a:xfrm>
            <a:off x="3484563" y="4953000"/>
            <a:ext cx="2708275" cy="838200"/>
          </a:xfrm>
          <a:prstGeom prst="diamond">
            <a:avLst/>
          </a:prstGeom>
          <a:gradFill rotWithShape="0">
            <a:gsLst>
              <a:gs pos="0">
                <a:srgbClr val="46D412"/>
              </a:gs>
              <a:gs pos="50000">
                <a:srgbClr val="46D412">
                  <a:gamma/>
                  <a:shade val="0"/>
                  <a:invGamma/>
                </a:srgbClr>
              </a:gs>
              <a:gs pos="100000">
                <a:srgbClr val="46D412"/>
              </a:gs>
            </a:gsLst>
            <a:lin ang="18900000" scaled="1"/>
          </a:gra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5" name="AutoShape 11"/>
          <p:cNvSpPr>
            <a:spLocks noChangeArrowheads="1"/>
          </p:cNvSpPr>
          <p:nvPr/>
        </p:nvSpPr>
        <p:spPr bwMode="auto">
          <a:xfrm rot="16200000" flipH="1">
            <a:off x="4692650" y="3892550"/>
            <a:ext cx="292100" cy="139700"/>
          </a:xfrm>
          <a:prstGeom prst="rightArrow">
            <a:avLst>
              <a:gd name="adj1" fmla="val 50000"/>
              <a:gd name="adj2" fmla="val 104555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6" name="AutoShape 12"/>
          <p:cNvSpPr>
            <a:spLocks noChangeArrowheads="1"/>
          </p:cNvSpPr>
          <p:nvPr/>
        </p:nvSpPr>
        <p:spPr bwMode="auto">
          <a:xfrm rot="16200000" flipH="1">
            <a:off x="4692650" y="4883150"/>
            <a:ext cx="292100" cy="139700"/>
          </a:xfrm>
          <a:prstGeom prst="rightArrow">
            <a:avLst>
              <a:gd name="adj1" fmla="val 50000"/>
              <a:gd name="adj2" fmla="val 104555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7" name="AutoShape 13"/>
          <p:cNvSpPr>
            <a:spLocks noChangeArrowheads="1"/>
          </p:cNvSpPr>
          <p:nvPr/>
        </p:nvSpPr>
        <p:spPr bwMode="auto">
          <a:xfrm rot="16200000" flipH="1">
            <a:off x="4692650" y="1073150"/>
            <a:ext cx="292100" cy="139700"/>
          </a:xfrm>
          <a:prstGeom prst="rightArrow">
            <a:avLst>
              <a:gd name="adj1" fmla="val 50000"/>
              <a:gd name="adj2" fmla="val 104555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8" name="AutoShape 14"/>
          <p:cNvSpPr>
            <a:spLocks noChangeArrowheads="1"/>
          </p:cNvSpPr>
          <p:nvPr/>
        </p:nvSpPr>
        <p:spPr bwMode="auto">
          <a:xfrm rot="16200000" flipH="1">
            <a:off x="4692650" y="2978150"/>
            <a:ext cx="292100" cy="139700"/>
          </a:xfrm>
          <a:prstGeom prst="rightArrow">
            <a:avLst>
              <a:gd name="adj1" fmla="val 50000"/>
              <a:gd name="adj2" fmla="val 104555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7999" name="AutoShape 15"/>
          <p:cNvSpPr>
            <a:spLocks noChangeArrowheads="1"/>
          </p:cNvSpPr>
          <p:nvPr/>
        </p:nvSpPr>
        <p:spPr bwMode="auto">
          <a:xfrm rot="16200000" flipH="1">
            <a:off x="4692650" y="1987550"/>
            <a:ext cx="292100" cy="139700"/>
          </a:xfrm>
          <a:prstGeom prst="rightArrow">
            <a:avLst>
              <a:gd name="adj1" fmla="val 50000"/>
              <a:gd name="adj2" fmla="val 104555"/>
            </a:avLst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298000" name="Line 16"/>
          <p:cNvSpPr>
            <a:spLocks noChangeShapeType="1"/>
          </p:cNvSpPr>
          <p:nvPr/>
        </p:nvSpPr>
        <p:spPr bwMode="auto">
          <a:xfrm>
            <a:off x="6184900" y="2590800"/>
            <a:ext cx="1651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8001" name="Line 17"/>
          <p:cNvSpPr>
            <a:spLocks noChangeShapeType="1"/>
          </p:cNvSpPr>
          <p:nvPr/>
        </p:nvSpPr>
        <p:spPr bwMode="auto">
          <a:xfrm flipV="1">
            <a:off x="7848600" y="596900"/>
            <a:ext cx="0" cy="2006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8002" name="Line 18"/>
          <p:cNvSpPr>
            <a:spLocks noChangeShapeType="1"/>
          </p:cNvSpPr>
          <p:nvPr/>
        </p:nvSpPr>
        <p:spPr bwMode="auto">
          <a:xfrm flipH="1">
            <a:off x="6235700" y="609600"/>
            <a:ext cx="162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8003" name="Rectangle 19"/>
          <p:cNvSpPr>
            <a:spLocks noChangeArrowheads="1"/>
          </p:cNvSpPr>
          <p:nvPr/>
        </p:nvSpPr>
        <p:spPr bwMode="auto">
          <a:xfrm>
            <a:off x="6629400" y="2052638"/>
            <a:ext cx="1223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خیر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grpSp>
        <p:nvGrpSpPr>
          <p:cNvPr id="298004" name="Group 20"/>
          <p:cNvGrpSpPr>
            <a:grpSpLocks/>
          </p:cNvGrpSpPr>
          <p:nvPr/>
        </p:nvGrpSpPr>
        <p:grpSpPr bwMode="auto">
          <a:xfrm>
            <a:off x="6096000" y="2971800"/>
            <a:ext cx="1676400" cy="2398713"/>
            <a:chOff x="3896" y="2152"/>
            <a:chExt cx="1056" cy="1264"/>
          </a:xfrm>
        </p:grpSpPr>
        <p:sp>
          <p:nvSpPr>
            <p:cNvPr id="298005" name="Line 21"/>
            <p:cNvSpPr>
              <a:spLocks noChangeShapeType="1"/>
            </p:cNvSpPr>
            <p:nvPr/>
          </p:nvSpPr>
          <p:spPr bwMode="auto">
            <a:xfrm>
              <a:off x="3896" y="3408"/>
              <a:ext cx="104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8006" name="Line 22"/>
            <p:cNvSpPr>
              <a:spLocks noChangeShapeType="1"/>
            </p:cNvSpPr>
            <p:nvPr/>
          </p:nvSpPr>
          <p:spPr bwMode="auto">
            <a:xfrm flipV="1">
              <a:off x="4944" y="2152"/>
              <a:ext cx="0" cy="126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8007" name="Line 23"/>
            <p:cNvSpPr>
              <a:spLocks noChangeShapeType="1"/>
            </p:cNvSpPr>
            <p:nvPr/>
          </p:nvSpPr>
          <p:spPr bwMode="auto">
            <a:xfrm flipH="1">
              <a:off x="3928" y="2160"/>
              <a:ext cx="1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8008" name="Rectangle 24"/>
            <p:cNvSpPr>
              <a:spLocks noChangeArrowheads="1"/>
            </p:cNvSpPr>
            <p:nvPr/>
          </p:nvSpPr>
          <p:spPr bwMode="auto">
            <a:xfrm>
              <a:off x="4653" y="2919"/>
              <a:ext cx="294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fa-IR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endParaRPr>
            </a:p>
          </p:txBody>
        </p:sp>
      </p:grpSp>
      <p:sp>
        <p:nvSpPr>
          <p:cNvPr id="298009" name="Rectangle 25"/>
          <p:cNvSpPr>
            <a:spLocks noChangeArrowheads="1"/>
          </p:cNvSpPr>
          <p:nvPr/>
        </p:nvSpPr>
        <p:spPr bwMode="auto">
          <a:xfrm>
            <a:off x="3805238" y="223838"/>
            <a:ext cx="2066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تشخیص نیازهای کاربر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8010" name="Rectangle 26"/>
          <p:cNvSpPr>
            <a:spLocks noChangeArrowheads="1"/>
          </p:cNvSpPr>
          <p:nvPr/>
        </p:nvSpPr>
        <p:spPr bwMode="auto">
          <a:xfrm>
            <a:off x="3805238" y="1290638"/>
            <a:ext cx="2066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توسعه نمونه اولیه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8011" name="Rectangle 27"/>
          <p:cNvSpPr>
            <a:spLocks noChangeArrowheads="1"/>
          </p:cNvSpPr>
          <p:nvPr/>
        </p:nvSpPr>
        <p:spPr bwMode="auto">
          <a:xfrm>
            <a:off x="3729038" y="3195638"/>
            <a:ext cx="2295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کد سیستم قابل استفاده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8012" name="Rectangle 28"/>
          <p:cNvSpPr>
            <a:spLocks noChangeArrowheads="1"/>
          </p:cNvSpPr>
          <p:nvPr/>
        </p:nvSpPr>
        <p:spPr bwMode="auto">
          <a:xfrm>
            <a:off x="3729038" y="4186238"/>
            <a:ext cx="2295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تست سیستم کاربردی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8013" name="Rectangle 29"/>
          <p:cNvSpPr>
            <a:spLocks noChangeArrowheads="1"/>
          </p:cNvSpPr>
          <p:nvPr/>
        </p:nvSpPr>
        <p:spPr bwMode="auto">
          <a:xfrm>
            <a:off x="3652838" y="6091238"/>
            <a:ext cx="2295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استفاده از سیستم کاربردی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8014" name="Rectangle 30"/>
          <p:cNvSpPr>
            <a:spLocks noChangeArrowheads="1"/>
          </p:cNvSpPr>
          <p:nvPr/>
        </p:nvSpPr>
        <p:spPr bwMode="auto">
          <a:xfrm>
            <a:off x="3805238" y="2455863"/>
            <a:ext cx="2066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نمونه اولیه قابل قبول ؟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8015" name="Rectangle 31"/>
          <p:cNvSpPr>
            <a:spLocks noChangeArrowheads="1"/>
          </p:cNvSpPr>
          <p:nvPr/>
        </p:nvSpPr>
        <p:spPr bwMode="auto">
          <a:xfrm>
            <a:off x="3805238" y="5199063"/>
            <a:ext cx="2066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سیستم قابل قبول ؟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98016" name="Rectangle 32"/>
          <p:cNvSpPr>
            <a:spLocks noChangeArrowheads="1"/>
          </p:cNvSpPr>
          <p:nvPr/>
        </p:nvSpPr>
        <p:spPr bwMode="auto">
          <a:xfrm>
            <a:off x="3729038" y="2738438"/>
            <a:ext cx="542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600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بله</a:t>
            </a: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298017" name="Rectangle 33"/>
          <p:cNvSpPr>
            <a:spLocks noChangeArrowheads="1"/>
          </p:cNvSpPr>
          <p:nvPr/>
        </p:nvSpPr>
        <p:spPr bwMode="auto">
          <a:xfrm>
            <a:off x="3729038" y="5557838"/>
            <a:ext cx="542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600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بله</a:t>
            </a:r>
            <a:endParaRPr lang="en-US" sz="2600"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298018" name="Text Box 34"/>
          <p:cNvSpPr txBox="1">
            <a:spLocks noChangeArrowheads="1"/>
          </p:cNvSpPr>
          <p:nvPr/>
        </p:nvSpPr>
        <p:spPr bwMode="auto">
          <a:xfrm>
            <a:off x="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E8A2BE99-9D6B-4C47-9AA0-92A6966904B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98019" name="Rectangle 35"/>
          <p:cNvSpPr>
            <a:spLocks noChangeArrowheads="1"/>
          </p:cNvSpPr>
          <p:nvPr/>
        </p:nvSpPr>
        <p:spPr bwMode="auto">
          <a:xfrm>
            <a:off x="6637338" y="4876800"/>
            <a:ext cx="12239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خیر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fa-IR" sz="4000">
                <a:latin typeface="Impact" panose="020B0806030902050204" pitchFamily="34" charset="0"/>
                <a:cs typeface="2  Titr" panose="00000700000000000000" pitchFamily="2" charset="-78"/>
              </a:rPr>
              <a:t>)</a:t>
            </a:r>
            <a:r>
              <a:rPr lang="en-US" sz="4000">
                <a:latin typeface="Impact" panose="020B0806030902050204" pitchFamily="34" charset="0"/>
                <a:cs typeface="2  Titr" panose="00000700000000000000" pitchFamily="2" charset="-78"/>
              </a:rPr>
              <a:t>BPR</a:t>
            </a:r>
            <a:r>
              <a:rPr lang="fa-IR" sz="4000">
                <a:latin typeface="Impact" panose="020B0806030902050204" pitchFamily="34" charset="0"/>
                <a:cs typeface="2  Titr" panose="00000700000000000000" pitchFamily="2" charset="-78"/>
              </a:rPr>
              <a:t>طراحی مجدد فرآیند کسب و کار(</a:t>
            </a:r>
            <a:endParaRPr lang="en-US" sz="4000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5720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>
                <a:latin typeface="Impact" panose="020B0806030902050204" pitchFamily="34" charset="0"/>
                <a:cs typeface="2  Lotus" panose="00000400000000000000" pitchFamily="2" charset="-78"/>
              </a:rPr>
              <a:t> </a:t>
            </a:r>
            <a:r>
              <a:rPr lang="fa-IR">
                <a:latin typeface="Impact" panose="020B0806030902050204" pitchFamily="34" charset="0"/>
                <a:cs typeface="2  Lotus" panose="00000400000000000000" pitchFamily="2" charset="-78"/>
              </a:rPr>
              <a:t> گاهی باید سیستم را تحت تأثیرقرار دهد به این </a:t>
            </a:r>
            <a:r>
              <a:rPr lang="en-US" sz="2400">
                <a:effectLst/>
                <a:latin typeface="Impact" panose="020B0806030902050204" pitchFamily="34" charset="0"/>
                <a:cs typeface="2  Lotus" panose="00000400000000000000" pitchFamily="2" charset="-78"/>
              </a:rPr>
              <a:t>BPR</a:t>
            </a:r>
            <a:r>
              <a:rPr lang="en-US">
                <a:latin typeface="Impact" panose="020B0806030902050204" pitchFamily="34" charset="0"/>
                <a:cs typeface="2  Lotus" panose="00000400000000000000" pitchFamily="2" charset="-78"/>
              </a:rPr>
              <a:t> * </a:t>
            </a:r>
          </a:p>
          <a:p>
            <a:pPr algn="r">
              <a:buFont typeface="Monotype Sorts" charset="0"/>
              <a:buNone/>
            </a:pPr>
            <a:r>
              <a:rPr lang="fa-IR">
                <a:latin typeface="Impact" panose="020B0806030902050204" pitchFamily="34" charset="0"/>
                <a:cs typeface="2  Lotus" panose="00000400000000000000" pitchFamily="2" charset="-78"/>
              </a:rPr>
              <a:t>صورت که وظیفه را به اندازه کافی در محیط کسب و کار شرکت کوتاه کند .</a:t>
            </a:r>
            <a:r>
              <a:rPr lang="en-US">
                <a:latin typeface="Impact" panose="020B0806030902050204" pitchFamily="34" charset="0"/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en-US">
                <a:latin typeface="Impact" panose="020B0806030902050204" pitchFamily="34" charset="0"/>
                <a:cs typeface="2  Lotus" panose="00000400000000000000" pitchFamily="2" charset="-78"/>
              </a:rPr>
              <a:t> </a:t>
            </a:r>
            <a:r>
              <a:rPr lang="fa-IR">
                <a:latin typeface="Impact" panose="020B0806030902050204" pitchFamily="34" charset="0"/>
                <a:cs typeface="2  Lotus" panose="00000400000000000000" pitchFamily="2" charset="-78"/>
              </a:rPr>
              <a:t>سه شیوه برای فرآیند طراحی مجد د کسب و کار:</a:t>
            </a:r>
            <a:r>
              <a:rPr lang="en-US">
                <a:latin typeface="Impact" panose="020B0806030902050204" pitchFamily="34" charset="0"/>
                <a:cs typeface="2  Lotus" panose="00000400000000000000" pitchFamily="2" charset="-78"/>
              </a:rPr>
              <a:t>*</a:t>
            </a:r>
            <a:endParaRPr lang="fa-IR">
              <a:latin typeface="Impact" panose="020B0806030902050204" pitchFamily="34" charset="0"/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latin typeface="Impact" panose="020B0806030902050204" pitchFamily="34" charset="0"/>
                <a:cs typeface="2  Lotus" panose="00000400000000000000" pitchFamily="2" charset="-78"/>
              </a:rPr>
              <a:t> مهندسی معکوس</a:t>
            </a:r>
            <a:r>
              <a:rPr lang="en-US" sz="2400">
                <a:latin typeface="Impact" panose="020B0806030902050204" pitchFamily="34" charset="0"/>
                <a:cs typeface="2  Lotus" panose="00000400000000000000" pitchFamily="2" charset="-78"/>
              </a:rPr>
              <a:t>.</a:t>
            </a:r>
            <a:r>
              <a:rPr lang="en-US" sz="2400">
                <a:effectLst/>
                <a:latin typeface="Impact" panose="020B0806030902050204" pitchFamily="34" charset="0"/>
                <a:cs typeface="2  Lotus" panose="00000400000000000000" pitchFamily="2" charset="-78"/>
              </a:rPr>
              <a:t>1</a:t>
            </a:r>
          </a:p>
          <a:p>
            <a:pPr algn="r">
              <a:buFont typeface="Monotype Sorts" charset="0"/>
              <a:buNone/>
            </a:pPr>
            <a:r>
              <a:rPr lang="en-US">
                <a:latin typeface="Impact" panose="020B0806030902050204" pitchFamily="34" charset="0"/>
                <a:cs typeface="2  Lotus" panose="00000400000000000000" pitchFamily="2" charset="-78"/>
              </a:rPr>
              <a:t> </a:t>
            </a:r>
            <a:r>
              <a:rPr lang="fa-IR">
                <a:latin typeface="Impact" panose="020B0806030902050204" pitchFamily="34" charset="0"/>
                <a:cs typeface="2  Lotus" panose="00000400000000000000" pitchFamily="2" charset="-78"/>
              </a:rPr>
              <a:t> سازماندهی مجد د</a:t>
            </a:r>
            <a:r>
              <a:rPr lang="en-US" sz="2400">
                <a:latin typeface="Impact" panose="020B0806030902050204" pitchFamily="34" charset="0"/>
                <a:cs typeface="2  Lotus" panose="00000400000000000000" pitchFamily="2" charset="-78"/>
              </a:rPr>
              <a:t>.2</a:t>
            </a:r>
          </a:p>
          <a:p>
            <a:pPr algn="r">
              <a:buFont typeface="Monotype Sorts" charset="0"/>
              <a:buNone/>
            </a:pPr>
            <a:r>
              <a:rPr lang="fa-IR">
                <a:latin typeface="Impact" panose="020B0806030902050204" pitchFamily="34" charset="0"/>
                <a:cs typeface="2  Lotus" panose="00000400000000000000" pitchFamily="2" charset="-78"/>
              </a:rPr>
              <a:t> مهندسی مجد د</a:t>
            </a:r>
            <a:r>
              <a:rPr lang="en-US" sz="2400">
                <a:effectLst/>
                <a:latin typeface="Impact" panose="020B0806030902050204" pitchFamily="34" charset="0"/>
                <a:cs typeface="2  Lotus" panose="00000400000000000000" pitchFamily="2" charset="-78"/>
              </a:rPr>
              <a:t>.3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762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B296EBD7-E711-4BB7-AC7A-3690813553D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2667000" y="2667000"/>
            <a:ext cx="838200" cy="27432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0010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4724400" y="2667000"/>
            <a:ext cx="838200" cy="27432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0010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6781800" y="2667000"/>
            <a:ext cx="838200" cy="27432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0010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19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مهندسی معکوس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228600" y="1219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a-IR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2  Lotus" panose="00000400000000000000" pitchFamily="2" charset="-78"/>
              </a:rPr>
              <a:t>مهندسی مجدد اسناد و مدارک را به طور متوالی در سطوح بالاتر تولید می کند اما انشعابات سیستم عوض نشده است </a:t>
            </a:r>
            <a:endParaRPr lang="en-US" sz="2200" b="1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2  Lotus" panose="00000400000000000000" pitchFamily="2" charset="-78"/>
            </a:endParaRPr>
          </a:p>
        </p:txBody>
      </p:sp>
      <p:sp>
        <p:nvSpPr>
          <p:cNvPr id="302087" name="Line 7"/>
          <p:cNvSpPr>
            <a:spLocks noChangeShapeType="1"/>
          </p:cNvSpPr>
          <p:nvPr/>
        </p:nvSpPr>
        <p:spPr bwMode="auto">
          <a:xfrm flipH="1">
            <a:off x="5603875" y="3871913"/>
            <a:ext cx="114617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 flipH="1">
            <a:off x="3532188" y="3871913"/>
            <a:ext cx="12684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7602538" y="3871913"/>
            <a:ext cx="1168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 flipH="1">
            <a:off x="7186613" y="3871913"/>
            <a:ext cx="17303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>
            <a:off x="6943725" y="3871913"/>
            <a:ext cx="1714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 flipH="1">
            <a:off x="5116513" y="3871913"/>
            <a:ext cx="1714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93" name="Line 13"/>
          <p:cNvSpPr>
            <a:spLocks noChangeShapeType="1"/>
          </p:cNvSpPr>
          <p:nvPr/>
        </p:nvSpPr>
        <p:spPr bwMode="auto">
          <a:xfrm flipH="1">
            <a:off x="4872038" y="3871913"/>
            <a:ext cx="173037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 flipH="1">
            <a:off x="3044825" y="3871913"/>
            <a:ext cx="2936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2800350" y="3871913"/>
            <a:ext cx="17303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1519238" y="3016250"/>
            <a:ext cx="99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fa-IR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7799388" y="3473450"/>
            <a:ext cx="1271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مهندسی معکوس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646113" y="5507038"/>
            <a:ext cx="9318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فااز </a:t>
            </a:r>
          </a:p>
          <a:p>
            <a:pPr algn="ctr"/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برنامه ریزی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2632075" y="5507038"/>
            <a:ext cx="11382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فااز </a:t>
            </a:r>
          </a:p>
          <a:p>
            <a:pPr algn="ctr"/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تجزیه و تحلیل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4748213" y="5507038"/>
            <a:ext cx="882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فاز طراحی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472238" y="5507038"/>
            <a:ext cx="17383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فاز پیاده سازی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2102" name="Line 22"/>
          <p:cNvSpPr>
            <a:spLocks noChangeShapeType="1"/>
          </p:cNvSpPr>
          <p:nvPr/>
        </p:nvSpPr>
        <p:spPr bwMode="auto">
          <a:xfrm flipH="1">
            <a:off x="723900" y="3886200"/>
            <a:ext cx="838200" cy="0"/>
          </a:xfrm>
          <a:prstGeom prst="line">
            <a:avLst/>
          </a:prstGeom>
          <a:noFill/>
          <a:ln w="76200">
            <a:solidFill>
              <a:srgbClr val="00010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609600" y="2667000"/>
            <a:ext cx="838200" cy="27432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0010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 flipH="1">
            <a:off x="1193800" y="3871913"/>
            <a:ext cx="15367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00010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2105" name="Text Box 25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7923AA96-D405-4770-9365-398D2B516C4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2106" name="Rectangle 26"/>
          <p:cNvSpPr>
            <a:spLocks noChangeArrowheads="1"/>
          </p:cNvSpPr>
          <p:nvPr/>
        </p:nvSpPr>
        <p:spPr bwMode="auto">
          <a:xfrm>
            <a:off x="5562600" y="3473450"/>
            <a:ext cx="1271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مهندسی معکوس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2107" name="Rectangle 27"/>
          <p:cNvSpPr>
            <a:spLocks noChangeArrowheads="1"/>
          </p:cNvSpPr>
          <p:nvPr/>
        </p:nvSpPr>
        <p:spPr bwMode="auto">
          <a:xfrm>
            <a:off x="3554413" y="3473450"/>
            <a:ext cx="12715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مهندسی معکوس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02108" name="Rectangle 28"/>
          <p:cNvSpPr>
            <a:spLocks noChangeArrowheads="1"/>
          </p:cNvSpPr>
          <p:nvPr/>
        </p:nvSpPr>
        <p:spPr bwMode="auto">
          <a:xfrm>
            <a:off x="1482725" y="3538538"/>
            <a:ext cx="12715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مهندسی معکوس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سازماندهی مجدد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-4763" y="4491038"/>
            <a:ext cx="1457326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فاز برنامه ریزی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234950" y="1987550"/>
            <a:ext cx="901700" cy="21986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2368550" y="1987550"/>
            <a:ext cx="901700" cy="21986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4502150" y="1987550"/>
            <a:ext cx="977900" cy="21986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6711950" y="1987550"/>
            <a:ext cx="977900" cy="21986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1123950" y="2955925"/>
            <a:ext cx="15160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سازماندهی مجدد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3257550" y="2955925"/>
            <a:ext cx="15160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سازماندهی مجدد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4140" name="Rectangle 12"/>
          <p:cNvSpPr>
            <a:spLocks noChangeArrowheads="1"/>
          </p:cNvSpPr>
          <p:nvPr/>
        </p:nvSpPr>
        <p:spPr bwMode="auto">
          <a:xfrm>
            <a:off x="5465763" y="2955925"/>
            <a:ext cx="15160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سازماندهی مجدد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7675563" y="2955925"/>
            <a:ext cx="15160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سازماندهی مجدد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 flipH="1">
            <a:off x="1104900" y="2689225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1181100" y="3573463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 flipH="1">
            <a:off x="3238500" y="2689225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5448300" y="2689225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 flipH="1">
            <a:off x="7581900" y="2689225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47" name="Line 19"/>
          <p:cNvSpPr>
            <a:spLocks noChangeShapeType="1"/>
          </p:cNvSpPr>
          <p:nvPr/>
        </p:nvSpPr>
        <p:spPr bwMode="auto">
          <a:xfrm>
            <a:off x="3314700" y="3573463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524500" y="3573463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>
            <a:off x="7734300" y="3573463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0" name="Arc 22"/>
          <p:cNvSpPr>
            <a:spLocks/>
          </p:cNvSpPr>
          <p:nvPr/>
        </p:nvSpPr>
        <p:spPr bwMode="auto">
          <a:xfrm>
            <a:off x="712788" y="2716213"/>
            <a:ext cx="431800" cy="4175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8 h 21600"/>
              <a:gd name="T2" fmla="*/ 2152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8"/>
                </a:moveTo>
                <a:cubicBezTo>
                  <a:pt x="45" y="9651"/>
                  <a:pt x="9654" y="43"/>
                  <a:pt x="21521" y="0"/>
                </a:cubicBezTo>
              </a:path>
              <a:path w="21600" h="21600" stroke="0" extrusionOk="0">
                <a:moveTo>
                  <a:pt x="0" y="21518"/>
                </a:moveTo>
                <a:cubicBezTo>
                  <a:pt x="45" y="9651"/>
                  <a:pt x="9654" y="43"/>
                  <a:pt x="2152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1" name="Arc 23"/>
          <p:cNvSpPr>
            <a:spLocks/>
          </p:cNvSpPr>
          <p:nvPr/>
        </p:nvSpPr>
        <p:spPr bwMode="auto">
          <a:xfrm>
            <a:off x="712788" y="3132138"/>
            <a:ext cx="431800" cy="417512"/>
          </a:xfrm>
          <a:custGeom>
            <a:avLst/>
            <a:gdLst>
              <a:gd name="G0" fmla="+- 21600 0 0"/>
              <a:gd name="G1" fmla="+- 82 0 0"/>
              <a:gd name="G2" fmla="+- 21600 0 0"/>
              <a:gd name="T0" fmla="*/ 21600 w 21600"/>
              <a:gd name="T1" fmla="*/ 21682 h 21682"/>
              <a:gd name="T2" fmla="*/ 0 w 21600"/>
              <a:gd name="T3" fmla="*/ 0 h 21682"/>
              <a:gd name="T4" fmla="*/ 21600 w 21600"/>
              <a:gd name="T5" fmla="*/ 82 h 2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82" fill="none" extrusionOk="0">
                <a:moveTo>
                  <a:pt x="21600" y="21682"/>
                </a:moveTo>
                <a:cubicBezTo>
                  <a:pt x="9670" y="21682"/>
                  <a:pt x="0" y="12011"/>
                  <a:pt x="0" y="82"/>
                </a:cubicBezTo>
                <a:cubicBezTo>
                  <a:pt x="0" y="54"/>
                  <a:pt x="0" y="27"/>
                  <a:pt x="0" y="0"/>
                </a:cubicBezTo>
              </a:path>
              <a:path w="21600" h="21682" stroke="0" extrusionOk="0">
                <a:moveTo>
                  <a:pt x="21600" y="21682"/>
                </a:moveTo>
                <a:cubicBezTo>
                  <a:pt x="9670" y="21682"/>
                  <a:pt x="0" y="12011"/>
                  <a:pt x="0" y="82"/>
                </a:cubicBezTo>
                <a:cubicBezTo>
                  <a:pt x="0" y="54"/>
                  <a:pt x="0" y="27"/>
                  <a:pt x="0" y="0"/>
                </a:cubicBezTo>
                <a:lnTo>
                  <a:pt x="21600" y="82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2" name="Arc 24"/>
          <p:cNvSpPr>
            <a:spLocks/>
          </p:cNvSpPr>
          <p:nvPr/>
        </p:nvSpPr>
        <p:spPr bwMode="auto">
          <a:xfrm>
            <a:off x="2770188" y="2716213"/>
            <a:ext cx="431800" cy="4175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8 h 21600"/>
              <a:gd name="T2" fmla="*/ 2152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8"/>
                </a:moveTo>
                <a:cubicBezTo>
                  <a:pt x="45" y="9651"/>
                  <a:pt x="9654" y="43"/>
                  <a:pt x="21521" y="0"/>
                </a:cubicBezTo>
              </a:path>
              <a:path w="21600" h="21600" stroke="0" extrusionOk="0">
                <a:moveTo>
                  <a:pt x="0" y="21518"/>
                </a:moveTo>
                <a:cubicBezTo>
                  <a:pt x="45" y="9651"/>
                  <a:pt x="9654" y="43"/>
                  <a:pt x="2152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3" name="Arc 25"/>
          <p:cNvSpPr>
            <a:spLocks/>
          </p:cNvSpPr>
          <p:nvPr/>
        </p:nvSpPr>
        <p:spPr bwMode="auto">
          <a:xfrm>
            <a:off x="2770188" y="3041650"/>
            <a:ext cx="431800" cy="508000"/>
          </a:xfrm>
          <a:custGeom>
            <a:avLst/>
            <a:gdLst>
              <a:gd name="G0" fmla="+- 21600 0 0"/>
              <a:gd name="G1" fmla="+- 68 0 0"/>
              <a:gd name="G2" fmla="+- 21600 0 0"/>
              <a:gd name="T0" fmla="*/ 21600 w 21600"/>
              <a:gd name="T1" fmla="*/ 21668 h 21668"/>
              <a:gd name="T2" fmla="*/ 0 w 21600"/>
              <a:gd name="T3" fmla="*/ 0 h 21668"/>
              <a:gd name="T4" fmla="*/ 21600 w 21600"/>
              <a:gd name="T5" fmla="*/ 68 h 2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68" fill="none" extrusionOk="0">
                <a:moveTo>
                  <a:pt x="21600" y="21668"/>
                </a:moveTo>
                <a:cubicBezTo>
                  <a:pt x="9670" y="21668"/>
                  <a:pt x="0" y="11997"/>
                  <a:pt x="0" y="68"/>
                </a:cubicBezTo>
                <a:cubicBezTo>
                  <a:pt x="0" y="45"/>
                  <a:pt x="0" y="22"/>
                  <a:pt x="0" y="0"/>
                </a:cubicBezTo>
              </a:path>
              <a:path w="21600" h="21668" stroke="0" extrusionOk="0">
                <a:moveTo>
                  <a:pt x="21600" y="21668"/>
                </a:moveTo>
                <a:cubicBezTo>
                  <a:pt x="9670" y="21668"/>
                  <a:pt x="0" y="11997"/>
                  <a:pt x="0" y="68"/>
                </a:cubicBezTo>
                <a:cubicBezTo>
                  <a:pt x="0" y="45"/>
                  <a:pt x="0" y="22"/>
                  <a:pt x="0" y="0"/>
                </a:cubicBezTo>
                <a:lnTo>
                  <a:pt x="21600" y="68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4" name="Arc 26"/>
          <p:cNvSpPr>
            <a:spLocks/>
          </p:cNvSpPr>
          <p:nvPr/>
        </p:nvSpPr>
        <p:spPr bwMode="auto">
          <a:xfrm>
            <a:off x="4979988" y="2716213"/>
            <a:ext cx="431800" cy="4175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8 h 21600"/>
              <a:gd name="T2" fmla="*/ 2152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8"/>
                </a:moveTo>
                <a:cubicBezTo>
                  <a:pt x="45" y="9651"/>
                  <a:pt x="9654" y="43"/>
                  <a:pt x="21521" y="0"/>
                </a:cubicBezTo>
              </a:path>
              <a:path w="21600" h="21600" stroke="0" extrusionOk="0">
                <a:moveTo>
                  <a:pt x="0" y="21518"/>
                </a:moveTo>
                <a:cubicBezTo>
                  <a:pt x="45" y="9651"/>
                  <a:pt x="9654" y="43"/>
                  <a:pt x="2152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5" name="Arc 27"/>
          <p:cNvSpPr>
            <a:spLocks/>
          </p:cNvSpPr>
          <p:nvPr/>
        </p:nvSpPr>
        <p:spPr bwMode="auto">
          <a:xfrm>
            <a:off x="4979988" y="3132138"/>
            <a:ext cx="431800" cy="417512"/>
          </a:xfrm>
          <a:custGeom>
            <a:avLst/>
            <a:gdLst>
              <a:gd name="G0" fmla="+- 21600 0 0"/>
              <a:gd name="G1" fmla="+- 82 0 0"/>
              <a:gd name="G2" fmla="+- 21600 0 0"/>
              <a:gd name="T0" fmla="*/ 21600 w 21600"/>
              <a:gd name="T1" fmla="*/ 21682 h 21682"/>
              <a:gd name="T2" fmla="*/ 0 w 21600"/>
              <a:gd name="T3" fmla="*/ 0 h 21682"/>
              <a:gd name="T4" fmla="*/ 21600 w 21600"/>
              <a:gd name="T5" fmla="*/ 82 h 2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82" fill="none" extrusionOk="0">
                <a:moveTo>
                  <a:pt x="21600" y="21682"/>
                </a:moveTo>
                <a:cubicBezTo>
                  <a:pt x="9670" y="21682"/>
                  <a:pt x="0" y="12011"/>
                  <a:pt x="0" y="82"/>
                </a:cubicBezTo>
                <a:cubicBezTo>
                  <a:pt x="0" y="54"/>
                  <a:pt x="0" y="27"/>
                  <a:pt x="0" y="0"/>
                </a:cubicBezTo>
              </a:path>
              <a:path w="21600" h="21682" stroke="0" extrusionOk="0">
                <a:moveTo>
                  <a:pt x="21600" y="21682"/>
                </a:moveTo>
                <a:cubicBezTo>
                  <a:pt x="9670" y="21682"/>
                  <a:pt x="0" y="12011"/>
                  <a:pt x="0" y="82"/>
                </a:cubicBezTo>
                <a:cubicBezTo>
                  <a:pt x="0" y="54"/>
                  <a:pt x="0" y="27"/>
                  <a:pt x="0" y="0"/>
                </a:cubicBezTo>
                <a:lnTo>
                  <a:pt x="21600" y="82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6" name="Arc 28"/>
          <p:cNvSpPr>
            <a:spLocks/>
          </p:cNvSpPr>
          <p:nvPr/>
        </p:nvSpPr>
        <p:spPr bwMode="auto">
          <a:xfrm>
            <a:off x="7189788" y="2716213"/>
            <a:ext cx="431800" cy="4175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8 h 21600"/>
              <a:gd name="T2" fmla="*/ 2152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8"/>
                </a:moveTo>
                <a:cubicBezTo>
                  <a:pt x="45" y="9651"/>
                  <a:pt x="9654" y="43"/>
                  <a:pt x="21521" y="0"/>
                </a:cubicBezTo>
              </a:path>
              <a:path w="21600" h="21600" stroke="0" extrusionOk="0">
                <a:moveTo>
                  <a:pt x="0" y="21518"/>
                </a:moveTo>
                <a:cubicBezTo>
                  <a:pt x="45" y="9651"/>
                  <a:pt x="9654" y="43"/>
                  <a:pt x="2152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7" name="Arc 29"/>
          <p:cNvSpPr>
            <a:spLocks/>
          </p:cNvSpPr>
          <p:nvPr/>
        </p:nvSpPr>
        <p:spPr bwMode="auto">
          <a:xfrm>
            <a:off x="7189788" y="3132138"/>
            <a:ext cx="431800" cy="417512"/>
          </a:xfrm>
          <a:custGeom>
            <a:avLst/>
            <a:gdLst>
              <a:gd name="G0" fmla="+- 21600 0 0"/>
              <a:gd name="G1" fmla="+- 82 0 0"/>
              <a:gd name="G2" fmla="+- 21600 0 0"/>
              <a:gd name="T0" fmla="*/ 21600 w 21600"/>
              <a:gd name="T1" fmla="*/ 21682 h 21682"/>
              <a:gd name="T2" fmla="*/ 0 w 21600"/>
              <a:gd name="T3" fmla="*/ 0 h 21682"/>
              <a:gd name="T4" fmla="*/ 21600 w 21600"/>
              <a:gd name="T5" fmla="*/ 82 h 2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82" fill="none" extrusionOk="0">
                <a:moveTo>
                  <a:pt x="21600" y="21682"/>
                </a:moveTo>
                <a:cubicBezTo>
                  <a:pt x="9670" y="21682"/>
                  <a:pt x="0" y="12011"/>
                  <a:pt x="0" y="82"/>
                </a:cubicBezTo>
                <a:cubicBezTo>
                  <a:pt x="0" y="54"/>
                  <a:pt x="0" y="27"/>
                  <a:pt x="0" y="0"/>
                </a:cubicBezTo>
              </a:path>
              <a:path w="21600" h="21682" stroke="0" extrusionOk="0">
                <a:moveTo>
                  <a:pt x="21600" y="21682"/>
                </a:moveTo>
                <a:cubicBezTo>
                  <a:pt x="9670" y="21682"/>
                  <a:pt x="0" y="12011"/>
                  <a:pt x="0" y="82"/>
                </a:cubicBezTo>
                <a:cubicBezTo>
                  <a:pt x="0" y="54"/>
                  <a:pt x="0" y="27"/>
                  <a:pt x="0" y="0"/>
                </a:cubicBezTo>
                <a:lnTo>
                  <a:pt x="21600" y="82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58" name="Rectangle 30"/>
          <p:cNvSpPr>
            <a:spLocks noChangeArrowheads="1"/>
          </p:cNvSpPr>
          <p:nvPr/>
        </p:nvSpPr>
        <p:spPr bwMode="auto">
          <a:xfrm>
            <a:off x="2241550" y="4510088"/>
            <a:ext cx="1270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فاز تجزیه و</a:t>
            </a:r>
          </a:p>
          <a:p>
            <a:pPr algn="ctr"/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تحلیل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4159" name="Rectangle 31"/>
          <p:cNvSpPr>
            <a:spLocks noChangeArrowheads="1"/>
          </p:cNvSpPr>
          <p:nvPr/>
        </p:nvSpPr>
        <p:spPr bwMode="auto">
          <a:xfrm>
            <a:off x="4443413" y="4510088"/>
            <a:ext cx="11795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فاز طراحی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4160" name="Rectangle 32"/>
          <p:cNvSpPr>
            <a:spLocks noChangeArrowheads="1"/>
          </p:cNvSpPr>
          <p:nvPr/>
        </p:nvSpPr>
        <p:spPr bwMode="auto">
          <a:xfrm>
            <a:off x="6118225" y="4510088"/>
            <a:ext cx="22685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rtl="1"/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فاز پیاده سازی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6858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4162" name="Text Box 34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8A9DF979-B57B-43E1-839E-B6DEF89A313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مهندسی مجدد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971550" y="1314450"/>
            <a:ext cx="13636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معکوس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3105150" y="1314450"/>
            <a:ext cx="13636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معکوس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5541963" y="1390650"/>
            <a:ext cx="13636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معکوس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7904163" y="1390650"/>
            <a:ext cx="136366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معکوس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930275" y="3827463"/>
            <a:ext cx="11572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رو به</a:t>
            </a:r>
          </a:p>
          <a:p>
            <a:pPr algn="ctr"/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جلو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3413125" y="390842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3216275" y="3827463"/>
            <a:ext cx="11572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رو به</a:t>
            </a:r>
          </a:p>
          <a:p>
            <a:pPr algn="ctr"/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جلو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88" name="Rectangle 12"/>
          <p:cNvSpPr>
            <a:spLocks noChangeArrowheads="1"/>
          </p:cNvSpPr>
          <p:nvPr/>
        </p:nvSpPr>
        <p:spPr bwMode="auto">
          <a:xfrm>
            <a:off x="5424488" y="3827463"/>
            <a:ext cx="11572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رو به</a:t>
            </a:r>
          </a:p>
          <a:p>
            <a:pPr algn="ctr"/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جلو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7866063" y="3827463"/>
            <a:ext cx="12144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رو به </a:t>
            </a:r>
          </a:p>
          <a:p>
            <a:pPr algn="ctr"/>
            <a:r>
              <a:rPr lang="fa-IR" sz="18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جلو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82550" y="1301750"/>
            <a:ext cx="825500" cy="3492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2292350" y="1301750"/>
            <a:ext cx="825500" cy="3492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192" name="Rectangle 16"/>
          <p:cNvSpPr>
            <a:spLocks noChangeArrowheads="1"/>
          </p:cNvSpPr>
          <p:nvPr/>
        </p:nvSpPr>
        <p:spPr bwMode="auto">
          <a:xfrm>
            <a:off x="4502150" y="1301750"/>
            <a:ext cx="901700" cy="3492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193" name="Rectangle 17"/>
          <p:cNvSpPr>
            <a:spLocks noChangeArrowheads="1"/>
          </p:cNvSpPr>
          <p:nvPr/>
        </p:nvSpPr>
        <p:spPr bwMode="auto">
          <a:xfrm>
            <a:off x="6864350" y="1301750"/>
            <a:ext cx="901700" cy="3492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194" name="Rectangle 18"/>
          <p:cNvSpPr>
            <a:spLocks noChangeArrowheads="1"/>
          </p:cNvSpPr>
          <p:nvPr/>
        </p:nvSpPr>
        <p:spPr bwMode="auto">
          <a:xfrm>
            <a:off x="57150" y="5046663"/>
            <a:ext cx="13684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فاز برنامه ریزی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95" name="Rectangle 19"/>
          <p:cNvSpPr>
            <a:spLocks noChangeArrowheads="1"/>
          </p:cNvSpPr>
          <p:nvPr/>
        </p:nvSpPr>
        <p:spPr bwMode="auto">
          <a:xfrm>
            <a:off x="2190750" y="5046663"/>
            <a:ext cx="16160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فاز تجزیه و تحلیل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96" name="Rectangle 20"/>
          <p:cNvSpPr>
            <a:spLocks noChangeArrowheads="1"/>
          </p:cNvSpPr>
          <p:nvPr/>
        </p:nvSpPr>
        <p:spPr bwMode="auto">
          <a:xfrm>
            <a:off x="4654550" y="5046663"/>
            <a:ext cx="1012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فاز طراحی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97" name="Rectangle 21"/>
          <p:cNvSpPr>
            <a:spLocks noChangeArrowheads="1"/>
          </p:cNvSpPr>
          <p:nvPr/>
        </p:nvSpPr>
        <p:spPr bwMode="auto">
          <a:xfrm>
            <a:off x="7007225" y="5046663"/>
            <a:ext cx="13096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فاز پیاده سازی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>
            <a:off x="692150" y="6019800"/>
            <a:ext cx="775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199" name="Line 23"/>
          <p:cNvSpPr>
            <a:spLocks noChangeShapeType="1"/>
          </p:cNvSpPr>
          <p:nvPr/>
        </p:nvSpPr>
        <p:spPr bwMode="auto">
          <a:xfrm flipH="1">
            <a:off x="863600" y="2362200"/>
            <a:ext cx="1397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0" name="Line 24"/>
          <p:cNvSpPr>
            <a:spLocks noChangeShapeType="1"/>
          </p:cNvSpPr>
          <p:nvPr/>
        </p:nvSpPr>
        <p:spPr bwMode="auto">
          <a:xfrm flipH="1">
            <a:off x="2235200" y="2362200"/>
            <a:ext cx="863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1" name="Line 25"/>
          <p:cNvSpPr>
            <a:spLocks noChangeShapeType="1"/>
          </p:cNvSpPr>
          <p:nvPr/>
        </p:nvSpPr>
        <p:spPr bwMode="auto">
          <a:xfrm flipH="1">
            <a:off x="2997200" y="2362200"/>
            <a:ext cx="15494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2" name="Line 26"/>
          <p:cNvSpPr>
            <a:spLocks noChangeShapeType="1"/>
          </p:cNvSpPr>
          <p:nvPr/>
        </p:nvSpPr>
        <p:spPr bwMode="auto">
          <a:xfrm>
            <a:off x="4699000" y="2362200"/>
            <a:ext cx="6604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>
            <a:off x="5537200" y="2362200"/>
            <a:ext cx="13462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4" name="Line 28"/>
          <p:cNvSpPr>
            <a:spLocks noChangeShapeType="1"/>
          </p:cNvSpPr>
          <p:nvPr/>
        </p:nvSpPr>
        <p:spPr bwMode="auto">
          <a:xfrm>
            <a:off x="7061200" y="2362200"/>
            <a:ext cx="8128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5" name="Line 29"/>
          <p:cNvSpPr>
            <a:spLocks noChangeShapeType="1"/>
          </p:cNvSpPr>
          <p:nvPr/>
        </p:nvSpPr>
        <p:spPr bwMode="auto">
          <a:xfrm>
            <a:off x="7975600" y="2362200"/>
            <a:ext cx="889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6" name="Line 30"/>
          <p:cNvSpPr>
            <a:spLocks noChangeShapeType="1"/>
          </p:cNvSpPr>
          <p:nvPr/>
        </p:nvSpPr>
        <p:spPr bwMode="auto">
          <a:xfrm>
            <a:off x="965200" y="4572000"/>
            <a:ext cx="1270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7" name="Line 31"/>
          <p:cNvSpPr>
            <a:spLocks noChangeShapeType="1"/>
          </p:cNvSpPr>
          <p:nvPr/>
        </p:nvSpPr>
        <p:spPr bwMode="auto">
          <a:xfrm>
            <a:off x="2413000" y="4572000"/>
            <a:ext cx="6604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8" name="Line 32"/>
          <p:cNvSpPr>
            <a:spLocks noChangeShapeType="1"/>
          </p:cNvSpPr>
          <p:nvPr/>
        </p:nvSpPr>
        <p:spPr bwMode="auto">
          <a:xfrm>
            <a:off x="3175000" y="4572000"/>
            <a:ext cx="1270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09" name="Line 33"/>
          <p:cNvSpPr>
            <a:spLocks noChangeShapeType="1"/>
          </p:cNvSpPr>
          <p:nvPr/>
        </p:nvSpPr>
        <p:spPr bwMode="auto">
          <a:xfrm>
            <a:off x="4699000" y="4572000"/>
            <a:ext cx="8128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10" name="Line 34"/>
          <p:cNvSpPr>
            <a:spLocks noChangeShapeType="1"/>
          </p:cNvSpPr>
          <p:nvPr/>
        </p:nvSpPr>
        <p:spPr bwMode="auto">
          <a:xfrm>
            <a:off x="5613400" y="4572000"/>
            <a:ext cx="14224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11" name="Line 35"/>
          <p:cNvSpPr>
            <a:spLocks noChangeShapeType="1"/>
          </p:cNvSpPr>
          <p:nvPr/>
        </p:nvSpPr>
        <p:spPr bwMode="auto">
          <a:xfrm>
            <a:off x="7213600" y="4572000"/>
            <a:ext cx="8128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12" name="Line 36"/>
          <p:cNvSpPr>
            <a:spLocks noChangeShapeType="1"/>
          </p:cNvSpPr>
          <p:nvPr/>
        </p:nvSpPr>
        <p:spPr bwMode="auto">
          <a:xfrm>
            <a:off x="8128000" y="4572000"/>
            <a:ext cx="889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6213" name="Text Box 37"/>
          <p:cNvSpPr txBox="1">
            <a:spLocks noChangeArrowheads="1"/>
          </p:cNvSpPr>
          <p:nvPr/>
        </p:nvSpPr>
        <p:spPr bwMode="auto">
          <a:xfrm>
            <a:off x="238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DB9C8C9F-62B6-4793-8DA3-1C4824CB321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>
                <a:latin typeface="Impact" panose="020B0806030902050204" pitchFamily="34" charset="0"/>
                <a:cs typeface="2  Titr" panose="00000700000000000000" pitchFamily="2" charset="-78"/>
              </a:rPr>
              <a:t>BPR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انتخاب اجزاء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بر پایه نوع وظیفه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  - سیستم چه عملیاتی انجام می دهد .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بر پایه کیفیت نوع تکنیک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سیستم کارش را چگونه انجام می دهد .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بیان ارتباط بین دو مشخصه مخصوص به تکنولوژی </a:t>
            </a:r>
            <a:r>
              <a:rPr lang="en-US">
                <a:cs typeface="2  Lotus" panose="00000400000000000000" pitchFamily="2" charset="-78"/>
              </a:rPr>
              <a:t>BPR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BAC04797-BCFC-4ADA-9A99-A1F8B21138B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3333750" y="5008563"/>
            <a:ext cx="714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       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-22225" y="2800350"/>
            <a:ext cx="2682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 b="1">
                <a:latin typeface="Times New Roman" panose="02020603050405020304" pitchFamily="18" charset="0"/>
                <a:cs typeface="2  Lotus" panose="00000400000000000000" pitchFamily="2" charset="-78"/>
              </a:rPr>
              <a:t>کیفیت وظیفه (چرایی)</a:t>
            </a:r>
            <a:endParaRPr lang="en-US" sz="28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742950" y="2800350"/>
            <a:ext cx="18097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eaLnBrk="1" hangingPunct="1"/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898525" y="1127125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742950" y="4246563"/>
            <a:ext cx="257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742950" y="1657350"/>
            <a:ext cx="1647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	</a:t>
            </a:r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خوب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3954463" y="5999163"/>
            <a:ext cx="2654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کیفیت تکنیک (چگونگی)</a:t>
            </a:r>
            <a:endParaRPr lang="en-US" sz="28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3424238" y="5481638"/>
            <a:ext cx="9921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ضعیف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1581150" y="3933825"/>
            <a:ext cx="9032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ضعیف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6015038" y="5557838"/>
            <a:ext cx="1228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خوب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209550" y="11113"/>
            <a:ext cx="2571750" cy="5159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BPR</a:t>
            </a:r>
            <a:r>
              <a:rPr lang="fa-IR" sz="28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انتخاب اجزای </a:t>
            </a:r>
            <a:endParaRPr lang="en-US" sz="28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2978150" y="844550"/>
            <a:ext cx="2349500" cy="2273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5340350" y="844550"/>
            <a:ext cx="2349500" cy="2273300"/>
          </a:xfrm>
          <a:prstGeom prst="rect">
            <a:avLst/>
          </a:prstGeom>
          <a:solidFill>
            <a:srgbClr val="F9B3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2978150" y="3130550"/>
            <a:ext cx="2349500" cy="2273300"/>
          </a:xfrm>
          <a:prstGeom prst="rect">
            <a:avLst/>
          </a:prstGeom>
          <a:solidFill>
            <a:srgbClr val="2FBF1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0290" name="Rectangle 18"/>
          <p:cNvSpPr>
            <a:spLocks noChangeArrowheads="1"/>
          </p:cNvSpPr>
          <p:nvPr/>
        </p:nvSpPr>
        <p:spPr bwMode="auto">
          <a:xfrm>
            <a:off x="5340350" y="3130550"/>
            <a:ext cx="2349500" cy="2273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0291" name="Rectangle 19"/>
          <p:cNvSpPr>
            <a:spLocks noChangeArrowheads="1"/>
          </p:cNvSpPr>
          <p:nvPr/>
        </p:nvSpPr>
        <p:spPr bwMode="auto">
          <a:xfrm>
            <a:off x="3167063" y="1365250"/>
            <a:ext cx="1933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سازماندهی مجدد </a:t>
            </a:r>
          </a:p>
          <a:p>
            <a:pPr algn="ctr"/>
            <a:r>
              <a:rPr lang="fa-IR" b="1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معکوس</a:t>
            </a:r>
            <a:endParaRPr lang="en-US" b="1">
              <a:solidFill>
                <a:srgbClr val="00010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92" name="Rectangle 20"/>
          <p:cNvSpPr>
            <a:spLocks noChangeArrowheads="1"/>
          </p:cNvSpPr>
          <p:nvPr/>
        </p:nvSpPr>
        <p:spPr bwMode="auto">
          <a:xfrm>
            <a:off x="5618163" y="1365250"/>
            <a:ext cx="1482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بدون عملیات</a:t>
            </a:r>
            <a:endParaRPr lang="en-US" b="1">
              <a:solidFill>
                <a:srgbClr val="00010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93" name="Rectangle 21"/>
          <p:cNvSpPr>
            <a:spLocks noChangeArrowheads="1"/>
          </p:cNvSpPr>
          <p:nvPr/>
        </p:nvSpPr>
        <p:spPr bwMode="auto">
          <a:xfrm>
            <a:off x="3124200" y="3792538"/>
            <a:ext cx="20129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رو به جلو</a:t>
            </a:r>
            <a:endParaRPr lang="en-US" b="1">
              <a:solidFill>
                <a:srgbClr val="00010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94" name="Rectangle 22"/>
          <p:cNvSpPr>
            <a:spLocks noChangeArrowheads="1"/>
          </p:cNvSpPr>
          <p:nvPr/>
        </p:nvSpPr>
        <p:spPr bwMode="auto">
          <a:xfrm>
            <a:off x="5694363" y="3956050"/>
            <a:ext cx="1574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مهندسی مجدد</a:t>
            </a:r>
            <a:endParaRPr lang="en-US" b="1">
              <a:solidFill>
                <a:srgbClr val="00010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10295" name="Text Box 23"/>
          <p:cNvSpPr txBox="1">
            <a:spLocks noChangeArrowheads="1"/>
          </p:cNvSpPr>
          <p:nvPr/>
        </p:nvSpPr>
        <p:spPr bwMode="auto">
          <a:xfrm>
            <a:off x="176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89223FD0-DAE5-4C10-949A-D6E36330DC7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2  Titr" panose="00000700000000000000" pitchFamily="2" charset="-78"/>
              </a:rPr>
              <a:t>BPR</a:t>
            </a:r>
            <a:r>
              <a:rPr lang="fa-IR">
                <a:cs typeface="2  Titr" panose="00000700000000000000" pitchFamily="2" charset="-78"/>
              </a:rPr>
              <a:t> و </a:t>
            </a:r>
            <a:r>
              <a:rPr lang="en-US">
                <a:cs typeface="2  Titr" panose="00000700000000000000" pitchFamily="2" charset="-78"/>
              </a:rPr>
              <a:t>RAD</a:t>
            </a:r>
            <a:r>
              <a:rPr lang="fa-IR">
                <a:cs typeface="2  Titr" panose="00000700000000000000" pitchFamily="2" charset="-78"/>
              </a:rPr>
              <a:t> ، </a:t>
            </a:r>
            <a:r>
              <a:rPr lang="en-US">
                <a:cs typeface="2  Titr" panose="00000700000000000000" pitchFamily="2" charset="-78"/>
              </a:rPr>
              <a:t>SLC</a:t>
            </a:r>
            <a:r>
              <a:rPr lang="fa-IR">
                <a:cs typeface="2  Titr" panose="00000700000000000000" pitchFamily="2" charset="-78"/>
              </a:rPr>
              <a:t>چشم انداز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نمونه اولیه همگی روش شناسی هستند .</a:t>
            </a:r>
            <a:r>
              <a:rPr lang="en-US" sz="2400">
                <a:cs typeface="2  Lotus" panose="00000400000000000000" pitchFamily="2" charset="-78"/>
              </a:rPr>
              <a:t>RAD</a:t>
            </a:r>
            <a:r>
              <a:rPr lang="fa-IR" sz="2400">
                <a:cs typeface="2  Lotus" panose="00000400000000000000" pitchFamily="2" charset="-78"/>
              </a:rPr>
              <a:t> ، </a:t>
            </a:r>
            <a:r>
              <a:rPr lang="en-US" sz="2400">
                <a:cs typeface="2  Lotus" panose="00000400000000000000" pitchFamily="2" charset="-78"/>
              </a:rPr>
              <a:t>SLC</a:t>
            </a:r>
            <a:r>
              <a:rPr lang="en-US">
                <a:cs typeface="2  Lotus" panose="00000400000000000000" pitchFamily="2" charset="-78"/>
              </a:rPr>
              <a:t> *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</a:t>
            </a:r>
            <a:r>
              <a:rPr lang="fa-IR">
                <a:cs typeface="2  Lotus" panose="00000400000000000000" pitchFamily="2" charset="-78"/>
              </a:rPr>
              <a:t>  - معرفی راههای پیاده سازی سیستمهای مبتنی بر       </a:t>
            </a:r>
            <a:r>
              <a:rPr lang="en-US">
                <a:cs typeface="2  Lotus" panose="00000400000000000000" pitchFamily="2" charset="-78"/>
              </a:rPr>
              <a:t>    </a:t>
            </a:r>
            <a:r>
              <a:rPr lang="fa-IR">
                <a:cs typeface="2  Lotus" panose="00000400000000000000" pitchFamily="2" charset="-78"/>
              </a:rPr>
              <a:t>   کامپیوتر      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راه اندازی مجدد</a:t>
            </a:r>
            <a:r>
              <a:rPr lang="en-US" sz="2400">
                <a:cs typeface="2  Lotus" panose="00000400000000000000" pitchFamily="2" charset="-78"/>
              </a:rPr>
              <a:t>BPR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* ساختن دوباره سیستمها با</a:t>
            </a:r>
            <a:r>
              <a:rPr lang="en-US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سیستمهای از کار افتاده به کمک تکنولوژی کامپیوتر توسط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BPR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76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F8D8B432-C84F-4807-83A0-4338F39B286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خلاصه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چرخه حیات سیستم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- برنامه ریزی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</a:t>
            </a:r>
            <a:r>
              <a:rPr lang="fa-IR">
                <a:cs typeface="2  Lotus" panose="00000400000000000000" pitchFamily="2" charset="-78"/>
              </a:rPr>
              <a:t>    - تجزیه و تحلیل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 </a:t>
            </a:r>
            <a:r>
              <a:rPr lang="fa-IR">
                <a:cs typeface="2  Lotus" panose="00000400000000000000" pitchFamily="2" charset="-78"/>
              </a:rPr>
              <a:t> 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   - طراحی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پیاده سازی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کاربرد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چرخه مسؤولیت مدیریت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دیگر روش شناسیها</a:t>
            </a:r>
            <a:r>
              <a:rPr lang="en-US">
                <a:cs typeface="2  Lotus" panose="00000400000000000000" pitchFamily="2" charset="-78"/>
              </a:rPr>
              <a:t>  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5-</a:t>
            </a:r>
            <a:fld id="{CCC23D40-6BE3-46A0-90BE-577FDDBC63D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159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143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 دور باز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970213" y="2978150"/>
            <a:ext cx="3051175" cy="1282700"/>
          </a:xfrm>
          <a:prstGeom prst="rect">
            <a:avLst/>
          </a:prstGeom>
          <a:gradFill rotWithShape="0">
            <a:gsLst>
              <a:gs pos="0">
                <a:srgbClr val="F57B49"/>
              </a:gs>
              <a:gs pos="100000">
                <a:srgbClr val="F57B49">
                  <a:gamma/>
                  <a:shade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119438" y="3348038"/>
            <a:ext cx="2752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تبدیل</a:t>
            </a: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68350" y="3206750"/>
            <a:ext cx="1892300" cy="825500"/>
          </a:xfrm>
          <a:prstGeom prst="parallelogram">
            <a:avLst>
              <a:gd name="adj" fmla="val 57297"/>
            </a:avLst>
          </a:prstGeom>
          <a:gradFill rotWithShape="0">
            <a:gsLst>
              <a:gs pos="0">
                <a:srgbClr val="F57B49">
                  <a:gamma/>
                  <a:shade val="40000"/>
                  <a:invGamma/>
                </a:srgbClr>
              </a:gs>
              <a:gs pos="100000">
                <a:srgbClr val="F57B49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6330950" y="3206750"/>
            <a:ext cx="1892300" cy="825500"/>
          </a:xfrm>
          <a:prstGeom prst="parallelogram">
            <a:avLst>
              <a:gd name="adj" fmla="val 57297"/>
            </a:avLst>
          </a:prstGeom>
          <a:gradFill rotWithShape="0">
            <a:gsLst>
              <a:gs pos="0">
                <a:srgbClr val="F57B49"/>
              </a:gs>
              <a:gs pos="100000">
                <a:srgbClr val="F57B49">
                  <a:gamma/>
                  <a:shade val="49804"/>
                  <a:invGamma/>
                </a:srgbClr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2444750" y="36576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026150" y="36576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241425" y="3378200"/>
            <a:ext cx="8699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ورودی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6777038" y="3378200"/>
            <a:ext cx="9636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76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F67107DC-0FCA-40A1-B344-00F3F0B6EDB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1143000"/>
          </a:xfrm>
          <a:noFill/>
          <a:ln/>
        </p:spPr>
        <p:txBody>
          <a:bodyPr/>
          <a:lstStyle/>
          <a:p>
            <a:r>
              <a:rPr lang="fa-IR" sz="8000" b="1">
                <a:effectLst/>
                <a:cs typeface="2  Titr" panose="00000700000000000000" pitchFamily="2" charset="-78"/>
              </a:rPr>
              <a:t>فصل ششم</a:t>
            </a:r>
            <a:endParaRPr lang="en-US" sz="8000" b="1">
              <a:effectLst/>
              <a:cs typeface="2  Titr" panose="00000700000000000000" pitchFamily="2" charset="-78"/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3276600"/>
            <a:ext cx="7467600" cy="17526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مبانی پردازش کامپیوتر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304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6-</a:t>
            </a:r>
            <a:fld id="{C5DC6018-CEAD-490B-A07F-3DEF5E859EEA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160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تاریخچه کامپیوتر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ایناک - 1946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UNIVAC I</a:t>
            </a:r>
            <a:r>
              <a:rPr lang="fa-IR">
                <a:cs typeface="2  Lotus" panose="00000400000000000000" pitchFamily="2" charset="-78"/>
              </a:rPr>
              <a:t>*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اولین فروش در سال 1956 برای استفاده اداری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محاسبه 360 خط </a:t>
            </a:r>
            <a:r>
              <a:rPr lang="en-US" sz="2400">
                <a:cs typeface="2  Lotus" panose="00000400000000000000" pitchFamily="2" charset="-78"/>
              </a:rPr>
              <a:t>IBM</a:t>
            </a:r>
            <a:r>
              <a:rPr lang="fa-IR">
                <a:cs typeface="2  Lotus" panose="00000400000000000000" pitchFamily="2" charset="-78"/>
              </a:rPr>
              <a:t>* سیستم </a:t>
            </a:r>
            <a:r>
              <a:rPr lang="en-US">
                <a:cs typeface="2  Lotus" panose="00000400000000000000" pitchFamily="2" charset="-78"/>
              </a:rPr>
              <a:t> </a:t>
            </a: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دهه 1960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تحول اساسی در کامپیوتر ها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1954 : اولین کامپیوتر های تجاری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) </a:t>
            </a:r>
            <a:r>
              <a:rPr lang="en-US" sz="2400">
                <a:cs typeface="2  Lotus" panose="00000400000000000000" pitchFamily="2" charset="-78"/>
              </a:rPr>
              <a:t>GE</a:t>
            </a:r>
            <a:r>
              <a:rPr lang="fa-IR">
                <a:cs typeface="2  Lotus" panose="00000400000000000000" pitchFamily="2" charset="-78"/>
              </a:rPr>
              <a:t> دیگر در </a:t>
            </a:r>
            <a:r>
              <a:rPr lang="en-US" sz="2400">
                <a:cs typeface="2  Lotus" panose="00000400000000000000" pitchFamily="2" charset="-78"/>
              </a:rPr>
              <a:t>UNIVAC I</a:t>
            </a:r>
            <a:r>
              <a:rPr lang="en-US">
                <a:cs typeface="2  Lotus" panose="00000400000000000000" pitchFamily="2" charset="-78"/>
              </a:rPr>
              <a:t>)</a:t>
            </a:r>
            <a:r>
              <a:rPr lang="fa-IR">
                <a:cs typeface="2  Lotus" panose="00000400000000000000" pitchFamily="2" charset="-78"/>
              </a:rPr>
              <a:t>       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234950" y="6219825"/>
            <a:ext cx="407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2  Lotus" panose="00000400000000000000" pitchFamily="2" charset="-78"/>
              </a:rPr>
              <a:t>6</a:t>
            </a:r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-</a:t>
            </a:r>
            <a:fld id="{5880BD2B-EACA-484D-8365-E64596849A8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161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تاریخچه کامپیوتر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اوایل دهه 1970 مینی کامپیوتر ها </a:t>
            </a:r>
          </a:p>
          <a:p>
            <a:pPr algn="r" rtl="1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اواخر دهه 1970 میکرو کامپیوترها </a:t>
            </a:r>
          </a:p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(TRS-80, Commodore PET)</a:t>
            </a:r>
            <a:r>
              <a:rPr lang="fa-IR">
                <a:cs typeface="2  Lotus" panose="00000400000000000000" pitchFamily="2" charset="-78"/>
              </a:rPr>
              <a:t> 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IBM</a:t>
            </a:r>
            <a:r>
              <a:rPr lang="fa-IR">
                <a:cs typeface="2  Lotus" panose="00000400000000000000" pitchFamily="2" charset="-78"/>
              </a:rPr>
              <a:t>* کامپیوتر شخصی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- 1982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304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66A8F8E9-F339-4A4C-8B68-A52BAD61BD92}" type="slidenum">
              <a:rPr lang="en-US" sz="1400">
                <a:latin typeface="Times New Roman" panose="02020603050405020304" pitchFamily="18" charset="0"/>
              </a:rPr>
              <a:pPr algn="ctr"/>
              <a:t>162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اندازه کامپیوتر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43434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ها </a:t>
            </a:r>
            <a:r>
              <a:rPr lang="en-US" sz="2800">
                <a:cs typeface="2  Lotus" panose="00000400000000000000" pitchFamily="2" charset="-78"/>
              </a:rPr>
              <a:t>Mainframe</a:t>
            </a:r>
            <a:r>
              <a:rPr lang="fa-IR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بزرگ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استفاده مرکزی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مورد استفاده در سازمان های بزرگ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مینی کامپیوترها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اندازه متوسط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سرور های امروزی از این کامپیوترها ارزان تر اند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C1FA232F-F612-435A-A157-0A97A8DC49F0}" type="slidenum">
              <a:rPr lang="en-US" sz="1400">
                <a:latin typeface="Times New Roman" panose="02020603050405020304" pitchFamily="18" charset="0"/>
              </a:rPr>
              <a:pPr algn="ctr"/>
              <a:t>163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اندازه کامپیوترها( ادامه 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3434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 b="1">
                <a:cs typeface="2  Lotus" panose="00000400000000000000" pitchFamily="2" charset="-78"/>
              </a:rPr>
              <a:t>* میکرو کامپیوترها</a:t>
            </a:r>
          </a:p>
          <a:p>
            <a:pPr lvl="1" algn="r">
              <a:buFontTx/>
              <a:buNone/>
            </a:pPr>
            <a:endParaRPr lang="fa-IR" b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 </a:t>
            </a:r>
            <a:r>
              <a:rPr lang="fa-IR">
                <a:cs typeface="2  Lotus" panose="00000400000000000000" pitchFamily="2" charset="-78"/>
              </a:rPr>
              <a:t>-</a:t>
            </a:r>
            <a:r>
              <a:rPr lang="fa-IR" sz="2400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ایجاد شده بوسیله ریز پردازنده</a:t>
            </a:r>
          </a:p>
          <a:p>
            <a:pPr lvl="1" algn="r"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-- </a:t>
            </a:r>
            <a:r>
              <a:rPr lang="fa-IR">
                <a:cs typeface="2  Lotus" panose="00000400000000000000" pitchFamily="2" charset="-78"/>
              </a:rPr>
              <a:t>به وسیله یک نفر یا چند نفر در یک مکان استفاده می شود</a:t>
            </a:r>
            <a:r>
              <a:rPr lang="en-US" sz="2400">
                <a:cs typeface="2  Lotus" panose="00000400000000000000" pitchFamily="2" charset="-78"/>
              </a:rPr>
              <a:t>PC -</a:t>
            </a:r>
            <a:r>
              <a:rPr lang="fa-IR" sz="2400">
                <a:cs typeface="2  Lotus" panose="00000400000000000000" pitchFamily="2" charset="-78"/>
              </a:rPr>
              <a:t>  </a:t>
            </a:r>
            <a:endParaRPr lang="en-US" sz="2400">
              <a:cs typeface="2  Lotus" panose="00000400000000000000" pitchFamily="2" charset="-78"/>
            </a:endParaRP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304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9C2985DE-BFF2-44B3-B5ED-34310A758DE5}" type="slidenum">
              <a:rPr lang="en-US" sz="1400">
                <a:latin typeface="Times New Roman" panose="02020603050405020304" pitchFamily="18" charset="0"/>
              </a:rPr>
              <a:pPr algn="ctr"/>
              <a:t>164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سواد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سواد کامپیوتری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قابلیت استفاده از منابع کامپیوتری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سواد اطلاعات 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فهمیدن چرایی و چگونگی اطلاعات در روند تصمیم گیری موثر است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304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1E237562-F5B4-4D2B-9970-61BADED8BBC5}" type="slidenum">
              <a:rPr lang="en-US" sz="1400">
                <a:latin typeface="Times New Roman" panose="02020603050405020304" pitchFamily="18" charset="0"/>
              </a:rPr>
              <a:pPr algn="ctr"/>
              <a:t>165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2597150" y="463550"/>
            <a:ext cx="4102100" cy="5016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3206750" y="1225550"/>
            <a:ext cx="2806700" cy="825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کنترل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3206750" y="4273550"/>
            <a:ext cx="2806700" cy="825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محاسبه و منطق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3206750" y="2749550"/>
            <a:ext cx="2806700" cy="825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حافظه اولیه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23592" name="Line 8"/>
          <p:cNvSpPr>
            <a:spLocks noChangeShapeType="1"/>
          </p:cNvSpPr>
          <p:nvPr/>
        </p:nvSpPr>
        <p:spPr bwMode="auto">
          <a:xfrm>
            <a:off x="4572000" y="20701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93" name="Line 9"/>
          <p:cNvSpPr>
            <a:spLocks noChangeShapeType="1"/>
          </p:cNvSpPr>
          <p:nvPr/>
        </p:nvSpPr>
        <p:spPr bwMode="auto">
          <a:xfrm>
            <a:off x="4572000" y="35941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94" name="Line 10"/>
          <p:cNvSpPr>
            <a:spLocks noChangeShapeType="1"/>
          </p:cNvSpPr>
          <p:nvPr/>
        </p:nvSpPr>
        <p:spPr bwMode="auto">
          <a:xfrm>
            <a:off x="1993900" y="3124200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95" name="Line 11"/>
          <p:cNvSpPr>
            <a:spLocks noChangeShapeType="1"/>
          </p:cNvSpPr>
          <p:nvPr/>
        </p:nvSpPr>
        <p:spPr bwMode="auto">
          <a:xfrm>
            <a:off x="6032500" y="3124200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96" name="Line 12"/>
          <p:cNvSpPr>
            <a:spLocks noChangeShapeType="1"/>
          </p:cNvSpPr>
          <p:nvPr/>
        </p:nvSpPr>
        <p:spPr bwMode="auto">
          <a:xfrm>
            <a:off x="7315200" y="4044950"/>
            <a:ext cx="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97" name="Arc 13"/>
          <p:cNvSpPr>
            <a:spLocks/>
          </p:cNvSpPr>
          <p:nvPr/>
        </p:nvSpPr>
        <p:spPr bwMode="auto">
          <a:xfrm>
            <a:off x="7924800" y="5410200"/>
            <a:ext cx="603250" cy="2222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98" name="Line 14"/>
          <p:cNvSpPr>
            <a:spLocks noChangeShapeType="1"/>
          </p:cNvSpPr>
          <p:nvPr/>
        </p:nvSpPr>
        <p:spPr bwMode="auto">
          <a:xfrm>
            <a:off x="5334000" y="3594100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599" name="Line 15"/>
          <p:cNvSpPr>
            <a:spLocks noChangeShapeType="1"/>
          </p:cNvSpPr>
          <p:nvPr/>
        </p:nvSpPr>
        <p:spPr bwMode="auto">
          <a:xfrm>
            <a:off x="5346700" y="3962400"/>
            <a:ext cx="210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600" name="Rectangle 16"/>
          <p:cNvSpPr>
            <a:spLocks noChangeArrowheads="1"/>
          </p:cNvSpPr>
          <p:nvPr/>
        </p:nvSpPr>
        <p:spPr bwMode="auto">
          <a:xfrm>
            <a:off x="3471863" y="430213"/>
            <a:ext cx="2292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Times New Roman" panose="02020603050405020304" pitchFamily="18" charset="0"/>
              </a:rPr>
              <a:t>واحد پردازش مرکزی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latin typeface="Times New Roman" panose="02020603050405020304" pitchFamily="18" charset="0"/>
              </a:rPr>
              <a:t>(CPU)</a:t>
            </a:r>
          </a:p>
        </p:txBody>
      </p:sp>
      <p:sp>
        <p:nvSpPr>
          <p:cNvPr id="323601" name="Arc 17"/>
          <p:cNvSpPr>
            <a:spLocks/>
          </p:cNvSpPr>
          <p:nvPr/>
        </p:nvSpPr>
        <p:spPr bwMode="auto">
          <a:xfrm>
            <a:off x="7323138" y="5410200"/>
            <a:ext cx="603250" cy="2222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602" name="Rectangle 18"/>
          <p:cNvSpPr>
            <a:spLocks noChangeArrowheads="1"/>
          </p:cNvSpPr>
          <p:nvPr/>
        </p:nvSpPr>
        <p:spPr bwMode="auto">
          <a:xfrm>
            <a:off x="193675" y="141288"/>
            <a:ext cx="23971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2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کامپیوتر نمادین</a:t>
            </a:r>
            <a:endParaRPr lang="en-US" sz="32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23603" name="AutoShape 19"/>
          <p:cNvSpPr>
            <a:spLocks noChangeArrowheads="1"/>
          </p:cNvSpPr>
          <p:nvPr/>
        </p:nvSpPr>
        <p:spPr bwMode="auto">
          <a:xfrm>
            <a:off x="311150" y="2673350"/>
            <a:ext cx="1892300" cy="901700"/>
          </a:xfrm>
          <a:prstGeom prst="parallelogram">
            <a:avLst>
              <a:gd name="adj" fmla="val 522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604" name="Rectangle 20"/>
          <p:cNvSpPr>
            <a:spLocks noChangeArrowheads="1"/>
          </p:cNvSpPr>
          <p:nvPr/>
        </p:nvSpPr>
        <p:spPr bwMode="auto">
          <a:xfrm>
            <a:off x="465138" y="2943225"/>
            <a:ext cx="14747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داده های ورودی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23605" name="AutoShape 21"/>
          <p:cNvSpPr>
            <a:spLocks noChangeArrowheads="1"/>
          </p:cNvSpPr>
          <p:nvPr/>
        </p:nvSpPr>
        <p:spPr bwMode="auto">
          <a:xfrm>
            <a:off x="7016750" y="2673350"/>
            <a:ext cx="1968500" cy="977900"/>
          </a:xfrm>
          <a:prstGeom prst="parallelogram">
            <a:avLst>
              <a:gd name="adj" fmla="val 501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606" name="Rectangle 22"/>
          <p:cNvSpPr>
            <a:spLocks noChangeArrowheads="1"/>
          </p:cNvSpPr>
          <p:nvPr/>
        </p:nvSpPr>
        <p:spPr bwMode="auto">
          <a:xfrm>
            <a:off x="7294563" y="2790825"/>
            <a:ext cx="1557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داده های خروجی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23607" name="Rectangle 23"/>
          <p:cNvSpPr>
            <a:spLocks noChangeArrowheads="1"/>
          </p:cNvSpPr>
          <p:nvPr/>
        </p:nvSpPr>
        <p:spPr bwMode="auto">
          <a:xfrm>
            <a:off x="7315200" y="4191000"/>
            <a:ext cx="1219200" cy="129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608" name="Oval 24"/>
          <p:cNvSpPr>
            <a:spLocks noChangeArrowheads="1"/>
          </p:cNvSpPr>
          <p:nvPr/>
        </p:nvSpPr>
        <p:spPr bwMode="auto">
          <a:xfrm>
            <a:off x="7245350" y="3968750"/>
            <a:ext cx="12827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3609" name="Rectangle 25"/>
          <p:cNvSpPr>
            <a:spLocks noChangeArrowheads="1"/>
          </p:cNvSpPr>
          <p:nvPr/>
        </p:nvSpPr>
        <p:spPr bwMode="auto">
          <a:xfrm>
            <a:off x="7361238" y="4467225"/>
            <a:ext cx="1127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حافظه</a:t>
            </a:r>
          </a:p>
          <a:p>
            <a:pPr algn="ctr"/>
            <a:r>
              <a:rPr lang="fa-IR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ثانویه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23610" name="Text Box 26"/>
          <p:cNvSpPr txBox="1">
            <a:spLocks noChangeArrowheads="1"/>
          </p:cNvSpPr>
          <p:nvPr/>
        </p:nvSpPr>
        <p:spPr bwMode="auto">
          <a:xfrm>
            <a:off x="304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B73C6F4B-09D2-426B-AA3A-2F9D8DEA1722}" type="slidenum">
              <a:rPr lang="en-US" sz="1400">
                <a:latin typeface="Times New Roman" panose="02020603050405020304" pitchFamily="18" charset="0"/>
              </a:rPr>
              <a:pPr algn="ctr"/>
              <a:t>166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پردازنده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* واحد اصلی که عمل پردازش را انجام می دهد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نامیده می شود</a:t>
            </a:r>
            <a:r>
              <a:rPr lang="en-US" sz="2400">
                <a:cs typeface="2  Lotus" panose="00000400000000000000" pitchFamily="2" charset="-78"/>
              </a:rPr>
              <a:t>CPU</a:t>
            </a:r>
            <a:r>
              <a:rPr lang="fa-IR">
                <a:cs typeface="2  Lotus" panose="00000400000000000000" pitchFamily="2" charset="-78"/>
              </a:rPr>
              <a:t>  - 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پردازنده میکرو کامپیوتر ، ریز پردازنده نام دارد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* سرعت 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 sz="2400">
                <a:cs typeface="2  Lotus" panose="00000400000000000000" pitchFamily="2" charset="-78"/>
              </a:rPr>
              <a:t>  </a:t>
            </a:r>
            <a:r>
              <a:rPr lang="en-US" sz="2400">
                <a:cs typeface="2  Lotus" panose="00000400000000000000" pitchFamily="2" charset="-78"/>
              </a:rPr>
              <a:t>Moore</a:t>
            </a:r>
            <a:r>
              <a:rPr lang="fa-IR">
                <a:cs typeface="2  Lotus" panose="00000400000000000000" pitchFamily="2" charset="-78"/>
              </a:rPr>
              <a:t>  - قانون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- اندازه کلمه</a:t>
            </a:r>
          </a:p>
          <a:p>
            <a:pPr lvl="1" algn="r">
              <a:lnSpc>
                <a:spcPct val="90000"/>
              </a:lnSpc>
              <a:buFontTx/>
              <a:buNone/>
            </a:pPr>
            <a:endParaRPr lang="fa-IR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304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B70394CD-A2F7-4C7A-AF9F-94098742064F}" type="slidenum">
              <a:rPr lang="en-US" sz="1400">
                <a:latin typeface="Times New Roman" panose="02020603050405020304" pitchFamily="18" charset="0"/>
              </a:rPr>
              <a:pPr algn="ctr"/>
              <a:t>167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حافظه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حافظه اصلی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عمل ذخیره سازی داده های پردازش شده و دستورات اجرایی برنامه ها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حافظه ثانویه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کد کردن مغناطیسی روی وسیله ذخیره سازی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3CCF08A8-A730-466C-B2F4-6E8BE9389725}" type="slidenum">
              <a:rPr lang="en-US" sz="1400">
                <a:latin typeface="Times New Roman" panose="02020603050405020304" pitchFamily="18" charset="0"/>
              </a:rPr>
              <a:pPr algn="ctr"/>
              <a:t>168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بیت ها و بایت ها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(1KB)</a:t>
            </a:r>
            <a:r>
              <a:rPr lang="fa-IR">
                <a:cs typeface="2  Lotus" panose="00000400000000000000" pitchFamily="2" charset="-78"/>
              </a:rPr>
              <a:t>* یک کیلو بایت </a:t>
            </a:r>
            <a:r>
              <a:rPr lang="en-US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دو به توان ده بایت (1024)</a:t>
            </a:r>
          </a:p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(1MB)</a:t>
            </a:r>
            <a:r>
              <a:rPr lang="fa-IR">
                <a:cs typeface="2  Lotus" panose="00000400000000000000" pitchFamily="2" charset="-78"/>
              </a:rPr>
              <a:t>* یک مگا بایت </a:t>
            </a:r>
            <a:r>
              <a:rPr lang="en-US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دو به توان بیست بایت ( 1048576) </a:t>
            </a:r>
          </a:p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(1GB)</a:t>
            </a:r>
            <a:r>
              <a:rPr lang="fa-IR">
                <a:cs typeface="2  Lotus" panose="00000400000000000000" pitchFamily="2" charset="-78"/>
              </a:rPr>
              <a:t>* یک گیگا بایت </a:t>
            </a:r>
            <a:r>
              <a:rPr lang="en-US">
                <a:cs typeface="2  Lotus" panose="00000400000000000000" pitchFamily="2" charset="-78"/>
              </a:rPr>
              <a:t> 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دو به توان سی بایت (1073741924)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0981EFE1-7054-4D13-8913-0035592B4FC7}" type="slidenum">
              <a:rPr lang="en-US" sz="1400">
                <a:latin typeface="Times New Roman" panose="02020603050405020304" pitchFamily="18" charset="0"/>
              </a:rPr>
              <a:pPr algn="ctr"/>
              <a:t>169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sz="4000">
                <a:latin typeface="Impact" panose="020B0806030902050204" pitchFamily="34" charset="0"/>
                <a:cs typeface="2  Titr" panose="00000700000000000000" pitchFamily="2" charset="-78"/>
              </a:rPr>
              <a:t>مقایسه سیستم دور باز و سیستم دور بسته</a:t>
            </a:r>
            <a:endParaRPr lang="en-US" sz="4000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2895600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سیستمهای باز :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با محیط خارجی به وسیله جریان منابع مرتبط است .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سیستمهای بسته :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با محیط خارجی مرتبط نیست .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76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4418A64C-C62F-499D-9E8E-D3549E45E83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انواع مختلف حافظه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: </a:t>
            </a:r>
            <a:r>
              <a:rPr lang="fa-IR" b="1">
                <a:cs typeface="2  Lotus" panose="00000400000000000000" pitchFamily="2" charset="-78"/>
              </a:rPr>
              <a:t>حافظه با دسترسی تصادفی</a:t>
            </a:r>
            <a:r>
              <a:rPr lang="en-US" sz="2800" b="1">
                <a:cs typeface="2  Lotus" panose="00000400000000000000" pitchFamily="2" charset="-78"/>
              </a:rPr>
              <a:t>RAM</a:t>
            </a:r>
            <a:r>
              <a:rPr lang="fa-IR">
                <a:cs typeface="2  Lotus" panose="00000400000000000000" pitchFamily="2" charset="-78"/>
              </a:rPr>
              <a:t>*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برنامه های کامپیوتر و داده در این حافظه بارگذاری  می شوند ، تا توسط پردازنده کامپیوتر اجراگردند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b="1">
                <a:cs typeface="2  Lotus" panose="00000400000000000000" pitchFamily="2" charset="-78"/>
              </a:rPr>
              <a:t>: حافظه فقط خواندنی </a:t>
            </a:r>
            <a:r>
              <a:rPr lang="en-US" sz="2800" b="1">
                <a:cs typeface="2  Lotus" panose="00000400000000000000" pitchFamily="2" charset="-78"/>
              </a:rPr>
              <a:t>ROM</a:t>
            </a:r>
            <a:r>
              <a:rPr lang="fa-IR" b="1">
                <a:cs typeface="2  Lotus" panose="00000400000000000000" pitchFamily="2" charset="-78"/>
              </a:rPr>
              <a:t>*</a:t>
            </a:r>
            <a:r>
              <a:rPr lang="fa-IR">
                <a:cs typeface="2  Lotus" panose="00000400000000000000" pitchFamily="2" charset="-78"/>
              </a:rPr>
              <a:t>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اطلاعات مورد استفاده پردازنده و سیستم عامل در هنگام روشن شدن کامپیوتر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b="1">
                <a:cs typeface="2  Lotus" panose="00000400000000000000" pitchFamily="2" charset="-78"/>
              </a:rPr>
              <a:t>دینامیکی</a:t>
            </a:r>
            <a:r>
              <a:rPr lang="en-US" sz="2800" b="1">
                <a:cs typeface="2  Lotus" panose="00000400000000000000" pitchFamily="2" charset="-78"/>
              </a:rPr>
              <a:t>RAM </a:t>
            </a:r>
            <a:r>
              <a:rPr lang="fa-IR" sz="2800" b="1">
                <a:cs typeface="2  Lotus" panose="00000400000000000000" pitchFamily="2" charset="-78"/>
              </a:rPr>
              <a:t> :</a:t>
            </a:r>
            <a:r>
              <a:rPr lang="en-US" sz="2800" b="1">
                <a:cs typeface="2  Lotus" panose="00000400000000000000" pitchFamily="2" charset="-78"/>
              </a:rPr>
              <a:t>DRAM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*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 sz="2400">
                <a:cs typeface="2  Lotus" panose="00000400000000000000" pitchFamily="2" charset="-78"/>
              </a:rPr>
              <a:t>RAM</a:t>
            </a:r>
            <a:r>
              <a:rPr lang="fa-IR">
                <a:cs typeface="2  Lotus" panose="00000400000000000000" pitchFamily="2" charset="-78"/>
              </a:rPr>
              <a:t>  - امکان بافر شدن داده ها و افزایش کارایی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091B8034-1585-4633-8A08-0433C9737F60}" type="slidenum">
              <a:rPr lang="en-US" sz="1400">
                <a:latin typeface="Times New Roman" panose="02020603050405020304" pitchFamily="18" charset="0"/>
              </a:rPr>
              <a:pPr algn="ctr"/>
              <a:t>170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انواع مختلف حافظه (ادامه)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همزمان</a:t>
            </a:r>
            <a:r>
              <a:rPr lang="en-US" sz="2400">
                <a:cs typeface="2  Lotus" panose="00000400000000000000" pitchFamily="2" charset="-78"/>
              </a:rPr>
              <a:t>DRAM </a:t>
            </a:r>
            <a:r>
              <a:rPr lang="fa-IR" sz="2400">
                <a:cs typeface="2  Lotus" panose="00000400000000000000" pitchFamily="2" charset="-78"/>
              </a:rPr>
              <a:t>:</a:t>
            </a:r>
            <a:r>
              <a:rPr lang="en-US" sz="2400">
                <a:cs typeface="2  Lotus" panose="00000400000000000000" pitchFamily="2" charset="-78"/>
              </a:rPr>
              <a:t>SDRAM</a:t>
            </a: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* 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با سرعتی بیشتر از اکثر سرعت ها ی قراردادی حافظه اجرا می شود چون تعداد دور هایش را با تعداد دور های پردازنده همزمان می کند</a:t>
            </a: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SIMM - Single in-line memory module</a:t>
            </a:r>
            <a:r>
              <a:rPr lang="en-US" sz="2800">
                <a:cs typeface="2  Lotus" panose="00000400000000000000" pitchFamily="2" charset="-78"/>
              </a:rPr>
              <a:t> * 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دارای 9 تراشه حافظه که در هر دور 32 بیت از داده ها را انتقال می دهد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DIMM - Dual in-line memory module</a:t>
            </a:r>
            <a:r>
              <a:rPr lang="fa-IR" sz="2800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در هر دور 64 بیت از داده ها را انتقال می دهد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3048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D3A7331E-C84E-4FF1-8542-7C51BAABC1C7}" type="slidenum">
              <a:rPr lang="en-US" sz="1400">
                <a:latin typeface="Times New Roman" panose="02020603050405020304" pitchFamily="18" charset="0"/>
              </a:rPr>
              <a:pPr algn="ctr"/>
              <a:t>171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وسایل ذخیره سازی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نوار یا درایو دیسک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ذخیره سازی ترتیبی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ذخیره سازی تصادفی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ظرفیت بالا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 sz="2400">
                <a:cs typeface="2  Lotus" panose="00000400000000000000" pitchFamily="2" charset="-78"/>
              </a:rPr>
              <a:t>Zip, Jaz ,CD-RW, CD-ROM, DVD</a:t>
            </a:r>
            <a:r>
              <a:rPr lang="fa-IR">
                <a:cs typeface="2  Lotus" panose="00000400000000000000" pitchFamily="2" charset="-78"/>
              </a:rPr>
              <a:t>  - </a:t>
            </a:r>
          </a:p>
          <a:p>
            <a:pPr lvl="1" algn="r">
              <a:buFontTx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F4B84B16-F50B-49E9-9D0F-72C32B656E3C}" type="slidenum">
              <a:rPr lang="en-US" sz="1400">
                <a:latin typeface="Times New Roman" panose="02020603050405020304" pitchFamily="18" charset="0"/>
              </a:rPr>
              <a:pPr algn="ctr"/>
              <a:t>172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دیسک های قابل پاک کردن و ظرفیت آنها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2051050" y="2197100"/>
            <a:ext cx="6407150" cy="2554288"/>
          </a:xfrm>
          <a:prstGeom prst="rect">
            <a:avLst/>
          </a:prstGeom>
          <a:solidFill>
            <a:srgbClr val="5732AA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از داده ها </a:t>
            </a:r>
            <a:r>
              <a:rPr lang="en-US">
                <a:latin typeface="Times New Roman" panose="02020603050405020304" pitchFamily="18" charset="0"/>
              </a:rPr>
              <a:t>1.44 MB</a:t>
            </a:r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فلاپی 3.5 اینچ ، </a:t>
            </a:r>
            <a:r>
              <a:rPr lang="fa-IR" sz="2800">
                <a:latin typeface="Times New Roman" panose="02020603050405020304" pitchFamily="18" charset="0"/>
                <a:cs typeface="Times New Roman" panose="02020603050405020304" pitchFamily="18" charset="0"/>
              </a:rPr>
              <a:t>ذخیره</a:t>
            </a:r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داده </a:t>
            </a:r>
            <a:r>
              <a:rPr lang="en-US">
                <a:latin typeface="Times New Roman" panose="02020603050405020304" pitchFamily="18" charset="0"/>
              </a:rPr>
              <a:t>100MB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یا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250MB</a:t>
            </a:r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دیسک زیپ شده ذخیره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a-IR">
                <a:latin typeface="Times New Roman" panose="02020603050405020304" pitchFamily="18" charset="0"/>
                <a:cs typeface="Times New Roman" panose="02020603050405020304" pitchFamily="18" charset="0"/>
              </a:rPr>
              <a:t> داده</a:t>
            </a:r>
            <a:r>
              <a:rPr lang="en-US">
                <a:latin typeface="Times New Roman" panose="02020603050405020304" pitchFamily="18" charset="0"/>
              </a:rPr>
              <a:t>2GB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دیسک جاز، </a:t>
            </a:r>
            <a:r>
              <a:rPr lang="fa-IR" sz="2800">
                <a:latin typeface="Times New Roman" panose="02020603050405020304" pitchFamily="18" charset="0"/>
                <a:cs typeface="Times New Roman" panose="02020603050405020304" pitchFamily="18" charset="0"/>
              </a:rPr>
              <a:t>نگهداری</a:t>
            </a:r>
            <a:r>
              <a:rPr lang="fa-IR">
                <a:latin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داده</a:t>
            </a:r>
            <a:r>
              <a:rPr lang="en-US">
                <a:latin typeface="Times New Roman" panose="02020603050405020304" pitchFamily="18" charset="0"/>
              </a:rPr>
              <a:t>650MB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سی دی ، نگهداری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داده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fa-IR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>
                <a:latin typeface="Times New Roman" panose="02020603050405020304" pitchFamily="18" charset="0"/>
              </a:rPr>
              <a:t>GB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تا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fa-IR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>
                <a:latin typeface="Times New Roman" panose="02020603050405020304" pitchFamily="18" charset="0"/>
              </a:rPr>
              <a:t>GB</a:t>
            </a:r>
            <a:r>
              <a:rPr lang="en-US" sz="3200">
                <a:latin typeface="Times New Roman" panose="02020603050405020304" pitchFamily="18" charset="0"/>
              </a:rPr>
              <a:t> </a:t>
            </a:r>
            <a:r>
              <a:rPr lang="fa-IR" sz="3200">
                <a:latin typeface="Times New Roman" panose="02020603050405020304" pitchFamily="18" charset="0"/>
                <a:cs typeface="Times New Roman" panose="02020603050405020304" pitchFamily="18" charset="0"/>
              </a:rPr>
              <a:t> ،  نگهداری </a:t>
            </a:r>
            <a:r>
              <a:rPr lang="en-US">
                <a:latin typeface="Times New Roman" panose="02020603050405020304" pitchFamily="18" charset="0"/>
              </a:rPr>
              <a:t>DVD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2524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ABD290F2-CB5C-4FE3-9CBC-1714B052829E}" type="slidenum">
              <a:rPr lang="en-US" sz="1400">
                <a:latin typeface="Times New Roman" panose="02020603050405020304" pitchFamily="18" charset="0"/>
              </a:rPr>
              <a:pPr algn="ctr"/>
              <a:t>173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اجزای ورودی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Times New Roman" panose="02020603050405020304" pitchFamily="18" charset="0"/>
              </a:rPr>
              <a:t>* صفحه کلید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Times New Roman" panose="02020603050405020304" pitchFamily="18" charset="0"/>
              </a:rPr>
              <a:t>* میکروفن</a:t>
            </a:r>
          </a:p>
          <a:p>
            <a:pPr lvl="1" algn="r">
              <a:buFontTx/>
              <a:buNone/>
            </a:pPr>
            <a:r>
              <a:rPr lang="fa-IR">
                <a:cs typeface="Times New Roman" panose="02020603050405020304" pitchFamily="18" charset="0"/>
              </a:rPr>
              <a:t>* ماشین دریافت داده </a:t>
            </a:r>
          </a:p>
          <a:p>
            <a:pPr lvl="1" algn="r">
              <a:buFontTx/>
              <a:buNone/>
            </a:pPr>
            <a:r>
              <a:rPr lang="fa-IR">
                <a:cs typeface="Times New Roman" panose="02020603050405020304" pitchFamily="18" charset="0"/>
              </a:rPr>
              <a:t>  - اسکنرها / بارکد ها</a:t>
            </a:r>
          </a:p>
          <a:p>
            <a:pPr lvl="1" algn="r">
              <a:buFontTx/>
              <a:buNone/>
            </a:pPr>
            <a:r>
              <a:rPr lang="fa-IR">
                <a:cs typeface="Times New Roman" panose="02020603050405020304" pitchFamily="18" charset="0"/>
              </a:rPr>
              <a:t>  - ارزش سودمندی </a:t>
            </a: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3048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E3AD3B3A-4C05-411F-B931-451AAB995641}" type="slidenum">
              <a:rPr lang="en-US" sz="1400">
                <a:latin typeface="Times New Roman" panose="02020603050405020304" pitchFamily="18" charset="0"/>
              </a:rPr>
              <a:pPr algn="ctr"/>
              <a:t>174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9563"/>
            <a:ext cx="7772400" cy="569912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اجزای خروجی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6482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نمایشی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- مانیتور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  » وضوح تصویر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  » پیکسل ها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  » واسط گرافیکی کاربر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</a:t>
            </a:r>
            <a:r>
              <a:rPr lang="en-US" sz="2800">
                <a:effectLst/>
                <a:cs typeface="2  Lotus" panose="00000400000000000000" pitchFamily="2" charset="-78"/>
              </a:rPr>
              <a:t>CGA,EGA ,VGA , SVGA</a:t>
            </a:r>
            <a:r>
              <a:rPr lang="fa-IR" sz="2800">
                <a:effectLst/>
                <a:cs typeface="2  Lotus" panose="00000400000000000000" pitchFamily="2" charset="-78"/>
              </a:rPr>
              <a:t>  - </a:t>
            </a:r>
            <a:r>
              <a:rPr lang="en-US" sz="2800">
                <a:effectLst/>
                <a:cs typeface="2  Lotus" panose="00000400000000000000" pitchFamily="2" charset="-78"/>
              </a:rPr>
              <a:t>   </a:t>
            </a:r>
            <a:endParaRPr lang="fa-IR" sz="2800">
              <a:effectLst/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چاپی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- سرعت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- کیفیت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- ضربه ای / غیر ضربه ای</a:t>
            </a:r>
          </a:p>
          <a:p>
            <a:pPr>
              <a:buFont typeface="Monotype Sorts" charset="0"/>
              <a:buNone/>
            </a:pPr>
            <a:r>
              <a:rPr lang="fa-IR" sz="2800">
                <a:effectLst/>
                <a:cs typeface="2  Lotus" panose="00000400000000000000" pitchFamily="2" charset="-78"/>
              </a:rPr>
              <a:t>   </a:t>
            </a:r>
            <a:endParaRPr lang="en-US" sz="2800">
              <a:effectLst/>
              <a:cs typeface="2  Lotus" panose="00000400000000000000" pitchFamily="2" charset="-78"/>
            </a:endParaRP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6-16</a:t>
            </a: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7175500" y="5084763"/>
            <a:ext cx="10350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latin typeface="Courier New" panose="02070309020205020404" pitchFamily="49" charset="0"/>
                <a:cs typeface="2  Lotus" panose="00000400000000000000" pitchFamily="2" charset="-78"/>
              </a:rPr>
              <a:t>میکرو فیلم</a:t>
            </a:r>
            <a:endParaRPr lang="en-US" sz="2000" b="1">
              <a:latin typeface="Courier New" panose="02070309020205020404" pitchFamily="49" charset="0"/>
              <a:cs typeface="2  Lotus" panose="00000400000000000000" pitchFamily="2" charset="-78"/>
            </a:endParaRPr>
          </a:p>
        </p:txBody>
      </p:sp>
      <p:sp>
        <p:nvSpPr>
          <p:cNvPr id="338949" name="Freeform 5"/>
          <p:cNvSpPr>
            <a:spLocks/>
          </p:cNvSpPr>
          <p:nvPr/>
        </p:nvSpPr>
        <p:spPr bwMode="auto">
          <a:xfrm>
            <a:off x="5638800" y="1576388"/>
            <a:ext cx="1084263" cy="661987"/>
          </a:xfrm>
          <a:custGeom>
            <a:avLst/>
            <a:gdLst>
              <a:gd name="T0" fmla="*/ 0 w 683"/>
              <a:gd name="T1" fmla="*/ 383 h 417"/>
              <a:gd name="T2" fmla="*/ 0 w 683"/>
              <a:gd name="T3" fmla="*/ 0 h 417"/>
              <a:gd name="T4" fmla="*/ 682 w 683"/>
              <a:gd name="T5" fmla="*/ 0 h 417"/>
              <a:gd name="T6" fmla="*/ 682 w 683"/>
              <a:gd name="T7" fmla="*/ 227 h 417"/>
              <a:gd name="T8" fmla="*/ 600 w 683"/>
              <a:gd name="T9" fmla="*/ 227 h 417"/>
              <a:gd name="T10" fmla="*/ 560 w 683"/>
              <a:gd name="T11" fmla="*/ 231 h 417"/>
              <a:gd name="T12" fmla="*/ 527 w 683"/>
              <a:gd name="T13" fmla="*/ 237 h 417"/>
              <a:gd name="T14" fmla="*/ 489 w 683"/>
              <a:gd name="T15" fmla="*/ 249 h 417"/>
              <a:gd name="T16" fmla="*/ 452 w 683"/>
              <a:gd name="T17" fmla="*/ 262 h 417"/>
              <a:gd name="T18" fmla="*/ 419 w 683"/>
              <a:gd name="T19" fmla="*/ 279 h 417"/>
              <a:gd name="T20" fmla="*/ 385 w 683"/>
              <a:gd name="T21" fmla="*/ 303 h 417"/>
              <a:gd name="T22" fmla="*/ 352 w 683"/>
              <a:gd name="T23" fmla="*/ 330 h 417"/>
              <a:gd name="T24" fmla="*/ 323 w 683"/>
              <a:gd name="T25" fmla="*/ 353 h 417"/>
              <a:gd name="T26" fmla="*/ 303 w 683"/>
              <a:gd name="T27" fmla="*/ 367 h 417"/>
              <a:gd name="T28" fmla="*/ 280 w 683"/>
              <a:gd name="T29" fmla="*/ 380 h 417"/>
              <a:gd name="T30" fmla="*/ 248 w 683"/>
              <a:gd name="T31" fmla="*/ 397 h 417"/>
              <a:gd name="T32" fmla="*/ 216 w 683"/>
              <a:gd name="T33" fmla="*/ 407 h 417"/>
              <a:gd name="T34" fmla="*/ 183 w 683"/>
              <a:gd name="T35" fmla="*/ 415 h 417"/>
              <a:gd name="T36" fmla="*/ 149 w 683"/>
              <a:gd name="T37" fmla="*/ 416 h 417"/>
              <a:gd name="T38" fmla="*/ 116 w 683"/>
              <a:gd name="T39" fmla="*/ 415 h 417"/>
              <a:gd name="T40" fmla="*/ 82 w 683"/>
              <a:gd name="T41" fmla="*/ 409 h 417"/>
              <a:gd name="T42" fmla="*/ 58 w 683"/>
              <a:gd name="T43" fmla="*/ 404 h 417"/>
              <a:gd name="T44" fmla="*/ 27 w 683"/>
              <a:gd name="T45" fmla="*/ 395 h 417"/>
              <a:gd name="T46" fmla="*/ 0 w 683"/>
              <a:gd name="T47" fmla="*/ 383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83" h="417">
                <a:moveTo>
                  <a:pt x="0" y="383"/>
                </a:moveTo>
                <a:lnTo>
                  <a:pt x="0" y="0"/>
                </a:lnTo>
                <a:lnTo>
                  <a:pt x="682" y="0"/>
                </a:lnTo>
                <a:lnTo>
                  <a:pt x="682" y="227"/>
                </a:lnTo>
                <a:lnTo>
                  <a:pt x="600" y="227"/>
                </a:lnTo>
                <a:lnTo>
                  <a:pt x="560" y="231"/>
                </a:lnTo>
                <a:lnTo>
                  <a:pt x="527" y="237"/>
                </a:lnTo>
                <a:lnTo>
                  <a:pt x="489" y="249"/>
                </a:lnTo>
                <a:lnTo>
                  <a:pt x="452" y="262"/>
                </a:lnTo>
                <a:lnTo>
                  <a:pt x="419" y="279"/>
                </a:lnTo>
                <a:lnTo>
                  <a:pt x="385" y="303"/>
                </a:lnTo>
                <a:lnTo>
                  <a:pt x="352" y="330"/>
                </a:lnTo>
                <a:lnTo>
                  <a:pt x="323" y="353"/>
                </a:lnTo>
                <a:lnTo>
                  <a:pt x="303" y="367"/>
                </a:lnTo>
                <a:lnTo>
                  <a:pt x="280" y="380"/>
                </a:lnTo>
                <a:lnTo>
                  <a:pt x="248" y="397"/>
                </a:lnTo>
                <a:lnTo>
                  <a:pt x="216" y="407"/>
                </a:lnTo>
                <a:lnTo>
                  <a:pt x="183" y="415"/>
                </a:lnTo>
                <a:lnTo>
                  <a:pt x="149" y="416"/>
                </a:lnTo>
                <a:lnTo>
                  <a:pt x="116" y="415"/>
                </a:lnTo>
                <a:lnTo>
                  <a:pt x="82" y="409"/>
                </a:lnTo>
                <a:lnTo>
                  <a:pt x="58" y="404"/>
                </a:lnTo>
                <a:lnTo>
                  <a:pt x="27" y="395"/>
                </a:lnTo>
                <a:lnTo>
                  <a:pt x="0" y="383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8950" name="Freeform 6"/>
          <p:cNvSpPr>
            <a:spLocks/>
          </p:cNvSpPr>
          <p:nvPr/>
        </p:nvSpPr>
        <p:spPr bwMode="auto">
          <a:xfrm>
            <a:off x="5561013" y="452438"/>
            <a:ext cx="1162050" cy="596900"/>
          </a:xfrm>
          <a:custGeom>
            <a:avLst/>
            <a:gdLst>
              <a:gd name="T0" fmla="*/ 215 w 732"/>
              <a:gd name="T1" fmla="*/ 0 h 376"/>
              <a:gd name="T2" fmla="*/ 640 w 732"/>
              <a:gd name="T3" fmla="*/ 0 h 376"/>
              <a:gd name="T4" fmla="*/ 656 w 732"/>
              <a:gd name="T5" fmla="*/ 6 h 376"/>
              <a:gd name="T6" fmla="*/ 671 w 732"/>
              <a:gd name="T7" fmla="*/ 15 h 376"/>
              <a:gd name="T8" fmla="*/ 684 w 732"/>
              <a:gd name="T9" fmla="*/ 28 h 376"/>
              <a:gd name="T10" fmla="*/ 697 w 732"/>
              <a:gd name="T11" fmla="*/ 46 h 376"/>
              <a:gd name="T12" fmla="*/ 709 w 732"/>
              <a:gd name="T13" fmla="*/ 70 h 376"/>
              <a:gd name="T14" fmla="*/ 718 w 732"/>
              <a:gd name="T15" fmla="*/ 95 h 376"/>
              <a:gd name="T16" fmla="*/ 724 w 732"/>
              <a:gd name="T17" fmla="*/ 122 h 376"/>
              <a:gd name="T18" fmla="*/ 728 w 732"/>
              <a:gd name="T19" fmla="*/ 147 h 376"/>
              <a:gd name="T20" fmla="*/ 731 w 732"/>
              <a:gd name="T21" fmla="*/ 170 h 376"/>
              <a:gd name="T22" fmla="*/ 731 w 732"/>
              <a:gd name="T23" fmla="*/ 196 h 376"/>
              <a:gd name="T24" fmla="*/ 728 w 732"/>
              <a:gd name="T25" fmla="*/ 225 h 376"/>
              <a:gd name="T26" fmla="*/ 725 w 732"/>
              <a:gd name="T27" fmla="*/ 250 h 376"/>
              <a:gd name="T28" fmla="*/ 719 w 732"/>
              <a:gd name="T29" fmla="*/ 277 h 376"/>
              <a:gd name="T30" fmla="*/ 710 w 732"/>
              <a:gd name="T31" fmla="*/ 302 h 376"/>
              <a:gd name="T32" fmla="*/ 702 w 732"/>
              <a:gd name="T33" fmla="*/ 322 h 376"/>
              <a:gd name="T34" fmla="*/ 690 w 732"/>
              <a:gd name="T35" fmla="*/ 341 h 376"/>
              <a:gd name="T36" fmla="*/ 677 w 732"/>
              <a:gd name="T37" fmla="*/ 356 h 376"/>
              <a:gd name="T38" fmla="*/ 668 w 732"/>
              <a:gd name="T39" fmla="*/ 363 h 376"/>
              <a:gd name="T40" fmla="*/ 655 w 732"/>
              <a:gd name="T41" fmla="*/ 371 h 376"/>
              <a:gd name="T42" fmla="*/ 638 w 732"/>
              <a:gd name="T43" fmla="*/ 375 h 376"/>
              <a:gd name="T44" fmla="*/ 207 w 732"/>
              <a:gd name="T45" fmla="*/ 374 h 376"/>
              <a:gd name="T46" fmla="*/ 172 w 732"/>
              <a:gd name="T47" fmla="*/ 360 h 376"/>
              <a:gd name="T48" fmla="*/ 129 w 732"/>
              <a:gd name="T49" fmla="*/ 339 h 376"/>
              <a:gd name="T50" fmla="*/ 94 w 732"/>
              <a:gd name="T51" fmla="*/ 319 h 376"/>
              <a:gd name="T52" fmla="*/ 62 w 732"/>
              <a:gd name="T53" fmla="*/ 293 h 376"/>
              <a:gd name="T54" fmla="*/ 37 w 732"/>
              <a:gd name="T55" fmla="*/ 264 h 376"/>
              <a:gd name="T56" fmla="*/ 16 w 732"/>
              <a:gd name="T57" fmla="*/ 227 h 376"/>
              <a:gd name="T58" fmla="*/ 0 w 732"/>
              <a:gd name="T59" fmla="*/ 184 h 376"/>
              <a:gd name="T60" fmla="*/ 15 w 732"/>
              <a:gd name="T61" fmla="*/ 151 h 376"/>
              <a:gd name="T62" fmla="*/ 31 w 732"/>
              <a:gd name="T63" fmla="*/ 120 h 376"/>
              <a:gd name="T64" fmla="*/ 57 w 732"/>
              <a:gd name="T65" fmla="*/ 87 h 376"/>
              <a:gd name="T66" fmla="*/ 85 w 732"/>
              <a:gd name="T67" fmla="*/ 59 h 376"/>
              <a:gd name="T68" fmla="*/ 124 w 732"/>
              <a:gd name="T69" fmla="*/ 33 h 376"/>
              <a:gd name="T70" fmla="*/ 165 w 732"/>
              <a:gd name="T71" fmla="*/ 13 h 376"/>
              <a:gd name="T72" fmla="*/ 215 w 732"/>
              <a:gd name="T73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32" h="376">
                <a:moveTo>
                  <a:pt x="215" y="0"/>
                </a:moveTo>
                <a:lnTo>
                  <a:pt x="640" y="0"/>
                </a:lnTo>
                <a:lnTo>
                  <a:pt x="656" y="6"/>
                </a:lnTo>
                <a:lnTo>
                  <a:pt x="671" y="15"/>
                </a:lnTo>
                <a:lnTo>
                  <a:pt x="684" y="28"/>
                </a:lnTo>
                <a:lnTo>
                  <a:pt x="697" y="46"/>
                </a:lnTo>
                <a:lnTo>
                  <a:pt x="709" y="70"/>
                </a:lnTo>
                <a:lnTo>
                  <a:pt x="718" y="95"/>
                </a:lnTo>
                <a:lnTo>
                  <a:pt x="724" y="122"/>
                </a:lnTo>
                <a:lnTo>
                  <a:pt x="728" y="147"/>
                </a:lnTo>
                <a:lnTo>
                  <a:pt x="731" y="170"/>
                </a:lnTo>
                <a:lnTo>
                  <a:pt x="731" y="196"/>
                </a:lnTo>
                <a:lnTo>
                  <a:pt x="728" y="225"/>
                </a:lnTo>
                <a:lnTo>
                  <a:pt x="725" y="250"/>
                </a:lnTo>
                <a:lnTo>
                  <a:pt x="719" y="277"/>
                </a:lnTo>
                <a:lnTo>
                  <a:pt x="710" y="302"/>
                </a:lnTo>
                <a:lnTo>
                  <a:pt x="702" y="322"/>
                </a:lnTo>
                <a:lnTo>
                  <a:pt x="690" y="341"/>
                </a:lnTo>
                <a:lnTo>
                  <a:pt x="677" y="356"/>
                </a:lnTo>
                <a:lnTo>
                  <a:pt x="668" y="363"/>
                </a:lnTo>
                <a:lnTo>
                  <a:pt x="655" y="371"/>
                </a:lnTo>
                <a:lnTo>
                  <a:pt x="638" y="375"/>
                </a:lnTo>
                <a:lnTo>
                  <a:pt x="207" y="374"/>
                </a:lnTo>
                <a:lnTo>
                  <a:pt x="172" y="360"/>
                </a:lnTo>
                <a:lnTo>
                  <a:pt x="129" y="339"/>
                </a:lnTo>
                <a:lnTo>
                  <a:pt x="94" y="319"/>
                </a:lnTo>
                <a:lnTo>
                  <a:pt x="62" y="293"/>
                </a:lnTo>
                <a:lnTo>
                  <a:pt x="37" y="264"/>
                </a:lnTo>
                <a:lnTo>
                  <a:pt x="16" y="227"/>
                </a:lnTo>
                <a:lnTo>
                  <a:pt x="0" y="184"/>
                </a:lnTo>
                <a:lnTo>
                  <a:pt x="15" y="151"/>
                </a:lnTo>
                <a:lnTo>
                  <a:pt x="31" y="120"/>
                </a:lnTo>
                <a:lnTo>
                  <a:pt x="57" y="87"/>
                </a:lnTo>
                <a:lnTo>
                  <a:pt x="85" y="59"/>
                </a:lnTo>
                <a:lnTo>
                  <a:pt x="124" y="33"/>
                </a:lnTo>
                <a:lnTo>
                  <a:pt x="165" y="13"/>
                </a:lnTo>
                <a:lnTo>
                  <a:pt x="215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8951" name="Freeform 7"/>
          <p:cNvSpPr>
            <a:spLocks/>
          </p:cNvSpPr>
          <p:nvPr/>
        </p:nvSpPr>
        <p:spPr bwMode="auto">
          <a:xfrm>
            <a:off x="5638800" y="3887788"/>
            <a:ext cx="1084263" cy="595312"/>
          </a:xfrm>
          <a:custGeom>
            <a:avLst/>
            <a:gdLst>
              <a:gd name="T0" fmla="*/ 0 w 683"/>
              <a:gd name="T1" fmla="*/ 345 h 375"/>
              <a:gd name="T2" fmla="*/ 0 w 683"/>
              <a:gd name="T3" fmla="*/ 0 h 375"/>
              <a:gd name="T4" fmla="*/ 682 w 683"/>
              <a:gd name="T5" fmla="*/ 0 h 375"/>
              <a:gd name="T6" fmla="*/ 682 w 683"/>
              <a:gd name="T7" fmla="*/ 204 h 375"/>
              <a:gd name="T8" fmla="*/ 600 w 683"/>
              <a:gd name="T9" fmla="*/ 204 h 375"/>
              <a:gd name="T10" fmla="*/ 560 w 683"/>
              <a:gd name="T11" fmla="*/ 208 h 375"/>
              <a:gd name="T12" fmla="*/ 527 w 683"/>
              <a:gd name="T13" fmla="*/ 213 h 375"/>
              <a:gd name="T14" fmla="*/ 489 w 683"/>
              <a:gd name="T15" fmla="*/ 224 h 375"/>
              <a:gd name="T16" fmla="*/ 452 w 683"/>
              <a:gd name="T17" fmla="*/ 236 h 375"/>
              <a:gd name="T18" fmla="*/ 419 w 683"/>
              <a:gd name="T19" fmla="*/ 251 h 375"/>
              <a:gd name="T20" fmla="*/ 385 w 683"/>
              <a:gd name="T21" fmla="*/ 272 h 375"/>
              <a:gd name="T22" fmla="*/ 352 w 683"/>
              <a:gd name="T23" fmla="*/ 296 h 375"/>
              <a:gd name="T24" fmla="*/ 323 w 683"/>
              <a:gd name="T25" fmla="*/ 318 h 375"/>
              <a:gd name="T26" fmla="*/ 303 w 683"/>
              <a:gd name="T27" fmla="*/ 330 h 375"/>
              <a:gd name="T28" fmla="*/ 280 w 683"/>
              <a:gd name="T29" fmla="*/ 342 h 375"/>
              <a:gd name="T30" fmla="*/ 248 w 683"/>
              <a:gd name="T31" fmla="*/ 357 h 375"/>
              <a:gd name="T32" fmla="*/ 216 w 683"/>
              <a:gd name="T33" fmla="*/ 366 h 375"/>
              <a:gd name="T34" fmla="*/ 183 w 683"/>
              <a:gd name="T35" fmla="*/ 373 h 375"/>
              <a:gd name="T36" fmla="*/ 149 w 683"/>
              <a:gd name="T37" fmla="*/ 374 h 375"/>
              <a:gd name="T38" fmla="*/ 116 w 683"/>
              <a:gd name="T39" fmla="*/ 373 h 375"/>
              <a:gd name="T40" fmla="*/ 82 w 683"/>
              <a:gd name="T41" fmla="*/ 367 h 375"/>
              <a:gd name="T42" fmla="*/ 58 w 683"/>
              <a:gd name="T43" fmla="*/ 363 h 375"/>
              <a:gd name="T44" fmla="*/ 27 w 683"/>
              <a:gd name="T45" fmla="*/ 355 h 375"/>
              <a:gd name="T46" fmla="*/ 0 w 683"/>
              <a:gd name="T47" fmla="*/ 34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83" h="375">
                <a:moveTo>
                  <a:pt x="0" y="345"/>
                </a:moveTo>
                <a:lnTo>
                  <a:pt x="0" y="0"/>
                </a:lnTo>
                <a:lnTo>
                  <a:pt x="682" y="0"/>
                </a:lnTo>
                <a:lnTo>
                  <a:pt x="682" y="204"/>
                </a:lnTo>
                <a:lnTo>
                  <a:pt x="600" y="204"/>
                </a:lnTo>
                <a:lnTo>
                  <a:pt x="560" y="208"/>
                </a:lnTo>
                <a:lnTo>
                  <a:pt x="527" y="213"/>
                </a:lnTo>
                <a:lnTo>
                  <a:pt x="489" y="224"/>
                </a:lnTo>
                <a:lnTo>
                  <a:pt x="452" y="236"/>
                </a:lnTo>
                <a:lnTo>
                  <a:pt x="419" y="251"/>
                </a:lnTo>
                <a:lnTo>
                  <a:pt x="385" y="272"/>
                </a:lnTo>
                <a:lnTo>
                  <a:pt x="352" y="296"/>
                </a:lnTo>
                <a:lnTo>
                  <a:pt x="323" y="318"/>
                </a:lnTo>
                <a:lnTo>
                  <a:pt x="303" y="330"/>
                </a:lnTo>
                <a:lnTo>
                  <a:pt x="280" y="342"/>
                </a:lnTo>
                <a:lnTo>
                  <a:pt x="248" y="357"/>
                </a:lnTo>
                <a:lnTo>
                  <a:pt x="216" y="366"/>
                </a:lnTo>
                <a:lnTo>
                  <a:pt x="183" y="373"/>
                </a:lnTo>
                <a:lnTo>
                  <a:pt x="149" y="374"/>
                </a:lnTo>
                <a:lnTo>
                  <a:pt x="116" y="373"/>
                </a:lnTo>
                <a:lnTo>
                  <a:pt x="82" y="367"/>
                </a:lnTo>
                <a:lnTo>
                  <a:pt x="58" y="363"/>
                </a:lnTo>
                <a:lnTo>
                  <a:pt x="27" y="355"/>
                </a:lnTo>
                <a:lnTo>
                  <a:pt x="0" y="345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5645150" y="2705100"/>
            <a:ext cx="1069975" cy="5159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567363" y="4884738"/>
            <a:ext cx="682625" cy="582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54" name="Oval 10"/>
          <p:cNvSpPr>
            <a:spLocks noChangeArrowheads="1"/>
          </p:cNvSpPr>
          <p:nvPr/>
        </p:nvSpPr>
        <p:spPr bwMode="auto">
          <a:xfrm>
            <a:off x="5797550" y="5083175"/>
            <a:ext cx="220663" cy="1857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55" name="AutoShape 11"/>
          <p:cNvSpPr>
            <a:spLocks noChangeArrowheads="1"/>
          </p:cNvSpPr>
          <p:nvPr/>
        </p:nvSpPr>
        <p:spPr bwMode="auto">
          <a:xfrm rot="10800000">
            <a:off x="5797550" y="4884738"/>
            <a:ext cx="220663" cy="185737"/>
          </a:xfrm>
          <a:prstGeom prst="triangle">
            <a:avLst>
              <a:gd name="adj" fmla="val 48606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56" name="AutoShape 12"/>
          <p:cNvSpPr>
            <a:spLocks noChangeArrowheads="1"/>
          </p:cNvSpPr>
          <p:nvPr/>
        </p:nvSpPr>
        <p:spPr bwMode="auto">
          <a:xfrm rot="10800000">
            <a:off x="6030913" y="5216525"/>
            <a:ext cx="219075" cy="184150"/>
          </a:xfrm>
          <a:prstGeom prst="triangle">
            <a:avLst>
              <a:gd name="adj" fmla="val 48606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57" name="AutoShape 13"/>
          <p:cNvSpPr>
            <a:spLocks noChangeArrowheads="1"/>
          </p:cNvSpPr>
          <p:nvPr/>
        </p:nvSpPr>
        <p:spPr bwMode="auto">
          <a:xfrm rot="10800000">
            <a:off x="5567363" y="5216525"/>
            <a:ext cx="217487" cy="184150"/>
          </a:xfrm>
          <a:prstGeom prst="triangle">
            <a:avLst>
              <a:gd name="adj" fmla="val 48606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3933825" y="809625"/>
            <a:ext cx="0" cy="43751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H="1">
            <a:off x="3908425" y="784225"/>
            <a:ext cx="16779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H="1">
            <a:off x="3908425" y="1839913"/>
            <a:ext cx="1755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 flipH="1">
            <a:off x="2359025" y="2963863"/>
            <a:ext cx="33051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H="1">
            <a:off x="3908425" y="4152900"/>
            <a:ext cx="1755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H="1">
            <a:off x="3908425" y="5210175"/>
            <a:ext cx="16779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64" name="Rectangle 20"/>
          <p:cNvSpPr>
            <a:spLocks noChangeArrowheads="1"/>
          </p:cNvSpPr>
          <p:nvPr/>
        </p:nvSpPr>
        <p:spPr bwMode="auto">
          <a:xfrm>
            <a:off x="774700" y="2527300"/>
            <a:ext cx="1727200" cy="889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b="1">
                <a:solidFill>
                  <a:schemeClr val="bg2"/>
                </a:solidFill>
                <a:latin typeface="Courier New" panose="02070309020205020404" pitchFamily="49" charset="0"/>
                <a:cs typeface="2  Lotus" panose="00000400000000000000" pitchFamily="2" charset="-78"/>
              </a:rPr>
              <a:t>کامپیوتر</a:t>
            </a:r>
            <a:endParaRPr lang="en-US" b="1">
              <a:solidFill>
                <a:schemeClr val="bg2"/>
              </a:solidFill>
              <a:latin typeface="Courier New" panose="02070309020205020404" pitchFamily="49" charset="0"/>
              <a:cs typeface="2  Lotus" panose="00000400000000000000" pitchFamily="2" charset="-78"/>
            </a:endParaRPr>
          </a:p>
        </p:txBody>
      </p:sp>
      <p:sp>
        <p:nvSpPr>
          <p:cNvPr id="338965" name="Rectangle 21"/>
          <p:cNvSpPr>
            <a:spLocks noChangeArrowheads="1"/>
          </p:cNvSpPr>
          <p:nvPr/>
        </p:nvSpPr>
        <p:spPr bwMode="auto">
          <a:xfrm>
            <a:off x="5694363" y="1693863"/>
            <a:ext cx="9144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Courier New" panose="02070309020205020404" pitchFamily="49" charset="0"/>
                <a:cs typeface="2  Lotus" panose="00000400000000000000" pitchFamily="2" charset="-78"/>
              </a:rPr>
              <a:t>ABC123</a:t>
            </a:r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5722938" y="4079875"/>
            <a:ext cx="141287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>
            <a:off x="5876925" y="4092575"/>
            <a:ext cx="65088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 flipV="1">
            <a:off x="5954713" y="4013200"/>
            <a:ext cx="63500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>
            <a:off x="6030913" y="4025900"/>
            <a:ext cx="66675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V="1">
            <a:off x="6110288" y="4013200"/>
            <a:ext cx="217487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71" name="Rectangle 27"/>
          <p:cNvSpPr>
            <a:spLocks noChangeArrowheads="1"/>
          </p:cNvSpPr>
          <p:nvPr/>
        </p:nvSpPr>
        <p:spPr bwMode="auto">
          <a:xfrm>
            <a:off x="7218363" y="3860800"/>
            <a:ext cx="796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latin typeface="Courier New" panose="02070309020205020404" pitchFamily="49" charset="0"/>
                <a:cs typeface="2  Lotus" panose="00000400000000000000" pitchFamily="2" charset="-78"/>
              </a:rPr>
              <a:t>پلاتر ها</a:t>
            </a:r>
            <a:endParaRPr lang="en-US" sz="2000" b="1">
              <a:latin typeface="Courier New" panose="02070309020205020404" pitchFamily="49" charset="0"/>
              <a:cs typeface="2  Lotus" panose="00000400000000000000" pitchFamily="2" charset="-78"/>
            </a:endParaRPr>
          </a:p>
        </p:txBody>
      </p:sp>
      <p:sp>
        <p:nvSpPr>
          <p:cNvPr id="338972" name="Rectangle 28"/>
          <p:cNvSpPr>
            <a:spLocks noChangeArrowheads="1"/>
          </p:cNvSpPr>
          <p:nvPr/>
        </p:nvSpPr>
        <p:spPr bwMode="auto">
          <a:xfrm>
            <a:off x="6848475" y="2595563"/>
            <a:ext cx="19970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latin typeface="Courier New" panose="02070309020205020404" pitchFamily="49" charset="0"/>
                <a:cs typeface="2  Lotus" panose="00000400000000000000" pitchFamily="2" charset="-78"/>
              </a:rPr>
              <a:t>وسایل خروجی صوتی</a:t>
            </a:r>
            <a:endParaRPr lang="en-US" sz="2000" b="1">
              <a:latin typeface="Courier New" panose="02070309020205020404" pitchFamily="49" charset="0"/>
              <a:cs typeface="2  Lotus" panose="00000400000000000000" pitchFamily="2" charset="-78"/>
            </a:endParaRPr>
          </a:p>
        </p:txBody>
      </p:sp>
      <p:sp>
        <p:nvSpPr>
          <p:cNvPr id="338973" name="Rectangle 29"/>
          <p:cNvSpPr>
            <a:spLocks noChangeArrowheads="1"/>
          </p:cNvSpPr>
          <p:nvPr/>
        </p:nvSpPr>
        <p:spPr bwMode="auto">
          <a:xfrm>
            <a:off x="7219950" y="1616075"/>
            <a:ext cx="9175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latin typeface="Courier New" panose="02070309020205020404" pitchFamily="49" charset="0"/>
                <a:cs typeface="2  Lotus" panose="00000400000000000000" pitchFamily="2" charset="-78"/>
              </a:rPr>
              <a:t>چاپگر ها</a:t>
            </a:r>
            <a:endParaRPr lang="en-US" sz="2000" b="1">
              <a:latin typeface="Courier New" panose="02070309020205020404" pitchFamily="49" charset="0"/>
              <a:cs typeface="2  Lotus" panose="00000400000000000000" pitchFamily="2" charset="-78"/>
            </a:endParaRPr>
          </a:p>
        </p:txBody>
      </p:sp>
      <p:sp>
        <p:nvSpPr>
          <p:cNvPr id="338974" name="Rectangle 30"/>
          <p:cNvSpPr>
            <a:spLocks noChangeArrowheads="1"/>
          </p:cNvSpPr>
          <p:nvPr/>
        </p:nvSpPr>
        <p:spPr bwMode="auto">
          <a:xfrm>
            <a:off x="7208838" y="350838"/>
            <a:ext cx="14874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latin typeface="Courier New" panose="02070309020205020404" pitchFamily="49" charset="0"/>
                <a:cs typeface="2  Lotus" panose="00000400000000000000" pitchFamily="2" charset="-78"/>
              </a:rPr>
              <a:t>وسایل خروجی </a:t>
            </a:r>
          </a:p>
          <a:p>
            <a:pPr algn="ctr"/>
            <a:r>
              <a:rPr lang="fa-IR" sz="2000" b="1">
                <a:latin typeface="Courier New" panose="02070309020205020404" pitchFamily="49" charset="0"/>
                <a:cs typeface="2  Lotus" panose="00000400000000000000" pitchFamily="2" charset="-78"/>
              </a:rPr>
              <a:t>نمایشی</a:t>
            </a:r>
            <a:endParaRPr lang="en-US" sz="2000" b="1">
              <a:latin typeface="Courier New" panose="02070309020205020404" pitchFamily="49" charset="0"/>
              <a:cs typeface="2  Lotus" panose="00000400000000000000" pitchFamily="2" charset="-78"/>
            </a:endParaRPr>
          </a:p>
        </p:txBody>
      </p:sp>
      <p:sp>
        <p:nvSpPr>
          <p:cNvPr id="338975" name="Oval 31" descr="Small checker board"/>
          <p:cNvSpPr>
            <a:spLocks noChangeArrowheads="1"/>
          </p:cNvSpPr>
          <p:nvPr/>
        </p:nvSpPr>
        <p:spPr bwMode="auto">
          <a:xfrm>
            <a:off x="5741988" y="2759075"/>
            <a:ext cx="531812" cy="406400"/>
          </a:xfrm>
          <a:prstGeom prst="ellipse">
            <a:avLst/>
          </a:prstGeom>
          <a:pattFill prst="smCheck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8976" name="Freeform 32"/>
          <p:cNvSpPr>
            <a:spLocks/>
          </p:cNvSpPr>
          <p:nvPr/>
        </p:nvSpPr>
        <p:spPr bwMode="auto">
          <a:xfrm>
            <a:off x="6094413" y="5057775"/>
            <a:ext cx="915987" cy="363538"/>
          </a:xfrm>
          <a:custGeom>
            <a:avLst/>
            <a:gdLst>
              <a:gd name="T0" fmla="*/ 106 w 577"/>
              <a:gd name="T1" fmla="*/ 55 h 229"/>
              <a:gd name="T2" fmla="*/ 213 w 577"/>
              <a:gd name="T3" fmla="*/ 18 h 229"/>
              <a:gd name="T4" fmla="*/ 448 w 577"/>
              <a:gd name="T5" fmla="*/ 0 h 229"/>
              <a:gd name="T6" fmla="*/ 576 w 577"/>
              <a:gd name="T7" fmla="*/ 27 h 229"/>
              <a:gd name="T8" fmla="*/ 576 w 577"/>
              <a:gd name="T9" fmla="*/ 173 h 229"/>
              <a:gd name="T10" fmla="*/ 491 w 577"/>
              <a:gd name="T11" fmla="*/ 155 h 229"/>
              <a:gd name="T12" fmla="*/ 352 w 577"/>
              <a:gd name="T13" fmla="*/ 155 h 229"/>
              <a:gd name="T14" fmla="*/ 256 w 577"/>
              <a:gd name="T15" fmla="*/ 173 h 229"/>
              <a:gd name="T16" fmla="*/ 128 w 577"/>
              <a:gd name="T17" fmla="*/ 200 h 229"/>
              <a:gd name="T18" fmla="*/ 0 w 577"/>
              <a:gd name="T19" fmla="*/ 228 h 229"/>
              <a:gd name="T20" fmla="*/ 43 w 577"/>
              <a:gd name="T21" fmla="*/ 200 h 229"/>
              <a:gd name="T22" fmla="*/ 85 w 577"/>
              <a:gd name="T23" fmla="*/ 137 h 229"/>
              <a:gd name="T24" fmla="*/ 106 w 577"/>
              <a:gd name="T25" fmla="*/ 5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7" h="229">
                <a:moveTo>
                  <a:pt x="106" y="55"/>
                </a:moveTo>
                <a:lnTo>
                  <a:pt x="213" y="18"/>
                </a:lnTo>
                <a:lnTo>
                  <a:pt x="448" y="0"/>
                </a:lnTo>
                <a:lnTo>
                  <a:pt x="576" y="27"/>
                </a:lnTo>
                <a:lnTo>
                  <a:pt x="576" y="173"/>
                </a:lnTo>
                <a:lnTo>
                  <a:pt x="491" y="155"/>
                </a:lnTo>
                <a:lnTo>
                  <a:pt x="352" y="155"/>
                </a:lnTo>
                <a:lnTo>
                  <a:pt x="256" y="173"/>
                </a:lnTo>
                <a:lnTo>
                  <a:pt x="128" y="200"/>
                </a:lnTo>
                <a:lnTo>
                  <a:pt x="0" y="228"/>
                </a:lnTo>
                <a:lnTo>
                  <a:pt x="43" y="200"/>
                </a:lnTo>
                <a:lnTo>
                  <a:pt x="85" y="137"/>
                </a:lnTo>
                <a:lnTo>
                  <a:pt x="106" y="55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38977" name="Rectangle 33"/>
          <p:cNvSpPr>
            <a:spLocks noChangeArrowheads="1"/>
          </p:cNvSpPr>
          <p:nvPr/>
        </p:nvSpPr>
        <p:spPr bwMode="auto">
          <a:xfrm>
            <a:off x="458788" y="220663"/>
            <a:ext cx="22748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6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تولید</a:t>
            </a:r>
          </a:p>
          <a:p>
            <a:pPr algn="ctr"/>
            <a:r>
              <a:rPr lang="fa-IR" sz="36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خروجی</a:t>
            </a:r>
          </a:p>
          <a:p>
            <a:pPr algn="ctr"/>
            <a:r>
              <a:rPr lang="fa-IR" sz="36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کامپیوتر</a:t>
            </a:r>
            <a:endParaRPr lang="en-US" sz="36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38978" name="Text Box 34"/>
          <p:cNvSpPr txBox="1">
            <a:spLocks noChangeArrowheads="1"/>
          </p:cNvSpPr>
          <p:nvPr/>
        </p:nvSpPr>
        <p:spPr bwMode="auto">
          <a:xfrm>
            <a:off x="4048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6-17</a:t>
            </a:r>
          </a:p>
        </p:txBody>
      </p:sp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پرینتر ها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2139950" y="2133600"/>
            <a:ext cx="494030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2133600" y="2139950"/>
            <a:ext cx="0" cy="977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1352550" y="2419350"/>
            <a:ext cx="1270000" cy="588963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ضربه ای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5922963" y="2419350"/>
            <a:ext cx="1784350" cy="588963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غیر ضربه ای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7086600" y="2139950"/>
            <a:ext cx="0" cy="977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1225550" y="3124200"/>
            <a:ext cx="189230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>
            <a:off x="5645150" y="3124200"/>
            <a:ext cx="265430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1219200" y="3130550"/>
            <a:ext cx="0" cy="596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666750" y="3713163"/>
            <a:ext cx="852488" cy="588962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خطی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190750" y="3713163"/>
            <a:ext cx="1506538" cy="588962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کاراکتری  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>
            <a:off x="3124200" y="3130550"/>
            <a:ext cx="0" cy="128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2444750" y="4419600"/>
            <a:ext cx="128270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2438400" y="4425950"/>
            <a:ext cx="0" cy="596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>
            <a:off x="3733800" y="4425950"/>
            <a:ext cx="0" cy="596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1587500" y="5008563"/>
            <a:ext cx="1230313" cy="1076325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ماتریس </a:t>
            </a:r>
          </a:p>
          <a:p>
            <a:pPr algn="ctr"/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نقطه ای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12" name="Rectangle 20"/>
          <p:cNvSpPr>
            <a:spLocks noChangeArrowheads="1"/>
          </p:cNvSpPr>
          <p:nvPr/>
        </p:nvSpPr>
        <p:spPr bwMode="auto">
          <a:xfrm>
            <a:off x="3427413" y="5008563"/>
            <a:ext cx="1490662" cy="1076325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چرخ</a:t>
            </a:r>
          </a:p>
          <a:p>
            <a:pPr algn="ctr"/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خورشیدی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>
            <a:off x="5638800" y="3130550"/>
            <a:ext cx="0" cy="596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5160963" y="3713163"/>
            <a:ext cx="1400175" cy="588962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صفحه ای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>
            <a:off x="8305800" y="3130550"/>
            <a:ext cx="0" cy="596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16" name="Rectangle 24"/>
          <p:cNvSpPr>
            <a:spLocks noChangeArrowheads="1"/>
          </p:cNvSpPr>
          <p:nvPr/>
        </p:nvSpPr>
        <p:spPr bwMode="auto">
          <a:xfrm>
            <a:off x="7827963" y="3713163"/>
            <a:ext cx="922337" cy="588962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لیزری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17" name="Line 25"/>
          <p:cNvSpPr>
            <a:spLocks noChangeShapeType="1"/>
          </p:cNvSpPr>
          <p:nvPr/>
        </p:nvSpPr>
        <p:spPr bwMode="auto">
          <a:xfrm>
            <a:off x="7086600" y="3130550"/>
            <a:ext cx="0" cy="596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1018" name="Rectangle 26"/>
          <p:cNvSpPr>
            <a:spLocks noChangeArrowheads="1"/>
          </p:cNvSpPr>
          <p:nvPr/>
        </p:nvSpPr>
        <p:spPr bwMode="auto">
          <a:xfrm>
            <a:off x="6726238" y="3713163"/>
            <a:ext cx="917575" cy="1076325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جوهر</a:t>
            </a:r>
          </a:p>
          <a:p>
            <a:pPr algn="ctr"/>
            <a:r>
              <a:rPr lang="fa-IR" sz="3200">
                <a:latin typeface="Book Antiqua" panose="02040602050305030304" pitchFamily="18" charset="0"/>
                <a:cs typeface="2  Lotus" panose="00000400000000000000" pitchFamily="2" charset="-78"/>
              </a:rPr>
              <a:t>افشان</a:t>
            </a:r>
            <a:endParaRPr lang="en-US" sz="3200"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341019" name="Text Box 27"/>
          <p:cNvSpPr txBox="1">
            <a:spLocks noChangeArrowheads="1"/>
          </p:cNvSpPr>
          <p:nvPr/>
        </p:nvSpPr>
        <p:spPr bwMode="auto">
          <a:xfrm>
            <a:off x="3048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6-18</a:t>
            </a:r>
          </a:p>
        </p:txBody>
      </p:sp>
    </p:spTree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چند رسانه ای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استفاده از چندین رسانه به طور همزمان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- عکس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- ویدئو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- صدا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وسایل اشاره کننده (موس)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ترکیب صدا (میکروفن)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تصاویر انیمیشن</a:t>
            </a:r>
            <a:endParaRPr lang="en-US">
              <a:effectLst/>
              <a:cs typeface="2  Lotus" panose="00000400000000000000" pitchFamily="2" charset="-78"/>
            </a:endParaRP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228600" y="62198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19_6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تبدیلات سخت افزار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اختیار مقایسه قیمت مضاعف هر 18 ماه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توسعه اطلاعات جدید در مورد محاسبه منابع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مجلات تجاری 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انجمن های حرفه ای 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ادامه آموزش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</a:t>
            </a:r>
            <a:r>
              <a:rPr lang="en-US">
                <a:cs typeface="2  Lotus" panose="00000400000000000000" pitchFamily="2" charset="-78"/>
              </a:rPr>
              <a:t>WWW</a:t>
            </a:r>
            <a:r>
              <a:rPr lang="fa-IR">
                <a:cs typeface="2  Lotus" panose="00000400000000000000" pitchFamily="2" charset="-78"/>
              </a:rPr>
              <a:t>  -</a:t>
            </a:r>
            <a:r>
              <a:rPr lang="fa-IR" sz="3200">
                <a:cs typeface="2  Lotus" panose="00000400000000000000" pitchFamily="2" charset="-78"/>
              </a:rPr>
              <a:t> 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endParaRPr lang="en-US" sz="3200">
              <a:cs typeface="2  Lotus" panose="00000400000000000000" pitchFamily="2" charset="-78"/>
            </a:endParaRP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417867ED-B964-4619-8B63-E9DCBADF9FBA}" type="slidenum">
              <a:rPr lang="en-US" sz="1400">
                <a:latin typeface="Times New Roman" panose="02020603050405020304" pitchFamily="18" charset="0"/>
              </a:rPr>
              <a:pPr algn="ctr"/>
              <a:t>179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4152900" y="6248400"/>
            <a:ext cx="457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295400" y="3314700"/>
            <a:ext cx="0" cy="2895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7086600" y="2476500"/>
            <a:ext cx="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114800" y="3390900"/>
            <a:ext cx="0" cy="2819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07963"/>
            <a:ext cx="8316913" cy="1322387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سیستمها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 sz="3200">
                <a:latin typeface="Impact" panose="020B0806030902050204" pitchFamily="34" charset="0"/>
                <a:cs typeface="2  Titr" panose="00000700000000000000" pitchFamily="2" charset="-78"/>
              </a:rPr>
              <a:t>یک سیستم ترکیبی از چند زیرسیستم یا اجزای اصلی است .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endParaRPr lang="en-US" sz="2600" b="1">
              <a:solidFill>
                <a:srgbClr val="8CF4EA"/>
              </a:solidFill>
              <a:latin typeface="Arial" panose="020B0604020202020204" pitchFamily="34" charset="0"/>
              <a:cs typeface="2  Titr" panose="00000700000000000000" pitchFamily="2" charset="-78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225550" y="2597150"/>
            <a:ext cx="1511300" cy="749300"/>
          </a:xfrm>
          <a:prstGeom prst="rect">
            <a:avLst/>
          </a:pr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6324600" y="2667000"/>
            <a:ext cx="1525588" cy="763588"/>
          </a:xfrm>
          <a:custGeom>
            <a:avLst/>
            <a:gdLst>
              <a:gd name="T0" fmla="*/ 0 w 961"/>
              <a:gd name="T1" fmla="*/ 240 h 481"/>
              <a:gd name="T2" fmla="*/ 96 w 961"/>
              <a:gd name="T3" fmla="*/ 0 h 481"/>
              <a:gd name="T4" fmla="*/ 864 w 961"/>
              <a:gd name="T5" fmla="*/ 0 h 481"/>
              <a:gd name="T6" fmla="*/ 960 w 961"/>
              <a:gd name="T7" fmla="*/ 240 h 481"/>
              <a:gd name="T8" fmla="*/ 864 w 961"/>
              <a:gd name="T9" fmla="*/ 480 h 481"/>
              <a:gd name="T10" fmla="*/ 96 w 961"/>
              <a:gd name="T11" fmla="*/ 480 h 481"/>
              <a:gd name="T12" fmla="*/ 0 w 961"/>
              <a:gd name="T13" fmla="*/ 24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1" h="481">
                <a:moveTo>
                  <a:pt x="0" y="240"/>
                </a:moveTo>
                <a:lnTo>
                  <a:pt x="96" y="0"/>
                </a:lnTo>
                <a:lnTo>
                  <a:pt x="864" y="0"/>
                </a:lnTo>
                <a:lnTo>
                  <a:pt x="960" y="240"/>
                </a:lnTo>
                <a:lnTo>
                  <a:pt x="864" y="480"/>
                </a:lnTo>
                <a:lnTo>
                  <a:pt x="96" y="480"/>
                </a:lnTo>
                <a:lnTo>
                  <a:pt x="0" y="240"/>
                </a:lnTo>
              </a:path>
            </a:pathLst>
          </a:cu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4495800" y="5867400"/>
            <a:ext cx="1525588" cy="763588"/>
          </a:xfrm>
          <a:custGeom>
            <a:avLst/>
            <a:gdLst>
              <a:gd name="T0" fmla="*/ 0 w 961"/>
              <a:gd name="T1" fmla="*/ 240 h 481"/>
              <a:gd name="T2" fmla="*/ 96 w 961"/>
              <a:gd name="T3" fmla="*/ 0 h 481"/>
              <a:gd name="T4" fmla="*/ 864 w 961"/>
              <a:gd name="T5" fmla="*/ 0 h 481"/>
              <a:gd name="T6" fmla="*/ 960 w 961"/>
              <a:gd name="T7" fmla="*/ 240 h 481"/>
              <a:gd name="T8" fmla="*/ 864 w 961"/>
              <a:gd name="T9" fmla="*/ 480 h 481"/>
              <a:gd name="T10" fmla="*/ 96 w 961"/>
              <a:gd name="T11" fmla="*/ 480 h 481"/>
              <a:gd name="T12" fmla="*/ 0 w 961"/>
              <a:gd name="T13" fmla="*/ 24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1" h="481">
                <a:moveTo>
                  <a:pt x="0" y="240"/>
                </a:moveTo>
                <a:lnTo>
                  <a:pt x="96" y="0"/>
                </a:lnTo>
                <a:lnTo>
                  <a:pt x="864" y="0"/>
                </a:lnTo>
                <a:lnTo>
                  <a:pt x="960" y="240"/>
                </a:lnTo>
                <a:lnTo>
                  <a:pt x="864" y="480"/>
                </a:lnTo>
                <a:lnTo>
                  <a:pt x="96" y="480"/>
                </a:lnTo>
                <a:lnTo>
                  <a:pt x="0" y="240"/>
                </a:lnTo>
              </a:path>
            </a:pathLst>
          </a:cu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682750" y="3740150"/>
            <a:ext cx="1511300" cy="749300"/>
          </a:xfrm>
          <a:prstGeom prst="rect">
            <a:avLst/>
          </a:pr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1682750" y="4806950"/>
            <a:ext cx="1511300" cy="749300"/>
          </a:xfrm>
          <a:prstGeom prst="rect">
            <a:avLst/>
          </a:pr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A-2</a:t>
            </a:r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زیرسیستم 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1682750" y="5873750"/>
            <a:ext cx="1511300" cy="749300"/>
          </a:xfrm>
          <a:prstGeom prst="rect">
            <a:avLst/>
          </a:pr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A-3</a:t>
            </a:r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زیر سیستم 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425950" y="4806950"/>
            <a:ext cx="1511300" cy="749300"/>
          </a:xfrm>
          <a:prstGeom prst="rect">
            <a:avLst/>
          </a:pr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B-2</a:t>
            </a:r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زیرسیستم 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4425950" y="3740150"/>
            <a:ext cx="1511300" cy="749300"/>
          </a:xfrm>
          <a:prstGeom prst="rect">
            <a:avLst/>
          </a:pr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B-1</a:t>
            </a:r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زیرسیستم 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4044950" y="2673350"/>
            <a:ext cx="1511300" cy="749300"/>
          </a:xfrm>
          <a:prstGeom prst="rect">
            <a:avLst/>
          </a:pr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4044950" y="1530350"/>
            <a:ext cx="1511300" cy="749300"/>
          </a:xfrm>
          <a:prstGeom prst="rect">
            <a:avLst/>
          </a:prstGeom>
          <a:gradFill rotWithShape="0">
            <a:gsLst>
              <a:gs pos="0">
                <a:srgbClr val="00DFCA">
                  <a:gamma/>
                  <a:shade val="2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4800600" y="2324100"/>
            <a:ext cx="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2019300" y="2438400"/>
            <a:ext cx="5029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1981200" y="2476500"/>
            <a:ext cx="0" cy="76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1333500" y="4114800"/>
            <a:ext cx="304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1333500" y="5181600"/>
            <a:ext cx="304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1333500" y="6248400"/>
            <a:ext cx="304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4152900" y="4114800"/>
            <a:ext cx="228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4152900" y="5181600"/>
            <a:ext cx="228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4344988" y="1627188"/>
            <a:ext cx="9001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سیستم</a:t>
            </a:r>
            <a:endParaRPr lang="en-US" sz="2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1198563" y="2814638"/>
            <a:ext cx="1625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A</a:t>
            </a:r>
            <a:r>
              <a:rPr lang="fa-IR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زیرسیستم </a:t>
            </a:r>
            <a:endParaRPr lang="en-US" sz="20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3957638" y="2814638"/>
            <a:ext cx="1685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B</a:t>
            </a:r>
            <a:r>
              <a:rPr lang="fa-IR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زیرسیستم </a:t>
            </a:r>
            <a:endParaRPr lang="en-US" sz="20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6408738" y="2814638"/>
            <a:ext cx="13541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C</a:t>
            </a:r>
            <a:r>
              <a:rPr lang="fa-IR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جزء اصلی </a:t>
            </a:r>
            <a:endParaRPr lang="en-US" sz="20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1630363" y="3957638"/>
            <a:ext cx="16478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A-1</a:t>
            </a:r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زیرسیستم 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4502150" y="6065838"/>
            <a:ext cx="13573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B-1</a:t>
            </a:r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جزء اصلی 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254000" y="642937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26E1370C-684C-4095-A0DE-323F7C17ACF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نرم افزار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گروهبندی نرم افزار در دو دسته اصلی – سیستمی و کاربردی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سیستمی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انجام وظایف اساسی مورد نیاز کاربران ویژه کامپیوتر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کاربرد 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پردازش داده کاربر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2524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F349515A-1A8B-41E9-866A-E520BB3F83D0}" type="slidenum">
              <a:rPr lang="en-US" sz="1400">
                <a:latin typeface="Times New Roman" panose="02020603050405020304" pitchFamily="18" charset="0"/>
              </a:rPr>
              <a:pPr algn="ctr"/>
              <a:t>180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762000"/>
          </a:xfrm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سه نوع نرم افزار سیستمی اصلی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 عامل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مدیریت پردازش کامپیوتر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» زمانبندی وظایف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» مدیریت منابع سخت افزاری و نرم افزاری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» نگهداری امنیت سیستم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» ایجاد توانایی اشتراک منابع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» اداره وقفه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5335CB92-B8E0-45B2-9A58-8E71120A4EFA}" type="slidenum">
              <a:rPr lang="en-US" sz="1400">
                <a:latin typeface="Times New Roman" panose="02020603050405020304" pitchFamily="18" charset="0"/>
              </a:rPr>
              <a:pPr algn="ctr"/>
              <a:t>181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  <a:noFill/>
          <a:ln/>
        </p:spPr>
        <p:txBody>
          <a:bodyPr anchor="b"/>
          <a:lstStyle/>
          <a:p>
            <a:r>
              <a:rPr lang="fa-IR">
                <a:latin typeface="Allegro BT" pitchFamily="82" charset="0"/>
                <a:cs typeface="2  Titr" panose="00000700000000000000" pitchFamily="2" charset="-78"/>
              </a:rPr>
              <a:t>سه نوع نرم افزار سیستمی اصلی (ادامه)</a:t>
            </a:r>
            <a:endParaRPr lang="en-US">
              <a:latin typeface="Allegro BT" pitchFamily="82" charset="0"/>
              <a:cs typeface="2  Titr" panose="00000700000000000000" pitchFamily="2" charset="-78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برنامه های سودمند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تابعی که به کاربر در انجام قطعی فعالیت های پردازش داده کمک می کند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توابع ایجاد توانایی انجام قطعی فعالیت های پردازش داده های اصلی در کاربر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کپی کردن، پاک کردن، مرتب سازی، ادغام و غیره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برنامه های مترجم زبان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تبدیل دستورات برنامه نویس به دستورات زبان ماشین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سخت تر از ترجمه زبان طبیعی 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2524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EC81015D-7239-485B-99DB-4E51826840ED}" type="slidenum">
              <a:rPr lang="en-US" sz="1400">
                <a:latin typeface="Times New Roman" panose="02020603050405020304" pitchFamily="18" charset="0"/>
              </a:rPr>
              <a:pPr algn="ctr"/>
              <a:t>182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انواع نرم افزار های سیستمی ( ادامه)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زبان های نسل چهارم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نامیده می شوند</a:t>
            </a:r>
            <a:r>
              <a:rPr lang="en-US" sz="3200">
                <a:cs typeface="2  Lotus" panose="00000400000000000000" pitchFamily="2" charset="-78"/>
              </a:rPr>
              <a:t>4GL</a:t>
            </a:r>
            <a:r>
              <a:rPr lang="fa-IR" sz="3200">
                <a:cs typeface="2  Lotus" panose="00000400000000000000" pitchFamily="2" charset="-78"/>
              </a:rPr>
              <a:t>  - 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شرح انجام عملیات به وسیله کامپیوتر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عدم بیان صریح چگونگی انجام این عملیات</a:t>
            </a:r>
          </a:p>
          <a:p>
            <a:pPr lvl="2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سیستم های مدیریت پایگاه داده مرتبط با این گروه</a:t>
            </a:r>
          </a:p>
          <a:p>
            <a:pPr lvl="2" algn="r">
              <a:buFontTx/>
              <a:buNone/>
            </a:pPr>
            <a:r>
              <a:rPr lang="en-US" sz="3200">
                <a:cs typeface="2  Lotus" panose="00000400000000000000" pitchFamily="2" charset="-78"/>
              </a:rPr>
              <a:t>SQL</a:t>
            </a:r>
            <a:r>
              <a:rPr lang="fa-IR" sz="3200">
                <a:cs typeface="2  Lotus" panose="00000400000000000000" pitchFamily="2" charset="-78"/>
              </a:rPr>
              <a:t>    » </a:t>
            </a:r>
            <a:endParaRPr lang="en-US" sz="3200">
              <a:cs typeface="2  Lotus" panose="00000400000000000000" pitchFamily="2" charset="-78"/>
            </a:endParaRPr>
          </a:p>
          <a:p>
            <a:pPr lvl="2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  » زبان پرسش</a:t>
            </a:r>
          </a:p>
          <a:p>
            <a:pPr lvl="2" algn="r">
              <a:buFontTx/>
              <a:buNone/>
            </a:pPr>
            <a:r>
              <a:rPr lang="en-US" sz="3200">
                <a:cs typeface="2  Lotus" panose="00000400000000000000" pitchFamily="2" charset="-78"/>
              </a:rPr>
              <a:t>SAS, SPSS</a:t>
            </a:r>
            <a:r>
              <a:rPr lang="fa-IR" sz="3200">
                <a:cs typeface="2  Lotus" panose="00000400000000000000" pitchFamily="2" charset="-78"/>
              </a:rPr>
              <a:t>    » </a:t>
            </a:r>
            <a:endParaRPr lang="en-US" sz="3200">
              <a:cs typeface="2  Lotus" panose="00000400000000000000" pitchFamily="2" charset="-78"/>
            </a:endParaRP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9D974995-6F05-436D-9DB0-C30DE3CFA645}" type="slidenum">
              <a:rPr lang="en-US" sz="1400">
                <a:latin typeface="Times New Roman" panose="02020603050405020304" pitchFamily="18" charset="0"/>
              </a:rPr>
              <a:pPr algn="ctr"/>
              <a:t>183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3149600" y="2490788"/>
            <a:ext cx="2921000" cy="1181100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149600" y="681038"/>
            <a:ext cx="2921000" cy="1179512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41414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195638" y="776288"/>
            <a:ext cx="27527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برنامه منبع</a:t>
            </a:r>
            <a:endParaRPr lang="en-US" sz="2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53287" name="AutoShape 7"/>
          <p:cNvSpPr>
            <a:spLocks noChangeArrowheads="1"/>
          </p:cNvSpPr>
          <p:nvPr/>
        </p:nvSpPr>
        <p:spPr bwMode="auto">
          <a:xfrm rot="16200000" flipH="1">
            <a:off x="4321175" y="1985963"/>
            <a:ext cx="577850" cy="381000"/>
          </a:xfrm>
          <a:prstGeom prst="rightArrow">
            <a:avLst>
              <a:gd name="adj1" fmla="val 50000"/>
              <a:gd name="adj2" fmla="val 7584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3195638" y="2814638"/>
            <a:ext cx="2752725" cy="515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ترجمه</a:t>
            </a:r>
            <a:endParaRPr lang="en-US" sz="2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53289" name="AutoShape 9"/>
          <p:cNvSpPr>
            <a:spLocks noChangeArrowheads="1"/>
          </p:cNvSpPr>
          <p:nvPr/>
        </p:nvSpPr>
        <p:spPr bwMode="auto">
          <a:xfrm rot="16200000" flipH="1">
            <a:off x="4284662" y="3832226"/>
            <a:ext cx="650875" cy="381000"/>
          </a:xfrm>
          <a:prstGeom prst="rightArrow">
            <a:avLst>
              <a:gd name="adj1" fmla="val 50000"/>
              <a:gd name="adj2" fmla="val 8542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3149600" y="4375150"/>
            <a:ext cx="2921000" cy="1254125"/>
          </a:xfrm>
          <a:prstGeom prst="rect">
            <a:avLst/>
          </a:prstGeom>
          <a:solidFill>
            <a:schemeClr val="tx1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3195638" y="4541838"/>
            <a:ext cx="2752725" cy="515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برنامه هدف</a:t>
            </a:r>
            <a:endParaRPr lang="en-US" sz="2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53292" name="AutoShape 12"/>
          <p:cNvSpPr>
            <a:spLocks noChangeArrowheads="1"/>
          </p:cNvSpPr>
          <p:nvPr/>
        </p:nvSpPr>
        <p:spPr bwMode="auto">
          <a:xfrm>
            <a:off x="7035800" y="4375150"/>
            <a:ext cx="2006600" cy="1254125"/>
          </a:xfrm>
          <a:prstGeom prst="parallelogram">
            <a:avLst>
              <a:gd name="adj" fmla="val 39993"/>
            </a:avLst>
          </a:prstGeom>
          <a:solidFill>
            <a:schemeClr val="tx1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93" name="AutoShape 13"/>
          <p:cNvSpPr>
            <a:spLocks noChangeArrowheads="1"/>
          </p:cNvSpPr>
          <p:nvPr/>
        </p:nvSpPr>
        <p:spPr bwMode="auto">
          <a:xfrm>
            <a:off x="101600" y="4375150"/>
            <a:ext cx="2159000" cy="1254125"/>
          </a:xfrm>
          <a:prstGeom prst="parallelogram">
            <a:avLst>
              <a:gd name="adj" fmla="val 43030"/>
            </a:avLst>
          </a:prstGeom>
          <a:solidFill>
            <a:schemeClr val="tx1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94" name="AutoShape 14"/>
          <p:cNvSpPr>
            <a:spLocks noChangeArrowheads="1"/>
          </p:cNvSpPr>
          <p:nvPr/>
        </p:nvSpPr>
        <p:spPr bwMode="auto">
          <a:xfrm>
            <a:off x="1981200" y="4929188"/>
            <a:ext cx="1143000" cy="217487"/>
          </a:xfrm>
          <a:prstGeom prst="rightArrow">
            <a:avLst>
              <a:gd name="adj1" fmla="val 50000"/>
              <a:gd name="adj2" fmla="val 262799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95" name="AutoShape 15"/>
          <p:cNvSpPr>
            <a:spLocks noChangeArrowheads="1"/>
          </p:cNvSpPr>
          <p:nvPr/>
        </p:nvSpPr>
        <p:spPr bwMode="auto">
          <a:xfrm>
            <a:off x="6096000" y="4929188"/>
            <a:ext cx="1143000" cy="217487"/>
          </a:xfrm>
          <a:prstGeom prst="rightArrow">
            <a:avLst>
              <a:gd name="adj1" fmla="val 50000"/>
              <a:gd name="adj2" fmla="val 262799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96" name="Rectangle 16"/>
          <p:cNvSpPr>
            <a:spLocks noChangeArrowheads="1"/>
          </p:cNvSpPr>
          <p:nvPr/>
        </p:nvSpPr>
        <p:spPr bwMode="auto">
          <a:xfrm>
            <a:off x="628650" y="4618038"/>
            <a:ext cx="269875" cy="466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41414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53297" name="Rectangle 17"/>
          <p:cNvSpPr>
            <a:spLocks noChangeArrowheads="1"/>
          </p:cNvSpPr>
          <p:nvPr/>
        </p:nvSpPr>
        <p:spPr bwMode="auto">
          <a:xfrm>
            <a:off x="738188" y="4624388"/>
            <a:ext cx="692150" cy="782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3298" name="Rectangle 18"/>
          <p:cNvSpPr>
            <a:spLocks noChangeArrowheads="1"/>
          </p:cNvSpPr>
          <p:nvPr/>
        </p:nvSpPr>
        <p:spPr bwMode="auto">
          <a:xfrm>
            <a:off x="7545388" y="4689475"/>
            <a:ext cx="1068387" cy="5159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 sz="2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53299" name="Rectangle 19"/>
          <p:cNvSpPr>
            <a:spLocks noChangeArrowheads="1"/>
          </p:cNvSpPr>
          <p:nvPr/>
        </p:nvSpPr>
        <p:spPr bwMode="auto">
          <a:xfrm>
            <a:off x="628650" y="4541838"/>
            <a:ext cx="950913" cy="942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داده </a:t>
            </a:r>
          </a:p>
          <a:p>
            <a:pPr algn="ctr"/>
            <a:r>
              <a:rPr lang="fa-IR" sz="2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ورودی</a:t>
            </a:r>
            <a:endParaRPr lang="en-US" sz="2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53300" name="Rectangle 20"/>
          <p:cNvSpPr>
            <a:spLocks noChangeArrowheads="1"/>
          </p:cNvSpPr>
          <p:nvPr/>
        </p:nvSpPr>
        <p:spPr bwMode="auto">
          <a:xfrm>
            <a:off x="436563" y="53975"/>
            <a:ext cx="77470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2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برنامه ها قبل از پردازش داده ها ترجمه می شود          </a:t>
            </a:r>
            <a:endParaRPr lang="en-US" sz="32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53301" name="Rectangle 21"/>
          <p:cNvSpPr>
            <a:spLocks noChangeArrowheads="1"/>
          </p:cNvSpPr>
          <p:nvPr/>
        </p:nvSpPr>
        <p:spPr bwMode="auto">
          <a:xfrm>
            <a:off x="2493963" y="2736850"/>
            <a:ext cx="4222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353302" name="Rectangle 22"/>
          <p:cNvSpPr>
            <a:spLocks noChangeArrowheads="1"/>
          </p:cNvSpPr>
          <p:nvPr/>
        </p:nvSpPr>
        <p:spPr bwMode="auto">
          <a:xfrm>
            <a:off x="2493963" y="4033838"/>
            <a:ext cx="4222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 b="1"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AA9D350A-0947-473B-86AD-6A8541650F01}" type="slidenum">
              <a:rPr lang="en-US" sz="1400">
                <a:latin typeface="Times New Roman" panose="02020603050405020304" pitchFamily="18" charset="0"/>
              </a:rPr>
              <a:pPr algn="ctr"/>
              <a:t>184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نرم افزار کاربردی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نرم افزار از قبل نوشته شده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استانده شده به وسیله تابع تجاری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بسته نرم افزار کاربردی و همچنین نرم افزار کار بردی آماده مصرف نامیده می شود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مزایا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» در دسترس بودن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» کم هزینه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E2B1B324-C8B4-4F6E-9C05-35D4A0F51A3E}" type="slidenum">
              <a:rPr lang="en-US" sz="1400">
                <a:latin typeface="Times New Roman" panose="02020603050405020304" pitchFamily="18" charset="0"/>
              </a:rPr>
              <a:pPr algn="ctr"/>
              <a:t>185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نرم افزار کاربردی (ادامه)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نرم افزار سفارشی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بهترین نمونه برای عملیات تجاری خاص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به علت دسترسی عمومی امروزه به مراتب کمتر ساخته می شود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بالا رفتن حقوق برنامه نویسان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3B91195B-1DB0-4B82-9ADF-21DBCD151AA0}" type="slidenum">
              <a:rPr lang="en-US" sz="1400">
                <a:latin typeface="Times New Roman" panose="02020603050405020304" pitchFamily="18" charset="0"/>
              </a:rPr>
              <a:pPr algn="ctr"/>
              <a:t>186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05800" cy="1143000"/>
          </a:xfrm>
          <a:noFill/>
          <a:ln/>
        </p:spPr>
        <p:txBody>
          <a:bodyPr anchor="b"/>
          <a:lstStyle/>
          <a:p>
            <a:r>
              <a:rPr lang="fa-IR" sz="3600">
                <a:cs typeface="2  Titr" panose="00000700000000000000" pitchFamily="2" charset="-78"/>
              </a:rPr>
              <a:t>نقش نرم افزار کاربر پسند</a:t>
            </a:r>
            <a:endParaRPr lang="en-US" sz="3600">
              <a:cs typeface="2  Titr" panose="00000700000000000000" pitchFamily="2" charset="-78"/>
            </a:endParaRPr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در تجارت برای ساختن کاربرد ها به برنامه نویسان نیاز است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کارمندان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مشاوره ها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بستن قرارداد با دیگر کمپانی ها 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نرم افزار کاربر پسند به آسانی قابل درک است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کاربران تجارت در این زمینه تخصص دارند 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نیاز به کار کردن با متخصصین با تکنیک</a:t>
            </a:r>
            <a:endParaRPr lang="en-US" sz="3200">
              <a:cs typeface="2  Lotus" panose="00000400000000000000" pitchFamily="2" charset="-78"/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3C1FD83A-DF32-4C90-8E12-3E4A6BA0C9B1}" type="slidenum">
              <a:rPr lang="en-US" sz="1400">
                <a:latin typeface="Times New Roman" panose="02020603050405020304" pitchFamily="18" charset="0"/>
              </a:rPr>
              <a:pPr algn="ctr"/>
              <a:t>187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05800" cy="1143000"/>
          </a:xfrm>
          <a:noFill/>
          <a:ln/>
        </p:spPr>
        <p:txBody>
          <a:bodyPr anchor="b"/>
          <a:lstStyle/>
          <a:p>
            <a:r>
              <a:rPr lang="fa-IR" sz="3600">
                <a:cs typeface="2  Titr" panose="00000700000000000000" pitchFamily="2" charset="-78"/>
              </a:rPr>
              <a:t>تغییرات نرم افزار </a:t>
            </a:r>
            <a:endParaRPr lang="en-US" sz="3600">
              <a:cs typeface="2  Titr" panose="00000700000000000000" pitchFamily="2" charset="-78"/>
            </a:endParaRP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تقریباً سرعت تغییرات در نرم افزار با سخت افزار برابر         است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حرفه ای به طور عادی برای به روز شدن سیستم </a:t>
            </a:r>
            <a:r>
              <a:rPr lang="en-US">
                <a:cs typeface="2  Lotus" panose="00000400000000000000" pitchFamily="2" charset="-78"/>
              </a:rPr>
              <a:t>IS  -</a:t>
            </a: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   با سرویس مر بوط ارتباط بر قرار می کند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انجمن های حرفه ای و کنفرانس ها 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تغییرات در تجارت مورد نیاز است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3286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4A4DF4F6-F3E7-40EE-A6BC-58D75D48C1BF}" type="slidenum">
              <a:rPr lang="en-US" sz="1400">
                <a:latin typeface="Times New Roman" panose="02020603050405020304" pitchFamily="18" charset="0"/>
              </a:rPr>
              <a:pPr algn="ctr"/>
              <a:t>188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خلاصه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سخت افزار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پردازنده ، حافظه ، ذخیره سازی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ورودی ، دستکاری ، خروجی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نرم افزار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سیستمی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کاربردی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تغییرات سریع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2524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B66364AC-00E8-4AA3-9048-08920E99073C}" type="slidenum">
              <a:rPr lang="en-US" sz="1400">
                <a:latin typeface="Times New Roman" panose="02020603050405020304" pitchFamily="18" charset="0"/>
              </a:rPr>
              <a:pPr algn="ctr"/>
              <a:t>189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05000" y="5486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219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سیستمهای مفهومی و فیزیکی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* سیستمهای فیزیکی :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شرکت تجاری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شامل منابع فیزیکی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endParaRPr lang="fa-IR" sz="2800" b="1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* سیستمهای مفهومی :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نمایش استفاده از سیستم فیزیکی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استفاده از منابع مفهومی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  - اطلاعات (پردازش شده )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  - داده ها (سازماندهی نشده )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endParaRPr lang="en-US" sz="2000" b="1">
              <a:cs typeface="2  Lotus" panose="00000400000000000000" pitchFamily="2" charset="-78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54000" y="64008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79299BF0-A34E-4FB9-9FEF-83E886D89DF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/>
              <a:t>19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  <a:noFill/>
          <a:ln/>
        </p:spPr>
        <p:txBody>
          <a:bodyPr/>
          <a:lstStyle/>
          <a:p>
            <a:r>
              <a:rPr lang="fa-IR" sz="8000" b="1">
                <a:effectLst/>
                <a:cs typeface="2  Titr" panose="00000700000000000000" pitchFamily="2" charset="-78"/>
              </a:rPr>
              <a:t>فصل هفتم</a:t>
            </a:r>
            <a:endParaRPr lang="en-US" sz="8000" b="1">
              <a:effectLst/>
              <a:cs typeface="2  Titr" panose="00000700000000000000" pitchFamily="2" charset="-78"/>
            </a:endParaRP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3505200"/>
            <a:ext cx="7467600" cy="17526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4000">
                <a:cs typeface="2  Lotus" panose="00000400000000000000" pitchFamily="2" charset="-78"/>
              </a:rPr>
              <a:t>پایگاه داده و سیستم مدیریتی پایگاه داده</a:t>
            </a:r>
            <a:endParaRPr lang="en-US" sz="4000">
              <a:cs typeface="2  Lotus" panose="00000400000000000000" pitchFamily="2" charset="-78"/>
            </a:endParaRP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304800" y="62484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20412D49-9647-45AE-8E37-DE27794282F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190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سازماندهی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فیلد داده ای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کوچکترین قسمت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رکورد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مجموعه ای از فیلد های مرتبط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فایل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مجموعه ای از رکورد های مرتبط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417513" y="6219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174AD00E-AE71-4F30-9574-D18461740D9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191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سازماندهی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پوشه ها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مجموعه ای از فایل های مرتبط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مفاهیمی شبیه به شاخه درخت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زیر پوشه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زیر مجموعا ای از یک پوشه (زیر پوشه داخل یک         پوشه قرار می گیرد)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حرکت یا تغییر مکان پوشه ها به وسیله واسط کاربر        گرافیکی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572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157377BB-F599-49AC-A2F3-88D1ACC1E3C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192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سازماندهی داده ها در داخل پوشه ها</a:t>
            </a:r>
            <a:endParaRPr lang="en-US">
              <a:cs typeface="2  Titr" panose="00000700000000000000" pitchFamily="2" charset="-78"/>
            </a:endParaRPr>
          </a:p>
        </p:txBody>
      </p:sp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7688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12B1D18B-E1CA-41F4-BA3F-8B917D9CDD62}" type="slidenum">
              <a:rPr lang="en-US" sz="1400">
                <a:latin typeface="Times New Roman" panose="02020603050405020304" pitchFamily="18" charset="0"/>
              </a:rPr>
              <a:pPr algn="ctr"/>
              <a:t>193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مدل های مشترک برای سازماندهی 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داده های فایل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2590800" y="2362200"/>
            <a:ext cx="4114800" cy="23272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fa-IR" sz="3600">
                <a:solidFill>
                  <a:schemeClr val="bg1"/>
                </a:solidFill>
                <a:cs typeface="2  Lotus" panose="00000400000000000000" pitchFamily="2" charset="-78"/>
              </a:rPr>
              <a:t>1. عملیات</a:t>
            </a:r>
            <a:endParaRPr lang="en-US" sz="3600">
              <a:solidFill>
                <a:schemeClr val="bg1"/>
              </a:solidFill>
              <a:cs typeface="2  Lotus" panose="00000400000000000000" pitchFamily="2" charset="-78"/>
            </a:endParaRPr>
          </a:p>
          <a:p>
            <a:pPr algn="r"/>
            <a:r>
              <a:rPr lang="fa-IR" sz="3600">
                <a:solidFill>
                  <a:schemeClr val="bg1"/>
                </a:solidFill>
                <a:cs typeface="2  Lotus" panose="00000400000000000000" pitchFamily="2" charset="-78"/>
              </a:rPr>
              <a:t>2. فاز کاربرد</a:t>
            </a:r>
            <a:endParaRPr lang="en-US" sz="3600">
              <a:solidFill>
                <a:schemeClr val="bg1"/>
              </a:solidFill>
              <a:cs typeface="2  Lotus" panose="00000400000000000000" pitchFamily="2" charset="-78"/>
            </a:endParaRPr>
          </a:p>
          <a:p>
            <a:pPr algn="r"/>
            <a:r>
              <a:rPr lang="fa-IR" sz="3600">
                <a:solidFill>
                  <a:schemeClr val="bg1"/>
                </a:solidFill>
                <a:cs typeface="2  Lotus" panose="00000400000000000000" pitchFamily="2" charset="-78"/>
              </a:rPr>
              <a:t>3. کاربران</a:t>
            </a:r>
            <a:endParaRPr lang="en-US" sz="3600">
              <a:solidFill>
                <a:schemeClr val="bg1"/>
              </a:solidFill>
              <a:cs typeface="2  Lotus" panose="00000400000000000000" pitchFamily="2" charset="-78"/>
            </a:endParaRPr>
          </a:p>
          <a:p>
            <a:pPr algn="r"/>
            <a:r>
              <a:rPr lang="fa-IR" sz="3600">
                <a:solidFill>
                  <a:schemeClr val="bg1"/>
                </a:solidFill>
                <a:cs typeface="2  Lotus" panose="00000400000000000000" pitchFamily="2" charset="-78"/>
              </a:rPr>
              <a:t>4. پروژه</a:t>
            </a:r>
            <a:endParaRPr lang="en-US" sz="3600">
              <a:solidFill>
                <a:schemeClr val="bg1"/>
              </a:solidFill>
              <a:cs typeface="2  Lotus" panose="00000400000000000000" pitchFamily="2" charset="-78"/>
            </a:endParaRP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810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4B14F5BD-221D-4529-A188-2B36BF314E96}" type="slidenum">
              <a:rPr lang="en-US" sz="1400">
                <a:latin typeface="Times New Roman" panose="02020603050405020304" pitchFamily="18" charset="0"/>
              </a:rPr>
              <a:pPr algn="ctr"/>
              <a:t>194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ساختن بلوک های اصلی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2590800" y="2514600"/>
            <a:ext cx="4114800" cy="23272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1. ارزش داده</a:t>
            </a:r>
          </a:p>
          <a:p>
            <a:pPr algn="r"/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2. فیلد داده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3. رکورد داده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4.فایل داده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304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5122B246-2EB2-4AF1-BD40-FCEBDA05A9E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195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صفحه گستره به عنوان یک پایگاه داده ساده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سطر ها و ستون های یک صفحه گسترده می تواند به عنوان یک پایگاه داده ساده در نظر گرفته می شود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فایل صاف (یکنواخت)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ستونهای تکراری ندارد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جدول صفحه گسترده یک فایل و هر یک از ستونها یک     فیلد می باشند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فیلد های کلیدی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هر رکورد در جدول یک مقدار برای مقدار مجهول و       ناشناس دارد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341313" y="6219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E777CB13-BF0B-4AF8-879C-AFAE12B80F3A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196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واژه شناسی ساختمان داده 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صفحه گستره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685800" y="2087563"/>
            <a:ext cx="8001000" cy="28765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لغات صفحه گستره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   </a:t>
            </a:r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لغات پایگاه داده             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جدول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			</a:t>
            </a:r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          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ستون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			</a:t>
            </a:r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فیلد            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ردیف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			</a:t>
            </a:r>
            <a:r>
              <a:rPr lang="fa-IR" sz="36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رکورد        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72740" name="Line 4"/>
          <p:cNvSpPr>
            <a:spLocks noChangeShapeType="1"/>
          </p:cNvSpPr>
          <p:nvPr/>
        </p:nvSpPr>
        <p:spPr bwMode="auto">
          <a:xfrm>
            <a:off x="685800" y="2971800"/>
            <a:ext cx="800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2741" name="Line 5"/>
          <p:cNvSpPr>
            <a:spLocks noChangeShapeType="1"/>
          </p:cNvSpPr>
          <p:nvPr/>
        </p:nvSpPr>
        <p:spPr bwMode="auto">
          <a:xfrm>
            <a:off x="4343400" y="2087563"/>
            <a:ext cx="0" cy="2876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3810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AFFC5902-77AE-4FB8-B31A-B7009FF872A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197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ساختار های پایگاه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پایگاه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همه داده ها در سازمان منابع مبتنی بر کامپیوتر ذخیره می شود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(</a:t>
            </a:r>
            <a:r>
              <a:rPr lang="en-US" sz="2800">
                <a:cs typeface="2  Lotus" panose="00000400000000000000" pitchFamily="2" charset="-78"/>
              </a:rPr>
              <a:t>DBMS</a:t>
            </a:r>
            <a:r>
              <a:rPr lang="en-US">
                <a:cs typeface="2  Lotus" panose="00000400000000000000" pitchFamily="2" charset="-78"/>
              </a:rPr>
              <a:t>)</a:t>
            </a:r>
            <a:r>
              <a:rPr lang="fa-IR">
                <a:cs typeface="2  Lotus" panose="00000400000000000000" pitchFamily="2" charset="-78"/>
              </a:rPr>
              <a:t> * سیستم مدیریتی پایگاه داده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-نرم افزار های کاربردی که در ساختمان پایگاه داده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8D7F137E-78B6-4A7E-AFAF-0E3EC15A862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198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1430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ساختار پایگاه داده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772400" cy="43434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سلسله مراتبی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استفاده از مفهوم والدین فرزند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محدودیت : نمی تواند یک درخواست تک کاره را حمل کند.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اولین سیستم مدیریت پایگاه داده در</a:t>
            </a:r>
            <a:r>
              <a:rPr lang="en-US" sz="2800">
                <a:cs typeface="2  Lotus" panose="00000400000000000000" pitchFamily="2" charset="-78"/>
              </a:rPr>
              <a:t>GE </a:t>
            </a:r>
            <a:r>
              <a:rPr lang="fa-IR" sz="2800">
                <a:cs typeface="2  Lotus" panose="00000400000000000000" pitchFamily="2" charset="-78"/>
              </a:rPr>
              <a:t>به همراه </a:t>
            </a:r>
            <a:r>
              <a:rPr lang="en-US" sz="2800">
                <a:cs typeface="2  Lotus" panose="00000400000000000000" pitchFamily="2" charset="-78"/>
              </a:rPr>
              <a:t> IDS </a:t>
            </a:r>
            <a:r>
              <a:rPr lang="fa-IR" sz="2800">
                <a:cs typeface="2  Lotus" panose="00000400000000000000" pitchFamily="2" charset="-78"/>
              </a:rPr>
              <a:t>  - سال1964 بودند   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ساختار شبکه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این ساختار به رکورد ها اجازه می دهد تا به رکورد های ما قبل         اشاره کنند 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مشخصات این ساختار در سال 1971 توسط                          برای اولین بار اعلام شد </a:t>
            </a:r>
            <a:r>
              <a:rPr lang="en-US" sz="2800">
                <a:cs typeface="2  Lotus" panose="00000400000000000000" pitchFamily="2" charset="-78"/>
              </a:rPr>
              <a:t>CODASYL</a:t>
            </a:r>
            <a:r>
              <a:rPr lang="fa-IR" sz="2800">
                <a:cs typeface="2  Lotus" panose="00000400000000000000" pitchFamily="2" charset="-78"/>
              </a:rPr>
              <a:t>    </a:t>
            </a:r>
            <a:br>
              <a:rPr lang="fa-IR" sz="2800">
                <a:cs typeface="2  Lotus" panose="00000400000000000000" pitchFamily="2" charset="-78"/>
              </a:rPr>
            </a:br>
            <a:r>
              <a:rPr lang="fa-IR" sz="2800">
                <a:cs typeface="2  Lotus" panose="00000400000000000000" pitchFamily="2" charset="-78"/>
              </a:rPr>
              <a:t>  - با استفاده از قابلیت رفت و برگشت از بین داده مسائل قابل          حل هستند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90C1E412-EDD4-46CA-A135-A36BF1D359D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199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4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74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467600" cy="12192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0"/>
              <a:buNone/>
            </a:pPr>
            <a:endParaRPr lang="fa-IR" sz="2800">
              <a:cs typeface="Lotus" panose="00000400000000000000" pitchFamily="2" charset="-78"/>
            </a:endParaRPr>
          </a:p>
          <a:p>
            <a:pPr algn="ctr">
              <a:lnSpc>
                <a:spcPct val="90000"/>
              </a:lnSpc>
              <a:buFont typeface="Monotype Sorts" charset="0"/>
              <a:buNone/>
            </a:pPr>
            <a:endParaRPr lang="fa-IR" sz="2400">
              <a:cs typeface="Lotus" panose="00000400000000000000" pitchFamily="2" charset="-78"/>
            </a:endParaRPr>
          </a:p>
          <a:p>
            <a:pPr algn="ctr">
              <a:lnSpc>
                <a:spcPct val="90000"/>
              </a:lnSpc>
              <a:buFont typeface="Monotype Sorts" charset="0"/>
              <a:buNone/>
            </a:pPr>
            <a:endParaRPr lang="ar-SA" sz="2000">
              <a:cs typeface="Times New Roman" panose="02020603050405020304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63246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BE40F09A-3EA7-4D15-9863-0AE6E594CA6D}" type="slidenum">
              <a:rPr lang="ar-SA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03263" y="19812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en-US" sz="3600" b="1">
                <a:effectLst/>
                <a:cs typeface="Lotus" panose="00000400000000000000" pitchFamily="2" charset="-78"/>
              </a:rPr>
              <a:t>(MIS)</a:t>
            </a:r>
            <a:r>
              <a:rPr lang="en-US" sz="2800" b="1">
                <a:effectLst/>
                <a:cs typeface="Lotus" panose="00000400000000000000" pitchFamily="2" charset="-78"/>
              </a:rPr>
              <a:t> </a:t>
            </a:r>
            <a:r>
              <a:rPr lang="fa-IR" sz="4800" b="1">
                <a:effectLst/>
                <a:cs typeface="Lotus" panose="00000400000000000000" pitchFamily="2" charset="-78"/>
              </a:rPr>
              <a:t>سيستمهای اطلاعات مديريت</a:t>
            </a:r>
            <a:r>
              <a:rPr lang="en-US" b="1">
                <a:effectLst/>
                <a:cs typeface="Lotus" panose="00000400000000000000" pitchFamily="2" charset="-78"/>
              </a:rPr>
              <a:t/>
            </a:r>
            <a:br>
              <a:rPr lang="en-US" b="1">
                <a:effectLst/>
                <a:cs typeface="Lotus" panose="00000400000000000000" pitchFamily="2" charset="-78"/>
              </a:rPr>
            </a:br>
            <a:endParaRPr lang="en-US" sz="2400" b="1" i="1">
              <a:effectLst/>
              <a:cs typeface="Lotus" panose="00000400000000000000" pitchFamily="2" charset="-78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03263" y="35052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fa-IR" sz="2800" b="1" dirty="0">
                <a:effectLst/>
                <a:cs typeface="Lotus" panose="00000400000000000000" pitchFamily="2" charset="-78"/>
              </a:rPr>
              <a:t>بر اساس کتاب:</a:t>
            </a:r>
            <a:r>
              <a:rPr lang="en-US" sz="2800" b="1" dirty="0">
                <a:effectLst/>
                <a:cs typeface="Lotus" panose="00000400000000000000" pitchFamily="2" charset="-78"/>
              </a:rPr>
              <a:t/>
            </a:r>
            <a:br>
              <a:rPr lang="en-US" sz="2800" b="1" dirty="0">
                <a:effectLst/>
                <a:cs typeface="Lotus" panose="00000400000000000000" pitchFamily="2" charset="-78"/>
              </a:rPr>
            </a:br>
            <a:r>
              <a:rPr lang="en-US" sz="2400" b="1" dirty="0">
                <a:solidFill>
                  <a:schemeClr val="tx1"/>
                </a:solidFill>
                <a:effectLst/>
              </a:rPr>
              <a:t>MANAGEMENT INFORMATION SYSTEMS 8/E 2001</a:t>
            </a:r>
            <a:br>
              <a:rPr lang="en-US" sz="2400" b="1" dirty="0">
                <a:solidFill>
                  <a:schemeClr val="tx1"/>
                </a:solidFill>
                <a:effectLst/>
              </a:rPr>
            </a:br>
            <a:r>
              <a:rPr lang="en-US" sz="2400" b="1" dirty="0">
                <a:solidFill>
                  <a:schemeClr val="tx1"/>
                </a:solidFill>
                <a:effectLst/>
              </a:rPr>
              <a:t>Raymond McLeod, Jr. and George Schell</a:t>
            </a:r>
            <a:br>
              <a:rPr lang="en-US" sz="2400" b="1" dirty="0">
                <a:solidFill>
                  <a:schemeClr val="tx1"/>
                </a:solidFill>
                <a:effectLst/>
              </a:rPr>
            </a:br>
            <a:endParaRPr lang="en-US" sz="1400" b="1" dirty="0">
              <a:effectLst/>
              <a:cs typeface="2  Titr" panose="000007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نمایش سیستمها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12192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تأثیرمحیط بزرگتر در عملیات تجاری : 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- کاهش پیچیدگی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- نیاز به اهداف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- تأکید بر کار گروهی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- تصدیق ارتباط متقابل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- مقادیر برگشتی</a:t>
            </a:r>
          </a:p>
          <a:p>
            <a:pPr algn="r">
              <a:buFont typeface="Monotype Sorts" charset="0"/>
              <a:buNone/>
            </a:pP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6213" y="64008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C799016C-7C45-4DD6-8F1C-53A583B705D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1430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ساختا ر پایگاه داده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مدل رابطه ای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سطر ها و ستونها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سایر طراحان برای ساختن پایگاه داده نیاز به مشخص     کردن روابط قبلی دارند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شرح مدل به وسیله داده و کد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عدم اعتماد به روابط فیزیکی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درک آسان</a:t>
            </a:r>
          </a:p>
        </p:txBody>
      </p:sp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4572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A890C61B-8F5D-42A9-9982-C4069707E92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200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76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6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 autoUpdateAnimBg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عرضه کنندگان پایگاه داده رابطه ای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2057400" y="2087563"/>
            <a:ext cx="5334000" cy="28765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1. IBM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2. Informix Software, Inc.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3. Microsoft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4. Oracle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5. Sybase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737E12D2-D809-41C8-BCE9-EC885F921373}" type="slidenum">
              <a:rPr lang="en-US" sz="1400">
                <a:latin typeface="Times New Roman" panose="02020603050405020304" pitchFamily="18" charset="0"/>
              </a:rPr>
              <a:pPr algn="ctr"/>
              <a:t>201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مفهوم پایگاه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5255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مفهوم پایگاه داده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تجمع منطقی رکورد ها در فایل های دستکاری شده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افزونگی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بیش از حد شدن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نا پایداری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استقلال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نگهداری داده ها جدا از برنامه ها و در جداول و             ایندکس ها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7715A00B-EB6D-4474-8DAA-8250A47F077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202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9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9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9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9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9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79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9" grpId="0" build="p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جداول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772400" cy="23241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Book Name                                                   Author                      Required</a:t>
            </a:r>
          </a:p>
          <a:p>
            <a:endParaRPr lang="en-US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Banking Principles                                      Knox                	    25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Management Information Systems 8E        McLeod and Schell	    75  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Personal Sales Techniques                          Wei                         	    70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Quality Service, Quality Customer             Brutus                	    54</a:t>
            </a:r>
          </a:p>
          <a:p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1956" name="Line 4"/>
          <p:cNvSpPr>
            <a:spLocks noChangeShapeType="1"/>
          </p:cNvSpPr>
          <p:nvPr/>
        </p:nvSpPr>
        <p:spPr bwMode="auto">
          <a:xfrm>
            <a:off x="4800600" y="1447800"/>
            <a:ext cx="0" cy="2324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1957" name="Line 5"/>
          <p:cNvSpPr>
            <a:spLocks noChangeShapeType="1"/>
          </p:cNvSpPr>
          <p:nvPr/>
        </p:nvSpPr>
        <p:spPr bwMode="auto">
          <a:xfrm>
            <a:off x="7315200" y="1447800"/>
            <a:ext cx="0" cy="2324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C7660EA5-103E-4907-BB10-E5DDAE69D2AD}" type="slidenum">
              <a:rPr lang="en-US" sz="1400">
                <a:latin typeface="Times New Roman" panose="02020603050405020304" pitchFamily="18" charset="0"/>
              </a:rPr>
              <a:pPr algn="ctr"/>
              <a:t>203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Impact" panose="020B0806030902050204" pitchFamily="34" charset="0"/>
                <a:cs typeface="2  Titr" panose="00000700000000000000" pitchFamily="2" charset="-78"/>
              </a:rPr>
              <a:t>Book 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شرح جدول</a:t>
            </a:r>
            <a:endParaRPr lang="en-US">
              <a:cs typeface="2  Titr" panose="00000700000000000000" pitchFamily="2" charset="-78"/>
            </a:endParaRPr>
          </a:p>
        </p:txBody>
      </p:sp>
      <p:graphicFrame>
        <p:nvGraphicFramePr>
          <p:cNvPr id="382979" name="Object 3"/>
          <p:cNvGraphicFramePr>
            <a:graphicFrameLocks noChangeAspect="1"/>
          </p:cNvGraphicFramePr>
          <p:nvPr/>
        </p:nvGraphicFramePr>
        <p:xfrm>
          <a:off x="1905000" y="1600200"/>
          <a:ext cx="5105400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5" name="Bitmap Image" r:id="rId3" imgW="3572374" imgH="3104762" progId="Paint.Picture">
                  <p:embed/>
                </p:oleObj>
              </mc:Choice>
              <mc:Fallback>
                <p:oleObj name="Bitmap Image" r:id="rId3" imgW="3572374" imgH="310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5105400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048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A792C90B-42EB-4EAD-939E-E5DDEC663BDC}" type="slidenum">
              <a:rPr lang="en-US" sz="1400">
                <a:latin typeface="Times New Roman" panose="02020603050405020304" pitchFamily="18" charset="0"/>
              </a:rPr>
              <a:pPr algn="ctr"/>
              <a:t>204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Impact" panose="020B0806030902050204" pitchFamily="34" charset="0"/>
                <a:cs typeface="2  Titr" panose="00000700000000000000" pitchFamily="2" charset="-78"/>
              </a:rPr>
              <a:t>Student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شرح جدول </a:t>
            </a:r>
            <a:endParaRPr lang="en-US">
              <a:cs typeface="2  Titr" panose="00000700000000000000" pitchFamily="2" charset="-78"/>
            </a:endParaRP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1447800" y="1419225"/>
          <a:ext cx="6324600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9" name="Bitmap Image" r:id="rId3" imgW="4296375" imgH="2980952" progId="Paint.Picture">
                  <p:embed/>
                </p:oleObj>
              </mc:Choice>
              <mc:Fallback>
                <p:oleObj name="Bitmap Image" r:id="rId3" imgW="4296375" imgH="29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19225"/>
                        <a:ext cx="6324600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2286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1409EB91-1E0E-46FB-91B8-80FC2F46C550}" type="slidenum">
              <a:rPr lang="en-US" sz="1400">
                <a:latin typeface="Times New Roman" panose="02020603050405020304" pitchFamily="18" charset="0"/>
              </a:rPr>
              <a:pPr algn="ctr"/>
              <a:t>205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روابط جدول</a:t>
            </a:r>
            <a:endParaRPr lang="en-US">
              <a:cs typeface="2  Titr" panose="00000700000000000000" pitchFamily="2" charset="-78"/>
            </a:endParaRP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1676400" y="1828800"/>
          <a:ext cx="6438900" cy="271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3" name="Bitmap Image" r:id="rId3" imgW="3315163" imgH="1400000" progId="Paint.Picture">
                  <p:embed/>
                </p:oleObj>
              </mc:Choice>
              <mc:Fallback>
                <p:oleObj name="Bitmap Image" r:id="rId3" imgW="3315163" imgH="14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6438900" cy="271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1366554C-0EFA-4307-9416-7B25E8D8F2FA}" type="slidenum">
              <a:rPr lang="en-US" sz="1400">
                <a:latin typeface="Times New Roman" panose="02020603050405020304" pitchFamily="18" charset="0"/>
              </a:rPr>
              <a:pPr algn="ctr"/>
              <a:t>206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52" name="Oval 4"/>
          <p:cNvSpPr>
            <a:spLocks noChangeArrowheads="1"/>
          </p:cNvSpPr>
          <p:nvPr/>
        </p:nvSpPr>
        <p:spPr bwMode="auto">
          <a:xfrm>
            <a:off x="920750" y="6921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53" name="Oval 5"/>
          <p:cNvSpPr>
            <a:spLocks noChangeArrowheads="1"/>
          </p:cNvSpPr>
          <p:nvPr/>
        </p:nvSpPr>
        <p:spPr bwMode="auto">
          <a:xfrm>
            <a:off x="7016750" y="6921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54" name="Oval 6"/>
          <p:cNvSpPr>
            <a:spLocks noChangeArrowheads="1"/>
          </p:cNvSpPr>
          <p:nvPr/>
        </p:nvSpPr>
        <p:spPr bwMode="auto">
          <a:xfrm>
            <a:off x="2978150" y="6921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55" name="Oval 7"/>
          <p:cNvSpPr>
            <a:spLocks noChangeArrowheads="1"/>
          </p:cNvSpPr>
          <p:nvPr/>
        </p:nvSpPr>
        <p:spPr bwMode="auto">
          <a:xfrm>
            <a:off x="5035550" y="6921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56" name="Freeform 8"/>
          <p:cNvSpPr>
            <a:spLocks/>
          </p:cNvSpPr>
          <p:nvPr/>
        </p:nvSpPr>
        <p:spPr bwMode="auto">
          <a:xfrm>
            <a:off x="914400" y="6858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57" name="Freeform 9"/>
          <p:cNvSpPr>
            <a:spLocks/>
          </p:cNvSpPr>
          <p:nvPr/>
        </p:nvSpPr>
        <p:spPr bwMode="auto">
          <a:xfrm>
            <a:off x="7010400" y="6858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58" name="Freeform 10"/>
          <p:cNvSpPr>
            <a:spLocks/>
          </p:cNvSpPr>
          <p:nvPr/>
        </p:nvSpPr>
        <p:spPr bwMode="auto">
          <a:xfrm>
            <a:off x="5029200" y="6858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59" name="Freeform 11"/>
          <p:cNvSpPr>
            <a:spLocks/>
          </p:cNvSpPr>
          <p:nvPr/>
        </p:nvSpPr>
        <p:spPr bwMode="auto">
          <a:xfrm>
            <a:off x="2971800" y="6858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60" name="Freeform 12"/>
          <p:cNvSpPr>
            <a:spLocks/>
          </p:cNvSpPr>
          <p:nvPr/>
        </p:nvSpPr>
        <p:spPr bwMode="auto">
          <a:xfrm>
            <a:off x="914400" y="27432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61" name="Freeform 13"/>
          <p:cNvSpPr>
            <a:spLocks/>
          </p:cNvSpPr>
          <p:nvPr/>
        </p:nvSpPr>
        <p:spPr bwMode="auto">
          <a:xfrm>
            <a:off x="2971800" y="27432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62" name="Freeform 14"/>
          <p:cNvSpPr>
            <a:spLocks/>
          </p:cNvSpPr>
          <p:nvPr/>
        </p:nvSpPr>
        <p:spPr bwMode="auto">
          <a:xfrm>
            <a:off x="5029200" y="27432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63" name="Freeform 15"/>
          <p:cNvSpPr>
            <a:spLocks/>
          </p:cNvSpPr>
          <p:nvPr/>
        </p:nvSpPr>
        <p:spPr bwMode="auto">
          <a:xfrm>
            <a:off x="7010400" y="27432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64" name="Freeform 16"/>
          <p:cNvSpPr>
            <a:spLocks/>
          </p:cNvSpPr>
          <p:nvPr/>
        </p:nvSpPr>
        <p:spPr bwMode="auto">
          <a:xfrm>
            <a:off x="2971800" y="48768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65" name="Freeform 17"/>
          <p:cNvSpPr>
            <a:spLocks/>
          </p:cNvSpPr>
          <p:nvPr/>
        </p:nvSpPr>
        <p:spPr bwMode="auto">
          <a:xfrm>
            <a:off x="5029200" y="4876800"/>
            <a:ext cx="1144588" cy="1373188"/>
          </a:xfrm>
          <a:custGeom>
            <a:avLst/>
            <a:gdLst>
              <a:gd name="T0" fmla="*/ 720 w 721"/>
              <a:gd name="T1" fmla="*/ 118 h 865"/>
              <a:gd name="T2" fmla="*/ 720 w 721"/>
              <a:gd name="T3" fmla="*/ 752 h 865"/>
              <a:gd name="T4" fmla="*/ 708 w 721"/>
              <a:gd name="T5" fmla="*/ 772 h 865"/>
              <a:gd name="T6" fmla="*/ 692 w 721"/>
              <a:gd name="T7" fmla="*/ 790 h 865"/>
              <a:gd name="T8" fmla="*/ 666 w 721"/>
              <a:gd name="T9" fmla="*/ 806 h 865"/>
              <a:gd name="T10" fmla="*/ 633 w 721"/>
              <a:gd name="T11" fmla="*/ 822 h 865"/>
              <a:gd name="T12" fmla="*/ 586 w 721"/>
              <a:gd name="T13" fmla="*/ 837 h 865"/>
              <a:gd name="T14" fmla="*/ 539 w 721"/>
              <a:gd name="T15" fmla="*/ 848 h 865"/>
              <a:gd name="T16" fmla="*/ 487 w 721"/>
              <a:gd name="T17" fmla="*/ 855 h 865"/>
              <a:gd name="T18" fmla="*/ 438 w 721"/>
              <a:gd name="T19" fmla="*/ 861 h 865"/>
              <a:gd name="T20" fmla="*/ 393 w 721"/>
              <a:gd name="T21" fmla="*/ 864 h 865"/>
              <a:gd name="T22" fmla="*/ 344 w 721"/>
              <a:gd name="T23" fmla="*/ 864 h 865"/>
              <a:gd name="T24" fmla="*/ 287 w 721"/>
              <a:gd name="T25" fmla="*/ 861 h 865"/>
              <a:gd name="T26" fmla="*/ 240 w 721"/>
              <a:gd name="T27" fmla="*/ 857 h 865"/>
              <a:gd name="T28" fmla="*/ 188 w 721"/>
              <a:gd name="T29" fmla="*/ 849 h 865"/>
              <a:gd name="T30" fmla="*/ 139 w 721"/>
              <a:gd name="T31" fmla="*/ 839 h 865"/>
              <a:gd name="T32" fmla="*/ 104 w 721"/>
              <a:gd name="T33" fmla="*/ 828 h 865"/>
              <a:gd name="T34" fmla="*/ 66 w 721"/>
              <a:gd name="T35" fmla="*/ 813 h 865"/>
              <a:gd name="T36" fmla="*/ 38 w 721"/>
              <a:gd name="T37" fmla="*/ 797 h 865"/>
              <a:gd name="T38" fmla="*/ 24 w 721"/>
              <a:gd name="T39" fmla="*/ 787 h 865"/>
              <a:gd name="T40" fmla="*/ 9 w 721"/>
              <a:gd name="T41" fmla="*/ 770 h 865"/>
              <a:gd name="T42" fmla="*/ 0 w 721"/>
              <a:gd name="T43" fmla="*/ 751 h 865"/>
              <a:gd name="T44" fmla="*/ 0 w 721"/>
              <a:gd name="T45" fmla="*/ 109 h 865"/>
              <a:gd name="T46" fmla="*/ 7 w 721"/>
              <a:gd name="T47" fmla="*/ 92 h 865"/>
              <a:gd name="T48" fmla="*/ 24 w 721"/>
              <a:gd name="T49" fmla="*/ 74 h 865"/>
              <a:gd name="T50" fmla="*/ 64 w 721"/>
              <a:gd name="T51" fmla="*/ 51 h 865"/>
              <a:gd name="T52" fmla="*/ 40 w 721"/>
              <a:gd name="T53" fmla="*/ 64 h 865"/>
              <a:gd name="T54" fmla="*/ 82 w 721"/>
              <a:gd name="T55" fmla="*/ 42 h 865"/>
              <a:gd name="T56" fmla="*/ 115 w 721"/>
              <a:gd name="T57" fmla="*/ 31 h 865"/>
              <a:gd name="T58" fmla="*/ 158 w 721"/>
              <a:gd name="T59" fmla="*/ 21 h 865"/>
              <a:gd name="T60" fmla="*/ 205 w 721"/>
              <a:gd name="T61" fmla="*/ 12 h 865"/>
              <a:gd name="T62" fmla="*/ 254 w 721"/>
              <a:gd name="T63" fmla="*/ 3 h 865"/>
              <a:gd name="T64" fmla="*/ 313 w 721"/>
              <a:gd name="T65" fmla="*/ 0 h 865"/>
              <a:gd name="T66" fmla="*/ 362 w 721"/>
              <a:gd name="T67" fmla="*/ 0 h 865"/>
              <a:gd name="T68" fmla="*/ 428 w 721"/>
              <a:gd name="T69" fmla="*/ 0 h 865"/>
              <a:gd name="T70" fmla="*/ 475 w 721"/>
              <a:gd name="T71" fmla="*/ 4 h 865"/>
              <a:gd name="T72" fmla="*/ 518 w 721"/>
              <a:gd name="T73" fmla="*/ 12 h 865"/>
              <a:gd name="T74" fmla="*/ 567 w 721"/>
              <a:gd name="T75" fmla="*/ 21 h 865"/>
              <a:gd name="T76" fmla="*/ 607 w 721"/>
              <a:gd name="T77" fmla="*/ 33 h 865"/>
              <a:gd name="T78" fmla="*/ 645 w 721"/>
              <a:gd name="T79" fmla="*/ 49 h 865"/>
              <a:gd name="T80" fmla="*/ 673 w 721"/>
              <a:gd name="T81" fmla="*/ 63 h 865"/>
              <a:gd name="T82" fmla="*/ 692 w 721"/>
              <a:gd name="T83" fmla="*/ 76 h 865"/>
              <a:gd name="T84" fmla="*/ 708 w 721"/>
              <a:gd name="T85" fmla="*/ 94 h 865"/>
              <a:gd name="T86" fmla="*/ 720 w 721"/>
              <a:gd name="T87" fmla="*/ 118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1" h="865">
                <a:moveTo>
                  <a:pt x="720" y="118"/>
                </a:moveTo>
                <a:lnTo>
                  <a:pt x="720" y="752"/>
                </a:lnTo>
                <a:lnTo>
                  <a:pt x="708" y="772"/>
                </a:lnTo>
                <a:lnTo>
                  <a:pt x="692" y="790"/>
                </a:lnTo>
                <a:lnTo>
                  <a:pt x="666" y="806"/>
                </a:lnTo>
                <a:lnTo>
                  <a:pt x="633" y="822"/>
                </a:lnTo>
                <a:lnTo>
                  <a:pt x="586" y="837"/>
                </a:lnTo>
                <a:lnTo>
                  <a:pt x="539" y="848"/>
                </a:lnTo>
                <a:lnTo>
                  <a:pt x="487" y="855"/>
                </a:lnTo>
                <a:lnTo>
                  <a:pt x="438" y="861"/>
                </a:lnTo>
                <a:lnTo>
                  <a:pt x="393" y="864"/>
                </a:lnTo>
                <a:lnTo>
                  <a:pt x="344" y="864"/>
                </a:lnTo>
                <a:lnTo>
                  <a:pt x="287" y="861"/>
                </a:lnTo>
                <a:lnTo>
                  <a:pt x="240" y="857"/>
                </a:lnTo>
                <a:lnTo>
                  <a:pt x="188" y="849"/>
                </a:lnTo>
                <a:lnTo>
                  <a:pt x="139" y="839"/>
                </a:lnTo>
                <a:lnTo>
                  <a:pt x="104" y="828"/>
                </a:lnTo>
                <a:lnTo>
                  <a:pt x="66" y="813"/>
                </a:lnTo>
                <a:lnTo>
                  <a:pt x="38" y="797"/>
                </a:lnTo>
                <a:lnTo>
                  <a:pt x="24" y="787"/>
                </a:lnTo>
                <a:lnTo>
                  <a:pt x="9" y="770"/>
                </a:lnTo>
                <a:lnTo>
                  <a:pt x="0" y="751"/>
                </a:lnTo>
                <a:lnTo>
                  <a:pt x="0" y="109"/>
                </a:lnTo>
                <a:lnTo>
                  <a:pt x="7" y="92"/>
                </a:lnTo>
                <a:lnTo>
                  <a:pt x="24" y="74"/>
                </a:lnTo>
                <a:lnTo>
                  <a:pt x="64" y="51"/>
                </a:lnTo>
                <a:lnTo>
                  <a:pt x="40" y="64"/>
                </a:lnTo>
                <a:lnTo>
                  <a:pt x="82" y="42"/>
                </a:lnTo>
                <a:lnTo>
                  <a:pt x="115" y="31"/>
                </a:lnTo>
                <a:lnTo>
                  <a:pt x="158" y="21"/>
                </a:lnTo>
                <a:lnTo>
                  <a:pt x="205" y="12"/>
                </a:lnTo>
                <a:lnTo>
                  <a:pt x="254" y="3"/>
                </a:lnTo>
                <a:lnTo>
                  <a:pt x="313" y="0"/>
                </a:lnTo>
                <a:lnTo>
                  <a:pt x="362" y="0"/>
                </a:lnTo>
                <a:lnTo>
                  <a:pt x="428" y="0"/>
                </a:lnTo>
                <a:lnTo>
                  <a:pt x="475" y="4"/>
                </a:lnTo>
                <a:lnTo>
                  <a:pt x="518" y="12"/>
                </a:lnTo>
                <a:lnTo>
                  <a:pt x="567" y="21"/>
                </a:lnTo>
                <a:lnTo>
                  <a:pt x="607" y="33"/>
                </a:lnTo>
                <a:lnTo>
                  <a:pt x="645" y="49"/>
                </a:lnTo>
                <a:lnTo>
                  <a:pt x="673" y="63"/>
                </a:lnTo>
                <a:lnTo>
                  <a:pt x="692" y="76"/>
                </a:lnTo>
                <a:lnTo>
                  <a:pt x="708" y="94"/>
                </a:lnTo>
                <a:lnTo>
                  <a:pt x="720" y="1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66" name="Oval 18"/>
          <p:cNvSpPr>
            <a:spLocks noChangeArrowheads="1"/>
          </p:cNvSpPr>
          <p:nvPr/>
        </p:nvSpPr>
        <p:spPr bwMode="auto">
          <a:xfrm>
            <a:off x="920750" y="27495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67" name="Oval 19"/>
          <p:cNvSpPr>
            <a:spLocks noChangeArrowheads="1"/>
          </p:cNvSpPr>
          <p:nvPr/>
        </p:nvSpPr>
        <p:spPr bwMode="auto">
          <a:xfrm>
            <a:off x="7016750" y="27495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68" name="Oval 20"/>
          <p:cNvSpPr>
            <a:spLocks noChangeArrowheads="1"/>
          </p:cNvSpPr>
          <p:nvPr/>
        </p:nvSpPr>
        <p:spPr bwMode="auto">
          <a:xfrm>
            <a:off x="5035550" y="27495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69" name="Oval 21"/>
          <p:cNvSpPr>
            <a:spLocks noChangeArrowheads="1"/>
          </p:cNvSpPr>
          <p:nvPr/>
        </p:nvSpPr>
        <p:spPr bwMode="auto">
          <a:xfrm>
            <a:off x="2978150" y="27495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70" name="Oval 22"/>
          <p:cNvSpPr>
            <a:spLocks noChangeArrowheads="1"/>
          </p:cNvSpPr>
          <p:nvPr/>
        </p:nvSpPr>
        <p:spPr bwMode="auto">
          <a:xfrm>
            <a:off x="5035550" y="48831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71" name="Oval 23"/>
          <p:cNvSpPr>
            <a:spLocks noChangeArrowheads="1"/>
          </p:cNvSpPr>
          <p:nvPr/>
        </p:nvSpPr>
        <p:spPr bwMode="auto">
          <a:xfrm>
            <a:off x="2978150" y="4883150"/>
            <a:ext cx="1130300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72" name="Line 24"/>
          <p:cNvSpPr>
            <a:spLocks noChangeShapeType="1"/>
          </p:cNvSpPr>
          <p:nvPr/>
        </p:nvSpPr>
        <p:spPr bwMode="auto">
          <a:xfrm>
            <a:off x="6781800" y="4953000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6073" name="Freeform 25"/>
          <p:cNvSpPr>
            <a:spLocks/>
          </p:cNvSpPr>
          <p:nvPr/>
        </p:nvSpPr>
        <p:spPr bwMode="auto">
          <a:xfrm>
            <a:off x="1524000" y="457200"/>
            <a:ext cx="3887788" cy="230188"/>
          </a:xfrm>
          <a:custGeom>
            <a:avLst/>
            <a:gdLst>
              <a:gd name="T0" fmla="*/ 0 w 2449"/>
              <a:gd name="T1" fmla="*/ 144 h 145"/>
              <a:gd name="T2" fmla="*/ 0 w 2449"/>
              <a:gd name="T3" fmla="*/ 0 h 145"/>
              <a:gd name="T4" fmla="*/ 2448 w 2449"/>
              <a:gd name="T5" fmla="*/ 0 h 145"/>
              <a:gd name="T6" fmla="*/ 2448 w 2449"/>
              <a:gd name="T7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9" h="145">
                <a:moveTo>
                  <a:pt x="0" y="144"/>
                </a:moveTo>
                <a:lnTo>
                  <a:pt x="0" y="0"/>
                </a:lnTo>
                <a:lnTo>
                  <a:pt x="2448" y="0"/>
                </a:lnTo>
                <a:lnTo>
                  <a:pt x="2448" y="144"/>
                </a:lnTo>
              </a:path>
            </a:pathLst>
          </a:custGeom>
          <a:noFill/>
          <a:ln w="1016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74" name="Freeform 26"/>
          <p:cNvSpPr>
            <a:spLocks/>
          </p:cNvSpPr>
          <p:nvPr/>
        </p:nvSpPr>
        <p:spPr bwMode="auto">
          <a:xfrm>
            <a:off x="5791200" y="457200"/>
            <a:ext cx="1754188" cy="230188"/>
          </a:xfrm>
          <a:custGeom>
            <a:avLst/>
            <a:gdLst>
              <a:gd name="T0" fmla="*/ 0 w 1105"/>
              <a:gd name="T1" fmla="*/ 144 h 145"/>
              <a:gd name="T2" fmla="*/ 0 w 1105"/>
              <a:gd name="T3" fmla="*/ 0 h 145"/>
              <a:gd name="T4" fmla="*/ 1104 w 1105"/>
              <a:gd name="T5" fmla="*/ 0 h 145"/>
              <a:gd name="T6" fmla="*/ 1104 w 1105"/>
              <a:gd name="T7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5" h="145">
                <a:moveTo>
                  <a:pt x="0" y="144"/>
                </a:moveTo>
                <a:lnTo>
                  <a:pt x="0" y="0"/>
                </a:lnTo>
                <a:lnTo>
                  <a:pt x="1104" y="0"/>
                </a:lnTo>
                <a:lnTo>
                  <a:pt x="1104" y="144"/>
                </a:lnTo>
              </a:path>
            </a:pathLst>
          </a:custGeom>
          <a:noFill/>
          <a:ln w="1016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75" name="Freeform 27"/>
          <p:cNvSpPr>
            <a:spLocks/>
          </p:cNvSpPr>
          <p:nvPr/>
        </p:nvSpPr>
        <p:spPr bwMode="auto">
          <a:xfrm>
            <a:off x="5410200" y="4114800"/>
            <a:ext cx="2211388" cy="763588"/>
          </a:xfrm>
          <a:custGeom>
            <a:avLst/>
            <a:gdLst>
              <a:gd name="T0" fmla="*/ 1392 w 1393"/>
              <a:gd name="T1" fmla="*/ 0 h 481"/>
              <a:gd name="T2" fmla="*/ 1392 w 1393"/>
              <a:gd name="T3" fmla="*/ 192 h 481"/>
              <a:gd name="T4" fmla="*/ 0 w 1393"/>
              <a:gd name="T5" fmla="*/ 192 h 481"/>
              <a:gd name="T6" fmla="*/ 0 w 1393"/>
              <a:gd name="T7" fmla="*/ 48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3" h="481">
                <a:moveTo>
                  <a:pt x="1392" y="0"/>
                </a:moveTo>
                <a:lnTo>
                  <a:pt x="1392" y="192"/>
                </a:lnTo>
                <a:lnTo>
                  <a:pt x="0" y="192"/>
                </a:lnTo>
                <a:lnTo>
                  <a:pt x="0" y="480"/>
                </a:lnTo>
              </a:path>
            </a:pathLst>
          </a:custGeom>
          <a:noFill/>
          <a:ln w="1016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76" name="Freeform 28"/>
          <p:cNvSpPr>
            <a:spLocks/>
          </p:cNvSpPr>
          <p:nvPr/>
        </p:nvSpPr>
        <p:spPr bwMode="auto">
          <a:xfrm>
            <a:off x="3733800" y="4114800"/>
            <a:ext cx="1906588" cy="763588"/>
          </a:xfrm>
          <a:custGeom>
            <a:avLst/>
            <a:gdLst>
              <a:gd name="T0" fmla="*/ 1200 w 1201"/>
              <a:gd name="T1" fmla="*/ 0 h 481"/>
              <a:gd name="T2" fmla="*/ 1200 w 1201"/>
              <a:gd name="T3" fmla="*/ 96 h 481"/>
              <a:gd name="T4" fmla="*/ 0 w 1201"/>
              <a:gd name="T5" fmla="*/ 96 h 481"/>
              <a:gd name="T6" fmla="*/ 0 w 1201"/>
              <a:gd name="T7" fmla="*/ 48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1" h="481">
                <a:moveTo>
                  <a:pt x="1200" y="0"/>
                </a:moveTo>
                <a:lnTo>
                  <a:pt x="1200" y="96"/>
                </a:lnTo>
                <a:lnTo>
                  <a:pt x="0" y="96"/>
                </a:lnTo>
                <a:lnTo>
                  <a:pt x="0" y="480"/>
                </a:lnTo>
              </a:path>
            </a:pathLst>
          </a:custGeom>
          <a:noFill/>
          <a:ln w="1016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77" name="Freeform 29"/>
          <p:cNvSpPr>
            <a:spLocks/>
          </p:cNvSpPr>
          <p:nvPr/>
        </p:nvSpPr>
        <p:spPr bwMode="auto">
          <a:xfrm>
            <a:off x="1524000" y="4114800"/>
            <a:ext cx="1830388" cy="763588"/>
          </a:xfrm>
          <a:custGeom>
            <a:avLst/>
            <a:gdLst>
              <a:gd name="T0" fmla="*/ 1152 w 1153"/>
              <a:gd name="T1" fmla="*/ 480 h 481"/>
              <a:gd name="T2" fmla="*/ 1152 w 1153"/>
              <a:gd name="T3" fmla="*/ 96 h 481"/>
              <a:gd name="T4" fmla="*/ 0 w 1153"/>
              <a:gd name="T5" fmla="*/ 96 h 481"/>
              <a:gd name="T6" fmla="*/ 0 w 1153"/>
              <a:gd name="T7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3" h="481">
                <a:moveTo>
                  <a:pt x="1152" y="480"/>
                </a:moveTo>
                <a:lnTo>
                  <a:pt x="1152" y="96"/>
                </a:ln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1016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78" name="Freeform 30"/>
          <p:cNvSpPr>
            <a:spLocks/>
          </p:cNvSpPr>
          <p:nvPr/>
        </p:nvSpPr>
        <p:spPr bwMode="auto">
          <a:xfrm>
            <a:off x="3581400" y="2514600"/>
            <a:ext cx="1830388" cy="230188"/>
          </a:xfrm>
          <a:custGeom>
            <a:avLst/>
            <a:gdLst>
              <a:gd name="T0" fmla="*/ 0 w 1153"/>
              <a:gd name="T1" fmla="*/ 144 h 145"/>
              <a:gd name="T2" fmla="*/ 0 w 1153"/>
              <a:gd name="T3" fmla="*/ 0 h 145"/>
              <a:gd name="T4" fmla="*/ 1152 w 1153"/>
              <a:gd name="T5" fmla="*/ 0 h 145"/>
              <a:gd name="T6" fmla="*/ 1152 w 1153"/>
              <a:gd name="T7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3" h="145">
                <a:moveTo>
                  <a:pt x="0" y="144"/>
                </a:moveTo>
                <a:lnTo>
                  <a:pt x="0" y="0"/>
                </a:lnTo>
                <a:lnTo>
                  <a:pt x="1152" y="0"/>
                </a:lnTo>
                <a:lnTo>
                  <a:pt x="1152" y="144"/>
                </a:lnTo>
              </a:path>
            </a:pathLst>
          </a:custGeom>
          <a:noFill/>
          <a:ln w="1016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79" name="Freeform 31"/>
          <p:cNvSpPr>
            <a:spLocks/>
          </p:cNvSpPr>
          <p:nvPr/>
        </p:nvSpPr>
        <p:spPr bwMode="auto">
          <a:xfrm>
            <a:off x="5791200" y="2514600"/>
            <a:ext cx="1830388" cy="230188"/>
          </a:xfrm>
          <a:custGeom>
            <a:avLst/>
            <a:gdLst>
              <a:gd name="T0" fmla="*/ 0 w 1153"/>
              <a:gd name="T1" fmla="*/ 144 h 145"/>
              <a:gd name="T2" fmla="*/ 0 w 1153"/>
              <a:gd name="T3" fmla="*/ 0 h 145"/>
              <a:gd name="T4" fmla="*/ 1152 w 1153"/>
              <a:gd name="T5" fmla="*/ 0 h 145"/>
              <a:gd name="T6" fmla="*/ 1152 w 1153"/>
              <a:gd name="T7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3" h="145">
                <a:moveTo>
                  <a:pt x="0" y="144"/>
                </a:moveTo>
                <a:lnTo>
                  <a:pt x="0" y="0"/>
                </a:lnTo>
                <a:lnTo>
                  <a:pt x="1152" y="0"/>
                </a:lnTo>
                <a:lnTo>
                  <a:pt x="1152" y="144"/>
                </a:lnTo>
              </a:path>
            </a:pathLst>
          </a:custGeom>
          <a:noFill/>
          <a:ln w="1016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80" name="Rectangle 32"/>
          <p:cNvSpPr>
            <a:spLocks noChangeArrowheads="1"/>
          </p:cNvSpPr>
          <p:nvPr/>
        </p:nvSpPr>
        <p:spPr bwMode="auto">
          <a:xfrm>
            <a:off x="849313" y="1177925"/>
            <a:ext cx="1349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فروشنده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1" name="Rectangle 33"/>
          <p:cNvSpPr>
            <a:spLocks noChangeArrowheads="1"/>
          </p:cNvSpPr>
          <p:nvPr/>
        </p:nvSpPr>
        <p:spPr bwMode="auto">
          <a:xfrm>
            <a:off x="3028950" y="1096963"/>
            <a:ext cx="10318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فروش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ایستا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2" name="Rectangle 34"/>
          <p:cNvSpPr>
            <a:spLocks noChangeArrowheads="1"/>
          </p:cNvSpPr>
          <p:nvPr/>
        </p:nvSpPr>
        <p:spPr bwMode="auto">
          <a:xfrm>
            <a:off x="5246688" y="1096963"/>
            <a:ext cx="6699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 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مشتری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3" name="Rectangle 35"/>
          <p:cNvSpPr>
            <a:spLocks noChangeArrowheads="1"/>
          </p:cNvSpPr>
          <p:nvPr/>
        </p:nvSpPr>
        <p:spPr bwMode="auto">
          <a:xfrm>
            <a:off x="6989763" y="984250"/>
            <a:ext cx="11842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اشتراک دریافتی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4" name="Rectangle 36"/>
          <p:cNvSpPr>
            <a:spLocks noChangeArrowheads="1"/>
          </p:cNvSpPr>
          <p:nvPr/>
        </p:nvSpPr>
        <p:spPr bwMode="auto">
          <a:xfrm>
            <a:off x="1163638" y="3171825"/>
            <a:ext cx="7000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خریدار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5" name="Rectangle 37"/>
          <p:cNvSpPr>
            <a:spLocks noChangeArrowheads="1"/>
          </p:cNvSpPr>
          <p:nvPr/>
        </p:nvSpPr>
        <p:spPr bwMode="auto">
          <a:xfrm>
            <a:off x="3124200" y="3041650"/>
            <a:ext cx="8842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صورت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موجودی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6" name="Rectangle 38"/>
          <p:cNvSpPr>
            <a:spLocks noChangeArrowheads="1"/>
          </p:cNvSpPr>
          <p:nvPr/>
        </p:nvSpPr>
        <p:spPr bwMode="auto">
          <a:xfrm>
            <a:off x="5230813" y="3103563"/>
            <a:ext cx="7794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 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فروشنده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7" name="Rectangle 39"/>
          <p:cNvSpPr>
            <a:spLocks noChangeArrowheads="1"/>
          </p:cNvSpPr>
          <p:nvPr/>
        </p:nvSpPr>
        <p:spPr bwMode="auto">
          <a:xfrm>
            <a:off x="7219950" y="3049588"/>
            <a:ext cx="77152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 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اشتراکی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پرداخت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8" name="Rectangle 40"/>
          <p:cNvSpPr>
            <a:spLocks noChangeArrowheads="1"/>
          </p:cNvSpPr>
          <p:nvPr/>
        </p:nvSpPr>
        <p:spPr bwMode="auto">
          <a:xfrm>
            <a:off x="3225800" y="5229225"/>
            <a:ext cx="690563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دستور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خرید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89" name="Rectangle 41"/>
          <p:cNvSpPr>
            <a:spLocks noChangeArrowheads="1"/>
          </p:cNvSpPr>
          <p:nvPr/>
        </p:nvSpPr>
        <p:spPr bwMode="auto">
          <a:xfrm>
            <a:off x="5164138" y="5259388"/>
            <a:ext cx="82391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دفتر کل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عمومی</a:t>
            </a:r>
            <a:endParaRPr lang="en-US" sz="1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86090" name="Freeform 42"/>
          <p:cNvSpPr>
            <a:spLocks/>
          </p:cNvSpPr>
          <p:nvPr/>
        </p:nvSpPr>
        <p:spPr bwMode="auto">
          <a:xfrm>
            <a:off x="5791200" y="2057400"/>
            <a:ext cx="2516188" cy="2820988"/>
          </a:xfrm>
          <a:custGeom>
            <a:avLst/>
            <a:gdLst>
              <a:gd name="T0" fmla="*/ 1152 w 1585"/>
              <a:gd name="T1" fmla="*/ 0 h 1777"/>
              <a:gd name="T2" fmla="*/ 1152 w 1585"/>
              <a:gd name="T3" fmla="*/ 192 h 1777"/>
              <a:gd name="T4" fmla="*/ 1584 w 1585"/>
              <a:gd name="T5" fmla="*/ 192 h 1777"/>
              <a:gd name="T6" fmla="*/ 1584 w 1585"/>
              <a:gd name="T7" fmla="*/ 1632 h 1777"/>
              <a:gd name="T8" fmla="*/ 0 w 1585"/>
              <a:gd name="T9" fmla="*/ 1632 h 1777"/>
              <a:gd name="T10" fmla="*/ 0 w 1585"/>
              <a:gd name="T11" fmla="*/ 1776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5" h="1777">
                <a:moveTo>
                  <a:pt x="1152" y="0"/>
                </a:moveTo>
                <a:lnTo>
                  <a:pt x="1152" y="192"/>
                </a:lnTo>
                <a:lnTo>
                  <a:pt x="1584" y="192"/>
                </a:lnTo>
                <a:lnTo>
                  <a:pt x="1584" y="1632"/>
                </a:lnTo>
                <a:lnTo>
                  <a:pt x="0" y="1632"/>
                </a:lnTo>
                <a:lnTo>
                  <a:pt x="0" y="1776"/>
                </a:lnTo>
              </a:path>
            </a:pathLst>
          </a:custGeom>
          <a:noFill/>
          <a:ln w="1016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86091" name="Rectangle 43"/>
          <p:cNvSpPr>
            <a:spLocks noChangeArrowheads="1"/>
          </p:cNvSpPr>
          <p:nvPr/>
        </p:nvSpPr>
        <p:spPr bwMode="auto">
          <a:xfrm>
            <a:off x="147638" y="6257925"/>
            <a:ext cx="89249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2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یک پایگاه داده شامل چندین فایل می باشد</a:t>
            </a:r>
            <a:endParaRPr lang="en-US" sz="32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86092" name="Text Box 44"/>
          <p:cNvSpPr txBox="1">
            <a:spLocks noChangeArrowheads="1"/>
          </p:cNvSpPr>
          <p:nvPr/>
        </p:nvSpPr>
        <p:spPr bwMode="auto">
          <a:xfrm>
            <a:off x="3048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0BE3566A-DD07-46B9-8B95-313CE46B7DB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207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تکامل نرم افزار پایگاه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اولین نمونه ساخته شده </a:t>
            </a:r>
            <a:r>
              <a:rPr lang="en-US" sz="2400">
                <a:cs typeface="2  Lotus" panose="00000400000000000000" pitchFamily="2" charset="-78"/>
              </a:rPr>
              <a:t>IDS</a:t>
            </a:r>
            <a:r>
              <a:rPr lang="fa-IR">
                <a:cs typeface="2  Lotus" panose="00000400000000000000" pitchFamily="2" charset="-78"/>
              </a:rPr>
              <a:t> </a:t>
            </a:r>
            <a:r>
              <a:rPr lang="en-US">
                <a:cs typeface="2  Lotus" panose="00000400000000000000" pitchFamily="2" charset="-78"/>
              </a:rPr>
              <a:t>* </a:t>
            </a: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 - مورد استفاده درکوبل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IBM</a:t>
            </a:r>
            <a:r>
              <a:rPr lang="fa-IR">
                <a:cs typeface="2  Lotus" panose="00000400000000000000" pitchFamily="2" charset="-78"/>
              </a:rPr>
              <a:t>ساخت شرکت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en-US" sz="2400">
                <a:cs typeface="2  Lotus" panose="00000400000000000000" pitchFamily="2" charset="-78"/>
              </a:rPr>
              <a:t>IMS</a:t>
            </a:r>
            <a:r>
              <a:rPr lang="fa-IR">
                <a:cs typeface="2  Lotus" panose="00000400000000000000" pitchFamily="2" charset="-78"/>
              </a:rPr>
              <a:t>*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پروژه آپولو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تحویل واسط</a:t>
            </a:r>
          </a:p>
          <a:p>
            <a:pPr lvl="1" algn="r">
              <a:buFontTx/>
              <a:buNone/>
            </a:pPr>
            <a:r>
              <a:rPr lang="en-US" sz="2400">
                <a:cs typeface="2  Lotus" panose="00000400000000000000" pitchFamily="2" charset="-78"/>
              </a:rPr>
              <a:t>RAMIS, IDMS, Inquire</a:t>
            </a:r>
            <a:r>
              <a:rPr lang="fa-IR">
                <a:cs typeface="2  Lotus" panose="00000400000000000000" pitchFamily="2" charset="-78"/>
              </a:rPr>
              <a:t>  - سیستم اینتل 2000  ،  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پرسش زبان واسط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56CB44A9-2DD8-4F34-86C9-D8528A9BB8B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208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تکامل نرم افزار پایگاه داده(ادامه)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IBM</a:t>
            </a: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تولید شده توسط</a:t>
            </a:r>
            <a:r>
              <a:rPr lang="en-US" sz="2400">
                <a:cs typeface="2  Lotus" panose="00000400000000000000" pitchFamily="2" charset="-78"/>
              </a:rPr>
              <a:t>SEQEL</a:t>
            </a:r>
            <a:r>
              <a:rPr lang="fa-IR" sz="2800">
                <a:cs typeface="2  Lotus" panose="00000400000000000000" pitchFamily="2" charset="-78"/>
              </a:rPr>
              <a:t>* </a:t>
            </a:r>
            <a:endParaRPr lang="en-US" sz="28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 sz="2400">
                <a:cs typeface="2  Lotus" panose="00000400000000000000" pitchFamily="2" charset="-78"/>
              </a:rPr>
              <a:t>IMS</a:t>
            </a:r>
            <a:r>
              <a:rPr lang="fa-IR">
                <a:cs typeface="2  Lotus" panose="00000400000000000000" pitchFamily="2" charset="-78"/>
              </a:rPr>
              <a:t>  - ادامه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SQL</a:t>
            </a:r>
            <a:r>
              <a:rPr lang="fa-IR" sz="2800">
                <a:cs typeface="2  Lotus" panose="00000400000000000000" pitchFamily="2" charset="-78"/>
              </a:rPr>
              <a:t>* نامگذاری مجدد </a:t>
            </a:r>
            <a:endParaRPr lang="en-US" sz="28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)</a:t>
            </a:r>
            <a:r>
              <a:rPr lang="en-US" sz="2400">
                <a:cs typeface="2  Lotus" panose="00000400000000000000" pitchFamily="2" charset="-78"/>
              </a:rPr>
              <a:t>Query</a:t>
            </a:r>
            <a:r>
              <a:rPr lang="fa-IR">
                <a:cs typeface="2  Lotus" panose="00000400000000000000" pitchFamily="2" charset="-78"/>
              </a:rPr>
              <a:t>  - ساخت یافته شدن زبان پاسخ (</a:t>
            </a:r>
            <a:r>
              <a:rPr lang="en-US">
                <a:cs typeface="2  Lotus" panose="00000400000000000000" pitchFamily="2" charset="-78"/>
              </a:rPr>
              <a:t> </a:t>
            </a:r>
            <a:endParaRPr lang="fa-IR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محاط شده بین زبان سنتی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بدون نیاز به پشتیبانی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بسته های پایگاه داده کاومپیوتر های شخصی </a:t>
            </a:r>
            <a:endParaRPr lang="en-US" sz="28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 sz="2400">
                <a:cs typeface="2  Lotus" panose="00000400000000000000" pitchFamily="2" charset="-78"/>
              </a:rPr>
              <a:t>dBase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en-US" sz="2400">
                <a:cs typeface="2  Lotus" panose="00000400000000000000" pitchFamily="2" charset="-78"/>
              </a:rPr>
              <a:t>II</a:t>
            </a:r>
            <a:r>
              <a:rPr lang="fa-IR">
                <a:cs typeface="2  Lotus" panose="00000400000000000000" pitchFamily="2" charset="-78"/>
              </a:rPr>
              <a:t>  -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 sz="2400">
                <a:cs typeface="2  Lotus" panose="00000400000000000000" pitchFamily="2" charset="-78"/>
              </a:rPr>
              <a:t>MS-Access</a:t>
            </a:r>
            <a:r>
              <a:rPr lang="fa-IR">
                <a:cs typeface="2  Lotus" panose="00000400000000000000" pitchFamily="2" charset="-78"/>
              </a:rPr>
              <a:t>  - </a:t>
            </a:r>
            <a:r>
              <a:rPr lang="en-US"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A8E24C79-2AF3-43B5-A22F-67E566CF86C3}" type="slidenum">
              <a:rPr lang="en-US" sz="1400">
                <a:latin typeface="Times New Roman" panose="02020603050405020304" pitchFamily="18" charset="0"/>
              </a:rPr>
              <a:pPr algn="ctr"/>
              <a:t>209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اطلاعات و داده ها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پردازش اطلاعات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عناصر کلیدی درسیستمهای مفهومی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کامپیوتری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دستی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- ترکیبی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داده ها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داده های خام پردازش شده و اطلاعات را تشکیل می دهد .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54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F30E02EE-19D5-4D79-A321-EE9437A416E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ایجاد یک پایگاه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دو رهیافت : 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1. دسترسی به فرا یند شیء گرایی (حل مسئله)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2. مدل سازمانی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3048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E6BE7A79-652B-4BBD-B0C5-0B8FD0D6BF6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210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0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0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0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9" grpId="0" build="p" autoUpdateAnimBg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3587750" y="1073150"/>
            <a:ext cx="1835150" cy="531813"/>
          </a:xfrm>
          <a:prstGeom prst="rect">
            <a:avLst/>
          </a:prstGeom>
          <a:gradFill rotWithShape="0">
            <a:gsLst>
              <a:gs pos="0">
                <a:srgbClr val="FE9B03"/>
              </a:gs>
              <a:gs pos="50000">
                <a:srgbClr val="FE9B03">
                  <a:gamma/>
                  <a:shade val="0"/>
                  <a:invGamma/>
                </a:srgbClr>
              </a:gs>
              <a:gs pos="100000">
                <a:srgbClr val="FE9B03"/>
              </a:gs>
            </a:gsLst>
            <a:lin ang="189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3608388" y="234950"/>
            <a:ext cx="1795462" cy="673100"/>
          </a:xfrm>
          <a:prstGeom prst="rect">
            <a:avLst/>
          </a:prstGeom>
          <a:gradFill rotWithShape="0">
            <a:gsLst>
              <a:gs pos="0">
                <a:srgbClr val="FE9B03"/>
              </a:gs>
              <a:gs pos="50000">
                <a:srgbClr val="FE9B03">
                  <a:gamma/>
                  <a:shade val="0"/>
                  <a:invGamma/>
                </a:srgbClr>
              </a:gs>
              <a:gs pos="100000">
                <a:srgbClr val="FE9B03"/>
              </a:gs>
            </a:gsLst>
            <a:lin ang="189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3587750" y="1835150"/>
            <a:ext cx="1828800" cy="673100"/>
          </a:xfrm>
          <a:prstGeom prst="rect">
            <a:avLst/>
          </a:prstGeom>
          <a:gradFill rotWithShape="0">
            <a:gsLst>
              <a:gs pos="0">
                <a:srgbClr val="FE9B03"/>
              </a:gs>
              <a:gs pos="50000">
                <a:srgbClr val="FE9B03">
                  <a:gamma/>
                  <a:shade val="0"/>
                  <a:invGamma/>
                </a:srgbClr>
              </a:gs>
              <a:gs pos="100000">
                <a:srgbClr val="FE9B03"/>
              </a:gs>
            </a:gsLst>
            <a:lin ang="189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3587750" y="3892550"/>
            <a:ext cx="1816100" cy="657225"/>
          </a:xfrm>
          <a:prstGeom prst="rect">
            <a:avLst/>
          </a:prstGeom>
          <a:gradFill rotWithShape="0">
            <a:gsLst>
              <a:gs pos="0">
                <a:srgbClr val="FE9B03"/>
              </a:gs>
              <a:gs pos="50000">
                <a:srgbClr val="FE9B03">
                  <a:gamma/>
                  <a:shade val="0"/>
                  <a:invGamma/>
                </a:srgbClr>
              </a:gs>
              <a:gs pos="100000">
                <a:srgbClr val="FE9B03"/>
              </a:gs>
            </a:gsLst>
            <a:lin ang="189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3608388" y="2720975"/>
            <a:ext cx="1795462" cy="885825"/>
          </a:xfrm>
          <a:prstGeom prst="rect">
            <a:avLst/>
          </a:prstGeom>
          <a:gradFill rotWithShape="0">
            <a:gsLst>
              <a:gs pos="0">
                <a:srgbClr val="FE9B03"/>
              </a:gs>
              <a:gs pos="50000">
                <a:srgbClr val="FE9B03">
                  <a:gamma/>
                  <a:shade val="0"/>
                  <a:invGamma/>
                </a:srgbClr>
              </a:gs>
              <a:gs pos="100000">
                <a:srgbClr val="FE9B03"/>
              </a:gs>
            </a:gsLst>
            <a:lin ang="189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200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201" name="Rectangle 9"/>
          <p:cNvSpPr>
            <a:spLocks noChangeArrowheads="1"/>
          </p:cNvSpPr>
          <p:nvPr/>
        </p:nvSpPr>
        <p:spPr bwMode="auto">
          <a:xfrm>
            <a:off x="3652838" y="227013"/>
            <a:ext cx="16668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تعریف مسئله</a:t>
            </a:r>
            <a:endParaRPr lang="en-US" sz="1800">
              <a:latin typeface="Arial Rounded MT Bold" panose="020F0704030504030204" pitchFamily="34" charset="0"/>
              <a:cs typeface="2  Lotus" panose="00000400000000000000" pitchFamily="2" charset="-78"/>
            </a:endParaRPr>
          </a:p>
        </p:txBody>
      </p: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3505200" y="1160463"/>
            <a:ext cx="1838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اتخاذ تصمیمات لازم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92203" name="Rectangle 11"/>
          <p:cNvSpPr>
            <a:spLocks noChangeArrowheads="1"/>
          </p:cNvSpPr>
          <p:nvPr/>
        </p:nvSpPr>
        <p:spPr bwMode="auto">
          <a:xfrm>
            <a:off x="3652838" y="1900238"/>
            <a:ext cx="1762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شرح اطلاعات</a:t>
            </a:r>
          </a:p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مورد نیاز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3576638" y="2814638"/>
            <a:ext cx="1762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تعیین پردازش های لازم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3652838" y="3949700"/>
            <a:ext cx="16049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تعیین داده های مورد نیاز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392206" name="AutoShape 14"/>
          <p:cNvSpPr>
            <a:spLocks noChangeArrowheads="1"/>
          </p:cNvSpPr>
          <p:nvPr/>
        </p:nvSpPr>
        <p:spPr bwMode="auto">
          <a:xfrm rot="16200000" flipH="1">
            <a:off x="4368800" y="715963"/>
            <a:ext cx="254000" cy="5207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207" name="AutoShape 15"/>
          <p:cNvSpPr>
            <a:spLocks noChangeArrowheads="1"/>
          </p:cNvSpPr>
          <p:nvPr/>
        </p:nvSpPr>
        <p:spPr bwMode="auto">
          <a:xfrm rot="16200000" flipH="1">
            <a:off x="4387850" y="1468438"/>
            <a:ext cx="203200" cy="546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208" name="AutoShape 16"/>
          <p:cNvSpPr>
            <a:spLocks noChangeArrowheads="1"/>
          </p:cNvSpPr>
          <p:nvPr/>
        </p:nvSpPr>
        <p:spPr bwMode="auto">
          <a:xfrm rot="16200000" flipH="1">
            <a:off x="4330700" y="2332038"/>
            <a:ext cx="254000" cy="5207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209" name="AutoShape 17"/>
          <p:cNvSpPr>
            <a:spLocks noChangeArrowheads="1"/>
          </p:cNvSpPr>
          <p:nvPr/>
        </p:nvSpPr>
        <p:spPr bwMode="auto">
          <a:xfrm rot="16200000" flipH="1">
            <a:off x="4324350" y="3492500"/>
            <a:ext cx="254000" cy="5207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210" name="Rectangle 18"/>
          <p:cNvSpPr>
            <a:spLocks noChangeArrowheads="1"/>
          </p:cNvSpPr>
          <p:nvPr/>
        </p:nvSpPr>
        <p:spPr bwMode="auto">
          <a:xfrm>
            <a:off x="2890838" y="342900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1.</a:t>
            </a:r>
          </a:p>
        </p:txBody>
      </p:sp>
      <p:sp>
        <p:nvSpPr>
          <p:cNvPr id="392211" name="Rectangle 19"/>
          <p:cNvSpPr>
            <a:spLocks noChangeArrowheads="1"/>
          </p:cNvSpPr>
          <p:nvPr/>
        </p:nvSpPr>
        <p:spPr bwMode="auto">
          <a:xfrm>
            <a:off x="2871788" y="1077913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2.</a:t>
            </a:r>
          </a:p>
        </p:txBody>
      </p:sp>
      <p:sp>
        <p:nvSpPr>
          <p:cNvPr id="392212" name="Rectangle 20"/>
          <p:cNvSpPr>
            <a:spLocks noChangeArrowheads="1"/>
          </p:cNvSpPr>
          <p:nvPr/>
        </p:nvSpPr>
        <p:spPr bwMode="auto">
          <a:xfrm>
            <a:off x="2871788" y="1990725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3.</a:t>
            </a:r>
          </a:p>
        </p:txBody>
      </p:sp>
      <p:sp>
        <p:nvSpPr>
          <p:cNvPr id="392213" name="Rectangle 21"/>
          <p:cNvSpPr>
            <a:spLocks noChangeArrowheads="1"/>
          </p:cNvSpPr>
          <p:nvPr/>
        </p:nvSpPr>
        <p:spPr bwMode="auto">
          <a:xfrm>
            <a:off x="2871788" y="3008313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4.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852738" y="4056063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5.</a:t>
            </a: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852738" y="5683250"/>
            <a:ext cx="43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6.</a:t>
            </a: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5999163" y="804863"/>
            <a:ext cx="18383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نیاز است</a:t>
            </a:r>
          </a:p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داده ها</a:t>
            </a:r>
          </a:p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شیء گرایی</a:t>
            </a:r>
          </a:p>
          <a:p>
            <a:pPr algn="ctr"/>
            <a:r>
              <a:rPr lang="fa-I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شوند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grpSp>
        <p:nvGrpSpPr>
          <p:cNvPr id="392217" name="Group 25"/>
          <p:cNvGrpSpPr>
            <a:grpSpLocks/>
          </p:cNvGrpSpPr>
          <p:nvPr/>
        </p:nvGrpSpPr>
        <p:grpSpPr bwMode="auto">
          <a:xfrm>
            <a:off x="3657600" y="5035550"/>
            <a:ext cx="1524000" cy="1670050"/>
            <a:chOff x="2304" y="3172"/>
            <a:chExt cx="960" cy="1052"/>
          </a:xfrm>
        </p:grpSpPr>
        <p:grpSp>
          <p:nvGrpSpPr>
            <p:cNvPr id="392218" name="Group 26"/>
            <p:cNvGrpSpPr>
              <a:grpSpLocks/>
            </p:cNvGrpSpPr>
            <p:nvPr/>
          </p:nvGrpSpPr>
          <p:grpSpPr bwMode="auto">
            <a:xfrm>
              <a:off x="2304" y="3216"/>
              <a:ext cx="960" cy="1008"/>
              <a:chOff x="2304" y="3216"/>
              <a:chExt cx="960" cy="1008"/>
            </a:xfrm>
          </p:grpSpPr>
          <p:sp>
            <p:nvSpPr>
              <p:cNvPr id="392219" name="Rectangle 27"/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960" cy="864"/>
              </a:xfrm>
              <a:prstGeom prst="rect">
                <a:avLst/>
              </a:prstGeom>
              <a:gradFill rotWithShape="0">
                <a:gsLst>
                  <a:gs pos="0">
                    <a:srgbClr val="FE9B03">
                      <a:gamma/>
                      <a:shade val="0"/>
                      <a:invGamma/>
                    </a:srgbClr>
                  </a:gs>
                  <a:gs pos="50000">
                    <a:srgbClr val="FE9B03"/>
                  </a:gs>
                  <a:gs pos="100000">
                    <a:srgbClr val="FE9B03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92220" name="Oval 28"/>
              <p:cNvSpPr>
                <a:spLocks noChangeArrowheads="1"/>
              </p:cNvSpPr>
              <p:nvPr/>
            </p:nvSpPr>
            <p:spPr bwMode="auto">
              <a:xfrm>
                <a:off x="2304" y="3888"/>
                <a:ext cx="960" cy="336"/>
              </a:xfrm>
              <a:prstGeom prst="ellipse">
                <a:avLst/>
              </a:prstGeom>
              <a:gradFill rotWithShape="0">
                <a:gsLst>
                  <a:gs pos="0">
                    <a:srgbClr val="FE9B03">
                      <a:gamma/>
                      <a:shade val="0"/>
                      <a:invGamma/>
                    </a:srgbClr>
                  </a:gs>
                  <a:gs pos="50000">
                    <a:srgbClr val="FE9B03"/>
                  </a:gs>
                  <a:gs pos="100000">
                    <a:srgbClr val="FE9B03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92221" name="Oval 29"/>
            <p:cNvSpPr>
              <a:spLocks noChangeArrowheads="1"/>
            </p:cNvSpPr>
            <p:nvPr/>
          </p:nvSpPr>
          <p:spPr bwMode="auto">
            <a:xfrm>
              <a:off x="2308" y="3172"/>
              <a:ext cx="952" cy="8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3686175" y="5526088"/>
            <a:ext cx="1476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مشخصات داده ها</a:t>
            </a:r>
            <a:endParaRPr lang="en-US" sz="1800">
              <a:latin typeface="Arial Rounded MT Bold" panose="020F0704030504030204" pitchFamily="34" charset="0"/>
              <a:cs typeface="2  Lotus" panose="00000400000000000000" pitchFamily="2" charset="-78"/>
            </a:endParaRPr>
          </a:p>
        </p:txBody>
      </p:sp>
      <p:sp>
        <p:nvSpPr>
          <p:cNvPr id="392223" name="AutoShape 31"/>
          <p:cNvSpPr>
            <a:spLocks noChangeArrowheads="1"/>
          </p:cNvSpPr>
          <p:nvPr/>
        </p:nvSpPr>
        <p:spPr bwMode="auto">
          <a:xfrm rot="16200000" flipH="1">
            <a:off x="4197350" y="4425950"/>
            <a:ext cx="520700" cy="673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3286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11C677CC-AB0B-4BE1-B1D9-F8090B7FE3C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211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850900" y="241300"/>
            <a:ext cx="7518400" cy="1879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US" sz="1800">
              <a:cs typeface="2  Lotus" panose="00000400000000000000" pitchFamily="2" charset="-78"/>
            </a:endParaRPr>
          </a:p>
          <a:p>
            <a:pPr algn="ctr"/>
            <a:endParaRPr lang="en-US" sz="1800">
              <a:cs typeface="2  Lotus" panose="00000400000000000000" pitchFamily="2" charset="-78"/>
            </a:endParaRPr>
          </a:p>
          <a:p>
            <a:pPr algn="ctr"/>
            <a:endParaRPr lang="en-US" sz="1800">
              <a:cs typeface="2  Lotus" panose="00000400000000000000" pitchFamily="2" charset="-78"/>
            </a:endParaRPr>
          </a:p>
          <a:p>
            <a:pPr algn="ctr" eaLnBrk="1" hangingPunct="1"/>
            <a:endParaRPr lang="en-US" sz="1800">
              <a:cs typeface="2  Lotus" panose="00000400000000000000" pitchFamily="2" charset="-78"/>
            </a:endParaRPr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3740150" y="850900"/>
            <a:ext cx="1511300" cy="1054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fa-IR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ایجاد مدل</a:t>
            </a:r>
            <a:endParaRPr lang="fa-IR" sz="2000" b="1">
              <a:solidFill>
                <a:schemeClr val="bg2"/>
              </a:solidFill>
              <a:latin typeface="Bookman Old Style" panose="02050604050505020204" pitchFamily="18" charset="0"/>
              <a:cs typeface="2  Lotus" panose="00000400000000000000" pitchFamily="2" charset="-78"/>
            </a:endParaRPr>
          </a:p>
          <a:p>
            <a:pPr algn="ctr"/>
            <a:r>
              <a:rPr lang="en-US" sz="2000" b="1">
                <a:solidFill>
                  <a:schemeClr val="bg2"/>
                </a:solidFill>
                <a:latin typeface="Bookman Old Style" panose="02050604050505020204" pitchFamily="18" charset="0"/>
                <a:cs typeface="2  Lotus" panose="00000400000000000000" pitchFamily="2" charset="-78"/>
              </a:rPr>
              <a:t>Enterprise</a:t>
            </a:r>
            <a:endParaRPr lang="fa-IR" sz="2000" b="1">
              <a:solidFill>
                <a:schemeClr val="bg2"/>
              </a:solidFill>
              <a:latin typeface="Bookman Old Style" panose="02050604050505020204" pitchFamily="18" charset="0"/>
              <a:cs typeface="2  Lotus" panose="00000400000000000000" pitchFamily="2" charset="-78"/>
            </a:endParaRPr>
          </a:p>
          <a:p>
            <a:pPr algn="ctr"/>
            <a:endParaRPr lang="en-US" sz="2000" b="1">
              <a:solidFill>
                <a:schemeClr val="bg2"/>
              </a:solidFill>
              <a:latin typeface="Bookman Old Style" panose="02050604050505020204" pitchFamily="18" charset="0"/>
              <a:cs typeface="2  Lotus" panose="00000400000000000000" pitchFamily="2" charset="-78"/>
            </a:endParaRPr>
          </a:p>
          <a:p>
            <a:pPr algn="ctr"/>
            <a:endParaRPr lang="en-US" sz="2000" b="1">
              <a:solidFill>
                <a:schemeClr val="bg2"/>
              </a:solidFill>
              <a:latin typeface="Bookman Old Style" panose="02050604050505020204" pitchFamily="18" charset="0"/>
              <a:cs typeface="2  Lotus" panose="00000400000000000000" pitchFamily="2" charset="-78"/>
            </a:endParaRPr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 rot="16200000" flipH="1">
            <a:off x="4235450" y="3321050"/>
            <a:ext cx="520700" cy="292100"/>
          </a:xfrm>
          <a:prstGeom prst="rightArrow">
            <a:avLst>
              <a:gd name="adj1" fmla="val 50000"/>
              <a:gd name="adj2" fmla="val 8913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3740150" y="3740150"/>
            <a:ext cx="1511300" cy="1054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000" b="1">
                <a:solidFill>
                  <a:schemeClr val="bg2"/>
                </a:solidFill>
                <a:latin typeface="Bookman Old Style" panose="02050604050505020204" pitchFamily="18" charset="0"/>
                <a:cs typeface="2  Lotus" panose="00000400000000000000" pitchFamily="2" charset="-78"/>
              </a:rPr>
              <a:t>گسترش</a:t>
            </a:r>
          </a:p>
          <a:p>
            <a:pPr algn="ctr"/>
            <a:r>
              <a:rPr lang="fa-IR" sz="2000" b="1">
                <a:solidFill>
                  <a:schemeClr val="bg2"/>
                </a:solidFill>
                <a:latin typeface="Bookman Old Style" panose="02050604050505020204" pitchFamily="18" charset="0"/>
                <a:cs typeface="2  Lotus" panose="00000400000000000000" pitchFamily="2" charset="-78"/>
              </a:rPr>
              <a:t>پایگاه داده</a:t>
            </a:r>
            <a:endParaRPr lang="en-US" sz="2000" b="1">
              <a:solidFill>
                <a:schemeClr val="bg2"/>
              </a:solidFill>
              <a:latin typeface="Bookman Old Style" panose="02050604050505020204" pitchFamily="18" charset="0"/>
              <a:cs typeface="2  Lotus" panose="00000400000000000000" pitchFamily="2" charset="-78"/>
            </a:endParaRPr>
          </a:p>
        </p:txBody>
      </p:sp>
      <p:sp>
        <p:nvSpPr>
          <p:cNvPr id="394248" name="Freeform 8"/>
          <p:cNvSpPr>
            <a:spLocks/>
          </p:cNvSpPr>
          <p:nvPr/>
        </p:nvSpPr>
        <p:spPr bwMode="auto">
          <a:xfrm>
            <a:off x="3657600" y="2362200"/>
            <a:ext cx="1677988" cy="1068388"/>
          </a:xfrm>
          <a:custGeom>
            <a:avLst/>
            <a:gdLst>
              <a:gd name="T0" fmla="*/ 1056 w 1057"/>
              <a:gd name="T1" fmla="*/ 92 h 673"/>
              <a:gd name="T2" fmla="*/ 1056 w 1057"/>
              <a:gd name="T3" fmla="*/ 585 h 673"/>
              <a:gd name="T4" fmla="*/ 1039 w 1057"/>
              <a:gd name="T5" fmla="*/ 600 h 673"/>
              <a:gd name="T6" fmla="*/ 1015 w 1057"/>
              <a:gd name="T7" fmla="*/ 614 h 673"/>
              <a:gd name="T8" fmla="*/ 977 w 1057"/>
              <a:gd name="T9" fmla="*/ 627 h 673"/>
              <a:gd name="T10" fmla="*/ 928 w 1057"/>
              <a:gd name="T11" fmla="*/ 640 h 673"/>
              <a:gd name="T12" fmla="*/ 859 w 1057"/>
              <a:gd name="T13" fmla="*/ 652 h 673"/>
              <a:gd name="T14" fmla="*/ 791 w 1057"/>
              <a:gd name="T15" fmla="*/ 659 h 673"/>
              <a:gd name="T16" fmla="*/ 714 w 1057"/>
              <a:gd name="T17" fmla="*/ 666 h 673"/>
              <a:gd name="T18" fmla="*/ 642 w 1057"/>
              <a:gd name="T19" fmla="*/ 670 h 673"/>
              <a:gd name="T20" fmla="*/ 576 w 1057"/>
              <a:gd name="T21" fmla="*/ 672 h 673"/>
              <a:gd name="T22" fmla="*/ 503 w 1057"/>
              <a:gd name="T23" fmla="*/ 672 h 673"/>
              <a:gd name="T24" fmla="*/ 421 w 1057"/>
              <a:gd name="T25" fmla="*/ 670 h 673"/>
              <a:gd name="T26" fmla="*/ 352 w 1057"/>
              <a:gd name="T27" fmla="*/ 667 h 673"/>
              <a:gd name="T28" fmla="*/ 276 w 1057"/>
              <a:gd name="T29" fmla="*/ 660 h 673"/>
              <a:gd name="T30" fmla="*/ 203 w 1057"/>
              <a:gd name="T31" fmla="*/ 653 h 673"/>
              <a:gd name="T32" fmla="*/ 151 w 1057"/>
              <a:gd name="T33" fmla="*/ 644 h 673"/>
              <a:gd name="T34" fmla="*/ 97 w 1057"/>
              <a:gd name="T35" fmla="*/ 632 h 673"/>
              <a:gd name="T36" fmla="*/ 56 w 1057"/>
              <a:gd name="T37" fmla="*/ 620 h 673"/>
              <a:gd name="T38" fmla="*/ 35 w 1057"/>
              <a:gd name="T39" fmla="*/ 612 h 673"/>
              <a:gd name="T40" fmla="*/ 14 w 1057"/>
              <a:gd name="T41" fmla="*/ 599 h 673"/>
              <a:gd name="T42" fmla="*/ 0 w 1057"/>
              <a:gd name="T43" fmla="*/ 584 h 673"/>
              <a:gd name="T44" fmla="*/ 0 w 1057"/>
              <a:gd name="T45" fmla="*/ 85 h 673"/>
              <a:gd name="T46" fmla="*/ 10 w 1057"/>
              <a:gd name="T47" fmla="*/ 72 h 673"/>
              <a:gd name="T48" fmla="*/ 35 w 1057"/>
              <a:gd name="T49" fmla="*/ 58 h 673"/>
              <a:gd name="T50" fmla="*/ 93 w 1057"/>
              <a:gd name="T51" fmla="*/ 40 h 673"/>
              <a:gd name="T52" fmla="*/ 58 w 1057"/>
              <a:gd name="T53" fmla="*/ 50 h 673"/>
              <a:gd name="T54" fmla="*/ 120 w 1057"/>
              <a:gd name="T55" fmla="*/ 32 h 673"/>
              <a:gd name="T56" fmla="*/ 170 w 1057"/>
              <a:gd name="T57" fmla="*/ 25 h 673"/>
              <a:gd name="T58" fmla="*/ 232 w 1057"/>
              <a:gd name="T59" fmla="*/ 16 h 673"/>
              <a:gd name="T60" fmla="*/ 300 w 1057"/>
              <a:gd name="T61" fmla="*/ 10 h 673"/>
              <a:gd name="T62" fmla="*/ 373 w 1057"/>
              <a:gd name="T63" fmla="*/ 2 h 673"/>
              <a:gd name="T64" fmla="*/ 459 w 1057"/>
              <a:gd name="T65" fmla="*/ 0 h 673"/>
              <a:gd name="T66" fmla="*/ 532 w 1057"/>
              <a:gd name="T67" fmla="*/ 0 h 673"/>
              <a:gd name="T68" fmla="*/ 628 w 1057"/>
              <a:gd name="T69" fmla="*/ 0 h 673"/>
              <a:gd name="T70" fmla="*/ 698 w 1057"/>
              <a:gd name="T71" fmla="*/ 3 h 673"/>
              <a:gd name="T72" fmla="*/ 760 w 1057"/>
              <a:gd name="T73" fmla="*/ 10 h 673"/>
              <a:gd name="T74" fmla="*/ 832 w 1057"/>
              <a:gd name="T75" fmla="*/ 16 h 673"/>
              <a:gd name="T76" fmla="*/ 890 w 1057"/>
              <a:gd name="T77" fmla="*/ 26 h 673"/>
              <a:gd name="T78" fmla="*/ 946 w 1057"/>
              <a:gd name="T79" fmla="*/ 39 h 673"/>
              <a:gd name="T80" fmla="*/ 987 w 1057"/>
              <a:gd name="T81" fmla="*/ 48 h 673"/>
              <a:gd name="T82" fmla="*/ 1015 w 1057"/>
              <a:gd name="T83" fmla="*/ 59 h 673"/>
              <a:gd name="T84" fmla="*/ 1039 w 1057"/>
              <a:gd name="T85" fmla="*/ 73 h 673"/>
              <a:gd name="T86" fmla="*/ 1056 w 1057"/>
              <a:gd name="T87" fmla="*/ 9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57" h="673">
                <a:moveTo>
                  <a:pt x="1056" y="92"/>
                </a:moveTo>
                <a:lnTo>
                  <a:pt x="1056" y="585"/>
                </a:lnTo>
                <a:lnTo>
                  <a:pt x="1039" y="600"/>
                </a:lnTo>
                <a:lnTo>
                  <a:pt x="1015" y="614"/>
                </a:lnTo>
                <a:lnTo>
                  <a:pt x="977" y="627"/>
                </a:lnTo>
                <a:lnTo>
                  <a:pt x="928" y="640"/>
                </a:lnTo>
                <a:lnTo>
                  <a:pt x="859" y="652"/>
                </a:lnTo>
                <a:lnTo>
                  <a:pt x="791" y="659"/>
                </a:lnTo>
                <a:lnTo>
                  <a:pt x="714" y="666"/>
                </a:lnTo>
                <a:lnTo>
                  <a:pt x="642" y="670"/>
                </a:lnTo>
                <a:lnTo>
                  <a:pt x="576" y="672"/>
                </a:lnTo>
                <a:lnTo>
                  <a:pt x="503" y="672"/>
                </a:lnTo>
                <a:lnTo>
                  <a:pt x="421" y="670"/>
                </a:lnTo>
                <a:lnTo>
                  <a:pt x="352" y="667"/>
                </a:lnTo>
                <a:lnTo>
                  <a:pt x="276" y="660"/>
                </a:lnTo>
                <a:lnTo>
                  <a:pt x="203" y="653"/>
                </a:lnTo>
                <a:lnTo>
                  <a:pt x="151" y="644"/>
                </a:lnTo>
                <a:lnTo>
                  <a:pt x="97" y="632"/>
                </a:lnTo>
                <a:lnTo>
                  <a:pt x="56" y="620"/>
                </a:lnTo>
                <a:lnTo>
                  <a:pt x="35" y="612"/>
                </a:lnTo>
                <a:lnTo>
                  <a:pt x="14" y="599"/>
                </a:lnTo>
                <a:lnTo>
                  <a:pt x="0" y="584"/>
                </a:lnTo>
                <a:lnTo>
                  <a:pt x="0" y="85"/>
                </a:lnTo>
                <a:lnTo>
                  <a:pt x="10" y="72"/>
                </a:lnTo>
                <a:lnTo>
                  <a:pt x="35" y="58"/>
                </a:lnTo>
                <a:lnTo>
                  <a:pt x="93" y="40"/>
                </a:lnTo>
                <a:lnTo>
                  <a:pt x="58" y="50"/>
                </a:lnTo>
                <a:lnTo>
                  <a:pt x="120" y="32"/>
                </a:lnTo>
                <a:lnTo>
                  <a:pt x="170" y="25"/>
                </a:lnTo>
                <a:lnTo>
                  <a:pt x="232" y="16"/>
                </a:lnTo>
                <a:lnTo>
                  <a:pt x="300" y="10"/>
                </a:lnTo>
                <a:lnTo>
                  <a:pt x="373" y="2"/>
                </a:lnTo>
                <a:lnTo>
                  <a:pt x="459" y="0"/>
                </a:lnTo>
                <a:lnTo>
                  <a:pt x="532" y="0"/>
                </a:lnTo>
                <a:lnTo>
                  <a:pt x="628" y="0"/>
                </a:lnTo>
                <a:lnTo>
                  <a:pt x="698" y="3"/>
                </a:lnTo>
                <a:lnTo>
                  <a:pt x="760" y="10"/>
                </a:lnTo>
                <a:lnTo>
                  <a:pt x="832" y="16"/>
                </a:lnTo>
                <a:lnTo>
                  <a:pt x="890" y="26"/>
                </a:lnTo>
                <a:lnTo>
                  <a:pt x="946" y="39"/>
                </a:lnTo>
                <a:lnTo>
                  <a:pt x="987" y="48"/>
                </a:lnTo>
                <a:lnTo>
                  <a:pt x="1015" y="59"/>
                </a:lnTo>
                <a:lnTo>
                  <a:pt x="1039" y="73"/>
                </a:lnTo>
                <a:lnTo>
                  <a:pt x="1056" y="9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4249" name="AutoShape 9"/>
          <p:cNvSpPr>
            <a:spLocks noChangeArrowheads="1"/>
          </p:cNvSpPr>
          <p:nvPr/>
        </p:nvSpPr>
        <p:spPr bwMode="auto">
          <a:xfrm rot="16200000" flipH="1">
            <a:off x="4197350" y="2063750"/>
            <a:ext cx="596900" cy="292100"/>
          </a:xfrm>
          <a:prstGeom prst="right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4250" name="Oval 10"/>
          <p:cNvSpPr>
            <a:spLocks noChangeArrowheads="1"/>
          </p:cNvSpPr>
          <p:nvPr/>
        </p:nvSpPr>
        <p:spPr bwMode="auto">
          <a:xfrm>
            <a:off x="3892550" y="2368550"/>
            <a:ext cx="1282700" cy="2159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4251" name="AutoShape 11"/>
          <p:cNvSpPr>
            <a:spLocks noChangeArrowheads="1"/>
          </p:cNvSpPr>
          <p:nvPr/>
        </p:nvSpPr>
        <p:spPr bwMode="auto">
          <a:xfrm rot="16200000" flipH="1">
            <a:off x="4197350" y="2063750"/>
            <a:ext cx="596900" cy="292100"/>
          </a:xfrm>
          <a:prstGeom prst="right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4252" name="Freeform 12"/>
          <p:cNvSpPr>
            <a:spLocks/>
          </p:cNvSpPr>
          <p:nvPr/>
        </p:nvSpPr>
        <p:spPr bwMode="auto">
          <a:xfrm>
            <a:off x="3886200" y="5105400"/>
            <a:ext cx="1220788" cy="1525588"/>
          </a:xfrm>
          <a:custGeom>
            <a:avLst/>
            <a:gdLst>
              <a:gd name="T0" fmla="*/ 768 w 769"/>
              <a:gd name="T1" fmla="*/ 131 h 961"/>
              <a:gd name="T2" fmla="*/ 768 w 769"/>
              <a:gd name="T3" fmla="*/ 836 h 961"/>
              <a:gd name="T4" fmla="*/ 755 w 769"/>
              <a:gd name="T5" fmla="*/ 857 h 961"/>
              <a:gd name="T6" fmla="*/ 738 w 769"/>
              <a:gd name="T7" fmla="*/ 877 h 961"/>
              <a:gd name="T8" fmla="*/ 710 w 769"/>
              <a:gd name="T9" fmla="*/ 895 h 961"/>
              <a:gd name="T10" fmla="*/ 675 w 769"/>
              <a:gd name="T11" fmla="*/ 914 h 961"/>
              <a:gd name="T12" fmla="*/ 625 w 769"/>
              <a:gd name="T13" fmla="*/ 930 h 961"/>
              <a:gd name="T14" fmla="*/ 575 w 769"/>
              <a:gd name="T15" fmla="*/ 942 h 961"/>
              <a:gd name="T16" fmla="*/ 520 w 769"/>
              <a:gd name="T17" fmla="*/ 950 h 961"/>
              <a:gd name="T18" fmla="*/ 467 w 769"/>
              <a:gd name="T19" fmla="*/ 957 h 961"/>
              <a:gd name="T20" fmla="*/ 419 w 769"/>
              <a:gd name="T21" fmla="*/ 960 h 961"/>
              <a:gd name="T22" fmla="*/ 366 w 769"/>
              <a:gd name="T23" fmla="*/ 960 h 961"/>
              <a:gd name="T24" fmla="*/ 306 w 769"/>
              <a:gd name="T25" fmla="*/ 957 h 961"/>
              <a:gd name="T26" fmla="*/ 256 w 769"/>
              <a:gd name="T27" fmla="*/ 952 h 961"/>
              <a:gd name="T28" fmla="*/ 201 w 769"/>
              <a:gd name="T29" fmla="*/ 943 h 961"/>
              <a:gd name="T30" fmla="*/ 148 w 769"/>
              <a:gd name="T31" fmla="*/ 932 h 961"/>
              <a:gd name="T32" fmla="*/ 110 w 769"/>
              <a:gd name="T33" fmla="*/ 920 h 961"/>
              <a:gd name="T34" fmla="*/ 70 w 769"/>
              <a:gd name="T35" fmla="*/ 904 h 961"/>
              <a:gd name="T36" fmla="*/ 40 w 769"/>
              <a:gd name="T37" fmla="*/ 886 h 961"/>
              <a:gd name="T38" fmla="*/ 25 w 769"/>
              <a:gd name="T39" fmla="*/ 874 h 961"/>
              <a:gd name="T40" fmla="*/ 10 w 769"/>
              <a:gd name="T41" fmla="*/ 856 h 961"/>
              <a:gd name="T42" fmla="*/ 0 w 769"/>
              <a:gd name="T43" fmla="*/ 834 h 961"/>
              <a:gd name="T44" fmla="*/ 0 w 769"/>
              <a:gd name="T45" fmla="*/ 121 h 961"/>
              <a:gd name="T46" fmla="*/ 8 w 769"/>
              <a:gd name="T47" fmla="*/ 103 h 961"/>
              <a:gd name="T48" fmla="*/ 25 w 769"/>
              <a:gd name="T49" fmla="*/ 83 h 961"/>
              <a:gd name="T50" fmla="*/ 68 w 769"/>
              <a:gd name="T51" fmla="*/ 56 h 961"/>
              <a:gd name="T52" fmla="*/ 43 w 769"/>
              <a:gd name="T53" fmla="*/ 71 h 961"/>
              <a:gd name="T54" fmla="*/ 88 w 769"/>
              <a:gd name="T55" fmla="*/ 46 h 961"/>
              <a:gd name="T56" fmla="*/ 123 w 769"/>
              <a:gd name="T57" fmla="*/ 35 h 961"/>
              <a:gd name="T58" fmla="*/ 168 w 769"/>
              <a:gd name="T59" fmla="*/ 23 h 961"/>
              <a:gd name="T60" fmla="*/ 218 w 769"/>
              <a:gd name="T61" fmla="*/ 13 h 961"/>
              <a:gd name="T62" fmla="*/ 271 w 769"/>
              <a:gd name="T63" fmla="*/ 3 h 961"/>
              <a:gd name="T64" fmla="*/ 334 w 769"/>
              <a:gd name="T65" fmla="*/ 0 h 961"/>
              <a:gd name="T66" fmla="*/ 387 w 769"/>
              <a:gd name="T67" fmla="*/ 0 h 961"/>
              <a:gd name="T68" fmla="*/ 457 w 769"/>
              <a:gd name="T69" fmla="*/ 0 h 961"/>
              <a:gd name="T70" fmla="*/ 507 w 769"/>
              <a:gd name="T71" fmla="*/ 5 h 961"/>
              <a:gd name="T72" fmla="*/ 552 w 769"/>
              <a:gd name="T73" fmla="*/ 13 h 961"/>
              <a:gd name="T74" fmla="*/ 605 w 769"/>
              <a:gd name="T75" fmla="*/ 23 h 961"/>
              <a:gd name="T76" fmla="*/ 648 w 769"/>
              <a:gd name="T77" fmla="*/ 36 h 961"/>
              <a:gd name="T78" fmla="*/ 688 w 769"/>
              <a:gd name="T79" fmla="*/ 55 h 961"/>
              <a:gd name="T80" fmla="*/ 718 w 769"/>
              <a:gd name="T81" fmla="*/ 70 h 961"/>
              <a:gd name="T82" fmla="*/ 738 w 769"/>
              <a:gd name="T83" fmla="*/ 84 h 961"/>
              <a:gd name="T84" fmla="*/ 755 w 769"/>
              <a:gd name="T85" fmla="*/ 104 h 961"/>
              <a:gd name="T86" fmla="*/ 768 w 769"/>
              <a:gd name="T87" fmla="*/ 131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9" h="961">
                <a:moveTo>
                  <a:pt x="768" y="131"/>
                </a:moveTo>
                <a:lnTo>
                  <a:pt x="768" y="836"/>
                </a:lnTo>
                <a:lnTo>
                  <a:pt x="755" y="857"/>
                </a:lnTo>
                <a:lnTo>
                  <a:pt x="738" y="877"/>
                </a:lnTo>
                <a:lnTo>
                  <a:pt x="710" y="895"/>
                </a:lnTo>
                <a:lnTo>
                  <a:pt x="675" y="914"/>
                </a:lnTo>
                <a:lnTo>
                  <a:pt x="625" y="930"/>
                </a:lnTo>
                <a:lnTo>
                  <a:pt x="575" y="942"/>
                </a:lnTo>
                <a:lnTo>
                  <a:pt x="520" y="950"/>
                </a:lnTo>
                <a:lnTo>
                  <a:pt x="467" y="957"/>
                </a:lnTo>
                <a:lnTo>
                  <a:pt x="419" y="960"/>
                </a:lnTo>
                <a:lnTo>
                  <a:pt x="366" y="960"/>
                </a:lnTo>
                <a:lnTo>
                  <a:pt x="306" y="957"/>
                </a:lnTo>
                <a:lnTo>
                  <a:pt x="256" y="952"/>
                </a:lnTo>
                <a:lnTo>
                  <a:pt x="201" y="943"/>
                </a:lnTo>
                <a:lnTo>
                  <a:pt x="148" y="932"/>
                </a:lnTo>
                <a:lnTo>
                  <a:pt x="110" y="920"/>
                </a:lnTo>
                <a:lnTo>
                  <a:pt x="70" y="904"/>
                </a:lnTo>
                <a:lnTo>
                  <a:pt x="40" y="886"/>
                </a:lnTo>
                <a:lnTo>
                  <a:pt x="25" y="874"/>
                </a:lnTo>
                <a:lnTo>
                  <a:pt x="10" y="856"/>
                </a:lnTo>
                <a:lnTo>
                  <a:pt x="0" y="834"/>
                </a:lnTo>
                <a:lnTo>
                  <a:pt x="0" y="121"/>
                </a:lnTo>
                <a:lnTo>
                  <a:pt x="8" y="103"/>
                </a:lnTo>
                <a:lnTo>
                  <a:pt x="25" y="83"/>
                </a:lnTo>
                <a:lnTo>
                  <a:pt x="68" y="56"/>
                </a:lnTo>
                <a:lnTo>
                  <a:pt x="43" y="71"/>
                </a:lnTo>
                <a:lnTo>
                  <a:pt x="88" y="46"/>
                </a:lnTo>
                <a:lnTo>
                  <a:pt x="123" y="35"/>
                </a:lnTo>
                <a:lnTo>
                  <a:pt x="168" y="23"/>
                </a:lnTo>
                <a:lnTo>
                  <a:pt x="218" y="13"/>
                </a:lnTo>
                <a:lnTo>
                  <a:pt x="271" y="3"/>
                </a:lnTo>
                <a:lnTo>
                  <a:pt x="334" y="0"/>
                </a:lnTo>
                <a:lnTo>
                  <a:pt x="387" y="0"/>
                </a:lnTo>
                <a:lnTo>
                  <a:pt x="457" y="0"/>
                </a:lnTo>
                <a:lnTo>
                  <a:pt x="507" y="5"/>
                </a:lnTo>
                <a:lnTo>
                  <a:pt x="552" y="13"/>
                </a:lnTo>
                <a:lnTo>
                  <a:pt x="605" y="23"/>
                </a:lnTo>
                <a:lnTo>
                  <a:pt x="648" y="36"/>
                </a:lnTo>
                <a:lnTo>
                  <a:pt x="688" y="55"/>
                </a:lnTo>
                <a:lnTo>
                  <a:pt x="718" y="70"/>
                </a:lnTo>
                <a:lnTo>
                  <a:pt x="738" y="84"/>
                </a:lnTo>
                <a:lnTo>
                  <a:pt x="755" y="104"/>
                </a:lnTo>
                <a:lnTo>
                  <a:pt x="768" y="131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4253" name="Oval 13"/>
          <p:cNvSpPr>
            <a:spLocks noChangeArrowheads="1"/>
          </p:cNvSpPr>
          <p:nvPr/>
        </p:nvSpPr>
        <p:spPr bwMode="auto">
          <a:xfrm>
            <a:off x="3892550" y="5111750"/>
            <a:ext cx="1206500" cy="2921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4254" name="AutoShape 14"/>
          <p:cNvSpPr>
            <a:spLocks noChangeArrowheads="1"/>
          </p:cNvSpPr>
          <p:nvPr/>
        </p:nvSpPr>
        <p:spPr bwMode="auto">
          <a:xfrm rot="16200000" flipH="1">
            <a:off x="4235450" y="4921250"/>
            <a:ext cx="520700" cy="292100"/>
          </a:xfrm>
          <a:prstGeom prst="rightArrow">
            <a:avLst>
              <a:gd name="adj1" fmla="val 50000"/>
              <a:gd name="adj2" fmla="val 8913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4255" name="Rectangle 15"/>
          <p:cNvSpPr>
            <a:spLocks noChangeArrowheads="1"/>
          </p:cNvSpPr>
          <p:nvPr/>
        </p:nvSpPr>
        <p:spPr bwMode="auto">
          <a:xfrm>
            <a:off x="4400550" y="5556250"/>
            <a:ext cx="1809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 sz="1600">
              <a:latin typeface="Bookman Old Style" panose="02050604050505020204" pitchFamily="18" charset="0"/>
              <a:cs typeface="2  Lotus" panose="00000400000000000000" pitchFamily="2" charset="-78"/>
            </a:endParaRPr>
          </a:p>
          <a:p>
            <a:pPr eaLnBrk="1" hangingPunct="1"/>
            <a:endParaRPr lang="en-US" sz="1600">
              <a:latin typeface="Bookman Old Style" panose="02050604050505020204" pitchFamily="18" charset="0"/>
              <a:cs typeface="2  Lotus" panose="00000400000000000000" pitchFamily="2" charset="-78"/>
            </a:endParaRPr>
          </a:p>
        </p:txBody>
      </p:sp>
      <p:sp>
        <p:nvSpPr>
          <p:cNvPr id="394256" name="Rectangle 16"/>
          <p:cNvSpPr>
            <a:spLocks noChangeArrowheads="1"/>
          </p:cNvSpPr>
          <p:nvPr/>
        </p:nvSpPr>
        <p:spPr bwMode="auto">
          <a:xfrm>
            <a:off x="3581400" y="5784850"/>
            <a:ext cx="19145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>
                <a:solidFill>
                  <a:schemeClr val="bg2"/>
                </a:solidFill>
                <a:latin typeface="Bookman Old Style" panose="02050604050505020204" pitchFamily="18" charset="0"/>
                <a:cs typeface="2  Lotus" panose="00000400000000000000" pitchFamily="2" charset="-78"/>
              </a:rPr>
              <a:t>پایگاه داده</a:t>
            </a:r>
            <a:endParaRPr lang="en-US" b="1">
              <a:solidFill>
                <a:schemeClr val="bg2"/>
              </a:solidFill>
              <a:latin typeface="Bookman Old Style" panose="02050604050505020204" pitchFamily="18" charset="0"/>
              <a:cs typeface="2  Lotus" panose="00000400000000000000" pitchFamily="2" charset="-78"/>
            </a:endParaRPr>
          </a:p>
        </p:txBody>
      </p:sp>
      <p:sp>
        <p:nvSpPr>
          <p:cNvPr id="394257" name="Rectangle 17"/>
          <p:cNvSpPr>
            <a:spLocks noChangeArrowheads="1"/>
          </p:cNvSpPr>
          <p:nvPr/>
        </p:nvSpPr>
        <p:spPr bwMode="auto">
          <a:xfrm>
            <a:off x="2495550" y="4032250"/>
            <a:ext cx="4857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2  Lotus" panose="00000400000000000000" pitchFamily="2" charset="-78"/>
              </a:rPr>
              <a:t>2.</a:t>
            </a:r>
          </a:p>
        </p:txBody>
      </p:sp>
      <p:sp>
        <p:nvSpPr>
          <p:cNvPr id="394258" name="Rectangle 18"/>
          <p:cNvSpPr>
            <a:spLocks noChangeArrowheads="1"/>
          </p:cNvSpPr>
          <p:nvPr/>
        </p:nvSpPr>
        <p:spPr bwMode="auto">
          <a:xfrm>
            <a:off x="2419350" y="1382713"/>
            <a:ext cx="5984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cs typeface="2  Lotus" panose="00000400000000000000" pitchFamily="2" charset="-78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2  Lotus" panose="00000400000000000000" pitchFamily="2" charset="-78"/>
              </a:rPr>
              <a:t>1.</a:t>
            </a:r>
          </a:p>
        </p:txBody>
      </p:sp>
      <p:sp>
        <p:nvSpPr>
          <p:cNvPr id="394259" name="Rectangle 19"/>
          <p:cNvSpPr>
            <a:spLocks noChangeArrowheads="1"/>
          </p:cNvSpPr>
          <p:nvPr/>
        </p:nvSpPr>
        <p:spPr bwMode="auto">
          <a:xfrm>
            <a:off x="452438" y="300038"/>
            <a:ext cx="8391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latin typeface="Bookman Old Style" panose="02050604050505020204" pitchFamily="18" charset="0"/>
                <a:cs typeface="2  Titr" panose="00000700000000000000" pitchFamily="2" charset="-78"/>
              </a:rPr>
              <a:t>استراتژی طراحی برای منابع اطلاعات</a:t>
            </a:r>
            <a:endParaRPr lang="en-US" b="1">
              <a:latin typeface="Bookman Old Style" panose="02050604050505020204" pitchFamily="18" charset="0"/>
              <a:cs typeface="2  Titr" panose="00000700000000000000" pitchFamily="2" charset="-78"/>
            </a:endParaRPr>
          </a:p>
        </p:txBody>
      </p:sp>
      <p:sp>
        <p:nvSpPr>
          <p:cNvPr id="394260" name="Rectangle 20"/>
          <p:cNvSpPr>
            <a:spLocks noChangeArrowheads="1"/>
          </p:cNvSpPr>
          <p:nvPr/>
        </p:nvSpPr>
        <p:spPr bwMode="auto">
          <a:xfrm>
            <a:off x="6378575" y="3103563"/>
            <a:ext cx="1858963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32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نیاز است </a:t>
            </a:r>
          </a:p>
          <a:p>
            <a:pPr algn="ctr"/>
            <a:r>
              <a:rPr lang="fa-IR" sz="32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داده ها</a:t>
            </a:r>
          </a:p>
          <a:p>
            <a:pPr algn="ctr"/>
            <a:r>
              <a:rPr lang="fa-IR" sz="32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 با مدل</a:t>
            </a:r>
            <a:endParaRPr lang="en-US" sz="32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  <a:p>
            <a:pPr algn="ctr"/>
            <a:r>
              <a:rPr lang="en-US" sz="28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Enterprise</a:t>
            </a:r>
            <a:r>
              <a:rPr lang="en-US" sz="32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endParaRPr lang="fa-IR" sz="32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  <a:p>
            <a:pPr algn="ctr"/>
            <a:r>
              <a:rPr lang="fa-IR" sz="3200">
                <a:solidFill>
                  <a:schemeClr val="tx2"/>
                </a:solidFill>
                <a:latin typeface="Times New Roman" panose="02020603050405020304" pitchFamily="18" charset="0"/>
                <a:cs typeface="2  Titr" panose="00000700000000000000" pitchFamily="2" charset="-78"/>
              </a:rPr>
              <a:t>تعریف</a:t>
            </a:r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Titr" panose="00000700000000000000" pitchFamily="2" charset="-78"/>
              </a:rPr>
              <a:t> </a:t>
            </a:r>
            <a:r>
              <a:rPr lang="fa-IR" sz="3200">
                <a:solidFill>
                  <a:schemeClr val="tx2"/>
                </a:solidFill>
                <a:latin typeface="Times New Roman" panose="02020603050405020304" pitchFamily="18" charset="0"/>
                <a:cs typeface="2  Titr" panose="00000700000000000000" pitchFamily="2" charset="-78"/>
              </a:rPr>
              <a:t>شوند</a:t>
            </a:r>
            <a:endParaRPr lang="en-US" sz="3200">
              <a:solidFill>
                <a:schemeClr val="tx2"/>
              </a:solidFill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394261" name="Oval 21"/>
          <p:cNvSpPr>
            <a:spLocks noChangeArrowheads="1"/>
          </p:cNvSpPr>
          <p:nvPr/>
        </p:nvSpPr>
        <p:spPr bwMode="auto">
          <a:xfrm>
            <a:off x="3892550" y="2368550"/>
            <a:ext cx="1206500" cy="2159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US" sz="2800">
              <a:cs typeface="2  Lotus" panose="00000400000000000000" pitchFamily="2" charset="-78"/>
            </a:endParaRPr>
          </a:p>
          <a:p>
            <a:pPr algn="ctr"/>
            <a:endParaRPr lang="en-US" sz="1600">
              <a:latin typeface="Bookman Old Style" panose="02050604050505020204" pitchFamily="18" charset="0"/>
              <a:cs typeface="2  Lotus" panose="00000400000000000000" pitchFamily="2" charset="-78"/>
            </a:endParaRPr>
          </a:p>
          <a:p>
            <a:pPr algn="ctr"/>
            <a:endParaRPr lang="en-US" sz="1600">
              <a:latin typeface="Bookman Old Style" panose="02050604050505020204" pitchFamily="18" charset="0"/>
              <a:cs typeface="2  Lotus" panose="00000400000000000000" pitchFamily="2" charset="-78"/>
            </a:endParaRPr>
          </a:p>
          <a:p>
            <a:pPr algn="ctr"/>
            <a:endParaRPr lang="en-US" sz="2000" b="1">
              <a:latin typeface="Bookman Old Style" panose="020506040505050202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 sz="2000" b="1">
                <a:solidFill>
                  <a:schemeClr val="bg2"/>
                </a:solidFill>
                <a:latin typeface="Bookman Old Style" panose="02050604050505020204" pitchFamily="18" charset="0"/>
                <a:cs typeface="2  Lotus" panose="00000400000000000000" pitchFamily="2" charset="-78"/>
              </a:rPr>
              <a:t>مدل داده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Bookman Old Style" panose="02050604050505020204" pitchFamily="18" charset="0"/>
                <a:cs typeface="2  Lotus" panose="00000400000000000000" pitchFamily="2" charset="-78"/>
              </a:rPr>
              <a:t>Enterprise</a:t>
            </a:r>
          </a:p>
          <a:p>
            <a:pPr algn="ctr"/>
            <a:endParaRPr lang="en-US" sz="2000" b="1">
              <a:solidFill>
                <a:schemeClr val="bg2"/>
              </a:solidFill>
              <a:latin typeface="Bookman Old Style" panose="02050604050505020204" pitchFamily="18" charset="0"/>
              <a:cs typeface="2  Lotus" panose="00000400000000000000" pitchFamily="2" charset="-78"/>
            </a:endParaRPr>
          </a:p>
        </p:txBody>
      </p:sp>
      <p:sp>
        <p:nvSpPr>
          <p:cNvPr id="394262" name="Text Box 22"/>
          <p:cNvSpPr txBox="1">
            <a:spLocks noChangeArrowheads="1"/>
          </p:cNvSpPr>
          <p:nvPr/>
        </p:nvSpPr>
        <p:spPr bwMode="auto">
          <a:xfrm>
            <a:off x="3048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97ED806C-9103-494A-82F8-9067876DA13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212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Freeform 2"/>
          <p:cNvSpPr>
            <a:spLocks/>
          </p:cNvSpPr>
          <p:nvPr/>
        </p:nvSpPr>
        <p:spPr bwMode="auto">
          <a:xfrm>
            <a:off x="4237038" y="1933575"/>
            <a:ext cx="623887" cy="906463"/>
          </a:xfrm>
          <a:custGeom>
            <a:avLst/>
            <a:gdLst>
              <a:gd name="T0" fmla="*/ 291 w 393"/>
              <a:gd name="T1" fmla="*/ 0 h 571"/>
              <a:gd name="T2" fmla="*/ 104 w 393"/>
              <a:gd name="T3" fmla="*/ 67 h 571"/>
              <a:gd name="T4" fmla="*/ 104 w 393"/>
              <a:gd name="T5" fmla="*/ 334 h 571"/>
              <a:gd name="T6" fmla="*/ 0 w 393"/>
              <a:gd name="T7" fmla="*/ 333 h 571"/>
              <a:gd name="T8" fmla="*/ 197 w 393"/>
              <a:gd name="T9" fmla="*/ 570 h 571"/>
              <a:gd name="T10" fmla="*/ 392 w 393"/>
              <a:gd name="T11" fmla="*/ 333 h 571"/>
              <a:gd name="T12" fmla="*/ 293 w 393"/>
              <a:gd name="T13" fmla="*/ 333 h 571"/>
              <a:gd name="T14" fmla="*/ 291 w 393"/>
              <a:gd name="T15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3" h="571">
                <a:moveTo>
                  <a:pt x="291" y="0"/>
                </a:moveTo>
                <a:lnTo>
                  <a:pt x="104" y="67"/>
                </a:lnTo>
                <a:lnTo>
                  <a:pt x="104" y="334"/>
                </a:lnTo>
                <a:lnTo>
                  <a:pt x="0" y="333"/>
                </a:lnTo>
                <a:lnTo>
                  <a:pt x="197" y="570"/>
                </a:lnTo>
                <a:lnTo>
                  <a:pt x="392" y="333"/>
                </a:lnTo>
                <a:lnTo>
                  <a:pt x="293" y="333"/>
                </a:lnTo>
                <a:lnTo>
                  <a:pt x="291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6291" name="AutoShape 3"/>
          <p:cNvSpPr>
            <a:spLocks noChangeArrowheads="1"/>
          </p:cNvSpPr>
          <p:nvPr/>
        </p:nvSpPr>
        <p:spPr bwMode="auto">
          <a:xfrm rot="16200000" flipH="1">
            <a:off x="4232275" y="3444875"/>
            <a:ext cx="577850" cy="5969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6293" name="Freeform 5"/>
          <p:cNvSpPr>
            <a:spLocks/>
          </p:cNvSpPr>
          <p:nvPr/>
        </p:nvSpPr>
        <p:spPr bwMode="auto">
          <a:xfrm>
            <a:off x="3319463" y="1281113"/>
            <a:ext cx="2473325" cy="930275"/>
          </a:xfrm>
          <a:custGeom>
            <a:avLst/>
            <a:gdLst>
              <a:gd name="T0" fmla="*/ 0 w 1558"/>
              <a:gd name="T1" fmla="*/ 539 h 586"/>
              <a:gd name="T2" fmla="*/ 0 w 1558"/>
              <a:gd name="T3" fmla="*/ 0 h 586"/>
              <a:gd name="T4" fmla="*/ 1557 w 1558"/>
              <a:gd name="T5" fmla="*/ 0 h 586"/>
              <a:gd name="T6" fmla="*/ 1557 w 1558"/>
              <a:gd name="T7" fmla="*/ 319 h 586"/>
              <a:gd name="T8" fmla="*/ 1369 w 1558"/>
              <a:gd name="T9" fmla="*/ 319 h 586"/>
              <a:gd name="T10" fmla="*/ 1279 w 1558"/>
              <a:gd name="T11" fmla="*/ 325 h 586"/>
              <a:gd name="T12" fmla="*/ 1203 w 1558"/>
              <a:gd name="T13" fmla="*/ 333 h 586"/>
              <a:gd name="T14" fmla="*/ 1116 w 1558"/>
              <a:gd name="T15" fmla="*/ 350 h 586"/>
              <a:gd name="T16" fmla="*/ 1032 w 1558"/>
              <a:gd name="T17" fmla="*/ 370 h 586"/>
              <a:gd name="T18" fmla="*/ 956 w 1558"/>
              <a:gd name="T19" fmla="*/ 392 h 586"/>
              <a:gd name="T20" fmla="*/ 879 w 1558"/>
              <a:gd name="T21" fmla="*/ 425 h 586"/>
              <a:gd name="T22" fmla="*/ 803 w 1558"/>
              <a:gd name="T23" fmla="*/ 464 h 586"/>
              <a:gd name="T24" fmla="*/ 736 w 1558"/>
              <a:gd name="T25" fmla="*/ 497 h 586"/>
              <a:gd name="T26" fmla="*/ 692 w 1558"/>
              <a:gd name="T27" fmla="*/ 516 h 586"/>
              <a:gd name="T28" fmla="*/ 639 w 1558"/>
              <a:gd name="T29" fmla="*/ 535 h 586"/>
              <a:gd name="T30" fmla="*/ 566 w 1558"/>
              <a:gd name="T31" fmla="*/ 558 h 586"/>
              <a:gd name="T32" fmla="*/ 494 w 1558"/>
              <a:gd name="T33" fmla="*/ 573 h 586"/>
              <a:gd name="T34" fmla="*/ 417 w 1558"/>
              <a:gd name="T35" fmla="*/ 583 h 586"/>
              <a:gd name="T36" fmla="*/ 341 w 1558"/>
              <a:gd name="T37" fmla="*/ 585 h 586"/>
              <a:gd name="T38" fmla="*/ 264 w 1558"/>
              <a:gd name="T39" fmla="*/ 583 h 586"/>
              <a:gd name="T40" fmla="*/ 188 w 1558"/>
              <a:gd name="T41" fmla="*/ 575 h 586"/>
              <a:gd name="T42" fmla="*/ 132 w 1558"/>
              <a:gd name="T43" fmla="*/ 568 h 586"/>
              <a:gd name="T44" fmla="*/ 62 w 1558"/>
              <a:gd name="T45" fmla="*/ 556 h 586"/>
              <a:gd name="T46" fmla="*/ 0 w 1558"/>
              <a:gd name="T47" fmla="*/ 53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58" h="586">
                <a:moveTo>
                  <a:pt x="0" y="539"/>
                </a:moveTo>
                <a:lnTo>
                  <a:pt x="0" y="0"/>
                </a:lnTo>
                <a:lnTo>
                  <a:pt x="1557" y="0"/>
                </a:lnTo>
                <a:lnTo>
                  <a:pt x="1557" y="319"/>
                </a:lnTo>
                <a:lnTo>
                  <a:pt x="1369" y="319"/>
                </a:lnTo>
                <a:lnTo>
                  <a:pt x="1279" y="325"/>
                </a:lnTo>
                <a:lnTo>
                  <a:pt x="1203" y="333"/>
                </a:lnTo>
                <a:lnTo>
                  <a:pt x="1116" y="350"/>
                </a:lnTo>
                <a:lnTo>
                  <a:pt x="1032" y="370"/>
                </a:lnTo>
                <a:lnTo>
                  <a:pt x="956" y="392"/>
                </a:lnTo>
                <a:lnTo>
                  <a:pt x="879" y="425"/>
                </a:lnTo>
                <a:lnTo>
                  <a:pt x="803" y="464"/>
                </a:lnTo>
                <a:lnTo>
                  <a:pt x="736" y="497"/>
                </a:lnTo>
                <a:lnTo>
                  <a:pt x="692" y="516"/>
                </a:lnTo>
                <a:lnTo>
                  <a:pt x="639" y="535"/>
                </a:lnTo>
                <a:lnTo>
                  <a:pt x="566" y="558"/>
                </a:lnTo>
                <a:lnTo>
                  <a:pt x="494" y="573"/>
                </a:lnTo>
                <a:lnTo>
                  <a:pt x="417" y="583"/>
                </a:lnTo>
                <a:lnTo>
                  <a:pt x="341" y="585"/>
                </a:lnTo>
                <a:lnTo>
                  <a:pt x="264" y="583"/>
                </a:lnTo>
                <a:lnTo>
                  <a:pt x="188" y="575"/>
                </a:lnTo>
                <a:lnTo>
                  <a:pt x="132" y="568"/>
                </a:lnTo>
                <a:lnTo>
                  <a:pt x="62" y="556"/>
                </a:lnTo>
                <a:lnTo>
                  <a:pt x="0" y="539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435350" y="4040188"/>
            <a:ext cx="2343150" cy="91757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6295" name="Freeform 7"/>
          <p:cNvSpPr>
            <a:spLocks/>
          </p:cNvSpPr>
          <p:nvPr/>
        </p:nvSpPr>
        <p:spPr bwMode="auto">
          <a:xfrm>
            <a:off x="3370263" y="2724150"/>
            <a:ext cx="2422525" cy="858838"/>
          </a:xfrm>
          <a:custGeom>
            <a:avLst/>
            <a:gdLst>
              <a:gd name="T0" fmla="*/ 1525 w 1526"/>
              <a:gd name="T1" fmla="*/ 0 h 541"/>
              <a:gd name="T2" fmla="*/ 1525 w 1526"/>
              <a:gd name="T3" fmla="*/ 540 h 541"/>
              <a:gd name="T4" fmla="*/ 0 w 1526"/>
              <a:gd name="T5" fmla="*/ 540 h 541"/>
              <a:gd name="T6" fmla="*/ 0 w 1526"/>
              <a:gd name="T7" fmla="*/ 165 h 541"/>
              <a:gd name="T8" fmla="*/ 1525 w 1526"/>
              <a:gd name="T9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6" h="541">
                <a:moveTo>
                  <a:pt x="1525" y="0"/>
                </a:moveTo>
                <a:lnTo>
                  <a:pt x="1525" y="540"/>
                </a:lnTo>
                <a:lnTo>
                  <a:pt x="0" y="540"/>
                </a:lnTo>
                <a:lnTo>
                  <a:pt x="0" y="165"/>
                </a:lnTo>
                <a:lnTo>
                  <a:pt x="1525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2705100" y="179388"/>
            <a:ext cx="4343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452438" y="147638"/>
            <a:ext cx="8620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توصیف محتوای پایگاه داده</a:t>
            </a:r>
            <a:endParaRPr lang="en-US" sz="44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396298" name="AutoShape 10"/>
          <p:cNvSpPr>
            <a:spLocks noChangeArrowheads="1"/>
          </p:cNvSpPr>
          <p:nvPr/>
        </p:nvSpPr>
        <p:spPr bwMode="auto">
          <a:xfrm rot="16200000" flipH="1">
            <a:off x="4191000" y="4959350"/>
            <a:ext cx="635000" cy="6985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2832100" y="1449388"/>
            <a:ext cx="13970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6300" name="Rectangle 12"/>
          <p:cNvSpPr>
            <a:spLocks noChangeArrowheads="1"/>
          </p:cNvSpPr>
          <p:nvPr/>
        </p:nvSpPr>
        <p:spPr bwMode="auto">
          <a:xfrm>
            <a:off x="3270250" y="1341438"/>
            <a:ext cx="24495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دیکشنری داده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96301" name="Rectangle 13"/>
          <p:cNvSpPr>
            <a:spLocks noChangeArrowheads="1"/>
          </p:cNvSpPr>
          <p:nvPr/>
        </p:nvSpPr>
        <p:spPr bwMode="auto">
          <a:xfrm>
            <a:off x="3348038" y="2814638"/>
            <a:ext cx="23717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وارد کردن داده ها در </a:t>
            </a: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دیکشنری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96302" name="Rectangle 14"/>
          <p:cNvSpPr>
            <a:spLocks noChangeArrowheads="1"/>
          </p:cNvSpPr>
          <p:nvPr/>
        </p:nvSpPr>
        <p:spPr bwMode="auto">
          <a:xfrm>
            <a:off x="4003675" y="4071938"/>
            <a:ext cx="1120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توصیف</a:t>
            </a: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پایگاه داده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96303" name="Rectangle 15"/>
          <p:cNvSpPr>
            <a:spLocks noChangeArrowheads="1"/>
          </p:cNvSpPr>
          <p:nvPr/>
        </p:nvSpPr>
        <p:spPr bwMode="auto">
          <a:xfrm>
            <a:off x="3357563" y="5719763"/>
            <a:ext cx="2428875" cy="4667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شکل کلی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96304" name="Rectangle 16"/>
          <p:cNvSpPr>
            <a:spLocks noChangeArrowheads="1"/>
          </p:cNvSpPr>
          <p:nvPr/>
        </p:nvSpPr>
        <p:spPr bwMode="auto">
          <a:xfrm>
            <a:off x="6324600" y="3024188"/>
            <a:ext cx="14478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200">
                <a:latin typeface="Times New Roman" panose="02020603050405020304" pitchFamily="18" charset="0"/>
                <a:cs typeface="2  Lotus" panose="00000400000000000000" pitchFamily="2" charset="-78"/>
              </a:rPr>
              <a:t>گام یک</a:t>
            </a:r>
            <a:endParaRPr lang="en-US" sz="32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96305" name="Rectangle 17"/>
          <p:cNvSpPr>
            <a:spLocks noChangeArrowheads="1"/>
          </p:cNvSpPr>
          <p:nvPr/>
        </p:nvSpPr>
        <p:spPr bwMode="auto">
          <a:xfrm>
            <a:off x="6400800" y="4217988"/>
            <a:ext cx="1422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200">
                <a:latin typeface="Times New Roman" panose="02020603050405020304" pitchFamily="18" charset="0"/>
                <a:cs typeface="2  Lotus" panose="00000400000000000000" pitchFamily="2" charset="-78"/>
              </a:rPr>
              <a:t>گام دو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7-</a:t>
            </a:r>
            <a:fld id="{4F235D88-4ADA-4D58-B7D9-3237AEDB0C5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213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مشخصات فیلد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نام فیلد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نام مستعار(نامی که برای فیلد داده های یکسان استفاده       می شود)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نوع داده ( عددی الفبایی)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شماره موقعیت ها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شماره موقعیت های دهدهی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انواع قوانین جامعیت ها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A2F7117A-6A44-44C4-B824-32E438FACAA9}" type="slidenum">
              <a:rPr lang="en-US" sz="1400">
                <a:latin typeface="Times New Roman" panose="02020603050405020304" pitchFamily="18" charset="0"/>
              </a:rPr>
              <a:pPr algn="ctr"/>
              <a:t>214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219200"/>
          </a:xfrm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قاعده فیلد مورد نیاز</a:t>
            </a:r>
            <a:endParaRPr lang="en-US">
              <a:cs typeface="2  Titr" panose="00000700000000000000" pitchFamily="2" charset="-78"/>
            </a:endParaRPr>
          </a:p>
        </p:txBody>
      </p:sp>
      <p:graphicFrame>
        <p:nvGraphicFramePr>
          <p:cNvPr id="399363" name="Object 3"/>
          <p:cNvGraphicFramePr>
            <a:graphicFrameLocks noChangeAspect="1"/>
          </p:cNvGraphicFramePr>
          <p:nvPr/>
        </p:nvGraphicFramePr>
        <p:xfrm>
          <a:off x="2133600" y="1447800"/>
          <a:ext cx="5562600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0" name="Bitmap Image" r:id="rId3" imgW="3580952" imgH="3191320" progId="Paint.Picture">
                  <p:embed/>
                </p:oleObj>
              </mc:Choice>
              <mc:Fallback>
                <p:oleObj name="Bitmap Image" r:id="rId3" imgW="3580952" imgH="319132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47800"/>
                        <a:ext cx="5562600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4" name="Line 4"/>
          <p:cNvSpPr>
            <a:spLocks noChangeShapeType="1"/>
          </p:cNvSpPr>
          <p:nvPr/>
        </p:nvSpPr>
        <p:spPr bwMode="auto">
          <a:xfrm>
            <a:off x="914400" y="3429000"/>
            <a:ext cx="1524000" cy="17526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284517B5-7A51-42AD-A593-184086E26B90}" type="slidenum">
              <a:rPr lang="en-US" sz="1400">
                <a:latin typeface="Times New Roman" panose="02020603050405020304" pitchFamily="18" charset="0"/>
              </a:rPr>
              <a:pPr algn="ctr"/>
              <a:t>215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چگونگی وارد کردن </a:t>
            </a:r>
            <a:r>
              <a:rPr lang="en-US" sz="3600">
                <a:latin typeface="Impact" panose="020B0806030902050204" pitchFamily="34" charset="0"/>
                <a:cs typeface="2  Titr" panose="00000700000000000000" pitchFamily="2" charset="-78"/>
              </a:rPr>
              <a:t>BookName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1447800" y="1704975"/>
          <a:ext cx="6477000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3" name="Bitmap Image" r:id="rId3" imgW="4619048" imgH="3448531" progId="Paint.Picture">
                  <p:embed/>
                </p:oleObj>
              </mc:Choice>
              <mc:Fallback>
                <p:oleObj name="Bitmap Image" r:id="rId3" imgW="4619048" imgH="344853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04975"/>
                        <a:ext cx="6477000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5F2221D4-320B-4DA3-93AF-F47B68243AC0}" type="slidenum">
              <a:rPr lang="en-US" sz="1400">
                <a:latin typeface="Times New Roman" panose="02020603050405020304" pitchFamily="18" charset="0"/>
              </a:rPr>
              <a:pPr algn="ctr"/>
              <a:t>216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ایجاد یک پایگاه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1) توصیف داده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2) وارد کردن داده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3) استفاده از پایگاه داده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زبان پرسش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مثال با پرسش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 </a:t>
            </a:r>
            <a:r>
              <a:rPr lang="en-US">
                <a:cs typeface="2  Lotus" panose="00000400000000000000" pitchFamily="2" charset="-78"/>
              </a:rPr>
              <a:t>(DML)</a:t>
            </a:r>
            <a:r>
              <a:rPr lang="fa-IR">
                <a:cs typeface="2  Lotus" panose="00000400000000000000" pitchFamily="2" charset="-78"/>
              </a:rPr>
              <a:t>  - زبان دستکاری داده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en-US">
                <a:cs typeface="2  Lotus" panose="00000400000000000000" pitchFamily="2" charset="-78"/>
              </a:rPr>
              <a:t>  </a:t>
            </a:r>
          </a:p>
          <a:p>
            <a:pPr lvl="1" algn="r">
              <a:lnSpc>
                <a:spcPct val="90000"/>
              </a:lnSpc>
              <a:buFontTx/>
              <a:buNone/>
            </a:pPr>
            <a:endParaRPr lang="fa-IR">
              <a:cs typeface="2  Lotus" panose="00000400000000000000" pitchFamily="2" charset="-78"/>
            </a:endParaRP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2524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D1BF2F7A-83B3-4CAC-B06C-4412B66C8BDD}" type="slidenum">
              <a:rPr lang="en-US" sz="1400">
                <a:latin typeface="Times New Roman" panose="02020603050405020304" pitchFamily="18" charset="0"/>
              </a:rPr>
              <a:pPr algn="ctr"/>
              <a:t>217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پرسش با مثال</a:t>
            </a:r>
            <a:endParaRPr lang="en-US">
              <a:cs typeface="2  Titr" panose="00000700000000000000" pitchFamily="2" charset="-78"/>
            </a:endParaRP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685800" y="1676400"/>
          <a:ext cx="7772400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1" name="Bitmap Image" r:id="rId3" imgW="5525271" imgH="2895238" progId="Paint.Picture">
                  <p:embed/>
                </p:oleObj>
              </mc:Choice>
              <mc:Fallback>
                <p:oleObj name="Bitmap Image" r:id="rId3" imgW="5525271" imgH="28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7772400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36" name="Text Box 4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04198F16-038D-4421-9690-727633FF385A}" type="slidenum">
              <a:rPr lang="en-US" sz="1400">
                <a:latin typeface="Times New Roman" panose="02020603050405020304" pitchFamily="18" charset="0"/>
              </a:rPr>
              <a:pPr algn="ctr"/>
              <a:t>218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پردازش تجزیه ای فعال شده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(OLAP)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وضعیت ظاهری یعنی توانایی تجزیه داده ها شبیه به جدول بندی آماری است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اطلاعات می تواند از سیستم مدیریتی پایگاه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)تولید شود</a:t>
            </a:r>
            <a:r>
              <a:rPr lang="en-US" sz="2800">
                <a:cs typeface="2  Lotus" panose="00000400000000000000" pitchFamily="2" charset="-78"/>
              </a:rPr>
              <a:t>DBMS</a:t>
            </a:r>
            <a:r>
              <a:rPr lang="fa-IR">
                <a:cs typeface="2  Lotus" panose="00000400000000000000" pitchFamily="2" charset="-78"/>
              </a:rPr>
              <a:t>(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نیازی به جداسازی نرم افزارهای آماری نیست</a:t>
            </a: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6C555726-518B-44AD-8175-FB5CBE4A0DE1}" type="slidenum">
              <a:rPr lang="en-US" sz="1400">
                <a:latin typeface="Times New Roman" panose="02020603050405020304" pitchFamily="18" charset="0"/>
              </a:rPr>
              <a:pPr algn="ctr"/>
              <a:t>219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219200"/>
          </a:xfrm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CBIS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تکامل 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5638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 </a:t>
            </a:r>
            <a:r>
              <a:rPr lang="en-US" sz="2400" b="1">
                <a:cs typeface="2  Lotus" panose="00000400000000000000" pitchFamily="2" charset="-78"/>
              </a:rPr>
              <a:t>(DP</a:t>
            </a:r>
            <a:r>
              <a:rPr lang="fa-IR" sz="2400" b="1">
                <a:cs typeface="2  Lotus" panose="00000400000000000000" pitchFamily="2" charset="-78"/>
              </a:rPr>
              <a:t>پردازش داده(</a:t>
            </a:r>
            <a:r>
              <a:rPr lang="en-US" sz="2400">
                <a:cs typeface="2  Lotus" panose="00000400000000000000" pitchFamily="2" charset="-78"/>
              </a:rPr>
              <a:t> * </a:t>
            </a:r>
            <a:endParaRPr lang="fa-IR" sz="24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 b="1">
                <a:cs typeface="2  Lotus" panose="00000400000000000000" pitchFamily="2" charset="-78"/>
              </a:rPr>
              <a:t>1964 (MIS</a:t>
            </a:r>
            <a:r>
              <a:rPr lang="fa-IR" sz="2400" b="1">
                <a:cs typeface="2  Lotus" panose="00000400000000000000" pitchFamily="2" charset="-78"/>
              </a:rPr>
              <a:t>سیستمهای اطلاعات مدیریت (</a:t>
            </a:r>
            <a:r>
              <a:rPr lang="en-US" sz="2400" b="1">
                <a:cs typeface="2  Lotus" panose="00000400000000000000" pitchFamily="2" charset="-78"/>
              </a:rPr>
              <a:t> *</a:t>
            </a:r>
          </a:p>
          <a:p>
            <a:pPr algn="r"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مفاهیم را از طریق فروش فایلهای دیسک و ترمینالها ارتقا  داد. </a:t>
            </a:r>
            <a:r>
              <a:rPr lang="en-US" sz="2400">
                <a:cs typeface="2  Lotus" panose="00000400000000000000" pitchFamily="2" charset="-78"/>
              </a:rPr>
              <a:t> IBM</a:t>
            </a:r>
            <a:r>
              <a:rPr lang="fa-IR" sz="2400">
                <a:cs typeface="2  Lotus" panose="00000400000000000000" pitchFamily="2" charset="-78"/>
              </a:rPr>
              <a:t>        </a:t>
            </a:r>
            <a:endParaRPr lang="en-US" sz="24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 </a:t>
            </a:r>
            <a:r>
              <a:rPr lang="en-US" sz="2400" b="1">
                <a:cs typeface="2  Lotus" panose="00000400000000000000" pitchFamily="2" charset="-78"/>
              </a:rPr>
              <a:t>1971(DSS</a:t>
            </a:r>
            <a:r>
              <a:rPr lang="fa-IR" sz="2400" b="1">
                <a:cs typeface="2  Lotus" panose="00000400000000000000" pitchFamily="2" charset="-78"/>
              </a:rPr>
              <a:t>سیستمهای مبتنی بر تصمیم (</a:t>
            </a:r>
            <a:r>
              <a:rPr lang="en-US" sz="2400">
                <a:cs typeface="2  Lotus" panose="00000400000000000000" pitchFamily="2" charset="-78"/>
              </a:rPr>
              <a:t> *</a:t>
            </a:r>
          </a:p>
          <a:p>
            <a:pPr algn="r"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         تصمیمات مکتوب شده</a:t>
            </a:r>
            <a:endParaRPr lang="en-US" sz="24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    </a:t>
            </a:r>
            <a:r>
              <a:rPr lang="fa-IR" sz="2400">
                <a:cs typeface="2  Lotus" panose="00000400000000000000" pitchFamily="2" charset="-78"/>
              </a:rPr>
              <a:t> گروهی / سازماندهی شده - اصلی</a:t>
            </a:r>
            <a:r>
              <a:rPr lang="en-US" sz="2400">
                <a:cs typeface="2  Lotus" panose="00000400000000000000" pitchFamily="2" charset="-78"/>
              </a:rPr>
              <a:t>:MIS &lt;&lt;		</a:t>
            </a:r>
            <a:endParaRPr lang="fa-IR" sz="24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انفرادی - خصوصی</a:t>
            </a:r>
            <a:r>
              <a:rPr lang="en-US" sz="2400">
                <a:cs typeface="2  Lotus" panose="00000400000000000000" pitchFamily="2" charset="-78"/>
              </a:rPr>
              <a:t> :DSS</a:t>
            </a:r>
            <a:r>
              <a:rPr lang="fa-IR" sz="2400">
                <a:cs typeface="2  Lotus" panose="00000400000000000000" pitchFamily="2" charset="-78"/>
              </a:rPr>
              <a:t> </a:t>
            </a:r>
            <a:r>
              <a:rPr lang="en-US" sz="2400">
                <a:cs typeface="2  Lotus" panose="00000400000000000000" pitchFamily="2" charset="-78"/>
              </a:rPr>
              <a:t>&lt;&lt;	</a:t>
            </a:r>
            <a:r>
              <a:rPr lang="fa-IR" sz="2400">
                <a:cs typeface="2  Lotus" panose="00000400000000000000" pitchFamily="2" charset="-78"/>
              </a:rPr>
              <a:t>	   </a:t>
            </a:r>
            <a:r>
              <a:rPr lang="en-US" sz="2400">
                <a:cs typeface="2  Lotus" panose="00000400000000000000" pitchFamily="2" charset="-78"/>
              </a:rPr>
              <a:t>  </a:t>
            </a:r>
          </a:p>
          <a:p>
            <a:pPr algn="r">
              <a:buFont typeface="Monotype Sorts" charset="0"/>
              <a:buNone/>
            </a:pPr>
            <a:r>
              <a:rPr lang="en-US" sz="2400" b="1">
                <a:cs typeface="2  Lotus" panose="00000400000000000000" pitchFamily="2" charset="-78"/>
              </a:rPr>
              <a:t>1994 (OA </a:t>
            </a:r>
            <a:r>
              <a:rPr lang="fa-IR" sz="2400" b="1">
                <a:cs typeface="2  Lotus" panose="00000400000000000000" pitchFamily="2" charset="-78"/>
              </a:rPr>
              <a:t> اتوماسیون اداری</a:t>
            </a:r>
            <a:r>
              <a:rPr lang="fa-IR" sz="2400">
                <a:cs typeface="2  Lotus" panose="00000400000000000000" pitchFamily="2" charset="-78"/>
              </a:rPr>
              <a:t> (</a:t>
            </a:r>
            <a:r>
              <a:rPr lang="en-US" sz="2400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en-US" sz="2400" b="1">
                <a:cs typeface="2  Lotus" panose="00000400000000000000" pitchFamily="2" charset="-78"/>
              </a:rPr>
              <a:t>1990</a:t>
            </a:r>
            <a:r>
              <a:rPr lang="en-US" sz="2000" b="1">
                <a:cs typeface="2  Lotus" panose="00000400000000000000" pitchFamily="2" charset="-78"/>
              </a:rPr>
              <a:t>S</a:t>
            </a:r>
            <a:r>
              <a:rPr lang="en-US" sz="2400" b="1">
                <a:cs typeface="2  Lotus" panose="00000400000000000000" pitchFamily="2" charset="-78"/>
              </a:rPr>
              <a:t>  (ES</a:t>
            </a:r>
            <a:r>
              <a:rPr lang="fa-IR" sz="2400" b="1">
                <a:cs typeface="2  Lotus" panose="00000400000000000000" pitchFamily="2" charset="-78"/>
              </a:rPr>
              <a:t>سیستمهای خبره (</a:t>
            </a:r>
            <a:r>
              <a:rPr lang="en-US" sz="2400" b="1">
                <a:cs typeface="2  Lotus" panose="00000400000000000000" pitchFamily="2" charset="-78"/>
              </a:rPr>
              <a:t>   ( IA </a:t>
            </a:r>
            <a:r>
              <a:rPr lang="fa-IR" sz="2400" b="1">
                <a:cs typeface="2  Lotus" panose="00000400000000000000" pitchFamily="2" charset="-78"/>
              </a:rPr>
              <a:t>هوش مصنوعی (</a:t>
            </a:r>
            <a:r>
              <a:rPr lang="en-US" sz="2400">
                <a:cs typeface="2  Lotus" panose="00000400000000000000" pitchFamily="2" charset="-78"/>
              </a:rPr>
              <a:t> * </a:t>
            </a:r>
          </a:p>
          <a:p>
            <a:pPr algn="r"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          سرمایه گذاریهای سنگین تجاری </a:t>
            </a:r>
            <a:endParaRPr lang="en-US" sz="2400">
              <a:cs typeface="2  Lotus" panose="00000400000000000000" pitchFamily="2" charset="-78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540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F9391098-11D7-46D6-BB48-19046BDBFE4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OLAP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مثال خروجی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685800" y="2087563"/>
            <a:ext cx="7772400" cy="28765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Marital Status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Married    Single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Cash         $752        $849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Payment       Credit    $1,277     $2,019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Method         Check      $283        $165</a:t>
            </a:r>
          </a:p>
        </p:txBody>
      </p:sp>
      <p:sp>
        <p:nvSpPr>
          <p:cNvPr id="404484" name="Line 4"/>
          <p:cNvSpPr>
            <a:spLocks noChangeShapeType="1"/>
          </p:cNvSpPr>
          <p:nvPr/>
        </p:nvSpPr>
        <p:spPr bwMode="auto">
          <a:xfrm>
            <a:off x="3048000" y="3200400"/>
            <a:ext cx="54102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4572000" y="3200400"/>
            <a:ext cx="3886200" cy="17637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4486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DCA9E7C0-A942-4B31-BB0A-BF07BACF6182}" type="slidenum">
              <a:rPr lang="en-US" sz="1400">
                <a:latin typeface="Times New Roman" panose="02020603050405020304" pitchFamily="18" charset="0"/>
              </a:rPr>
              <a:pPr algn="ctr"/>
              <a:t>220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پایگاه داده اصلی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(DBA)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0866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 b="1">
                <a:cs typeface="2  Lotus" panose="00000400000000000000" pitchFamily="2" charset="-78"/>
              </a:rPr>
              <a:t>D B A</a:t>
            </a:r>
            <a:r>
              <a:rPr lang="fa-IR" b="1">
                <a:cs typeface="2  Lotus" panose="00000400000000000000" pitchFamily="2" charset="-78"/>
              </a:rPr>
              <a:t> وظایف </a:t>
            </a:r>
            <a:r>
              <a:rPr lang="en-US" b="1">
                <a:cs typeface="2  Lotus" panose="00000400000000000000" pitchFamily="2" charset="-78"/>
              </a:rPr>
              <a:t>  </a:t>
            </a:r>
            <a:endParaRPr lang="fa-IR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برنامه ریزی پایگاه داده؛ کار با کاربران و سایرین و تعریف مشخصات وغیره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مفهوم پایگاه داده ؛ ایجاد پایگاه داده و اجرا کردن سیاست ها و رویه ها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عملیات پایگاه داده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			</a:t>
            </a:r>
            <a:r>
              <a:rPr lang="fa-IR">
                <a:cs typeface="2  Lotus" panose="00000400000000000000" pitchFamily="2" charset="-78"/>
              </a:rPr>
              <a:t>* امنیت پایگاه داده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05510" name="Text Box 6"/>
          <p:cNvSpPr txBox="1">
            <a:spLocks noChangeArrowheads="1"/>
          </p:cNvSpPr>
          <p:nvPr/>
        </p:nvSpPr>
        <p:spPr bwMode="auto">
          <a:xfrm>
            <a:off x="3048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2F47B9CA-B096-4091-977B-DAC5EF672CB6}" type="slidenum">
              <a:rPr lang="en-US" sz="1400">
                <a:latin typeface="Times New Roman" panose="02020603050405020304" pitchFamily="18" charset="0"/>
              </a:rPr>
              <a:pPr algn="ctr"/>
              <a:t>221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5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5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5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05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 build="p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(KDD)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دانش در پایگاه داده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391400" cy="41148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انبار داده ها 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بهبود پایگاه داده برای ایجاد آن به صورت </a:t>
            </a:r>
            <a:endParaRPr lang="en-US">
              <a:cs typeface="2  Lotus" panose="00000400000000000000" pitchFamily="2" charset="-78"/>
            </a:endParaRPr>
          </a:p>
          <a:p>
            <a:pPr lvl="2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  » خیلی بزرگ</a:t>
            </a:r>
          </a:p>
          <a:p>
            <a:pPr lvl="2" algn="r">
              <a:buFontTx/>
              <a:buNone/>
            </a:pPr>
            <a:r>
              <a:rPr lang="fa-IR" b="1" i="1">
                <a:cs typeface="2  Lotus" panose="00000400000000000000" pitchFamily="2" charset="-78"/>
              </a:rPr>
              <a:t>      </a:t>
            </a:r>
            <a:r>
              <a:rPr lang="fa-IR">
                <a:latin typeface="Arial" panose="020B0604020202020204" pitchFamily="34" charset="0"/>
                <a:cs typeface="2  Lotus" panose="00000400000000000000" pitchFamily="2" charset="-78"/>
              </a:rPr>
              <a:t>» خیلی ضعیف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</a:t>
            </a:r>
            <a:r>
              <a:rPr lang="fa-IR" sz="2400">
                <a:latin typeface="Arial" panose="020B0604020202020204" pitchFamily="34" charset="0"/>
                <a:cs typeface="2  Lotus" panose="00000400000000000000" pitchFamily="2" charset="-78"/>
              </a:rPr>
              <a:t>» بسیار قابل جبران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بازار داده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بازار یابی قسمت به قسمت انجام می شود رایجترین روش انبار داده ها در یک بخش از شرکت انجام می شود</a:t>
            </a:r>
          </a:p>
        </p:txBody>
      </p:sp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C1AB0EED-3E14-4D0B-AAEE-DA75BA89142B}" type="slidenum">
              <a:rPr lang="en-US" sz="1400">
                <a:latin typeface="Times New Roman" panose="02020603050405020304" pitchFamily="18" charset="0"/>
              </a:rPr>
              <a:pPr algn="ctr"/>
              <a:t>222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7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7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7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7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7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7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7" grpId="0" build="p" autoUpdateAnimBg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دانش در پایگاه داده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4676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داده کاری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روند یافتن روابط بین داده هایی که برای کاربر ناشناخته اند</a:t>
            </a:r>
          </a:p>
          <a:p>
            <a:pPr lvl="2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ممکن است برای :</a:t>
            </a:r>
          </a:p>
          <a:p>
            <a:pPr lvl="2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» تا یید کردن </a:t>
            </a:r>
            <a:endParaRPr lang="en-US">
              <a:cs typeface="2  Lotus" panose="00000400000000000000" pitchFamily="2" charset="-78"/>
            </a:endParaRPr>
          </a:p>
          <a:p>
            <a:pPr lvl="2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» کشف </a:t>
            </a:r>
          </a:p>
          <a:p>
            <a:pPr lvl="2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» ترکیب کردن تایید و کشف </a:t>
            </a:r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25519B30-73E9-4FFE-AD68-67F4CC31686E}" type="slidenum">
              <a:rPr lang="en-US" sz="1400">
                <a:latin typeface="Times New Roman" panose="02020603050405020304" pitchFamily="18" charset="0"/>
              </a:rPr>
              <a:pPr algn="ctr"/>
              <a:t>223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 build="p" autoUpdateAnimBg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فرایند بازاریابی دانش در پایگاه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4676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1) تعریف داده و وظیفه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2) بدست آوردن داده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3) بازاریابی داده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4) گسترش فرضیه و جستجوی مدل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5) داده های خودمان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6) تست و تصحیح داده ها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7) تفسیر و استفاده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726C76C5-8BFB-456B-9C3D-AECCEC356CBA}" type="slidenum">
              <a:rPr lang="en-US" sz="1400">
                <a:latin typeface="Times New Roman" panose="02020603050405020304" pitchFamily="18" charset="0"/>
              </a:rPr>
              <a:pPr algn="ctr"/>
              <a:t>224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1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11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11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11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11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3" grpId="0" build="p" autoUpdateAnimBg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DBMS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مزایای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کاهش داده های اضا فی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استقلال داده ها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توانایی جمع آوری داده ها از فایل های دستکاری شده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تسریع بدست آوردن داده ها و اطلاعات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بهبود امنیت</a:t>
            </a: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BD45F8A7-7705-4E4F-B805-F56B8D6137B8}" type="slidenum">
              <a:rPr lang="en-US" sz="1400">
                <a:latin typeface="Times New Roman" panose="02020603050405020304" pitchFamily="18" charset="0"/>
              </a:rPr>
              <a:pPr algn="ctr"/>
              <a:t>225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3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3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3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3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3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3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3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3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3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1" grpId="0" build="p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DBMS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معایب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تهیه نرم افزار گران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ایجاد پیکر بندی سخت افزار بزرگتر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)</a:t>
            </a:r>
            <a:r>
              <a:rPr lang="en-US">
                <a:cs typeface="2  Lotus" panose="00000400000000000000" pitchFamily="2" charset="-78"/>
              </a:rPr>
              <a:t>DBA </a:t>
            </a:r>
            <a:r>
              <a:rPr lang="fa-IR">
                <a:cs typeface="2  Lotus" panose="00000400000000000000" pitchFamily="2" charset="-78"/>
              </a:rPr>
              <a:t>* جذب و حمایت نیروی پرسنل(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E489F15D-AE1F-4A3E-A249-7822A42FC5E9}" type="slidenum">
              <a:rPr lang="en-US" sz="1400">
                <a:latin typeface="Times New Roman" panose="02020603050405020304" pitchFamily="18" charset="0"/>
              </a:rPr>
              <a:pPr algn="ctr"/>
              <a:t>226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5808663" y="1752600"/>
            <a:ext cx="2573337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عوامل مورد نیازشرکت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5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5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9" grpId="0" build="p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خلاصه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سازماندهی و ذخیره مقادیر وسیع و زیادی از داده ها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سازماندهی در پایگاه داده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حاکمیت بر روابط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موقعیتهای پرسنل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en-US">
                <a:cs typeface="2  Lotus" panose="00000400000000000000" pitchFamily="2" charset="-78"/>
              </a:rPr>
              <a:t>DBA</a:t>
            </a:r>
            <a:r>
              <a:rPr lang="fa-IR">
                <a:cs typeface="2  Lotus" panose="00000400000000000000" pitchFamily="2" charset="-78"/>
              </a:rPr>
              <a:t>  -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بازیابی دانش در پایگاه داده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 های مدیریت پایگاه داده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252413" y="61722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7-</a:t>
            </a:r>
            <a:fld id="{A0462B1F-66C5-4A65-A66B-FC4991CA03F7}" type="slidenum">
              <a:rPr lang="en-US" sz="1400">
                <a:latin typeface="Times New Roman" panose="02020603050405020304" pitchFamily="18" charset="0"/>
              </a:rPr>
              <a:pPr algn="ctr"/>
              <a:t>227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7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7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7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7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7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7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7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7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7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7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 build="p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33500"/>
            <a:ext cx="7772400" cy="1143000"/>
          </a:xfrm>
          <a:noFill/>
          <a:ln/>
        </p:spPr>
        <p:txBody>
          <a:bodyPr/>
          <a:lstStyle/>
          <a:p>
            <a:r>
              <a:rPr lang="fa-IR" sz="8000" b="1">
                <a:effectLst/>
                <a:cs typeface="2  Titr" panose="00000700000000000000" pitchFamily="2" charset="-78"/>
              </a:rPr>
              <a:t>فصل هشتم</a:t>
            </a:r>
            <a:endParaRPr lang="en-US" sz="8000" b="1">
              <a:effectLst/>
              <a:cs typeface="2  Titr" panose="00000700000000000000" pitchFamily="2" charset="-78"/>
            </a:endParaRPr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3276600"/>
            <a:ext cx="7467600" cy="17526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5400">
                <a:cs typeface="2  Lotus" panose="00000400000000000000" pitchFamily="2" charset="-78"/>
              </a:rPr>
              <a:t>ارتباطات داده ای</a:t>
            </a:r>
            <a:endParaRPr lang="en-US" sz="5400">
              <a:cs typeface="2  Lotus" panose="00000400000000000000" pitchFamily="2" charset="-78"/>
            </a:endParaRP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12065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CF58FAF1-7647-44BF-ACF3-A37E509C275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228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37450" cy="7620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پایه های ارتباط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0013" y="1828800"/>
            <a:ext cx="6402387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ارتباطات کامپیوتری مشتمل بر سه سطح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است :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 - سطح کاربردی</a:t>
            </a:r>
            <a:r>
              <a:rPr lang="en-US" b="1">
                <a:cs typeface="2  Lotus" panose="00000400000000000000" pitchFamily="2" charset="-78"/>
              </a:rPr>
              <a:t>      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 - سطح کامپیوتری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 - مجرای ارتباط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پروتکل</a:t>
            </a:r>
            <a:r>
              <a:rPr lang="en-US" b="1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 - تنظیم قوانین ارتباطات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b="1">
                <a:cs typeface="2  Lotus" panose="00000400000000000000" pitchFamily="2" charset="-78"/>
              </a:rPr>
              <a:t>OSI</a:t>
            </a:r>
            <a:r>
              <a:rPr lang="fa-IR" b="1">
                <a:cs typeface="2  Lotus" panose="00000400000000000000" pitchFamily="2" charset="-78"/>
              </a:rPr>
              <a:t>  - استاندارد </a:t>
            </a:r>
            <a:r>
              <a:rPr lang="en-US" b="1">
                <a:cs typeface="2  Lotus" panose="00000400000000000000" pitchFamily="2" charset="-78"/>
              </a:rPr>
              <a:t>   </a:t>
            </a:r>
          </a:p>
          <a:p>
            <a:pPr algn="r">
              <a:buFont typeface="Monotype Sorts" charset="0"/>
              <a:buNone/>
            </a:pP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120650" y="62484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FA0ECFEA-83C0-4272-8DB6-90BE420C0BD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229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2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2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2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2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21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21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 rot="16200000" flipH="1">
            <a:off x="1606550" y="4044950"/>
            <a:ext cx="673100" cy="368300"/>
          </a:xfrm>
          <a:prstGeom prst="rightArrow">
            <a:avLst>
              <a:gd name="adj1" fmla="val 50000"/>
              <a:gd name="adj2" fmla="val 9138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 rot="16200000" flipH="1">
            <a:off x="1492250" y="1797050"/>
            <a:ext cx="901700" cy="1739900"/>
          </a:xfrm>
          <a:prstGeom prst="rightArrow">
            <a:avLst>
              <a:gd name="adj1" fmla="val 75000"/>
              <a:gd name="adj2" fmla="val 5000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90600"/>
          </a:xfrm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The CBIS Model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862513" y="1131888"/>
            <a:ext cx="2727325" cy="5397500"/>
          </a:xfrm>
          <a:prstGeom prst="rect">
            <a:avLst/>
          </a:prstGeom>
          <a:gradFill rotWithShape="0">
            <a:gsLst>
              <a:gs pos="0">
                <a:srgbClr val="00DFCA"/>
              </a:gs>
              <a:gs pos="100000">
                <a:srgbClr val="00DFCA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187950" y="2292350"/>
            <a:ext cx="2120900" cy="749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5187950" y="3206750"/>
            <a:ext cx="2055813" cy="673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275263" y="4044950"/>
            <a:ext cx="2120900" cy="749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187950" y="4959350"/>
            <a:ext cx="2120900" cy="673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5187950" y="5797550"/>
            <a:ext cx="2120900" cy="673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920750" y="3130550"/>
            <a:ext cx="2120900" cy="825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100638" y="1292225"/>
            <a:ext cx="229552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600" b="1">
                <a:solidFill>
                  <a:schemeClr val="bg2"/>
                </a:solidFill>
                <a:cs typeface="2  Lotus" panose="00000400000000000000" pitchFamily="2" charset="-78"/>
              </a:rPr>
              <a:t>سیستمهای اطلاعاتی مبتنی بر کامپیوتر</a:t>
            </a:r>
            <a:endParaRPr lang="en-US" sz="16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r>
              <a:rPr lang="en-US" sz="2000" b="1">
                <a:solidFill>
                  <a:schemeClr val="bg2"/>
                </a:solidFill>
                <a:cs typeface="2  Lotus" panose="00000400000000000000" pitchFamily="2" charset="-78"/>
              </a:rPr>
              <a:t>(CBIS)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5541963" y="2217738"/>
            <a:ext cx="16033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حسابرسی سیستمهای اطلاعات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4956175" y="3271838"/>
            <a:ext cx="23526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  </a:t>
            </a:r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سیستمهای اطلاعاتی مدیریتی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5237163" y="4202113"/>
            <a:ext cx="2206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سیستمهای پشتیبانی تصمیم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541963" y="5024438"/>
            <a:ext cx="13430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دفتر مجازی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5176838" y="5862638"/>
            <a:ext cx="20669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سیستمهای مبتنی بر دانش</a:t>
            </a:r>
            <a:endParaRPr lang="en-US" sz="1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en-US" sz="1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1138238" y="3324225"/>
            <a:ext cx="1609725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تصمیم گیری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382713" y="2411413"/>
            <a:ext cx="11239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مسئله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 flipH="1">
            <a:off x="3054350" y="3054350"/>
            <a:ext cx="1739900" cy="901700"/>
          </a:xfrm>
          <a:prstGeom prst="rightArrow">
            <a:avLst>
              <a:gd name="adj1" fmla="val 50000"/>
              <a:gd name="adj2" fmla="val 96488"/>
            </a:avLst>
          </a:prstGeom>
          <a:gradFill rotWithShape="0">
            <a:gsLst>
              <a:gs pos="0">
                <a:srgbClr val="F57B49"/>
              </a:gs>
              <a:gs pos="100000">
                <a:srgbClr val="F57B49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3349625" y="3271838"/>
            <a:ext cx="1533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اطلاعات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1225550" y="4578350"/>
            <a:ext cx="1511300" cy="135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1290638" y="4872038"/>
            <a:ext cx="1381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حل مسئله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354013" y="6224588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7BA6E1D8-8CE5-41D9-8CB4-506F52A5B33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dissolve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OSI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مدل مرجع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0" y="1916113"/>
            <a:ext cx="8761413" cy="2873375"/>
          </a:xfrm>
          <a:prstGeom prst="rect">
            <a:avLst/>
          </a:prstGeom>
          <a:solidFill>
            <a:srgbClr val="FFFF99"/>
          </a:solidFill>
          <a:ln w="38100">
            <a:solidFill>
              <a:srgbClr val="5732A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لایه 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     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نام           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                                                                                       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هدف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             </a:t>
            </a:r>
          </a:p>
          <a:p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7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لایه کاربر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ارتباط بین نرم افزارهای کاربردی                                                            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6   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لایه نمایش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مدیریت تبدیلات نمایش داده                                                                     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5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لایه جلسه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برقراری ارتباط و حمایت از کانال ارتباطی                                     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4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لایه انتقال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ضمانت جامعیت انتقال اطلاعات                                                   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3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لایه شبکه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مسیر یابی داده بین آدرسهای شبکه                                                             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2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لایه پیوند داده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حرکت داده از یک آدرس به ادرس دیگر در شبکه                              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1  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لایه فیزیکی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   	</a:t>
            </a:r>
            <a:r>
              <a:rPr lang="fa-IR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ارائه داده به داخل و خارج از رسانه شبکه                                      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  </a:t>
            </a:r>
          </a:p>
        </p:txBody>
      </p:sp>
      <p:sp>
        <p:nvSpPr>
          <p:cNvPr id="423940" name="Line 4"/>
          <p:cNvSpPr>
            <a:spLocks noChangeShapeType="1"/>
          </p:cNvSpPr>
          <p:nvPr/>
        </p:nvSpPr>
        <p:spPr bwMode="auto">
          <a:xfrm>
            <a:off x="152400" y="2362200"/>
            <a:ext cx="8747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19685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79BEB9FD-EED1-4575-B0F0-C932E4213BE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ISO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صفحه وب </a:t>
            </a:r>
            <a:endParaRPr lang="en-US">
              <a:cs typeface="2  Titr" panose="00000700000000000000" pitchFamily="2" charset="-78"/>
            </a:endParaRPr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00163"/>
            <a:ext cx="63246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120650" y="62484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CDB95A1E-67A8-48BA-A249-18C80BF565C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پروتکلهای ارتباطات کامپیوتری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کامپیوترهای قدیم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ترمینالها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انتقال دستی اطلاعات به وسیله فلاپی دیسک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معماری شبکه سیستم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به وجود آمد. </a:t>
            </a:r>
            <a:r>
              <a:rPr lang="en-US">
                <a:cs typeface="2  Lotus" panose="00000400000000000000" pitchFamily="2" charset="-78"/>
              </a:rPr>
              <a:t>NIBM</a:t>
            </a:r>
            <a:r>
              <a:rPr lang="fa-IR">
                <a:cs typeface="2  Lotus" panose="00000400000000000000" pitchFamily="2" charset="-78"/>
              </a:rPr>
              <a:t>   - در سال 1974 توسط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اختصاصی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شبکه حلقوی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کنترل شده توسط کامپیوتر میزبان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نقطه به نقطه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12065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45DFD6A3-21C8-4832-B63C-B265C4C4B71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پروتکلهای ارتباطات کامپیوتری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Titr" panose="00000700000000000000" pitchFamily="2" charset="-78"/>
              </a:rPr>
              <a:t> اترنت</a:t>
            </a:r>
            <a:r>
              <a:rPr lang="en-US">
                <a:cs typeface="2  Titr" panose="000007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Titr" panose="00000700000000000000" pitchFamily="2" charset="-78"/>
              </a:rPr>
              <a:t>  - این پروتکل با همکاری شرکتهای اینتل و تجهیزات </a:t>
            </a:r>
            <a:r>
              <a:rPr lang="en-US">
                <a:cs typeface="2  Titr" panose="00000700000000000000" pitchFamily="2" charset="-78"/>
              </a:rPr>
              <a:t>         </a:t>
            </a:r>
            <a:r>
              <a:rPr lang="fa-IR">
                <a:cs typeface="2  Titr" panose="00000700000000000000" pitchFamily="2" charset="-78"/>
              </a:rPr>
              <a:t>   دیجیتال توسعه یافت . </a:t>
            </a:r>
            <a:endParaRPr lang="en-US">
              <a:cs typeface="2  Titr" panose="000007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Titr" panose="00000700000000000000" pitchFamily="2" charset="-78"/>
              </a:rPr>
              <a:t>  - غیر اختصاصی</a:t>
            </a:r>
            <a:endParaRPr lang="en-US">
              <a:cs typeface="2  Titr" panose="000007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Titr" panose="00000700000000000000" pitchFamily="2" charset="-78"/>
              </a:rPr>
              <a:t>IEEE</a:t>
            </a:r>
            <a:r>
              <a:rPr lang="fa-IR">
                <a:cs typeface="2  Titr" panose="00000700000000000000" pitchFamily="2" charset="-78"/>
              </a:rPr>
              <a:t>  - تأیید شده توسط </a:t>
            </a:r>
            <a:endParaRPr lang="en-US">
              <a:cs typeface="2  Titr" panose="000007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Titr" panose="00000700000000000000" pitchFamily="2" charset="-78"/>
              </a:rPr>
              <a:t>  - کار بر روی یک خط انتقال</a:t>
            </a:r>
            <a:endParaRPr lang="en-US">
              <a:cs typeface="2  Titr" panose="000007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Titr" panose="00000700000000000000" pitchFamily="2" charset="-78"/>
              </a:rPr>
              <a:t>TOKEN</a:t>
            </a:r>
            <a:r>
              <a:rPr lang="fa-IR">
                <a:cs typeface="2  Titr" panose="00000700000000000000" pitchFamily="2" charset="-78"/>
              </a:rPr>
              <a:t>  - بدون فرستادن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19685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Titr" panose="00000700000000000000" pitchFamily="2" charset="-78"/>
              </a:rPr>
              <a:t>8-</a:t>
            </a:r>
            <a:fld id="{89F23FDB-09D0-4CFA-9F39-82F4DE19052C}" type="slidenum">
              <a:rPr lang="en-US" sz="1400">
                <a:latin typeface="Times New Roman" panose="02020603050405020304" pitchFamily="18" charset="0"/>
                <a:cs typeface="2  Titr" panose="00000700000000000000" pitchFamily="2" charset="-78"/>
              </a:rPr>
              <a:pPr algn="ctr"/>
              <a:t>233</a:t>
            </a:fld>
            <a:endParaRPr lang="en-US" sz="1400"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79450" y="838200"/>
            <a:ext cx="7772400" cy="7620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بسته ها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540750" cy="21336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قسمتی از داده های کلی مربوط می شود  به آدرس مقصد به همراه سایر اطلاعات کنترلی که با داده ها ترکیب می شود .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28038" name="Text Box 6"/>
          <p:cNvSpPr txBox="1">
            <a:spLocks noChangeArrowheads="1"/>
          </p:cNvSpPr>
          <p:nvPr/>
        </p:nvSpPr>
        <p:spPr bwMode="auto">
          <a:xfrm>
            <a:off x="1752600" y="5181600"/>
            <a:ext cx="52578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(TCP/IP)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پروتکل کنترل انتقال/ پروتکل اینترنت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یکی از پروتکلهای مهم سوئچینگ هستند .  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19685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304F78A4-E380-4AA1-AA46-9F5F62767EE1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7" grpId="0" build="p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آدرسهای شبکه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آدرسها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مجموعه چهار قسمتی از اعداد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هر یک از اعداد 0 تا 255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*تهیه کنندگان سرویس اینترنت</a:t>
            </a:r>
            <a:r>
              <a:rPr lang="en-US">
                <a:cs typeface="2  Lotus" panose="00000400000000000000" pitchFamily="2" charset="-78"/>
              </a:rPr>
              <a:t>  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استفاده به واسطه پیوستن دستگاه کاربر مشترک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و پروتکل نقطه</a:t>
            </a:r>
            <a:r>
              <a:rPr lang="en-US">
                <a:cs typeface="2  Lotus" panose="00000400000000000000" pitchFamily="2" charset="-78"/>
              </a:rPr>
              <a:t>SLIP</a:t>
            </a:r>
            <a:r>
              <a:rPr lang="fa-IR">
                <a:cs typeface="2  Lotus" panose="00000400000000000000" pitchFamily="2" charset="-78"/>
              </a:rPr>
              <a:t>  *پروتکل خط سریال اینترنت</a:t>
            </a:r>
            <a:r>
              <a:rPr lang="en-US">
                <a:cs typeface="2  Lotus" panose="00000400000000000000" pitchFamily="2" charset="-78"/>
              </a:rPr>
              <a:t>        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PPP</a:t>
            </a:r>
            <a:r>
              <a:rPr lang="fa-IR">
                <a:cs typeface="2  Lotus" panose="00000400000000000000" pitchFamily="2" charset="-78"/>
              </a:rPr>
              <a:t>به نقطه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پروتکلهایی برای ارتباط کاربران خانگی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9685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90A57C37-F1F2-4B05-8859-C219106F86E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پروتکلهایی برای سیستم تلفن عمومی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X.25 * 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-آنالوگ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پروتکل قدیمی تر 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)</a:t>
            </a:r>
            <a:r>
              <a:rPr lang="en-US">
                <a:cs typeface="2  Lotus" panose="00000400000000000000" pitchFamily="2" charset="-78"/>
              </a:rPr>
              <a:t>ISDN</a:t>
            </a:r>
            <a:r>
              <a:rPr lang="fa-IR">
                <a:cs typeface="2  Lotus" panose="00000400000000000000" pitchFamily="2" charset="-78"/>
              </a:rPr>
              <a:t> *شبکه دیجیتال سرویسهای مجتمع (</a:t>
            </a:r>
            <a:r>
              <a:rPr lang="en-US">
                <a:cs typeface="2  Lotus" panose="00000400000000000000" pitchFamily="2" charset="-78"/>
              </a:rPr>
              <a:t> 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دیجیتال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قابلیت ارسال صدا ، داده و ویدیو</a:t>
            </a:r>
            <a:r>
              <a:rPr lang="fa-IR" sz="2800">
                <a:cs typeface="2  Lotus" panose="00000400000000000000" pitchFamily="2" charset="-78"/>
              </a:rPr>
              <a:t> 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endParaRPr lang="en-US" sz="2800">
              <a:cs typeface="2  Lotus" panose="00000400000000000000" pitchFamily="2" charset="-78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220663" y="6219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1936C8D2-2257-45F0-A02C-60BCA4BE0F3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پروتکلهایی برای سیستم تلفن عمومی (ادامه )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چارچوب انتقال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انتقال در فیبر نوری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(ATM</a:t>
            </a:r>
            <a:r>
              <a:rPr lang="fa-IR">
                <a:cs typeface="2  Lotus" panose="00000400000000000000" pitchFamily="2" charset="-78"/>
              </a:rPr>
              <a:t> *مدل انتقال غیر همزمان(</a:t>
            </a:r>
            <a:r>
              <a:rPr lang="en-US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بسته هایی با اندازه کوچکتر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ارسال با سرعت بیشتر</a:t>
            </a:r>
            <a:endParaRPr lang="en-US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1206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71D80296-3925-4999-93F9-24DEDFA5A49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Freeform 2"/>
          <p:cNvSpPr>
            <a:spLocks/>
          </p:cNvSpPr>
          <p:nvPr/>
        </p:nvSpPr>
        <p:spPr bwMode="auto">
          <a:xfrm>
            <a:off x="1295400" y="3657600"/>
            <a:ext cx="1296988" cy="1525588"/>
          </a:xfrm>
          <a:custGeom>
            <a:avLst/>
            <a:gdLst>
              <a:gd name="T0" fmla="*/ 816 w 817"/>
              <a:gd name="T1" fmla="*/ 0 h 961"/>
              <a:gd name="T2" fmla="*/ 0 w 817"/>
              <a:gd name="T3" fmla="*/ 0 h 961"/>
              <a:gd name="T4" fmla="*/ 0 w 817"/>
              <a:gd name="T5" fmla="*/ 960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7" h="961">
                <a:moveTo>
                  <a:pt x="816" y="0"/>
                </a:moveTo>
                <a:lnTo>
                  <a:pt x="0" y="0"/>
                </a:lnTo>
                <a:lnTo>
                  <a:pt x="0" y="960"/>
                </a:lnTo>
              </a:path>
            </a:pathLst>
          </a:custGeom>
          <a:noFill/>
          <a:ln w="50800" cap="rnd" cmpd="sng">
            <a:solidFill>
              <a:srgbClr val="FFFF6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33155" name="Line 3"/>
          <p:cNvSpPr>
            <a:spLocks noChangeShapeType="1"/>
          </p:cNvSpPr>
          <p:nvPr/>
        </p:nvSpPr>
        <p:spPr bwMode="auto">
          <a:xfrm>
            <a:off x="6502400" y="3657600"/>
            <a:ext cx="406400" cy="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-123825" y="269875"/>
            <a:ext cx="94456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عناصر مدل سیستمهای عمومی پیوندهای ارتباط دا ده</a:t>
            </a:r>
            <a:endParaRPr lang="en-US" sz="40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33159" name="Rectangle 7"/>
          <p:cNvSpPr>
            <a:spLocks noChangeArrowheads="1"/>
          </p:cNvSpPr>
          <p:nvPr/>
        </p:nvSpPr>
        <p:spPr bwMode="auto">
          <a:xfrm>
            <a:off x="2444750" y="1758950"/>
            <a:ext cx="1739900" cy="901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2368550" y="3206750"/>
            <a:ext cx="1816100" cy="901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1" name="Rectangle 9"/>
          <p:cNvSpPr>
            <a:spLocks noChangeArrowheads="1"/>
          </p:cNvSpPr>
          <p:nvPr/>
        </p:nvSpPr>
        <p:spPr bwMode="auto">
          <a:xfrm>
            <a:off x="2749550" y="5111750"/>
            <a:ext cx="2273300" cy="901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2" name="Rectangle 10"/>
          <p:cNvSpPr>
            <a:spLocks noChangeArrowheads="1"/>
          </p:cNvSpPr>
          <p:nvPr/>
        </p:nvSpPr>
        <p:spPr bwMode="auto">
          <a:xfrm>
            <a:off x="4806950" y="3206750"/>
            <a:ext cx="1663700" cy="901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3" name="Rectangle 11"/>
          <p:cNvSpPr>
            <a:spLocks noChangeArrowheads="1"/>
          </p:cNvSpPr>
          <p:nvPr/>
        </p:nvSpPr>
        <p:spPr bwMode="auto">
          <a:xfrm>
            <a:off x="6864350" y="3206750"/>
            <a:ext cx="1739900" cy="901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4" name="AutoShape 12"/>
          <p:cNvSpPr>
            <a:spLocks noChangeArrowheads="1"/>
          </p:cNvSpPr>
          <p:nvPr/>
        </p:nvSpPr>
        <p:spPr bwMode="auto">
          <a:xfrm>
            <a:off x="5111750" y="5264150"/>
            <a:ext cx="1968500" cy="749300"/>
          </a:xfrm>
          <a:prstGeom prst="parallelogram">
            <a:avLst>
              <a:gd name="adj" fmla="val 65666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5" name="AutoShape 13"/>
          <p:cNvSpPr>
            <a:spLocks noChangeArrowheads="1"/>
          </p:cNvSpPr>
          <p:nvPr/>
        </p:nvSpPr>
        <p:spPr bwMode="auto">
          <a:xfrm>
            <a:off x="463550" y="5187950"/>
            <a:ext cx="1968500" cy="749300"/>
          </a:xfrm>
          <a:prstGeom prst="parallelogram">
            <a:avLst>
              <a:gd name="adj" fmla="val 65666"/>
            </a:avLst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6" name="Arc 14"/>
          <p:cNvSpPr>
            <a:spLocks/>
          </p:cNvSpPr>
          <p:nvPr/>
        </p:nvSpPr>
        <p:spPr bwMode="auto">
          <a:xfrm>
            <a:off x="1600200" y="4600575"/>
            <a:ext cx="203200" cy="330200"/>
          </a:xfrm>
          <a:custGeom>
            <a:avLst/>
            <a:gdLst>
              <a:gd name="G0" fmla="+- 0 0 0"/>
              <a:gd name="G1" fmla="+- 21410 0 0"/>
              <a:gd name="G2" fmla="+- 21600 0 0"/>
              <a:gd name="T0" fmla="*/ 2857 w 21600"/>
              <a:gd name="T1" fmla="*/ 0 h 42928"/>
              <a:gd name="T2" fmla="*/ 1876 w 21600"/>
              <a:gd name="T3" fmla="*/ 42928 h 42928"/>
              <a:gd name="T4" fmla="*/ 0 w 21600"/>
              <a:gd name="T5" fmla="*/ 21410 h 4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28" fill="none" extrusionOk="0">
                <a:moveTo>
                  <a:pt x="2857" y="-1"/>
                </a:moveTo>
                <a:cubicBezTo>
                  <a:pt x="13587" y="1431"/>
                  <a:pt x="21600" y="10584"/>
                  <a:pt x="21600" y="21410"/>
                </a:cubicBezTo>
                <a:cubicBezTo>
                  <a:pt x="21600" y="32612"/>
                  <a:pt x="13035" y="41955"/>
                  <a:pt x="1876" y="42928"/>
                </a:cubicBezTo>
              </a:path>
              <a:path w="21600" h="42928" stroke="0" extrusionOk="0">
                <a:moveTo>
                  <a:pt x="2857" y="-1"/>
                </a:moveTo>
                <a:cubicBezTo>
                  <a:pt x="13587" y="1431"/>
                  <a:pt x="21600" y="10584"/>
                  <a:pt x="21600" y="21410"/>
                </a:cubicBezTo>
                <a:cubicBezTo>
                  <a:pt x="21600" y="32612"/>
                  <a:pt x="13035" y="41955"/>
                  <a:pt x="1876" y="42928"/>
                </a:cubicBezTo>
                <a:lnTo>
                  <a:pt x="0" y="21410"/>
                </a:lnTo>
                <a:close/>
              </a:path>
            </a:pathLst>
          </a:custGeom>
          <a:noFill/>
          <a:ln w="508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7" name="Arc 15"/>
          <p:cNvSpPr>
            <a:spLocks/>
          </p:cNvSpPr>
          <p:nvPr/>
        </p:nvSpPr>
        <p:spPr bwMode="auto">
          <a:xfrm>
            <a:off x="3962400" y="4600575"/>
            <a:ext cx="203200" cy="330200"/>
          </a:xfrm>
          <a:custGeom>
            <a:avLst/>
            <a:gdLst>
              <a:gd name="G0" fmla="+- 0 0 0"/>
              <a:gd name="G1" fmla="+- 21410 0 0"/>
              <a:gd name="G2" fmla="+- 21600 0 0"/>
              <a:gd name="T0" fmla="*/ 2857 w 21600"/>
              <a:gd name="T1" fmla="*/ 0 h 42928"/>
              <a:gd name="T2" fmla="*/ 1876 w 21600"/>
              <a:gd name="T3" fmla="*/ 42928 h 42928"/>
              <a:gd name="T4" fmla="*/ 0 w 21600"/>
              <a:gd name="T5" fmla="*/ 21410 h 4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928" fill="none" extrusionOk="0">
                <a:moveTo>
                  <a:pt x="2857" y="-1"/>
                </a:moveTo>
                <a:cubicBezTo>
                  <a:pt x="13587" y="1431"/>
                  <a:pt x="21600" y="10584"/>
                  <a:pt x="21600" y="21410"/>
                </a:cubicBezTo>
                <a:cubicBezTo>
                  <a:pt x="21600" y="32612"/>
                  <a:pt x="13035" y="41955"/>
                  <a:pt x="1876" y="42928"/>
                </a:cubicBezTo>
              </a:path>
              <a:path w="21600" h="42928" stroke="0" extrusionOk="0">
                <a:moveTo>
                  <a:pt x="2857" y="-1"/>
                </a:moveTo>
                <a:cubicBezTo>
                  <a:pt x="13587" y="1431"/>
                  <a:pt x="21600" y="10584"/>
                  <a:pt x="21600" y="21410"/>
                </a:cubicBezTo>
                <a:cubicBezTo>
                  <a:pt x="21600" y="32612"/>
                  <a:pt x="13035" y="41955"/>
                  <a:pt x="1876" y="42928"/>
                </a:cubicBezTo>
                <a:lnTo>
                  <a:pt x="0" y="21410"/>
                </a:lnTo>
                <a:close/>
              </a:path>
            </a:pathLst>
          </a:custGeom>
          <a:noFill/>
          <a:ln w="50800" cap="rnd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4216400" y="3657600"/>
            <a:ext cx="635000" cy="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69" name="Line 17"/>
          <p:cNvSpPr>
            <a:spLocks noChangeShapeType="1"/>
          </p:cNvSpPr>
          <p:nvPr/>
        </p:nvSpPr>
        <p:spPr bwMode="auto">
          <a:xfrm>
            <a:off x="6096000" y="4140200"/>
            <a:ext cx="0" cy="10922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1574800" y="4343400"/>
            <a:ext cx="4546600" cy="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 flipV="1">
            <a:off x="1600200" y="4318000"/>
            <a:ext cx="0" cy="279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72" name="Line 20"/>
          <p:cNvSpPr>
            <a:spLocks noChangeShapeType="1"/>
          </p:cNvSpPr>
          <p:nvPr/>
        </p:nvSpPr>
        <p:spPr bwMode="auto">
          <a:xfrm>
            <a:off x="1600200" y="4978400"/>
            <a:ext cx="0" cy="17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73" name="Line 21"/>
          <p:cNvSpPr>
            <a:spLocks noChangeShapeType="1"/>
          </p:cNvSpPr>
          <p:nvPr/>
        </p:nvSpPr>
        <p:spPr bwMode="auto">
          <a:xfrm>
            <a:off x="3962400" y="4368800"/>
            <a:ext cx="0" cy="177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>
            <a:off x="3962400" y="4978400"/>
            <a:ext cx="0" cy="1016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 flipH="1">
            <a:off x="1270000" y="4724400"/>
            <a:ext cx="508000" cy="0"/>
          </a:xfrm>
          <a:prstGeom prst="line">
            <a:avLst/>
          </a:prstGeom>
          <a:noFill/>
          <a:ln w="50800">
            <a:solidFill>
              <a:srgbClr val="FFFF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76" name="Line 24"/>
          <p:cNvSpPr>
            <a:spLocks noChangeShapeType="1"/>
          </p:cNvSpPr>
          <p:nvPr/>
        </p:nvSpPr>
        <p:spPr bwMode="auto">
          <a:xfrm>
            <a:off x="1930400" y="4724400"/>
            <a:ext cx="2159000" cy="0"/>
          </a:xfrm>
          <a:prstGeom prst="line">
            <a:avLst/>
          </a:prstGeom>
          <a:noFill/>
          <a:ln w="50800">
            <a:solidFill>
              <a:srgbClr val="FFFF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3177" name="Freeform 25"/>
          <p:cNvSpPr>
            <a:spLocks/>
          </p:cNvSpPr>
          <p:nvPr/>
        </p:nvSpPr>
        <p:spPr bwMode="auto">
          <a:xfrm>
            <a:off x="4191000" y="4724400"/>
            <a:ext cx="1601788" cy="534988"/>
          </a:xfrm>
          <a:custGeom>
            <a:avLst/>
            <a:gdLst>
              <a:gd name="T0" fmla="*/ 0 w 1009"/>
              <a:gd name="T1" fmla="*/ 0 h 337"/>
              <a:gd name="T2" fmla="*/ 1008 w 1009"/>
              <a:gd name="T3" fmla="*/ 0 h 337"/>
              <a:gd name="T4" fmla="*/ 1008 w 1009"/>
              <a:gd name="T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9" h="337">
                <a:moveTo>
                  <a:pt x="0" y="0"/>
                </a:moveTo>
                <a:lnTo>
                  <a:pt x="1008" y="0"/>
                </a:lnTo>
                <a:lnTo>
                  <a:pt x="1008" y="336"/>
                </a:lnTo>
              </a:path>
            </a:pathLst>
          </a:custGeom>
          <a:noFill/>
          <a:ln w="50800" cap="rnd" cmpd="sng">
            <a:solidFill>
              <a:srgbClr val="FFFF6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33178" name="Rectangle 26"/>
          <p:cNvSpPr>
            <a:spLocks noChangeArrowheads="1"/>
          </p:cNvSpPr>
          <p:nvPr/>
        </p:nvSpPr>
        <p:spPr bwMode="auto">
          <a:xfrm>
            <a:off x="2506663" y="1976438"/>
            <a:ext cx="1612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استانداردها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3179" name="Rectangle 27"/>
          <p:cNvSpPr>
            <a:spLocks noChangeArrowheads="1"/>
          </p:cNvSpPr>
          <p:nvPr/>
        </p:nvSpPr>
        <p:spPr bwMode="auto">
          <a:xfrm>
            <a:off x="2814638" y="3346450"/>
            <a:ext cx="9413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مدیریت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3180" name="Rectangle 28"/>
          <p:cNvSpPr>
            <a:spLocks noChangeArrowheads="1"/>
          </p:cNvSpPr>
          <p:nvPr/>
        </p:nvSpPr>
        <p:spPr bwMode="auto">
          <a:xfrm>
            <a:off x="4743450" y="3195638"/>
            <a:ext cx="18145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پردازش اطلاعات</a:t>
            </a:r>
            <a:r>
              <a:rPr lang="en-US" b="1"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433181" name="Rectangle 29"/>
          <p:cNvSpPr>
            <a:spLocks noChangeArrowheads="1"/>
          </p:cNvSpPr>
          <p:nvPr/>
        </p:nvSpPr>
        <p:spPr bwMode="auto">
          <a:xfrm>
            <a:off x="7415213" y="3270250"/>
            <a:ext cx="723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محیط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3182" name="Rectangle 30"/>
          <p:cNvSpPr>
            <a:spLocks noChangeArrowheads="1"/>
          </p:cNvSpPr>
          <p:nvPr/>
        </p:nvSpPr>
        <p:spPr bwMode="auto">
          <a:xfrm>
            <a:off x="1014413" y="5175250"/>
            <a:ext cx="869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ورودی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3183" name="Rectangle 31"/>
          <p:cNvSpPr>
            <a:spLocks noChangeArrowheads="1"/>
          </p:cNvSpPr>
          <p:nvPr/>
        </p:nvSpPr>
        <p:spPr bwMode="auto">
          <a:xfrm>
            <a:off x="3529013" y="5251450"/>
            <a:ext cx="7254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تبدیل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3184" name="Rectangle 32"/>
          <p:cNvSpPr>
            <a:spLocks noChangeArrowheads="1"/>
          </p:cNvSpPr>
          <p:nvPr/>
        </p:nvSpPr>
        <p:spPr bwMode="auto">
          <a:xfrm>
            <a:off x="5619750" y="5251450"/>
            <a:ext cx="9636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3185" name="Text Box 33"/>
          <p:cNvSpPr txBox="1">
            <a:spLocks noChangeArrowheads="1"/>
          </p:cNvSpPr>
          <p:nvPr/>
        </p:nvSpPr>
        <p:spPr bwMode="auto">
          <a:xfrm>
            <a:off x="444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9C9A3658-C0A5-4E39-95E1-36D690D3DF2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شبکه ها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هر وسیله باید با رسانه ارتباطات از طریق کارت واسط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متصل باشد .</a:t>
            </a:r>
            <a:r>
              <a:rPr lang="en-US">
                <a:cs typeface="2  Lotus" panose="00000400000000000000" pitchFamily="2" charset="-78"/>
              </a:rPr>
              <a:t>(NIC</a:t>
            </a:r>
            <a:r>
              <a:rPr lang="fa-IR">
                <a:cs typeface="2  Lotus" panose="00000400000000000000" pitchFamily="2" charset="-78"/>
              </a:rPr>
              <a:t>شبکه (</a:t>
            </a:r>
            <a:r>
              <a:rPr lang="en-US"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430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415D4BE3-E623-4243-9C85-A228043C494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239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219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زنجیره ارتباط سنتی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71463" y="2809875"/>
            <a:ext cx="1127125" cy="1125538"/>
          </a:xfrm>
          <a:prstGeom prst="ellipse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1914525" y="2809875"/>
            <a:ext cx="1127125" cy="1125538"/>
          </a:xfrm>
          <a:prstGeom prst="ellipse">
            <a:avLst/>
          </a:prstGeom>
          <a:solidFill>
            <a:srgbClr val="BC37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1922463" y="4445000"/>
            <a:ext cx="1127125" cy="11287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1946275" y="1300163"/>
            <a:ext cx="1127125" cy="1127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641725" y="2809875"/>
            <a:ext cx="1125538" cy="11255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5334000" y="2741613"/>
            <a:ext cx="1127125" cy="1127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7018338" y="2833688"/>
            <a:ext cx="1663700" cy="993775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0"/>
                  <a:invGamma/>
                </a:srgbClr>
              </a:gs>
              <a:gs pos="100000">
                <a:srgbClr val="F57B49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1138238" y="2182813"/>
            <a:ext cx="900112" cy="722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1150938" y="3840163"/>
            <a:ext cx="976312" cy="677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1377950" y="33528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054350" y="3324225"/>
            <a:ext cx="598488" cy="3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4756150" y="3330575"/>
            <a:ext cx="573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V="1">
            <a:off x="6483350" y="3324225"/>
            <a:ext cx="522288" cy="34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809625" y="3922713"/>
            <a:ext cx="0" cy="183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815975" y="5761038"/>
            <a:ext cx="7027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>
            <a:off x="7850188" y="3840163"/>
            <a:ext cx="0" cy="1914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2514600" y="2444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1817688" y="1565275"/>
            <a:ext cx="1379537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0" tIns="50800" rIns="101600" bIns="50800">
            <a:spAutoFit/>
          </a:bodyPr>
          <a:lstStyle>
            <a:lvl1pPr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647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812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1363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85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57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29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01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a-IR" sz="1400" b="1">
                <a:solidFill>
                  <a:schemeClr val="bg2"/>
                </a:solidFill>
                <a:cs typeface="2  Lotus" panose="00000400000000000000" pitchFamily="2" charset="-78"/>
              </a:rPr>
              <a:t>مدیر</a:t>
            </a:r>
          </a:p>
          <a:p>
            <a:pPr algn="ctr"/>
            <a:r>
              <a:rPr lang="fa-IR" sz="1400" b="1">
                <a:solidFill>
                  <a:schemeClr val="bg2"/>
                </a:solidFill>
                <a:cs typeface="2  Lotus" panose="00000400000000000000" pitchFamily="2" charset="-78"/>
              </a:rPr>
              <a:t>پایگاه داده</a:t>
            </a:r>
            <a:endParaRPr lang="en-US" sz="14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374650" y="3117850"/>
            <a:ext cx="9334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0" tIns="50800" rIns="101600" bIns="50800">
            <a:spAutoFit/>
          </a:bodyPr>
          <a:lstStyle>
            <a:lvl1pPr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647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812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1363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85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57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29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01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کاربر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2127250" y="3073400"/>
            <a:ext cx="11620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0" tIns="50800" rIns="101600" bIns="50800">
            <a:spAutoFit/>
          </a:bodyPr>
          <a:lstStyle>
            <a:lvl1pPr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647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812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1363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85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57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29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01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a-IR" sz="2000" b="1">
                <a:solidFill>
                  <a:schemeClr val="bg2"/>
                </a:solidFill>
                <a:cs typeface="2  Lotus" panose="00000400000000000000" pitchFamily="2" charset="-78"/>
              </a:rPr>
              <a:t>تحلیلگر سیستم</a:t>
            </a:r>
            <a:endParaRPr lang="en-US" sz="20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3659188" y="3152775"/>
            <a:ext cx="9731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>
            <a:spAutoFit/>
          </a:bodyPr>
          <a:lstStyle>
            <a:lvl1pPr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647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812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1363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85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57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29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01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a-IR" sz="1800">
                <a:solidFill>
                  <a:schemeClr val="bg2"/>
                </a:solidFill>
                <a:cs typeface="2  Lotus" panose="00000400000000000000" pitchFamily="2" charset="-78"/>
              </a:rPr>
              <a:t>برنام نویس</a:t>
            </a:r>
            <a:endParaRPr lang="en-US" sz="1800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5181600" y="3117850"/>
            <a:ext cx="13541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0" tIns="50800" rIns="101600" bIns="50800">
            <a:spAutoFit/>
          </a:bodyPr>
          <a:lstStyle>
            <a:lvl1pPr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647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812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1363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85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57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29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01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a-IR" sz="2000">
                <a:solidFill>
                  <a:schemeClr val="bg2"/>
                </a:solidFill>
                <a:cs typeface="2  Lotus" panose="00000400000000000000" pitchFamily="2" charset="-78"/>
              </a:rPr>
              <a:t>اپراتور</a:t>
            </a:r>
            <a:endParaRPr lang="en-US" sz="2000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7086600" y="3117850"/>
            <a:ext cx="15541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0" tIns="50800" rIns="101600" bIns="50800">
            <a:spAutoFit/>
          </a:bodyPr>
          <a:lstStyle>
            <a:lvl1pPr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647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812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1363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85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57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29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01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کامپیوتر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1824038" y="4641850"/>
            <a:ext cx="1422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0" tIns="50800" rIns="101600" bIns="50800">
            <a:spAutoFit/>
          </a:bodyPr>
          <a:lstStyle>
            <a:lvl1pPr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3238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647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8125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1363" defTabSz="1106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85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57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829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0163" algn="l" defTabSz="1106488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a-IR" sz="2000" b="1">
                <a:solidFill>
                  <a:schemeClr val="bg2"/>
                </a:solidFill>
                <a:cs typeface="2  Lotus" panose="00000400000000000000" pitchFamily="2" charset="-78"/>
              </a:rPr>
              <a:t>متخصص </a:t>
            </a:r>
          </a:p>
          <a:p>
            <a:pPr algn="ctr"/>
            <a:r>
              <a:rPr lang="fa-IR" sz="2000" b="1">
                <a:solidFill>
                  <a:schemeClr val="bg2"/>
                </a:solidFill>
                <a:cs typeface="2  Lotus" panose="00000400000000000000" pitchFamily="2" charset="-78"/>
              </a:rPr>
              <a:t>شبکه</a:t>
            </a:r>
            <a:endParaRPr lang="en-US" sz="20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2514600" y="3968750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374" name="Text Box 30"/>
          <p:cNvSpPr txBox="1">
            <a:spLocks noChangeArrowheads="1"/>
          </p:cNvSpPr>
          <p:nvPr/>
        </p:nvSpPr>
        <p:spPr bwMode="auto">
          <a:xfrm>
            <a:off x="5334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F6035DFC-E0EF-48D0-974E-6DE8603D819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checker dir="vert"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  <a:ln/>
        </p:spPr>
        <p:txBody>
          <a:bodyPr anchor="b"/>
          <a:lstStyle/>
          <a:p>
            <a:r>
              <a:rPr lang="fa-IR" sz="4000">
                <a:latin typeface="Impact" panose="020B0806030902050204" pitchFamily="34" charset="0"/>
                <a:cs typeface="2  Titr" panose="00000700000000000000" pitchFamily="2" charset="-78"/>
              </a:rPr>
              <a:t>انواع شبکه ها</a:t>
            </a:r>
            <a:r>
              <a:rPr lang="en-US" sz="4000">
                <a:cs typeface="2  Titr" panose="00000700000000000000" pitchFamily="2" charset="-78"/>
              </a:rPr>
              <a:t> </a:t>
            </a: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772400" cy="46482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(شبکه محلی)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LAN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ناحیه محدود اما می تواند شامل صد یا تعداد بیشتری کامپیوتر باشد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- 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- تسهیل اتوماسیون اداری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(شبکه شهری)</a:t>
            </a:r>
            <a:r>
              <a:rPr lang="en-US" sz="2800">
                <a:cs typeface="2  Lotus" panose="00000400000000000000" pitchFamily="2" charset="-78"/>
              </a:rPr>
              <a:t>MAN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- در محدوده یک شهر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(شبکه جهانی)</a:t>
            </a:r>
            <a:r>
              <a:rPr lang="en-US" sz="2800">
                <a:solidFill>
                  <a:srgbClr val="FFFFFF"/>
                </a:solidFill>
                <a:cs typeface="2  Lotus" panose="00000400000000000000" pitchFamily="2" charset="-78"/>
              </a:rPr>
              <a:t>WAN</a:t>
            </a: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</a:t>
            </a:r>
            <a:r>
              <a:rPr lang="en-US">
                <a:solidFill>
                  <a:srgbClr val="FFFFFF"/>
                </a:solidFill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 - پوشش منطقه وسیع جغرافیایی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 - شامل حوزه های وسیع متنوع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   - معمولا شامل کامپیوترهای میزبان</a:t>
            </a: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  <a:p>
            <a:pPr lvl="1" algn="r">
              <a:buClr>
                <a:schemeClr val="tx2"/>
              </a:buClr>
              <a:buSzPct val="75000"/>
              <a:buFontTx/>
              <a:buNone/>
            </a:pPr>
            <a:endParaRPr lang="en-US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1206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9EC95F1E-2D21-441B-9A5C-FC00F4636C88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36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36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36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9" grpId="0" build="p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anchor="b"/>
          <a:lstStyle/>
          <a:p>
            <a:r>
              <a:rPr lang="en-US" sz="1400"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438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3733800"/>
            <a:ext cx="6400800" cy="17526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en-US" sz="1800">
                <a:latin typeface="Arial" panose="020B0604020202020204" pitchFamily="34" charset="0"/>
                <a:cs typeface="2  Lotus" panose="00000400000000000000" pitchFamily="2" charset="-78"/>
              </a:rPr>
              <a:t> </a:t>
            </a:r>
          </a:p>
        </p:txBody>
      </p:sp>
      <p:graphicFrame>
        <p:nvGraphicFramePr>
          <p:cNvPr id="43827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12900" y="509588"/>
          <a:ext cx="292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94" name="Clip" r:id="rId4" imgW="1344600" imgH="4516200" progId="MS_ClipArt_Gallery.2">
                  <p:embed/>
                </p:oleObj>
              </mc:Choice>
              <mc:Fallback>
                <p:oleObj name="Clip" r:id="rId4" imgW="1344600" imgH="451620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509588"/>
                        <a:ext cx="2921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12900" y="3176588"/>
          <a:ext cx="2921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95" name="Clip" r:id="rId6" imgW="1344600" imgH="4516200" progId="MS_ClipArt_Gallery.2">
                  <p:embed/>
                </p:oleObj>
              </mc:Choice>
              <mc:Fallback>
                <p:oleObj name="Clip" r:id="rId6" imgW="1344600" imgH="4516200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176588"/>
                        <a:ext cx="2921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80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95425" y="1905000"/>
          <a:ext cx="4238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96" name="Clip" r:id="rId7" imgW="1428480" imgH="3433680" progId="MS_ClipArt_Gallery.2">
                  <p:embed/>
                </p:oleObj>
              </mc:Choice>
              <mc:Fallback>
                <p:oleObj name="Clip" r:id="rId7" imgW="1428480" imgH="3433680" progId="MS_ClipArt_Gallery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1905000"/>
                        <a:ext cx="4238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81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95425" y="4724400"/>
          <a:ext cx="4238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97" name="Clip" r:id="rId9" imgW="1428480" imgH="3433680" progId="MS_ClipArt_Gallery.2">
                  <p:embed/>
                </p:oleObj>
              </mc:Choice>
              <mc:Fallback>
                <p:oleObj name="Clip" r:id="rId9" imgW="1428480" imgH="3433680" progId="MS_ClipArt_Gallery.2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724400"/>
                        <a:ext cx="4238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82" name="Line 10"/>
          <p:cNvSpPr>
            <a:spLocks noChangeShapeType="1"/>
          </p:cNvSpPr>
          <p:nvPr/>
        </p:nvSpPr>
        <p:spPr bwMode="auto">
          <a:xfrm>
            <a:off x="1143000" y="774700"/>
            <a:ext cx="0" cy="2032000"/>
          </a:xfrm>
          <a:prstGeom prst="line">
            <a:avLst/>
          </a:prstGeom>
          <a:noFill/>
          <a:ln w="25400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83" name="Arc 11"/>
          <p:cNvSpPr>
            <a:spLocks/>
          </p:cNvSpPr>
          <p:nvPr/>
        </p:nvSpPr>
        <p:spPr bwMode="auto">
          <a:xfrm>
            <a:off x="1157288" y="547688"/>
            <a:ext cx="139700" cy="2159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355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65"/>
                  <a:pt x="9521" y="134"/>
                  <a:pt x="2135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65"/>
                  <a:pt x="9521" y="134"/>
                  <a:pt x="2135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>
            <a:off x="1143000" y="3213100"/>
            <a:ext cx="0" cy="2184400"/>
          </a:xfrm>
          <a:prstGeom prst="line">
            <a:avLst/>
          </a:prstGeom>
          <a:noFill/>
          <a:ln w="25400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85" name="Rectangle 13"/>
          <p:cNvSpPr>
            <a:spLocks noChangeArrowheads="1"/>
          </p:cNvSpPr>
          <p:nvPr/>
        </p:nvSpPr>
        <p:spPr bwMode="auto">
          <a:xfrm>
            <a:off x="133350" y="2914650"/>
            <a:ext cx="6746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کاربران</a:t>
            </a:r>
            <a:endParaRPr lang="en-US" sz="1800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438286" name="Rectangle 14"/>
          <p:cNvSpPr>
            <a:spLocks noChangeArrowheads="1"/>
          </p:cNvSpPr>
          <p:nvPr/>
        </p:nvSpPr>
        <p:spPr bwMode="auto">
          <a:xfrm>
            <a:off x="1276350" y="1543050"/>
            <a:ext cx="601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مدیر 1</a:t>
            </a:r>
            <a:endParaRPr lang="en-US" sz="1600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1517650" y="2838450"/>
            <a:ext cx="71913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منشی 1</a:t>
            </a:r>
            <a:endParaRPr lang="en-US" sz="1800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38288" name="Rectangle 16"/>
          <p:cNvSpPr>
            <a:spLocks noChangeArrowheads="1"/>
          </p:cNvSpPr>
          <p:nvPr/>
        </p:nvSpPr>
        <p:spPr bwMode="auto">
          <a:xfrm>
            <a:off x="1276350" y="4208463"/>
            <a:ext cx="658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منشی 2</a:t>
            </a:r>
            <a:endParaRPr lang="en-US" sz="1600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>
            <a:off x="2730500" y="781050"/>
            <a:ext cx="1101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ایستگاه کاری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ctr"/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1</a:t>
            </a:r>
          </a:p>
        </p:txBody>
      </p:sp>
      <p:sp>
        <p:nvSpPr>
          <p:cNvPr id="438290" name="Rectangle 18"/>
          <p:cNvSpPr>
            <a:spLocks noChangeArrowheads="1"/>
          </p:cNvSpPr>
          <p:nvPr/>
        </p:nvSpPr>
        <p:spPr bwMode="auto">
          <a:xfrm>
            <a:off x="2730500" y="2076450"/>
            <a:ext cx="1101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ایستگاه کاری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ctr"/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2</a:t>
            </a:r>
          </a:p>
        </p:txBody>
      </p:sp>
      <p:sp>
        <p:nvSpPr>
          <p:cNvPr id="438291" name="Rectangle 19"/>
          <p:cNvSpPr>
            <a:spLocks noChangeArrowheads="1"/>
          </p:cNvSpPr>
          <p:nvPr/>
        </p:nvSpPr>
        <p:spPr bwMode="auto">
          <a:xfrm>
            <a:off x="2730500" y="3370263"/>
            <a:ext cx="1101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ایستگاه کاری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ctr"/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3</a:t>
            </a:r>
          </a:p>
        </p:txBody>
      </p:sp>
      <p:sp>
        <p:nvSpPr>
          <p:cNvPr id="438292" name="Rectangle 20"/>
          <p:cNvSpPr>
            <a:spLocks noChangeArrowheads="1"/>
          </p:cNvSpPr>
          <p:nvPr/>
        </p:nvSpPr>
        <p:spPr bwMode="auto">
          <a:xfrm>
            <a:off x="2730500" y="4741863"/>
            <a:ext cx="1101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ایستگاه کاری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algn="ctr"/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4</a:t>
            </a:r>
          </a:p>
        </p:txBody>
      </p:sp>
      <p:sp>
        <p:nvSpPr>
          <p:cNvPr id="438293" name="Rectangle 21"/>
          <p:cNvSpPr>
            <a:spLocks noChangeArrowheads="1"/>
          </p:cNvSpPr>
          <p:nvPr/>
        </p:nvSpPr>
        <p:spPr bwMode="auto">
          <a:xfrm>
            <a:off x="2597150" y="615950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94" name="Rectangle 22"/>
          <p:cNvSpPr>
            <a:spLocks noChangeArrowheads="1"/>
          </p:cNvSpPr>
          <p:nvPr/>
        </p:nvSpPr>
        <p:spPr bwMode="auto">
          <a:xfrm>
            <a:off x="2597150" y="1911350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95" name="Rectangle 23"/>
          <p:cNvSpPr>
            <a:spLocks noChangeArrowheads="1"/>
          </p:cNvSpPr>
          <p:nvPr/>
        </p:nvSpPr>
        <p:spPr bwMode="auto">
          <a:xfrm>
            <a:off x="2597150" y="3206750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96" name="Rectangle 24"/>
          <p:cNvSpPr>
            <a:spLocks noChangeArrowheads="1"/>
          </p:cNvSpPr>
          <p:nvPr/>
        </p:nvSpPr>
        <p:spPr bwMode="auto">
          <a:xfrm>
            <a:off x="2597150" y="4578350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97" name="Rectangle 25"/>
          <p:cNvSpPr>
            <a:spLocks noChangeArrowheads="1"/>
          </p:cNvSpPr>
          <p:nvPr/>
        </p:nvSpPr>
        <p:spPr bwMode="auto">
          <a:xfrm>
            <a:off x="4578350" y="692150"/>
            <a:ext cx="444500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298" name="Rectangle 26"/>
          <p:cNvSpPr>
            <a:spLocks noChangeArrowheads="1"/>
          </p:cNvSpPr>
          <p:nvPr/>
        </p:nvSpPr>
        <p:spPr bwMode="auto">
          <a:xfrm>
            <a:off x="1276350" y="5656263"/>
            <a:ext cx="561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مدیر 2</a:t>
            </a:r>
            <a:endParaRPr lang="en-US" sz="1400" b="1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  <a:p>
            <a:pPr latinLnBrk="1"/>
            <a:endParaRPr lang="en-US" sz="1400" b="1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38299" name="Rectangle 27"/>
          <p:cNvSpPr>
            <a:spLocks noChangeArrowheads="1"/>
          </p:cNvSpPr>
          <p:nvPr/>
        </p:nvSpPr>
        <p:spPr bwMode="auto">
          <a:xfrm>
            <a:off x="5597525" y="2762250"/>
            <a:ext cx="11652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سرویس شبکه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38300" name="Rectangle 28"/>
          <p:cNvSpPr>
            <a:spLocks noChangeArrowheads="1"/>
          </p:cNvSpPr>
          <p:nvPr/>
        </p:nvSpPr>
        <p:spPr bwMode="auto">
          <a:xfrm>
            <a:off x="5645150" y="2597150"/>
            <a:ext cx="10541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01" name="Oval 29"/>
          <p:cNvSpPr>
            <a:spLocks noChangeArrowheads="1"/>
          </p:cNvSpPr>
          <p:nvPr/>
        </p:nvSpPr>
        <p:spPr bwMode="auto">
          <a:xfrm>
            <a:off x="5803900" y="4051300"/>
            <a:ext cx="812800" cy="127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02" name="Rectangle 30"/>
          <p:cNvSpPr>
            <a:spLocks noChangeArrowheads="1"/>
          </p:cNvSpPr>
          <p:nvPr/>
        </p:nvSpPr>
        <p:spPr bwMode="auto">
          <a:xfrm>
            <a:off x="5757863" y="4360863"/>
            <a:ext cx="9779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سخت افزار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38303" name="Line 31"/>
          <p:cNvSpPr>
            <a:spLocks noChangeShapeType="1"/>
          </p:cNvSpPr>
          <p:nvPr/>
        </p:nvSpPr>
        <p:spPr bwMode="auto">
          <a:xfrm>
            <a:off x="6769100" y="3048000"/>
            <a:ext cx="177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04" name="Line 32"/>
          <p:cNvSpPr>
            <a:spLocks noChangeShapeType="1"/>
          </p:cNvSpPr>
          <p:nvPr/>
        </p:nvSpPr>
        <p:spPr bwMode="auto">
          <a:xfrm>
            <a:off x="7543800" y="16065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05" name="Line 33"/>
          <p:cNvSpPr>
            <a:spLocks noChangeShapeType="1"/>
          </p:cNvSpPr>
          <p:nvPr/>
        </p:nvSpPr>
        <p:spPr bwMode="auto">
          <a:xfrm>
            <a:off x="7550150" y="1600200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06" name="Arc 34"/>
          <p:cNvSpPr>
            <a:spLocks/>
          </p:cNvSpPr>
          <p:nvPr/>
        </p:nvSpPr>
        <p:spPr bwMode="auto">
          <a:xfrm>
            <a:off x="8237538" y="2293938"/>
            <a:ext cx="679450" cy="146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5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07" name="Arc 35"/>
          <p:cNvSpPr>
            <a:spLocks/>
          </p:cNvSpPr>
          <p:nvPr/>
        </p:nvSpPr>
        <p:spPr bwMode="auto">
          <a:xfrm>
            <a:off x="7551738" y="2446338"/>
            <a:ext cx="679450" cy="146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5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08" name="Line 36"/>
          <p:cNvSpPr>
            <a:spLocks noChangeShapeType="1"/>
          </p:cNvSpPr>
          <p:nvPr/>
        </p:nvSpPr>
        <p:spPr bwMode="auto">
          <a:xfrm flipV="1">
            <a:off x="8915400" y="1593850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09" name="Rectangle 37"/>
          <p:cNvSpPr>
            <a:spLocks noChangeArrowheads="1"/>
          </p:cNvSpPr>
          <p:nvPr/>
        </p:nvSpPr>
        <p:spPr bwMode="auto">
          <a:xfrm>
            <a:off x="7718425" y="1771650"/>
            <a:ext cx="10334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انواع چاپگر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38310" name="Line 38"/>
          <p:cNvSpPr>
            <a:spLocks noChangeShapeType="1"/>
          </p:cNvSpPr>
          <p:nvPr/>
        </p:nvSpPr>
        <p:spPr bwMode="auto">
          <a:xfrm>
            <a:off x="7543800" y="35115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>
            <a:off x="7550150" y="3505200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12" name="Arc 40"/>
          <p:cNvSpPr>
            <a:spLocks/>
          </p:cNvSpPr>
          <p:nvPr/>
        </p:nvSpPr>
        <p:spPr bwMode="auto">
          <a:xfrm>
            <a:off x="8237538" y="4198938"/>
            <a:ext cx="679450" cy="146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5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13" name="Arc 41"/>
          <p:cNvSpPr>
            <a:spLocks/>
          </p:cNvSpPr>
          <p:nvPr/>
        </p:nvSpPr>
        <p:spPr bwMode="auto">
          <a:xfrm>
            <a:off x="7551738" y="4351338"/>
            <a:ext cx="679450" cy="146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5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0"/>
                  <a:pt x="9640" y="27"/>
                  <a:pt x="21550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 flipV="1">
            <a:off x="8915400" y="3498850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15" name="Rectangle 43"/>
          <p:cNvSpPr>
            <a:spLocks noChangeArrowheads="1"/>
          </p:cNvSpPr>
          <p:nvPr/>
        </p:nvSpPr>
        <p:spPr bwMode="auto">
          <a:xfrm>
            <a:off x="7894638" y="3827463"/>
            <a:ext cx="5191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8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رسام</a:t>
            </a:r>
            <a:endParaRPr lang="en-US" sz="18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38316" name="Rectangle 44"/>
          <p:cNvSpPr>
            <a:spLocks noChangeArrowheads="1"/>
          </p:cNvSpPr>
          <p:nvPr/>
        </p:nvSpPr>
        <p:spPr bwMode="auto">
          <a:xfrm>
            <a:off x="3498850" y="5851525"/>
            <a:ext cx="20050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شبکه محلی</a:t>
            </a:r>
            <a:endParaRPr 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38317" name="Arc 45"/>
          <p:cNvSpPr>
            <a:spLocks/>
          </p:cNvSpPr>
          <p:nvPr/>
        </p:nvSpPr>
        <p:spPr bwMode="auto">
          <a:xfrm>
            <a:off x="990600" y="2819400"/>
            <a:ext cx="139700" cy="1397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18" name="Arc 46"/>
          <p:cNvSpPr>
            <a:spLocks/>
          </p:cNvSpPr>
          <p:nvPr/>
        </p:nvSpPr>
        <p:spPr bwMode="auto">
          <a:xfrm>
            <a:off x="990600" y="2986088"/>
            <a:ext cx="139700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19" name="Arc 47"/>
          <p:cNvSpPr>
            <a:spLocks/>
          </p:cNvSpPr>
          <p:nvPr/>
        </p:nvSpPr>
        <p:spPr bwMode="auto">
          <a:xfrm>
            <a:off x="1157288" y="5410200"/>
            <a:ext cx="139700" cy="2159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FE9B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0" name="Oval 48"/>
          <p:cNvSpPr>
            <a:spLocks noChangeArrowheads="1"/>
          </p:cNvSpPr>
          <p:nvPr/>
        </p:nvSpPr>
        <p:spPr bwMode="auto">
          <a:xfrm>
            <a:off x="5803900" y="5041900"/>
            <a:ext cx="812800" cy="203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1" name="Line 49"/>
          <p:cNvSpPr>
            <a:spLocks noChangeShapeType="1"/>
          </p:cNvSpPr>
          <p:nvPr/>
        </p:nvSpPr>
        <p:spPr bwMode="auto">
          <a:xfrm>
            <a:off x="5791200" y="4127500"/>
            <a:ext cx="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2" name="Line 50"/>
          <p:cNvSpPr>
            <a:spLocks noChangeShapeType="1"/>
          </p:cNvSpPr>
          <p:nvPr/>
        </p:nvSpPr>
        <p:spPr bwMode="auto">
          <a:xfrm>
            <a:off x="6629400" y="4127500"/>
            <a:ext cx="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3" name="Line 51"/>
          <p:cNvSpPr>
            <a:spLocks noChangeShapeType="1"/>
          </p:cNvSpPr>
          <p:nvPr/>
        </p:nvSpPr>
        <p:spPr bwMode="auto">
          <a:xfrm flipH="1">
            <a:off x="3860800" y="35814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4" name="Line 52"/>
          <p:cNvSpPr>
            <a:spLocks noChangeShapeType="1"/>
          </p:cNvSpPr>
          <p:nvPr/>
        </p:nvSpPr>
        <p:spPr bwMode="auto">
          <a:xfrm flipH="1">
            <a:off x="3860800" y="50292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5" name="Line 53"/>
          <p:cNvSpPr>
            <a:spLocks noChangeShapeType="1"/>
          </p:cNvSpPr>
          <p:nvPr/>
        </p:nvSpPr>
        <p:spPr bwMode="auto">
          <a:xfrm flipH="1">
            <a:off x="3860800" y="22860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6" name="Line 54"/>
          <p:cNvSpPr>
            <a:spLocks noChangeShapeType="1"/>
          </p:cNvSpPr>
          <p:nvPr/>
        </p:nvSpPr>
        <p:spPr bwMode="auto">
          <a:xfrm flipH="1">
            <a:off x="3860800" y="9906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7" name="Line 55"/>
          <p:cNvSpPr>
            <a:spLocks noChangeShapeType="1"/>
          </p:cNvSpPr>
          <p:nvPr/>
        </p:nvSpPr>
        <p:spPr bwMode="auto">
          <a:xfrm flipH="1">
            <a:off x="1879600" y="9906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8" name="Line 56"/>
          <p:cNvSpPr>
            <a:spLocks noChangeShapeType="1"/>
          </p:cNvSpPr>
          <p:nvPr/>
        </p:nvSpPr>
        <p:spPr bwMode="auto">
          <a:xfrm flipH="1">
            <a:off x="1879600" y="23622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29" name="Line 57"/>
          <p:cNvSpPr>
            <a:spLocks noChangeShapeType="1"/>
          </p:cNvSpPr>
          <p:nvPr/>
        </p:nvSpPr>
        <p:spPr bwMode="auto">
          <a:xfrm flipH="1">
            <a:off x="1879600" y="36576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30" name="Line 58"/>
          <p:cNvSpPr>
            <a:spLocks noChangeShapeType="1"/>
          </p:cNvSpPr>
          <p:nvPr/>
        </p:nvSpPr>
        <p:spPr bwMode="auto">
          <a:xfrm flipH="1">
            <a:off x="1879600" y="52578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31" name="Line 59"/>
          <p:cNvSpPr>
            <a:spLocks noChangeShapeType="1"/>
          </p:cNvSpPr>
          <p:nvPr/>
        </p:nvSpPr>
        <p:spPr bwMode="auto">
          <a:xfrm flipH="1">
            <a:off x="5003800" y="3048000"/>
            <a:ext cx="73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32" name="Line 60"/>
          <p:cNvSpPr>
            <a:spLocks noChangeShapeType="1"/>
          </p:cNvSpPr>
          <p:nvPr/>
        </p:nvSpPr>
        <p:spPr bwMode="auto">
          <a:xfrm>
            <a:off x="6172200" y="3454400"/>
            <a:ext cx="0" cy="635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07763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33" name="Rectangle 61"/>
          <p:cNvSpPr>
            <a:spLocks noChangeArrowheads="1"/>
          </p:cNvSpPr>
          <p:nvPr/>
        </p:nvSpPr>
        <p:spPr bwMode="auto">
          <a:xfrm>
            <a:off x="6934200" y="1981200"/>
            <a:ext cx="152400" cy="213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34" name="Line 62"/>
          <p:cNvSpPr>
            <a:spLocks noChangeShapeType="1"/>
          </p:cNvSpPr>
          <p:nvPr/>
        </p:nvSpPr>
        <p:spPr bwMode="auto">
          <a:xfrm>
            <a:off x="7124700" y="20574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35" name="Line 63"/>
          <p:cNvSpPr>
            <a:spLocks noChangeShapeType="1"/>
          </p:cNvSpPr>
          <p:nvPr/>
        </p:nvSpPr>
        <p:spPr bwMode="auto">
          <a:xfrm>
            <a:off x="7124700" y="40386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38336" name="Text Box 64"/>
          <p:cNvSpPr txBox="1">
            <a:spLocks noChangeArrowheads="1"/>
          </p:cNvSpPr>
          <p:nvPr/>
        </p:nvSpPr>
        <p:spPr bwMode="auto">
          <a:xfrm>
            <a:off x="1968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718EECA3-803E-4FAF-9255-F08CD70D823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38337" name="Rectangle 65"/>
          <p:cNvSpPr>
            <a:spLocks noChangeArrowheads="1"/>
          </p:cNvSpPr>
          <p:nvPr/>
        </p:nvSpPr>
        <p:spPr bwMode="auto">
          <a:xfrm>
            <a:off x="4578350" y="2505075"/>
            <a:ext cx="4254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400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گذرگاه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توپولوژی معمول شبکه محلی ستاره ای</a:t>
            </a:r>
            <a:endParaRPr lang="en-US">
              <a:cs typeface="2  Titr" panose="00000700000000000000" pitchFamily="2" charset="-78"/>
            </a:endParaRP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2057400" y="1752600"/>
          <a:ext cx="4660900" cy="418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9" name="ABC FlowCharter" r:id="rId3" imgW="4660560" imgH="4188960" progId="ABCFlow">
                  <p:embed/>
                </p:oleObj>
              </mc:Choice>
              <mc:Fallback>
                <p:oleObj name="ABC FlowCharter" r:id="rId3" imgW="4660560" imgH="4188960" progId="ABCFlow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4660900" cy="4189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3429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74A4849D-5014-4CC5-974F-4EF5686D2BF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توپولوژی معمول شبکه محلی حلقوی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graphicFrame>
        <p:nvGraphicFramePr>
          <p:cNvPr id="441347" name="Object 3"/>
          <p:cNvGraphicFramePr>
            <a:graphicFrameLocks noChangeAspect="1"/>
          </p:cNvGraphicFramePr>
          <p:nvPr/>
        </p:nvGraphicFramePr>
        <p:xfrm>
          <a:off x="2376488" y="1833563"/>
          <a:ext cx="4021137" cy="402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3" name="ABC FlowCharter" r:id="rId3" imgW="4020480" imgH="4026240" progId="ABCFlow">
                  <p:embed/>
                </p:oleObj>
              </mc:Choice>
              <mc:Fallback>
                <p:oleObj name="ABC FlowCharter" r:id="rId3" imgW="4020480" imgH="4026240" progId="ABCFlow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833563"/>
                        <a:ext cx="4021137" cy="40274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176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8-</a:t>
            </a:r>
            <a:fld id="{D64EEC26-E24F-412C-94D7-EB9BAB31A26C}" type="slidenum">
              <a:rPr lang="en-US" sz="1400">
                <a:latin typeface="Times New Roman" panose="02020603050405020304" pitchFamily="18" charset="0"/>
              </a:rPr>
              <a:pPr algn="ctr"/>
              <a:t>243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توپولوژی معمول شبکه محلی باس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graphicFrame>
        <p:nvGraphicFramePr>
          <p:cNvPr id="442371" name="Object 3"/>
          <p:cNvGraphicFramePr>
            <a:graphicFrameLocks noChangeAspect="1"/>
          </p:cNvGraphicFramePr>
          <p:nvPr/>
        </p:nvGraphicFramePr>
        <p:xfrm>
          <a:off x="2816225" y="1676400"/>
          <a:ext cx="3143250" cy="49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7" name="ABC FlowCharter" r:id="rId3" imgW="3143160" imgH="4960800" progId="ABCFlow">
                  <p:embed/>
                </p:oleObj>
              </mc:Choice>
              <mc:Fallback>
                <p:oleObj name="ABC FlowCharter" r:id="rId3" imgW="3143160" imgH="4960800" progId="ABCFlow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1676400"/>
                        <a:ext cx="3143250" cy="4960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1968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Titr" panose="00000700000000000000" pitchFamily="2" charset="-78"/>
              </a:rPr>
              <a:t>8-</a:t>
            </a:r>
            <a:fld id="{CC963BE2-8D3B-49E6-AACE-484A5EC67245}" type="slidenum">
              <a:rPr lang="en-US" sz="1400">
                <a:latin typeface="Times New Roman" panose="02020603050405020304" pitchFamily="18" charset="0"/>
                <a:cs typeface="2  Titr" panose="00000700000000000000" pitchFamily="2" charset="-78"/>
              </a:rPr>
              <a:pPr algn="ctr"/>
              <a:t>244</a:t>
            </a:fld>
            <a:endParaRPr lang="en-US" sz="1400"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44339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29200" y="309563"/>
          <a:ext cx="78581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66" name="Clip" r:id="rId4" imgW="3112920" imgH="3433680" progId="MS_ClipArt_Gallery.2">
                  <p:embed/>
                </p:oleObj>
              </mc:Choice>
              <mc:Fallback>
                <p:oleObj name="Clip" r:id="rId4" imgW="3112920" imgH="3433680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09563"/>
                        <a:ext cx="785813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7" name="Rectangle 5"/>
          <p:cNvSpPr>
            <a:spLocks noChangeArrowheads="1"/>
          </p:cNvSpPr>
          <p:nvPr/>
        </p:nvSpPr>
        <p:spPr bwMode="auto">
          <a:xfrm>
            <a:off x="5846763" y="703263"/>
            <a:ext cx="590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ماهواره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 flipH="1">
            <a:off x="3956050" y="1149350"/>
            <a:ext cx="62230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399" name="Line 7"/>
          <p:cNvSpPr>
            <a:spLocks noChangeShapeType="1"/>
          </p:cNvSpPr>
          <p:nvPr/>
        </p:nvSpPr>
        <p:spPr bwMode="auto">
          <a:xfrm flipH="1">
            <a:off x="3956050" y="1149350"/>
            <a:ext cx="6223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00" name="Line 8"/>
          <p:cNvSpPr>
            <a:spLocks noChangeShapeType="1"/>
          </p:cNvSpPr>
          <p:nvPr/>
        </p:nvSpPr>
        <p:spPr bwMode="auto">
          <a:xfrm flipV="1">
            <a:off x="3962400" y="128905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01" name="Line 9"/>
          <p:cNvSpPr>
            <a:spLocks noChangeShapeType="1"/>
          </p:cNvSpPr>
          <p:nvPr/>
        </p:nvSpPr>
        <p:spPr bwMode="auto">
          <a:xfrm flipH="1">
            <a:off x="3498850" y="1301750"/>
            <a:ext cx="4699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02" name="Line 10"/>
          <p:cNvSpPr>
            <a:spLocks noChangeShapeType="1"/>
          </p:cNvSpPr>
          <p:nvPr/>
        </p:nvSpPr>
        <p:spPr bwMode="auto">
          <a:xfrm flipV="1">
            <a:off x="3511550" y="1593850"/>
            <a:ext cx="36830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03" name="Line 11"/>
          <p:cNvSpPr>
            <a:spLocks noChangeShapeType="1"/>
          </p:cNvSpPr>
          <p:nvPr/>
        </p:nvSpPr>
        <p:spPr bwMode="auto">
          <a:xfrm>
            <a:off x="3886200" y="1676400"/>
            <a:ext cx="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04" name="Line 12"/>
          <p:cNvSpPr>
            <a:spLocks noChangeShapeType="1"/>
          </p:cNvSpPr>
          <p:nvPr/>
        </p:nvSpPr>
        <p:spPr bwMode="auto">
          <a:xfrm flipH="1" flipV="1">
            <a:off x="3879850" y="1593850"/>
            <a:ext cx="88900" cy="241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443405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30525" y="1828800"/>
          <a:ext cx="5667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67" name="Clip" r:id="rId6" imgW="2168280" imgH="3082680" progId="MS_ClipArt_Gallery.2">
                  <p:embed/>
                </p:oleObj>
              </mc:Choice>
              <mc:Fallback>
                <p:oleObj name="Clip" r:id="rId6" imgW="2168280" imgH="3082680" progId="MS_ClipArt_Gallery.2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828800"/>
                        <a:ext cx="56673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92925" y="2971800"/>
          <a:ext cx="5667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68" name="Clip" r:id="rId8" imgW="2168280" imgH="3082680" progId="MS_ClipArt_Gallery.2">
                  <p:embed/>
                </p:oleObj>
              </mc:Choice>
              <mc:Fallback>
                <p:oleObj name="Clip" r:id="rId8" imgW="2168280" imgH="3082680" progId="MS_ClipArt_Gallery.2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2971800"/>
                        <a:ext cx="5667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07" name="Line 15"/>
          <p:cNvSpPr>
            <a:spLocks noChangeShapeType="1"/>
          </p:cNvSpPr>
          <p:nvPr/>
        </p:nvSpPr>
        <p:spPr bwMode="auto">
          <a:xfrm>
            <a:off x="5721350" y="1073150"/>
            <a:ext cx="11303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08" name="Line 16"/>
          <p:cNvSpPr>
            <a:spLocks noChangeShapeType="1"/>
          </p:cNvSpPr>
          <p:nvPr/>
        </p:nvSpPr>
        <p:spPr bwMode="auto">
          <a:xfrm>
            <a:off x="5721350" y="1073150"/>
            <a:ext cx="74930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09" name="Line 17"/>
          <p:cNvSpPr>
            <a:spLocks noChangeShapeType="1"/>
          </p:cNvSpPr>
          <p:nvPr/>
        </p:nvSpPr>
        <p:spPr bwMode="auto">
          <a:xfrm flipH="1">
            <a:off x="6242050" y="167640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10" name="Line 18"/>
          <p:cNvSpPr>
            <a:spLocks noChangeShapeType="1"/>
          </p:cNvSpPr>
          <p:nvPr/>
        </p:nvSpPr>
        <p:spPr bwMode="auto">
          <a:xfrm>
            <a:off x="6254750" y="1682750"/>
            <a:ext cx="901700" cy="105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11" name="Line 19"/>
          <p:cNvSpPr>
            <a:spLocks noChangeShapeType="1"/>
          </p:cNvSpPr>
          <p:nvPr/>
        </p:nvSpPr>
        <p:spPr bwMode="auto">
          <a:xfrm flipH="1" flipV="1">
            <a:off x="6546850" y="1822450"/>
            <a:ext cx="6223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12" name="Line 20"/>
          <p:cNvSpPr>
            <a:spLocks noChangeShapeType="1"/>
          </p:cNvSpPr>
          <p:nvPr/>
        </p:nvSpPr>
        <p:spPr bwMode="auto">
          <a:xfrm>
            <a:off x="6559550" y="18288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13" name="Rectangle 21"/>
          <p:cNvSpPr>
            <a:spLocks noChangeArrowheads="1"/>
          </p:cNvSpPr>
          <p:nvPr/>
        </p:nvSpPr>
        <p:spPr bwMode="auto">
          <a:xfrm>
            <a:off x="7480300" y="3179763"/>
            <a:ext cx="63023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ایستگاه</a:t>
            </a:r>
          </a:p>
          <a:p>
            <a:pPr algn="ctr"/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زمین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14" name="Rectangle 22"/>
          <p:cNvSpPr>
            <a:spLocks noChangeArrowheads="1"/>
          </p:cNvSpPr>
          <p:nvPr/>
        </p:nvSpPr>
        <p:spPr bwMode="auto">
          <a:xfrm>
            <a:off x="3484563" y="2151063"/>
            <a:ext cx="635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</a:t>
            </a:r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ایستگاه</a:t>
            </a:r>
          </a:p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زمین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15" name="Line 23"/>
          <p:cNvSpPr>
            <a:spLocks noChangeShapeType="1"/>
          </p:cNvSpPr>
          <p:nvPr/>
        </p:nvSpPr>
        <p:spPr bwMode="auto">
          <a:xfrm>
            <a:off x="1295400" y="2895600"/>
            <a:ext cx="76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16" name="Line 24"/>
          <p:cNvSpPr>
            <a:spLocks noChangeShapeType="1"/>
          </p:cNvSpPr>
          <p:nvPr/>
        </p:nvSpPr>
        <p:spPr bwMode="auto">
          <a:xfrm flipH="1" flipV="1">
            <a:off x="990600" y="1981200"/>
            <a:ext cx="304800" cy="838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17" name="Line 25"/>
          <p:cNvSpPr>
            <a:spLocks noChangeShapeType="1"/>
          </p:cNvSpPr>
          <p:nvPr/>
        </p:nvSpPr>
        <p:spPr bwMode="auto">
          <a:xfrm>
            <a:off x="1295400" y="2819400"/>
            <a:ext cx="838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18" name="Arc 26"/>
          <p:cNvSpPr>
            <a:spLocks/>
          </p:cNvSpPr>
          <p:nvPr/>
        </p:nvSpPr>
        <p:spPr bwMode="auto">
          <a:xfrm>
            <a:off x="2286000" y="3360738"/>
            <a:ext cx="222250" cy="679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19" name="Rectangle 27"/>
          <p:cNvSpPr>
            <a:spLocks noChangeArrowheads="1"/>
          </p:cNvSpPr>
          <p:nvPr/>
        </p:nvSpPr>
        <p:spPr bwMode="auto">
          <a:xfrm>
            <a:off x="741363" y="3751263"/>
            <a:ext cx="889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دفتر مرکزی </a:t>
            </a:r>
          </a:p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شرکت تلفن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20" name="Rectangle 28"/>
          <p:cNvSpPr>
            <a:spLocks noChangeArrowheads="1"/>
          </p:cNvSpPr>
          <p:nvPr/>
        </p:nvSpPr>
        <p:spPr bwMode="auto">
          <a:xfrm>
            <a:off x="2189163" y="5046663"/>
            <a:ext cx="86518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دفتر مرکزی</a:t>
            </a:r>
          </a:p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شرکت تلفن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21" name="Line 29"/>
          <p:cNvSpPr>
            <a:spLocks noChangeShapeType="1"/>
          </p:cNvSpPr>
          <p:nvPr/>
        </p:nvSpPr>
        <p:spPr bwMode="auto">
          <a:xfrm>
            <a:off x="4273550" y="5181600"/>
            <a:ext cx="67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22" name="Line 30"/>
          <p:cNvSpPr>
            <a:spLocks noChangeShapeType="1"/>
          </p:cNvSpPr>
          <p:nvPr/>
        </p:nvSpPr>
        <p:spPr bwMode="auto">
          <a:xfrm flipV="1">
            <a:off x="4267200" y="5334000"/>
            <a:ext cx="2286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23" name="Rectangle 31"/>
          <p:cNvSpPr>
            <a:spLocks noChangeArrowheads="1"/>
          </p:cNvSpPr>
          <p:nvPr/>
        </p:nvSpPr>
        <p:spPr bwMode="auto">
          <a:xfrm>
            <a:off x="3865563" y="5808663"/>
            <a:ext cx="86518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دفتر مرکزی</a:t>
            </a:r>
          </a:p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شرکت تلفن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24" name="Arc 32"/>
          <p:cNvSpPr>
            <a:spLocks/>
          </p:cNvSpPr>
          <p:nvPr/>
        </p:nvSpPr>
        <p:spPr bwMode="auto">
          <a:xfrm>
            <a:off x="3200400" y="4275138"/>
            <a:ext cx="1212850" cy="603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25" name="Arc 33"/>
          <p:cNvSpPr>
            <a:spLocks/>
          </p:cNvSpPr>
          <p:nvPr/>
        </p:nvSpPr>
        <p:spPr bwMode="auto">
          <a:xfrm>
            <a:off x="4953000" y="4876800"/>
            <a:ext cx="1136650" cy="2984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26" name="Arc 34"/>
          <p:cNvSpPr>
            <a:spLocks/>
          </p:cNvSpPr>
          <p:nvPr/>
        </p:nvSpPr>
        <p:spPr bwMode="auto">
          <a:xfrm>
            <a:off x="6553200" y="3657600"/>
            <a:ext cx="603250" cy="6794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27" name="Rectangle 35"/>
          <p:cNvSpPr>
            <a:spLocks noChangeArrowheads="1"/>
          </p:cNvSpPr>
          <p:nvPr/>
        </p:nvSpPr>
        <p:spPr bwMode="auto">
          <a:xfrm>
            <a:off x="6075363" y="5275263"/>
            <a:ext cx="15732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دفتر مرکزی شرکت تلفن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28" name="Arc 36"/>
          <p:cNvSpPr>
            <a:spLocks/>
          </p:cNvSpPr>
          <p:nvPr/>
        </p:nvSpPr>
        <p:spPr bwMode="auto">
          <a:xfrm>
            <a:off x="7010400" y="4732338"/>
            <a:ext cx="908050" cy="374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29" name="Arc 37"/>
          <p:cNvSpPr>
            <a:spLocks/>
          </p:cNvSpPr>
          <p:nvPr/>
        </p:nvSpPr>
        <p:spPr bwMode="auto">
          <a:xfrm>
            <a:off x="8534400" y="4953000"/>
            <a:ext cx="222250" cy="4508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30" name="Rectangle 38"/>
          <p:cNvSpPr>
            <a:spLocks noChangeArrowheads="1"/>
          </p:cNvSpPr>
          <p:nvPr/>
        </p:nvSpPr>
        <p:spPr bwMode="auto">
          <a:xfrm>
            <a:off x="7218363" y="4284663"/>
            <a:ext cx="733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حلقه کلی</a:t>
            </a:r>
            <a:endParaRPr lang="en-US" sz="1400" b="1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grpSp>
        <p:nvGrpSpPr>
          <p:cNvPr id="443431" name="Group 39"/>
          <p:cNvGrpSpPr>
            <a:grpSpLocks/>
          </p:cNvGrpSpPr>
          <p:nvPr/>
        </p:nvGrpSpPr>
        <p:grpSpPr bwMode="auto">
          <a:xfrm>
            <a:off x="1073150" y="1336675"/>
            <a:ext cx="749300" cy="790575"/>
            <a:chOff x="676" y="842"/>
            <a:chExt cx="472" cy="498"/>
          </a:xfrm>
        </p:grpSpPr>
        <p:sp>
          <p:nvSpPr>
            <p:cNvPr id="443432" name="Oval 40"/>
            <p:cNvSpPr>
              <a:spLocks noChangeArrowheads="1"/>
            </p:cNvSpPr>
            <p:nvPr/>
          </p:nvSpPr>
          <p:spPr bwMode="auto">
            <a:xfrm>
              <a:off x="676" y="868"/>
              <a:ext cx="472" cy="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3433" name="Rectangle 41"/>
            <p:cNvSpPr>
              <a:spLocks noChangeArrowheads="1"/>
            </p:cNvSpPr>
            <p:nvPr/>
          </p:nvSpPr>
          <p:spPr bwMode="auto">
            <a:xfrm>
              <a:off x="711" y="842"/>
              <a:ext cx="434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endParaRPr lang="en-US" sz="1400">
                <a:solidFill>
                  <a:srgbClr val="FFFFFF"/>
                </a:solidFill>
                <a:cs typeface="2  Lotus" panose="00000400000000000000" pitchFamily="2" charset="-78"/>
              </a:endParaRPr>
            </a:p>
            <a:p>
              <a:pPr algn="ctr"/>
              <a:r>
                <a:rPr lang="fa-IR" sz="1400">
                  <a:solidFill>
                    <a:srgbClr val="FFFFFF"/>
                  </a:solidFill>
                  <a:cs typeface="2  Lotus" panose="00000400000000000000" pitchFamily="2" charset="-78"/>
                </a:rPr>
                <a:t>مودمهای </a:t>
              </a:r>
            </a:p>
            <a:p>
              <a:pPr algn="ctr"/>
              <a:r>
                <a:rPr lang="fa-IR" sz="1400">
                  <a:solidFill>
                    <a:srgbClr val="FFFFFF"/>
                  </a:solidFill>
                  <a:cs typeface="2  Lotus" panose="00000400000000000000" pitchFamily="2" charset="-78"/>
                </a:rPr>
                <a:t>کاربران</a:t>
              </a:r>
              <a:endPara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endParaRPr>
            </a:p>
          </p:txBody>
        </p:sp>
      </p:grpSp>
      <p:sp>
        <p:nvSpPr>
          <p:cNvPr id="443434" name="Arc 42"/>
          <p:cNvSpPr>
            <a:spLocks/>
          </p:cNvSpPr>
          <p:nvPr/>
        </p:nvSpPr>
        <p:spPr bwMode="auto">
          <a:xfrm>
            <a:off x="457200" y="1074738"/>
            <a:ext cx="755650" cy="374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35" name="Arc 43"/>
          <p:cNvSpPr>
            <a:spLocks/>
          </p:cNvSpPr>
          <p:nvPr/>
        </p:nvSpPr>
        <p:spPr bwMode="auto">
          <a:xfrm>
            <a:off x="1455738" y="2141538"/>
            <a:ext cx="69850" cy="831850"/>
          </a:xfrm>
          <a:custGeom>
            <a:avLst/>
            <a:gdLst>
              <a:gd name="G0" fmla="+- 21600 0 0"/>
              <a:gd name="G1" fmla="+- 21594 0 0"/>
              <a:gd name="G2" fmla="+- 21600 0 0"/>
              <a:gd name="T0" fmla="*/ 0 w 21600"/>
              <a:gd name="T1" fmla="*/ 21594 h 21594"/>
              <a:gd name="T2" fmla="*/ 21109 w 21600"/>
              <a:gd name="T3" fmla="*/ 0 h 21594"/>
              <a:gd name="T4" fmla="*/ 21600 w 21600"/>
              <a:gd name="T5" fmla="*/ 21594 h 21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36" name="Arc 44"/>
          <p:cNvSpPr>
            <a:spLocks/>
          </p:cNvSpPr>
          <p:nvPr/>
        </p:nvSpPr>
        <p:spPr bwMode="auto">
          <a:xfrm>
            <a:off x="1989138" y="2293938"/>
            <a:ext cx="984250" cy="527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443437" name="Object 4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6313" y="2741613"/>
          <a:ext cx="5794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69" name="Clip" r:id="rId9" imgW="2800080" imgH="5162400" progId="MS_ClipArt_Gallery.2">
                  <p:embed/>
                </p:oleObj>
              </mc:Choice>
              <mc:Fallback>
                <p:oleObj name="Clip" r:id="rId9" imgW="2800080" imgH="5162400" progId="MS_ClipArt_Gallery.2">
                  <p:embed/>
                  <p:pic>
                    <p:nvPicPr>
                      <p:cNvPr id="0" name="Object 4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2741613"/>
                        <a:ext cx="579437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38" name="Object 4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21313" y="3046413"/>
          <a:ext cx="5794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70" name="Clip" r:id="rId11" imgW="2800080" imgH="5162400" progId="MS_ClipArt_Gallery.2">
                  <p:embed/>
                </p:oleObj>
              </mc:Choice>
              <mc:Fallback>
                <p:oleObj name="Clip" r:id="rId11" imgW="2800080" imgH="5162400" progId="MS_ClipArt_Gallery.2">
                  <p:embed/>
                  <p:pic>
                    <p:nvPicPr>
                      <p:cNvPr id="0" name="Object 4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3046413"/>
                        <a:ext cx="579437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439" name="Rectangle 47"/>
          <p:cNvSpPr>
            <a:spLocks noChangeArrowheads="1"/>
          </p:cNvSpPr>
          <p:nvPr/>
        </p:nvSpPr>
        <p:spPr bwMode="auto">
          <a:xfrm>
            <a:off x="3352800" y="3775075"/>
            <a:ext cx="8874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برج ماکرویو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40" name="Rectangle 48"/>
          <p:cNvSpPr>
            <a:spLocks noChangeArrowheads="1"/>
          </p:cNvSpPr>
          <p:nvPr/>
        </p:nvSpPr>
        <p:spPr bwMode="auto">
          <a:xfrm>
            <a:off x="5299075" y="4156075"/>
            <a:ext cx="7000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برجهای</a:t>
            </a:r>
          </a:p>
          <a:p>
            <a:pPr algn="ctr"/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ماکروویو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41" name="Arc 49"/>
          <p:cNvSpPr>
            <a:spLocks/>
          </p:cNvSpPr>
          <p:nvPr/>
        </p:nvSpPr>
        <p:spPr bwMode="auto">
          <a:xfrm>
            <a:off x="2293938" y="3124200"/>
            <a:ext cx="1441450" cy="6032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42" name="Arc 50"/>
          <p:cNvSpPr>
            <a:spLocks/>
          </p:cNvSpPr>
          <p:nvPr/>
        </p:nvSpPr>
        <p:spPr bwMode="auto">
          <a:xfrm>
            <a:off x="5791200" y="3894138"/>
            <a:ext cx="679450" cy="450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43" name="Rectangle 51"/>
          <p:cNvSpPr>
            <a:spLocks noChangeArrowheads="1"/>
          </p:cNvSpPr>
          <p:nvPr/>
        </p:nvSpPr>
        <p:spPr bwMode="auto">
          <a:xfrm>
            <a:off x="4256088" y="3810000"/>
            <a:ext cx="7794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4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مدارهای</a:t>
            </a:r>
          </a:p>
          <a:p>
            <a:pPr algn="ctr"/>
            <a:r>
              <a:rPr lang="fa-IR" sz="14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آنالوگ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443444" name="Line 52"/>
          <p:cNvSpPr>
            <a:spLocks noChangeShapeType="1"/>
          </p:cNvSpPr>
          <p:nvPr/>
        </p:nvSpPr>
        <p:spPr bwMode="auto">
          <a:xfrm flipH="1">
            <a:off x="4108450" y="4349750"/>
            <a:ext cx="1651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45" name="AutoShape 53"/>
          <p:cNvSpPr>
            <a:spLocks noChangeArrowheads="1"/>
          </p:cNvSpPr>
          <p:nvPr/>
        </p:nvSpPr>
        <p:spPr bwMode="auto">
          <a:xfrm>
            <a:off x="4044950" y="4349750"/>
            <a:ext cx="139700" cy="63500"/>
          </a:xfrm>
          <a:prstGeom prst="triangle">
            <a:avLst>
              <a:gd name="adj" fmla="val 4999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46" name="Line 54"/>
          <p:cNvSpPr>
            <a:spLocks noChangeShapeType="1"/>
          </p:cNvSpPr>
          <p:nvPr/>
        </p:nvSpPr>
        <p:spPr bwMode="auto">
          <a:xfrm>
            <a:off x="4121150" y="3054350"/>
            <a:ext cx="596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47" name="Line 55"/>
          <p:cNvSpPr>
            <a:spLocks noChangeShapeType="1"/>
          </p:cNvSpPr>
          <p:nvPr/>
        </p:nvSpPr>
        <p:spPr bwMode="auto">
          <a:xfrm>
            <a:off x="4121150" y="3054350"/>
            <a:ext cx="5207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48" name="Line 56"/>
          <p:cNvSpPr>
            <a:spLocks noChangeShapeType="1"/>
          </p:cNvSpPr>
          <p:nvPr/>
        </p:nvSpPr>
        <p:spPr bwMode="auto">
          <a:xfrm flipV="1">
            <a:off x="4648200" y="2889250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49" name="Line 57"/>
          <p:cNvSpPr>
            <a:spLocks noChangeShapeType="1"/>
          </p:cNvSpPr>
          <p:nvPr/>
        </p:nvSpPr>
        <p:spPr bwMode="auto">
          <a:xfrm flipV="1">
            <a:off x="4724400" y="3041650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50" name="Line 58"/>
          <p:cNvSpPr>
            <a:spLocks noChangeShapeType="1"/>
          </p:cNvSpPr>
          <p:nvPr/>
        </p:nvSpPr>
        <p:spPr bwMode="auto">
          <a:xfrm>
            <a:off x="4730750" y="3054350"/>
            <a:ext cx="5207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51" name="Line 59"/>
          <p:cNvSpPr>
            <a:spLocks noChangeShapeType="1"/>
          </p:cNvSpPr>
          <p:nvPr/>
        </p:nvSpPr>
        <p:spPr bwMode="auto">
          <a:xfrm flipH="1" flipV="1">
            <a:off x="4641850" y="2889250"/>
            <a:ext cx="6223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52" name="Rectangle 60"/>
          <p:cNvSpPr>
            <a:spLocks noChangeArrowheads="1"/>
          </p:cNvSpPr>
          <p:nvPr/>
        </p:nvSpPr>
        <p:spPr bwMode="auto">
          <a:xfrm>
            <a:off x="4856163" y="1946275"/>
            <a:ext cx="660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rgbClr val="FFFFFF"/>
                </a:solidFill>
                <a:cs typeface="2  Lotus" panose="00000400000000000000" pitchFamily="2" charset="-78"/>
              </a:rPr>
              <a:t>مدارهای</a:t>
            </a:r>
          </a:p>
          <a:p>
            <a:r>
              <a:rPr lang="fa-IR" sz="1400" b="1">
                <a:solidFill>
                  <a:srgbClr val="FFFFFF"/>
                </a:solidFill>
                <a:cs typeface="2  Lotus" panose="00000400000000000000" pitchFamily="2" charset="-78"/>
              </a:rPr>
              <a:t>آنالوگ</a:t>
            </a:r>
            <a:endParaRPr lang="en-US" sz="1400" b="1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443453" name="Rectangle 61"/>
          <p:cNvSpPr>
            <a:spLocks noChangeArrowheads="1"/>
          </p:cNvSpPr>
          <p:nvPr/>
        </p:nvSpPr>
        <p:spPr bwMode="auto">
          <a:xfrm>
            <a:off x="4779963" y="2197100"/>
            <a:ext cx="2397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cs typeface="2  Lotus" panose="00000400000000000000" pitchFamily="2" charset="-78"/>
              </a:rPr>
              <a:t>(</a:t>
            </a:r>
            <a:endParaRPr lang="en-US" sz="1400">
              <a:solidFill>
                <a:srgbClr val="FFFFFF"/>
              </a:solidFill>
              <a:cs typeface="2  Lotus" panose="00000400000000000000" pitchFamily="2" charset="-78"/>
            </a:endParaRPr>
          </a:p>
        </p:txBody>
      </p:sp>
      <p:sp>
        <p:nvSpPr>
          <p:cNvPr id="443454" name="Line 62"/>
          <p:cNvSpPr>
            <a:spLocks noChangeShapeType="1"/>
          </p:cNvSpPr>
          <p:nvPr/>
        </p:nvSpPr>
        <p:spPr bwMode="auto">
          <a:xfrm flipV="1">
            <a:off x="5727700" y="1892300"/>
            <a:ext cx="58420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55" name="AutoShape 63"/>
          <p:cNvSpPr>
            <a:spLocks noChangeArrowheads="1"/>
          </p:cNvSpPr>
          <p:nvPr/>
        </p:nvSpPr>
        <p:spPr bwMode="auto">
          <a:xfrm rot="16200000" flipH="1">
            <a:off x="6254750" y="1835150"/>
            <a:ext cx="139700" cy="139700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56" name="Line 64"/>
          <p:cNvSpPr>
            <a:spLocks noChangeShapeType="1"/>
          </p:cNvSpPr>
          <p:nvPr/>
        </p:nvSpPr>
        <p:spPr bwMode="auto">
          <a:xfrm flipH="1">
            <a:off x="4864100" y="2451100"/>
            <a:ext cx="1016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57" name="AutoShape 65"/>
          <p:cNvSpPr>
            <a:spLocks noChangeArrowheads="1"/>
          </p:cNvSpPr>
          <p:nvPr/>
        </p:nvSpPr>
        <p:spPr bwMode="auto">
          <a:xfrm rot="10800000">
            <a:off x="4730750" y="2901950"/>
            <a:ext cx="215900" cy="139700"/>
          </a:xfrm>
          <a:prstGeom prst="triangle">
            <a:avLst>
              <a:gd name="adj" fmla="val 4999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3458" name="Rectangle 66"/>
          <p:cNvSpPr>
            <a:spLocks noChangeArrowheads="1"/>
          </p:cNvSpPr>
          <p:nvPr/>
        </p:nvSpPr>
        <p:spPr bwMode="auto">
          <a:xfrm>
            <a:off x="1579563" y="2074863"/>
            <a:ext cx="45243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400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حلقه</a:t>
            </a:r>
          </a:p>
          <a:p>
            <a:r>
              <a:rPr lang="fa-IR" sz="1400" b="1">
                <a:solidFill>
                  <a:srgbClr val="8CF4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کلی</a:t>
            </a:r>
            <a:endParaRPr lang="en-US" sz="1400" b="1">
              <a:solidFill>
                <a:srgbClr val="8CF4E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43459" name="Rectangle 67"/>
          <p:cNvSpPr>
            <a:spLocks noChangeArrowheads="1"/>
          </p:cNvSpPr>
          <p:nvPr/>
        </p:nvSpPr>
        <p:spPr bwMode="auto">
          <a:xfrm>
            <a:off x="-15875" y="-214313"/>
            <a:ext cx="3322638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 sz="32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  <a:p>
            <a:pPr algn="ctr"/>
            <a:r>
              <a:rPr lang="fa-IR" sz="3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توپولوزی معمول شبکه باس</a:t>
            </a:r>
            <a:endParaRPr lang="en-US" sz="32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grpSp>
        <p:nvGrpSpPr>
          <p:cNvPr id="443460" name="Group 68"/>
          <p:cNvGrpSpPr>
            <a:grpSpLocks/>
          </p:cNvGrpSpPr>
          <p:nvPr/>
        </p:nvGrpSpPr>
        <p:grpSpPr bwMode="auto">
          <a:xfrm>
            <a:off x="3968750" y="4883150"/>
            <a:ext cx="901700" cy="830263"/>
            <a:chOff x="2500" y="3076"/>
            <a:chExt cx="568" cy="523"/>
          </a:xfrm>
        </p:grpSpPr>
        <p:grpSp>
          <p:nvGrpSpPr>
            <p:cNvPr id="443461" name="Group 69"/>
            <p:cNvGrpSpPr>
              <a:grpSpLocks/>
            </p:cNvGrpSpPr>
            <p:nvPr/>
          </p:nvGrpSpPr>
          <p:grpSpPr bwMode="auto">
            <a:xfrm>
              <a:off x="2500" y="3076"/>
              <a:ext cx="568" cy="523"/>
              <a:chOff x="2500" y="3076"/>
              <a:chExt cx="568" cy="523"/>
            </a:xfrm>
          </p:grpSpPr>
          <p:sp>
            <p:nvSpPr>
              <p:cNvPr id="443462" name="AutoShape 70"/>
              <p:cNvSpPr>
                <a:spLocks noChangeArrowheads="1"/>
              </p:cNvSpPr>
              <p:nvPr/>
            </p:nvSpPr>
            <p:spPr bwMode="auto">
              <a:xfrm flipH="1">
                <a:off x="2500" y="3076"/>
                <a:ext cx="568" cy="520"/>
              </a:xfrm>
              <a:prstGeom prst="cube">
                <a:avLst>
                  <a:gd name="adj" fmla="val 17750"/>
                </a:avLst>
              </a:prstGeom>
              <a:gradFill rotWithShape="0">
                <a:gsLst>
                  <a:gs pos="0">
                    <a:srgbClr val="F57B49">
                      <a:gamma/>
                      <a:shade val="29804"/>
                      <a:invGamma/>
                    </a:srgbClr>
                  </a:gs>
                  <a:gs pos="100000">
                    <a:srgbClr val="F57B49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63" name="Rectangle 71"/>
              <p:cNvSpPr>
                <a:spLocks noChangeArrowheads="1"/>
              </p:cNvSpPr>
              <p:nvPr/>
            </p:nvSpPr>
            <p:spPr bwMode="auto">
              <a:xfrm>
                <a:off x="2649" y="3379"/>
                <a:ext cx="115" cy="2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64" name="Rectangle 72"/>
              <p:cNvSpPr>
                <a:spLocks noChangeArrowheads="1"/>
              </p:cNvSpPr>
              <p:nvPr/>
            </p:nvSpPr>
            <p:spPr bwMode="auto">
              <a:xfrm>
                <a:off x="2807" y="3340"/>
                <a:ext cx="222" cy="167"/>
              </a:xfrm>
              <a:prstGeom prst="rect">
                <a:avLst/>
              </a:prstGeom>
              <a:gradFill rotWithShape="0">
                <a:gsLst>
                  <a:gs pos="0">
                    <a:srgbClr val="009900">
                      <a:gamma/>
                      <a:shade val="60000"/>
                      <a:invGamma/>
                    </a:srgbClr>
                  </a:gs>
                  <a:gs pos="100000">
                    <a:srgbClr val="009900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65" name="Line 73"/>
              <p:cNvSpPr>
                <a:spLocks noChangeShapeType="1"/>
              </p:cNvSpPr>
              <p:nvPr/>
            </p:nvSpPr>
            <p:spPr bwMode="auto">
              <a:xfrm>
                <a:off x="2956" y="334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66" name="Line 74"/>
              <p:cNvSpPr>
                <a:spLocks noChangeShapeType="1"/>
              </p:cNvSpPr>
              <p:nvPr/>
            </p:nvSpPr>
            <p:spPr bwMode="auto">
              <a:xfrm>
                <a:off x="2879" y="3340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43467" name="Line 75"/>
            <p:cNvSpPr>
              <a:spLocks noChangeShapeType="1"/>
            </p:cNvSpPr>
            <p:nvPr/>
          </p:nvSpPr>
          <p:spPr bwMode="auto">
            <a:xfrm>
              <a:off x="2807" y="3423"/>
              <a:ext cx="22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43468" name="Group 76"/>
          <p:cNvGrpSpPr>
            <a:grpSpLocks/>
          </p:cNvGrpSpPr>
          <p:nvPr/>
        </p:nvGrpSpPr>
        <p:grpSpPr bwMode="auto">
          <a:xfrm>
            <a:off x="2292350" y="4044950"/>
            <a:ext cx="901700" cy="830263"/>
            <a:chOff x="1444" y="2548"/>
            <a:chExt cx="568" cy="523"/>
          </a:xfrm>
        </p:grpSpPr>
        <p:grpSp>
          <p:nvGrpSpPr>
            <p:cNvPr id="443469" name="Group 77"/>
            <p:cNvGrpSpPr>
              <a:grpSpLocks/>
            </p:cNvGrpSpPr>
            <p:nvPr/>
          </p:nvGrpSpPr>
          <p:grpSpPr bwMode="auto">
            <a:xfrm>
              <a:off x="1444" y="2548"/>
              <a:ext cx="568" cy="523"/>
              <a:chOff x="1444" y="2548"/>
              <a:chExt cx="568" cy="523"/>
            </a:xfrm>
          </p:grpSpPr>
          <p:sp>
            <p:nvSpPr>
              <p:cNvPr id="443470" name="AutoShape 78"/>
              <p:cNvSpPr>
                <a:spLocks noChangeArrowheads="1"/>
              </p:cNvSpPr>
              <p:nvPr/>
            </p:nvSpPr>
            <p:spPr bwMode="auto">
              <a:xfrm flipH="1">
                <a:off x="1444" y="2548"/>
                <a:ext cx="568" cy="520"/>
              </a:xfrm>
              <a:prstGeom prst="cube">
                <a:avLst>
                  <a:gd name="adj" fmla="val 17750"/>
                </a:avLst>
              </a:prstGeom>
              <a:gradFill rotWithShape="0">
                <a:gsLst>
                  <a:gs pos="0">
                    <a:srgbClr val="F57B49">
                      <a:gamma/>
                      <a:shade val="29804"/>
                      <a:invGamma/>
                    </a:srgbClr>
                  </a:gs>
                  <a:gs pos="100000">
                    <a:srgbClr val="F57B49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71" name="Rectangle 79"/>
              <p:cNvSpPr>
                <a:spLocks noChangeArrowheads="1"/>
              </p:cNvSpPr>
              <p:nvPr/>
            </p:nvSpPr>
            <p:spPr bwMode="auto">
              <a:xfrm>
                <a:off x="1593" y="2851"/>
                <a:ext cx="115" cy="2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72" name="Rectangle 80"/>
              <p:cNvSpPr>
                <a:spLocks noChangeArrowheads="1"/>
              </p:cNvSpPr>
              <p:nvPr/>
            </p:nvSpPr>
            <p:spPr bwMode="auto">
              <a:xfrm>
                <a:off x="1751" y="2812"/>
                <a:ext cx="222" cy="167"/>
              </a:xfrm>
              <a:prstGeom prst="rect">
                <a:avLst/>
              </a:prstGeom>
              <a:gradFill rotWithShape="0">
                <a:gsLst>
                  <a:gs pos="0">
                    <a:srgbClr val="009900">
                      <a:gamma/>
                      <a:shade val="60000"/>
                      <a:invGamma/>
                    </a:srgbClr>
                  </a:gs>
                  <a:gs pos="100000">
                    <a:srgbClr val="009900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73" name="Line 81"/>
              <p:cNvSpPr>
                <a:spLocks noChangeShapeType="1"/>
              </p:cNvSpPr>
              <p:nvPr/>
            </p:nvSpPr>
            <p:spPr bwMode="auto">
              <a:xfrm>
                <a:off x="1900" y="281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74" name="Line 82"/>
              <p:cNvSpPr>
                <a:spLocks noChangeShapeType="1"/>
              </p:cNvSpPr>
              <p:nvPr/>
            </p:nvSpPr>
            <p:spPr bwMode="auto">
              <a:xfrm>
                <a:off x="1823" y="281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43475" name="Line 83"/>
            <p:cNvSpPr>
              <a:spLocks noChangeShapeType="1"/>
            </p:cNvSpPr>
            <p:nvPr/>
          </p:nvSpPr>
          <p:spPr bwMode="auto">
            <a:xfrm>
              <a:off x="1751" y="2895"/>
              <a:ext cx="22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43476" name="Group 84"/>
          <p:cNvGrpSpPr>
            <a:grpSpLocks/>
          </p:cNvGrpSpPr>
          <p:nvPr/>
        </p:nvGrpSpPr>
        <p:grpSpPr bwMode="auto">
          <a:xfrm>
            <a:off x="1377950" y="2825750"/>
            <a:ext cx="901700" cy="830263"/>
            <a:chOff x="868" y="1780"/>
            <a:chExt cx="568" cy="523"/>
          </a:xfrm>
        </p:grpSpPr>
        <p:grpSp>
          <p:nvGrpSpPr>
            <p:cNvPr id="443477" name="Group 85"/>
            <p:cNvGrpSpPr>
              <a:grpSpLocks/>
            </p:cNvGrpSpPr>
            <p:nvPr/>
          </p:nvGrpSpPr>
          <p:grpSpPr bwMode="auto">
            <a:xfrm>
              <a:off x="868" y="1780"/>
              <a:ext cx="568" cy="523"/>
              <a:chOff x="868" y="1780"/>
              <a:chExt cx="568" cy="523"/>
            </a:xfrm>
          </p:grpSpPr>
          <p:sp>
            <p:nvSpPr>
              <p:cNvPr id="443478" name="AutoShape 86"/>
              <p:cNvSpPr>
                <a:spLocks noChangeArrowheads="1"/>
              </p:cNvSpPr>
              <p:nvPr/>
            </p:nvSpPr>
            <p:spPr bwMode="auto">
              <a:xfrm flipH="1">
                <a:off x="868" y="1780"/>
                <a:ext cx="568" cy="520"/>
              </a:xfrm>
              <a:prstGeom prst="cube">
                <a:avLst>
                  <a:gd name="adj" fmla="val 17750"/>
                </a:avLst>
              </a:prstGeom>
              <a:gradFill rotWithShape="0">
                <a:gsLst>
                  <a:gs pos="0">
                    <a:srgbClr val="F57B49">
                      <a:gamma/>
                      <a:shade val="29804"/>
                      <a:invGamma/>
                    </a:srgbClr>
                  </a:gs>
                  <a:gs pos="100000">
                    <a:srgbClr val="F57B49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79" name="Rectangle 87"/>
              <p:cNvSpPr>
                <a:spLocks noChangeArrowheads="1"/>
              </p:cNvSpPr>
              <p:nvPr/>
            </p:nvSpPr>
            <p:spPr bwMode="auto">
              <a:xfrm>
                <a:off x="1017" y="2083"/>
                <a:ext cx="115" cy="2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80" name="Rectangle 88"/>
              <p:cNvSpPr>
                <a:spLocks noChangeArrowheads="1"/>
              </p:cNvSpPr>
              <p:nvPr/>
            </p:nvSpPr>
            <p:spPr bwMode="auto">
              <a:xfrm>
                <a:off x="1175" y="2044"/>
                <a:ext cx="222" cy="167"/>
              </a:xfrm>
              <a:prstGeom prst="rect">
                <a:avLst/>
              </a:prstGeom>
              <a:gradFill rotWithShape="0">
                <a:gsLst>
                  <a:gs pos="0">
                    <a:srgbClr val="009900">
                      <a:gamma/>
                      <a:shade val="60000"/>
                      <a:invGamma/>
                    </a:srgbClr>
                  </a:gs>
                  <a:gs pos="100000">
                    <a:srgbClr val="009900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81" name="Line 89"/>
              <p:cNvSpPr>
                <a:spLocks noChangeShapeType="1"/>
              </p:cNvSpPr>
              <p:nvPr/>
            </p:nvSpPr>
            <p:spPr bwMode="auto">
              <a:xfrm>
                <a:off x="1324" y="2044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82" name="Line 90"/>
              <p:cNvSpPr>
                <a:spLocks noChangeShapeType="1"/>
              </p:cNvSpPr>
              <p:nvPr/>
            </p:nvSpPr>
            <p:spPr bwMode="auto">
              <a:xfrm>
                <a:off x="1247" y="2044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43483" name="Line 91"/>
            <p:cNvSpPr>
              <a:spLocks noChangeShapeType="1"/>
            </p:cNvSpPr>
            <p:nvPr/>
          </p:nvSpPr>
          <p:spPr bwMode="auto">
            <a:xfrm>
              <a:off x="1175" y="2127"/>
              <a:ext cx="22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43484" name="Group 92"/>
          <p:cNvGrpSpPr>
            <a:grpSpLocks/>
          </p:cNvGrpSpPr>
          <p:nvPr/>
        </p:nvGrpSpPr>
        <p:grpSpPr bwMode="auto">
          <a:xfrm>
            <a:off x="6102350" y="4349750"/>
            <a:ext cx="901700" cy="830263"/>
            <a:chOff x="3844" y="2740"/>
            <a:chExt cx="568" cy="523"/>
          </a:xfrm>
        </p:grpSpPr>
        <p:grpSp>
          <p:nvGrpSpPr>
            <p:cNvPr id="443485" name="Group 93"/>
            <p:cNvGrpSpPr>
              <a:grpSpLocks/>
            </p:cNvGrpSpPr>
            <p:nvPr/>
          </p:nvGrpSpPr>
          <p:grpSpPr bwMode="auto">
            <a:xfrm>
              <a:off x="3844" y="2740"/>
              <a:ext cx="568" cy="523"/>
              <a:chOff x="3844" y="2740"/>
              <a:chExt cx="568" cy="523"/>
            </a:xfrm>
          </p:grpSpPr>
          <p:sp>
            <p:nvSpPr>
              <p:cNvPr id="443486" name="AutoShape 94"/>
              <p:cNvSpPr>
                <a:spLocks noChangeArrowheads="1"/>
              </p:cNvSpPr>
              <p:nvPr/>
            </p:nvSpPr>
            <p:spPr bwMode="auto">
              <a:xfrm flipH="1">
                <a:off x="3844" y="2740"/>
                <a:ext cx="568" cy="520"/>
              </a:xfrm>
              <a:prstGeom prst="cube">
                <a:avLst>
                  <a:gd name="adj" fmla="val 17750"/>
                </a:avLst>
              </a:prstGeom>
              <a:gradFill rotWithShape="0">
                <a:gsLst>
                  <a:gs pos="0">
                    <a:srgbClr val="F57B49">
                      <a:gamma/>
                      <a:shade val="29804"/>
                      <a:invGamma/>
                    </a:srgbClr>
                  </a:gs>
                  <a:gs pos="100000">
                    <a:srgbClr val="F57B49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87" name="Rectangle 95"/>
              <p:cNvSpPr>
                <a:spLocks noChangeArrowheads="1"/>
              </p:cNvSpPr>
              <p:nvPr/>
            </p:nvSpPr>
            <p:spPr bwMode="auto">
              <a:xfrm>
                <a:off x="3993" y="3043"/>
                <a:ext cx="115" cy="2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88" name="Rectangle 96"/>
              <p:cNvSpPr>
                <a:spLocks noChangeArrowheads="1"/>
              </p:cNvSpPr>
              <p:nvPr/>
            </p:nvSpPr>
            <p:spPr bwMode="auto">
              <a:xfrm>
                <a:off x="4151" y="3004"/>
                <a:ext cx="222" cy="167"/>
              </a:xfrm>
              <a:prstGeom prst="rect">
                <a:avLst/>
              </a:prstGeom>
              <a:gradFill rotWithShape="0">
                <a:gsLst>
                  <a:gs pos="0">
                    <a:srgbClr val="009900">
                      <a:gamma/>
                      <a:shade val="60000"/>
                      <a:invGamma/>
                    </a:srgbClr>
                  </a:gs>
                  <a:gs pos="100000">
                    <a:srgbClr val="009900"/>
                  </a:gs>
                </a:gsLst>
                <a:lin ang="5400000" scaled="1"/>
              </a:gra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89" name="Line 97"/>
              <p:cNvSpPr>
                <a:spLocks noChangeShapeType="1"/>
              </p:cNvSpPr>
              <p:nvPr/>
            </p:nvSpPr>
            <p:spPr bwMode="auto">
              <a:xfrm>
                <a:off x="4300" y="3004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3490" name="Line 98"/>
              <p:cNvSpPr>
                <a:spLocks noChangeShapeType="1"/>
              </p:cNvSpPr>
              <p:nvPr/>
            </p:nvSpPr>
            <p:spPr bwMode="auto">
              <a:xfrm>
                <a:off x="4223" y="3004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43491" name="Line 99"/>
            <p:cNvSpPr>
              <a:spLocks noChangeShapeType="1"/>
            </p:cNvSpPr>
            <p:nvPr/>
          </p:nvSpPr>
          <p:spPr bwMode="auto">
            <a:xfrm>
              <a:off x="4151" y="3087"/>
              <a:ext cx="22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43492" name="Group 100"/>
          <p:cNvGrpSpPr>
            <a:grpSpLocks/>
          </p:cNvGrpSpPr>
          <p:nvPr/>
        </p:nvGrpSpPr>
        <p:grpSpPr bwMode="auto">
          <a:xfrm>
            <a:off x="7778750" y="5165725"/>
            <a:ext cx="749300" cy="790575"/>
            <a:chOff x="4900" y="3146"/>
            <a:chExt cx="472" cy="498"/>
          </a:xfrm>
        </p:grpSpPr>
        <p:sp>
          <p:nvSpPr>
            <p:cNvPr id="443493" name="Oval 101"/>
            <p:cNvSpPr>
              <a:spLocks noChangeArrowheads="1"/>
            </p:cNvSpPr>
            <p:nvPr/>
          </p:nvSpPr>
          <p:spPr bwMode="auto">
            <a:xfrm>
              <a:off x="4900" y="3172"/>
              <a:ext cx="472" cy="47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3494" name="Rectangle 102"/>
            <p:cNvSpPr>
              <a:spLocks noChangeArrowheads="1"/>
            </p:cNvSpPr>
            <p:nvPr/>
          </p:nvSpPr>
          <p:spPr bwMode="auto">
            <a:xfrm>
              <a:off x="4949" y="3146"/>
              <a:ext cx="406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endParaRPr lang="en-US" sz="1400">
                <a:solidFill>
                  <a:srgbClr val="FFFFFF"/>
                </a:solidFill>
                <a:cs typeface="2  Lotus" panose="00000400000000000000" pitchFamily="2" charset="-78"/>
              </a:endParaRPr>
            </a:p>
            <a:p>
              <a:pPr algn="ctr"/>
              <a:r>
                <a:rPr lang="fa-IR" sz="1400">
                  <a:solidFill>
                    <a:srgbClr val="FFFFFF"/>
                  </a:solidFill>
                  <a:cs typeface="2  Lotus" panose="00000400000000000000" pitchFamily="2" charset="-78"/>
                </a:rPr>
                <a:t>موذمهای</a:t>
              </a:r>
            </a:p>
            <a:p>
              <a:pPr algn="ctr"/>
              <a:r>
                <a:rPr lang="fa-IR" sz="1400">
                  <a:solidFill>
                    <a:srgbClr val="FFFFFF"/>
                  </a:solidFill>
                  <a:cs typeface="2  Lotus" panose="00000400000000000000" pitchFamily="2" charset="-78"/>
                </a:rPr>
                <a:t>کاربران</a:t>
              </a:r>
              <a:endPara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endParaRPr>
            </a:p>
          </p:txBody>
        </p:sp>
      </p:grpSp>
      <p:sp>
        <p:nvSpPr>
          <p:cNvPr id="443495" name="Text Box 103"/>
          <p:cNvSpPr txBox="1">
            <a:spLocks noChangeArrowheads="1"/>
          </p:cNvSpPr>
          <p:nvPr/>
        </p:nvSpPr>
        <p:spPr bwMode="auto">
          <a:xfrm>
            <a:off x="1206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ACA91674-5765-45AF-93D5-019CE09B3F7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  <a:ln/>
        </p:spPr>
        <p:txBody>
          <a:bodyPr anchor="b"/>
          <a:lstStyle/>
          <a:p>
            <a:r>
              <a:rPr lang="fa-IR" sz="4000">
                <a:latin typeface="Impact" panose="020B0806030902050204" pitchFamily="34" charset="0"/>
                <a:cs typeface="2  Titr" panose="00000700000000000000" pitchFamily="2" charset="-78"/>
              </a:rPr>
              <a:t>انواع شبکه ها (ادامه )</a:t>
            </a:r>
            <a:r>
              <a:rPr lang="en-US" sz="4000">
                <a:cs typeface="2  Titr" panose="00000700000000000000" pitchFamily="2" charset="-78"/>
              </a:rPr>
              <a:t> </a:t>
            </a: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اینترنت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مجموعه ای از شبکه ها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همگامی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اینترانت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استفاده از پروتکلهای شبکه اینترنت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دسترسی محدود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فایروال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اکسترانت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یک اینترنت بین سازمانی برای برقراری ارتباط ایمن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بین شرکا و مشتریان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1206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8-</a:t>
            </a:r>
            <a:fld id="{13EDD050-A8E5-43B0-AF62-39170A0E1788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45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45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45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45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45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45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45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445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build="p" autoUpdateAnimBg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شبکه های کنترل داده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پردازش متمرکز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پایانه های مکان فروش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پایانه های جمع آوری داده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پردازش توزیع شده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کامپیوترهای گیرنده برنامه هایی را که از داده های      مشترک استفاده می کنند اجرا می نمایند .  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پردازش مشتری/ خدمتگذار</a:t>
            </a:r>
            <a:r>
              <a:rPr lang="en-US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ترکیبی از استراتژیهای پردازش متمرکز و غیر     </a:t>
            </a:r>
            <a:r>
              <a:rPr lang="en-US">
                <a:cs typeface="2  Lotus" panose="00000400000000000000" pitchFamily="2" charset="-78"/>
              </a:rPr>
              <a:t>   </a:t>
            </a:r>
            <a:r>
              <a:rPr lang="fa-IR">
                <a:cs typeface="2  Lotus" panose="00000400000000000000" pitchFamily="2" charset="-78"/>
              </a:rPr>
              <a:t>   متمرکز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76200" y="6219825"/>
            <a:ext cx="598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10-</a:t>
            </a:r>
            <a:fld id="{DF6D0CD1-2B83-41F7-992C-6E44557FE90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448516" name="Group 4"/>
          <p:cNvGrpSpPr>
            <a:grpSpLocks/>
          </p:cNvGrpSpPr>
          <p:nvPr/>
        </p:nvGrpSpPr>
        <p:grpSpPr bwMode="auto">
          <a:xfrm>
            <a:off x="1976438" y="1679575"/>
            <a:ext cx="6072187" cy="3467100"/>
            <a:chOff x="1245" y="1058"/>
            <a:chExt cx="3825" cy="2184"/>
          </a:xfrm>
        </p:grpSpPr>
        <p:grpSp>
          <p:nvGrpSpPr>
            <p:cNvPr id="448517" name="Group 5"/>
            <p:cNvGrpSpPr>
              <a:grpSpLocks/>
            </p:cNvGrpSpPr>
            <p:nvPr/>
          </p:nvGrpSpPr>
          <p:grpSpPr bwMode="auto">
            <a:xfrm>
              <a:off x="1245" y="1117"/>
              <a:ext cx="3823" cy="2125"/>
              <a:chOff x="1245" y="1117"/>
              <a:chExt cx="3823" cy="2125"/>
            </a:xfrm>
          </p:grpSpPr>
          <p:grpSp>
            <p:nvGrpSpPr>
              <p:cNvPr id="448518" name="Group 6"/>
              <p:cNvGrpSpPr>
                <a:grpSpLocks/>
              </p:cNvGrpSpPr>
              <p:nvPr/>
            </p:nvGrpSpPr>
            <p:grpSpPr bwMode="auto">
              <a:xfrm>
                <a:off x="4808" y="1377"/>
                <a:ext cx="260" cy="361"/>
                <a:chOff x="4808" y="1377"/>
                <a:chExt cx="260" cy="361"/>
              </a:xfrm>
            </p:grpSpPr>
            <p:sp>
              <p:nvSpPr>
                <p:cNvPr id="448519" name="Freeform 7"/>
                <p:cNvSpPr>
                  <a:spLocks/>
                </p:cNvSpPr>
                <p:nvPr/>
              </p:nvSpPr>
              <p:spPr bwMode="auto">
                <a:xfrm>
                  <a:off x="4888" y="1377"/>
                  <a:ext cx="180" cy="295"/>
                </a:xfrm>
                <a:custGeom>
                  <a:avLst/>
                  <a:gdLst>
                    <a:gd name="T0" fmla="*/ 179 w 180"/>
                    <a:gd name="T1" fmla="*/ 0 h 295"/>
                    <a:gd name="T2" fmla="*/ 0 w 180"/>
                    <a:gd name="T3" fmla="*/ 139 h 295"/>
                    <a:gd name="T4" fmla="*/ 0 w 180"/>
                    <a:gd name="T5" fmla="*/ 294 h 295"/>
                    <a:gd name="T6" fmla="*/ 179 w 180"/>
                    <a:gd name="T7" fmla="*/ 157 h 295"/>
                    <a:gd name="T8" fmla="*/ 179 w 180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295">
                      <a:moveTo>
                        <a:pt x="179" y="0"/>
                      </a:moveTo>
                      <a:lnTo>
                        <a:pt x="0" y="139"/>
                      </a:lnTo>
                      <a:lnTo>
                        <a:pt x="0" y="294"/>
                      </a:lnTo>
                      <a:lnTo>
                        <a:pt x="179" y="157"/>
                      </a:lnTo>
                      <a:lnTo>
                        <a:pt x="179" y="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20" name="Freeform 8"/>
                <p:cNvSpPr>
                  <a:spLocks/>
                </p:cNvSpPr>
                <p:nvPr/>
              </p:nvSpPr>
              <p:spPr bwMode="auto">
                <a:xfrm>
                  <a:off x="4822" y="1516"/>
                  <a:ext cx="67" cy="222"/>
                </a:xfrm>
                <a:custGeom>
                  <a:avLst/>
                  <a:gdLst>
                    <a:gd name="T0" fmla="*/ 0 w 67"/>
                    <a:gd name="T1" fmla="*/ 63 h 222"/>
                    <a:gd name="T2" fmla="*/ 58 w 67"/>
                    <a:gd name="T3" fmla="*/ 28 h 222"/>
                    <a:gd name="T4" fmla="*/ 66 w 67"/>
                    <a:gd name="T5" fmla="*/ 0 h 222"/>
                    <a:gd name="T6" fmla="*/ 66 w 67"/>
                    <a:gd name="T7" fmla="*/ 153 h 222"/>
                    <a:gd name="T8" fmla="*/ 58 w 67"/>
                    <a:gd name="T9" fmla="*/ 190 h 222"/>
                    <a:gd name="T10" fmla="*/ 0 w 67"/>
                    <a:gd name="T11" fmla="*/ 221 h 222"/>
                    <a:gd name="T12" fmla="*/ 0 w 67"/>
                    <a:gd name="T13" fmla="*/ 63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22">
                      <a:moveTo>
                        <a:pt x="0" y="63"/>
                      </a:moveTo>
                      <a:lnTo>
                        <a:pt x="58" y="28"/>
                      </a:lnTo>
                      <a:lnTo>
                        <a:pt x="66" y="0"/>
                      </a:lnTo>
                      <a:lnTo>
                        <a:pt x="66" y="153"/>
                      </a:lnTo>
                      <a:lnTo>
                        <a:pt x="58" y="190"/>
                      </a:lnTo>
                      <a:lnTo>
                        <a:pt x="0" y="221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21" name="Freeform 9"/>
                <p:cNvSpPr>
                  <a:spLocks/>
                </p:cNvSpPr>
                <p:nvPr/>
              </p:nvSpPr>
              <p:spPr bwMode="auto">
                <a:xfrm>
                  <a:off x="4808" y="1623"/>
                  <a:ext cx="23" cy="59"/>
                </a:xfrm>
                <a:custGeom>
                  <a:avLst/>
                  <a:gdLst>
                    <a:gd name="T0" fmla="*/ 22 w 23"/>
                    <a:gd name="T1" fmla="*/ 0 h 59"/>
                    <a:gd name="T2" fmla="*/ 0 w 23"/>
                    <a:gd name="T3" fmla="*/ 22 h 59"/>
                    <a:gd name="T4" fmla="*/ 22 w 23"/>
                    <a:gd name="T5" fmla="*/ 58 h 59"/>
                    <a:gd name="T6" fmla="*/ 22 w 23"/>
                    <a:gd name="T7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59">
                      <a:moveTo>
                        <a:pt x="22" y="0"/>
                      </a:moveTo>
                      <a:lnTo>
                        <a:pt x="0" y="22"/>
                      </a:lnTo>
                      <a:lnTo>
                        <a:pt x="22" y="58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22" name="Freeform 10"/>
                <p:cNvSpPr>
                  <a:spLocks/>
                </p:cNvSpPr>
                <p:nvPr/>
              </p:nvSpPr>
              <p:spPr bwMode="auto">
                <a:xfrm>
                  <a:off x="4881" y="1516"/>
                  <a:ext cx="17" cy="189"/>
                </a:xfrm>
                <a:custGeom>
                  <a:avLst/>
                  <a:gdLst>
                    <a:gd name="T0" fmla="*/ 13 w 17"/>
                    <a:gd name="T1" fmla="*/ 0 h 189"/>
                    <a:gd name="T2" fmla="*/ 0 w 17"/>
                    <a:gd name="T3" fmla="*/ 30 h 189"/>
                    <a:gd name="T4" fmla="*/ 0 w 17"/>
                    <a:gd name="T5" fmla="*/ 188 h 189"/>
                    <a:gd name="T6" fmla="*/ 16 w 17"/>
                    <a:gd name="T7" fmla="*/ 157 h 189"/>
                    <a:gd name="T8" fmla="*/ 13 w 17"/>
                    <a:gd name="T9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89">
                      <a:moveTo>
                        <a:pt x="13" y="0"/>
                      </a:moveTo>
                      <a:lnTo>
                        <a:pt x="0" y="30"/>
                      </a:lnTo>
                      <a:lnTo>
                        <a:pt x="0" y="188"/>
                      </a:lnTo>
                      <a:lnTo>
                        <a:pt x="16" y="157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48523" name="Group 11"/>
              <p:cNvGrpSpPr>
                <a:grpSpLocks/>
              </p:cNvGrpSpPr>
              <p:nvPr/>
            </p:nvGrpSpPr>
            <p:grpSpPr bwMode="auto">
              <a:xfrm>
                <a:off x="3039" y="2661"/>
                <a:ext cx="1186" cy="581"/>
                <a:chOff x="3039" y="2661"/>
                <a:chExt cx="1186" cy="581"/>
              </a:xfrm>
            </p:grpSpPr>
            <p:sp>
              <p:nvSpPr>
                <p:cNvPr id="448524" name="Freeform 12"/>
                <p:cNvSpPr>
                  <a:spLocks/>
                </p:cNvSpPr>
                <p:nvPr/>
              </p:nvSpPr>
              <p:spPr bwMode="auto">
                <a:xfrm>
                  <a:off x="3567" y="2667"/>
                  <a:ext cx="49" cy="172"/>
                </a:xfrm>
                <a:custGeom>
                  <a:avLst/>
                  <a:gdLst>
                    <a:gd name="T0" fmla="*/ 0 w 49"/>
                    <a:gd name="T1" fmla="*/ 30 h 172"/>
                    <a:gd name="T2" fmla="*/ 22 w 49"/>
                    <a:gd name="T3" fmla="*/ 97 h 172"/>
                    <a:gd name="T4" fmla="*/ 22 w 49"/>
                    <a:gd name="T5" fmla="*/ 171 h 172"/>
                    <a:gd name="T6" fmla="*/ 48 w 49"/>
                    <a:gd name="T7" fmla="*/ 153 h 172"/>
                    <a:gd name="T8" fmla="*/ 48 w 49"/>
                    <a:gd name="T9" fmla="*/ 0 h 172"/>
                    <a:gd name="T10" fmla="*/ 0 w 49"/>
                    <a:gd name="T11" fmla="*/ 3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172">
                      <a:moveTo>
                        <a:pt x="0" y="30"/>
                      </a:moveTo>
                      <a:lnTo>
                        <a:pt x="22" y="97"/>
                      </a:lnTo>
                      <a:lnTo>
                        <a:pt x="22" y="171"/>
                      </a:lnTo>
                      <a:lnTo>
                        <a:pt x="48" y="153"/>
                      </a:lnTo>
                      <a:lnTo>
                        <a:pt x="48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25" name="Freeform 13"/>
                <p:cNvSpPr>
                  <a:spLocks/>
                </p:cNvSpPr>
                <p:nvPr/>
              </p:nvSpPr>
              <p:spPr bwMode="auto">
                <a:xfrm>
                  <a:off x="3615" y="2661"/>
                  <a:ext cx="152" cy="160"/>
                </a:xfrm>
                <a:custGeom>
                  <a:avLst/>
                  <a:gdLst>
                    <a:gd name="T0" fmla="*/ 0 w 152"/>
                    <a:gd name="T1" fmla="*/ 6 h 160"/>
                    <a:gd name="T2" fmla="*/ 64 w 152"/>
                    <a:gd name="T3" fmla="*/ 0 h 160"/>
                    <a:gd name="T4" fmla="*/ 151 w 152"/>
                    <a:gd name="T5" fmla="*/ 0 h 160"/>
                    <a:gd name="T6" fmla="*/ 151 w 152"/>
                    <a:gd name="T7" fmla="*/ 155 h 160"/>
                    <a:gd name="T8" fmla="*/ 64 w 152"/>
                    <a:gd name="T9" fmla="*/ 155 h 160"/>
                    <a:gd name="T10" fmla="*/ 0 w 152"/>
                    <a:gd name="T11" fmla="*/ 159 h 160"/>
                    <a:gd name="T12" fmla="*/ 0 w 152"/>
                    <a:gd name="T13" fmla="*/ 6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160">
                      <a:moveTo>
                        <a:pt x="0" y="6"/>
                      </a:moveTo>
                      <a:lnTo>
                        <a:pt x="64" y="0"/>
                      </a:lnTo>
                      <a:lnTo>
                        <a:pt x="151" y="0"/>
                      </a:lnTo>
                      <a:lnTo>
                        <a:pt x="151" y="155"/>
                      </a:lnTo>
                      <a:lnTo>
                        <a:pt x="64" y="155"/>
                      </a:lnTo>
                      <a:lnTo>
                        <a:pt x="0" y="159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26" name="Freeform 14"/>
                <p:cNvSpPr>
                  <a:spLocks/>
                </p:cNvSpPr>
                <p:nvPr/>
              </p:nvSpPr>
              <p:spPr bwMode="auto">
                <a:xfrm>
                  <a:off x="3768" y="2663"/>
                  <a:ext cx="72" cy="218"/>
                </a:xfrm>
                <a:custGeom>
                  <a:avLst/>
                  <a:gdLst>
                    <a:gd name="T0" fmla="*/ 0 w 72"/>
                    <a:gd name="T1" fmla="*/ 0 h 218"/>
                    <a:gd name="T2" fmla="*/ 0 w 72"/>
                    <a:gd name="T3" fmla="*/ 153 h 218"/>
                    <a:gd name="T4" fmla="*/ 71 w 72"/>
                    <a:gd name="T5" fmla="*/ 217 h 218"/>
                    <a:gd name="T6" fmla="*/ 71 w 72"/>
                    <a:gd name="T7" fmla="*/ 60 h 218"/>
                    <a:gd name="T8" fmla="*/ 0 w 72"/>
                    <a:gd name="T9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18">
                      <a:moveTo>
                        <a:pt x="0" y="0"/>
                      </a:moveTo>
                      <a:lnTo>
                        <a:pt x="0" y="153"/>
                      </a:lnTo>
                      <a:lnTo>
                        <a:pt x="71" y="217"/>
                      </a:lnTo>
                      <a:lnTo>
                        <a:pt x="71" y="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27" name="Freeform 15"/>
                <p:cNvSpPr>
                  <a:spLocks/>
                </p:cNvSpPr>
                <p:nvPr/>
              </p:nvSpPr>
              <p:spPr bwMode="auto">
                <a:xfrm>
                  <a:off x="3839" y="2703"/>
                  <a:ext cx="89" cy="176"/>
                </a:xfrm>
                <a:custGeom>
                  <a:avLst/>
                  <a:gdLst>
                    <a:gd name="T0" fmla="*/ 0 w 89"/>
                    <a:gd name="T1" fmla="*/ 22 h 176"/>
                    <a:gd name="T2" fmla="*/ 88 w 89"/>
                    <a:gd name="T3" fmla="*/ 0 h 176"/>
                    <a:gd name="T4" fmla="*/ 88 w 89"/>
                    <a:gd name="T5" fmla="*/ 155 h 176"/>
                    <a:gd name="T6" fmla="*/ 0 w 89"/>
                    <a:gd name="T7" fmla="*/ 175 h 176"/>
                    <a:gd name="T8" fmla="*/ 0 w 89"/>
                    <a:gd name="T9" fmla="*/ 2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176">
                      <a:moveTo>
                        <a:pt x="0" y="22"/>
                      </a:moveTo>
                      <a:lnTo>
                        <a:pt x="88" y="0"/>
                      </a:lnTo>
                      <a:lnTo>
                        <a:pt x="88" y="155"/>
                      </a:lnTo>
                      <a:lnTo>
                        <a:pt x="0" y="175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28" name="Freeform 16"/>
                <p:cNvSpPr>
                  <a:spLocks/>
                </p:cNvSpPr>
                <p:nvPr/>
              </p:nvSpPr>
              <p:spPr bwMode="auto">
                <a:xfrm>
                  <a:off x="3987" y="2854"/>
                  <a:ext cx="58" cy="243"/>
                </a:xfrm>
                <a:custGeom>
                  <a:avLst/>
                  <a:gdLst>
                    <a:gd name="T0" fmla="*/ 0 w 58"/>
                    <a:gd name="T1" fmla="*/ 0 h 243"/>
                    <a:gd name="T2" fmla="*/ 57 w 58"/>
                    <a:gd name="T3" fmla="*/ 86 h 243"/>
                    <a:gd name="T4" fmla="*/ 57 w 58"/>
                    <a:gd name="T5" fmla="*/ 242 h 243"/>
                    <a:gd name="T6" fmla="*/ 0 w 58"/>
                    <a:gd name="T7" fmla="*/ 153 h 243"/>
                    <a:gd name="T8" fmla="*/ 0 w 58"/>
                    <a:gd name="T9" fmla="*/ 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3">
                      <a:moveTo>
                        <a:pt x="0" y="0"/>
                      </a:moveTo>
                      <a:lnTo>
                        <a:pt x="57" y="86"/>
                      </a:lnTo>
                      <a:lnTo>
                        <a:pt x="57" y="242"/>
                      </a:lnTo>
                      <a:lnTo>
                        <a:pt x="0" y="15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29" name="Freeform 17"/>
                <p:cNvSpPr>
                  <a:spLocks/>
                </p:cNvSpPr>
                <p:nvPr/>
              </p:nvSpPr>
              <p:spPr bwMode="auto">
                <a:xfrm>
                  <a:off x="3927" y="2703"/>
                  <a:ext cx="75" cy="221"/>
                </a:xfrm>
                <a:custGeom>
                  <a:avLst/>
                  <a:gdLst>
                    <a:gd name="T0" fmla="*/ 0 w 75"/>
                    <a:gd name="T1" fmla="*/ 0 h 221"/>
                    <a:gd name="T2" fmla="*/ 74 w 75"/>
                    <a:gd name="T3" fmla="*/ 79 h 221"/>
                    <a:gd name="T4" fmla="*/ 58 w 75"/>
                    <a:gd name="T5" fmla="*/ 151 h 221"/>
                    <a:gd name="T6" fmla="*/ 58 w 75"/>
                    <a:gd name="T7" fmla="*/ 220 h 221"/>
                    <a:gd name="T8" fmla="*/ 0 w 75"/>
                    <a:gd name="T9" fmla="*/ 153 h 221"/>
                    <a:gd name="T10" fmla="*/ 0 w 75"/>
                    <a:gd name="T11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221">
                      <a:moveTo>
                        <a:pt x="0" y="0"/>
                      </a:moveTo>
                      <a:lnTo>
                        <a:pt x="74" y="79"/>
                      </a:lnTo>
                      <a:lnTo>
                        <a:pt x="58" y="151"/>
                      </a:lnTo>
                      <a:lnTo>
                        <a:pt x="58" y="220"/>
                      </a:lnTo>
                      <a:lnTo>
                        <a:pt x="0" y="15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30" name="Freeform 18"/>
                <p:cNvSpPr>
                  <a:spLocks/>
                </p:cNvSpPr>
                <p:nvPr/>
              </p:nvSpPr>
              <p:spPr bwMode="auto">
                <a:xfrm>
                  <a:off x="3039" y="2724"/>
                  <a:ext cx="156" cy="273"/>
                </a:xfrm>
                <a:custGeom>
                  <a:avLst/>
                  <a:gdLst>
                    <a:gd name="T0" fmla="*/ 14 w 156"/>
                    <a:gd name="T1" fmla="*/ 272 h 273"/>
                    <a:gd name="T2" fmla="*/ 0 w 156"/>
                    <a:gd name="T3" fmla="*/ 187 h 273"/>
                    <a:gd name="T4" fmla="*/ 32 w 156"/>
                    <a:gd name="T5" fmla="*/ 99 h 273"/>
                    <a:gd name="T6" fmla="*/ 155 w 156"/>
                    <a:gd name="T7" fmla="*/ 0 h 273"/>
                    <a:gd name="T8" fmla="*/ 155 w 156"/>
                    <a:gd name="T9" fmla="*/ 153 h 273"/>
                    <a:gd name="T10" fmla="*/ 34 w 156"/>
                    <a:gd name="T11" fmla="*/ 250 h 273"/>
                    <a:gd name="T12" fmla="*/ 14 w 156"/>
                    <a:gd name="T13" fmla="*/ 272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6" h="273">
                      <a:moveTo>
                        <a:pt x="14" y="272"/>
                      </a:moveTo>
                      <a:lnTo>
                        <a:pt x="0" y="187"/>
                      </a:lnTo>
                      <a:lnTo>
                        <a:pt x="32" y="99"/>
                      </a:lnTo>
                      <a:lnTo>
                        <a:pt x="155" y="0"/>
                      </a:lnTo>
                      <a:lnTo>
                        <a:pt x="155" y="153"/>
                      </a:lnTo>
                      <a:lnTo>
                        <a:pt x="34" y="250"/>
                      </a:lnTo>
                      <a:lnTo>
                        <a:pt x="14" y="27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31" name="Freeform 19"/>
                <p:cNvSpPr>
                  <a:spLocks/>
                </p:cNvSpPr>
                <p:nvPr/>
              </p:nvSpPr>
              <p:spPr bwMode="auto">
                <a:xfrm>
                  <a:off x="3194" y="2700"/>
                  <a:ext cx="88" cy="176"/>
                </a:xfrm>
                <a:custGeom>
                  <a:avLst/>
                  <a:gdLst>
                    <a:gd name="T0" fmla="*/ 0 w 88"/>
                    <a:gd name="T1" fmla="*/ 24 h 176"/>
                    <a:gd name="T2" fmla="*/ 0 w 88"/>
                    <a:gd name="T3" fmla="*/ 175 h 176"/>
                    <a:gd name="T4" fmla="*/ 87 w 88"/>
                    <a:gd name="T5" fmla="*/ 153 h 176"/>
                    <a:gd name="T6" fmla="*/ 87 w 88"/>
                    <a:gd name="T7" fmla="*/ 0 h 176"/>
                    <a:gd name="T8" fmla="*/ 0 w 88"/>
                    <a:gd name="T9" fmla="*/ 24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176">
                      <a:moveTo>
                        <a:pt x="0" y="24"/>
                      </a:moveTo>
                      <a:lnTo>
                        <a:pt x="0" y="175"/>
                      </a:lnTo>
                      <a:lnTo>
                        <a:pt x="87" y="153"/>
                      </a:lnTo>
                      <a:lnTo>
                        <a:pt x="87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32" name="Freeform 20"/>
                <p:cNvSpPr>
                  <a:spLocks/>
                </p:cNvSpPr>
                <p:nvPr/>
              </p:nvSpPr>
              <p:spPr bwMode="auto">
                <a:xfrm>
                  <a:off x="3281" y="2700"/>
                  <a:ext cx="176" cy="216"/>
                </a:xfrm>
                <a:custGeom>
                  <a:avLst/>
                  <a:gdLst>
                    <a:gd name="T0" fmla="*/ 0 w 176"/>
                    <a:gd name="T1" fmla="*/ 0 h 216"/>
                    <a:gd name="T2" fmla="*/ 175 w 176"/>
                    <a:gd name="T3" fmla="*/ 62 h 216"/>
                    <a:gd name="T4" fmla="*/ 175 w 176"/>
                    <a:gd name="T5" fmla="*/ 215 h 216"/>
                    <a:gd name="T6" fmla="*/ 0 w 176"/>
                    <a:gd name="T7" fmla="*/ 153 h 216"/>
                    <a:gd name="T8" fmla="*/ 0 w 176"/>
                    <a:gd name="T9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216">
                      <a:moveTo>
                        <a:pt x="0" y="0"/>
                      </a:moveTo>
                      <a:lnTo>
                        <a:pt x="175" y="62"/>
                      </a:lnTo>
                      <a:lnTo>
                        <a:pt x="175" y="215"/>
                      </a:lnTo>
                      <a:lnTo>
                        <a:pt x="0" y="15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D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33" name="Freeform 21"/>
                <p:cNvSpPr>
                  <a:spLocks/>
                </p:cNvSpPr>
                <p:nvPr/>
              </p:nvSpPr>
              <p:spPr bwMode="auto">
                <a:xfrm>
                  <a:off x="3456" y="2762"/>
                  <a:ext cx="136" cy="160"/>
                </a:xfrm>
                <a:custGeom>
                  <a:avLst/>
                  <a:gdLst>
                    <a:gd name="T0" fmla="*/ 0 w 136"/>
                    <a:gd name="T1" fmla="*/ 0 h 160"/>
                    <a:gd name="T2" fmla="*/ 0 w 136"/>
                    <a:gd name="T3" fmla="*/ 153 h 160"/>
                    <a:gd name="T4" fmla="*/ 135 w 136"/>
                    <a:gd name="T5" fmla="*/ 159 h 160"/>
                    <a:gd name="T6" fmla="*/ 135 w 136"/>
                    <a:gd name="T7" fmla="*/ 4 h 160"/>
                    <a:gd name="T8" fmla="*/ 0 w 136"/>
                    <a:gd name="T9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160">
                      <a:moveTo>
                        <a:pt x="0" y="0"/>
                      </a:moveTo>
                      <a:lnTo>
                        <a:pt x="0" y="153"/>
                      </a:lnTo>
                      <a:lnTo>
                        <a:pt x="135" y="159"/>
                      </a:lnTo>
                      <a:lnTo>
                        <a:pt x="135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34" name="Freeform 22"/>
                <p:cNvSpPr>
                  <a:spLocks/>
                </p:cNvSpPr>
                <p:nvPr/>
              </p:nvSpPr>
              <p:spPr bwMode="auto">
                <a:xfrm>
                  <a:off x="4148" y="3009"/>
                  <a:ext cx="77" cy="228"/>
                </a:xfrm>
                <a:custGeom>
                  <a:avLst/>
                  <a:gdLst>
                    <a:gd name="T0" fmla="*/ 0 w 77"/>
                    <a:gd name="T1" fmla="*/ 74 h 228"/>
                    <a:gd name="T2" fmla="*/ 76 w 77"/>
                    <a:gd name="T3" fmla="*/ 0 h 228"/>
                    <a:gd name="T4" fmla="*/ 76 w 77"/>
                    <a:gd name="T5" fmla="*/ 153 h 228"/>
                    <a:gd name="T6" fmla="*/ 0 w 77"/>
                    <a:gd name="T7" fmla="*/ 227 h 228"/>
                    <a:gd name="T8" fmla="*/ 0 w 77"/>
                    <a:gd name="T9" fmla="*/ 7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228">
                      <a:moveTo>
                        <a:pt x="0" y="74"/>
                      </a:moveTo>
                      <a:lnTo>
                        <a:pt x="76" y="0"/>
                      </a:lnTo>
                      <a:lnTo>
                        <a:pt x="76" y="153"/>
                      </a:lnTo>
                      <a:lnTo>
                        <a:pt x="0" y="227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35" name="Freeform 23"/>
                <p:cNvSpPr>
                  <a:spLocks/>
                </p:cNvSpPr>
                <p:nvPr/>
              </p:nvSpPr>
              <p:spPr bwMode="auto">
                <a:xfrm>
                  <a:off x="4043" y="2941"/>
                  <a:ext cx="25" cy="157"/>
                </a:xfrm>
                <a:custGeom>
                  <a:avLst/>
                  <a:gdLst>
                    <a:gd name="T0" fmla="*/ 0 w 25"/>
                    <a:gd name="T1" fmla="*/ 0 h 157"/>
                    <a:gd name="T2" fmla="*/ 0 w 25"/>
                    <a:gd name="T3" fmla="*/ 156 h 157"/>
                    <a:gd name="T4" fmla="*/ 24 w 25"/>
                    <a:gd name="T5" fmla="*/ 156 h 157"/>
                    <a:gd name="T6" fmla="*/ 24 w 25"/>
                    <a:gd name="T7" fmla="*/ 2 h 157"/>
                    <a:gd name="T8" fmla="*/ 0 w 25"/>
                    <a:gd name="T9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57">
                      <a:moveTo>
                        <a:pt x="0" y="0"/>
                      </a:moveTo>
                      <a:lnTo>
                        <a:pt x="0" y="156"/>
                      </a:lnTo>
                      <a:lnTo>
                        <a:pt x="24" y="156"/>
                      </a:lnTo>
                      <a:lnTo>
                        <a:pt x="24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36" name="Freeform 24"/>
                <p:cNvSpPr>
                  <a:spLocks/>
                </p:cNvSpPr>
                <p:nvPr/>
              </p:nvSpPr>
              <p:spPr bwMode="auto">
                <a:xfrm>
                  <a:off x="4087" y="3083"/>
                  <a:ext cx="62" cy="158"/>
                </a:xfrm>
                <a:custGeom>
                  <a:avLst/>
                  <a:gdLst>
                    <a:gd name="T0" fmla="*/ 0 w 62"/>
                    <a:gd name="T1" fmla="*/ 4 h 158"/>
                    <a:gd name="T2" fmla="*/ 61 w 62"/>
                    <a:gd name="T3" fmla="*/ 0 h 158"/>
                    <a:gd name="T4" fmla="*/ 61 w 62"/>
                    <a:gd name="T5" fmla="*/ 151 h 158"/>
                    <a:gd name="T6" fmla="*/ 0 w 62"/>
                    <a:gd name="T7" fmla="*/ 157 h 158"/>
                    <a:gd name="T8" fmla="*/ 0 w 62"/>
                    <a:gd name="T9" fmla="*/ 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58">
                      <a:moveTo>
                        <a:pt x="0" y="4"/>
                      </a:moveTo>
                      <a:lnTo>
                        <a:pt x="61" y="0"/>
                      </a:lnTo>
                      <a:lnTo>
                        <a:pt x="61" y="151"/>
                      </a:lnTo>
                      <a:lnTo>
                        <a:pt x="0" y="157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37" name="Freeform 25"/>
                <p:cNvSpPr>
                  <a:spLocks/>
                </p:cNvSpPr>
                <p:nvPr/>
              </p:nvSpPr>
              <p:spPr bwMode="auto">
                <a:xfrm>
                  <a:off x="4066" y="2942"/>
                  <a:ext cx="22" cy="300"/>
                </a:xfrm>
                <a:custGeom>
                  <a:avLst/>
                  <a:gdLst>
                    <a:gd name="T0" fmla="*/ 0 w 22"/>
                    <a:gd name="T1" fmla="*/ 0 h 300"/>
                    <a:gd name="T2" fmla="*/ 21 w 22"/>
                    <a:gd name="T3" fmla="*/ 149 h 300"/>
                    <a:gd name="T4" fmla="*/ 21 w 22"/>
                    <a:gd name="T5" fmla="*/ 299 h 300"/>
                    <a:gd name="T6" fmla="*/ 0 w 22"/>
                    <a:gd name="T7" fmla="*/ 154 h 300"/>
                    <a:gd name="T8" fmla="*/ 0 w 22"/>
                    <a:gd name="T9" fmla="*/ 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300">
                      <a:moveTo>
                        <a:pt x="0" y="0"/>
                      </a:moveTo>
                      <a:lnTo>
                        <a:pt x="21" y="149"/>
                      </a:lnTo>
                      <a:lnTo>
                        <a:pt x="21" y="299"/>
                      </a:lnTo>
                      <a:lnTo>
                        <a:pt x="0" y="1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48538" name="Group 26"/>
              <p:cNvGrpSpPr>
                <a:grpSpLocks/>
              </p:cNvGrpSpPr>
              <p:nvPr/>
            </p:nvGrpSpPr>
            <p:grpSpPr bwMode="auto">
              <a:xfrm>
                <a:off x="4099" y="2228"/>
                <a:ext cx="398" cy="503"/>
                <a:chOff x="4099" y="2228"/>
                <a:chExt cx="398" cy="503"/>
              </a:xfrm>
            </p:grpSpPr>
            <p:sp>
              <p:nvSpPr>
                <p:cNvPr id="448539" name="Freeform 27"/>
                <p:cNvSpPr>
                  <a:spLocks/>
                </p:cNvSpPr>
                <p:nvPr/>
              </p:nvSpPr>
              <p:spPr bwMode="auto">
                <a:xfrm>
                  <a:off x="4148" y="2474"/>
                  <a:ext cx="65" cy="178"/>
                </a:xfrm>
                <a:custGeom>
                  <a:avLst/>
                  <a:gdLst>
                    <a:gd name="T0" fmla="*/ 0 w 65"/>
                    <a:gd name="T1" fmla="*/ 22 h 178"/>
                    <a:gd name="T2" fmla="*/ 64 w 65"/>
                    <a:gd name="T3" fmla="*/ 0 h 178"/>
                    <a:gd name="T4" fmla="*/ 64 w 65"/>
                    <a:gd name="T5" fmla="*/ 155 h 178"/>
                    <a:gd name="T6" fmla="*/ 0 w 65"/>
                    <a:gd name="T7" fmla="*/ 177 h 178"/>
                    <a:gd name="T8" fmla="*/ 0 w 65"/>
                    <a:gd name="T9" fmla="*/ 22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178">
                      <a:moveTo>
                        <a:pt x="0" y="22"/>
                      </a:moveTo>
                      <a:lnTo>
                        <a:pt x="64" y="0"/>
                      </a:lnTo>
                      <a:lnTo>
                        <a:pt x="64" y="155"/>
                      </a:lnTo>
                      <a:lnTo>
                        <a:pt x="0" y="177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40" name="Freeform 28"/>
                <p:cNvSpPr>
                  <a:spLocks/>
                </p:cNvSpPr>
                <p:nvPr/>
              </p:nvSpPr>
              <p:spPr bwMode="auto">
                <a:xfrm>
                  <a:off x="4212" y="2386"/>
                  <a:ext cx="86" cy="246"/>
                </a:xfrm>
                <a:custGeom>
                  <a:avLst/>
                  <a:gdLst>
                    <a:gd name="T0" fmla="*/ 0 w 86"/>
                    <a:gd name="T1" fmla="*/ 88 h 246"/>
                    <a:gd name="T2" fmla="*/ 85 w 86"/>
                    <a:gd name="T3" fmla="*/ 0 h 246"/>
                    <a:gd name="T4" fmla="*/ 85 w 86"/>
                    <a:gd name="T5" fmla="*/ 155 h 246"/>
                    <a:gd name="T6" fmla="*/ 0 w 86"/>
                    <a:gd name="T7" fmla="*/ 245 h 246"/>
                    <a:gd name="T8" fmla="*/ 0 w 86"/>
                    <a:gd name="T9" fmla="*/ 88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46">
                      <a:moveTo>
                        <a:pt x="0" y="88"/>
                      </a:moveTo>
                      <a:lnTo>
                        <a:pt x="85" y="0"/>
                      </a:lnTo>
                      <a:lnTo>
                        <a:pt x="85" y="155"/>
                      </a:lnTo>
                      <a:lnTo>
                        <a:pt x="0" y="245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41" name="Freeform 29"/>
                <p:cNvSpPr>
                  <a:spLocks/>
                </p:cNvSpPr>
                <p:nvPr/>
              </p:nvSpPr>
              <p:spPr bwMode="auto">
                <a:xfrm>
                  <a:off x="4297" y="2328"/>
                  <a:ext cx="39" cy="214"/>
                </a:xfrm>
                <a:custGeom>
                  <a:avLst/>
                  <a:gdLst>
                    <a:gd name="T0" fmla="*/ 0 w 39"/>
                    <a:gd name="T1" fmla="*/ 62 h 214"/>
                    <a:gd name="T2" fmla="*/ 0 w 39"/>
                    <a:gd name="T3" fmla="*/ 213 h 214"/>
                    <a:gd name="T4" fmla="*/ 38 w 39"/>
                    <a:gd name="T5" fmla="*/ 150 h 214"/>
                    <a:gd name="T6" fmla="*/ 38 w 39"/>
                    <a:gd name="T7" fmla="*/ 0 h 214"/>
                    <a:gd name="T8" fmla="*/ 0 w 39"/>
                    <a:gd name="T9" fmla="*/ 62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14">
                      <a:moveTo>
                        <a:pt x="0" y="62"/>
                      </a:moveTo>
                      <a:lnTo>
                        <a:pt x="0" y="213"/>
                      </a:lnTo>
                      <a:lnTo>
                        <a:pt x="38" y="150"/>
                      </a:lnTo>
                      <a:lnTo>
                        <a:pt x="38" y="0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42" name="Freeform 30"/>
                <p:cNvSpPr>
                  <a:spLocks/>
                </p:cNvSpPr>
                <p:nvPr/>
              </p:nvSpPr>
              <p:spPr bwMode="auto">
                <a:xfrm>
                  <a:off x="4099" y="2498"/>
                  <a:ext cx="50" cy="233"/>
                </a:xfrm>
                <a:custGeom>
                  <a:avLst/>
                  <a:gdLst>
                    <a:gd name="T0" fmla="*/ 49 w 50"/>
                    <a:gd name="T1" fmla="*/ 0 h 233"/>
                    <a:gd name="T2" fmla="*/ 49 w 50"/>
                    <a:gd name="T3" fmla="*/ 159 h 233"/>
                    <a:gd name="T4" fmla="*/ 41 w 50"/>
                    <a:gd name="T5" fmla="*/ 202 h 233"/>
                    <a:gd name="T6" fmla="*/ 29 w 50"/>
                    <a:gd name="T7" fmla="*/ 232 h 233"/>
                    <a:gd name="T8" fmla="*/ 10 w 50"/>
                    <a:gd name="T9" fmla="*/ 204 h 233"/>
                    <a:gd name="T10" fmla="*/ 0 w 50"/>
                    <a:gd name="T11" fmla="*/ 149 h 233"/>
                    <a:gd name="T12" fmla="*/ 39 w 50"/>
                    <a:gd name="T13" fmla="*/ 51 h 233"/>
                    <a:gd name="T14" fmla="*/ 49 w 50"/>
                    <a:gd name="T15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33">
                      <a:moveTo>
                        <a:pt x="49" y="0"/>
                      </a:moveTo>
                      <a:lnTo>
                        <a:pt x="49" y="159"/>
                      </a:lnTo>
                      <a:lnTo>
                        <a:pt x="41" y="202"/>
                      </a:lnTo>
                      <a:lnTo>
                        <a:pt x="29" y="232"/>
                      </a:lnTo>
                      <a:lnTo>
                        <a:pt x="10" y="204"/>
                      </a:lnTo>
                      <a:lnTo>
                        <a:pt x="0" y="149"/>
                      </a:lnTo>
                      <a:lnTo>
                        <a:pt x="39" y="51"/>
                      </a:lnTo>
                      <a:lnTo>
                        <a:pt x="49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43" name="Freeform 31"/>
                <p:cNvSpPr>
                  <a:spLocks/>
                </p:cNvSpPr>
                <p:nvPr/>
              </p:nvSpPr>
              <p:spPr bwMode="auto">
                <a:xfrm>
                  <a:off x="4335" y="2298"/>
                  <a:ext cx="96" cy="183"/>
                </a:xfrm>
                <a:custGeom>
                  <a:avLst/>
                  <a:gdLst>
                    <a:gd name="T0" fmla="*/ 0 w 96"/>
                    <a:gd name="T1" fmla="*/ 28 h 183"/>
                    <a:gd name="T2" fmla="*/ 95 w 96"/>
                    <a:gd name="T3" fmla="*/ 0 h 183"/>
                    <a:gd name="T4" fmla="*/ 95 w 96"/>
                    <a:gd name="T5" fmla="*/ 152 h 183"/>
                    <a:gd name="T6" fmla="*/ 0 w 96"/>
                    <a:gd name="T7" fmla="*/ 182 h 183"/>
                    <a:gd name="T8" fmla="*/ 0 w 96"/>
                    <a:gd name="T9" fmla="*/ 28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83">
                      <a:moveTo>
                        <a:pt x="0" y="28"/>
                      </a:moveTo>
                      <a:lnTo>
                        <a:pt x="95" y="0"/>
                      </a:lnTo>
                      <a:lnTo>
                        <a:pt x="95" y="152"/>
                      </a:lnTo>
                      <a:lnTo>
                        <a:pt x="0" y="182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44" name="Freeform 32"/>
                <p:cNvSpPr>
                  <a:spLocks/>
                </p:cNvSpPr>
                <p:nvPr/>
              </p:nvSpPr>
              <p:spPr bwMode="auto">
                <a:xfrm>
                  <a:off x="4430" y="2228"/>
                  <a:ext cx="67" cy="224"/>
                </a:xfrm>
                <a:custGeom>
                  <a:avLst/>
                  <a:gdLst>
                    <a:gd name="T0" fmla="*/ 0 w 67"/>
                    <a:gd name="T1" fmla="*/ 70 h 224"/>
                    <a:gd name="T2" fmla="*/ 0 w 67"/>
                    <a:gd name="T3" fmla="*/ 223 h 224"/>
                    <a:gd name="T4" fmla="*/ 66 w 67"/>
                    <a:gd name="T5" fmla="*/ 153 h 224"/>
                    <a:gd name="T6" fmla="*/ 66 w 67"/>
                    <a:gd name="T7" fmla="*/ 0 h 224"/>
                    <a:gd name="T8" fmla="*/ 0 w 67"/>
                    <a:gd name="T9" fmla="*/ 7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224">
                      <a:moveTo>
                        <a:pt x="0" y="70"/>
                      </a:moveTo>
                      <a:lnTo>
                        <a:pt x="0" y="223"/>
                      </a:lnTo>
                      <a:lnTo>
                        <a:pt x="66" y="153"/>
                      </a:lnTo>
                      <a:lnTo>
                        <a:pt x="66" y="0"/>
                      </a:lnTo>
                      <a:lnTo>
                        <a:pt x="0" y="7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48545" name="Group 33"/>
              <p:cNvGrpSpPr>
                <a:grpSpLocks/>
              </p:cNvGrpSpPr>
              <p:nvPr/>
            </p:nvGrpSpPr>
            <p:grpSpPr bwMode="auto">
              <a:xfrm>
                <a:off x="4446" y="1696"/>
                <a:ext cx="433" cy="521"/>
                <a:chOff x="4446" y="1696"/>
                <a:chExt cx="433" cy="521"/>
              </a:xfrm>
            </p:grpSpPr>
            <p:sp>
              <p:nvSpPr>
                <p:cNvPr id="448546" name="Freeform 34"/>
                <p:cNvSpPr>
                  <a:spLocks/>
                </p:cNvSpPr>
                <p:nvPr/>
              </p:nvSpPr>
              <p:spPr bwMode="auto">
                <a:xfrm>
                  <a:off x="4540" y="1879"/>
                  <a:ext cx="50" cy="221"/>
                </a:xfrm>
                <a:custGeom>
                  <a:avLst/>
                  <a:gdLst>
                    <a:gd name="T0" fmla="*/ 0 w 50"/>
                    <a:gd name="T1" fmla="*/ 63 h 221"/>
                    <a:gd name="T2" fmla="*/ 49 w 50"/>
                    <a:gd name="T3" fmla="*/ 0 h 221"/>
                    <a:gd name="T4" fmla="*/ 49 w 50"/>
                    <a:gd name="T5" fmla="*/ 155 h 221"/>
                    <a:gd name="T6" fmla="*/ 0 w 50"/>
                    <a:gd name="T7" fmla="*/ 220 h 221"/>
                    <a:gd name="T8" fmla="*/ 0 w 50"/>
                    <a:gd name="T9" fmla="*/ 63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221">
                      <a:moveTo>
                        <a:pt x="0" y="63"/>
                      </a:moveTo>
                      <a:lnTo>
                        <a:pt x="49" y="0"/>
                      </a:lnTo>
                      <a:lnTo>
                        <a:pt x="49" y="155"/>
                      </a:lnTo>
                      <a:lnTo>
                        <a:pt x="0" y="220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47" name="Freeform 35"/>
                <p:cNvSpPr>
                  <a:spLocks/>
                </p:cNvSpPr>
                <p:nvPr/>
              </p:nvSpPr>
              <p:spPr bwMode="auto">
                <a:xfrm>
                  <a:off x="4500" y="1889"/>
                  <a:ext cx="41" cy="213"/>
                </a:xfrm>
                <a:custGeom>
                  <a:avLst/>
                  <a:gdLst>
                    <a:gd name="T0" fmla="*/ 0 w 41"/>
                    <a:gd name="T1" fmla="*/ 0 h 213"/>
                    <a:gd name="T2" fmla="*/ 40 w 41"/>
                    <a:gd name="T3" fmla="*/ 55 h 213"/>
                    <a:gd name="T4" fmla="*/ 40 w 41"/>
                    <a:gd name="T5" fmla="*/ 212 h 213"/>
                    <a:gd name="T6" fmla="*/ 0 w 41"/>
                    <a:gd name="T7" fmla="*/ 156 h 213"/>
                    <a:gd name="T8" fmla="*/ 0 w 41"/>
                    <a:gd name="T9" fmla="*/ 0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13">
                      <a:moveTo>
                        <a:pt x="0" y="0"/>
                      </a:moveTo>
                      <a:lnTo>
                        <a:pt x="40" y="55"/>
                      </a:lnTo>
                      <a:lnTo>
                        <a:pt x="40" y="212"/>
                      </a:lnTo>
                      <a:lnTo>
                        <a:pt x="0" y="15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48" name="Freeform 36"/>
                <p:cNvSpPr>
                  <a:spLocks/>
                </p:cNvSpPr>
                <p:nvPr/>
              </p:nvSpPr>
              <p:spPr bwMode="auto">
                <a:xfrm>
                  <a:off x="4478" y="1966"/>
                  <a:ext cx="53" cy="251"/>
                </a:xfrm>
                <a:custGeom>
                  <a:avLst/>
                  <a:gdLst>
                    <a:gd name="T0" fmla="*/ 52 w 53"/>
                    <a:gd name="T1" fmla="*/ 0 h 251"/>
                    <a:gd name="T2" fmla="*/ 0 w 53"/>
                    <a:gd name="T3" fmla="*/ 97 h 251"/>
                    <a:gd name="T4" fmla="*/ 0 w 53"/>
                    <a:gd name="T5" fmla="*/ 250 h 251"/>
                    <a:gd name="T6" fmla="*/ 52 w 53"/>
                    <a:gd name="T7" fmla="*/ 157 h 251"/>
                    <a:gd name="T8" fmla="*/ 52 w 53"/>
                    <a:gd name="T9" fmla="*/ 0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51">
                      <a:moveTo>
                        <a:pt x="52" y="0"/>
                      </a:moveTo>
                      <a:lnTo>
                        <a:pt x="0" y="97"/>
                      </a:lnTo>
                      <a:lnTo>
                        <a:pt x="0" y="250"/>
                      </a:lnTo>
                      <a:lnTo>
                        <a:pt x="52" y="157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49" name="Freeform 37"/>
                <p:cNvSpPr>
                  <a:spLocks/>
                </p:cNvSpPr>
                <p:nvPr/>
              </p:nvSpPr>
              <p:spPr bwMode="auto">
                <a:xfrm>
                  <a:off x="4446" y="2065"/>
                  <a:ext cx="33" cy="114"/>
                </a:xfrm>
                <a:custGeom>
                  <a:avLst/>
                  <a:gdLst>
                    <a:gd name="T0" fmla="*/ 32 w 33"/>
                    <a:gd name="T1" fmla="*/ 0 h 114"/>
                    <a:gd name="T2" fmla="*/ 0 w 33"/>
                    <a:gd name="T3" fmla="*/ 34 h 114"/>
                    <a:gd name="T4" fmla="*/ 32 w 33"/>
                    <a:gd name="T5" fmla="*/ 113 h 114"/>
                    <a:gd name="T6" fmla="*/ 32 w 33"/>
                    <a:gd name="T7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14">
                      <a:moveTo>
                        <a:pt x="32" y="0"/>
                      </a:moveTo>
                      <a:lnTo>
                        <a:pt x="0" y="34"/>
                      </a:lnTo>
                      <a:lnTo>
                        <a:pt x="32" y="113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50" name="Freeform 38"/>
                <p:cNvSpPr>
                  <a:spLocks/>
                </p:cNvSpPr>
                <p:nvPr/>
              </p:nvSpPr>
              <p:spPr bwMode="auto">
                <a:xfrm>
                  <a:off x="4824" y="1702"/>
                  <a:ext cx="55" cy="175"/>
                </a:xfrm>
                <a:custGeom>
                  <a:avLst/>
                  <a:gdLst>
                    <a:gd name="T0" fmla="*/ 0 w 55"/>
                    <a:gd name="T1" fmla="*/ 20 h 175"/>
                    <a:gd name="T2" fmla="*/ 54 w 55"/>
                    <a:gd name="T3" fmla="*/ 0 h 175"/>
                    <a:gd name="T4" fmla="*/ 54 w 55"/>
                    <a:gd name="T5" fmla="*/ 154 h 175"/>
                    <a:gd name="T6" fmla="*/ 0 w 55"/>
                    <a:gd name="T7" fmla="*/ 174 h 175"/>
                    <a:gd name="T8" fmla="*/ 0 w 55"/>
                    <a:gd name="T9" fmla="*/ 2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75">
                      <a:moveTo>
                        <a:pt x="0" y="20"/>
                      </a:moveTo>
                      <a:lnTo>
                        <a:pt x="54" y="0"/>
                      </a:lnTo>
                      <a:lnTo>
                        <a:pt x="54" y="154"/>
                      </a:lnTo>
                      <a:lnTo>
                        <a:pt x="0" y="174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51" name="Freeform 39"/>
                <p:cNvSpPr>
                  <a:spLocks/>
                </p:cNvSpPr>
                <p:nvPr/>
              </p:nvSpPr>
              <p:spPr bwMode="auto">
                <a:xfrm>
                  <a:off x="4793" y="1696"/>
                  <a:ext cx="32" cy="179"/>
                </a:xfrm>
                <a:custGeom>
                  <a:avLst/>
                  <a:gdLst>
                    <a:gd name="T0" fmla="*/ 0 w 32"/>
                    <a:gd name="T1" fmla="*/ 0 h 179"/>
                    <a:gd name="T2" fmla="*/ 31 w 32"/>
                    <a:gd name="T3" fmla="*/ 28 h 179"/>
                    <a:gd name="T4" fmla="*/ 31 w 32"/>
                    <a:gd name="T5" fmla="*/ 178 h 179"/>
                    <a:gd name="T6" fmla="*/ 0 w 32"/>
                    <a:gd name="T7" fmla="*/ 152 h 179"/>
                    <a:gd name="T8" fmla="*/ 0 w 32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79">
                      <a:moveTo>
                        <a:pt x="0" y="0"/>
                      </a:moveTo>
                      <a:lnTo>
                        <a:pt x="31" y="28"/>
                      </a:lnTo>
                      <a:lnTo>
                        <a:pt x="31" y="178"/>
                      </a:lnTo>
                      <a:lnTo>
                        <a:pt x="0" y="15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52" name="Freeform 40"/>
                <p:cNvSpPr>
                  <a:spLocks/>
                </p:cNvSpPr>
                <p:nvPr/>
              </p:nvSpPr>
              <p:spPr bwMode="auto">
                <a:xfrm>
                  <a:off x="4775" y="1700"/>
                  <a:ext cx="19" cy="189"/>
                </a:xfrm>
                <a:custGeom>
                  <a:avLst/>
                  <a:gdLst>
                    <a:gd name="T0" fmla="*/ 18 w 19"/>
                    <a:gd name="T1" fmla="*/ 0 h 189"/>
                    <a:gd name="T2" fmla="*/ 18 w 19"/>
                    <a:gd name="T3" fmla="*/ 146 h 189"/>
                    <a:gd name="T4" fmla="*/ 0 w 19"/>
                    <a:gd name="T5" fmla="*/ 188 h 189"/>
                    <a:gd name="T6" fmla="*/ 0 w 19"/>
                    <a:gd name="T7" fmla="*/ 31 h 189"/>
                    <a:gd name="T8" fmla="*/ 18 w 19"/>
                    <a:gd name="T9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89">
                      <a:moveTo>
                        <a:pt x="18" y="0"/>
                      </a:moveTo>
                      <a:lnTo>
                        <a:pt x="18" y="146"/>
                      </a:lnTo>
                      <a:lnTo>
                        <a:pt x="0" y="188"/>
                      </a:lnTo>
                      <a:lnTo>
                        <a:pt x="0" y="31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53" name="Freeform 41"/>
                <p:cNvSpPr>
                  <a:spLocks/>
                </p:cNvSpPr>
                <p:nvPr/>
              </p:nvSpPr>
              <p:spPr bwMode="auto">
                <a:xfrm>
                  <a:off x="4632" y="1733"/>
                  <a:ext cx="144" cy="174"/>
                </a:xfrm>
                <a:custGeom>
                  <a:avLst/>
                  <a:gdLst>
                    <a:gd name="T0" fmla="*/ 143 w 144"/>
                    <a:gd name="T1" fmla="*/ 0 h 174"/>
                    <a:gd name="T2" fmla="*/ 113 w 144"/>
                    <a:gd name="T3" fmla="*/ 4 h 174"/>
                    <a:gd name="T4" fmla="*/ 0 w 144"/>
                    <a:gd name="T5" fmla="*/ 20 h 174"/>
                    <a:gd name="T6" fmla="*/ 0 w 144"/>
                    <a:gd name="T7" fmla="*/ 173 h 174"/>
                    <a:gd name="T8" fmla="*/ 115 w 144"/>
                    <a:gd name="T9" fmla="*/ 159 h 174"/>
                    <a:gd name="T10" fmla="*/ 143 w 144"/>
                    <a:gd name="T11" fmla="*/ 155 h 174"/>
                    <a:gd name="T12" fmla="*/ 143 w 144"/>
                    <a:gd name="T13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74">
                      <a:moveTo>
                        <a:pt x="143" y="0"/>
                      </a:moveTo>
                      <a:lnTo>
                        <a:pt x="113" y="4"/>
                      </a:lnTo>
                      <a:lnTo>
                        <a:pt x="0" y="20"/>
                      </a:lnTo>
                      <a:lnTo>
                        <a:pt x="0" y="173"/>
                      </a:lnTo>
                      <a:lnTo>
                        <a:pt x="115" y="159"/>
                      </a:lnTo>
                      <a:lnTo>
                        <a:pt x="143" y="155"/>
                      </a:lnTo>
                      <a:lnTo>
                        <a:pt x="143" y="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54" name="Freeform 42"/>
                <p:cNvSpPr>
                  <a:spLocks/>
                </p:cNvSpPr>
                <p:nvPr/>
              </p:nvSpPr>
              <p:spPr bwMode="auto">
                <a:xfrm>
                  <a:off x="4582" y="1757"/>
                  <a:ext cx="51" cy="201"/>
                </a:xfrm>
                <a:custGeom>
                  <a:avLst/>
                  <a:gdLst>
                    <a:gd name="T0" fmla="*/ 50 w 51"/>
                    <a:gd name="T1" fmla="*/ 0 h 201"/>
                    <a:gd name="T2" fmla="*/ 50 w 51"/>
                    <a:gd name="T3" fmla="*/ 151 h 201"/>
                    <a:gd name="T4" fmla="*/ 18 w 51"/>
                    <a:gd name="T5" fmla="*/ 171 h 201"/>
                    <a:gd name="T6" fmla="*/ 6 w 51"/>
                    <a:gd name="T7" fmla="*/ 200 h 201"/>
                    <a:gd name="T8" fmla="*/ 6 w 51"/>
                    <a:gd name="T9" fmla="*/ 123 h 201"/>
                    <a:gd name="T10" fmla="*/ 14 w 51"/>
                    <a:gd name="T11" fmla="*/ 63 h 201"/>
                    <a:gd name="T12" fmla="*/ 0 w 51"/>
                    <a:gd name="T13" fmla="*/ 58 h 201"/>
                    <a:gd name="T14" fmla="*/ 16 w 51"/>
                    <a:gd name="T15" fmla="*/ 22 h 201"/>
                    <a:gd name="T16" fmla="*/ 50 w 51"/>
                    <a:gd name="T17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201">
                      <a:moveTo>
                        <a:pt x="50" y="0"/>
                      </a:moveTo>
                      <a:lnTo>
                        <a:pt x="50" y="151"/>
                      </a:lnTo>
                      <a:lnTo>
                        <a:pt x="18" y="171"/>
                      </a:lnTo>
                      <a:lnTo>
                        <a:pt x="6" y="200"/>
                      </a:lnTo>
                      <a:lnTo>
                        <a:pt x="6" y="123"/>
                      </a:lnTo>
                      <a:lnTo>
                        <a:pt x="14" y="63"/>
                      </a:lnTo>
                      <a:lnTo>
                        <a:pt x="0" y="58"/>
                      </a:lnTo>
                      <a:lnTo>
                        <a:pt x="16" y="22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48555" name="Group 43"/>
              <p:cNvGrpSpPr>
                <a:grpSpLocks/>
              </p:cNvGrpSpPr>
              <p:nvPr/>
            </p:nvGrpSpPr>
            <p:grpSpPr bwMode="auto">
              <a:xfrm>
                <a:off x="1245" y="1146"/>
                <a:ext cx="1811" cy="2003"/>
                <a:chOff x="1245" y="1146"/>
                <a:chExt cx="1811" cy="2003"/>
              </a:xfrm>
            </p:grpSpPr>
            <p:sp>
              <p:nvSpPr>
                <p:cNvPr id="448556" name="Freeform 44"/>
                <p:cNvSpPr>
                  <a:spLocks/>
                </p:cNvSpPr>
                <p:nvPr/>
              </p:nvSpPr>
              <p:spPr bwMode="auto">
                <a:xfrm>
                  <a:off x="1289" y="1934"/>
                  <a:ext cx="232" cy="542"/>
                </a:xfrm>
                <a:custGeom>
                  <a:avLst/>
                  <a:gdLst>
                    <a:gd name="T0" fmla="*/ 0 w 232"/>
                    <a:gd name="T1" fmla="*/ 0 h 542"/>
                    <a:gd name="T2" fmla="*/ 0 w 232"/>
                    <a:gd name="T3" fmla="*/ 154 h 542"/>
                    <a:gd name="T4" fmla="*/ 82 w 232"/>
                    <a:gd name="T5" fmla="*/ 280 h 542"/>
                    <a:gd name="T6" fmla="*/ 231 w 232"/>
                    <a:gd name="T7" fmla="*/ 541 h 542"/>
                    <a:gd name="T8" fmla="*/ 231 w 232"/>
                    <a:gd name="T9" fmla="*/ 391 h 542"/>
                    <a:gd name="T10" fmla="*/ 92 w 232"/>
                    <a:gd name="T11" fmla="*/ 145 h 542"/>
                    <a:gd name="T12" fmla="*/ 0 w 232"/>
                    <a:gd name="T13" fmla="*/ 0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542">
                      <a:moveTo>
                        <a:pt x="0" y="0"/>
                      </a:moveTo>
                      <a:lnTo>
                        <a:pt x="0" y="154"/>
                      </a:lnTo>
                      <a:lnTo>
                        <a:pt x="82" y="280"/>
                      </a:lnTo>
                      <a:lnTo>
                        <a:pt x="231" y="541"/>
                      </a:lnTo>
                      <a:lnTo>
                        <a:pt x="231" y="391"/>
                      </a:lnTo>
                      <a:lnTo>
                        <a:pt x="92" y="14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57" name="Freeform 45"/>
                <p:cNvSpPr>
                  <a:spLocks/>
                </p:cNvSpPr>
                <p:nvPr/>
              </p:nvSpPr>
              <p:spPr bwMode="auto">
                <a:xfrm>
                  <a:off x="1520" y="2327"/>
                  <a:ext cx="56" cy="151"/>
                </a:xfrm>
                <a:custGeom>
                  <a:avLst/>
                  <a:gdLst>
                    <a:gd name="T0" fmla="*/ 0 w 56"/>
                    <a:gd name="T1" fmla="*/ 0 h 151"/>
                    <a:gd name="T2" fmla="*/ 55 w 56"/>
                    <a:gd name="T3" fmla="*/ 0 h 151"/>
                    <a:gd name="T4" fmla="*/ 55 w 56"/>
                    <a:gd name="T5" fmla="*/ 150 h 151"/>
                    <a:gd name="T6" fmla="*/ 0 w 56"/>
                    <a:gd name="T7" fmla="*/ 150 h 151"/>
                    <a:gd name="T8" fmla="*/ 0 w 56"/>
                    <a:gd name="T9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51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50"/>
                      </a:lnTo>
                      <a:lnTo>
                        <a:pt x="0" y="15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58" name="Freeform 46"/>
                <p:cNvSpPr>
                  <a:spLocks/>
                </p:cNvSpPr>
                <p:nvPr/>
              </p:nvSpPr>
              <p:spPr bwMode="auto">
                <a:xfrm>
                  <a:off x="1577" y="2327"/>
                  <a:ext cx="164" cy="280"/>
                </a:xfrm>
                <a:custGeom>
                  <a:avLst/>
                  <a:gdLst>
                    <a:gd name="T0" fmla="*/ 0 w 164"/>
                    <a:gd name="T1" fmla="*/ 0 h 280"/>
                    <a:gd name="T2" fmla="*/ 0 w 164"/>
                    <a:gd name="T3" fmla="*/ 148 h 280"/>
                    <a:gd name="T4" fmla="*/ 163 w 164"/>
                    <a:gd name="T5" fmla="*/ 279 h 280"/>
                    <a:gd name="T6" fmla="*/ 163 w 164"/>
                    <a:gd name="T7" fmla="*/ 126 h 280"/>
                    <a:gd name="T8" fmla="*/ 0 w 164"/>
                    <a:gd name="T9" fmla="*/ 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4" h="280">
                      <a:moveTo>
                        <a:pt x="0" y="0"/>
                      </a:moveTo>
                      <a:lnTo>
                        <a:pt x="0" y="148"/>
                      </a:lnTo>
                      <a:lnTo>
                        <a:pt x="163" y="279"/>
                      </a:lnTo>
                      <a:lnTo>
                        <a:pt x="163" y="12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59" name="Freeform 47"/>
                <p:cNvSpPr>
                  <a:spLocks/>
                </p:cNvSpPr>
                <p:nvPr/>
              </p:nvSpPr>
              <p:spPr bwMode="auto">
                <a:xfrm>
                  <a:off x="1740" y="2451"/>
                  <a:ext cx="187" cy="158"/>
                </a:xfrm>
                <a:custGeom>
                  <a:avLst/>
                  <a:gdLst>
                    <a:gd name="T0" fmla="*/ 0 w 187"/>
                    <a:gd name="T1" fmla="*/ 2 h 158"/>
                    <a:gd name="T2" fmla="*/ 0 w 187"/>
                    <a:gd name="T3" fmla="*/ 157 h 158"/>
                    <a:gd name="T4" fmla="*/ 186 w 187"/>
                    <a:gd name="T5" fmla="*/ 157 h 158"/>
                    <a:gd name="T6" fmla="*/ 186 w 187"/>
                    <a:gd name="T7" fmla="*/ 0 h 158"/>
                    <a:gd name="T8" fmla="*/ 0 w 187"/>
                    <a:gd name="T9" fmla="*/ 2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" h="158">
                      <a:moveTo>
                        <a:pt x="0" y="2"/>
                      </a:moveTo>
                      <a:lnTo>
                        <a:pt x="0" y="157"/>
                      </a:lnTo>
                      <a:lnTo>
                        <a:pt x="186" y="157"/>
                      </a:lnTo>
                      <a:lnTo>
                        <a:pt x="186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0" name="Freeform 48"/>
                <p:cNvSpPr>
                  <a:spLocks/>
                </p:cNvSpPr>
                <p:nvPr/>
              </p:nvSpPr>
              <p:spPr bwMode="auto">
                <a:xfrm>
                  <a:off x="1924" y="2485"/>
                  <a:ext cx="225" cy="261"/>
                </a:xfrm>
                <a:custGeom>
                  <a:avLst/>
                  <a:gdLst>
                    <a:gd name="T0" fmla="*/ 0 w 225"/>
                    <a:gd name="T1" fmla="*/ 0 h 261"/>
                    <a:gd name="T2" fmla="*/ 224 w 225"/>
                    <a:gd name="T3" fmla="*/ 107 h 261"/>
                    <a:gd name="T4" fmla="*/ 224 w 225"/>
                    <a:gd name="T5" fmla="*/ 260 h 261"/>
                    <a:gd name="T6" fmla="*/ 0 w 225"/>
                    <a:gd name="T7" fmla="*/ 154 h 261"/>
                    <a:gd name="T8" fmla="*/ 0 w 225"/>
                    <a:gd name="T9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5" h="261">
                      <a:moveTo>
                        <a:pt x="0" y="0"/>
                      </a:moveTo>
                      <a:lnTo>
                        <a:pt x="224" y="107"/>
                      </a:lnTo>
                      <a:lnTo>
                        <a:pt x="224" y="260"/>
                      </a:lnTo>
                      <a:lnTo>
                        <a:pt x="0" y="1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1" name="Freeform 49"/>
                <p:cNvSpPr>
                  <a:spLocks/>
                </p:cNvSpPr>
                <p:nvPr/>
              </p:nvSpPr>
              <p:spPr bwMode="auto">
                <a:xfrm>
                  <a:off x="2148" y="2594"/>
                  <a:ext cx="182" cy="148"/>
                </a:xfrm>
                <a:custGeom>
                  <a:avLst/>
                  <a:gdLst>
                    <a:gd name="T0" fmla="*/ 0 w 182"/>
                    <a:gd name="T1" fmla="*/ 0 h 148"/>
                    <a:gd name="T2" fmla="*/ 181 w 182"/>
                    <a:gd name="T3" fmla="*/ 0 h 148"/>
                    <a:gd name="T4" fmla="*/ 181 w 182"/>
                    <a:gd name="T5" fmla="*/ 147 h 148"/>
                    <a:gd name="T6" fmla="*/ 0 w 182"/>
                    <a:gd name="T7" fmla="*/ 147 h 148"/>
                    <a:gd name="T8" fmla="*/ 0 w 182"/>
                    <a:gd name="T9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48">
                      <a:moveTo>
                        <a:pt x="0" y="0"/>
                      </a:moveTo>
                      <a:lnTo>
                        <a:pt x="181" y="0"/>
                      </a:lnTo>
                      <a:lnTo>
                        <a:pt x="181" y="147"/>
                      </a:lnTo>
                      <a:lnTo>
                        <a:pt x="0" y="1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2" name="Freeform 50"/>
                <p:cNvSpPr>
                  <a:spLocks/>
                </p:cNvSpPr>
                <p:nvPr/>
              </p:nvSpPr>
              <p:spPr bwMode="auto">
                <a:xfrm>
                  <a:off x="2329" y="2524"/>
                  <a:ext cx="76" cy="152"/>
                </a:xfrm>
                <a:custGeom>
                  <a:avLst/>
                  <a:gdLst>
                    <a:gd name="T0" fmla="*/ 0 w 76"/>
                    <a:gd name="T1" fmla="*/ 2 h 152"/>
                    <a:gd name="T2" fmla="*/ 0 w 76"/>
                    <a:gd name="T3" fmla="*/ 151 h 152"/>
                    <a:gd name="T4" fmla="*/ 75 w 76"/>
                    <a:gd name="T5" fmla="*/ 151 h 152"/>
                    <a:gd name="T6" fmla="*/ 75 w 76"/>
                    <a:gd name="T7" fmla="*/ 0 h 152"/>
                    <a:gd name="T8" fmla="*/ 0 w 76"/>
                    <a:gd name="T9" fmla="*/ 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52">
                      <a:moveTo>
                        <a:pt x="0" y="2"/>
                      </a:moveTo>
                      <a:lnTo>
                        <a:pt x="0" y="151"/>
                      </a:lnTo>
                      <a:lnTo>
                        <a:pt x="75" y="151"/>
                      </a:lnTo>
                      <a:lnTo>
                        <a:pt x="75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3" name="Freeform 51"/>
                <p:cNvSpPr>
                  <a:spLocks/>
                </p:cNvSpPr>
                <p:nvPr/>
              </p:nvSpPr>
              <p:spPr bwMode="auto">
                <a:xfrm>
                  <a:off x="2404" y="2528"/>
                  <a:ext cx="133" cy="263"/>
                </a:xfrm>
                <a:custGeom>
                  <a:avLst/>
                  <a:gdLst>
                    <a:gd name="T0" fmla="*/ 0 w 133"/>
                    <a:gd name="T1" fmla="*/ 0 h 263"/>
                    <a:gd name="T2" fmla="*/ 132 w 133"/>
                    <a:gd name="T3" fmla="*/ 109 h 263"/>
                    <a:gd name="T4" fmla="*/ 132 w 133"/>
                    <a:gd name="T5" fmla="*/ 262 h 263"/>
                    <a:gd name="T6" fmla="*/ 0 w 133"/>
                    <a:gd name="T7" fmla="*/ 147 h 263"/>
                    <a:gd name="T8" fmla="*/ 0 w 133"/>
                    <a:gd name="T9" fmla="*/ 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263">
                      <a:moveTo>
                        <a:pt x="0" y="0"/>
                      </a:moveTo>
                      <a:lnTo>
                        <a:pt x="132" y="109"/>
                      </a:lnTo>
                      <a:lnTo>
                        <a:pt x="132" y="262"/>
                      </a:lnTo>
                      <a:lnTo>
                        <a:pt x="0" y="1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4" name="Freeform 52"/>
                <p:cNvSpPr>
                  <a:spLocks/>
                </p:cNvSpPr>
                <p:nvPr/>
              </p:nvSpPr>
              <p:spPr bwMode="auto">
                <a:xfrm>
                  <a:off x="2536" y="2637"/>
                  <a:ext cx="60" cy="263"/>
                </a:xfrm>
                <a:custGeom>
                  <a:avLst/>
                  <a:gdLst>
                    <a:gd name="T0" fmla="*/ 0 w 60"/>
                    <a:gd name="T1" fmla="*/ 0 h 263"/>
                    <a:gd name="T2" fmla="*/ 59 w 60"/>
                    <a:gd name="T3" fmla="*/ 108 h 263"/>
                    <a:gd name="T4" fmla="*/ 59 w 60"/>
                    <a:gd name="T5" fmla="*/ 262 h 263"/>
                    <a:gd name="T6" fmla="*/ 0 w 60"/>
                    <a:gd name="T7" fmla="*/ 153 h 263"/>
                    <a:gd name="T8" fmla="*/ 0 w 60"/>
                    <a:gd name="T9" fmla="*/ 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263">
                      <a:moveTo>
                        <a:pt x="0" y="0"/>
                      </a:moveTo>
                      <a:lnTo>
                        <a:pt x="59" y="108"/>
                      </a:lnTo>
                      <a:lnTo>
                        <a:pt x="59" y="262"/>
                      </a:lnTo>
                      <a:lnTo>
                        <a:pt x="0" y="15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5" name="Freeform 53"/>
                <p:cNvSpPr>
                  <a:spLocks/>
                </p:cNvSpPr>
                <p:nvPr/>
              </p:nvSpPr>
              <p:spPr bwMode="auto">
                <a:xfrm>
                  <a:off x="2595" y="2745"/>
                  <a:ext cx="67" cy="193"/>
                </a:xfrm>
                <a:custGeom>
                  <a:avLst/>
                  <a:gdLst>
                    <a:gd name="T0" fmla="*/ 0 w 67"/>
                    <a:gd name="T1" fmla="*/ 0 h 193"/>
                    <a:gd name="T2" fmla="*/ 66 w 67"/>
                    <a:gd name="T3" fmla="*/ 39 h 193"/>
                    <a:gd name="T4" fmla="*/ 66 w 67"/>
                    <a:gd name="T5" fmla="*/ 192 h 193"/>
                    <a:gd name="T6" fmla="*/ 0 w 67"/>
                    <a:gd name="T7" fmla="*/ 152 h 193"/>
                    <a:gd name="T8" fmla="*/ 0 w 67"/>
                    <a:gd name="T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193">
                      <a:moveTo>
                        <a:pt x="0" y="0"/>
                      </a:moveTo>
                      <a:lnTo>
                        <a:pt x="66" y="39"/>
                      </a:lnTo>
                      <a:lnTo>
                        <a:pt x="66" y="192"/>
                      </a:lnTo>
                      <a:lnTo>
                        <a:pt x="0" y="15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6" name="Freeform 54"/>
                <p:cNvSpPr>
                  <a:spLocks/>
                </p:cNvSpPr>
                <p:nvPr/>
              </p:nvSpPr>
              <p:spPr bwMode="auto">
                <a:xfrm>
                  <a:off x="2661" y="2733"/>
                  <a:ext cx="46" cy="201"/>
                </a:xfrm>
                <a:custGeom>
                  <a:avLst/>
                  <a:gdLst>
                    <a:gd name="T0" fmla="*/ 45 w 46"/>
                    <a:gd name="T1" fmla="*/ 0 h 201"/>
                    <a:gd name="T2" fmla="*/ 0 w 46"/>
                    <a:gd name="T3" fmla="*/ 51 h 201"/>
                    <a:gd name="T4" fmla="*/ 0 w 46"/>
                    <a:gd name="T5" fmla="*/ 200 h 201"/>
                    <a:gd name="T6" fmla="*/ 45 w 46"/>
                    <a:gd name="T7" fmla="*/ 151 h 201"/>
                    <a:gd name="T8" fmla="*/ 45 w 46"/>
                    <a:gd name="T9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201">
                      <a:moveTo>
                        <a:pt x="45" y="0"/>
                      </a:moveTo>
                      <a:lnTo>
                        <a:pt x="0" y="51"/>
                      </a:lnTo>
                      <a:lnTo>
                        <a:pt x="0" y="200"/>
                      </a:lnTo>
                      <a:lnTo>
                        <a:pt x="45" y="151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7" name="Freeform 55"/>
                <p:cNvSpPr>
                  <a:spLocks/>
                </p:cNvSpPr>
                <p:nvPr/>
              </p:nvSpPr>
              <p:spPr bwMode="auto">
                <a:xfrm>
                  <a:off x="2706" y="2733"/>
                  <a:ext cx="85" cy="181"/>
                </a:xfrm>
                <a:custGeom>
                  <a:avLst/>
                  <a:gdLst>
                    <a:gd name="T0" fmla="*/ 0 w 85"/>
                    <a:gd name="T1" fmla="*/ 0 h 181"/>
                    <a:gd name="T2" fmla="*/ 84 w 85"/>
                    <a:gd name="T3" fmla="*/ 29 h 181"/>
                    <a:gd name="T4" fmla="*/ 84 w 85"/>
                    <a:gd name="T5" fmla="*/ 180 h 181"/>
                    <a:gd name="T6" fmla="*/ 0 w 85"/>
                    <a:gd name="T7" fmla="*/ 153 h 181"/>
                    <a:gd name="T8" fmla="*/ 0 w 85"/>
                    <a:gd name="T9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181">
                      <a:moveTo>
                        <a:pt x="0" y="0"/>
                      </a:moveTo>
                      <a:lnTo>
                        <a:pt x="84" y="29"/>
                      </a:lnTo>
                      <a:lnTo>
                        <a:pt x="84" y="180"/>
                      </a:lnTo>
                      <a:lnTo>
                        <a:pt x="0" y="15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8" name="Freeform 56"/>
                <p:cNvSpPr>
                  <a:spLocks/>
                </p:cNvSpPr>
                <p:nvPr/>
              </p:nvSpPr>
              <p:spPr bwMode="auto">
                <a:xfrm>
                  <a:off x="2894" y="2938"/>
                  <a:ext cx="162" cy="211"/>
                </a:xfrm>
                <a:custGeom>
                  <a:avLst/>
                  <a:gdLst>
                    <a:gd name="T0" fmla="*/ 0 w 162"/>
                    <a:gd name="T1" fmla="*/ 0 h 211"/>
                    <a:gd name="T2" fmla="*/ 161 w 162"/>
                    <a:gd name="T3" fmla="*/ 54 h 211"/>
                    <a:gd name="T4" fmla="*/ 161 w 162"/>
                    <a:gd name="T5" fmla="*/ 210 h 211"/>
                    <a:gd name="T6" fmla="*/ 0 w 162"/>
                    <a:gd name="T7" fmla="*/ 154 h 211"/>
                    <a:gd name="T8" fmla="*/ 0 w 162"/>
                    <a:gd name="T9" fmla="*/ 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2" h="211">
                      <a:moveTo>
                        <a:pt x="0" y="0"/>
                      </a:moveTo>
                      <a:lnTo>
                        <a:pt x="161" y="54"/>
                      </a:lnTo>
                      <a:lnTo>
                        <a:pt x="161" y="210"/>
                      </a:lnTo>
                      <a:lnTo>
                        <a:pt x="0" y="1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69" name="Freeform 57"/>
                <p:cNvSpPr>
                  <a:spLocks/>
                </p:cNvSpPr>
                <p:nvPr/>
              </p:nvSpPr>
              <p:spPr bwMode="auto">
                <a:xfrm>
                  <a:off x="2790" y="2760"/>
                  <a:ext cx="105" cy="335"/>
                </a:xfrm>
                <a:custGeom>
                  <a:avLst/>
                  <a:gdLst>
                    <a:gd name="T0" fmla="*/ 0 w 105"/>
                    <a:gd name="T1" fmla="*/ 0 h 335"/>
                    <a:gd name="T2" fmla="*/ 104 w 105"/>
                    <a:gd name="T3" fmla="*/ 180 h 335"/>
                    <a:gd name="T4" fmla="*/ 104 w 105"/>
                    <a:gd name="T5" fmla="*/ 334 h 335"/>
                    <a:gd name="T6" fmla="*/ 0 w 105"/>
                    <a:gd name="T7" fmla="*/ 155 h 335"/>
                    <a:gd name="T8" fmla="*/ 0 w 105"/>
                    <a:gd name="T9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35">
                      <a:moveTo>
                        <a:pt x="0" y="0"/>
                      </a:moveTo>
                      <a:lnTo>
                        <a:pt x="104" y="180"/>
                      </a:lnTo>
                      <a:lnTo>
                        <a:pt x="104" y="334"/>
                      </a:lnTo>
                      <a:lnTo>
                        <a:pt x="0" y="15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70" name="Freeform 58"/>
                <p:cNvSpPr>
                  <a:spLocks/>
                </p:cNvSpPr>
                <p:nvPr/>
              </p:nvSpPr>
              <p:spPr bwMode="auto">
                <a:xfrm>
                  <a:off x="1247" y="1146"/>
                  <a:ext cx="37" cy="257"/>
                </a:xfrm>
                <a:custGeom>
                  <a:avLst/>
                  <a:gdLst>
                    <a:gd name="T0" fmla="*/ 0 w 37"/>
                    <a:gd name="T1" fmla="*/ 0 h 257"/>
                    <a:gd name="T2" fmla="*/ 36 w 37"/>
                    <a:gd name="T3" fmla="*/ 157 h 257"/>
                    <a:gd name="T4" fmla="*/ 24 w 37"/>
                    <a:gd name="T5" fmla="*/ 256 h 257"/>
                    <a:gd name="T6" fmla="*/ 0 w 37"/>
                    <a:gd name="T7" fmla="*/ 155 h 257"/>
                    <a:gd name="T8" fmla="*/ 0 w 37"/>
                    <a:gd name="T9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57">
                      <a:moveTo>
                        <a:pt x="0" y="0"/>
                      </a:moveTo>
                      <a:lnTo>
                        <a:pt x="36" y="157"/>
                      </a:lnTo>
                      <a:lnTo>
                        <a:pt x="24" y="256"/>
                      </a:lnTo>
                      <a:lnTo>
                        <a:pt x="0" y="15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71" name="Freeform 59"/>
                <p:cNvSpPr>
                  <a:spLocks/>
                </p:cNvSpPr>
                <p:nvPr/>
              </p:nvSpPr>
              <p:spPr bwMode="auto">
                <a:xfrm>
                  <a:off x="1245" y="1801"/>
                  <a:ext cx="57" cy="215"/>
                </a:xfrm>
                <a:custGeom>
                  <a:avLst/>
                  <a:gdLst>
                    <a:gd name="T0" fmla="*/ 0 w 57"/>
                    <a:gd name="T1" fmla="*/ 0 h 215"/>
                    <a:gd name="T2" fmla="*/ 56 w 57"/>
                    <a:gd name="T3" fmla="*/ 79 h 215"/>
                    <a:gd name="T4" fmla="*/ 44 w 57"/>
                    <a:gd name="T5" fmla="*/ 131 h 215"/>
                    <a:gd name="T6" fmla="*/ 44 w 57"/>
                    <a:gd name="T7" fmla="*/ 214 h 215"/>
                    <a:gd name="T8" fmla="*/ 0 w 57"/>
                    <a:gd name="T9" fmla="*/ 154 h 215"/>
                    <a:gd name="T10" fmla="*/ 0 w 57"/>
                    <a:gd name="T1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15">
                      <a:moveTo>
                        <a:pt x="0" y="0"/>
                      </a:moveTo>
                      <a:lnTo>
                        <a:pt x="56" y="79"/>
                      </a:lnTo>
                      <a:lnTo>
                        <a:pt x="44" y="131"/>
                      </a:lnTo>
                      <a:lnTo>
                        <a:pt x="44" y="214"/>
                      </a:lnTo>
                      <a:lnTo>
                        <a:pt x="0" y="1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48572" name="Group 60"/>
              <p:cNvGrpSpPr>
                <a:grpSpLocks/>
              </p:cNvGrpSpPr>
              <p:nvPr/>
            </p:nvGrpSpPr>
            <p:grpSpPr bwMode="auto">
              <a:xfrm>
                <a:off x="3370" y="1117"/>
                <a:ext cx="669" cy="611"/>
                <a:chOff x="3370" y="1117"/>
                <a:chExt cx="669" cy="611"/>
              </a:xfrm>
            </p:grpSpPr>
            <p:sp>
              <p:nvSpPr>
                <p:cNvPr id="448573" name="Freeform 61"/>
                <p:cNvSpPr>
                  <a:spLocks/>
                </p:cNvSpPr>
                <p:nvPr/>
              </p:nvSpPr>
              <p:spPr bwMode="auto">
                <a:xfrm>
                  <a:off x="3732" y="1313"/>
                  <a:ext cx="210" cy="180"/>
                </a:xfrm>
                <a:custGeom>
                  <a:avLst/>
                  <a:gdLst>
                    <a:gd name="T0" fmla="*/ 0 w 210"/>
                    <a:gd name="T1" fmla="*/ 26 h 180"/>
                    <a:gd name="T2" fmla="*/ 209 w 210"/>
                    <a:gd name="T3" fmla="*/ 0 h 180"/>
                    <a:gd name="T4" fmla="*/ 209 w 210"/>
                    <a:gd name="T5" fmla="*/ 149 h 180"/>
                    <a:gd name="T6" fmla="*/ 0 w 210"/>
                    <a:gd name="T7" fmla="*/ 179 h 180"/>
                    <a:gd name="T8" fmla="*/ 0 w 210"/>
                    <a:gd name="T9" fmla="*/ 26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80">
                      <a:moveTo>
                        <a:pt x="0" y="26"/>
                      </a:moveTo>
                      <a:lnTo>
                        <a:pt x="209" y="0"/>
                      </a:lnTo>
                      <a:lnTo>
                        <a:pt x="209" y="149"/>
                      </a:lnTo>
                      <a:lnTo>
                        <a:pt x="0" y="179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74" name="Freeform 62"/>
                <p:cNvSpPr>
                  <a:spLocks/>
                </p:cNvSpPr>
                <p:nvPr/>
              </p:nvSpPr>
              <p:spPr bwMode="auto">
                <a:xfrm>
                  <a:off x="3660" y="1339"/>
                  <a:ext cx="82" cy="233"/>
                </a:xfrm>
                <a:custGeom>
                  <a:avLst/>
                  <a:gdLst>
                    <a:gd name="T0" fmla="*/ 81 w 82"/>
                    <a:gd name="T1" fmla="*/ 0 h 233"/>
                    <a:gd name="T2" fmla="*/ 81 w 82"/>
                    <a:gd name="T3" fmla="*/ 151 h 233"/>
                    <a:gd name="T4" fmla="*/ 0 w 82"/>
                    <a:gd name="T5" fmla="*/ 232 h 233"/>
                    <a:gd name="T6" fmla="*/ 0 w 82"/>
                    <a:gd name="T7" fmla="*/ 79 h 233"/>
                    <a:gd name="T8" fmla="*/ 81 w 82"/>
                    <a:gd name="T9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233">
                      <a:moveTo>
                        <a:pt x="81" y="0"/>
                      </a:moveTo>
                      <a:lnTo>
                        <a:pt x="81" y="151"/>
                      </a:lnTo>
                      <a:lnTo>
                        <a:pt x="0" y="232"/>
                      </a:lnTo>
                      <a:lnTo>
                        <a:pt x="0" y="79"/>
                      </a:lnTo>
                      <a:lnTo>
                        <a:pt x="81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75" name="Freeform 63"/>
                <p:cNvSpPr>
                  <a:spLocks/>
                </p:cNvSpPr>
                <p:nvPr/>
              </p:nvSpPr>
              <p:spPr bwMode="auto">
                <a:xfrm>
                  <a:off x="3370" y="1117"/>
                  <a:ext cx="120" cy="160"/>
                </a:xfrm>
                <a:custGeom>
                  <a:avLst/>
                  <a:gdLst>
                    <a:gd name="T0" fmla="*/ 119 w 120"/>
                    <a:gd name="T1" fmla="*/ 0 h 160"/>
                    <a:gd name="T2" fmla="*/ 14 w 120"/>
                    <a:gd name="T3" fmla="*/ 97 h 160"/>
                    <a:gd name="T4" fmla="*/ 0 w 120"/>
                    <a:gd name="T5" fmla="*/ 153 h 160"/>
                    <a:gd name="T6" fmla="*/ 95 w 120"/>
                    <a:gd name="T7" fmla="*/ 121 h 160"/>
                    <a:gd name="T8" fmla="*/ 119 w 120"/>
                    <a:gd name="T9" fmla="*/ 159 h 160"/>
                    <a:gd name="T10" fmla="*/ 119 w 120"/>
                    <a:gd name="T11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160">
                      <a:moveTo>
                        <a:pt x="119" y="0"/>
                      </a:moveTo>
                      <a:lnTo>
                        <a:pt x="14" y="97"/>
                      </a:lnTo>
                      <a:lnTo>
                        <a:pt x="0" y="153"/>
                      </a:lnTo>
                      <a:lnTo>
                        <a:pt x="95" y="121"/>
                      </a:lnTo>
                      <a:lnTo>
                        <a:pt x="119" y="159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76" name="Freeform 64"/>
                <p:cNvSpPr>
                  <a:spLocks/>
                </p:cNvSpPr>
                <p:nvPr/>
              </p:nvSpPr>
              <p:spPr bwMode="auto">
                <a:xfrm>
                  <a:off x="3622" y="1208"/>
                  <a:ext cx="67" cy="80"/>
                </a:xfrm>
                <a:custGeom>
                  <a:avLst/>
                  <a:gdLst>
                    <a:gd name="T0" fmla="*/ 66 w 67"/>
                    <a:gd name="T1" fmla="*/ 0 h 80"/>
                    <a:gd name="T2" fmla="*/ 0 w 67"/>
                    <a:gd name="T3" fmla="*/ 54 h 80"/>
                    <a:gd name="T4" fmla="*/ 66 w 67"/>
                    <a:gd name="T5" fmla="*/ 79 h 80"/>
                    <a:gd name="T6" fmla="*/ 66 w 67"/>
                    <a:gd name="T7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80">
                      <a:moveTo>
                        <a:pt x="66" y="0"/>
                      </a:moveTo>
                      <a:lnTo>
                        <a:pt x="0" y="54"/>
                      </a:lnTo>
                      <a:lnTo>
                        <a:pt x="66" y="79"/>
                      </a:lnTo>
                      <a:lnTo>
                        <a:pt x="6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77" name="Freeform 65"/>
                <p:cNvSpPr>
                  <a:spLocks/>
                </p:cNvSpPr>
                <p:nvPr/>
              </p:nvSpPr>
              <p:spPr bwMode="auto">
                <a:xfrm>
                  <a:off x="3690" y="1426"/>
                  <a:ext cx="47" cy="220"/>
                </a:xfrm>
                <a:custGeom>
                  <a:avLst/>
                  <a:gdLst>
                    <a:gd name="T0" fmla="*/ 46 w 47"/>
                    <a:gd name="T1" fmla="*/ 0 h 220"/>
                    <a:gd name="T2" fmla="*/ 0 w 47"/>
                    <a:gd name="T3" fmla="*/ 60 h 220"/>
                    <a:gd name="T4" fmla="*/ 0 w 47"/>
                    <a:gd name="T5" fmla="*/ 219 h 220"/>
                    <a:gd name="T6" fmla="*/ 46 w 47"/>
                    <a:gd name="T7" fmla="*/ 154 h 220"/>
                    <a:gd name="T8" fmla="*/ 46 w 47"/>
                    <a:gd name="T9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20">
                      <a:moveTo>
                        <a:pt x="46" y="0"/>
                      </a:moveTo>
                      <a:lnTo>
                        <a:pt x="0" y="60"/>
                      </a:lnTo>
                      <a:lnTo>
                        <a:pt x="0" y="219"/>
                      </a:lnTo>
                      <a:lnTo>
                        <a:pt x="46" y="154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78" name="Freeform 66"/>
                <p:cNvSpPr>
                  <a:spLocks/>
                </p:cNvSpPr>
                <p:nvPr/>
              </p:nvSpPr>
              <p:spPr bwMode="auto">
                <a:xfrm>
                  <a:off x="3670" y="1498"/>
                  <a:ext cx="19" cy="180"/>
                </a:xfrm>
                <a:custGeom>
                  <a:avLst/>
                  <a:gdLst>
                    <a:gd name="T0" fmla="*/ 18 w 19"/>
                    <a:gd name="T1" fmla="*/ 0 h 180"/>
                    <a:gd name="T2" fmla="*/ 18 w 19"/>
                    <a:gd name="T3" fmla="*/ 145 h 180"/>
                    <a:gd name="T4" fmla="*/ 14 w 19"/>
                    <a:gd name="T5" fmla="*/ 179 h 180"/>
                    <a:gd name="T6" fmla="*/ 0 w 19"/>
                    <a:gd name="T7" fmla="*/ 141 h 180"/>
                    <a:gd name="T8" fmla="*/ 18 w 19"/>
                    <a:gd name="T9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80">
                      <a:moveTo>
                        <a:pt x="18" y="0"/>
                      </a:moveTo>
                      <a:lnTo>
                        <a:pt x="18" y="145"/>
                      </a:lnTo>
                      <a:lnTo>
                        <a:pt x="14" y="179"/>
                      </a:lnTo>
                      <a:lnTo>
                        <a:pt x="0" y="141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79" name="Freeform 67"/>
                <p:cNvSpPr>
                  <a:spLocks/>
                </p:cNvSpPr>
                <p:nvPr/>
              </p:nvSpPr>
              <p:spPr bwMode="auto">
                <a:xfrm>
                  <a:off x="3942" y="1460"/>
                  <a:ext cx="58" cy="83"/>
                </a:xfrm>
                <a:custGeom>
                  <a:avLst/>
                  <a:gdLst>
                    <a:gd name="T0" fmla="*/ 57 w 58"/>
                    <a:gd name="T1" fmla="*/ 0 h 83"/>
                    <a:gd name="T2" fmla="*/ 0 w 58"/>
                    <a:gd name="T3" fmla="*/ 58 h 83"/>
                    <a:gd name="T4" fmla="*/ 16 w 58"/>
                    <a:gd name="T5" fmla="*/ 82 h 83"/>
                    <a:gd name="T6" fmla="*/ 57 w 58"/>
                    <a:gd name="T7" fmla="*/ 58 h 83"/>
                    <a:gd name="T8" fmla="*/ 57 w 58"/>
                    <a:gd name="T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83">
                      <a:moveTo>
                        <a:pt x="57" y="0"/>
                      </a:moveTo>
                      <a:lnTo>
                        <a:pt x="0" y="58"/>
                      </a:lnTo>
                      <a:lnTo>
                        <a:pt x="16" y="82"/>
                      </a:lnTo>
                      <a:lnTo>
                        <a:pt x="57" y="58"/>
                      </a:lnTo>
                      <a:lnTo>
                        <a:pt x="57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48580" name="Freeform 68"/>
                <p:cNvSpPr>
                  <a:spLocks/>
                </p:cNvSpPr>
                <p:nvPr/>
              </p:nvSpPr>
              <p:spPr bwMode="auto">
                <a:xfrm>
                  <a:off x="3979" y="1611"/>
                  <a:ext cx="60" cy="117"/>
                </a:xfrm>
                <a:custGeom>
                  <a:avLst/>
                  <a:gdLst>
                    <a:gd name="T0" fmla="*/ 59 w 60"/>
                    <a:gd name="T1" fmla="*/ 0 h 117"/>
                    <a:gd name="T2" fmla="*/ 0 w 60"/>
                    <a:gd name="T3" fmla="*/ 77 h 117"/>
                    <a:gd name="T4" fmla="*/ 0 w 60"/>
                    <a:gd name="T5" fmla="*/ 91 h 117"/>
                    <a:gd name="T6" fmla="*/ 44 w 60"/>
                    <a:gd name="T7" fmla="*/ 116 h 117"/>
                    <a:gd name="T8" fmla="*/ 59 w 60"/>
                    <a:gd name="T9" fmla="*/ 116 h 117"/>
                    <a:gd name="T10" fmla="*/ 59 w 60"/>
                    <a:gd name="T11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117">
                      <a:moveTo>
                        <a:pt x="59" y="0"/>
                      </a:moveTo>
                      <a:lnTo>
                        <a:pt x="0" y="77"/>
                      </a:lnTo>
                      <a:lnTo>
                        <a:pt x="0" y="91"/>
                      </a:lnTo>
                      <a:lnTo>
                        <a:pt x="44" y="116"/>
                      </a:lnTo>
                      <a:lnTo>
                        <a:pt x="59" y="116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</p:grpSp>
        <p:sp>
          <p:nvSpPr>
            <p:cNvPr id="448581" name="Freeform 69"/>
            <p:cNvSpPr>
              <a:spLocks/>
            </p:cNvSpPr>
            <p:nvPr/>
          </p:nvSpPr>
          <p:spPr bwMode="auto">
            <a:xfrm>
              <a:off x="1245" y="1058"/>
              <a:ext cx="3825" cy="2031"/>
            </a:xfrm>
            <a:custGeom>
              <a:avLst/>
              <a:gdLst>
                <a:gd name="T0" fmla="*/ 131 w 3825"/>
                <a:gd name="T1" fmla="*/ 84 h 2031"/>
                <a:gd name="T2" fmla="*/ 38 w 3825"/>
                <a:gd name="T3" fmla="*/ 249 h 2031"/>
                <a:gd name="T4" fmla="*/ 0 w 3825"/>
                <a:gd name="T5" fmla="*/ 744 h 2031"/>
                <a:gd name="T6" fmla="*/ 135 w 3825"/>
                <a:gd name="T7" fmla="*/ 1016 h 2031"/>
                <a:gd name="T8" fmla="*/ 496 w 3825"/>
                <a:gd name="T9" fmla="*/ 1396 h 2031"/>
                <a:gd name="T10" fmla="*/ 903 w 3825"/>
                <a:gd name="T11" fmla="*/ 1533 h 2031"/>
                <a:gd name="T12" fmla="*/ 1159 w 3825"/>
                <a:gd name="T13" fmla="*/ 1466 h 2031"/>
                <a:gd name="T14" fmla="*/ 1417 w 3825"/>
                <a:gd name="T15" fmla="*/ 1724 h 2031"/>
                <a:gd name="T16" fmla="*/ 1650 w 3825"/>
                <a:gd name="T17" fmla="*/ 1882 h 2031"/>
                <a:gd name="T18" fmla="*/ 1825 w 3825"/>
                <a:gd name="T19" fmla="*/ 1767 h 2031"/>
                <a:gd name="T20" fmla="*/ 2210 w 3825"/>
                <a:gd name="T21" fmla="*/ 1704 h 2031"/>
                <a:gd name="T22" fmla="*/ 2371 w 3825"/>
                <a:gd name="T23" fmla="*/ 1607 h 2031"/>
                <a:gd name="T24" fmla="*/ 2594 w 3825"/>
                <a:gd name="T25" fmla="*/ 1666 h 2031"/>
                <a:gd name="T26" fmla="*/ 2740 w 3825"/>
                <a:gd name="T27" fmla="*/ 1797 h 2031"/>
                <a:gd name="T28" fmla="*/ 2841 w 3825"/>
                <a:gd name="T29" fmla="*/ 2030 h 2031"/>
                <a:gd name="T30" fmla="*/ 2970 w 3825"/>
                <a:gd name="T31" fmla="*/ 1880 h 2031"/>
                <a:gd name="T32" fmla="*/ 2857 w 3825"/>
                <a:gd name="T33" fmla="*/ 1593 h 2031"/>
                <a:gd name="T34" fmla="*/ 2970 w 3825"/>
                <a:gd name="T35" fmla="*/ 1416 h 2031"/>
                <a:gd name="T36" fmla="*/ 3185 w 3825"/>
                <a:gd name="T37" fmla="*/ 1240 h 2031"/>
                <a:gd name="T38" fmla="*/ 3238 w 3825"/>
                <a:gd name="T39" fmla="*/ 998 h 2031"/>
                <a:gd name="T40" fmla="*/ 3253 w 3825"/>
                <a:gd name="T41" fmla="*/ 867 h 2031"/>
                <a:gd name="T42" fmla="*/ 3339 w 3825"/>
                <a:gd name="T43" fmla="*/ 826 h 2031"/>
                <a:gd name="T44" fmla="*/ 3337 w 3825"/>
                <a:gd name="T45" fmla="*/ 743 h 2031"/>
                <a:gd name="T46" fmla="*/ 3500 w 3825"/>
                <a:gd name="T47" fmla="*/ 679 h 2031"/>
                <a:gd name="T48" fmla="*/ 3581 w 3825"/>
                <a:gd name="T49" fmla="*/ 662 h 2031"/>
                <a:gd name="T50" fmla="*/ 3563 w 3825"/>
                <a:gd name="T51" fmla="*/ 577 h 2031"/>
                <a:gd name="T52" fmla="*/ 3579 w 3825"/>
                <a:gd name="T53" fmla="*/ 517 h 2031"/>
                <a:gd name="T54" fmla="*/ 3824 w 3825"/>
                <a:gd name="T55" fmla="*/ 325 h 2031"/>
                <a:gd name="T56" fmla="*/ 3762 w 3825"/>
                <a:gd name="T57" fmla="*/ 151 h 2031"/>
                <a:gd name="T58" fmla="*/ 3635 w 3825"/>
                <a:gd name="T59" fmla="*/ 187 h 2031"/>
                <a:gd name="T60" fmla="*/ 3391 w 3825"/>
                <a:gd name="T61" fmla="*/ 356 h 2031"/>
                <a:gd name="T62" fmla="*/ 3222 w 3825"/>
                <a:gd name="T63" fmla="*/ 481 h 2031"/>
                <a:gd name="T64" fmla="*/ 3025 w 3825"/>
                <a:gd name="T65" fmla="*/ 511 h 2031"/>
                <a:gd name="T66" fmla="*/ 2928 w 3825"/>
                <a:gd name="T67" fmla="*/ 628 h 2031"/>
                <a:gd name="T68" fmla="*/ 2737 w 3825"/>
                <a:gd name="T69" fmla="*/ 648 h 2031"/>
                <a:gd name="T70" fmla="*/ 2787 w 3825"/>
                <a:gd name="T71" fmla="*/ 457 h 2031"/>
                <a:gd name="T72" fmla="*/ 2698 w 3825"/>
                <a:gd name="T73" fmla="*/ 459 h 2031"/>
                <a:gd name="T74" fmla="*/ 2641 w 3825"/>
                <a:gd name="T75" fmla="*/ 306 h 2031"/>
                <a:gd name="T76" fmla="*/ 2534 w 3825"/>
                <a:gd name="T77" fmla="*/ 548 h 2031"/>
                <a:gd name="T78" fmla="*/ 2448 w 3825"/>
                <a:gd name="T79" fmla="*/ 648 h 2031"/>
                <a:gd name="T80" fmla="*/ 2492 w 3825"/>
                <a:gd name="T81" fmla="*/ 370 h 2031"/>
                <a:gd name="T82" fmla="*/ 2494 w 3825"/>
                <a:gd name="T83" fmla="*/ 282 h 2031"/>
                <a:gd name="T84" fmla="*/ 2490 w 3825"/>
                <a:gd name="T85" fmla="*/ 249 h 2031"/>
                <a:gd name="T86" fmla="*/ 2389 w 3825"/>
                <a:gd name="T87" fmla="*/ 141 h 2031"/>
                <a:gd name="T88" fmla="*/ 2126 w 3825"/>
                <a:gd name="T89" fmla="*/ 211 h 2031"/>
                <a:gd name="T90" fmla="*/ 1944 w 3825"/>
                <a:gd name="T91" fmla="*/ 0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5" h="2031">
                  <a:moveTo>
                    <a:pt x="1944" y="0"/>
                  </a:moveTo>
                  <a:lnTo>
                    <a:pt x="111" y="0"/>
                  </a:lnTo>
                  <a:lnTo>
                    <a:pt x="131" y="84"/>
                  </a:lnTo>
                  <a:lnTo>
                    <a:pt x="119" y="108"/>
                  </a:lnTo>
                  <a:lnTo>
                    <a:pt x="2" y="88"/>
                  </a:lnTo>
                  <a:lnTo>
                    <a:pt x="38" y="249"/>
                  </a:lnTo>
                  <a:lnTo>
                    <a:pt x="6" y="544"/>
                  </a:lnTo>
                  <a:lnTo>
                    <a:pt x="20" y="626"/>
                  </a:lnTo>
                  <a:lnTo>
                    <a:pt x="0" y="744"/>
                  </a:lnTo>
                  <a:lnTo>
                    <a:pt x="57" y="819"/>
                  </a:lnTo>
                  <a:lnTo>
                    <a:pt x="44" y="875"/>
                  </a:lnTo>
                  <a:lnTo>
                    <a:pt x="135" y="1016"/>
                  </a:lnTo>
                  <a:lnTo>
                    <a:pt x="280" y="1270"/>
                  </a:lnTo>
                  <a:lnTo>
                    <a:pt x="334" y="1270"/>
                  </a:lnTo>
                  <a:lnTo>
                    <a:pt x="496" y="1396"/>
                  </a:lnTo>
                  <a:lnTo>
                    <a:pt x="680" y="1394"/>
                  </a:lnTo>
                  <a:lnTo>
                    <a:pt x="680" y="1428"/>
                  </a:lnTo>
                  <a:lnTo>
                    <a:pt x="903" y="1533"/>
                  </a:lnTo>
                  <a:lnTo>
                    <a:pt x="1085" y="1533"/>
                  </a:lnTo>
                  <a:lnTo>
                    <a:pt x="1085" y="1466"/>
                  </a:lnTo>
                  <a:lnTo>
                    <a:pt x="1159" y="1466"/>
                  </a:lnTo>
                  <a:lnTo>
                    <a:pt x="1292" y="1579"/>
                  </a:lnTo>
                  <a:lnTo>
                    <a:pt x="1353" y="1688"/>
                  </a:lnTo>
                  <a:lnTo>
                    <a:pt x="1417" y="1724"/>
                  </a:lnTo>
                  <a:lnTo>
                    <a:pt x="1459" y="1676"/>
                  </a:lnTo>
                  <a:lnTo>
                    <a:pt x="1546" y="1704"/>
                  </a:lnTo>
                  <a:lnTo>
                    <a:pt x="1650" y="1882"/>
                  </a:lnTo>
                  <a:lnTo>
                    <a:pt x="1811" y="1938"/>
                  </a:lnTo>
                  <a:lnTo>
                    <a:pt x="1795" y="1845"/>
                  </a:lnTo>
                  <a:lnTo>
                    <a:pt x="1825" y="1767"/>
                  </a:lnTo>
                  <a:lnTo>
                    <a:pt x="1950" y="1664"/>
                  </a:lnTo>
                  <a:lnTo>
                    <a:pt x="2036" y="1642"/>
                  </a:lnTo>
                  <a:lnTo>
                    <a:pt x="2210" y="1704"/>
                  </a:lnTo>
                  <a:lnTo>
                    <a:pt x="2348" y="1710"/>
                  </a:lnTo>
                  <a:lnTo>
                    <a:pt x="2322" y="1640"/>
                  </a:lnTo>
                  <a:lnTo>
                    <a:pt x="2371" y="1607"/>
                  </a:lnTo>
                  <a:lnTo>
                    <a:pt x="2435" y="1603"/>
                  </a:lnTo>
                  <a:lnTo>
                    <a:pt x="2520" y="1603"/>
                  </a:lnTo>
                  <a:lnTo>
                    <a:pt x="2594" y="1666"/>
                  </a:lnTo>
                  <a:lnTo>
                    <a:pt x="2685" y="1648"/>
                  </a:lnTo>
                  <a:lnTo>
                    <a:pt x="2754" y="1724"/>
                  </a:lnTo>
                  <a:lnTo>
                    <a:pt x="2740" y="1797"/>
                  </a:lnTo>
                  <a:lnTo>
                    <a:pt x="2799" y="1884"/>
                  </a:lnTo>
                  <a:lnTo>
                    <a:pt x="2823" y="1884"/>
                  </a:lnTo>
                  <a:lnTo>
                    <a:pt x="2841" y="2030"/>
                  </a:lnTo>
                  <a:lnTo>
                    <a:pt x="2903" y="2022"/>
                  </a:lnTo>
                  <a:lnTo>
                    <a:pt x="2980" y="1952"/>
                  </a:lnTo>
                  <a:lnTo>
                    <a:pt x="2970" y="1880"/>
                  </a:lnTo>
                  <a:lnTo>
                    <a:pt x="2942" y="1785"/>
                  </a:lnTo>
                  <a:lnTo>
                    <a:pt x="2867" y="1654"/>
                  </a:lnTo>
                  <a:lnTo>
                    <a:pt x="2857" y="1593"/>
                  </a:lnTo>
                  <a:lnTo>
                    <a:pt x="2895" y="1487"/>
                  </a:lnTo>
                  <a:lnTo>
                    <a:pt x="2903" y="1438"/>
                  </a:lnTo>
                  <a:lnTo>
                    <a:pt x="2970" y="1416"/>
                  </a:lnTo>
                  <a:lnTo>
                    <a:pt x="3052" y="1328"/>
                  </a:lnTo>
                  <a:lnTo>
                    <a:pt x="3091" y="1268"/>
                  </a:lnTo>
                  <a:lnTo>
                    <a:pt x="3185" y="1240"/>
                  </a:lnTo>
                  <a:lnTo>
                    <a:pt x="3252" y="1167"/>
                  </a:lnTo>
                  <a:lnTo>
                    <a:pt x="3201" y="1038"/>
                  </a:lnTo>
                  <a:lnTo>
                    <a:pt x="3238" y="998"/>
                  </a:lnTo>
                  <a:lnTo>
                    <a:pt x="3274" y="929"/>
                  </a:lnTo>
                  <a:lnTo>
                    <a:pt x="3288" y="905"/>
                  </a:lnTo>
                  <a:lnTo>
                    <a:pt x="3253" y="867"/>
                  </a:lnTo>
                  <a:lnTo>
                    <a:pt x="3255" y="831"/>
                  </a:lnTo>
                  <a:lnTo>
                    <a:pt x="3295" y="886"/>
                  </a:lnTo>
                  <a:lnTo>
                    <a:pt x="3339" y="826"/>
                  </a:lnTo>
                  <a:lnTo>
                    <a:pt x="3351" y="766"/>
                  </a:lnTo>
                  <a:lnTo>
                    <a:pt x="3333" y="751"/>
                  </a:lnTo>
                  <a:lnTo>
                    <a:pt x="3337" y="743"/>
                  </a:lnTo>
                  <a:lnTo>
                    <a:pt x="3351" y="723"/>
                  </a:lnTo>
                  <a:lnTo>
                    <a:pt x="3377" y="695"/>
                  </a:lnTo>
                  <a:lnTo>
                    <a:pt x="3500" y="679"/>
                  </a:lnTo>
                  <a:lnTo>
                    <a:pt x="3530" y="675"/>
                  </a:lnTo>
                  <a:lnTo>
                    <a:pt x="3548" y="632"/>
                  </a:lnTo>
                  <a:lnTo>
                    <a:pt x="3581" y="662"/>
                  </a:lnTo>
                  <a:lnTo>
                    <a:pt x="3637" y="642"/>
                  </a:lnTo>
                  <a:lnTo>
                    <a:pt x="3591" y="636"/>
                  </a:lnTo>
                  <a:lnTo>
                    <a:pt x="3563" y="577"/>
                  </a:lnTo>
                  <a:lnTo>
                    <a:pt x="3585" y="559"/>
                  </a:lnTo>
                  <a:lnTo>
                    <a:pt x="3571" y="527"/>
                  </a:lnTo>
                  <a:lnTo>
                    <a:pt x="3579" y="517"/>
                  </a:lnTo>
                  <a:lnTo>
                    <a:pt x="3637" y="484"/>
                  </a:lnTo>
                  <a:lnTo>
                    <a:pt x="3645" y="456"/>
                  </a:lnTo>
                  <a:lnTo>
                    <a:pt x="3824" y="325"/>
                  </a:lnTo>
                  <a:lnTo>
                    <a:pt x="3814" y="274"/>
                  </a:lnTo>
                  <a:lnTo>
                    <a:pt x="3786" y="259"/>
                  </a:lnTo>
                  <a:lnTo>
                    <a:pt x="3762" y="151"/>
                  </a:lnTo>
                  <a:lnTo>
                    <a:pt x="3710" y="167"/>
                  </a:lnTo>
                  <a:lnTo>
                    <a:pt x="3687" y="151"/>
                  </a:lnTo>
                  <a:lnTo>
                    <a:pt x="3635" y="187"/>
                  </a:lnTo>
                  <a:lnTo>
                    <a:pt x="3581" y="292"/>
                  </a:lnTo>
                  <a:lnTo>
                    <a:pt x="3534" y="356"/>
                  </a:lnTo>
                  <a:lnTo>
                    <a:pt x="3391" y="356"/>
                  </a:lnTo>
                  <a:lnTo>
                    <a:pt x="3299" y="358"/>
                  </a:lnTo>
                  <a:lnTo>
                    <a:pt x="3204" y="447"/>
                  </a:lnTo>
                  <a:lnTo>
                    <a:pt x="3222" y="481"/>
                  </a:lnTo>
                  <a:lnTo>
                    <a:pt x="3164" y="523"/>
                  </a:lnTo>
                  <a:lnTo>
                    <a:pt x="3097" y="515"/>
                  </a:lnTo>
                  <a:lnTo>
                    <a:pt x="3025" y="511"/>
                  </a:lnTo>
                  <a:lnTo>
                    <a:pt x="3009" y="558"/>
                  </a:lnTo>
                  <a:lnTo>
                    <a:pt x="2977" y="590"/>
                  </a:lnTo>
                  <a:lnTo>
                    <a:pt x="2928" y="628"/>
                  </a:lnTo>
                  <a:lnTo>
                    <a:pt x="2842" y="669"/>
                  </a:lnTo>
                  <a:lnTo>
                    <a:pt x="2777" y="669"/>
                  </a:lnTo>
                  <a:lnTo>
                    <a:pt x="2737" y="648"/>
                  </a:lnTo>
                  <a:lnTo>
                    <a:pt x="2737" y="626"/>
                  </a:lnTo>
                  <a:lnTo>
                    <a:pt x="2795" y="550"/>
                  </a:lnTo>
                  <a:lnTo>
                    <a:pt x="2787" y="457"/>
                  </a:lnTo>
                  <a:lnTo>
                    <a:pt x="2767" y="453"/>
                  </a:lnTo>
                  <a:lnTo>
                    <a:pt x="2712" y="485"/>
                  </a:lnTo>
                  <a:lnTo>
                    <a:pt x="2698" y="459"/>
                  </a:lnTo>
                  <a:lnTo>
                    <a:pt x="2753" y="405"/>
                  </a:lnTo>
                  <a:lnTo>
                    <a:pt x="2732" y="334"/>
                  </a:lnTo>
                  <a:lnTo>
                    <a:pt x="2641" y="306"/>
                  </a:lnTo>
                  <a:lnTo>
                    <a:pt x="2545" y="398"/>
                  </a:lnTo>
                  <a:lnTo>
                    <a:pt x="2514" y="481"/>
                  </a:lnTo>
                  <a:lnTo>
                    <a:pt x="2534" y="548"/>
                  </a:lnTo>
                  <a:lnTo>
                    <a:pt x="2500" y="646"/>
                  </a:lnTo>
                  <a:lnTo>
                    <a:pt x="2468" y="658"/>
                  </a:lnTo>
                  <a:lnTo>
                    <a:pt x="2448" y="648"/>
                  </a:lnTo>
                  <a:lnTo>
                    <a:pt x="2426" y="580"/>
                  </a:lnTo>
                  <a:lnTo>
                    <a:pt x="2444" y="437"/>
                  </a:lnTo>
                  <a:lnTo>
                    <a:pt x="2492" y="370"/>
                  </a:lnTo>
                  <a:lnTo>
                    <a:pt x="2474" y="354"/>
                  </a:lnTo>
                  <a:lnTo>
                    <a:pt x="2416" y="358"/>
                  </a:lnTo>
                  <a:lnTo>
                    <a:pt x="2494" y="282"/>
                  </a:lnTo>
                  <a:lnTo>
                    <a:pt x="2696" y="253"/>
                  </a:lnTo>
                  <a:lnTo>
                    <a:pt x="2611" y="197"/>
                  </a:lnTo>
                  <a:lnTo>
                    <a:pt x="2490" y="249"/>
                  </a:lnTo>
                  <a:lnTo>
                    <a:pt x="2381" y="205"/>
                  </a:lnTo>
                  <a:lnTo>
                    <a:pt x="2444" y="151"/>
                  </a:lnTo>
                  <a:lnTo>
                    <a:pt x="2389" y="141"/>
                  </a:lnTo>
                  <a:lnTo>
                    <a:pt x="2242" y="217"/>
                  </a:lnTo>
                  <a:lnTo>
                    <a:pt x="2218" y="181"/>
                  </a:lnTo>
                  <a:lnTo>
                    <a:pt x="2126" y="211"/>
                  </a:lnTo>
                  <a:lnTo>
                    <a:pt x="2144" y="155"/>
                  </a:lnTo>
                  <a:lnTo>
                    <a:pt x="2246" y="58"/>
                  </a:lnTo>
                  <a:lnTo>
                    <a:pt x="1944" y="0"/>
                  </a:lnTo>
                </a:path>
              </a:pathLst>
            </a:custGeom>
            <a:solidFill>
              <a:srgbClr val="5FD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graphicFrame>
        <p:nvGraphicFramePr>
          <p:cNvPr id="448582" name="Object 70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09963" y="2816225"/>
          <a:ext cx="106203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14" name="Clip" r:id="rId4" imgW="2732040" imgH="3822480" progId="MS_ClipArt_Gallery.2">
                  <p:embed/>
                </p:oleObj>
              </mc:Choice>
              <mc:Fallback>
                <p:oleObj name="Clip" r:id="rId4" imgW="2732040" imgH="3822480" progId="MS_ClipArt_Gallery.2">
                  <p:embed/>
                  <p:pic>
                    <p:nvPicPr>
                      <p:cNvPr id="0" name="Object 7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816225"/>
                        <a:ext cx="106203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83" name="Object 71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6763" y="4873625"/>
          <a:ext cx="106203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15" name="Clip" r:id="rId6" imgW="2732040" imgH="3822480" progId="MS_ClipArt_Gallery.2">
                  <p:embed/>
                </p:oleObj>
              </mc:Choice>
              <mc:Fallback>
                <p:oleObj name="Clip" r:id="rId6" imgW="2732040" imgH="3822480" progId="MS_ClipArt_Gallery.2">
                  <p:embed/>
                  <p:pic>
                    <p:nvPicPr>
                      <p:cNvPr id="0" name="Object 7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4873625"/>
                        <a:ext cx="1062037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84" name="Rectangle 72"/>
          <p:cNvSpPr>
            <a:spLocks noChangeArrowheads="1"/>
          </p:cNvSpPr>
          <p:nvPr/>
        </p:nvSpPr>
        <p:spPr bwMode="auto">
          <a:xfrm>
            <a:off x="741363" y="4246563"/>
            <a:ext cx="720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علایم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48585" name="Rectangle 73"/>
          <p:cNvSpPr>
            <a:spLocks noChangeArrowheads="1"/>
          </p:cNvSpPr>
          <p:nvPr/>
        </p:nvSpPr>
        <p:spPr bwMode="auto">
          <a:xfrm>
            <a:off x="665163" y="5922963"/>
            <a:ext cx="9525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کامپیوتر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48586" name="Rectangle 74"/>
          <p:cNvSpPr>
            <a:spLocks noChangeArrowheads="1"/>
          </p:cNvSpPr>
          <p:nvPr/>
        </p:nvSpPr>
        <p:spPr bwMode="auto">
          <a:xfrm>
            <a:off x="2493963" y="5924550"/>
            <a:ext cx="663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پایانه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48587" name="Rectangle 75"/>
          <p:cNvSpPr>
            <a:spLocks noChangeArrowheads="1"/>
          </p:cNvSpPr>
          <p:nvPr/>
        </p:nvSpPr>
        <p:spPr bwMode="auto">
          <a:xfrm>
            <a:off x="528638" y="500063"/>
            <a:ext cx="80867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شبکه ای از پایانه ها</a:t>
            </a:r>
            <a:endParaRPr 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48588" name="Line 76"/>
          <p:cNvSpPr>
            <a:spLocks noChangeShapeType="1"/>
          </p:cNvSpPr>
          <p:nvPr/>
        </p:nvSpPr>
        <p:spPr bwMode="auto">
          <a:xfrm>
            <a:off x="3225800" y="3276600"/>
            <a:ext cx="25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8589" name="Line 77"/>
          <p:cNvSpPr>
            <a:spLocks noChangeShapeType="1"/>
          </p:cNvSpPr>
          <p:nvPr/>
        </p:nvSpPr>
        <p:spPr bwMode="auto">
          <a:xfrm>
            <a:off x="3073400" y="2082800"/>
            <a:ext cx="635000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8590" name="Line 78"/>
          <p:cNvSpPr>
            <a:spLocks noChangeShapeType="1"/>
          </p:cNvSpPr>
          <p:nvPr/>
        </p:nvSpPr>
        <p:spPr bwMode="auto">
          <a:xfrm flipH="1">
            <a:off x="4470400" y="3073400"/>
            <a:ext cx="50800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8591" name="Line 79"/>
          <p:cNvSpPr>
            <a:spLocks noChangeShapeType="1"/>
          </p:cNvSpPr>
          <p:nvPr/>
        </p:nvSpPr>
        <p:spPr bwMode="auto">
          <a:xfrm flipH="1">
            <a:off x="4470400" y="3302000"/>
            <a:ext cx="1879600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8592" name="Line 80"/>
          <p:cNvSpPr>
            <a:spLocks noChangeShapeType="1"/>
          </p:cNvSpPr>
          <p:nvPr/>
        </p:nvSpPr>
        <p:spPr bwMode="auto">
          <a:xfrm>
            <a:off x="4521200" y="3530600"/>
            <a:ext cx="154940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48593" name="Line 81"/>
          <p:cNvSpPr>
            <a:spLocks noChangeShapeType="1"/>
          </p:cNvSpPr>
          <p:nvPr/>
        </p:nvSpPr>
        <p:spPr bwMode="auto">
          <a:xfrm>
            <a:off x="4521200" y="3835400"/>
            <a:ext cx="1016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448594" name="Group 82"/>
          <p:cNvGrpSpPr>
            <a:grpSpLocks/>
          </p:cNvGrpSpPr>
          <p:nvPr/>
        </p:nvGrpSpPr>
        <p:grpSpPr bwMode="auto">
          <a:xfrm>
            <a:off x="2670175" y="4960938"/>
            <a:ext cx="1006475" cy="757237"/>
            <a:chOff x="1682" y="3125"/>
            <a:chExt cx="634" cy="477"/>
          </a:xfrm>
        </p:grpSpPr>
        <p:grpSp>
          <p:nvGrpSpPr>
            <p:cNvPr id="448595" name="Group 83"/>
            <p:cNvGrpSpPr>
              <a:grpSpLocks/>
            </p:cNvGrpSpPr>
            <p:nvPr/>
          </p:nvGrpSpPr>
          <p:grpSpPr bwMode="auto">
            <a:xfrm>
              <a:off x="1682" y="3486"/>
              <a:ext cx="634" cy="116"/>
              <a:chOff x="1682" y="3486"/>
              <a:chExt cx="634" cy="116"/>
            </a:xfrm>
          </p:grpSpPr>
          <p:sp>
            <p:nvSpPr>
              <p:cNvPr id="448596" name="Freeform 84"/>
              <p:cNvSpPr>
                <a:spLocks/>
              </p:cNvSpPr>
              <p:nvPr/>
            </p:nvSpPr>
            <p:spPr bwMode="auto">
              <a:xfrm>
                <a:off x="1682" y="3486"/>
                <a:ext cx="634" cy="116"/>
              </a:xfrm>
              <a:custGeom>
                <a:avLst/>
                <a:gdLst>
                  <a:gd name="T0" fmla="*/ 79 w 634"/>
                  <a:gd name="T1" fmla="*/ 0 h 116"/>
                  <a:gd name="T2" fmla="*/ 556 w 634"/>
                  <a:gd name="T3" fmla="*/ 0 h 116"/>
                  <a:gd name="T4" fmla="*/ 632 w 634"/>
                  <a:gd name="T5" fmla="*/ 104 h 116"/>
                  <a:gd name="T6" fmla="*/ 633 w 634"/>
                  <a:gd name="T7" fmla="*/ 109 h 116"/>
                  <a:gd name="T8" fmla="*/ 630 w 634"/>
                  <a:gd name="T9" fmla="*/ 113 h 116"/>
                  <a:gd name="T10" fmla="*/ 626 w 634"/>
                  <a:gd name="T11" fmla="*/ 115 h 116"/>
                  <a:gd name="T12" fmla="*/ 9 w 634"/>
                  <a:gd name="T13" fmla="*/ 115 h 116"/>
                  <a:gd name="T14" fmla="*/ 4 w 634"/>
                  <a:gd name="T15" fmla="*/ 112 h 116"/>
                  <a:gd name="T16" fmla="*/ 0 w 634"/>
                  <a:gd name="T17" fmla="*/ 108 h 116"/>
                  <a:gd name="T18" fmla="*/ 2 w 634"/>
                  <a:gd name="T19" fmla="*/ 102 h 116"/>
                  <a:gd name="T20" fmla="*/ 79 w 634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4" h="116">
                    <a:moveTo>
                      <a:pt x="79" y="0"/>
                    </a:moveTo>
                    <a:lnTo>
                      <a:pt x="556" y="0"/>
                    </a:lnTo>
                    <a:lnTo>
                      <a:pt x="632" y="104"/>
                    </a:lnTo>
                    <a:lnTo>
                      <a:pt x="633" y="109"/>
                    </a:lnTo>
                    <a:lnTo>
                      <a:pt x="630" y="113"/>
                    </a:lnTo>
                    <a:lnTo>
                      <a:pt x="626" y="115"/>
                    </a:lnTo>
                    <a:lnTo>
                      <a:pt x="9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597" name="Freeform 85"/>
              <p:cNvSpPr>
                <a:spLocks/>
              </p:cNvSpPr>
              <p:nvPr/>
            </p:nvSpPr>
            <p:spPr bwMode="auto">
              <a:xfrm>
                <a:off x="1718" y="3510"/>
                <a:ext cx="421" cy="75"/>
              </a:xfrm>
              <a:custGeom>
                <a:avLst/>
                <a:gdLst>
                  <a:gd name="T0" fmla="*/ 56 w 421"/>
                  <a:gd name="T1" fmla="*/ 0 h 75"/>
                  <a:gd name="T2" fmla="*/ 400 w 421"/>
                  <a:gd name="T3" fmla="*/ 0 h 75"/>
                  <a:gd name="T4" fmla="*/ 420 w 421"/>
                  <a:gd name="T5" fmla="*/ 74 h 75"/>
                  <a:gd name="T6" fmla="*/ 0 w 421"/>
                  <a:gd name="T7" fmla="*/ 74 h 75"/>
                  <a:gd name="T8" fmla="*/ 56 w 42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75">
                    <a:moveTo>
                      <a:pt x="56" y="0"/>
                    </a:moveTo>
                    <a:lnTo>
                      <a:pt x="400" y="0"/>
                    </a:lnTo>
                    <a:lnTo>
                      <a:pt x="420" y="74"/>
                    </a:lnTo>
                    <a:lnTo>
                      <a:pt x="0" y="7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598" name="Freeform 86"/>
              <p:cNvSpPr>
                <a:spLocks/>
              </p:cNvSpPr>
              <p:nvPr/>
            </p:nvSpPr>
            <p:spPr bwMode="auto">
              <a:xfrm>
                <a:off x="2151" y="3510"/>
                <a:ext cx="129" cy="75"/>
              </a:xfrm>
              <a:custGeom>
                <a:avLst/>
                <a:gdLst>
                  <a:gd name="T0" fmla="*/ 0 w 129"/>
                  <a:gd name="T1" fmla="*/ 0 h 75"/>
                  <a:gd name="T2" fmla="*/ 75 w 129"/>
                  <a:gd name="T3" fmla="*/ 0 h 75"/>
                  <a:gd name="T4" fmla="*/ 128 w 129"/>
                  <a:gd name="T5" fmla="*/ 74 h 75"/>
                  <a:gd name="T6" fmla="*/ 24 w 129"/>
                  <a:gd name="T7" fmla="*/ 74 h 75"/>
                  <a:gd name="T8" fmla="*/ 0 w 12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5">
                    <a:moveTo>
                      <a:pt x="0" y="0"/>
                    </a:moveTo>
                    <a:lnTo>
                      <a:pt x="75" y="0"/>
                    </a:lnTo>
                    <a:lnTo>
                      <a:pt x="128" y="74"/>
                    </a:lnTo>
                    <a:lnTo>
                      <a:pt x="24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48599" name="Group 87"/>
            <p:cNvGrpSpPr>
              <a:grpSpLocks/>
            </p:cNvGrpSpPr>
            <p:nvPr/>
          </p:nvGrpSpPr>
          <p:grpSpPr bwMode="auto">
            <a:xfrm>
              <a:off x="1790" y="3125"/>
              <a:ext cx="410" cy="342"/>
              <a:chOff x="1790" y="3125"/>
              <a:chExt cx="410" cy="342"/>
            </a:xfrm>
          </p:grpSpPr>
          <p:sp>
            <p:nvSpPr>
              <p:cNvPr id="448600" name="Rectangle 88"/>
              <p:cNvSpPr>
                <a:spLocks noChangeArrowheads="1"/>
              </p:cNvSpPr>
              <p:nvPr/>
            </p:nvSpPr>
            <p:spPr bwMode="auto">
              <a:xfrm>
                <a:off x="1790" y="3125"/>
                <a:ext cx="410" cy="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01" name="Rectangle 89"/>
              <p:cNvSpPr>
                <a:spLocks noChangeArrowheads="1"/>
              </p:cNvSpPr>
              <p:nvPr/>
            </p:nvSpPr>
            <p:spPr bwMode="auto">
              <a:xfrm>
                <a:off x="1817" y="3154"/>
                <a:ext cx="356" cy="288"/>
              </a:xfrm>
              <a:prstGeom prst="rect">
                <a:avLst/>
              </a:prstGeom>
              <a:solidFill>
                <a:srgbClr val="105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02" name="Rectangle 90"/>
              <p:cNvSpPr>
                <a:spLocks noChangeArrowheads="1"/>
              </p:cNvSpPr>
              <p:nvPr/>
            </p:nvSpPr>
            <p:spPr bwMode="auto">
              <a:xfrm>
                <a:off x="2131" y="3154"/>
                <a:ext cx="40" cy="2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03" name="Rectangle 91"/>
              <p:cNvSpPr>
                <a:spLocks noChangeArrowheads="1"/>
              </p:cNvSpPr>
              <p:nvPr/>
            </p:nvSpPr>
            <p:spPr bwMode="auto">
              <a:xfrm>
                <a:off x="2143" y="3170"/>
                <a:ext cx="14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04" name="Oval 92"/>
              <p:cNvSpPr>
                <a:spLocks noChangeArrowheads="1"/>
              </p:cNvSpPr>
              <p:nvPr/>
            </p:nvSpPr>
            <p:spPr bwMode="auto">
              <a:xfrm>
                <a:off x="2146" y="3299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05" name="Oval 93"/>
              <p:cNvSpPr>
                <a:spLocks noChangeArrowheads="1"/>
              </p:cNvSpPr>
              <p:nvPr/>
            </p:nvSpPr>
            <p:spPr bwMode="auto">
              <a:xfrm>
                <a:off x="2146" y="3354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06" name="Oval 94"/>
              <p:cNvSpPr>
                <a:spLocks noChangeArrowheads="1"/>
              </p:cNvSpPr>
              <p:nvPr/>
            </p:nvSpPr>
            <p:spPr bwMode="auto">
              <a:xfrm>
                <a:off x="2146" y="340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448607" name="Group 95"/>
          <p:cNvGrpSpPr>
            <a:grpSpLocks/>
          </p:cNvGrpSpPr>
          <p:nvPr/>
        </p:nvGrpSpPr>
        <p:grpSpPr bwMode="auto">
          <a:xfrm>
            <a:off x="5946775" y="3816350"/>
            <a:ext cx="1006475" cy="757238"/>
            <a:chOff x="3746" y="2404"/>
            <a:chExt cx="634" cy="477"/>
          </a:xfrm>
        </p:grpSpPr>
        <p:grpSp>
          <p:nvGrpSpPr>
            <p:cNvPr id="448608" name="Group 96"/>
            <p:cNvGrpSpPr>
              <a:grpSpLocks/>
            </p:cNvGrpSpPr>
            <p:nvPr/>
          </p:nvGrpSpPr>
          <p:grpSpPr bwMode="auto">
            <a:xfrm>
              <a:off x="3746" y="2765"/>
              <a:ext cx="634" cy="116"/>
              <a:chOff x="3746" y="2765"/>
              <a:chExt cx="634" cy="116"/>
            </a:xfrm>
          </p:grpSpPr>
          <p:sp>
            <p:nvSpPr>
              <p:cNvPr id="448609" name="Freeform 97"/>
              <p:cNvSpPr>
                <a:spLocks/>
              </p:cNvSpPr>
              <p:nvPr/>
            </p:nvSpPr>
            <p:spPr bwMode="auto">
              <a:xfrm>
                <a:off x="3746" y="2765"/>
                <a:ext cx="634" cy="116"/>
              </a:xfrm>
              <a:custGeom>
                <a:avLst/>
                <a:gdLst>
                  <a:gd name="T0" fmla="*/ 79 w 634"/>
                  <a:gd name="T1" fmla="*/ 0 h 116"/>
                  <a:gd name="T2" fmla="*/ 556 w 634"/>
                  <a:gd name="T3" fmla="*/ 0 h 116"/>
                  <a:gd name="T4" fmla="*/ 632 w 634"/>
                  <a:gd name="T5" fmla="*/ 104 h 116"/>
                  <a:gd name="T6" fmla="*/ 633 w 634"/>
                  <a:gd name="T7" fmla="*/ 109 h 116"/>
                  <a:gd name="T8" fmla="*/ 630 w 634"/>
                  <a:gd name="T9" fmla="*/ 113 h 116"/>
                  <a:gd name="T10" fmla="*/ 626 w 634"/>
                  <a:gd name="T11" fmla="*/ 115 h 116"/>
                  <a:gd name="T12" fmla="*/ 9 w 634"/>
                  <a:gd name="T13" fmla="*/ 115 h 116"/>
                  <a:gd name="T14" fmla="*/ 4 w 634"/>
                  <a:gd name="T15" fmla="*/ 112 h 116"/>
                  <a:gd name="T16" fmla="*/ 0 w 634"/>
                  <a:gd name="T17" fmla="*/ 108 h 116"/>
                  <a:gd name="T18" fmla="*/ 2 w 634"/>
                  <a:gd name="T19" fmla="*/ 102 h 116"/>
                  <a:gd name="T20" fmla="*/ 79 w 634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4" h="116">
                    <a:moveTo>
                      <a:pt x="79" y="0"/>
                    </a:moveTo>
                    <a:lnTo>
                      <a:pt x="556" y="0"/>
                    </a:lnTo>
                    <a:lnTo>
                      <a:pt x="632" y="104"/>
                    </a:lnTo>
                    <a:lnTo>
                      <a:pt x="633" y="109"/>
                    </a:lnTo>
                    <a:lnTo>
                      <a:pt x="630" y="113"/>
                    </a:lnTo>
                    <a:lnTo>
                      <a:pt x="626" y="115"/>
                    </a:lnTo>
                    <a:lnTo>
                      <a:pt x="9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10" name="Freeform 98"/>
              <p:cNvSpPr>
                <a:spLocks/>
              </p:cNvSpPr>
              <p:nvPr/>
            </p:nvSpPr>
            <p:spPr bwMode="auto">
              <a:xfrm>
                <a:off x="3782" y="2789"/>
                <a:ext cx="421" cy="75"/>
              </a:xfrm>
              <a:custGeom>
                <a:avLst/>
                <a:gdLst>
                  <a:gd name="T0" fmla="*/ 56 w 421"/>
                  <a:gd name="T1" fmla="*/ 0 h 75"/>
                  <a:gd name="T2" fmla="*/ 400 w 421"/>
                  <a:gd name="T3" fmla="*/ 0 h 75"/>
                  <a:gd name="T4" fmla="*/ 420 w 421"/>
                  <a:gd name="T5" fmla="*/ 74 h 75"/>
                  <a:gd name="T6" fmla="*/ 0 w 421"/>
                  <a:gd name="T7" fmla="*/ 74 h 75"/>
                  <a:gd name="T8" fmla="*/ 56 w 42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75">
                    <a:moveTo>
                      <a:pt x="56" y="0"/>
                    </a:moveTo>
                    <a:lnTo>
                      <a:pt x="400" y="0"/>
                    </a:lnTo>
                    <a:lnTo>
                      <a:pt x="420" y="74"/>
                    </a:lnTo>
                    <a:lnTo>
                      <a:pt x="0" y="7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11" name="Freeform 99"/>
              <p:cNvSpPr>
                <a:spLocks/>
              </p:cNvSpPr>
              <p:nvPr/>
            </p:nvSpPr>
            <p:spPr bwMode="auto">
              <a:xfrm>
                <a:off x="4215" y="2789"/>
                <a:ext cx="129" cy="75"/>
              </a:xfrm>
              <a:custGeom>
                <a:avLst/>
                <a:gdLst>
                  <a:gd name="T0" fmla="*/ 0 w 129"/>
                  <a:gd name="T1" fmla="*/ 0 h 75"/>
                  <a:gd name="T2" fmla="*/ 75 w 129"/>
                  <a:gd name="T3" fmla="*/ 0 h 75"/>
                  <a:gd name="T4" fmla="*/ 128 w 129"/>
                  <a:gd name="T5" fmla="*/ 74 h 75"/>
                  <a:gd name="T6" fmla="*/ 24 w 129"/>
                  <a:gd name="T7" fmla="*/ 74 h 75"/>
                  <a:gd name="T8" fmla="*/ 0 w 12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5">
                    <a:moveTo>
                      <a:pt x="0" y="0"/>
                    </a:moveTo>
                    <a:lnTo>
                      <a:pt x="75" y="0"/>
                    </a:lnTo>
                    <a:lnTo>
                      <a:pt x="128" y="74"/>
                    </a:lnTo>
                    <a:lnTo>
                      <a:pt x="24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48612" name="Group 100"/>
            <p:cNvGrpSpPr>
              <a:grpSpLocks/>
            </p:cNvGrpSpPr>
            <p:nvPr/>
          </p:nvGrpSpPr>
          <p:grpSpPr bwMode="auto">
            <a:xfrm>
              <a:off x="3854" y="2404"/>
              <a:ext cx="410" cy="342"/>
              <a:chOff x="3854" y="2404"/>
              <a:chExt cx="410" cy="342"/>
            </a:xfrm>
          </p:grpSpPr>
          <p:sp>
            <p:nvSpPr>
              <p:cNvPr id="448613" name="Rectangle 101"/>
              <p:cNvSpPr>
                <a:spLocks noChangeArrowheads="1"/>
              </p:cNvSpPr>
              <p:nvPr/>
            </p:nvSpPr>
            <p:spPr bwMode="auto">
              <a:xfrm>
                <a:off x="3854" y="2404"/>
                <a:ext cx="410" cy="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14" name="Rectangle 102"/>
              <p:cNvSpPr>
                <a:spLocks noChangeArrowheads="1"/>
              </p:cNvSpPr>
              <p:nvPr/>
            </p:nvSpPr>
            <p:spPr bwMode="auto">
              <a:xfrm>
                <a:off x="3881" y="2433"/>
                <a:ext cx="356" cy="288"/>
              </a:xfrm>
              <a:prstGeom prst="rect">
                <a:avLst/>
              </a:prstGeom>
              <a:solidFill>
                <a:srgbClr val="105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15" name="Rectangle 103"/>
              <p:cNvSpPr>
                <a:spLocks noChangeArrowheads="1"/>
              </p:cNvSpPr>
              <p:nvPr/>
            </p:nvSpPr>
            <p:spPr bwMode="auto">
              <a:xfrm>
                <a:off x="4195" y="2433"/>
                <a:ext cx="40" cy="2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16" name="Rectangle 104"/>
              <p:cNvSpPr>
                <a:spLocks noChangeArrowheads="1"/>
              </p:cNvSpPr>
              <p:nvPr/>
            </p:nvSpPr>
            <p:spPr bwMode="auto">
              <a:xfrm>
                <a:off x="4207" y="2449"/>
                <a:ext cx="14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17" name="Oval 105"/>
              <p:cNvSpPr>
                <a:spLocks noChangeArrowheads="1"/>
              </p:cNvSpPr>
              <p:nvPr/>
            </p:nvSpPr>
            <p:spPr bwMode="auto">
              <a:xfrm>
                <a:off x="4210" y="2578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18" name="Oval 106"/>
              <p:cNvSpPr>
                <a:spLocks noChangeArrowheads="1"/>
              </p:cNvSpPr>
              <p:nvPr/>
            </p:nvSpPr>
            <p:spPr bwMode="auto">
              <a:xfrm>
                <a:off x="4210" y="2633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19" name="Oval 107"/>
              <p:cNvSpPr>
                <a:spLocks noChangeArrowheads="1"/>
              </p:cNvSpPr>
              <p:nvPr/>
            </p:nvSpPr>
            <p:spPr bwMode="auto">
              <a:xfrm>
                <a:off x="4210" y="268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448620" name="Group 108"/>
          <p:cNvGrpSpPr>
            <a:grpSpLocks/>
          </p:cNvGrpSpPr>
          <p:nvPr/>
        </p:nvGrpSpPr>
        <p:grpSpPr bwMode="auto">
          <a:xfrm>
            <a:off x="6175375" y="2901950"/>
            <a:ext cx="1006475" cy="757238"/>
            <a:chOff x="3890" y="1828"/>
            <a:chExt cx="634" cy="477"/>
          </a:xfrm>
        </p:grpSpPr>
        <p:grpSp>
          <p:nvGrpSpPr>
            <p:cNvPr id="448621" name="Group 109"/>
            <p:cNvGrpSpPr>
              <a:grpSpLocks/>
            </p:cNvGrpSpPr>
            <p:nvPr/>
          </p:nvGrpSpPr>
          <p:grpSpPr bwMode="auto">
            <a:xfrm>
              <a:off x="3890" y="2189"/>
              <a:ext cx="634" cy="116"/>
              <a:chOff x="3890" y="2189"/>
              <a:chExt cx="634" cy="116"/>
            </a:xfrm>
          </p:grpSpPr>
          <p:sp>
            <p:nvSpPr>
              <p:cNvPr id="448622" name="Freeform 110"/>
              <p:cNvSpPr>
                <a:spLocks/>
              </p:cNvSpPr>
              <p:nvPr/>
            </p:nvSpPr>
            <p:spPr bwMode="auto">
              <a:xfrm>
                <a:off x="3890" y="2189"/>
                <a:ext cx="634" cy="116"/>
              </a:xfrm>
              <a:custGeom>
                <a:avLst/>
                <a:gdLst>
                  <a:gd name="T0" fmla="*/ 79 w 634"/>
                  <a:gd name="T1" fmla="*/ 0 h 116"/>
                  <a:gd name="T2" fmla="*/ 556 w 634"/>
                  <a:gd name="T3" fmla="*/ 0 h 116"/>
                  <a:gd name="T4" fmla="*/ 632 w 634"/>
                  <a:gd name="T5" fmla="*/ 104 h 116"/>
                  <a:gd name="T6" fmla="*/ 633 w 634"/>
                  <a:gd name="T7" fmla="*/ 109 h 116"/>
                  <a:gd name="T8" fmla="*/ 630 w 634"/>
                  <a:gd name="T9" fmla="*/ 113 h 116"/>
                  <a:gd name="T10" fmla="*/ 626 w 634"/>
                  <a:gd name="T11" fmla="*/ 115 h 116"/>
                  <a:gd name="T12" fmla="*/ 9 w 634"/>
                  <a:gd name="T13" fmla="*/ 115 h 116"/>
                  <a:gd name="T14" fmla="*/ 4 w 634"/>
                  <a:gd name="T15" fmla="*/ 112 h 116"/>
                  <a:gd name="T16" fmla="*/ 0 w 634"/>
                  <a:gd name="T17" fmla="*/ 108 h 116"/>
                  <a:gd name="T18" fmla="*/ 2 w 634"/>
                  <a:gd name="T19" fmla="*/ 102 h 116"/>
                  <a:gd name="T20" fmla="*/ 79 w 634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4" h="116">
                    <a:moveTo>
                      <a:pt x="79" y="0"/>
                    </a:moveTo>
                    <a:lnTo>
                      <a:pt x="556" y="0"/>
                    </a:lnTo>
                    <a:lnTo>
                      <a:pt x="632" y="104"/>
                    </a:lnTo>
                    <a:lnTo>
                      <a:pt x="633" y="109"/>
                    </a:lnTo>
                    <a:lnTo>
                      <a:pt x="630" y="113"/>
                    </a:lnTo>
                    <a:lnTo>
                      <a:pt x="626" y="115"/>
                    </a:lnTo>
                    <a:lnTo>
                      <a:pt x="9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23" name="Freeform 111"/>
              <p:cNvSpPr>
                <a:spLocks/>
              </p:cNvSpPr>
              <p:nvPr/>
            </p:nvSpPr>
            <p:spPr bwMode="auto">
              <a:xfrm>
                <a:off x="3926" y="2213"/>
                <a:ext cx="421" cy="75"/>
              </a:xfrm>
              <a:custGeom>
                <a:avLst/>
                <a:gdLst>
                  <a:gd name="T0" fmla="*/ 56 w 421"/>
                  <a:gd name="T1" fmla="*/ 0 h 75"/>
                  <a:gd name="T2" fmla="*/ 400 w 421"/>
                  <a:gd name="T3" fmla="*/ 0 h 75"/>
                  <a:gd name="T4" fmla="*/ 420 w 421"/>
                  <a:gd name="T5" fmla="*/ 74 h 75"/>
                  <a:gd name="T6" fmla="*/ 0 w 421"/>
                  <a:gd name="T7" fmla="*/ 74 h 75"/>
                  <a:gd name="T8" fmla="*/ 56 w 42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75">
                    <a:moveTo>
                      <a:pt x="56" y="0"/>
                    </a:moveTo>
                    <a:lnTo>
                      <a:pt x="400" y="0"/>
                    </a:lnTo>
                    <a:lnTo>
                      <a:pt x="420" y="74"/>
                    </a:lnTo>
                    <a:lnTo>
                      <a:pt x="0" y="7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24" name="Freeform 112"/>
              <p:cNvSpPr>
                <a:spLocks/>
              </p:cNvSpPr>
              <p:nvPr/>
            </p:nvSpPr>
            <p:spPr bwMode="auto">
              <a:xfrm>
                <a:off x="4359" y="2213"/>
                <a:ext cx="129" cy="75"/>
              </a:xfrm>
              <a:custGeom>
                <a:avLst/>
                <a:gdLst>
                  <a:gd name="T0" fmla="*/ 0 w 129"/>
                  <a:gd name="T1" fmla="*/ 0 h 75"/>
                  <a:gd name="T2" fmla="*/ 75 w 129"/>
                  <a:gd name="T3" fmla="*/ 0 h 75"/>
                  <a:gd name="T4" fmla="*/ 128 w 129"/>
                  <a:gd name="T5" fmla="*/ 74 h 75"/>
                  <a:gd name="T6" fmla="*/ 24 w 129"/>
                  <a:gd name="T7" fmla="*/ 74 h 75"/>
                  <a:gd name="T8" fmla="*/ 0 w 12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5">
                    <a:moveTo>
                      <a:pt x="0" y="0"/>
                    </a:moveTo>
                    <a:lnTo>
                      <a:pt x="75" y="0"/>
                    </a:lnTo>
                    <a:lnTo>
                      <a:pt x="128" y="74"/>
                    </a:lnTo>
                    <a:lnTo>
                      <a:pt x="24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48625" name="Group 113"/>
            <p:cNvGrpSpPr>
              <a:grpSpLocks/>
            </p:cNvGrpSpPr>
            <p:nvPr/>
          </p:nvGrpSpPr>
          <p:grpSpPr bwMode="auto">
            <a:xfrm>
              <a:off x="3998" y="1828"/>
              <a:ext cx="410" cy="342"/>
              <a:chOff x="3998" y="1828"/>
              <a:chExt cx="410" cy="342"/>
            </a:xfrm>
          </p:grpSpPr>
          <p:sp>
            <p:nvSpPr>
              <p:cNvPr id="448626" name="Rectangle 114"/>
              <p:cNvSpPr>
                <a:spLocks noChangeArrowheads="1"/>
              </p:cNvSpPr>
              <p:nvPr/>
            </p:nvSpPr>
            <p:spPr bwMode="auto">
              <a:xfrm>
                <a:off x="3998" y="1828"/>
                <a:ext cx="410" cy="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27" name="Rectangle 115"/>
              <p:cNvSpPr>
                <a:spLocks noChangeArrowheads="1"/>
              </p:cNvSpPr>
              <p:nvPr/>
            </p:nvSpPr>
            <p:spPr bwMode="auto">
              <a:xfrm>
                <a:off x="4025" y="1857"/>
                <a:ext cx="356" cy="288"/>
              </a:xfrm>
              <a:prstGeom prst="rect">
                <a:avLst/>
              </a:prstGeom>
              <a:solidFill>
                <a:srgbClr val="105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28" name="Rectangle 116"/>
              <p:cNvSpPr>
                <a:spLocks noChangeArrowheads="1"/>
              </p:cNvSpPr>
              <p:nvPr/>
            </p:nvSpPr>
            <p:spPr bwMode="auto">
              <a:xfrm>
                <a:off x="4339" y="1857"/>
                <a:ext cx="40" cy="2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29" name="Rectangle 117"/>
              <p:cNvSpPr>
                <a:spLocks noChangeArrowheads="1"/>
              </p:cNvSpPr>
              <p:nvPr/>
            </p:nvSpPr>
            <p:spPr bwMode="auto">
              <a:xfrm>
                <a:off x="4351" y="1873"/>
                <a:ext cx="14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30" name="Oval 118"/>
              <p:cNvSpPr>
                <a:spLocks noChangeArrowheads="1"/>
              </p:cNvSpPr>
              <p:nvPr/>
            </p:nvSpPr>
            <p:spPr bwMode="auto">
              <a:xfrm>
                <a:off x="4354" y="2002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31" name="Oval 119"/>
              <p:cNvSpPr>
                <a:spLocks noChangeArrowheads="1"/>
              </p:cNvSpPr>
              <p:nvPr/>
            </p:nvSpPr>
            <p:spPr bwMode="auto">
              <a:xfrm>
                <a:off x="4354" y="205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32" name="Oval 120"/>
              <p:cNvSpPr>
                <a:spLocks noChangeArrowheads="1"/>
              </p:cNvSpPr>
              <p:nvPr/>
            </p:nvSpPr>
            <p:spPr bwMode="auto">
              <a:xfrm>
                <a:off x="4354" y="210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448633" name="Group 121"/>
          <p:cNvGrpSpPr>
            <a:grpSpLocks/>
          </p:cNvGrpSpPr>
          <p:nvPr/>
        </p:nvGrpSpPr>
        <p:grpSpPr bwMode="auto">
          <a:xfrm>
            <a:off x="4803775" y="2292350"/>
            <a:ext cx="1006475" cy="757238"/>
            <a:chOff x="3026" y="1444"/>
            <a:chExt cx="634" cy="477"/>
          </a:xfrm>
        </p:grpSpPr>
        <p:grpSp>
          <p:nvGrpSpPr>
            <p:cNvPr id="448634" name="Group 122"/>
            <p:cNvGrpSpPr>
              <a:grpSpLocks/>
            </p:cNvGrpSpPr>
            <p:nvPr/>
          </p:nvGrpSpPr>
          <p:grpSpPr bwMode="auto">
            <a:xfrm>
              <a:off x="3026" y="1805"/>
              <a:ext cx="634" cy="116"/>
              <a:chOff x="3026" y="1805"/>
              <a:chExt cx="634" cy="116"/>
            </a:xfrm>
          </p:grpSpPr>
          <p:sp>
            <p:nvSpPr>
              <p:cNvPr id="448635" name="Freeform 123"/>
              <p:cNvSpPr>
                <a:spLocks/>
              </p:cNvSpPr>
              <p:nvPr/>
            </p:nvSpPr>
            <p:spPr bwMode="auto">
              <a:xfrm>
                <a:off x="3026" y="1805"/>
                <a:ext cx="634" cy="116"/>
              </a:xfrm>
              <a:custGeom>
                <a:avLst/>
                <a:gdLst>
                  <a:gd name="T0" fmla="*/ 79 w 634"/>
                  <a:gd name="T1" fmla="*/ 0 h 116"/>
                  <a:gd name="T2" fmla="*/ 556 w 634"/>
                  <a:gd name="T3" fmla="*/ 0 h 116"/>
                  <a:gd name="T4" fmla="*/ 632 w 634"/>
                  <a:gd name="T5" fmla="*/ 104 h 116"/>
                  <a:gd name="T6" fmla="*/ 633 w 634"/>
                  <a:gd name="T7" fmla="*/ 109 h 116"/>
                  <a:gd name="T8" fmla="*/ 630 w 634"/>
                  <a:gd name="T9" fmla="*/ 113 h 116"/>
                  <a:gd name="T10" fmla="*/ 626 w 634"/>
                  <a:gd name="T11" fmla="*/ 115 h 116"/>
                  <a:gd name="T12" fmla="*/ 9 w 634"/>
                  <a:gd name="T13" fmla="*/ 115 h 116"/>
                  <a:gd name="T14" fmla="*/ 4 w 634"/>
                  <a:gd name="T15" fmla="*/ 112 h 116"/>
                  <a:gd name="T16" fmla="*/ 0 w 634"/>
                  <a:gd name="T17" fmla="*/ 108 h 116"/>
                  <a:gd name="T18" fmla="*/ 2 w 634"/>
                  <a:gd name="T19" fmla="*/ 102 h 116"/>
                  <a:gd name="T20" fmla="*/ 79 w 634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4" h="116">
                    <a:moveTo>
                      <a:pt x="79" y="0"/>
                    </a:moveTo>
                    <a:lnTo>
                      <a:pt x="556" y="0"/>
                    </a:lnTo>
                    <a:lnTo>
                      <a:pt x="632" y="104"/>
                    </a:lnTo>
                    <a:lnTo>
                      <a:pt x="633" y="109"/>
                    </a:lnTo>
                    <a:lnTo>
                      <a:pt x="630" y="113"/>
                    </a:lnTo>
                    <a:lnTo>
                      <a:pt x="626" y="115"/>
                    </a:lnTo>
                    <a:lnTo>
                      <a:pt x="9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36" name="Freeform 124"/>
              <p:cNvSpPr>
                <a:spLocks/>
              </p:cNvSpPr>
              <p:nvPr/>
            </p:nvSpPr>
            <p:spPr bwMode="auto">
              <a:xfrm>
                <a:off x="3062" y="1829"/>
                <a:ext cx="421" cy="75"/>
              </a:xfrm>
              <a:custGeom>
                <a:avLst/>
                <a:gdLst>
                  <a:gd name="T0" fmla="*/ 56 w 421"/>
                  <a:gd name="T1" fmla="*/ 0 h 75"/>
                  <a:gd name="T2" fmla="*/ 400 w 421"/>
                  <a:gd name="T3" fmla="*/ 0 h 75"/>
                  <a:gd name="T4" fmla="*/ 420 w 421"/>
                  <a:gd name="T5" fmla="*/ 74 h 75"/>
                  <a:gd name="T6" fmla="*/ 0 w 421"/>
                  <a:gd name="T7" fmla="*/ 74 h 75"/>
                  <a:gd name="T8" fmla="*/ 56 w 42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75">
                    <a:moveTo>
                      <a:pt x="56" y="0"/>
                    </a:moveTo>
                    <a:lnTo>
                      <a:pt x="400" y="0"/>
                    </a:lnTo>
                    <a:lnTo>
                      <a:pt x="420" y="74"/>
                    </a:lnTo>
                    <a:lnTo>
                      <a:pt x="0" y="7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37" name="Freeform 125"/>
              <p:cNvSpPr>
                <a:spLocks/>
              </p:cNvSpPr>
              <p:nvPr/>
            </p:nvSpPr>
            <p:spPr bwMode="auto">
              <a:xfrm>
                <a:off x="3495" y="1829"/>
                <a:ext cx="129" cy="75"/>
              </a:xfrm>
              <a:custGeom>
                <a:avLst/>
                <a:gdLst>
                  <a:gd name="T0" fmla="*/ 0 w 129"/>
                  <a:gd name="T1" fmla="*/ 0 h 75"/>
                  <a:gd name="T2" fmla="*/ 75 w 129"/>
                  <a:gd name="T3" fmla="*/ 0 h 75"/>
                  <a:gd name="T4" fmla="*/ 128 w 129"/>
                  <a:gd name="T5" fmla="*/ 74 h 75"/>
                  <a:gd name="T6" fmla="*/ 24 w 129"/>
                  <a:gd name="T7" fmla="*/ 74 h 75"/>
                  <a:gd name="T8" fmla="*/ 0 w 12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5">
                    <a:moveTo>
                      <a:pt x="0" y="0"/>
                    </a:moveTo>
                    <a:lnTo>
                      <a:pt x="75" y="0"/>
                    </a:lnTo>
                    <a:lnTo>
                      <a:pt x="128" y="74"/>
                    </a:lnTo>
                    <a:lnTo>
                      <a:pt x="24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48638" name="Group 126"/>
            <p:cNvGrpSpPr>
              <a:grpSpLocks/>
            </p:cNvGrpSpPr>
            <p:nvPr/>
          </p:nvGrpSpPr>
          <p:grpSpPr bwMode="auto">
            <a:xfrm>
              <a:off x="3134" y="1444"/>
              <a:ext cx="410" cy="342"/>
              <a:chOff x="3134" y="1444"/>
              <a:chExt cx="410" cy="342"/>
            </a:xfrm>
          </p:grpSpPr>
          <p:sp>
            <p:nvSpPr>
              <p:cNvPr id="448639" name="Rectangle 127"/>
              <p:cNvSpPr>
                <a:spLocks noChangeArrowheads="1"/>
              </p:cNvSpPr>
              <p:nvPr/>
            </p:nvSpPr>
            <p:spPr bwMode="auto">
              <a:xfrm>
                <a:off x="3134" y="1444"/>
                <a:ext cx="410" cy="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40" name="Rectangle 128"/>
              <p:cNvSpPr>
                <a:spLocks noChangeArrowheads="1"/>
              </p:cNvSpPr>
              <p:nvPr/>
            </p:nvSpPr>
            <p:spPr bwMode="auto">
              <a:xfrm>
                <a:off x="3161" y="1473"/>
                <a:ext cx="356" cy="288"/>
              </a:xfrm>
              <a:prstGeom prst="rect">
                <a:avLst/>
              </a:prstGeom>
              <a:solidFill>
                <a:srgbClr val="105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41" name="Rectangle 129"/>
              <p:cNvSpPr>
                <a:spLocks noChangeArrowheads="1"/>
              </p:cNvSpPr>
              <p:nvPr/>
            </p:nvSpPr>
            <p:spPr bwMode="auto">
              <a:xfrm>
                <a:off x="3475" y="1473"/>
                <a:ext cx="40" cy="2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42" name="Rectangle 130"/>
              <p:cNvSpPr>
                <a:spLocks noChangeArrowheads="1"/>
              </p:cNvSpPr>
              <p:nvPr/>
            </p:nvSpPr>
            <p:spPr bwMode="auto">
              <a:xfrm>
                <a:off x="3487" y="1489"/>
                <a:ext cx="14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43" name="Oval 131"/>
              <p:cNvSpPr>
                <a:spLocks noChangeArrowheads="1"/>
              </p:cNvSpPr>
              <p:nvPr/>
            </p:nvSpPr>
            <p:spPr bwMode="auto">
              <a:xfrm>
                <a:off x="3490" y="1618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44" name="Oval 132"/>
              <p:cNvSpPr>
                <a:spLocks noChangeArrowheads="1"/>
              </p:cNvSpPr>
              <p:nvPr/>
            </p:nvSpPr>
            <p:spPr bwMode="auto">
              <a:xfrm>
                <a:off x="3490" y="1673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45" name="Oval 133"/>
              <p:cNvSpPr>
                <a:spLocks noChangeArrowheads="1"/>
              </p:cNvSpPr>
              <p:nvPr/>
            </p:nvSpPr>
            <p:spPr bwMode="auto">
              <a:xfrm>
                <a:off x="3490" y="172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448646" name="Group 134"/>
          <p:cNvGrpSpPr>
            <a:grpSpLocks/>
          </p:cNvGrpSpPr>
          <p:nvPr/>
        </p:nvGrpSpPr>
        <p:grpSpPr bwMode="auto">
          <a:xfrm>
            <a:off x="4270375" y="4044950"/>
            <a:ext cx="1006475" cy="757238"/>
            <a:chOff x="2690" y="2548"/>
            <a:chExt cx="634" cy="477"/>
          </a:xfrm>
        </p:grpSpPr>
        <p:grpSp>
          <p:nvGrpSpPr>
            <p:cNvPr id="448647" name="Group 135"/>
            <p:cNvGrpSpPr>
              <a:grpSpLocks/>
            </p:cNvGrpSpPr>
            <p:nvPr/>
          </p:nvGrpSpPr>
          <p:grpSpPr bwMode="auto">
            <a:xfrm>
              <a:off x="2690" y="2909"/>
              <a:ext cx="634" cy="116"/>
              <a:chOff x="2690" y="2909"/>
              <a:chExt cx="634" cy="116"/>
            </a:xfrm>
          </p:grpSpPr>
          <p:sp>
            <p:nvSpPr>
              <p:cNvPr id="448648" name="Freeform 136"/>
              <p:cNvSpPr>
                <a:spLocks/>
              </p:cNvSpPr>
              <p:nvPr/>
            </p:nvSpPr>
            <p:spPr bwMode="auto">
              <a:xfrm>
                <a:off x="2690" y="2909"/>
                <a:ext cx="634" cy="116"/>
              </a:xfrm>
              <a:custGeom>
                <a:avLst/>
                <a:gdLst>
                  <a:gd name="T0" fmla="*/ 79 w 634"/>
                  <a:gd name="T1" fmla="*/ 0 h 116"/>
                  <a:gd name="T2" fmla="*/ 556 w 634"/>
                  <a:gd name="T3" fmla="*/ 0 h 116"/>
                  <a:gd name="T4" fmla="*/ 632 w 634"/>
                  <a:gd name="T5" fmla="*/ 104 h 116"/>
                  <a:gd name="T6" fmla="*/ 633 w 634"/>
                  <a:gd name="T7" fmla="*/ 109 h 116"/>
                  <a:gd name="T8" fmla="*/ 630 w 634"/>
                  <a:gd name="T9" fmla="*/ 113 h 116"/>
                  <a:gd name="T10" fmla="*/ 626 w 634"/>
                  <a:gd name="T11" fmla="*/ 115 h 116"/>
                  <a:gd name="T12" fmla="*/ 9 w 634"/>
                  <a:gd name="T13" fmla="*/ 115 h 116"/>
                  <a:gd name="T14" fmla="*/ 4 w 634"/>
                  <a:gd name="T15" fmla="*/ 112 h 116"/>
                  <a:gd name="T16" fmla="*/ 0 w 634"/>
                  <a:gd name="T17" fmla="*/ 108 h 116"/>
                  <a:gd name="T18" fmla="*/ 2 w 634"/>
                  <a:gd name="T19" fmla="*/ 102 h 116"/>
                  <a:gd name="T20" fmla="*/ 79 w 634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4" h="116">
                    <a:moveTo>
                      <a:pt x="79" y="0"/>
                    </a:moveTo>
                    <a:lnTo>
                      <a:pt x="556" y="0"/>
                    </a:lnTo>
                    <a:lnTo>
                      <a:pt x="632" y="104"/>
                    </a:lnTo>
                    <a:lnTo>
                      <a:pt x="633" y="109"/>
                    </a:lnTo>
                    <a:lnTo>
                      <a:pt x="630" y="113"/>
                    </a:lnTo>
                    <a:lnTo>
                      <a:pt x="626" y="115"/>
                    </a:lnTo>
                    <a:lnTo>
                      <a:pt x="9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49" name="Freeform 137"/>
              <p:cNvSpPr>
                <a:spLocks/>
              </p:cNvSpPr>
              <p:nvPr/>
            </p:nvSpPr>
            <p:spPr bwMode="auto">
              <a:xfrm>
                <a:off x="2726" y="2933"/>
                <a:ext cx="421" cy="75"/>
              </a:xfrm>
              <a:custGeom>
                <a:avLst/>
                <a:gdLst>
                  <a:gd name="T0" fmla="*/ 56 w 421"/>
                  <a:gd name="T1" fmla="*/ 0 h 75"/>
                  <a:gd name="T2" fmla="*/ 400 w 421"/>
                  <a:gd name="T3" fmla="*/ 0 h 75"/>
                  <a:gd name="T4" fmla="*/ 420 w 421"/>
                  <a:gd name="T5" fmla="*/ 74 h 75"/>
                  <a:gd name="T6" fmla="*/ 0 w 421"/>
                  <a:gd name="T7" fmla="*/ 74 h 75"/>
                  <a:gd name="T8" fmla="*/ 56 w 42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75">
                    <a:moveTo>
                      <a:pt x="56" y="0"/>
                    </a:moveTo>
                    <a:lnTo>
                      <a:pt x="400" y="0"/>
                    </a:lnTo>
                    <a:lnTo>
                      <a:pt x="420" y="74"/>
                    </a:lnTo>
                    <a:lnTo>
                      <a:pt x="0" y="7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50" name="Freeform 138"/>
              <p:cNvSpPr>
                <a:spLocks/>
              </p:cNvSpPr>
              <p:nvPr/>
            </p:nvSpPr>
            <p:spPr bwMode="auto">
              <a:xfrm>
                <a:off x="3159" y="2933"/>
                <a:ext cx="129" cy="75"/>
              </a:xfrm>
              <a:custGeom>
                <a:avLst/>
                <a:gdLst>
                  <a:gd name="T0" fmla="*/ 0 w 129"/>
                  <a:gd name="T1" fmla="*/ 0 h 75"/>
                  <a:gd name="T2" fmla="*/ 75 w 129"/>
                  <a:gd name="T3" fmla="*/ 0 h 75"/>
                  <a:gd name="T4" fmla="*/ 128 w 129"/>
                  <a:gd name="T5" fmla="*/ 74 h 75"/>
                  <a:gd name="T6" fmla="*/ 24 w 129"/>
                  <a:gd name="T7" fmla="*/ 74 h 75"/>
                  <a:gd name="T8" fmla="*/ 0 w 12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5">
                    <a:moveTo>
                      <a:pt x="0" y="0"/>
                    </a:moveTo>
                    <a:lnTo>
                      <a:pt x="75" y="0"/>
                    </a:lnTo>
                    <a:lnTo>
                      <a:pt x="128" y="74"/>
                    </a:lnTo>
                    <a:lnTo>
                      <a:pt x="24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48651" name="Group 139"/>
            <p:cNvGrpSpPr>
              <a:grpSpLocks/>
            </p:cNvGrpSpPr>
            <p:nvPr/>
          </p:nvGrpSpPr>
          <p:grpSpPr bwMode="auto">
            <a:xfrm>
              <a:off x="2798" y="2548"/>
              <a:ext cx="410" cy="342"/>
              <a:chOff x="2798" y="2548"/>
              <a:chExt cx="410" cy="342"/>
            </a:xfrm>
          </p:grpSpPr>
          <p:sp>
            <p:nvSpPr>
              <p:cNvPr id="448652" name="Rectangle 140"/>
              <p:cNvSpPr>
                <a:spLocks noChangeArrowheads="1"/>
              </p:cNvSpPr>
              <p:nvPr/>
            </p:nvSpPr>
            <p:spPr bwMode="auto">
              <a:xfrm>
                <a:off x="2798" y="2548"/>
                <a:ext cx="410" cy="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53" name="Rectangle 141"/>
              <p:cNvSpPr>
                <a:spLocks noChangeArrowheads="1"/>
              </p:cNvSpPr>
              <p:nvPr/>
            </p:nvSpPr>
            <p:spPr bwMode="auto">
              <a:xfrm>
                <a:off x="2825" y="2577"/>
                <a:ext cx="356" cy="288"/>
              </a:xfrm>
              <a:prstGeom prst="rect">
                <a:avLst/>
              </a:prstGeom>
              <a:solidFill>
                <a:srgbClr val="105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54" name="Rectangle 142"/>
              <p:cNvSpPr>
                <a:spLocks noChangeArrowheads="1"/>
              </p:cNvSpPr>
              <p:nvPr/>
            </p:nvSpPr>
            <p:spPr bwMode="auto">
              <a:xfrm>
                <a:off x="3139" y="2577"/>
                <a:ext cx="40" cy="2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55" name="Rectangle 143"/>
              <p:cNvSpPr>
                <a:spLocks noChangeArrowheads="1"/>
              </p:cNvSpPr>
              <p:nvPr/>
            </p:nvSpPr>
            <p:spPr bwMode="auto">
              <a:xfrm>
                <a:off x="3151" y="2593"/>
                <a:ext cx="14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56" name="Oval 144"/>
              <p:cNvSpPr>
                <a:spLocks noChangeArrowheads="1"/>
              </p:cNvSpPr>
              <p:nvPr/>
            </p:nvSpPr>
            <p:spPr bwMode="auto">
              <a:xfrm>
                <a:off x="3154" y="2722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57" name="Oval 145"/>
              <p:cNvSpPr>
                <a:spLocks noChangeArrowheads="1"/>
              </p:cNvSpPr>
              <p:nvPr/>
            </p:nvSpPr>
            <p:spPr bwMode="auto">
              <a:xfrm>
                <a:off x="3154" y="277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58" name="Oval 146"/>
              <p:cNvSpPr>
                <a:spLocks noChangeArrowheads="1"/>
              </p:cNvSpPr>
              <p:nvPr/>
            </p:nvSpPr>
            <p:spPr bwMode="auto">
              <a:xfrm>
                <a:off x="3154" y="282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448659" name="Group 147"/>
          <p:cNvGrpSpPr>
            <a:grpSpLocks/>
          </p:cNvGrpSpPr>
          <p:nvPr/>
        </p:nvGrpSpPr>
        <p:grpSpPr bwMode="auto">
          <a:xfrm>
            <a:off x="2212975" y="1682750"/>
            <a:ext cx="1006475" cy="757238"/>
            <a:chOff x="1394" y="1060"/>
            <a:chExt cx="634" cy="477"/>
          </a:xfrm>
        </p:grpSpPr>
        <p:grpSp>
          <p:nvGrpSpPr>
            <p:cNvPr id="448660" name="Group 148"/>
            <p:cNvGrpSpPr>
              <a:grpSpLocks/>
            </p:cNvGrpSpPr>
            <p:nvPr/>
          </p:nvGrpSpPr>
          <p:grpSpPr bwMode="auto">
            <a:xfrm>
              <a:off x="1394" y="1421"/>
              <a:ext cx="634" cy="116"/>
              <a:chOff x="1394" y="1421"/>
              <a:chExt cx="634" cy="116"/>
            </a:xfrm>
          </p:grpSpPr>
          <p:sp>
            <p:nvSpPr>
              <p:cNvPr id="448661" name="Freeform 149"/>
              <p:cNvSpPr>
                <a:spLocks/>
              </p:cNvSpPr>
              <p:nvPr/>
            </p:nvSpPr>
            <p:spPr bwMode="auto">
              <a:xfrm>
                <a:off x="1394" y="1421"/>
                <a:ext cx="634" cy="116"/>
              </a:xfrm>
              <a:custGeom>
                <a:avLst/>
                <a:gdLst>
                  <a:gd name="T0" fmla="*/ 79 w 634"/>
                  <a:gd name="T1" fmla="*/ 0 h 116"/>
                  <a:gd name="T2" fmla="*/ 556 w 634"/>
                  <a:gd name="T3" fmla="*/ 0 h 116"/>
                  <a:gd name="T4" fmla="*/ 632 w 634"/>
                  <a:gd name="T5" fmla="*/ 104 h 116"/>
                  <a:gd name="T6" fmla="*/ 633 w 634"/>
                  <a:gd name="T7" fmla="*/ 109 h 116"/>
                  <a:gd name="T8" fmla="*/ 630 w 634"/>
                  <a:gd name="T9" fmla="*/ 113 h 116"/>
                  <a:gd name="T10" fmla="*/ 626 w 634"/>
                  <a:gd name="T11" fmla="*/ 115 h 116"/>
                  <a:gd name="T12" fmla="*/ 9 w 634"/>
                  <a:gd name="T13" fmla="*/ 115 h 116"/>
                  <a:gd name="T14" fmla="*/ 4 w 634"/>
                  <a:gd name="T15" fmla="*/ 112 h 116"/>
                  <a:gd name="T16" fmla="*/ 0 w 634"/>
                  <a:gd name="T17" fmla="*/ 108 h 116"/>
                  <a:gd name="T18" fmla="*/ 2 w 634"/>
                  <a:gd name="T19" fmla="*/ 102 h 116"/>
                  <a:gd name="T20" fmla="*/ 79 w 634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4" h="116">
                    <a:moveTo>
                      <a:pt x="79" y="0"/>
                    </a:moveTo>
                    <a:lnTo>
                      <a:pt x="556" y="0"/>
                    </a:lnTo>
                    <a:lnTo>
                      <a:pt x="632" y="104"/>
                    </a:lnTo>
                    <a:lnTo>
                      <a:pt x="633" y="109"/>
                    </a:lnTo>
                    <a:lnTo>
                      <a:pt x="630" y="113"/>
                    </a:lnTo>
                    <a:lnTo>
                      <a:pt x="626" y="115"/>
                    </a:lnTo>
                    <a:lnTo>
                      <a:pt x="9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62" name="Freeform 150"/>
              <p:cNvSpPr>
                <a:spLocks/>
              </p:cNvSpPr>
              <p:nvPr/>
            </p:nvSpPr>
            <p:spPr bwMode="auto">
              <a:xfrm>
                <a:off x="1430" y="1445"/>
                <a:ext cx="421" cy="75"/>
              </a:xfrm>
              <a:custGeom>
                <a:avLst/>
                <a:gdLst>
                  <a:gd name="T0" fmla="*/ 56 w 421"/>
                  <a:gd name="T1" fmla="*/ 0 h 75"/>
                  <a:gd name="T2" fmla="*/ 400 w 421"/>
                  <a:gd name="T3" fmla="*/ 0 h 75"/>
                  <a:gd name="T4" fmla="*/ 420 w 421"/>
                  <a:gd name="T5" fmla="*/ 74 h 75"/>
                  <a:gd name="T6" fmla="*/ 0 w 421"/>
                  <a:gd name="T7" fmla="*/ 74 h 75"/>
                  <a:gd name="T8" fmla="*/ 56 w 42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75">
                    <a:moveTo>
                      <a:pt x="56" y="0"/>
                    </a:moveTo>
                    <a:lnTo>
                      <a:pt x="400" y="0"/>
                    </a:lnTo>
                    <a:lnTo>
                      <a:pt x="420" y="74"/>
                    </a:lnTo>
                    <a:lnTo>
                      <a:pt x="0" y="7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63" name="Freeform 151"/>
              <p:cNvSpPr>
                <a:spLocks/>
              </p:cNvSpPr>
              <p:nvPr/>
            </p:nvSpPr>
            <p:spPr bwMode="auto">
              <a:xfrm>
                <a:off x="1863" y="1445"/>
                <a:ext cx="129" cy="75"/>
              </a:xfrm>
              <a:custGeom>
                <a:avLst/>
                <a:gdLst>
                  <a:gd name="T0" fmla="*/ 0 w 129"/>
                  <a:gd name="T1" fmla="*/ 0 h 75"/>
                  <a:gd name="T2" fmla="*/ 75 w 129"/>
                  <a:gd name="T3" fmla="*/ 0 h 75"/>
                  <a:gd name="T4" fmla="*/ 128 w 129"/>
                  <a:gd name="T5" fmla="*/ 74 h 75"/>
                  <a:gd name="T6" fmla="*/ 24 w 129"/>
                  <a:gd name="T7" fmla="*/ 74 h 75"/>
                  <a:gd name="T8" fmla="*/ 0 w 12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5">
                    <a:moveTo>
                      <a:pt x="0" y="0"/>
                    </a:moveTo>
                    <a:lnTo>
                      <a:pt x="75" y="0"/>
                    </a:lnTo>
                    <a:lnTo>
                      <a:pt x="128" y="74"/>
                    </a:lnTo>
                    <a:lnTo>
                      <a:pt x="24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48664" name="Group 152"/>
            <p:cNvGrpSpPr>
              <a:grpSpLocks/>
            </p:cNvGrpSpPr>
            <p:nvPr/>
          </p:nvGrpSpPr>
          <p:grpSpPr bwMode="auto">
            <a:xfrm>
              <a:off x="1502" y="1060"/>
              <a:ext cx="410" cy="342"/>
              <a:chOff x="1502" y="1060"/>
              <a:chExt cx="410" cy="342"/>
            </a:xfrm>
          </p:grpSpPr>
          <p:sp>
            <p:nvSpPr>
              <p:cNvPr id="448665" name="Rectangle 153"/>
              <p:cNvSpPr>
                <a:spLocks noChangeArrowheads="1"/>
              </p:cNvSpPr>
              <p:nvPr/>
            </p:nvSpPr>
            <p:spPr bwMode="auto">
              <a:xfrm>
                <a:off x="1502" y="1060"/>
                <a:ext cx="410" cy="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66" name="Rectangle 154"/>
              <p:cNvSpPr>
                <a:spLocks noChangeArrowheads="1"/>
              </p:cNvSpPr>
              <p:nvPr/>
            </p:nvSpPr>
            <p:spPr bwMode="auto">
              <a:xfrm>
                <a:off x="1529" y="1089"/>
                <a:ext cx="356" cy="288"/>
              </a:xfrm>
              <a:prstGeom prst="rect">
                <a:avLst/>
              </a:prstGeom>
              <a:solidFill>
                <a:srgbClr val="105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67" name="Rectangle 155"/>
              <p:cNvSpPr>
                <a:spLocks noChangeArrowheads="1"/>
              </p:cNvSpPr>
              <p:nvPr/>
            </p:nvSpPr>
            <p:spPr bwMode="auto">
              <a:xfrm>
                <a:off x="1843" y="1089"/>
                <a:ext cx="40" cy="2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68" name="Rectangle 156"/>
              <p:cNvSpPr>
                <a:spLocks noChangeArrowheads="1"/>
              </p:cNvSpPr>
              <p:nvPr/>
            </p:nvSpPr>
            <p:spPr bwMode="auto">
              <a:xfrm>
                <a:off x="1855" y="1105"/>
                <a:ext cx="14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69" name="Oval 157"/>
              <p:cNvSpPr>
                <a:spLocks noChangeArrowheads="1"/>
              </p:cNvSpPr>
              <p:nvPr/>
            </p:nvSpPr>
            <p:spPr bwMode="auto">
              <a:xfrm>
                <a:off x="1858" y="1234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70" name="Oval 158"/>
              <p:cNvSpPr>
                <a:spLocks noChangeArrowheads="1"/>
              </p:cNvSpPr>
              <p:nvPr/>
            </p:nvSpPr>
            <p:spPr bwMode="auto">
              <a:xfrm>
                <a:off x="1858" y="1289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71" name="Oval 159"/>
              <p:cNvSpPr>
                <a:spLocks noChangeArrowheads="1"/>
              </p:cNvSpPr>
              <p:nvPr/>
            </p:nvSpPr>
            <p:spPr bwMode="auto">
              <a:xfrm>
                <a:off x="1858" y="1341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448672" name="Group 160"/>
          <p:cNvGrpSpPr>
            <a:grpSpLocks/>
          </p:cNvGrpSpPr>
          <p:nvPr/>
        </p:nvGrpSpPr>
        <p:grpSpPr bwMode="auto">
          <a:xfrm>
            <a:off x="2365375" y="2978150"/>
            <a:ext cx="1006475" cy="757238"/>
            <a:chOff x="1490" y="1876"/>
            <a:chExt cx="634" cy="477"/>
          </a:xfrm>
        </p:grpSpPr>
        <p:grpSp>
          <p:nvGrpSpPr>
            <p:cNvPr id="448673" name="Group 161"/>
            <p:cNvGrpSpPr>
              <a:grpSpLocks/>
            </p:cNvGrpSpPr>
            <p:nvPr/>
          </p:nvGrpSpPr>
          <p:grpSpPr bwMode="auto">
            <a:xfrm>
              <a:off x="1490" y="2237"/>
              <a:ext cx="634" cy="116"/>
              <a:chOff x="1490" y="2237"/>
              <a:chExt cx="634" cy="116"/>
            </a:xfrm>
          </p:grpSpPr>
          <p:sp>
            <p:nvSpPr>
              <p:cNvPr id="448674" name="Freeform 162"/>
              <p:cNvSpPr>
                <a:spLocks/>
              </p:cNvSpPr>
              <p:nvPr/>
            </p:nvSpPr>
            <p:spPr bwMode="auto">
              <a:xfrm>
                <a:off x="1490" y="2237"/>
                <a:ext cx="634" cy="116"/>
              </a:xfrm>
              <a:custGeom>
                <a:avLst/>
                <a:gdLst>
                  <a:gd name="T0" fmla="*/ 79 w 634"/>
                  <a:gd name="T1" fmla="*/ 0 h 116"/>
                  <a:gd name="T2" fmla="*/ 556 w 634"/>
                  <a:gd name="T3" fmla="*/ 0 h 116"/>
                  <a:gd name="T4" fmla="*/ 632 w 634"/>
                  <a:gd name="T5" fmla="*/ 104 h 116"/>
                  <a:gd name="T6" fmla="*/ 633 w 634"/>
                  <a:gd name="T7" fmla="*/ 109 h 116"/>
                  <a:gd name="T8" fmla="*/ 630 w 634"/>
                  <a:gd name="T9" fmla="*/ 113 h 116"/>
                  <a:gd name="T10" fmla="*/ 626 w 634"/>
                  <a:gd name="T11" fmla="*/ 115 h 116"/>
                  <a:gd name="T12" fmla="*/ 9 w 634"/>
                  <a:gd name="T13" fmla="*/ 115 h 116"/>
                  <a:gd name="T14" fmla="*/ 4 w 634"/>
                  <a:gd name="T15" fmla="*/ 112 h 116"/>
                  <a:gd name="T16" fmla="*/ 0 w 634"/>
                  <a:gd name="T17" fmla="*/ 108 h 116"/>
                  <a:gd name="T18" fmla="*/ 2 w 634"/>
                  <a:gd name="T19" fmla="*/ 102 h 116"/>
                  <a:gd name="T20" fmla="*/ 79 w 634"/>
                  <a:gd name="T2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4" h="116">
                    <a:moveTo>
                      <a:pt x="79" y="0"/>
                    </a:moveTo>
                    <a:lnTo>
                      <a:pt x="556" y="0"/>
                    </a:lnTo>
                    <a:lnTo>
                      <a:pt x="632" y="104"/>
                    </a:lnTo>
                    <a:lnTo>
                      <a:pt x="633" y="109"/>
                    </a:lnTo>
                    <a:lnTo>
                      <a:pt x="630" y="113"/>
                    </a:lnTo>
                    <a:lnTo>
                      <a:pt x="626" y="115"/>
                    </a:lnTo>
                    <a:lnTo>
                      <a:pt x="9" y="115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2" y="102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75" name="Freeform 163"/>
              <p:cNvSpPr>
                <a:spLocks/>
              </p:cNvSpPr>
              <p:nvPr/>
            </p:nvSpPr>
            <p:spPr bwMode="auto">
              <a:xfrm>
                <a:off x="1526" y="2261"/>
                <a:ext cx="421" cy="75"/>
              </a:xfrm>
              <a:custGeom>
                <a:avLst/>
                <a:gdLst>
                  <a:gd name="T0" fmla="*/ 56 w 421"/>
                  <a:gd name="T1" fmla="*/ 0 h 75"/>
                  <a:gd name="T2" fmla="*/ 400 w 421"/>
                  <a:gd name="T3" fmla="*/ 0 h 75"/>
                  <a:gd name="T4" fmla="*/ 420 w 421"/>
                  <a:gd name="T5" fmla="*/ 74 h 75"/>
                  <a:gd name="T6" fmla="*/ 0 w 421"/>
                  <a:gd name="T7" fmla="*/ 74 h 75"/>
                  <a:gd name="T8" fmla="*/ 56 w 421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75">
                    <a:moveTo>
                      <a:pt x="56" y="0"/>
                    </a:moveTo>
                    <a:lnTo>
                      <a:pt x="400" y="0"/>
                    </a:lnTo>
                    <a:lnTo>
                      <a:pt x="420" y="74"/>
                    </a:lnTo>
                    <a:lnTo>
                      <a:pt x="0" y="74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8676" name="Freeform 164"/>
              <p:cNvSpPr>
                <a:spLocks/>
              </p:cNvSpPr>
              <p:nvPr/>
            </p:nvSpPr>
            <p:spPr bwMode="auto">
              <a:xfrm>
                <a:off x="1959" y="2261"/>
                <a:ext cx="129" cy="75"/>
              </a:xfrm>
              <a:custGeom>
                <a:avLst/>
                <a:gdLst>
                  <a:gd name="T0" fmla="*/ 0 w 129"/>
                  <a:gd name="T1" fmla="*/ 0 h 75"/>
                  <a:gd name="T2" fmla="*/ 75 w 129"/>
                  <a:gd name="T3" fmla="*/ 0 h 75"/>
                  <a:gd name="T4" fmla="*/ 128 w 129"/>
                  <a:gd name="T5" fmla="*/ 74 h 75"/>
                  <a:gd name="T6" fmla="*/ 24 w 129"/>
                  <a:gd name="T7" fmla="*/ 74 h 75"/>
                  <a:gd name="T8" fmla="*/ 0 w 12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5">
                    <a:moveTo>
                      <a:pt x="0" y="0"/>
                    </a:moveTo>
                    <a:lnTo>
                      <a:pt x="75" y="0"/>
                    </a:lnTo>
                    <a:lnTo>
                      <a:pt x="128" y="74"/>
                    </a:lnTo>
                    <a:lnTo>
                      <a:pt x="24" y="7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448677" name="Group 165"/>
            <p:cNvGrpSpPr>
              <a:grpSpLocks/>
            </p:cNvGrpSpPr>
            <p:nvPr/>
          </p:nvGrpSpPr>
          <p:grpSpPr bwMode="auto">
            <a:xfrm>
              <a:off x="1598" y="1876"/>
              <a:ext cx="410" cy="342"/>
              <a:chOff x="1598" y="1876"/>
              <a:chExt cx="410" cy="342"/>
            </a:xfrm>
          </p:grpSpPr>
          <p:sp>
            <p:nvSpPr>
              <p:cNvPr id="448678" name="Rectangle 166"/>
              <p:cNvSpPr>
                <a:spLocks noChangeArrowheads="1"/>
              </p:cNvSpPr>
              <p:nvPr/>
            </p:nvSpPr>
            <p:spPr bwMode="auto">
              <a:xfrm>
                <a:off x="1598" y="1876"/>
                <a:ext cx="410" cy="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79" name="Rectangle 167"/>
              <p:cNvSpPr>
                <a:spLocks noChangeArrowheads="1"/>
              </p:cNvSpPr>
              <p:nvPr/>
            </p:nvSpPr>
            <p:spPr bwMode="auto">
              <a:xfrm>
                <a:off x="1625" y="1905"/>
                <a:ext cx="356" cy="288"/>
              </a:xfrm>
              <a:prstGeom prst="rect">
                <a:avLst/>
              </a:prstGeom>
              <a:solidFill>
                <a:srgbClr val="105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80" name="Rectangle 168"/>
              <p:cNvSpPr>
                <a:spLocks noChangeArrowheads="1"/>
              </p:cNvSpPr>
              <p:nvPr/>
            </p:nvSpPr>
            <p:spPr bwMode="auto">
              <a:xfrm>
                <a:off x="1939" y="1905"/>
                <a:ext cx="40" cy="2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81" name="Rectangle 169"/>
              <p:cNvSpPr>
                <a:spLocks noChangeArrowheads="1"/>
              </p:cNvSpPr>
              <p:nvPr/>
            </p:nvSpPr>
            <p:spPr bwMode="auto">
              <a:xfrm>
                <a:off x="1951" y="1921"/>
                <a:ext cx="14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82" name="Oval 170"/>
              <p:cNvSpPr>
                <a:spLocks noChangeArrowheads="1"/>
              </p:cNvSpPr>
              <p:nvPr/>
            </p:nvSpPr>
            <p:spPr bwMode="auto">
              <a:xfrm>
                <a:off x="1954" y="2050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83" name="Oval 171"/>
              <p:cNvSpPr>
                <a:spLocks noChangeArrowheads="1"/>
              </p:cNvSpPr>
              <p:nvPr/>
            </p:nvSpPr>
            <p:spPr bwMode="auto">
              <a:xfrm>
                <a:off x="1954" y="2105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8684" name="Oval 172"/>
              <p:cNvSpPr>
                <a:spLocks noChangeArrowheads="1"/>
              </p:cNvSpPr>
              <p:nvPr/>
            </p:nvSpPr>
            <p:spPr bwMode="auto">
              <a:xfrm>
                <a:off x="1954" y="215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sp>
        <p:nvSpPr>
          <p:cNvPr id="448685" name="Text Box 173"/>
          <p:cNvSpPr txBox="1">
            <a:spLocks noChangeArrowheads="1"/>
          </p:cNvSpPr>
          <p:nvPr/>
        </p:nvSpPr>
        <p:spPr bwMode="auto">
          <a:xfrm>
            <a:off x="1206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-</a:t>
            </a:r>
            <a:fld id="{0FBAC314-E6F2-4EE2-A57D-4A007D1D982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3563938"/>
            <a:ext cx="6400800" cy="1617662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</a:p>
        </p:txBody>
      </p:sp>
      <p:grpSp>
        <p:nvGrpSpPr>
          <p:cNvPr id="450565" name="Group 5"/>
          <p:cNvGrpSpPr>
            <a:grpSpLocks/>
          </p:cNvGrpSpPr>
          <p:nvPr/>
        </p:nvGrpSpPr>
        <p:grpSpPr bwMode="auto">
          <a:xfrm>
            <a:off x="2281238" y="1544638"/>
            <a:ext cx="6072187" cy="3814762"/>
            <a:chOff x="1437" y="973"/>
            <a:chExt cx="3825" cy="2403"/>
          </a:xfrm>
        </p:grpSpPr>
        <p:grpSp>
          <p:nvGrpSpPr>
            <p:cNvPr id="450566" name="Group 6"/>
            <p:cNvGrpSpPr>
              <a:grpSpLocks/>
            </p:cNvGrpSpPr>
            <p:nvPr/>
          </p:nvGrpSpPr>
          <p:grpSpPr bwMode="auto">
            <a:xfrm>
              <a:off x="1437" y="1038"/>
              <a:ext cx="3823" cy="2338"/>
              <a:chOff x="1437" y="1038"/>
              <a:chExt cx="3823" cy="2338"/>
            </a:xfrm>
          </p:grpSpPr>
          <p:grpSp>
            <p:nvGrpSpPr>
              <p:cNvPr id="450567" name="Group 7"/>
              <p:cNvGrpSpPr>
                <a:grpSpLocks/>
              </p:cNvGrpSpPr>
              <p:nvPr/>
            </p:nvGrpSpPr>
            <p:grpSpPr bwMode="auto">
              <a:xfrm>
                <a:off x="5000" y="1324"/>
                <a:ext cx="260" cy="397"/>
                <a:chOff x="5000" y="1324"/>
                <a:chExt cx="260" cy="397"/>
              </a:xfrm>
            </p:grpSpPr>
            <p:sp>
              <p:nvSpPr>
                <p:cNvPr id="450568" name="Freeform 8"/>
                <p:cNvSpPr>
                  <a:spLocks/>
                </p:cNvSpPr>
                <p:nvPr/>
              </p:nvSpPr>
              <p:spPr bwMode="auto">
                <a:xfrm>
                  <a:off x="5080" y="1324"/>
                  <a:ext cx="180" cy="324"/>
                </a:xfrm>
                <a:custGeom>
                  <a:avLst/>
                  <a:gdLst>
                    <a:gd name="T0" fmla="*/ 179 w 180"/>
                    <a:gd name="T1" fmla="*/ 0 h 324"/>
                    <a:gd name="T2" fmla="*/ 0 w 180"/>
                    <a:gd name="T3" fmla="*/ 153 h 324"/>
                    <a:gd name="T4" fmla="*/ 0 w 180"/>
                    <a:gd name="T5" fmla="*/ 323 h 324"/>
                    <a:gd name="T6" fmla="*/ 179 w 180"/>
                    <a:gd name="T7" fmla="*/ 172 h 324"/>
                    <a:gd name="T8" fmla="*/ 179 w 180"/>
                    <a:gd name="T9" fmla="*/ 0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324">
                      <a:moveTo>
                        <a:pt x="179" y="0"/>
                      </a:moveTo>
                      <a:lnTo>
                        <a:pt x="0" y="153"/>
                      </a:lnTo>
                      <a:lnTo>
                        <a:pt x="0" y="323"/>
                      </a:lnTo>
                      <a:lnTo>
                        <a:pt x="179" y="172"/>
                      </a:lnTo>
                      <a:lnTo>
                        <a:pt x="179" y="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69" name="Freeform 9"/>
                <p:cNvSpPr>
                  <a:spLocks/>
                </p:cNvSpPr>
                <p:nvPr/>
              </p:nvSpPr>
              <p:spPr bwMode="auto">
                <a:xfrm>
                  <a:off x="5014" y="1477"/>
                  <a:ext cx="67" cy="244"/>
                </a:xfrm>
                <a:custGeom>
                  <a:avLst/>
                  <a:gdLst>
                    <a:gd name="T0" fmla="*/ 0 w 67"/>
                    <a:gd name="T1" fmla="*/ 69 h 244"/>
                    <a:gd name="T2" fmla="*/ 58 w 67"/>
                    <a:gd name="T3" fmla="*/ 30 h 244"/>
                    <a:gd name="T4" fmla="*/ 66 w 67"/>
                    <a:gd name="T5" fmla="*/ 0 h 244"/>
                    <a:gd name="T6" fmla="*/ 66 w 67"/>
                    <a:gd name="T7" fmla="*/ 168 h 244"/>
                    <a:gd name="T8" fmla="*/ 58 w 67"/>
                    <a:gd name="T9" fmla="*/ 209 h 244"/>
                    <a:gd name="T10" fmla="*/ 0 w 67"/>
                    <a:gd name="T11" fmla="*/ 243 h 244"/>
                    <a:gd name="T12" fmla="*/ 0 w 67"/>
                    <a:gd name="T13" fmla="*/ 6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244">
                      <a:moveTo>
                        <a:pt x="0" y="69"/>
                      </a:moveTo>
                      <a:lnTo>
                        <a:pt x="58" y="30"/>
                      </a:lnTo>
                      <a:lnTo>
                        <a:pt x="66" y="0"/>
                      </a:lnTo>
                      <a:lnTo>
                        <a:pt x="66" y="168"/>
                      </a:lnTo>
                      <a:lnTo>
                        <a:pt x="58" y="209"/>
                      </a:lnTo>
                      <a:lnTo>
                        <a:pt x="0" y="243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70" name="Freeform 10"/>
                <p:cNvSpPr>
                  <a:spLocks/>
                </p:cNvSpPr>
                <p:nvPr/>
              </p:nvSpPr>
              <p:spPr bwMode="auto">
                <a:xfrm>
                  <a:off x="5000" y="1594"/>
                  <a:ext cx="23" cy="65"/>
                </a:xfrm>
                <a:custGeom>
                  <a:avLst/>
                  <a:gdLst>
                    <a:gd name="T0" fmla="*/ 22 w 23"/>
                    <a:gd name="T1" fmla="*/ 0 h 65"/>
                    <a:gd name="T2" fmla="*/ 0 w 23"/>
                    <a:gd name="T3" fmla="*/ 25 h 65"/>
                    <a:gd name="T4" fmla="*/ 22 w 23"/>
                    <a:gd name="T5" fmla="*/ 64 h 65"/>
                    <a:gd name="T6" fmla="*/ 22 w 23"/>
                    <a:gd name="T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5">
                      <a:moveTo>
                        <a:pt x="22" y="0"/>
                      </a:moveTo>
                      <a:lnTo>
                        <a:pt x="0" y="25"/>
                      </a:lnTo>
                      <a:lnTo>
                        <a:pt x="22" y="64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71" name="Freeform 11"/>
                <p:cNvSpPr>
                  <a:spLocks/>
                </p:cNvSpPr>
                <p:nvPr/>
              </p:nvSpPr>
              <p:spPr bwMode="auto">
                <a:xfrm>
                  <a:off x="5073" y="1477"/>
                  <a:ext cx="17" cy="207"/>
                </a:xfrm>
                <a:custGeom>
                  <a:avLst/>
                  <a:gdLst>
                    <a:gd name="T0" fmla="*/ 13 w 17"/>
                    <a:gd name="T1" fmla="*/ 0 h 207"/>
                    <a:gd name="T2" fmla="*/ 0 w 17"/>
                    <a:gd name="T3" fmla="*/ 33 h 207"/>
                    <a:gd name="T4" fmla="*/ 0 w 17"/>
                    <a:gd name="T5" fmla="*/ 206 h 207"/>
                    <a:gd name="T6" fmla="*/ 16 w 17"/>
                    <a:gd name="T7" fmla="*/ 172 h 207"/>
                    <a:gd name="T8" fmla="*/ 13 w 17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07">
                      <a:moveTo>
                        <a:pt x="13" y="0"/>
                      </a:moveTo>
                      <a:lnTo>
                        <a:pt x="0" y="33"/>
                      </a:lnTo>
                      <a:lnTo>
                        <a:pt x="0" y="206"/>
                      </a:lnTo>
                      <a:lnTo>
                        <a:pt x="16" y="172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50572" name="Group 12"/>
              <p:cNvGrpSpPr>
                <a:grpSpLocks/>
              </p:cNvGrpSpPr>
              <p:nvPr/>
            </p:nvGrpSpPr>
            <p:grpSpPr bwMode="auto">
              <a:xfrm>
                <a:off x="3231" y="2737"/>
                <a:ext cx="1186" cy="639"/>
                <a:chOff x="3231" y="2737"/>
                <a:chExt cx="1186" cy="639"/>
              </a:xfrm>
            </p:grpSpPr>
            <p:sp>
              <p:nvSpPr>
                <p:cNvPr id="450573" name="Freeform 13"/>
                <p:cNvSpPr>
                  <a:spLocks/>
                </p:cNvSpPr>
                <p:nvPr/>
              </p:nvSpPr>
              <p:spPr bwMode="auto">
                <a:xfrm>
                  <a:off x="3759" y="2743"/>
                  <a:ext cx="49" cy="189"/>
                </a:xfrm>
                <a:custGeom>
                  <a:avLst/>
                  <a:gdLst>
                    <a:gd name="T0" fmla="*/ 0 w 49"/>
                    <a:gd name="T1" fmla="*/ 33 h 189"/>
                    <a:gd name="T2" fmla="*/ 22 w 49"/>
                    <a:gd name="T3" fmla="*/ 107 h 189"/>
                    <a:gd name="T4" fmla="*/ 22 w 49"/>
                    <a:gd name="T5" fmla="*/ 188 h 189"/>
                    <a:gd name="T6" fmla="*/ 48 w 49"/>
                    <a:gd name="T7" fmla="*/ 169 h 189"/>
                    <a:gd name="T8" fmla="*/ 48 w 49"/>
                    <a:gd name="T9" fmla="*/ 0 h 189"/>
                    <a:gd name="T10" fmla="*/ 0 w 49"/>
                    <a:gd name="T11" fmla="*/ 33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189">
                      <a:moveTo>
                        <a:pt x="0" y="33"/>
                      </a:moveTo>
                      <a:lnTo>
                        <a:pt x="22" y="107"/>
                      </a:lnTo>
                      <a:lnTo>
                        <a:pt x="22" y="188"/>
                      </a:lnTo>
                      <a:lnTo>
                        <a:pt x="48" y="169"/>
                      </a:lnTo>
                      <a:lnTo>
                        <a:pt x="48" y="0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74" name="Freeform 14"/>
                <p:cNvSpPr>
                  <a:spLocks/>
                </p:cNvSpPr>
                <p:nvPr/>
              </p:nvSpPr>
              <p:spPr bwMode="auto">
                <a:xfrm>
                  <a:off x="3807" y="2737"/>
                  <a:ext cx="152" cy="176"/>
                </a:xfrm>
                <a:custGeom>
                  <a:avLst/>
                  <a:gdLst>
                    <a:gd name="T0" fmla="*/ 0 w 152"/>
                    <a:gd name="T1" fmla="*/ 6 h 176"/>
                    <a:gd name="T2" fmla="*/ 64 w 152"/>
                    <a:gd name="T3" fmla="*/ 0 h 176"/>
                    <a:gd name="T4" fmla="*/ 151 w 152"/>
                    <a:gd name="T5" fmla="*/ 0 h 176"/>
                    <a:gd name="T6" fmla="*/ 151 w 152"/>
                    <a:gd name="T7" fmla="*/ 170 h 176"/>
                    <a:gd name="T8" fmla="*/ 64 w 152"/>
                    <a:gd name="T9" fmla="*/ 170 h 176"/>
                    <a:gd name="T10" fmla="*/ 0 w 152"/>
                    <a:gd name="T11" fmla="*/ 175 h 176"/>
                    <a:gd name="T12" fmla="*/ 0 w 152"/>
                    <a:gd name="T13" fmla="*/ 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176">
                      <a:moveTo>
                        <a:pt x="0" y="6"/>
                      </a:moveTo>
                      <a:lnTo>
                        <a:pt x="64" y="0"/>
                      </a:lnTo>
                      <a:lnTo>
                        <a:pt x="151" y="0"/>
                      </a:lnTo>
                      <a:lnTo>
                        <a:pt x="151" y="170"/>
                      </a:lnTo>
                      <a:lnTo>
                        <a:pt x="64" y="170"/>
                      </a:lnTo>
                      <a:lnTo>
                        <a:pt x="0" y="175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75" name="Freeform 15"/>
                <p:cNvSpPr>
                  <a:spLocks/>
                </p:cNvSpPr>
                <p:nvPr/>
              </p:nvSpPr>
              <p:spPr bwMode="auto">
                <a:xfrm>
                  <a:off x="3960" y="2739"/>
                  <a:ext cx="72" cy="240"/>
                </a:xfrm>
                <a:custGeom>
                  <a:avLst/>
                  <a:gdLst>
                    <a:gd name="T0" fmla="*/ 0 w 72"/>
                    <a:gd name="T1" fmla="*/ 0 h 240"/>
                    <a:gd name="T2" fmla="*/ 0 w 72"/>
                    <a:gd name="T3" fmla="*/ 168 h 240"/>
                    <a:gd name="T4" fmla="*/ 71 w 72"/>
                    <a:gd name="T5" fmla="*/ 239 h 240"/>
                    <a:gd name="T6" fmla="*/ 71 w 72"/>
                    <a:gd name="T7" fmla="*/ 66 h 240"/>
                    <a:gd name="T8" fmla="*/ 0 w 72"/>
                    <a:gd name="T9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240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71" y="239"/>
                      </a:lnTo>
                      <a:lnTo>
                        <a:pt x="71" y="6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76" name="Freeform 16"/>
                <p:cNvSpPr>
                  <a:spLocks/>
                </p:cNvSpPr>
                <p:nvPr/>
              </p:nvSpPr>
              <p:spPr bwMode="auto">
                <a:xfrm>
                  <a:off x="4031" y="2783"/>
                  <a:ext cx="89" cy="193"/>
                </a:xfrm>
                <a:custGeom>
                  <a:avLst/>
                  <a:gdLst>
                    <a:gd name="T0" fmla="*/ 0 w 89"/>
                    <a:gd name="T1" fmla="*/ 24 h 193"/>
                    <a:gd name="T2" fmla="*/ 88 w 89"/>
                    <a:gd name="T3" fmla="*/ 0 h 193"/>
                    <a:gd name="T4" fmla="*/ 88 w 89"/>
                    <a:gd name="T5" fmla="*/ 170 h 193"/>
                    <a:gd name="T6" fmla="*/ 0 w 89"/>
                    <a:gd name="T7" fmla="*/ 192 h 193"/>
                    <a:gd name="T8" fmla="*/ 0 w 89"/>
                    <a:gd name="T9" fmla="*/ 2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193">
                      <a:moveTo>
                        <a:pt x="0" y="24"/>
                      </a:moveTo>
                      <a:lnTo>
                        <a:pt x="88" y="0"/>
                      </a:lnTo>
                      <a:lnTo>
                        <a:pt x="88" y="170"/>
                      </a:lnTo>
                      <a:lnTo>
                        <a:pt x="0" y="19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77" name="Freeform 17"/>
                <p:cNvSpPr>
                  <a:spLocks/>
                </p:cNvSpPr>
                <p:nvPr/>
              </p:nvSpPr>
              <p:spPr bwMode="auto">
                <a:xfrm>
                  <a:off x="4179" y="2949"/>
                  <a:ext cx="58" cy="267"/>
                </a:xfrm>
                <a:custGeom>
                  <a:avLst/>
                  <a:gdLst>
                    <a:gd name="T0" fmla="*/ 0 w 58"/>
                    <a:gd name="T1" fmla="*/ 0 h 267"/>
                    <a:gd name="T2" fmla="*/ 57 w 58"/>
                    <a:gd name="T3" fmla="*/ 95 h 267"/>
                    <a:gd name="T4" fmla="*/ 57 w 58"/>
                    <a:gd name="T5" fmla="*/ 266 h 267"/>
                    <a:gd name="T6" fmla="*/ 0 w 58"/>
                    <a:gd name="T7" fmla="*/ 168 h 267"/>
                    <a:gd name="T8" fmla="*/ 0 w 58"/>
                    <a:gd name="T9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67">
                      <a:moveTo>
                        <a:pt x="0" y="0"/>
                      </a:moveTo>
                      <a:lnTo>
                        <a:pt x="57" y="95"/>
                      </a:lnTo>
                      <a:lnTo>
                        <a:pt x="57" y="266"/>
                      </a:lnTo>
                      <a:lnTo>
                        <a:pt x="0" y="16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78" name="Freeform 18"/>
                <p:cNvSpPr>
                  <a:spLocks/>
                </p:cNvSpPr>
                <p:nvPr/>
              </p:nvSpPr>
              <p:spPr bwMode="auto">
                <a:xfrm>
                  <a:off x="4119" y="2783"/>
                  <a:ext cx="75" cy="243"/>
                </a:xfrm>
                <a:custGeom>
                  <a:avLst/>
                  <a:gdLst>
                    <a:gd name="T0" fmla="*/ 0 w 75"/>
                    <a:gd name="T1" fmla="*/ 0 h 243"/>
                    <a:gd name="T2" fmla="*/ 74 w 75"/>
                    <a:gd name="T3" fmla="*/ 87 h 243"/>
                    <a:gd name="T4" fmla="*/ 58 w 75"/>
                    <a:gd name="T5" fmla="*/ 166 h 243"/>
                    <a:gd name="T6" fmla="*/ 58 w 75"/>
                    <a:gd name="T7" fmla="*/ 242 h 243"/>
                    <a:gd name="T8" fmla="*/ 0 w 75"/>
                    <a:gd name="T9" fmla="*/ 168 h 243"/>
                    <a:gd name="T10" fmla="*/ 0 w 75"/>
                    <a:gd name="T11" fmla="*/ 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243">
                      <a:moveTo>
                        <a:pt x="0" y="0"/>
                      </a:moveTo>
                      <a:lnTo>
                        <a:pt x="74" y="87"/>
                      </a:lnTo>
                      <a:lnTo>
                        <a:pt x="58" y="166"/>
                      </a:lnTo>
                      <a:lnTo>
                        <a:pt x="58" y="242"/>
                      </a:lnTo>
                      <a:lnTo>
                        <a:pt x="0" y="16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79" name="Freeform 19"/>
                <p:cNvSpPr>
                  <a:spLocks/>
                </p:cNvSpPr>
                <p:nvPr/>
              </p:nvSpPr>
              <p:spPr bwMode="auto">
                <a:xfrm>
                  <a:off x="3231" y="2806"/>
                  <a:ext cx="156" cy="300"/>
                </a:xfrm>
                <a:custGeom>
                  <a:avLst/>
                  <a:gdLst>
                    <a:gd name="T0" fmla="*/ 14 w 156"/>
                    <a:gd name="T1" fmla="*/ 299 h 300"/>
                    <a:gd name="T2" fmla="*/ 0 w 156"/>
                    <a:gd name="T3" fmla="*/ 206 h 300"/>
                    <a:gd name="T4" fmla="*/ 32 w 156"/>
                    <a:gd name="T5" fmla="*/ 109 h 300"/>
                    <a:gd name="T6" fmla="*/ 155 w 156"/>
                    <a:gd name="T7" fmla="*/ 0 h 300"/>
                    <a:gd name="T8" fmla="*/ 155 w 156"/>
                    <a:gd name="T9" fmla="*/ 168 h 300"/>
                    <a:gd name="T10" fmla="*/ 34 w 156"/>
                    <a:gd name="T11" fmla="*/ 275 h 300"/>
                    <a:gd name="T12" fmla="*/ 14 w 156"/>
                    <a:gd name="T13" fmla="*/ 299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6" h="300">
                      <a:moveTo>
                        <a:pt x="14" y="299"/>
                      </a:moveTo>
                      <a:lnTo>
                        <a:pt x="0" y="206"/>
                      </a:lnTo>
                      <a:lnTo>
                        <a:pt x="32" y="109"/>
                      </a:lnTo>
                      <a:lnTo>
                        <a:pt x="155" y="0"/>
                      </a:lnTo>
                      <a:lnTo>
                        <a:pt x="155" y="168"/>
                      </a:lnTo>
                      <a:lnTo>
                        <a:pt x="34" y="275"/>
                      </a:lnTo>
                      <a:lnTo>
                        <a:pt x="14" y="299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80" name="Freeform 20"/>
                <p:cNvSpPr>
                  <a:spLocks/>
                </p:cNvSpPr>
                <p:nvPr/>
              </p:nvSpPr>
              <p:spPr bwMode="auto">
                <a:xfrm>
                  <a:off x="3386" y="2780"/>
                  <a:ext cx="88" cy="193"/>
                </a:xfrm>
                <a:custGeom>
                  <a:avLst/>
                  <a:gdLst>
                    <a:gd name="T0" fmla="*/ 0 w 88"/>
                    <a:gd name="T1" fmla="*/ 26 h 193"/>
                    <a:gd name="T2" fmla="*/ 0 w 88"/>
                    <a:gd name="T3" fmla="*/ 192 h 193"/>
                    <a:gd name="T4" fmla="*/ 87 w 88"/>
                    <a:gd name="T5" fmla="*/ 168 h 193"/>
                    <a:gd name="T6" fmla="*/ 87 w 88"/>
                    <a:gd name="T7" fmla="*/ 0 h 193"/>
                    <a:gd name="T8" fmla="*/ 0 w 88"/>
                    <a:gd name="T9" fmla="*/ 26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193">
                      <a:moveTo>
                        <a:pt x="0" y="26"/>
                      </a:moveTo>
                      <a:lnTo>
                        <a:pt x="0" y="192"/>
                      </a:lnTo>
                      <a:lnTo>
                        <a:pt x="87" y="168"/>
                      </a:lnTo>
                      <a:lnTo>
                        <a:pt x="87" y="0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81" name="Freeform 21"/>
                <p:cNvSpPr>
                  <a:spLocks/>
                </p:cNvSpPr>
                <p:nvPr/>
              </p:nvSpPr>
              <p:spPr bwMode="auto">
                <a:xfrm>
                  <a:off x="3473" y="2780"/>
                  <a:ext cx="176" cy="237"/>
                </a:xfrm>
                <a:custGeom>
                  <a:avLst/>
                  <a:gdLst>
                    <a:gd name="T0" fmla="*/ 0 w 176"/>
                    <a:gd name="T1" fmla="*/ 0 h 237"/>
                    <a:gd name="T2" fmla="*/ 175 w 176"/>
                    <a:gd name="T3" fmla="*/ 68 h 237"/>
                    <a:gd name="T4" fmla="*/ 175 w 176"/>
                    <a:gd name="T5" fmla="*/ 236 h 237"/>
                    <a:gd name="T6" fmla="*/ 0 w 176"/>
                    <a:gd name="T7" fmla="*/ 168 h 237"/>
                    <a:gd name="T8" fmla="*/ 0 w 176"/>
                    <a:gd name="T9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237">
                      <a:moveTo>
                        <a:pt x="0" y="0"/>
                      </a:moveTo>
                      <a:lnTo>
                        <a:pt x="175" y="68"/>
                      </a:lnTo>
                      <a:lnTo>
                        <a:pt x="175" y="236"/>
                      </a:lnTo>
                      <a:lnTo>
                        <a:pt x="0" y="16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D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82" name="Freeform 22"/>
                <p:cNvSpPr>
                  <a:spLocks/>
                </p:cNvSpPr>
                <p:nvPr/>
              </p:nvSpPr>
              <p:spPr bwMode="auto">
                <a:xfrm>
                  <a:off x="3648" y="2848"/>
                  <a:ext cx="136" cy="176"/>
                </a:xfrm>
                <a:custGeom>
                  <a:avLst/>
                  <a:gdLst>
                    <a:gd name="T0" fmla="*/ 0 w 136"/>
                    <a:gd name="T1" fmla="*/ 0 h 176"/>
                    <a:gd name="T2" fmla="*/ 0 w 136"/>
                    <a:gd name="T3" fmla="*/ 168 h 176"/>
                    <a:gd name="T4" fmla="*/ 135 w 136"/>
                    <a:gd name="T5" fmla="*/ 175 h 176"/>
                    <a:gd name="T6" fmla="*/ 135 w 136"/>
                    <a:gd name="T7" fmla="*/ 4 h 176"/>
                    <a:gd name="T8" fmla="*/ 0 w 136"/>
                    <a:gd name="T9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" h="176">
                      <a:moveTo>
                        <a:pt x="0" y="0"/>
                      </a:moveTo>
                      <a:lnTo>
                        <a:pt x="0" y="168"/>
                      </a:lnTo>
                      <a:lnTo>
                        <a:pt x="135" y="175"/>
                      </a:lnTo>
                      <a:lnTo>
                        <a:pt x="135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83" name="Freeform 23"/>
                <p:cNvSpPr>
                  <a:spLocks/>
                </p:cNvSpPr>
                <p:nvPr/>
              </p:nvSpPr>
              <p:spPr bwMode="auto">
                <a:xfrm>
                  <a:off x="4340" y="3119"/>
                  <a:ext cx="77" cy="251"/>
                </a:xfrm>
                <a:custGeom>
                  <a:avLst/>
                  <a:gdLst>
                    <a:gd name="T0" fmla="*/ 0 w 77"/>
                    <a:gd name="T1" fmla="*/ 82 h 251"/>
                    <a:gd name="T2" fmla="*/ 76 w 77"/>
                    <a:gd name="T3" fmla="*/ 0 h 251"/>
                    <a:gd name="T4" fmla="*/ 76 w 77"/>
                    <a:gd name="T5" fmla="*/ 169 h 251"/>
                    <a:gd name="T6" fmla="*/ 0 w 77"/>
                    <a:gd name="T7" fmla="*/ 250 h 251"/>
                    <a:gd name="T8" fmla="*/ 0 w 77"/>
                    <a:gd name="T9" fmla="*/ 82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251">
                      <a:moveTo>
                        <a:pt x="0" y="82"/>
                      </a:moveTo>
                      <a:lnTo>
                        <a:pt x="76" y="0"/>
                      </a:lnTo>
                      <a:lnTo>
                        <a:pt x="76" y="169"/>
                      </a:lnTo>
                      <a:lnTo>
                        <a:pt x="0" y="250"/>
                      </a:lnTo>
                      <a:lnTo>
                        <a:pt x="0" y="8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84" name="Freeform 24"/>
                <p:cNvSpPr>
                  <a:spLocks/>
                </p:cNvSpPr>
                <p:nvPr/>
              </p:nvSpPr>
              <p:spPr bwMode="auto">
                <a:xfrm>
                  <a:off x="4235" y="3045"/>
                  <a:ext cx="25" cy="172"/>
                </a:xfrm>
                <a:custGeom>
                  <a:avLst/>
                  <a:gdLst>
                    <a:gd name="T0" fmla="*/ 0 w 25"/>
                    <a:gd name="T1" fmla="*/ 0 h 172"/>
                    <a:gd name="T2" fmla="*/ 0 w 25"/>
                    <a:gd name="T3" fmla="*/ 171 h 172"/>
                    <a:gd name="T4" fmla="*/ 24 w 25"/>
                    <a:gd name="T5" fmla="*/ 171 h 172"/>
                    <a:gd name="T6" fmla="*/ 24 w 25"/>
                    <a:gd name="T7" fmla="*/ 2 h 172"/>
                    <a:gd name="T8" fmla="*/ 0 w 25"/>
                    <a:gd name="T9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72">
                      <a:moveTo>
                        <a:pt x="0" y="0"/>
                      </a:moveTo>
                      <a:lnTo>
                        <a:pt x="0" y="171"/>
                      </a:lnTo>
                      <a:lnTo>
                        <a:pt x="24" y="171"/>
                      </a:lnTo>
                      <a:lnTo>
                        <a:pt x="24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85" name="Freeform 25"/>
                <p:cNvSpPr>
                  <a:spLocks/>
                </p:cNvSpPr>
                <p:nvPr/>
              </p:nvSpPr>
              <p:spPr bwMode="auto">
                <a:xfrm>
                  <a:off x="4279" y="3201"/>
                  <a:ext cx="62" cy="173"/>
                </a:xfrm>
                <a:custGeom>
                  <a:avLst/>
                  <a:gdLst>
                    <a:gd name="T0" fmla="*/ 0 w 62"/>
                    <a:gd name="T1" fmla="*/ 4 h 173"/>
                    <a:gd name="T2" fmla="*/ 61 w 62"/>
                    <a:gd name="T3" fmla="*/ 0 h 173"/>
                    <a:gd name="T4" fmla="*/ 61 w 62"/>
                    <a:gd name="T5" fmla="*/ 166 h 173"/>
                    <a:gd name="T6" fmla="*/ 0 w 62"/>
                    <a:gd name="T7" fmla="*/ 172 h 173"/>
                    <a:gd name="T8" fmla="*/ 0 w 62"/>
                    <a:gd name="T9" fmla="*/ 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173">
                      <a:moveTo>
                        <a:pt x="0" y="4"/>
                      </a:moveTo>
                      <a:lnTo>
                        <a:pt x="61" y="0"/>
                      </a:lnTo>
                      <a:lnTo>
                        <a:pt x="61" y="166"/>
                      </a:lnTo>
                      <a:lnTo>
                        <a:pt x="0" y="172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86" name="Freeform 26"/>
                <p:cNvSpPr>
                  <a:spLocks/>
                </p:cNvSpPr>
                <p:nvPr/>
              </p:nvSpPr>
              <p:spPr bwMode="auto">
                <a:xfrm>
                  <a:off x="4258" y="3046"/>
                  <a:ext cx="22" cy="330"/>
                </a:xfrm>
                <a:custGeom>
                  <a:avLst/>
                  <a:gdLst>
                    <a:gd name="T0" fmla="*/ 0 w 22"/>
                    <a:gd name="T1" fmla="*/ 0 h 330"/>
                    <a:gd name="T2" fmla="*/ 21 w 22"/>
                    <a:gd name="T3" fmla="*/ 164 h 330"/>
                    <a:gd name="T4" fmla="*/ 21 w 22"/>
                    <a:gd name="T5" fmla="*/ 329 h 330"/>
                    <a:gd name="T6" fmla="*/ 0 w 22"/>
                    <a:gd name="T7" fmla="*/ 169 h 330"/>
                    <a:gd name="T8" fmla="*/ 0 w 22"/>
                    <a:gd name="T9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330">
                      <a:moveTo>
                        <a:pt x="0" y="0"/>
                      </a:moveTo>
                      <a:lnTo>
                        <a:pt x="21" y="164"/>
                      </a:lnTo>
                      <a:lnTo>
                        <a:pt x="21" y="329"/>
                      </a:lnTo>
                      <a:lnTo>
                        <a:pt x="0" y="16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50587" name="Group 27"/>
              <p:cNvGrpSpPr>
                <a:grpSpLocks/>
              </p:cNvGrpSpPr>
              <p:nvPr/>
            </p:nvGrpSpPr>
            <p:grpSpPr bwMode="auto">
              <a:xfrm>
                <a:off x="4291" y="2260"/>
                <a:ext cx="398" cy="554"/>
                <a:chOff x="4291" y="2260"/>
                <a:chExt cx="398" cy="554"/>
              </a:xfrm>
            </p:grpSpPr>
            <p:sp>
              <p:nvSpPr>
                <p:cNvPr id="450588" name="Freeform 28"/>
                <p:cNvSpPr>
                  <a:spLocks/>
                </p:cNvSpPr>
                <p:nvPr/>
              </p:nvSpPr>
              <p:spPr bwMode="auto">
                <a:xfrm>
                  <a:off x="4340" y="2531"/>
                  <a:ext cx="65" cy="196"/>
                </a:xfrm>
                <a:custGeom>
                  <a:avLst/>
                  <a:gdLst>
                    <a:gd name="T0" fmla="*/ 0 w 65"/>
                    <a:gd name="T1" fmla="*/ 24 h 196"/>
                    <a:gd name="T2" fmla="*/ 64 w 65"/>
                    <a:gd name="T3" fmla="*/ 0 h 196"/>
                    <a:gd name="T4" fmla="*/ 64 w 65"/>
                    <a:gd name="T5" fmla="*/ 171 h 196"/>
                    <a:gd name="T6" fmla="*/ 0 w 65"/>
                    <a:gd name="T7" fmla="*/ 195 h 196"/>
                    <a:gd name="T8" fmla="*/ 0 w 65"/>
                    <a:gd name="T9" fmla="*/ 24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196">
                      <a:moveTo>
                        <a:pt x="0" y="24"/>
                      </a:moveTo>
                      <a:lnTo>
                        <a:pt x="64" y="0"/>
                      </a:lnTo>
                      <a:lnTo>
                        <a:pt x="64" y="171"/>
                      </a:lnTo>
                      <a:lnTo>
                        <a:pt x="0" y="195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89" name="Freeform 29"/>
                <p:cNvSpPr>
                  <a:spLocks/>
                </p:cNvSpPr>
                <p:nvPr/>
              </p:nvSpPr>
              <p:spPr bwMode="auto">
                <a:xfrm>
                  <a:off x="4404" y="2433"/>
                  <a:ext cx="86" cy="272"/>
                </a:xfrm>
                <a:custGeom>
                  <a:avLst/>
                  <a:gdLst>
                    <a:gd name="T0" fmla="*/ 0 w 86"/>
                    <a:gd name="T1" fmla="*/ 98 h 272"/>
                    <a:gd name="T2" fmla="*/ 85 w 86"/>
                    <a:gd name="T3" fmla="*/ 0 h 272"/>
                    <a:gd name="T4" fmla="*/ 85 w 86"/>
                    <a:gd name="T5" fmla="*/ 172 h 272"/>
                    <a:gd name="T6" fmla="*/ 0 w 86"/>
                    <a:gd name="T7" fmla="*/ 271 h 272"/>
                    <a:gd name="T8" fmla="*/ 0 w 86"/>
                    <a:gd name="T9" fmla="*/ 98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72">
                      <a:moveTo>
                        <a:pt x="0" y="98"/>
                      </a:moveTo>
                      <a:lnTo>
                        <a:pt x="85" y="0"/>
                      </a:lnTo>
                      <a:lnTo>
                        <a:pt x="85" y="172"/>
                      </a:lnTo>
                      <a:lnTo>
                        <a:pt x="0" y="271"/>
                      </a:lnTo>
                      <a:lnTo>
                        <a:pt x="0" y="98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90" name="Freeform 30"/>
                <p:cNvSpPr>
                  <a:spLocks/>
                </p:cNvSpPr>
                <p:nvPr/>
              </p:nvSpPr>
              <p:spPr bwMode="auto">
                <a:xfrm>
                  <a:off x="4489" y="2370"/>
                  <a:ext cx="39" cy="236"/>
                </a:xfrm>
                <a:custGeom>
                  <a:avLst/>
                  <a:gdLst>
                    <a:gd name="T0" fmla="*/ 0 w 39"/>
                    <a:gd name="T1" fmla="*/ 68 h 236"/>
                    <a:gd name="T2" fmla="*/ 0 w 39"/>
                    <a:gd name="T3" fmla="*/ 235 h 236"/>
                    <a:gd name="T4" fmla="*/ 38 w 39"/>
                    <a:gd name="T5" fmla="*/ 166 h 236"/>
                    <a:gd name="T6" fmla="*/ 38 w 39"/>
                    <a:gd name="T7" fmla="*/ 0 h 236"/>
                    <a:gd name="T8" fmla="*/ 0 w 39"/>
                    <a:gd name="T9" fmla="*/ 68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36">
                      <a:moveTo>
                        <a:pt x="0" y="68"/>
                      </a:moveTo>
                      <a:lnTo>
                        <a:pt x="0" y="235"/>
                      </a:lnTo>
                      <a:lnTo>
                        <a:pt x="38" y="166"/>
                      </a:lnTo>
                      <a:lnTo>
                        <a:pt x="38" y="0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91" name="Freeform 31"/>
                <p:cNvSpPr>
                  <a:spLocks/>
                </p:cNvSpPr>
                <p:nvPr/>
              </p:nvSpPr>
              <p:spPr bwMode="auto">
                <a:xfrm>
                  <a:off x="4291" y="2558"/>
                  <a:ext cx="50" cy="256"/>
                </a:xfrm>
                <a:custGeom>
                  <a:avLst/>
                  <a:gdLst>
                    <a:gd name="T0" fmla="*/ 49 w 50"/>
                    <a:gd name="T1" fmla="*/ 0 h 256"/>
                    <a:gd name="T2" fmla="*/ 49 w 50"/>
                    <a:gd name="T3" fmla="*/ 174 h 256"/>
                    <a:gd name="T4" fmla="*/ 41 w 50"/>
                    <a:gd name="T5" fmla="*/ 222 h 256"/>
                    <a:gd name="T6" fmla="*/ 29 w 50"/>
                    <a:gd name="T7" fmla="*/ 255 h 256"/>
                    <a:gd name="T8" fmla="*/ 10 w 50"/>
                    <a:gd name="T9" fmla="*/ 224 h 256"/>
                    <a:gd name="T10" fmla="*/ 0 w 50"/>
                    <a:gd name="T11" fmla="*/ 163 h 256"/>
                    <a:gd name="T12" fmla="*/ 39 w 50"/>
                    <a:gd name="T13" fmla="*/ 56 h 256"/>
                    <a:gd name="T14" fmla="*/ 49 w 50"/>
                    <a:gd name="T15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56">
                      <a:moveTo>
                        <a:pt x="49" y="0"/>
                      </a:moveTo>
                      <a:lnTo>
                        <a:pt x="49" y="174"/>
                      </a:lnTo>
                      <a:lnTo>
                        <a:pt x="41" y="222"/>
                      </a:lnTo>
                      <a:lnTo>
                        <a:pt x="29" y="255"/>
                      </a:lnTo>
                      <a:lnTo>
                        <a:pt x="10" y="224"/>
                      </a:lnTo>
                      <a:lnTo>
                        <a:pt x="0" y="163"/>
                      </a:lnTo>
                      <a:lnTo>
                        <a:pt x="39" y="56"/>
                      </a:lnTo>
                      <a:lnTo>
                        <a:pt x="49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92" name="Freeform 32"/>
                <p:cNvSpPr>
                  <a:spLocks/>
                </p:cNvSpPr>
                <p:nvPr/>
              </p:nvSpPr>
              <p:spPr bwMode="auto">
                <a:xfrm>
                  <a:off x="4527" y="2337"/>
                  <a:ext cx="96" cy="202"/>
                </a:xfrm>
                <a:custGeom>
                  <a:avLst/>
                  <a:gdLst>
                    <a:gd name="T0" fmla="*/ 0 w 96"/>
                    <a:gd name="T1" fmla="*/ 30 h 202"/>
                    <a:gd name="T2" fmla="*/ 95 w 96"/>
                    <a:gd name="T3" fmla="*/ 0 h 202"/>
                    <a:gd name="T4" fmla="*/ 95 w 96"/>
                    <a:gd name="T5" fmla="*/ 168 h 202"/>
                    <a:gd name="T6" fmla="*/ 0 w 96"/>
                    <a:gd name="T7" fmla="*/ 201 h 202"/>
                    <a:gd name="T8" fmla="*/ 0 w 96"/>
                    <a:gd name="T9" fmla="*/ 3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202">
                      <a:moveTo>
                        <a:pt x="0" y="30"/>
                      </a:moveTo>
                      <a:lnTo>
                        <a:pt x="95" y="0"/>
                      </a:lnTo>
                      <a:lnTo>
                        <a:pt x="95" y="168"/>
                      </a:lnTo>
                      <a:lnTo>
                        <a:pt x="0" y="201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93" name="Freeform 33"/>
                <p:cNvSpPr>
                  <a:spLocks/>
                </p:cNvSpPr>
                <p:nvPr/>
              </p:nvSpPr>
              <p:spPr bwMode="auto">
                <a:xfrm>
                  <a:off x="4622" y="2260"/>
                  <a:ext cx="67" cy="247"/>
                </a:xfrm>
                <a:custGeom>
                  <a:avLst/>
                  <a:gdLst>
                    <a:gd name="T0" fmla="*/ 0 w 67"/>
                    <a:gd name="T1" fmla="*/ 77 h 247"/>
                    <a:gd name="T2" fmla="*/ 0 w 67"/>
                    <a:gd name="T3" fmla="*/ 246 h 247"/>
                    <a:gd name="T4" fmla="*/ 66 w 67"/>
                    <a:gd name="T5" fmla="*/ 168 h 247"/>
                    <a:gd name="T6" fmla="*/ 66 w 67"/>
                    <a:gd name="T7" fmla="*/ 0 h 247"/>
                    <a:gd name="T8" fmla="*/ 0 w 67"/>
                    <a:gd name="T9" fmla="*/ 7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247">
                      <a:moveTo>
                        <a:pt x="0" y="77"/>
                      </a:moveTo>
                      <a:lnTo>
                        <a:pt x="0" y="246"/>
                      </a:lnTo>
                      <a:lnTo>
                        <a:pt x="66" y="168"/>
                      </a:lnTo>
                      <a:lnTo>
                        <a:pt x="66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50594" name="Group 34"/>
              <p:cNvGrpSpPr>
                <a:grpSpLocks/>
              </p:cNvGrpSpPr>
              <p:nvPr/>
            </p:nvGrpSpPr>
            <p:grpSpPr bwMode="auto">
              <a:xfrm>
                <a:off x="4638" y="1675"/>
                <a:ext cx="433" cy="572"/>
                <a:chOff x="4638" y="1675"/>
                <a:chExt cx="433" cy="572"/>
              </a:xfrm>
            </p:grpSpPr>
            <p:sp>
              <p:nvSpPr>
                <p:cNvPr id="450595" name="Freeform 35"/>
                <p:cNvSpPr>
                  <a:spLocks/>
                </p:cNvSpPr>
                <p:nvPr/>
              </p:nvSpPr>
              <p:spPr bwMode="auto">
                <a:xfrm>
                  <a:off x="4732" y="1876"/>
                  <a:ext cx="50" cy="243"/>
                </a:xfrm>
                <a:custGeom>
                  <a:avLst/>
                  <a:gdLst>
                    <a:gd name="T0" fmla="*/ 0 w 50"/>
                    <a:gd name="T1" fmla="*/ 69 h 243"/>
                    <a:gd name="T2" fmla="*/ 49 w 50"/>
                    <a:gd name="T3" fmla="*/ 0 h 243"/>
                    <a:gd name="T4" fmla="*/ 49 w 50"/>
                    <a:gd name="T5" fmla="*/ 170 h 243"/>
                    <a:gd name="T6" fmla="*/ 0 w 50"/>
                    <a:gd name="T7" fmla="*/ 242 h 243"/>
                    <a:gd name="T8" fmla="*/ 0 w 50"/>
                    <a:gd name="T9" fmla="*/ 69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243">
                      <a:moveTo>
                        <a:pt x="0" y="69"/>
                      </a:moveTo>
                      <a:lnTo>
                        <a:pt x="49" y="0"/>
                      </a:lnTo>
                      <a:lnTo>
                        <a:pt x="49" y="170"/>
                      </a:lnTo>
                      <a:lnTo>
                        <a:pt x="0" y="24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96" name="Freeform 36"/>
                <p:cNvSpPr>
                  <a:spLocks/>
                </p:cNvSpPr>
                <p:nvPr/>
              </p:nvSpPr>
              <p:spPr bwMode="auto">
                <a:xfrm>
                  <a:off x="4692" y="1887"/>
                  <a:ext cx="41" cy="234"/>
                </a:xfrm>
                <a:custGeom>
                  <a:avLst/>
                  <a:gdLst>
                    <a:gd name="T0" fmla="*/ 0 w 41"/>
                    <a:gd name="T1" fmla="*/ 0 h 234"/>
                    <a:gd name="T2" fmla="*/ 40 w 41"/>
                    <a:gd name="T3" fmla="*/ 60 h 234"/>
                    <a:gd name="T4" fmla="*/ 40 w 41"/>
                    <a:gd name="T5" fmla="*/ 233 h 234"/>
                    <a:gd name="T6" fmla="*/ 0 w 41"/>
                    <a:gd name="T7" fmla="*/ 171 h 234"/>
                    <a:gd name="T8" fmla="*/ 0 w 41"/>
                    <a:gd name="T9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234">
                      <a:moveTo>
                        <a:pt x="0" y="0"/>
                      </a:moveTo>
                      <a:lnTo>
                        <a:pt x="40" y="60"/>
                      </a:lnTo>
                      <a:lnTo>
                        <a:pt x="40" y="233"/>
                      </a:lnTo>
                      <a:lnTo>
                        <a:pt x="0" y="1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97" name="Freeform 37"/>
                <p:cNvSpPr>
                  <a:spLocks/>
                </p:cNvSpPr>
                <p:nvPr/>
              </p:nvSpPr>
              <p:spPr bwMode="auto">
                <a:xfrm>
                  <a:off x="4670" y="1971"/>
                  <a:ext cx="53" cy="276"/>
                </a:xfrm>
                <a:custGeom>
                  <a:avLst/>
                  <a:gdLst>
                    <a:gd name="T0" fmla="*/ 52 w 53"/>
                    <a:gd name="T1" fmla="*/ 0 h 276"/>
                    <a:gd name="T2" fmla="*/ 0 w 53"/>
                    <a:gd name="T3" fmla="*/ 107 h 276"/>
                    <a:gd name="T4" fmla="*/ 0 w 53"/>
                    <a:gd name="T5" fmla="*/ 275 h 276"/>
                    <a:gd name="T6" fmla="*/ 52 w 53"/>
                    <a:gd name="T7" fmla="*/ 173 h 276"/>
                    <a:gd name="T8" fmla="*/ 52 w 53"/>
                    <a:gd name="T9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6">
                      <a:moveTo>
                        <a:pt x="52" y="0"/>
                      </a:moveTo>
                      <a:lnTo>
                        <a:pt x="0" y="107"/>
                      </a:lnTo>
                      <a:lnTo>
                        <a:pt x="0" y="275"/>
                      </a:lnTo>
                      <a:lnTo>
                        <a:pt x="52" y="173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98" name="Freeform 38"/>
                <p:cNvSpPr>
                  <a:spLocks/>
                </p:cNvSpPr>
                <p:nvPr/>
              </p:nvSpPr>
              <p:spPr bwMode="auto">
                <a:xfrm>
                  <a:off x="4638" y="2080"/>
                  <a:ext cx="33" cy="126"/>
                </a:xfrm>
                <a:custGeom>
                  <a:avLst/>
                  <a:gdLst>
                    <a:gd name="T0" fmla="*/ 32 w 33"/>
                    <a:gd name="T1" fmla="*/ 0 h 126"/>
                    <a:gd name="T2" fmla="*/ 0 w 33"/>
                    <a:gd name="T3" fmla="*/ 38 h 126"/>
                    <a:gd name="T4" fmla="*/ 32 w 33"/>
                    <a:gd name="T5" fmla="*/ 125 h 126"/>
                    <a:gd name="T6" fmla="*/ 32 w 33"/>
                    <a:gd name="T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26">
                      <a:moveTo>
                        <a:pt x="32" y="0"/>
                      </a:moveTo>
                      <a:lnTo>
                        <a:pt x="0" y="38"/>
                      </a:lnTo>
                      <a:lnTo>
                        <a:pt x="32" y="125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599" name="Freeform 39"/>
                <p:cNvSpPr>
                  <a:spLocks/>
                </p:cNvSpPr>
                <p:nvPr/>
              </p:nvSpPr>
              <p:spPr bwMode="auto">
                <a:xfrm>
                  <a:off x="5016" y="1681"/>
                  <a:ext cx="55" cy="193"/>
                </a:xfrm>
                <a:custGeom>
                  <a:avLst/>
                  <a:gdLst>
                    <a:gd name="T0" fmla="*/ 0 w 55"/>
                    <a:gd name="T1" fmla="*/ 22 h 193"/>
                    <a:gd name="T2" fmla="*/ 54 w 55"/>
                    <a:gd name="T3" fmla="*/ 0 h 193"/>
                    <a:gd name="T4" fmla="*/ 54 w 55"/>
                    <a:gd name="T5" fmla="*/ 170 h 193"/>
                    <a:gd name="T6" fmla="*/ 0 w 55"/>
                    <a:gd name="T7" fmla="*/ 192 h 193"/>
                    <a:gd name="T8" fmla="*/ 0 w 55"/>
                    <a:gd name="T9" fmla="*/ 22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93">
                      <a:moveTo>
                        <a:pt x="0" y="22"/>
                      </a:moveTo>
                      <a:lnTo>
                        <a:pt x="54" y="0"/>
                      </a:lnTo>
                      <a:lnTo>
                        <a:pt x="54" y="170"/>
                      </a:lnTo>
                      <a:lnTo>
                        <a:pt x="0" y="192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00" name="Freeform 40"/>
                <p:cNvSpPr>
                  <a:spLocks/>
                </p:cNvSpPr>
                <p:nvPr/>
              </p:nvSpPr>
              <p:spPr bwMode="auto">
                <a:xfrm>
                  <a:off x="4985" y="1675"/>
                  <a:ext cx="32" cy="196"/>
                </a:xfrm>
                <a:custGeom>
                  <a:avLst/>
                  <a:gdLst>
                    <a:gd name="T0" fmla="*/ 0 w 32"/>
                    <a:gd name="T1" fmla="*/ 0 h 196"/>
                    <a:gd name="T2" fmla="*/ 31 w 32"/>
                    <a:gd name="T3" fmla="*/ 30 h 196"/>
                    <a:gd name="T4" fmla="*/ 31 w 32"/>
                    <a:gd name="T5" fmla="*/ 195 h 196"/>
                    <a:gd name="T6" fmla="*/ 0 w 32"/>
                    <a:gd name="T7" fmla="*/ 167 h 196"/>
                    <a:gd name="T8" fmla="*/ 0 w 32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96">
                      <a:moveTo>
                        <a:pt x="0" y="0"/>
                      </a:moveTo>
                      <a:lnTo>
                        <a:pt x="31" y="30"/>
                      </a:lnTo>
                      <a:lnTo>
                        <a:pt x="31" y="195"/>
                      </a:lnTo>
                      <a:lnTo>
                        <a:pt x="0" y="16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01" name="Freeform 41"/>
                <p:cNvSpPr>
                  <a:spLocks/>
                </p:cNvSpPr>
                <p:nvPr/>
              </p:nvSpPr>
              <p:spPr bwMode="auto">
                <a:xfrm>
                  <a:off x="4967" y="1679"/>
                  <a:ext cx="19" cy="208"/>
                </a:xfrm>
                <a:custGeom>
                  <a:avLst/>
                  <a:gdLst>
                    <a:gd name="T0" fmla="*/ 18 w 19"/>
                    <a:gd name="T1" fmla="*/ 0 h 208"/>
                    <a:gd name="T2" fmla="*/ 18 w 19"/>
                    <a:gd name="T3" fmla="*/ 161 h 208"/>
                    <a:gd name="T4" fmla="*/ 0 w 19"/>
                    <a:gd name="T5" fmla="*/ 207 h 208"/>
                    <a:gd name="T6" fmla="*/ 0 w 19"/>
                    <a:gd name="T7" fmla="*/ 34 h 208"/>
                    <a:gd name="T8" fmla="*/ 18 w 19"/>
                    <a:gd name="T9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08">
                      <a:moveTo>
                        <a:pt x="18" y="0"/>
                      </a:moveTo>
                      <a:lnTo>
                        <a:pt x="18" y="161"/>
                      </a:lnTo>
                      <a:lnTo>
                        <a:pt x="0" y="207"/>
                      </a:lnTo>
                      <a:lnTo>
                        <a:pt x="0" y="3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02" name="Freeform 42"/>
                <p:cNvSpPr>
                  <a:spLocks/>
                </p:cNvSpPr>
                <p:nvPr/>
              </p:nvSpPr>
              <p:spPr bwMode="auto">
                <a:xfrm>
                  <a:off x="4824" y="1715"/>
                  <a:ext cx="144" cy="192"/>
                </a:xfrm>
                <a:custGeom>
                  <a:avLst/>
                  <a:gdLst>
                    <a:gd name="T0" fmla="*/ 143 w 144"/>
                    <a:gd name="T1" fmla="*/ 0 h 192"/>
                    <a:gd name="T2" fmla="*/ 113 w 144"/>
                    <a:gd name="T3" fmla="*/ 5 h 192"/>
                    <a:gd name="T4" fmla="*/ 0 w 144"/>
                    <a:gd name="T5" fmla="*/ 22 h 192"/>
                    <a:gd name="T6" fmla="*/ 0 w 144"/>
                    <a:gd name="T7" fmla="*/ 191 h 192"/>
                    <a:gd name="T8" fmla="*/ 115 w 144"/>
                    <a:gd name="T9" fmla="*/ 175 h 192"/>
                    <a:gd name="T10" fmla="*/ 143 w 144"/>
                    <a:gd name="T11" fmla="*/ 171 h 192"/>
                    <a:gd name="T12" fmla="*/ 143 w 144"/>
                    <a:gd name="T13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192">
                      <a:moveTo>
                        <a:pt x="143" y="0"/>
                      </a:moveTo>
                      <a:lnTo>
                        <a:pt x="113" y="5"/>
                      </a:lnTo>
                      <a:lnTo>
                        <a:pt x="0" y="22"/>
                      </a:lnTo>
                      <a:lnTo>
                        <a:pt x="0" y="191"/>
                      </a:lnTo>
                      <a:lnTo>
                        <a:pt x="115" y="175"/>
                      </a:lnTo>
                      <a:lnTo>
                        <a:pt x="143" y="171"/>
                      </a:lnTo>
                      <a:lnTo>
                        <a:pt x="143" y="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03" name="Freeform 43"/>
                <p:cNvSpPr>
                  <a:spLocks/>
                </p:cNvSpPr>
                <p:nvPr/>
              </p:nvSpPr>
              <p:spPr bwMode="auto">
                <a:xfrm>
                  <a:off x="4774" y="1742"/>
                  <a:ext cx="51" cy="221"/>
                </a:xfrm>
                <a:custGeom>
                  <a:avLst/>
                  <a:gdLst>
                    <a:gd name="T0" fmla="*/ 50 w 51"/>
                    <a:gd name="T1" fmla="*/ 0 h 221"/>
                    <a:gd name="T2" fmla="*/ 50 w 51"/>
                    <a:gd name="T3" fmla="*/ 166 h 221"/>
                    <a:gd name="T4" fmla="*/ 18 w 51"/>
                    <a:gd name="T5" fmla="*/ 188 h 221"/>
                    <a:gd name="T6" fmla="*/ 6 w 51"/>
                    <a:gd name="T7" fmla="*/ 220 h 221"/>
                    <a:gd name="T8" fmla="*/ 6 w 51"/>
                    <a:gd name="T9" fmla="*/ 135 h 221"/>
                    <a:gd name="T10" fmla="*/ 14 w 51"/>
                    <a:gd name="T11" fmla="*/ 69 h 221"/>
                    <a:gd name="T12" fmla="*/ 0 w 51"/>
                    <a:gd name="T13" fmla="*/ 63 h 221"/>
                    <a:gd name="T14" fmla="*/ 16 w 51"/>
                    <a:gd name="T15" fmla="*/ 24 h 221"/>
                    <a:gd name="T16" fmla="*/ 50 w 51"/>
                    <a:gd name="T17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221">
                      <a:moveTo>
                        <a:pt x="50" y="0"/>
                      </a:moveTo>
                      <a:lnTo>
                        <a:pt x="50" y="166"/>
                      </a:lnTo>
                      <a:lnTo>
                        <a:pt x="18" y="188"/>
                      </a:lnTo>
                      <a:lnTo>
                        <a:pt x="6" y="220"/>
                      </a:lnTo>
                      <a:lnTo>
                        <a:pt x="6" y="135"/>
                      </a:lnTo>
                      <a:lnTo>
                        <a:pt x="14" y="69"/>
                      </a:lnTo>
                      <a:lnTo>
                        <a:pt x="0" y="63"/>
                      </a:lnTo>
                      <a:lnTo>
                        <a:pt x="16" y="24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50604" name="Group 44"/>
              <p:cNvGrpSpPr>
                <a:grpSpLocks/>
              </p:cNvGrpSpPr>
              <p:nvPr/>
            </p:nvGrpSpPr>
            <p:grpSpPr bwMode="auto">
              <a:xfrm>
                <a:off x="1437" y="1070"/>
                <a:ext cx="1811" cy="2203"/>
                <a:chOff x="1437" y="1070"/>
                <a:chExt cx="1811" cy="2203"/>
              </a:xfrm>
            </p:grpSpPr>
            <p:sp>
              <p:nvSpPr>
                <p:cNvPr id="450605" name="Freeform 45"/>
                <p:cNvSpPr>
                  <a:spLocks/>
                </p:cNvSpPr>
                <p:nvPr/>
              </p:nvSpPr>
              <p:spPr bwMode="auto">
                <a:xfrm>
                  <a:off x="1481" y="1936"/>
                  <a:ext cx="232" cy="597"/>
                </a:xfrm>
                <a:custGeom>
                  <a:avLst/>
                  <a:gdLst>
                    <a:gd name="T0" fmla="*/ 0 w 232"/>
                    <a:gd name="T1" fmla="*/ 0 h 597"/>
                    <a:gd name="T2" fmla="*/ 0 w 232"/>
                    <a:gd name="T3" fmla="*/ 170 h 597"/>
                    <a:gd name="T4" fmla="*/ 82 w 232"/>
                    <a:gd name="T5" fmla="*/ 308 h 597"/>
                    <a:gd name="T6" fmla="*/ 231 w 232"/>
                    <a:gd name="T7" fmla="*/ 596 h 597"/>
                    <a:gd name="T8" fmla="*/ 231 w 232"/>
                    <a:gd name="T9" fmla="*/ 430 h 597"/>
                    <a:gd name="T10" fmla="*/ 92 w 232"/>
                    <a:gd name="T11" fmla="*/ 160 h 597"/>
                    <a:gd name="T12" fmla="*/ 0 w 232"/>
                    <a:gd name="T13" fmla="*/ 0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597">
                      <a:moveTo>
                        <a:pt x="0" y="0"/>
                      </a:moveTo>
                      <a:lnTo>
                        <a:pt x="0" y="170"/>
                      </a:lnTo>
                      <a:lnTo>
                        <a:pt x="82" y="308"/>
                      </a:lnTo>
                      <a:lnTo>
                        <a:pt x="231" y="596"/>
                      </a:lnTo>
                      <a:lnTo>
                        <a:pt x="231" y="430"/>
                      </a:lnTo>
                      <a:lnTo>
                        <a:pt x="92" y="1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06" name="Freeform 46"/>
                <p:cNvSpPr>
                  <a:spLocks/>
                </p:cNvSpPr>
                <p:nvPr/>
              </p:nvSpPr>
              <p:spPr bwMode="auto">
                <a:xfrm>
                  <a:off x="1712" y="2368"/>
                  <a:ext cx="56" cy="167"/>
                </a:xfrm>
                <a:custGeom>
                  <a:avLst/>
                  <a:gdLst>
                    <a:gd name="T0" fmla="*/ 0 w 56"/>
                    <a:gd name="T1" fmla="*/ 0 h 167"/>
                    <a:gd name="T2" fmla="*/ 55 w 56"/>
                    <a:gd name="T3" fmla="*/ 0 h 167"/>
                    <a:gd name="T4" fmla="*/ 55 w 56"/>
                    <a:gd name="T5" fmla="*/ 166 h 167"/>
                    <a:gd name="T6" fmla="*/ 0 w 56"/>
                    <a:gd name="T7" fmla="*/ 166 h 167"/>
                    <a:gd name="T8" fmla="*/ 0 w 56"/>
                    <a:gd name="T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67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166"/>
                      </a:lnTo>
                      <a:lnTo>
                        <a:pt x="0" y="16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07" name="Freeform 47"/>
                <p:cNvSpPr>
                  <a:spLocks/>
                </p:cNvSpPr>
                <p:nvPr/>
              </p:nvSpPr>
              <p:spPr bwMode="auto">
                <a:xfrm>
                  <a:off x="1769" y="2368"/>
                  <a:ext cx="164" cy="309"/>
                </a:xfrm>
                <a:custGeom>
                  <a:avLst/>
                  <a:gdLst>
                    <a:gd name="T0" fmla="*/ 0 w 164"/>
                    <a:gd name="T1" fmla="*/ 0 h 309"/>
                    <a:gd name="T2" fmla="*/ 0 w 164"/>
                    <a:gd name="T3" fmla="*/ 164 h 309"/>
                    <a:gd name="T4" fmla="*/ 163 w 164"/>
                    <a:gd name="T5" fmla="*/ 308 h 309"/>
                    <a:gd name="T6" fmla="*/ 163 w 164"/>
                    <a:gd name="T7" fmla="*/ 140 h 309"/>
                    <a:gd name="T8" fmla="*/ 0 w 164"/>
                    <a:gd name="T9" fmla="*/ 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4" h="309">
                      <a:moveTo>
                        <a:pt x="0" y="0"/>
                      </a:moveTo>
                      <a:lnTo>
                        <a:pt x="0" y="164"/>
                      </a:lnTo>
                      <a:lnTo>
                        <a:pt x="163" y="308"/>
                      </a:lnTo>
                      <a:lnTo>
                        <a:pt x="163" y="14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08" name="Freeform 48"/>
                <p:cNvSpPr>
                  <a:spLocks/>
                </p:cNvSpPr>
                <p:nvPr/>
              </p:nvSpPr>
              <p:spPr bwMode="auto">
                <a:xfrm>
                  <a:off x="1932" y="2506"/>
                  <a:ext cx="187" cy="174"/>
                </a:xfrm>
                <a:custGeom>
                  <a:avLst/>
                  <a:gdLst>
                    <a:gd name="T0" fmla="*/ 0 w 187"/>
                    <a:gd name="T1" fmla="*/ 2 h 174"/>
                    <a:gd name="T2" fmla="*/ 0 w 187"/>
                    <a:gd name="T3" fmla="*/ 173 h 174"/>
                    <a:gd name="T4" fmla="*/ 186 w 187"/>
                    <a:gd name="T5" fmla="*/ 173 h 174"/>
                    <a:gd name="T6" fmla="*/ 186 w 187"/>
                    <a:gd name="T7" fmla="*/ 0 h 174"/>
                    <a:gd name="T8" fmla="*/ 0 w 187"/>
                    <a:gd name="T9" fmla="*/ 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7" h="174">
                      <a:moveTo>
                        <a:pt x="0" y="2"/>
                      </a:moveTo>
                      <a:lnTo>
                        <a:pt x="0" y="173"/>
                      </a:lnTo>
                      <a:lnTo>
                        <a:pt x="186" y="173"/>
                      </a:lnTo>
                      <a:lnTo>
                        <a:pt x="186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09" name="Freeform 49"/>
                <p:cNvSpPr>
                  <a:spLocks/>
                </p:cNvSpPr>
                <p:nvPr/>
              </p:nvSpPr>
              <p:spPr bwMode="auto">
                <a:xfrm>
                  <a:off x="2116" y="2543"/>
                  <a:ext cx="225" cy="287"/>
                </a:xfrm>
                <a:custGeom>
                  <a:avLst/>
                  <a:gdLst>
                    <a:gd name="T0" fmla="*/ 0 w 225"/>
                    <a:gd name="T1" fmla="*/ 0 h 287"/>
                    <a:gd name="T2" fmla="*/ 224 w 225"/>
                    <a:gd name="T3" fmla="*/ 118 h 287"/>
                    <a:gd name="T4" fmla="*/ 224 w 225"/>
                    <a:gd name="T5" fmla="*/ 286 h 287"/>
                    <a:gd name="T6" fmla="*/ 0 w 225"/>
                    <a:gd name="T7" fmla="*/ 170 h 287"/>
                    <a:gd name="T8" fmla="*/ 0 w 225"/>
                    <a:gd name="T9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5" h="287">
                      <a:moveTo>
                        <a:pt x="0" y="0"/>
                      </a:moveTo>
                      <a:lnTo>
                        <a:pt x="224" y="118"/>
                      </a:lnTo>
                      <a:lnTo>
                        <a:pt x="224" y="286"/>
                      </a:lnTo>
                      <a:lnTo>
                        <a:pt x="0" y="17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0" name="Freeform 50"/>
                <p:cNvSpPr>
                  <a:spLocks/>
                </p:cNvSpPr>
                <p:nvPr/>
              </p:nvSpPr>
              <p:spPr bwMode="auto">
                <a:xfrm>
                  <a:off x="2340" y="2663"/>
                  <a:ext cx="182" cy="163"/>
                </a:xfrm>
                <a:custGeom>
                  <a:avLst/>
                  <a:gdLst>
                    <a:gd name="T0" fmla="*/ 0 w 182"/>
                    <a:gd name="T1" fmla="*/ 0 h 163"/>
                    <a:gd name="T2" fmla="*/ 181 w 182"/>
                    <a:gd name="T3" fmla="*/ 0 h 163"/>
                    <a:gd name="T4" fmla="*/ 181 w 182"/>
                    <a:gd name="T5" fmla="*/ 162 h 163"/>
                    <a:gd name="T6" fmla="*/ 0 w 182"/>
                    <a:gd name="T7" fmla="*/ 162 h 163"/>
                    <a:gd name="T8" fmla="*/ 0 w 182"/>
                    <a:gd name="T9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63">
                      <a:moveTo>
                        <a:pt x="0" y="0"/>
                      </a:moveTo>
                      <a:lnTo>
                        <a:pt x="181" y="0"/>
                      </a:lnTo>
                      <a:lnTo>
                        <a:pt x="181" y="162"/>
                      </a:lnTo>
                      <a:lnTo>
                        <a:pt x="0" y="16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1" name="Freeform 51"/>
                <p:cNvSpPr>
                  <a:spLocks/>
                </p:cNvSpPr>
                <p:nvPr/>
              </p:nvSpPr>
              <p:spPr bwMode="auto">
                <a:xfrm>
                  <a:off x="2521" y="2586"/>
                  <a:ext cx="76" cy="167"/>
                </a:xfrm>
                <a:custGeom>
                  <a:avLst/>
                  <a:gdLst>
                    <a:gd name="T0" fmla="*/ 0 w 76"/>
                    <a:gd name="T1" fmla="*/ 2 h 167"/>
                    <a:gd name="T2" fmla="*/ 0 w 76"/>
                    <a:gd name="T3" fmla="*/ 166 h 167"/>
                    <a:gd name="T4" fmla="*/ 75 w 76"/>
                    <a:gd name="T5" fmla="*/ 166 h 167"/>
                    <a:gd name="T6" fmla="*/ 75 w 76"/>
                    <a:gd name="T7" fmla="*/ 0 h 167"/>
                    <a:gd name="T8" fmla="*/ 0 w 76"/>
                    <a:gd name="T9" fmla="*/ 2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67">
                      <a:moveTo>
                        <a:pt x="0" y="2"/>
                      </a:moveTo>
                      <a:lnTo>
                        <a:pt x="0" y="166"/>
                      </a:lnTo>
                      <a:lnTo>
                        <a:pt x="75" y="166"/>
                      </a:lnTo>
                      <a:lnTo>
                        <a:pt x="75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2" name="Freeform 52"/>
                <p:cNvSpPr>
                  <a:spLocks/>
                </p:cNvSpPr>
                <p:nvPr/>
              </p:nvSpPr>
              <p:spPr bwMode="auto">
                <a:xfrm>
                  <a:off x="2596" y="2591"/>
                  <a:ext cx="133" cy="289"/>
                </a:xfrm>
                <a:custGeom>
                  <a:avLst/>
                  <a:gdLst>
                    <a:gd name="T0" fmla="*/ 0 w 133"/>
                    <a:gd name="T1" fmla="*/ 0 h 289"/>
                    <a:gd name="T2" fmla="*/ 132 w 133"/>
                    <a:gd name="T3" fmla="*/ 119 h 289"/>
                    <a:gd name="T4" fmla="*/ 132 w 133"/>
                    <a:gd name="T5" fmla="*/ 288 h 289"/>
                    <a:gd name="T6" fmla="*/ 0 w 133"/>
                    <a:gd name="T7" fmla="*/ 161 h 289"/>
                    <a:gd name="T8" fmla="*/ 0 w 133"/>
                    <a:gd name="T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289">
                      <a:moveTo>
                        <a:pt x="0" y="0"/>
                      </a:moveTo>
                      <a:lnTo>
                        <a:pt x="132" y="119"/>
                      </a:lnTo>
                      <a:lnTo>
                        <a:pt x="132" y="288"/>
                      </a:lnTo>
                      <a:lnTo>
                        <a:pt x="0" y="16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3" name="Freeform 53"/>
                <p:cNvSpPr>
                  <a:spLocks/>
                </p:cNvSpPr>
                <p:nvPr/>
              </p:nvSpPr>
              <p:spPr bwMode="auto">
                <a:xfrm>
                  <a:off x="2728" y="2710"/>
                  <a:ext cx="60" cy="289"/>
                </a:xfrm>
                <a:custGeom>
                  <a:avLst/>
                  <a:gdLst>
                    <a:gd name="T0" fmla="*/ 0 w 60"/>
                    <a:gd name="T1" fmla="*/ 0 h 289"/>
                    <a:gd name="T2" fmla="*/ 59 w 60"/>
                    <a:gd name="T3" fmla="*/ 119 h 289"/>
                    <a:gd name="T4" fmla="*/ 59 w 60"/>
                    <a:gd name="T5" fmla="*/ 288 h 289"/>
                    <a:gd name="T6" fmla="*/ 0 w 60"/>
                    <a:gd name="T7" fmla="*/ 169 h 289"/>
                    <a:gd name="T8" fmla="*/ 0 w 60"/>
                    <a:gd name="T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289">
                      <a:moveTo>
                        <a:pt x="0" y="0"/>
                      </a:moveTo>
                      <a:lnTo>
                        <a:pt x="59" y="119"/>
                      </a:lnTo>
                      <a:lnTo>
                        <a:pt x="59" y="288"/>
                      </a:lnTo>
                      <a:lnTo>
                        <a:pt x="0" y="16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4" name="Freeform 54"/>
                <p:cNvSpPr>
                  <a:spLocks/>
                </p:cNvSpPr>
                <p:nvPr/>
              </p:nvSpPr>
              <p:spPr bwMode="auto">
                <a:xfrm>
                  <a:off x="2787" y="2829"/>
                  <a:ext cx="67" cy="212"/>
                </a:xfrm>
                <a:custGeom>
                  <a:avLst/>
                  <a:gdLst>
                    <a:gd name="T0" fmla="*/ 0 w 67"/>
                    <a:gd name="T1" fmla="*/ 0 h 212"/>
                    <a:gd name="T2" fmla="*/ 66 w 67"/>
                    <a:gd name="T3" fmla="*/ 43 h 212"/>
                    <a:gd name="T4" fmla="*/ 66 w 67"/>
                    <a:gd name="T5" fmla="*/ 211 h 212"/>
                    <a:gd name="T6" fmla="*/ 0 w 67"/>
                    <a:gd name="T7" fmla="*/ 167 h 212"/>
                    <a:gd name="T8" fmla="*/ 0 w 67"/>
                    <a:gd name="T9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212">
                      <a:moveTo>
                        <a:pt x="0" y="0"/>
                      </a:moveTo>
                      <a:lnTo>
                        <a:pt x="66" y="43"/>
                      </a:lnTo>
                      <a:lnTo>
                        <a:pt x="66" y="211"/>
                      </a:lnTo>
                      <a:lnTo>
                        <a:pt x="0" y="16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5" name="Freeform 55"/>
                <p:cNvSpPr>
                  <a:spLocks/>
                </p:cNvSpPr>
                <p:nvPr/>
              </p:nvSpPr>
              <p:spPr bwMode="auto">
                <a:xfrm>
                  <a:off x="2853" y="2816"/>
                  <a:ext cx="46" cy="221"/>
                </a:xfrm>
                <a:custGeom>
                  <a:avLst/>
                  <a:gdLst>
                    <a:gd name="T0" fmla="*/ 45 w 46"/>
                    <a:gd name="T1" fmla="*/ 0 h 221"/>
                    <a:gd name="T2" fmla="*/ 0 w 46"/>
                    <a:gd name="T3" fmla="*/ 56 h 221"/>
                    <a:gd name="T4" fmla="*/ 0 w 46"/>
                    <a:gd name="T5" fmla="*/ 220 h 221"/>
                    <a:gd name="T6" fmla="*/ 45 w 46"/>
                    <a:gd name="T7" fmla="*/ 166 h 221"/>
                    <a:gd name="T8" fmla="*/ 45 w 46"/>
                    <a:gd name="T9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221">
                      <a:moveTo>
                        <a:pt x="45" y="0"/>
                      </a:moveTo>
                      <a:lnTo>
                        <a:pt x="0" y="56"/>
                      </a:lnTo>
                      <a:lnTo>
                        <a:pt x="0" y="220"/>
                      </a:lnTo>
                      <a:lnTo>
                        <a:pt x="45" y="166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6" name="Freeform 56"/>
                <p:cNvSpPr>
                  <a:spLocks/>
                </p:cNvSpPr>
                <p:nvPr/>
              </p:nvSpPr>
              <p:spPr bwMode="auto">
                <a:xfrm>
                  <a:off x="2898" y="2816"/>
                  <a:ext cx="85" cy="199"/>
                </a:xfrm>
                <a:custGeom>
                  <a:avLst/>
                  <a:gdLst>
                    <a:gd name="T0" fmla="*/ 0 w 85"/>
                    <a:gd name="T1" fmla="*/ 0 h 199"/>
                    <a:gd name="T2" fmla="*/ 84 w 85"/>
                    <a:gd name="T3" fmla="*/ 32 h 199"/>
                    <a:gd name="T4" fmla="*/ 84 w 85"/>
                    <a:gd name="T5" fmla="*/ 198 h 199"/>
                    <a:gd name="T6" fmla="*/ 0 w 85"/>
                    <a:gd name="T7" fmla="*/ 168 h 199"/>
                    <a:gd name="T8" fmla="*/ 0 w 85"/>
                    <a:gd name="T9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199">
                      <a:moveTo>
                        <a:pt x="0" y="0"/>
                      </a:moveTo>
                      <a:lnTo>
                        <a:pt x="84" y="32"/>
                      </a:lnTo>
                      <a:lnTo>
                        <a:pt x="84" y="198"/>
                      </a:lnTo>
                      <a:lnTo>
                        <a:pt x="0" y="16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C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7" name="Freeform 57"/>
                <p:cNvSpPr>
                  <a:spLocks/>
                </p:cNvSpPr>
                <p:nvPr/>
              </p:nvSpPr>
              <p:spPr bwMode="auto">
                <a:xfrm>
                  <a:off x="3086" y="3041"/>
                  <a:ext cx="162" cy="232"/>
                </a:xfrm>
                <a:custGeom>
                  <a:avLst/>
                  <a:gdLst>
                    <a:gd name="T0" fmla="*/ 0 w 162"/>
                    <a:gd name="T1" fmla="*/ 0 h 232"/>
                    <a:gd name="T2" fmla="*/ 161 w 162"/>
                    <a:gd name="T3" fmla="*/ 60 h 232"/>
                    <a:gd name="T4" fmla="*/ 161 w 162"/>
                    <a:gd name="T5" fmla="*/ 231 h 232"/>
                    <a:gd name="T6" fmla="*/ 0 w 162"/>
                    <a:gd name="T7" fmla="*/ 170 h 232"/>
                    <a:gd name="T8" fmla="*/ 0 w 162"/>
                    <a:gd name="T9" fmla="*/ 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2" h="232">
                      <a:moveTo>
                        <a:pt x="0" y="0"/>
                      </a:moveTo>
                      <a:lnTo>
                        <a:pt x="161" y="60"/>
                      </a:lnTo>
                      <a:lnTo>
                        <a:pt x="161" y="231"/>
                      </a:lnTo>
                      <a:lnTo>
                        <a:pt x="0" y="17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8" name="Freeform 58"/>
                <p:cNvSpPr>
                  <a:spLocks/>
                </p:cNvSpPr>
                <p:nvPr/>
              </p:nvSpPr>
              <p:spPr bwMode="auto">
                <a:xfrm>
                  <a:off x="2982" y="2846"/>
                  <a:ext cx="105" cy="368"/>
                </a:xfrm>
                <a:custGeom>
                  <a:avLst/>
                  <a:gdLst>
                    <a:gd name="T0" fmla="*/ 0 w 105"/>
                    <a:gd name="T1" fmla="*/ 0 h 368"/>
                    <a:gd name="T2" fmla="*/ 104 w 105"/>
                    <a:gd name="T3" fmla="*/ 198 h 368"/>
                    <a:gd name="T4" fmla="*/ 104 w 105"/>
                    <a:gd name="T5" fmla="*/ 367 h 368"/>
                    <a:gd name="T6" fmla="*/ 0 w 105"/>
                    <a:gd name="T7" fmla="*/ 170 h 368"/>
                    <a:gd name="T8" fmla="*/ 0 w 105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68">
                      <a:moveTo>
                        <a:pt x="0" y="0"/>
                      </a:moveTo>
                      <a:lnTo>
                        <a:pt x="104" y="198"/>
                      </a:lnTo>
                      <a:lnTo>
                        <a:pt x="104" y="367"/>
                      </a:lnTo>
                      <a:lnTo>
                        <a:pt x="0" y="17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F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19" name="Freeform 59"/>
                <p:cNvSpPr>
                  <a:spLocks/>
                </p:cNvSpPr>
                <p:nvPr/>
              </p:nvSpPr>
              <p:spPr bwMode="auto">
                <a:xfrm>
                  <a:off x="1439" y="1070"/>
                  <a:ext cx="37" cy="282"/>
                </a:xfrm>
                <a:custGeom>
                  <a:avLst/>
                  <a:gdLst>
                    <a:gd name="T0" fmla="*/ 0 w 37"/>
                    <a:gd name="T1" fmla="*/ 0 h 282"/>
                    <a:gd name="T2" fmla="*/ 36 w 37"/>
                    <a:gd name="T3" fmla="*/ 172 h 282"/>
                    <a:gd name="T4" fmla="*/ 24 w 37"/>
                    <a:gd name="T5" fmla="*/ 281 h 282"/>
                    <a:gd name="T6" fmla="*/ 0 w 37"/>
                    <a:gd name="T7" fmla="*/ 170 h 282"/>
                    <a:gd name="T8" fmla="*/ 0 w 37"/>
                    <a:gd name="T9" fmla="*/ 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82">
                      <a:moveTo>
                        <a:pt x="0" y="0"/>
                      </a:moveTo>
                      <a:lnTo>
                        <a:pt x="36" y="172"/>
                      </a:lnTo>
                      <a:lnTo>
                        <a:pt x="24" y="281"/>
                      </a:lnTo>
                      <a:lnTo>
                        <a:pt x="0" y="17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20" name="Freeform 60"/>
                <p:cNvSpPr>
                  <a:spLocks/>
                </p:cNvSpPr>
                <p:nvPr/>
              </p:nvSpPr>
              <p:spPr bwMode="auto">
                <a:xfrm>
                  <a:off x="1437" y="1790"/>
                  <a:ext cx="57" cy="236"/>
                </a:xfrm>
                <a:custGeom>
                  <a:avLst/>
                  <a:gdLst>
                    <a:gd name="T0" fmla="*/ 0 w 57"/>
                    <a:gd name="T1" fmla="*/ 0 h 236"/>
                    <a:gd name="T2" fmla="*/ 56 w 57"/>
                    <a:gd name="T3" fmla="*/ 87 h 236"/>
                    <a:gd name="T4" fmla="*/ 44 w 57"/>
                    <a:gd name="T5" fmla="*/ 144 h 236"/>
                    <a:gd name="T6" fmla="*/ 44 w 57"/>
                    <a:gd name="T7" fmla="*/ 235 h 236"/>
                    <a:gd name="T8" fmla="*/ 0 w 57"/>
                    <a:gd name="T9" fmla="*/ 169 h 236"/>
                    <a:gd name="T10" fmla="*/ 0 w 57"/>
                    <a:gd name="T11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236">
                      <a:moveTo>
                        <a:pt x="0" y="0"/>
                      </a:moveTo>
                      <a:lnTo>
                        <a:pt x="56" y="87"/>
                      </a:lnTo>
                      <a:lnTo>
                        <a:pt x="44" y="144"/>
                      </a:lnTo>
                      <a:lnTo>
                        <a:pt x="44" y="235"/>
                      </a:lnTo>
                      <a:lnTo>
                        <a:pt x="0" y="16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450621" name="Group 61"/>
              <p:cNvGrpSpPr>
                <a:grpSpLocks/>
              </p:cNvGrpSpPr>
              <p:nvPr/>
            </p:nvGrpSpPr>
            <p:grpSpPr bwMode="auto">
              <a:xfrm>
                <a:off x="3562" y="1038"/>
                <a:ext cx="669" cy="672"/>
                <a:chOff x="3562" y="1038"/>
                <a:chExt cx="669" cy="672"/>
              </a:xfrm>
            </p:grpSpPr>
            <p:sp>
              <p:nvSpPr>
                <p:cNvPr id="450622" name="Freeform 62"/>
                <p:cNvSpPr>
                  <a:spLocks/>
                </p:cNvSpPr>
                <p:nvPr/>
              </p:nvSpPr>
              <p:spPr bwMode="auto">
                <a:xfrm>
                  <a:off x="3924" y="1253"/>
                  <a:ext cx="210" cy="198"/>
                </a:xfrm>
                <a:custGeom>
                  <a:avLst/>
                  <a:gdLst>
                    <a:gd name="T0" fmla="*/ 0 w 210"/>
                    <a:gd name="T1" fmla="*/ 29 h 198"/>
                    <a:gd name="T2" fmla="*/ 209 w 210"/>
                    <a:gd name="T3" fmla="*/ 0 h 198"/>
                    <a:gd name="T4" fmla="*/ 209 w 210"/>
                    <a:gd name="T5" fmla="*/ 164 h 198"/>
                    <a:gd name="T6" fmla="*/ 0 w 210"/>
                    <a:gd name="T7" fmla="*/ 197 h 198"/>
                    <a:gd name="T8" fmla="*/ 0 w 210"/>
                    <a:gd name="T9" fmla="*/ 29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98">
                      <a:moveTo>
                        <a:pt x="0" y="29"/>
                      </a:moveTo>
                      <a:lnTo>
                        <a:pt x="209" y="0"/>
                      </a:lnTo>
                      <a:lnTo>
                        <a:pt x="209" y="164"/>
                      </a:lnTo>
                      <a:lnTo>
                        <a:pt x="0" y="197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23" name="Freeform 63"/>
                <p:cNvSpPr>
                  <a:spLocks/>
                </p:cNvSpPr>
                <p:nvPr/>
              </p:nvSpPr>
              <p:spPr bwMode="auto">
                <a:xfrm>
                  <a:off x="3852" y="1282"/>
                  <a:ext cx="82" cy="256"/>
                </a:xfrm>
                <a:custGeom>
                  <a:avLst/>
                  <a:gdLst>
                    <a:gd name="T0" fmla="*/ 81 w 82"/>
                    <a:gd name="T1" fmla="*/ 0 h 256"/>
                    <a:gd name="T2" fmla="*/ 81 w 82"/>
                    <a:gd name="T3" fmla="*/ 166 h 256"/>
                    <a:gd name="T4" fmla="*/ 0 w 82"/>
                    <a:gd name="T5" fmla="*/ 255 h 256"/>
                    <a:gd name="T6" fmla="*/ 0 w 82"/>
                    <a:gd name="T7" fmla="*/ 87 h 256"/>
                    <a:gd name="T8" fmla="*/ 81 w 82"/>
                    <a:gd name="T9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256">
                      <a:moveTo>
                        <a:pt x="81" y="0"/>
                      </a:moveTo>
                      <a:lnTo>
                        <a:pt x="81" y="166"/>
                      </a:lnTo>
                      <a:lnTo>
                        <a:pt x="0" y="255"/>
                      </a:lnTo>
                      <a:lnTo>
                        <a:pt x="0" y="87"/>
                      </a:lnTo>
                      <a:lnTo>
                        <a:pt x="81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24" name="Freeform 64"/>
                <p:cNvSpPr>
                  <a:spLocks/>
                </p:cNvSpPr>
                <p:nvPr/>
              </p:nvSpPr>
              <p:spPr bwMode="auto">
                <a:xfrm>
                  <a:off x="3562" y="1038"/>
                  <a:ext cx="120" cy="176"/>
                </a:xfrm>
                <a:custGeom>
                  <a:avLst/>
                  <a:gdLst>
                    <a:gd name="T0" fmla="*/ 119 w 120"/>
                    <a:gd name="T1" fmla="*/ 0 h 176"/>
                    <a:gd name="T2" fmla="*/ 14 w 120"/>
                    <a:gd name="T3" fmla="*/ 107 h 176"/>
                    <a:gd name="T4" fmla="*/ 0 w 120"/>
                    <a:gd name="T5" fmla="*/ 168 h 176"/>
                    <a:gd name="T6" fmla="*/ 95 w 120"/>
                    <a:gd name="T7" fmla="*/ 133 h 176"/>
                    <a:gd name="T8" fmla="*/ 119 w 120"/>
                    <a:gd name="T9" fmla="*/ 175 h 176"/>
                    <a:gd name="T10" fmla="*/ 119 w 120"/>
                    <a:gd name="T11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176">
                      <a:moveTo>
                        <a:pt x="119" y="0"/>
                      </a:moveTo>
                      <a:lnTo>
                        <a:pt x="14" y="107"/>
                      </a:lnTo>
                      <a:lnTo>
                        <a:pt x="0" y="168"/>
                      </a:lnTo>
                      <a:lnTo>
                        <a:pt x="95" y="133"/>
                      </a:lnTo>
                      <a:lnTo>
                        <a:pt x="119" y="175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25" name="Freeform 65"/>
                <p:cNvSpPr>
                  <a:spLocks/>
                </p:cNvSpPr>
                <p:nvPr/>
              </p:nvSpPr>
              <p:spPr bwMode="auto">
                <a:xfrm>
                  <a:off x="3814" y="1138"/>
                  <a:ext cx="67" cy="88"/>
                </a:xfrm>
                <a:custGeom>
                  <a:avLst/>
                  <a:gdLst>
                    <a:gd name="T0" fmla="*/ 66 w 67"/>
                    <a:gd name="T1" fmla="*/ 0 h 88"/>
                    <a:gd name="T2" fmla="*/ 0 w 67"/>
                    <a:gd name="T3" fmla="*/ 59 h 88"/>
                    <a:gd name="T4" fmla="*/ 66 w 67"/>
                    <a:gd name="T5" fmla="*/ 87 h 88"/>
                    <a:gd name="T6" fmla="*/ 66 w 67"/>
                    <a:gd name="T7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88">
                      <a:moveTo>
                        <a:pt x="66" y="0"/>
                      </a:moveTo>
                      <a:lnTo>
                        <a:pt x="0" y="59"/>
                      </a:lnTo>
                      <a:lnTo>
                        <a:pt x="66" y="87"/>
                      </a:lnTo>
                      <a:lnTo>
                        <a:pt x="6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26" name="Freeform 66"/>
                <p:cNvSpPr>
                  <a:spLocks/>
                </p:cNvSpPr>
                <p:nvPr/>
              </p:nvSpPr>
              <p:spPr bwMode="auto">
                <a:xfrm>
                  <a:off x="3882" y="1378"/>
                  <a:ext cx="47" cy="242"/>
                </a:xfrm>
                <a:custGeom>
                  <a:avLst/>
                  <a:gdLst>
                    <a:gd name="T0" fmla="*/ 46 w 47"/>
                    <a:gd name="T1" fmla="*/ 0 h 242"/>
                    <a:gd name="T2" fmla="*/ 0 w 47"/>
                    <a:gd name="T3" fmla="*/ 66 h 242"/>
                    <a:gd name="T4" fmla="*/ 0 w 47"/>
                    <a:gd name="T5" fmla="*/ 241 h 242"/>
                    <a:gd name="T6" fmla="*/ 46 w 47"/>
                    <a:gd name="T7" fmla="*/ 169 h 242"/>
                    <a:gd name="T8" fmla="*/ 46 w 47"/>
                    <a:gd name="T9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42">
                      <a:moveTo>
                        <a:pt x="46" y="0"/>
                      </a:moveTo>
                      <a:lnTo>
                        <a:pt x="0" y="66"/>
                      </a:lnTo>
                      <a:lnTo>
                        <a:pt x="0" y="241"/>
                      </a:lnTo>
                      <a:lnTo>
                        <a:pt x="46" y="169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27" name="Freeform 67"/>
                <p:cNvSpPr>
                  <a:spLocks/>
                </p:cNvSpPr>
                <p:nvPr/>
              </p:nvSpPr>
              <p:spPr bwMode="auto">
                <a:xfrm>
                  <a:off x="3862" y="1457"/>
                  <a:ext cx="19" cy="198"/>
                </a:xfrm>
                <a:custGeom>
                  <a:avLst/>
                  <a:gdLst>
                    <a:gd name="T0" fmla="*/ 18 w 19"/>
                    <a:gd name="T1" fmla="*/ 0 h 198"/>
                    <a:gd name="T2" fmla="*/ 18 w 19"/>
                    <a:gd name="T3" fmla="*/ 159 h 198"/>
                    <a:gd name="T4" fmla="*/ 14 w 19"/>
                    <a:gd name="T5" fmla="*/ 197 h 198"/>
                    <a:gd name="T6" fmla="*/ 0 w 19"/>
                    <a:gd name="T7" fmla="*/ 155 h 198"/>
                    <a:gd name="T8" fmla="*/ 18 w 19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98">
                      <a:moveTo>
                        <a:pt x="18" y="0"/>
                      </a:moveTo>
                      <a:lnTo>
                        <a:pt x="18" y="159"/>
                      </a:lnTo>
                      <a:lnTo>
                        <a:pt x="14" y="197"/>
                      </a:lnTo>
                      <a:lnTo>
                        <a:pt x="0" y="155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28" name="Freeform 68"/>
                <p:cNvSpPr>
                  <a:spLocks/>
                </p:cNvSpPr>
                <p:nvPr/>
              </p:nvSpPr>
              <p:spPr bwMode="auto">
                <a:xfrm>
                  <a:off x="4134" y="1415"/>
                  <a:ext cx="58" cy="91"/>
                </a:xfrm>
                <a:custGeom>
                  <a:avLst/>
                  <a:gdLst>
                    <a:gd name="T0" fmla="*/ 57 w 58"/>
                    <a:gd name="T1" fmla="*/ 0 h 91"/>
                    <a:gd name="T2" fmla="*/ 0 w 58"/>
                    <a:gd name="T3" fmla="*/ 64 h 91"/>
                    <a:gd name="T4" fmla="*/ 16 w 58"/>
                    <a:gd name="T5" fmla="*/ 90 h 91"/>
                    <a:gd name="T6" fmla="*/ 57 w 58"/>
                    <a:gd name="T7" fmla="*/ 64 h 91"/>
                    <a:gd name="T8" fmla="*/ 57 w 58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1">
                      <a:moveTo>
                        <a:pt x="57" y="0"/>
                      </a:moveTo>
                      <a:lnTo>
                        <a:pt x="0" y="64"/>
                      </a:lnTo>
                      <a:lnTo>
                        <a:pt x="16" y="90"/>
                      </a:lnTo>
                      <a:lnTo>
                        <a:pt x="57" y="64"/>
                      </a:lnTo>
                      <a:lnTo>
                        <a:pt x="57" y="0"/>
                      </a:lnTo>
                    </a:path>
                  </a:pathLst>
                </a:custGeom>
                <a:solidFill>
                  <a:srgbClr val="3F5F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50629" name="Freeform 69"/>
                <p:cNvSpPr>
                  <a:spLocks/>
                </p:cNvSpPr>
                <p:nvPr/>
              </p:nvSpPr>
              <p:spPr bwMode="auto">
                <a:xfrm>
                  <a:off x="4171" y="1581"/>
                  <a:ext cx="60" cy="129"/>
                </a:xfrm>
                <a:custGeom>
                  <a:avLst/>
                  <a:gdLst>
                    <a:gd name="T0" fmla="*/ 59 w 60"/>
                    <a:gd name="T1" fmla="*/ 0 h 129"/>
                    <a:gd name="T2" fmla="*/ 0 w 60"/>
                    <a:gd name="T3" fmla="*/ 85 h 129"/>
                    <a:gd name="T4" fmla="*/ 0 w 60"/>
                    <a:gd name="T5" fmla="*/ 100 h 129"/>
                    <a:gd name="T6" fmla="*/ 44 w 60"/>
                    <a:gd name="T7" fmla="*/ 128 h 129"/>
                    <a:gd name="T8" fmla="*/ 59 w 60"/>
                    <a:gd name="T9" fmla="*/ 128 h 129"/>
                    <a:gd name="T10" fmla="*/ 59 w 60"/>
                    <a:gd name="T11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129">
                      <a:moveTo>
                        <a:pt x="59" y="0"/>
                      </a:moveTo>
                      <a:lnTo>
                        <a:pt x="0" y="85"/>
                      </a:lnTo>
                      <a:lnTo>
                        <a:pt x="0" y="100"/>
                      </a:lnTo>
                      <a:lnTo>
                        <a:pt x="44" y="128"/>
                      </a:lnTo>
                      <a:lnTo>
                        <a:pt x="59" y="128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008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a-IR"/>
                </a:p>
              </p:txBody>
            </p:sp>
          </p:grpSp>
        </p:grpSp>
        <p:sp>
          <p:nvSpPr>
            <p:cNvPr id="450630" name="Freeform 70"/>
            <p:cNvSpPr>
              <a:spLocks/>
            </p:cNvSpPr>
            <p:nvPr/>
          </p:nvSpPr>
          <p:spPr bwMode="auto">
            <a:xfrm>
              <a:off x="1437" y="973"/>
              <a:ext cx="3825" cy="2234"/>
            </a:xfrm>
            <a:custGeom>
              <a:avLst/>
              <a:gdLst>
                <a:gd name="T0" fmla="*/ 131 w 3825"/>
                <a:gd name="T1" fmla="*/ 92 h 2234"/>
                <a:gd name="T2" fmla="*/ 38 w 3825"/>
                <a:gd name="T3" fmla="*/ 274 h 2234"/>
                <a:gd name="T4" fmla="*/ 0 w 3825"/>
                <a:gd name="T5" fmla="*/ 818 h 2234"/>
                <a:gd name="T6" fmla="*/ 135 w 3825"/>
                <a:gd name="T7" fmla="*/ 1117 h 2234"/>
                <a:gd name="T8" fmla="*/ 496 w 3825"/>
                <a:gd name="T9" fmla="*/ 1536 h 2234"/>
                <a:gd name="T10" fmla="*/ 903 w 3825"/>
                <a:gd name="T11" fmla="*/ 1687 h 2234"/>
                <a:gd name="T12" fmla="*/ 1159 w 3825"/>
                <a:gd name="T13" fmla="*/ 1613 h 2234"/>
                <a:gd name="T14" fmla="*/ 1417 w 3825"/>
                <a:gd name="T15" fmla="*/ 1897 h 2234"/>
                <a:gd name="T16" fmla="*/ 1650 w 3825"/>
                <a:gd name="T17" fmla="*/ 2071 h 2234"/>
                <a:gd name="T18" fmla="*/ 1825 w 3825"/>
                <a:gd name="T19" fmla="*/ 1944 h 2234"/>
                <a:gd name="T20" fmla="*/ 2210 w 3825"/>
                <a:gd name="T21" fmla="*/ 1875 h 2234"/>
                <a:gd name="T22" fmla="*/ 2371 w 3825"/>
                <a:gd name="T23" fmla="*/ 1768 h 2234"/>
                <a:gd name="T24" fmla="*/ 2594 w 3825"/>
                <a:gd name="T25" fmla="*/ 1833 h 2234"/>
                <a:gd name="T26" fmla="*/ 2740 w 3825"/>
                <a:gd name="T27" fmla="*/ 1977 h 2234"/>
                <a:gd name="T28" fmla="*/ 2841 w 3825"/>
                <a:gd name="T29" fmla="*/ 2233 h 2234"/>
                <a:gd name="T30" fmla="*/ 2970 w 3825"/>
                <a:gd name="T31" fmla="*/ 2068 h 2234"/>
                <a:gd name="T32" fmla="*/ 2857 w 3825"/>
                <a:gd name="T33" fmla="*/ 1753 h 2234"/>
                <a:gd name="T34" fmla="*/ 2970 w 3825"/>
                <a:gd name="T35" fmla="*/ 1558 h 2234"/>
                <a:gd name="T36" fmla="*/ 3185 w 3825"/>
                <a:gd name="T37" fmla="*/ 1364 h 2234"/>
                <a:gd name="T38" fmla="*/ 3238 w 3825"/>
                <a:gd name="T39" fmla="*/ 1097 h 2234"/>
                <a:gd name="T40" fmla="*/ 3253 w 3825"/>
                <a:gd name="T41" fmla="*/ 953 h 2234"/>
                <a:gd name="T42" fmla="*/ 3339 w 3825"/>
                <a:gd name="T43" fmla="*/ 908 h 2234"/>
                <a:gd name="T44" fmla="*/ 3337 w 3825"/>
                <a:gd name="T45" fmla="*/ 817 h 2234"/>
                <a:gd name="T46" fmla="*/ 3500 w 3825"/>
                <a:gd name="T47" fmla="*/ 747 h 2234"/>
                <a:gd name="T48" fmla="*/ 3581 w 3825"/>
                <a:gd name="T49" fmla="*/ 728 h 2234"/>
                <a:gd name="T50" fmla="*/ 3563 w 3825"/>
                <a:gd name="T51" fmla="*/ 635 h 2234"/>
                <a:gd name="T52" fmla="*/ 3579 w 3825"/>
                <a:gd name="T53" fmla="*/ 569 h 2234"/>
                <a:gd name="T54" fmla="*/ 3824 w 3825"/>
                <a:gd name="T55" fmla="*/ 357 h 2234"/>
                <a:gd name="T56" fmla="*/ 3762 w 3825"/>
                <a:gd name="T57" fmla="*/ 166 h 2234"/>
                <a:gd name="T58" fmla="*/ 3635 w 3825"/>
                <a:gd name="T59" fmla="*/ 206 h 2234"/>
                <a:gd name="T60" fmla="*/ 3391 w 3825"/>
                <a:gd name="T61" fmla="*/ 392 h 2234"/>
                <a:gd name="T62" fmla="*/ 3222 w 3825"/>
                <a:gd name="T63" fmla="*/ 529 h 2234"/>
                <a:gd name="T64" fmla="*/ 3025 w 3825"/>
                <a:gd name="T65" fmla="*/ 562 h 2234"/>
                <a:gd name="T66" fmla="*/ 2928 w 3825"/>
                <a:gd name="T67" fmla="*/ 691 h 2234"/>
                <a:gd name="T68" fmla="*/ 2737 w 3825"/>
                <a:gd name="T69" fmla="*/ 713 h 2234"/>
                <a:gd name="T70" fmla="*/ 2787 w 3825"/>
                <a:gd name="T71" fmla="*/ 503 h 2234"/>
                <a:gd name="T72" fmla="*/ 2698 w 3825"/>
                <a:gd name="T73" fmla="*/ 505 h 2234"/>
                <a:gd name="T74" fmla="*/ 2641 w 3825"/>
                <a:gd name="T75" fmla="*/ 337 h 2234"/>
                <a:gd name="T76" fmla="*/ 2534 w 3825"/>
                <a:gd name="T77" fmla="*/ 603 h 2234"/>
                <a:gd name="T78" fmla="*/ 2448 w 3825"/>
                <a:gd name="T79" fmla="*/ 713 h 2234"/>
                <a:gd name="T80" fmla="*/ 2492 w 3825"/>
                <a:gd name="T81" fmla="*/ 407 h 2234"/>
                <a:gd name="T82" fmla="*/ 2494 w 3825"/>
                <a:gd name="T83" fmla="*/ 310 h 2234"/>
                <a:gd name="T84" fmla="*/ 2490 w 3825"/>
                <a:gd name="T85" fmla="*/ 274 h 2234"/>
                <a:gd name="T86" fmla="*/ 2389 w 3825"/>
                <a:gd name="T87" fmla="*/ 155 h 2234"/>
                <a:gd name="T88" fmla="*/ 2126 w 3825"/>
                <a:gd name="T89" fmla="*/ 232 h 2234"/>
                <a:gd name="T90" fmla="*/ 1944 w 3825"/>
                <a:gd name="T9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25" h="2234">
                  <a:moveTo>
                    <a:pt x="1944" y="0"/>
                  </a:moveTo>
                  <a:lnTo>
                    <a:pt x="111" y="0"/>
                  </a:lnTo>
                  <a:lnTo>
                    <a:pt x="131" y="92"/>
                  </a:lnTo>
                  <a:lnTo>
                    <a:pt x="119" y="119"/>
                  </a:lnTo>
                  <a:lnTo>
                    <a:pt x="2" y="97"/>
                  </a:lnTo>
                  <a:lnTo>
                    <a:pt x="38" y="274"/>
                  </a:lnTo>
                  <a:lnTo>
                    <a:pt x="6" y="598"/>
                  </a:lnTo>
                  <a:lnTo>
                    <a:pt x="20" y="688"/>
                  </a:lnTo>
                  <a:lnTo>
                    <a:pt x="0" y="818"/>
                  </a:lnTo>
                  <a:lnTo>
                    <a:pt x="57" y="901"/>
                  </a:lnTo>
                  <a:lnTo>
                    <a:pt x="44" y="962"/>
                  </a:lnTo>
                  <a:lnTo>
                    <a:pt x="135" y="1117"/>
                  </a:lnTo>
                  <a:lnTo>
                    <a:pt x="280" y="1397"/>
                  </a:lnTo>
                  <a:lnTo>
                    <a:pt x="334" y="1397"/>
                  </a:lnTo>
                  <a:lnTo>
                    <a:pt x="496" y="1536"/>
                  </a:lnTo>
                  <a:lnTo>
                    <a:pt x="680" y="1534"/>
                  </a:lnTo>
                  <a:lnTo>
                    <a:pt x="680" y="1571"/>
                  </a:lnTo>
                  <a:lnTo>
                    <a:pt x="903" y="1687"/>
                  </a:lnTo>
                  <a:lnTo>
                    <a:pt x="1085" y="1687"/>
                  </a:lnTo>
                  <a:lnTo>
                    <a:pt x="1085" y="1613"/>
                  </a:lnTo>
                  <a:lnTo>
                    <a:pt x="1159" y="1613"/>
                  </a:lnTo>
                  <a:lnTo>
                    <a:pt x="1292" y="1737"/>
                  </a:lnTo>
                  <a:lnTo>
                    <a:pt x="1353" y="1857"/>
                  </a:lnTo>
                  <a:lnTo>
                    <a:pt x="1417" y="1897"/>
                  </a:lnTo>
                  <a:lnTo>
                    <a:pt x="1459" y="1844"/>
                  </a:lnTo>
                  <a:lnTo>
                    <a:pt x="1546" y="1875"/>
                  </a:lnTo>
                  <a:lnTo>
                    <a:pt x="1650" y="2071"/>
                  </a:lnTo>
                  <a:lnTo>
                    <a:pt x="1811" y="2132"/>
                  </a:lnTo>
                  <a:lnTo>
                    <a:pt x="1795" y="2030"/>
                  </a:lnTo>
                  <a:lnTo>
                    <a:pt x="1825" y="1944"/>
                  </a:lnTo>
                  <a:lnTo>
                    <a:pt x="1950" y="1831"/>
                  </a:lnTo>
                  <a:lnTo>
                    <a:pt x="2036" y="1807"/>
                  </a:lnTo>
                  <a:lnTo>
                    <a:pt x="2210" y="1875"/>
                  </a:lnTo>
                  <a:lnTo>
                    <a:pt x="2348" y="1881"/>
                  </a:lnTo>
                  <a:lnTo>
                    <a:pt x="2322" y="1804"/>
                  </a:lnTo>
                  <a:lnTo>
                    <a:pt x="2371" y="1768"/>
                  </a:lnTo>
                  <a:lnTo>
                    <a:pt x="2435" y="1764"/>
                  </a:lnTo>
                  <a:lnTo>
                    <a:pt x="2520" y="1764"/>
                  </a:lnTo>
                  <a:lnTo>
                    <a:pt x="2594" y="1833"/>
                  </a:lnTo>
                  <a:lnTo>
                    <a:pt x="2685" y="1813"/>
                  </a:lnTo>
                  <a:lnTo>
                    <a:pt x="2754" y="1897"/>
                  </a:lnTo>
                  <a:lnTo>
                    <a:pt x="2740" y="1977"/>
                  </a:lnTo>
                  <a:lnTo>
                    <a:pt x="2799" y="2073"/>
                  </a:lnTo>
                  <a:lnTo>
                    <a:pt x="2823" y="2073"/>
                  </a:lnTo>
                  <a:lnTo>
                    <a:pt x="2841" y="2233"/>
                  </a:lnTo>
                  <a:lnTo>
                    <a:pt x="2903" y="2225"/>
                  </a:lnTo>
                  <a:lnTo>
                    <a:pt x="2980" y="2148"/>
                  </a:lnTo>
                  <a:lnTo>
                    <a:pt x="2970" y="2068"/>
                  </a:lnTo>
                  <a:lnTo>
                    <a:pt x="2942" y="1964"/>
                  </a:lnTo>
                  <a:lnTo>
                    <a:pt x="2867" y="1820"/>
                  </a:lnTo>
                  <a:lnTo>
                    <a:pt x="2857" y="1753"/>
                  </a:lnTo>
                  <a:lnTo>
                    <a:pt x="2895" y="1636"/>
                  </a:lnTo>
                  <a:lnTo>
                    <a:pt x="2903" y="1582"/>
                  </a:lnTo>
                  <a:lnTo>
                    <a:pt x="2970" y="1558"/>
                  </a:lnTo>
                  <a:lnTo>
                    <a:pt x="3052" y="1460"/>
                  </a:lnTo>
                  <a:lnTo>
                    <a:pt x="3091" y="1394"/>
                  </a:lnTo>
                  <a:lnTo>
                    <a:pt x="3185" y="1364"/>
                  </a:lnTo>
                  <a:lnTo>
                    <a:pt x="3252" y="1283"/>
                  </a:lnTo>
                  <a:lnTo>
                    <a:pt x="3201" y="1141"/>
                  </a:lnTo>
                  <a:lnTo>
                    <a:pt x="3238" y="1097"/>
                  </a:lnTo>
                  <a:lnTo>
                    <a:pt x="3274" y="1022"/>
                  </a:lnTo>
                  <a:lnTo>
                    <a:pt x="3288" y="995"/>
                  </a:lnTo>
                  <a:lnTo>
                    <a:pt x="3253" y="953"/>
                  </a:lnTo>
                  <a:lnTo>
                    <a:pt x="3255" y="914"/>
                  </a:lnTo>
                  <a:lnTo>
                    <a:pt x="3295" y="974"/>
                  </a:lnTo>
                  <a:lnTo>
                    <a:pt x="3339" y="908"/>
                  </a:lnTo>
                  <a:lnTo>
                    <a:pt x="3351" y="842"/>
                  </a:lnTo>
                  <a:lnTo>
                    <a:pt x="3333" y="826"/>
                  </a:lnTo>
                  <a:lnTo>
                    <a:pt x="3337" y="817"/>
                  </a:lnTo>
                  <a:lnTo>
                    <a:pt x="3351" y="795"/>
                  </a:lnTo>
                  <a:lnTo>
                    <a:pt x="3377" y="764"/>
                  </a:lnTo>
                  <a:lnTo>
                    <a:pt x="3500" y="747"/>
                  </a:lnTo>
                  <a:lnTo>
                    <a:pt x="3530" y="742"/>
                  </a:lnTo>
                  <a:lnTo>
                    <a:pt x="3548" y="695"/>
                  </a:lnTo>
                  <a:lnTo>
                    <a:pt x="3581" y="728"/>
                  </a:lnTo>
                  <a:lnTo>
                    <a:pt x="3637" y="706"/>
                  </a:lnTo>
                  <a:lnTo>
                    <a:pt x="3591" y="699"/>
                  </a:lnTo>
                  <a:lnTo>
                    <a:pt x="3563" y="635"/>
                  </a:lnTo>
                  <a:lnTo>
                    <a:pt x="3585" y="615"/>
                  </a:lnTo>
                  <a:lnTo>
                    <a:pt x="3571" y="580"/>
                  </a:lnTo>
                  <a:lnTo>
                    <a:pt x="3579" y="569"/>
                  </a:lnTo>
                  <a:lnTo>
                    <a:pt x="3637" y="532"/>
                  </a:lnTo>
                  <a:lnTo>
                    <a:pt x="3645" y="501"/>
                  </a:lnTo>
                  <a:lnTo>
                    <a:pt x="3824" y="357"/>
                  </a:lnTo>
                  <a:lnTo>
                    <a:pt x="3814" y="301"/>
                  </a:lnTo>
                  <a:lnTo>
                    <a:pt x="3786" y="285"/>
                  </a:lnTo>
                  <a:lnTo>
                    <a:pt x="3762" y="166"/>
                  </a:lnTo>
                  <a:lnTo>
                    <a:pt x="3710" y="184"/>
                  </a:lnTo>
                  <a:lnTo>
                    <a:pt x="3687" y="166"/>
                  </a:lnTo>
                  <a:lnTo>
                    <a:pt x="3635" y="206"/>
                  </a:lnTo>
                  <a:lnTo>
                    <a:pt x="3581" y="321"/>
                  </a:lnTo>
                  <a:lnTo>
                    <a:pt x="3534" y="392"/>
                  </a:lnTo>
                  <a:lnTo>
                    <a:pt x="3391" y="392"/>
                  </a:lnTo>
                  <a:lnTo>
                    <a:pt x="3299" y="394"/>
                  </a:lnTo>
                  <a:lnTo>
                    <a:pt x="3204" y="492"/>
                  </a:lnTo>
                  <a:lnTo>
                    <a:pt x="3222" y="529"/>
                  </a:lnTo>
                  <a:lnTo>
                    <a:pt x="3164" y="575"/>
                  </a:lnTo>
                  <a:lnTo>
                    <a:pt x="3097" y="566"/>
                  </a:lnTo>
                  <a:lnTo>
                    <a:pt x="3025" y="562"/>
                  </a:lnTo>
                  <a:lnTo>
                    <a:pt x="3009" y="614"/>
                  </a:lnTo>
                  <a:lnTo>
                    <a:pt x="2977" y="649"/>
                  </a:lnTo>
                  <a:lnTo>
                    <a:pt x="2928" y="691"/>
                  </a:lnTo>
                  <a:lnTo>
                    <a:pt x="2842" y="736"/>
                  </a:lnTo>
                  <a:lnTo>
                    <a:pt x="2777" y="736"/>
                  </a:lnTo>
                  <a:lnTo>
                    <a:pt x="2737" y="713"/>
                  </a:lnTo>
                  <a:lnTo>
                    <a:pt x="2737" y="688"/>
                  </a:lnTo>
                  <a:lnTo>
                    <a:pt x="2795" y="605"/>
                  </a:lnTo>
                  <a:lnTo>
                    <a:pt x="2787" y="503"/>
                  </a:lnTo>
                  <a:lnTo>
                    <a:pt x="2767" y="498"/>
                  </a:lnTo>
                  <a:lnTo>
                    <a:pt x="2712" y="533"/>
                  </a:lnTo>
                  <a:lnTo>
                    <a:pt x="2698" y="505"/>
                  </a:lnTo>
                  <a:lnTo>
                    <a:pt x="2753" y="445"/>
                  </a:lnTo>
                  <a:lnTo>
                    <a:pt x="2732" y="367"/>
                  </a:lnTo>
                  <a:lnTo>
                    <a:pt x="2641" y="337"/>
                  </a:lnTo>
                  <a:lnTo>
                    <a:pt x="2545" y="438"/>
                  </a:lnTo>
                  <a:lnTo>
                    <a:pt x="2514" y="529"/>
                  </a:lnTo>
                  <a:lnTo>
                    <a:pt x="2534" y="603"/>
                  </a:lnTo>
                  <a:lnTo>
                    <a:pt x="2500" y="710"/>
                  </a:lnTo>
                  <a:lnTo>
                    <a:pt x="2468" y="724"/>
                  </a:lnTo>
                  <a:lnTo>
                    <a:pt x="2448" y="713"/>
                  </a:lnTo>
                  <a:lnTo>
                    <a:pt x="2426" y="638"/>
                  </a:lnTo>
                  <a:lnTo>
                    <a:pt x="2444" y="481"/>
                  </a:lnTo>
                  <a:lnTo>
                    <a:pt x="2492" y="407"/>
                  </a:lnTo>
                  <a:lnTo>
                    <a:pt x="2474" y="389"/>
                  </a:lnTo>
                  <a:lnTo>
                    <a:pt x="2416" y="394"/>
                  </a:lnTo>
                  <a:lnTo>
                    <a:pt x="2494" y="310"/>
                  </a:lnTo>
                  <a:lnTo>
                    <a:pt x="2696" y="278"/>
                  </a:lnTo>
                  <a:lnTo>
                    <a:pt x="2611" y="217"/>
                  </a:lnTo>
                  <a:lnTo>
                    <a:pt x="2490" y="274"/>
                  </a:lnTo>
                  <a:lnTo>
                    <a:pt x="2381" y="226"/>
                  </a:lnTo>
                  <a:lnTo>
                    <a:pt x="2444" y="166"/>
                  </a:lnTo>
                  <a:lnTo>
                    <a:pt x="2389" y="155"/>
                  </a:lnTo>
                  <a:lnTo>
                    <a:pt x="2242" y="239"/>
                  </a:lnTo>
                  <a:lnTo>
                    <a:pt x="2218" y="199"/>
                  </a:lnTo>
                  <a:lnTo>
                    <a:pt x="2126" y="232"/>
                  </a:lnTo>
                  <a:lnTo>
                    <a:pt x="2144" y="171"/>
                  </a:lnTo>
                  <a:lnTo>
                    <a:pt x="2246" y="64"/>
                  </a:lnTo>
                  <a:lnTo>
                    <a:pt x="1944" y="0"/>
                  </a:lnTo>
                </a:path>
              </a:pathLst>
            </a:custGeom>
            <a:solidFill>
              <a:srgbClr val="5FD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graphicFrame>
        <p:nvGraphicFramePr>
          <p:cNvPr id="450631" name="Object 7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66988" y="4648200"/>
          <a:ext cx="7191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8" name="Clip" r:id="rId4" imgW="1923840" imgH="3379680" progId="MS_ClipArt_Gallery.2">
                  <p:embed/>
                </p:oleObj>
              </mc:Choice>
              <mc:Fallback>
                <p:oleObj name="Clip" r:id="rId4" imgW="1923840" imgH="3379680" progId="MS_ClipArt_Gallery.2">
                  <p:embed/>
                  <p:pic>
                    <p:nvPicPr>
                      <p:cNvPr id="0" name="Object 7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4648200"/>
                        <a:ext cx="7191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2" name="Object 7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3113" y="4529138"/>
          <a:ext cx="7143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9" name="Clip" r:id="rId6" imgW="2732040" imgH="3822480" progId="MS_ClipArt_Gallery.2">
                  <p:embed/>
                </p:oleObj>
              </mc:Choice>
              <mc:Fallback>
                <p:oleObj name="Clip" r:id="rId6" imgW="2732040" imgH="3822480" progId="MS_ClipArt_Gallery.2">
                  <p:embed/>
                  <p:pic>
                    <p:nvPicPr>
                      <p:cNvPr id="0" name="Object 7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4529138"/>
                        <a:ext cx="7143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3" name="Object 7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97550" y="3328988"/>
          <a:ext cx="7143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0" name="Clip" r:id="rId8" imgW="2732040" imgH="3822480" progId="MS_ClipArt_Gallery.2">
                  <p:embed/>
                </p:oleObj>
              </mc:Choice>
              <mc:Fallback>
                <p:oleObj name="Clip" r:id="rId8" imgW="2732040" imgH="3822480" progId="MS_ClipArt_Gallery.2">
                  <p:embed/>
                  <p:pic>
                    <p:nvPicPr>
                      <p:cNvPr id="0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328988"/>
                        <a:ext cx="7143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4" name="Object 7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56150" y="3665538"/>
          <a:ext cx="7191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1" name="Clip" r:id="rId9" imgW="1923840" imgH="3379680" progId="MS_ClipArt_Gallery.2">
                  <p:embed/>
                </p:oleObj>
              </mc:Choice>
              <mc:Fallback>
                <p:oleObj name="Clip" r:id="rId9" imgW="1923840" imgH="3379680" progId="MS_ClipArt_Gallery.2">
                  <p:embed/>
                  <p:pic>
                    <p:nvPicPr>
                      <p:cNvPr id="0" name="Object 7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3665538"/>
                        <a:ext cx="7191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5" name="Object 7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17800" y="3163888"/>
          <a:ext cx="7191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2" name="Clip" r:id="rId10" imgW="1923840" imgH="3379680" progId="MS_ClipArt_Gallery.2">
                  <p:embed/>
                </p:oleObj>
              </mc:Choice>
              <mc:Fallback>
                <p:oleObj name="Clip" r:id="rId10" imgW="1923840" imgH="3379680" progId="MS_ClipArt_Gallery.2">
                  <p:embed/>
                  <p:pic>
                    <p:nvPicPr>
                      <p:cNvPr id="0" name="Object 7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163888"/>
                        <a:ext cx="7191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6" name="Object 7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35213" y="2293938"/>
          <a:ext cx="7191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3" name="Clip" r:id="rId11" imgW="1923840" imgH="3379680" progId="MS_ClipArt_Gallery.2">
                  <p:embed/>
                </p:oleObj>
              </mc:Choice>
              <mc:Fallback>
                <p:oleObj name="Clip" r:id="rId11" imgW="1923840" imgH="3379680" progId="MS_ClipArt_Gallery.2">
                  <p:embed/>
                  <p:pic>
                    <p:nvPicPr>
                      <p:cNvPr id="0" name="Object 7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2293938"/>
                        <a:ext cx="7191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7" name="Object 77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97500" y="2197100"/>
          <a:ext cx="7191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4" name="Clip" r:id="rId12" imgW="1923840" imgH="3379680" progId="MS_ClipArt_Gallery.2">
                  <p:embed/>
                </p:oleObj>
              </mc:Choice>
              <mc:Fallback>
                <p:oleObj name="Clip" r:id="rId12" imgW="1923840" imgH="3379680" progId="MS_ClipArt_Gallery.2">
                  <p:embed/>
                  <p:pic>
                    <p:nvPicPr>
                      <p:cNvPr id="0" name="Object 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197100"/>
                        <a:ext cx="7191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8" name="Object 78">
            <a:hlinkClick r:id="" action="ppaction://ole?verb=0"/>
          </p:cNvPr>
          <p:cNvGraphicFramePr>
            <a:graphicFrameLocks/>
          </p:cNvGraphicFramePr>
          <p:nvPr/>
        </p:nvGraphicFramePr>
        <p:xfrm>
          <a:off x="6904038" y="2482850"/>
          <a:ext cx="7191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5" name="Clip" r:id="rId13" imgW="1923840" imgH="3379680" progId="MS_ClipArt_Gallery.2">
                  <p:embed/>
                </p:oleObj>
              </mc:Choice>
              <mc:Fallback>
                <p:oleObj name="Clip" r:id="rId13" imgW="1923840" imgH="3379680" progId="MS_ClipArt_Gallery.2">
                  <p:embed/>
                  <p:pic>
                    <p:nvPicPr>
                      <p:cNvPr id="0" name="Object 7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2482850"/>
                        <a:ext cx="7191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9" name="Rectangle 79"/>
          <p:cNvSpPr>
            <a:spLocks noChangeArrowheads="1"/>
          </p:cNvSpPr>
          <p:nvPr/>
        </p:nvSpPr>
        <p:spPr bwMode="auto">
          <a:xfrm>
            <a:off x="688975" y="3865563"/>
            <a:ext cx="720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علایم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50640" name="Rectangle 80"/>
          <p:cNvSpPr>
            <a:spLocks noChangeArrowheads="1"/>
          </p:cNvSpPr>
          <p:nvPr/>
        </p:nvSpPr>
        <p:spPr bwMode="auto">
          <a:xfrm>
            <a:off x="0" y="5765800"/>
            <a:ext cx="1787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کامپیوتر مرکزی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50641" name="Rectangle 81"/>
          <p:cNvSpPr>
            <a:spLocks noChangeArrowheads="1"/>
          </p:cNvSpPr>
          <p:nvPr/>
        </p:nvSpPr>
        <p:spPr bwMode="auto">
          <a:xfrm>
            <a:off x="2089150" y="5765800"/>
            <a:ext cx="2066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کامپیوتر توزیع شده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50642" name="Rectangle 82"/>
          <p:cNvSpPr>
            <a:spLocks noChangeArrowheads="1"/>
          </p:cNvSpPr>
          <p:nvPr/>
        </p:nvSpPr>
        <p:spPr bwMode="auto">
          <a:xfrm>
            <a:off x="1438275" y="434975"/>
            <a:ext cx="172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643" name="Rectangle 83"/>
          <p:cNvSpPr>
            <a:spLocks noChangeArrowheads="1"/>
          </p:cNvSpPr>
          <p:nvPr/>
        </p:nvSpPr>
        <p:spPr bwMode="auto">
          <a:xfrm>
            <a:off x="554038" y="312738"/>
            <a:ext cx="7985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شبکه ای از پردازش توزیع شده</a:t>
            </a:r>
            <a:endParaRPr lang="en-US" sz="40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50644" name="Line 84"/>
          <p:cNvSpPr>
            <a:spLocks noChangeShapeType="1"/>
          </p:cNvSpPr>
          <p:nvPr/>
        </p:nvSpPr>
        <p:spPr bwMode="auto">
          <a:xfrm flipH="1">
            <a:off x="5397500" y="3898900"/>
            <a:ext cx="40640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645" name="Line 85"/>
          <p:cNvSpPr>
            <a:spLocks noChangeShapeType="1"/>
          </p:cNvSpPr>
          <p:nvPr/>
        </p:nvSpPr>
        <p:spPr bwMode="auto">
          <a:xfrm flipH="1" flipV="1">
            <a:off x="3340100" y="3416300"/>
            <a:ext cx="246380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646" name="Line 86"/>
          <p:cNvSpPr>
            <a:spLocks noChangeShapeType="1"/>
          </p:cNvSpPr>
          <p:nvPr/>
        </p:nvSpPr>
        <p:spPr bwMode="auto">
          <a:xfrm flipH="1" flipV="1">
            <a:off x="4483100" y="2806700"/>
            <a:ext cx="13208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647" name="Line 87"/>
          <p:cNvSpPr>
            <a:spLocks noChangeShapeType="1"/>
          </p:cNvSpPr>
          <p:nvPr/>
        </p:nvSpPr>
        <p:spPr bwMode="auto">
          <a:xfrm flipH="1" flipV="1">
            <a:off x="2959100" y="2730500"/>
            <a:ext cx="28448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450648" name="Object 8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40163" y="2595563"/>
          <a:ext cx="7191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6" name="Clip" r:id="rId14" imgW="1923840" imgH="3379680" progId="MS_ClipArt_Gallery.2">
                  <p:embed/>
                </p:oleObj>
              </mc:Choice>
              <mc:Fallback>
                <p:oleObj name="Clip" r:id="rId14" imgW="1923840" imgH="3379680" progId="MS_ClipArt_Gallery.2">
                  <p:embed/>
                  <p:pic>
                    <p:nvPicPr>
                      <p:cNvPr id="0" name="Object 8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2595563"/>
                        <a:ext cx="7191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9" name="Line 89"/>
          <p:cNvSpPr>
            <a:spLocks noChangeShapeType="1"/>
          </p:cNvSpPr>
          <p:nvPr/>
        </p:nvSpPr>
        <p:spPr bwMode="auto">
          <a:xfrm>
            <a:off x="5880100" y="3060700"/>
            <a:ext cx="508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650" name="Line 90"/>
          <p:cNvSpPr>
            <a:spLocks noChangeShapeType="1"/>
          </p:cNvSpPr>
          <p:nvPr/>
        </p:nvSpPr>
        <p:spPr bwMode="auto">
          <a:xfrm flipH="1">
            <a:off x="6235700" y="3060700"/>
            <a:ext cx="71120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0651" name="Text Box 91"/>
          <p:cNvSpPr txBox="1">
            <a:spLocks noChangeArrowheads="1"/>
          </p:cNvSpPr>
          <p:nvPr/>
        </p:nvSpPr>
        <p:spPr bwMode="auto">
          <a:xfrm>
            <a:off x="127000" y="6219825"/>
            <a:ext cx="496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2  Lotus" panose="00000400000000000000" pitchFamily="2" charset="-78"/>
              </a:rPr>
              <a:t>8</a:t>
            </a:r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-</a:t>
            </a:r>
            <a:fld id="{0DBD2F91-AABA-46E3-AD74-624A040E2BE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249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IS 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 و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EUC</a:t>
            </a:r>
            <a:r>
              <a:rPr lang="en-US">
                <a:cs typeface="2  Titr" panose="00000700000000000000" pitchFamily="2" charset="-78"/>
              </a:rPr>
              <a:t/>
            </a:r>
            <a:br>
              <a:rPr lang="en-US">
                <a:cs typeface="2  Titr" panose="00000700000000000000" pitchFamily="2" charset="-78"/>
              </a:rPr>
            </a:br>
            <a:r>
              <a:rPr lang="fa-IR">
                <a:cs typeface="2  Titr" panose="00000700000000000000" pitchFamily="2" charset="-78"/>
              </a:rPr>
              <a:t>زنجیره محاسباتی کاربر نهایی</a:t>
            </a:r>
            <a:endParaRPr lang="en-US" sz="3200" b="1">
              <a:solidFill>
                <a:srgbClr val="8CF4EA"/>
              </a:solidFill>
              <a:latin typeface="Arial" panose="020B0604020202020204" pitchFamily="34" charset="0"/>
              <a:cs typeface="2  Titr" panose="00000700000000000000" pitchFamily="2" charset="-78"/>
            </a:endParaRP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2063750" y="2444750"/>
            <a:ext cx="1587500" cy="1587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2063750" y="4806950"/>
            <a:ext cx="1587500" cy="1587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32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کاربر</a:t>
            </a:r>
            <a:endParaRPr lang="en-US" sz="32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819400" y="4044950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492750" y="4959350"/>
            <a:ext cx="1968500" cy="1206500"/>
          </a:xfrm>
          <a:prstGeom prst="rect">
            <a:avLst/>
          </a:prstGeom>
          <a:solidFill>
            <a:srgbClr val="FFA27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5481638" y="5253038"/>
            <a:ext cx="1990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2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کامپیوتر</a:t>
            </a:r>
            <a:endParaRPr lang="en-US" sz="32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1976438" y="2892425"/>
            <a:ext cx="18383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متخصص اطلاعات</a:t>
            </a:r>
            <a:endParaRPr lang="en-US" sz="20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663950" y="5562600"/>
            <a:ext cx="181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2892425" y="4162425"/>
            <a:ext cx="145573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پشتیبانی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500438" y="5024438"/>
            <a:ext cx="2143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ارتباط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54000" y="63722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ACAA24E1-598B-4727-AF9D-67CCE611580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checker dir="vert"/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61450" cy="5334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ارتباطات سخت افزار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4582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مود م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تبدیل سیگنالهای دیجیتال به آنالوگ و برعکس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سرعت انتقال بایتها در هر ثانیه ثابت است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حلقه کلی (محل اتصال مشترک به ایستگاه تلفن            عمومی)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)</a:t>
            </a:r>
            <a:r>
              <a:rPr lang="en-US">
                <a:cs typeface="2  Lotus" panose="00000400000000000000" pitchFamily="2" charset="-78"/>
              </a:rPr>
              <a:t>HUB</a:t>
            </a:r>
            <a:r>
              <a:rPr lang="fa-IR">
                <a:cs typeface="2  Lotus" panose="00000400000000000000" pitchFamily="2" charset="-78"/>
              </a:rPr>
              <a:t> هاب (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دریافت بسته های داده در انتهای یک مسیر از یک        </a:t>
            </a:r>
            <a:r>
              <a:rPr lang="en-US">
                <a:cs typeface="2  Lotus" panose="00000400000000000000" pitchFamily="2" charset="-78"/>
              </a:rPr>
              <a:t>        </a:t>
            </a:r>
            <a:r>
              <a:rPr lang="fa-IR">
                <a:cs typeface="2  Lotus" panose="00000400000000000000" pitchFamily="2" charset="-78"/>
              </a:rPr>
              <a:t>   کامپیوتردر توپولوژی ستاره ای و فرستادن رونوشت         محتوای ان برای همه کامپیوترهای دیگر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444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fld id="{D227625F-193D-492F-9ECE-D55E55095BA2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250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839200" cy="6096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ارتباطات داده ای یک مودم</a:t>
            </a:r>
            <a:endParaRPr lang="en-US">
              <a:cs typeface="2  Titr" panose="00000700000000000000" pitchFamily="2" charset="-78"/>
            </a:endParaRPr>
          </a:p>
        </p:txBody>
      </p:sp>
      <p:grpSp>
        <p:nvGrpSpPr>
          <p:cNvPr id="454661" name="Group 5"/>
          <p:cNvGrpSpPr>
            <a:grpSpLocks/>
          </p:cNvGrpSpPr>
          <p:nvPr/>
        </p:nvGrpSpPr>
        <p:grpSpPr bwMode="auto">
          <a:xfrm>
            <a:off x="6940550" y="3011488"/>
            <a:ext cx="1538288" cy="1096962"/>
            <a:chOff x="4372" y="1897"/>
            <a:chExt cx="969" cy="691"/>
          </a:xfrm>
        </p:grpSpPr>
        <p:sp>
          <p:nvSpPr>
            <p:cNvPr id="454662" name="Rectangle 6"/>
            <p:cNvSpPr>
              <a:spLocks noChangeArrowheads="1"/>
            </p:cNvSpPr>
            <p:nvPr/>
          </p:nvSpPr>
          <p:spPr bwMode="auto">
            <a:xfrm>
              <a:off x="4372" y="1897"/>
              <a:ext cx="904" cy="6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4663" name="Rectangle 7"/>
            <p:cNvSpPr>
              <a:spLocks noChangeArrowheads="1"/>
            </p:cNvSpPr>
            <p:nvPr/>
          </p:nvSpPr>
          <p:spPr bwMode="auto">
            <a:xfrm>
              <a:off x="4414" y="2088"/>
              <a:ext cx="92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a-IR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2  Lotus" panose="00000400000000000000" pitchFamily="2" charset="-78"/>
                </a:rPr>
                <a:t>کامپیوتر</a:t>
              </a:r>
              <a:endPara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endParaRPr>
            </a:p>
          </p:txBody>
        </p:sp>
      </p:grpSp>
      <p:sp>
        <p:nvSpPr>
          <p:cNvPr id="454664" name="Oval 8"/>
          <p:cNvSpPr>
            <a:spLocks noChangeArrowheads="1"/>
          </p:cNvSpPr>
          <p:nvPr/>
        </p:nvSpPr>
        <p:spPr bwMode="auto">
          <a:xfrm>
            <a:off x="2597150" y="2924175"/>
            <a:ext cx="1130300" cy="1184275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0"/>
                  <a:invGamma/>
                </a:srgbClr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454665" name="Group 9"/>
          <p:cNvGrpSpPr>
            <a:grpSpLocks/>
          </p:cNvGrpSpPr>
          <p:nvPr/>
        </p:nvGrpSpPr>
        <p:grpSpPr bwMode="auto">
          <a:xfrm>
            <a:off x="2057400" y="3340100"/>
            <a:ext cx="533400" cy="338138"/>
            <a:chOff x="1296" y="2104"/>
            <a:chExt cx="336" cy="213"/>
          </a:xfrm>
        </p:grpSpPr>
        <p:sp>
          <p:nvSpPr>
            <p:cNvPr id="454666" name="AutoShape 10"/>
            <p:cNvSpPr>
              <a:spLocks noChangeArrowheads="1"/>
            </p:cNvSpPr>
            <p:nvPr/>
          </p:nvSpPr>
          <p:spPr bwMode="auto">
            <a:xfrm>
              <a:off x="1464" y="2104"/>
              <a:ext cx="168" cy="213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E9B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4667" name="AutoShape 11"/>
            <p:cNvSpPr>
              <a:spLocks noChangeArrowheads="1"/>
            </p:cNvSpPr>
            <p:nvPr/>
          </p:nvSpPr>
          <p:spPr bwMode="auto">
            <a:xfrm flipH="1">
              <a:off x="1296" y="2104"/>
              <a:ext cx="168" cy="213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E9B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54668" name="Rectangle 12"/>
          <p:cNvSpPr>
            <a:spLocks noChangeArrowheads="1"/>
          </p:cNvSpPr>
          <p:nvPr/>
        </p:nvSpPr>
        <p:spPr bwMode="auto">
          <a:xfrm>
            <a:off x="2647950" y="3322638"/>
            <a:ext cx="12461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مودم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grpSp>
        <p:nvGrpSpPr>
          <p:cNvPr id="454669" name="Group 13"/>
          <p:cNvGrpSpPr>
            <a:grpSpLocks/>
          </p:cNvGrpSpPr>
          <p:nvPr/>
        </p:nvGrpSpPr>
        <p:grpSpPr bwMode="auto">
          <a:xfrm>
            <a:off x="3740150" y="3117850"/>
            <a:ext cx="1600200" cy="698500"/>
            <a:chOff x="2356" y="1964"/>
            <a:chExt cx="1008" cy="440"/>
          </a:xfrm>
        </p:grpSpPr>
        <p:grpSp>
          <p:nvGrpSpPr>
            <p:cNvPr id="454670" name="Group 14"/>
            <p:cNvGrpSpPr>
              <a:grpSpLocks/>
            </p:cNvGrpSpPr>
            <p:nvPr/>
          </p:nvGrpSpPr>
          <p:grpSpPr bwMode="auto">
            <a:xfrm>
              <a:off x="2356" y="1964"/>
              <a:ext cx="821" cy="440"/>
              <a:chOff x="2356" y="1964"/>
              <a:chExt cx="821" cy="440"/>
            </a:xfrm>
          </p:grpSpPr>
          <p:sp>
            <p:nvSpPr>
              <p:cNvPr id="454671" name="Line 15"/>
              <p:cNvSpPr>
                <a:spLocks noChangeShapeType="1"/>
              </p:cNvSpPr>
              <p:nvPr/>
            </p:nvSpPr>
            <p:spPr bwMode="auto">
              <a:xfrm flipV="1">
                <a:off x="2356" y="1964"/>
                <a:ext cx="101" cy="2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72" name="Line 16"/>
              <p:cNvSpPr>
                <a:spLocks noChangeShapeType="1"/>
              </p:cNvSpPr>
              <p:nvPr/>
            </p:nvSpPr>
            <p:spPr bwMode="auto">
              <a:xfrm>
                <a:off x="2356" y="2190"/>
                <a:ext cx="101" cy="2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73" name="Line 17"/>
              <p:cNvSpPr>
                <a:spLocks noChangeShapeType="1"/>
              </p:cNvSpPr>
              <p:nvPr/>
            </p:nvSpPr>
            <p:spPr bwMode="auto">
              <a:xfrm>
                <a:off x="2461" y="197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74" name="Line 18"/>
              <p:cNvSpPr>
                <a:spLocks noChangeShapeType="1"/>
              </p:cNvSpPr>
              <p:nvPr/>
            </p:nvSpPr>
            <p:spPr bwMode="auto">
              <a:xfrm>
                <a:off x="2465" y="2040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75" name="Line 19"/>
              <p:cNvSpPr>
                <a:spLocks noChangeShapeType="1"/>
              </p:cNvSpPr>
              <p:nvPr/>
            </p:nvSpPr>
            <p:spPr bwMode="auto">
              <a:xfrm flipV="1">
                <a:off x="2461" y="2325"/>
                <a:ext cx="0" cy="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76" name="Line 20"/>
              <p:cNvSpPr>
                <a:spLocks noChangeShapeType="1"/>
              </p:cNvSpPr>
              <p:nvPr/>
            </p:nvSpPr>
            <p:spPr bwMode="auto">
              <a:xfrm>
                <a:off x="2465" y="2329"/>
                <a:ext cx="7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454677" name="Group 21"/>
            <p:cNvGrpSpPr>
              <a:grpSpLocks/>
            </p:cNvGrpSpPr>
            <p:nvPr/>
          </p:nvGrpSpPr>
          <p:grpSpPr bwMode="auto">
            <a:xfrm>
              <a:off x="2529" y="1964"/>
              <a:ext cx="835" cy="440"/>
              <a:chOff x="2529" y="1964"/>
              <a:chExt cx="835" cy="440"/>
            </a:xfrm>
          </p:grpSpPr>
          <p:sp>
            <p:nvSpPr>
              <p:cNvPr id="454678" name="Line 22"/>
              <p:cNvSpPr>
                <a:spLocks noChangeShapeType="1"/>
              </p:cNvSpPr>
              <p:nvPr/>
            </p:nvSpPr>
            <p:spPr bwMode="auto">
              <a:xfrm flipH="1">
                <a:off x="3247" y="2190"/>
                <a:ext cx="117" cy="2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79" name="Line 23"/>
              <p:cNvSpPr>
                <a:spLocks noChangeShapeType="1"/>
              </p:cNvSpPr>
              <p:nvPr/>
            </p:nvSpPr>
            <p:spPr bwMode="auto">
              <a:xfrm flipH="1" flipV="1">
                <a:off x="3247" y="1964"/>
                <a:ext cx="117" cy="2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80" name="Line 24"/>
              <p:cNvSpPr>
                <a:spLocks noChangeShapeType="1"/>
              </p:cNvSpPr>
              <p:nvPr/>
            </p:nvSpPr>
            <p:spPr bwMode="auto">
              <a:xfrm flipV="1">
                <a:off x="3251" y="2325"/>
                <a:ext cx="0" cy="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81" name="Line 25"/>
              <p:cNvSpPr>
                <a:spLocks noChangeShapeType="1"/>
              </p:cNvSpPr>
              <p:nvPr/>
            </p:nvSpPr>
            <p:spPr bwMode="auto">
              <a:xfrm flipH="1">
                <a:off x="2529" y="2329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82" name="Line 26"/>
              <p:cNvSpPr>
                <a:spLocks noChangeShapeType="1"/>
              </p:cNvSpPr>
              <p:nvPr/>
            </p:nvSpPr>
            <p:spPr bwMode="auto">
              <a:xfrm>
                <a:off x="3251" y="1972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54683" name="Line 27"/>
              <p:cNvSpPr>
                <a:spLocks noChangeShapeType="1"/>
              </p:cNvSpPr>
              <p:nvPr/>
            </p:nvSpPr>
            <p:spPr bwMode="auto">
              <a:xfrm flipH="1">
                <a:off x="2529" y="2040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sp>
        <p:nvSpPr>
          <p:cNvPr id="454684" name="Rectangle 28"/>
          <p:cNvSpPr>
            <a:spLocks noChangeArrowheads="1"/>
          </p:cNvSpPr>
          <p:nvPr/>
        </p:nvSpPr>
        <p:spPr bwMode="auto">
          <a:xfrm>
            <a:off x="3865563" y="3271838"/>
            <a:ext cx="1320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کانال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54685" name="Oval 29"/>
          <p:cNvSpPr>
            <a:spLocks noChangeArrowheads="1"/>
          </p:cNvSpPr>
          <p:nvPr/>
        </p:nvSpPr>
        <p:spPr bwMode="auto">
          <a:xfrm>
            <a:off x="5340350" y="2924175"/>
            <a:ext cx="1130300" cy="1184275"/>
          </a:xfrm>
          <a:prstGeom prst="ellipse">
            <a:avLst/>
          </a:prstGeom>
          <a:gradFill rotWithShape="0">
            <a:gsLst>
              <a:gs pos="0">
                <a:srgbClr val="009900">
                  <a:gamma/>
                  <a:shade val="0"/>
                  <a:invGamma/>
                </a:srgbClr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4686" name="Rectangle 30"/>
          <p:cNvSpPr>
            <a:spLocks noChangeArrowheads="1"/>
          </p:cNvSpPr>
          <p:nvPr/>
        </p:nvSpPr>
        <p:spPr bwMode="auto">
          <a:xfrm>
            <a:off x="5391150" y="3322638"/>
            <a:ext cx="12461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مودم</a:t>
            </a: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grpSp>
        <p:nvGrpSpPr>
          <p:cNvPr id="454687" name="Group 31"/>
          <p:cNvGrpSpPr>
            <a:grpSpLocks/>
          </p:cNvGrpSpPr>
          <p:nvPr/>
        </p:nvGrpSpPr>
        <p:grpSpPr bwMode="auto">
          <a:xfrm>
            <a:off x="6477000" y="3340100"/>
            <a:ext cx="457200" cy="338138"/>
            <a:chOff x="4080" y="2104"/>
            <a:chExt cx="288" cy="213"/>
          </a:xfrm>
        </p:grpSpPr>
        <p:sp>
          <p:nvSpPr>
            <p:cNvPr id="454688" name="AutoShape 32"/>
            <p:cNvSpPr>
              <a:spLocks noChangeArrowheads="1"/>
            </p:cNvSpPr>
            <p:nvPr/>
          </p:nvSpPr>
          <p:spPr bwMode="auto">
            <a:xfrm>
              <a:off x="4224" y="2104"/>
              <a:ext cx="144" cy="213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E9B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4689" name="AutoShape 33"/>
            <p:cNvSpPr>
              <a:spLocks noChangeArrowheads="1"/>
            </p:cNvSpPr>
            <p:nvPr/>
          </p:nvSpPr>
          <p:spPr bwMode="auto">
            <a:xfrm flipH="1">
              <a:off x="4080" y="2104"/>
              <a:ext cx="144" cy="213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E9B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54690" name="Group 34"/>
          <p:cNvGrpSpPr>
            <a:grpSpLocks/>
          </p:cNvGrpSpPr>
          <p:nvPr/>
        </p:nvGrpSpPr>
        <p:grpSpPr bwMode="auto">
          <a:xfrm>
            <a:off x="519113" y="3011488"/>
            <a:ext cx="1538287" cy="1096962"/>
            <a:chOff x="4372" y="1897"/>
            <a:chExt cx="969" cy="691"/>
          </a:xfrm>
        </p:grpSpPr>
        <p:sp>
          <p:nvSpPr>
            <p:cNvPr id="454691" name="Rectangle 35"/>
            <p:cNvSpPr>
              <a:spLocks noChangeArrowheads="1"/>
            </p:cNvSpPr>
            <p:nvPr/>
          </p:nvSpPr>
          <p:spPr bwMode="auto">
            <a:xfrm>
              <a:off x="4372" y="1897"/>
              <a:ext cx="904" cy="6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54692" name="Rectangle 36"/>
            <p:cNvSpPr>
              <a:spLocks noChangeArrowheads="1"/>
            </p:cNvSpPr>
            <p:nvPr/>
          </p:nvSpPr>
          <p:spPr bwMode="auto">
            <a:xfrm>
              <a:off x="4414" y="2088"/>
              <a:ext cx="92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a-IR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2  Lotus" panose="00000400000000000000" pitchFamily="2" charset="-78"/>
                </a:rPr>
                <a:t>کامپیوتر</a:t>
              </a:r>
              <a:endPara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endParaRPr>
            </a:p>
          </p:txBody>
        </p:sp>
      </p:grpSp>
      <p:sp>
        <p:nvSpPr>
          <p:cNvPr id="454693" name="Text Box 37"/>
          <p:cNvSpPr txBox="1">
            <a:spLocks noChangeArrowheads="1"/>
          </p:cNvSpPr>
          <p:nvPr/>
        </p:nvSpPr>
        <p:spPr bwMode="auto">
          <a:xfrm>
            <a:off x="1954213" y="5135563"/>
            <a:ext cx="5053012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مودم همواره بین یک تلفن و کامپیوتر رقمی لازم است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54694" name="Text Box 38"/>
          <p:cNvSpPr txBox="1">
            <a:spLocks noChangeArrowheads="1"/>
          </p:cNvSpPr>
          <p:nvPr/>
        </p:nvSpPr>
        <p:spPr bwMode="auto">
          <a:xfrm>
            <a:off x="1206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fld id="{24288FD5-8B63-49A0-99D1-0FDBE09D3717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251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61450" cy="5334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ارتباطات سخت افزاری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)</a:t>
            </a:r>
            <a:r>
              <a:rPr lang="en-US" sz="2800">
                <a:cs typeface="2  Lotus" panose="00000400000000000000" pitchFamily="2" charset="-78"/>
              </a:rPr>
              <a:t>ROUTER</a:t>
            </a:r>
            <a:r>
              <a:rPr lang="fa-IR">
                <a:cs typeface="2  Lotus" panose="00000400000000000000" pitchFamily="2" charset="-78"/>
              </a:rPr>
              <a:t> مسیر یاب (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وسیله ای که شبکه های محلی مختلف را به هم وصل    می کند .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 - پیچیده تر از پل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پردازش دشوارتر اطلاعات یک بسته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سوئیچ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تصمیم داده های ناخواسته برای کامپیوترهای یک           شبکه به خصوص َ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1968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3C942F5D-73CE-475C-80D6-61199A4EB7F6}" type="slidenum">
              <a:rPr lang="en-US" sz="1400">
                <a:latin typeface="Times New Roman" panose="02020603050405020304" pitchFamily="18" charset="0"/>
              </a:rPr>
              <a:pPr algn="ctr"/>
              <a:t>252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اتصالات ارتباطات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مسیرهای اختصاصی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مدار همواره برای مخابره اطلاعات ، باز است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همچنین خط استیجاری نا معین می شود .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دو نوع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1.5 MBPS</a:t>
            </a:r>
            <a:r>
              <a:rPr lang="fa-IR">
                <a:cs typeface="2  Lotus" panose="00000400000000000000" pitchFamily="2" charset="-78"/>
              </a:rPr>
              <a:t> : ماکزیمم سرعت بیش از </a:t>
            </a:r>
            <a:r>
              <a:rPr lang="en-US">
                <a:cs typeface="2  Lotus" panose="00000400000000000000" pitchFamily="2" charset="-78"/>
              </a:rPr>
              <a:t>T-1</a:t>
            </a:r>
            <a:r>
              <a:rPr lang="fa-IR">
                <a:cs typeface="2  Lotus" panose="00000400000000000000" pitchFamily="2" charset="-78"/>
              </a:rPr>
              <a:t>  &gt;&gt;</a:t>
            </a:r>
            <a:r>
              <a:rPr lang="en-US">
                <a:cs typeface="2  Lotus" panose="00000400000000000000" pitchFamily="2" charset="-78"/>
              </a:rPr>
              <a:t>  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43 MBPS</a:t>
            </a:r>
            <a:r>
              <a:rPr lang="fa-IR">
                <a:cs typeface="2  Lotus" panose="00000400000000000000" pitchFamily="2" charset="-78"/>
              </a:rPr>
              <a:t> : ماکزیمم سرعت </a:t>
            </a:r>
            <a:r>
              <a:rPr lang="en-US">
                <a:cs typeface="2  Lotus" panose="00000400000000000000" pitchFamily="2" charset="-78"/>
              </a:rPr>
              <a:t>T-3</a:t>
            </a:r>
            <a:r>
              <a:rPr lang="fa-IR">
                <a:cs typeface="2  Lotus" panose="00000400000000000000" pitchFamily="2" charset="-78"/>
              </a:rPr>
              <a:t>  &gt;&gt;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64KBPS</a:t>
            </a:r>
            <a:r>
              <a:rPr lang="fa-IR">
                <a:cs typeface="2  Lotus" panose="00000400000000000000" pitchFamily="2" charset="-78"/>
              </a:rPr>
              <a:t>  &gt;&gt;مجموعه های اتصالات با سرعت 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1968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fld id="{D6496EC7-2A04-4806-89AF-6B8FA4F85845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253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اتصالات ارتباطات(ادامه)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)</a:t>
            </a:r>
            <a:r>
              <a:rPr lang="en-US">
                <a:cs typeface="2  Lotus" panose="00000400000000000000" pitchFamily="2" charset="-78"/>
              </a:rPr>
              <a:t>VPNs</a:t>
            </a:r>
            <a:r>
              <a:rPr lang="fa-IR">
                <a:cs typeface="2  Lotus" panose="00000400000000000000" pitchFamily="2" charset="-78"/>
              </a:rPr>
              <a:t> شبکه های اختصاصی مجازی (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با کپسوله کردن نرم افزار ارتباطات اینترنتی را ایمن </a:t>
            </a:r>
            <a:r>
              <a:rPr lang="en-US">
                <a:cs typeface="2  Lotus" panose="00000400000000000000" pitchFamily="2" charset="-78"/>
              </a:rPr>
              <a:t>     </a:t>
            </a:r>
            <a:r>
              <a:rPr lang="fa-IR">
                <a:cs typeface="2  Lotus" panose="00000400000000000000" pitchFamily="2" charset="-78"/>
              </a:rPr>
              <a:t>   تر می سازد 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خصوصی بودن به خاطرتصدیق صحت نام کاربران      ،پسورد و ...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مؤثرتر از خطوط اختصاصی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1968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B9FCA6AA-A7D6-4F9D-BD03-CA9A337D882F}" type="slidenum">
              <a:rPr lang="en-US" sz="1400">
                <a:latin typeface="Times New Roman" panose="02020603050405020304" pitchFamily="18" charset="0"/>
              </a:rPr>
              <a:pPr algn="ctr"/>
              <a:t>254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مدیریت شبکه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سیسنمهای عصبی دیجیتال از یک سازمان</a:t>
            </a:r>
            <a:r>
              <a:rPr lang="en-US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برنامه ریزی شبکه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پیش بینی نیازهای شبکه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کارایی نمایشگر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کنترل شبکه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تعیین خطاها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&gt;&gt;خطا در ارتباط داده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</a:t>
            </a:r>
            <a:r>
              <a:rPr lang="fa-IR">
                <a:cs typeface="2  Lotus" panose="00000400000000000000" pitchFamily="2" charset="-78"/>
              </a:rPr>
              <a:t>   &gt;&gt;جلو گیر از بروز خطاهای بالقوه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430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9E9E75DF-134C-4420-8283-3ECDAD10DA8B}" type="slidenum">
              <a:rPr lang="en-US" sz="1400">
                <a:latin typeface="Times New Roman" panose="02020603050405020304" pitchFamily="18" charset="0"/>
              </a:rPr>
              <a:pPr algn="ctr"/>
              <a:t>255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مدیریت شبکه( ادامه)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مدیریت شبکه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برنامه ریزی ،پیاده سازی، انجام عملیات ، و کنترل شبکه های   ارتباطات داده یک شرکت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کارمندان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تحلیلگر شبکه (یک نوع تحلیل سیستمها )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تحلیلگر نرم افزار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تکنسین ارتباطات داده (متخصص در سخت افزار)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مدیران شبکه محلی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19685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8407B85C-3560-49C3-AB1F-ECFBF60FFAC0}" type="slidenum">
              <a:rPr lang="en-US" sz="1400">
                <a:latin typeface="Times New Roman" panose="02020603050405020304" pitchFamily="18" charset="0"/>
              </a:rPr>
              <a:pPr algn="ctr"/>
              <a:t>256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شبکه های بیسیم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شبکه های سلولی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تلفنهای دستی (کوچک و قابل حمل )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در ابتدا برای انتقال صدا مورد استفاده قرار گرفتند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شبکه های بیسیم محلی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)</a:t>
            </a:r>
            <a:r>
              <a:rPr lang="en-US">
                <a:cs typeface="2  Lotus" panose="00000400000000000000" pitchFamily="2" charset="-78"/>
              </a:rPr>
              <a:t>LAN</a:t>
            </a:r>
            <a:r>
              <a:rPr lang="fa-IR">
                <a:cs typeface="2  Lotus" panose="00000400000000000000" pitchFamily="2" charset="-78"/>
              </a:rPr>
              <a:t>  - تعمیمی از شبکه های محلی (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شبکه های وسیع بیسیم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در سرتاسر کشور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00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BEF35499-AC91-41C1-B4CC-CED8A17042B1}" type="slidenum">
              <a:rPr lang="en-US" sz="1400">
                <a:latin typeface="Times New Roman" panose="02020603050405020304" pitchFamily="18" charset="0"/>
              </a:rPr>
              <a:pPr algn="ctr"/>
              <a:t>257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939800" y="6219825"/>
            <a:ext cx="1879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MIS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پررنگ در </a:t>
            </a:r>
            <a:endParaRPr 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شبکه های بیسیم (ادامه 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صفحه بندی شبکه ها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فقط قابل پرداخت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1447800" y="4419600"/>
            <a:ext cx="565785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)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PCN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شبکه ارتباطات شخصی (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زیربنای شبکه های بیسیم است و هنوز در جایگاه خود نیست 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-31750" y="63246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B7ED12A1-5DB9-4FEC-B91F-F24EB7029738}" type="slidenum">
              <a:rPr lang="en-US" sz="1400">
                <a:latin typeface="Times New Roman" panose="02020603050405020304" pitchFamily="18" charset="0"/>
              </a:rPr>
              <a:pPr algn="ctr"/>
              <a:t>258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503238" y="6219825"/>
            <a:ext cx="17145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MIS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پررنگ در 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0" y="193675"/>
            <a:ext cx="8691563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یک شبکه با قابلیت موبایل (بدون سیم ، قابل حمل )</a:t>
            </a:r>
            <a:endParaRPr lang="en-US" sz="40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64901" name="Oval 5"/>
          <p:cNvSpPr>
            <a:spLocks noChangeArrowheads="1"/>
          </p:cNvSpPr>
          <p:nvPr/>
        </p:nvSpPr>
        <p:spPr bwMode="auto">
          <a:xfrm>
            <a:off x="3740150" y="2978150"/>
            <a:ext cx="2044700" cy="10541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2" name="Oval 6"/>
          <p:cNvSpPr>
            <a:spLocks noChangeArrowheads="1"/>
          </p:cNvSpPr>
          <p:nvPr/>
        </p:nvSpPr>
        <p:spPr bwMode="auto">
          <a:xfrm>
            <a:off x="692150" y="1758950"/>
            <a:ext cx="1435100" cy="4445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3" name="Oval 7"/>
          <p:cNvSpPr>
            <a:spLocks noChangeArrowheads="1"/>
          </p:cNvSpPr>
          <p:nvPr/>
        </p:nvSpPr>
        <p:spPr bwMode="auto">
          <a:xfrm>
            <a:off x="692150" y="5340350"/>
            <a:ext cx="1435100" cy="444500"/>
          </a:xfrm>
          <a:prstGeom prst="ellipse">
            <a:avLst/>
          </a:prstGeom>
          <a:solidFill>
            <a:srgbClr val="FFFF66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4" name="Oval 8"/>
          <p:cNvSpPr>
            <a:spLocks noChangeArrowheads="1"/>
          </p:cNvSpPr>
          <p:nvPr/>
        </p:nvSpPr>
        <p:spPr bwMode="auto">
          <a:xfrm>
            <a:off x="6864350" y="5340350"/>
            <a:ext cx="1739900" cy="4445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5" name="Oval 9"/>
          <p:cNvSpPr>
            <a:spLocks noChangeArrowheads="1"/>
          </p:cNvSpPr>
          <p:nvPr/>
        </p:nvSpPr>
        <p:spPr bwMode="auto">
          <a:xfrm>
            <a:off x="7019925" y="1589088"/>
            <a:ext cx="1435100" cy="444500"/>
          </a:xfrm>
          <a:prstGeom prst="ellipse">
            <a:avLst/>
          </a:prstGeom>
          <a:solidFill>
            <a:srgbClr val="FFFF66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6" name="Rectangle 10"/>
          <p:cNvSpPr>
            <a:spLocks noChangeArrowheads="1"/>
          </p:cNvSpPr>
          <p:nvPr/>
        </p:nvSpPr>
        <p:spPr bwMode="auto">
          <a:xfrm>
            <a:off x="2368550" y="2597150"/>
            <a:ext cx="12827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7" name="Rectangle 11"/>
          <p:cNvSpPr>
            <a:spLocks noChangeArrowheads="1"/>
          </p:cNvSpPr>
          <p:nvPr/>
        </p:nvSpPr>
        <p:spPr bwMode="auto">
          <a:xfrm>
            <a:off x="2139950" y="3282950"/>
            <a:ext cx="12827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8" name="Rectangle 12"/>
          <p:cNvSpPr>
            <a:spLocks noChangeArrowheads="1"/>
          </p:cNvSpPr>
          <p:nvPr/>
        </p:nvSpPr>
        <p:spPr bwMode="auto">
          <a:xfrm>
            <a:off x="2520950" y="4121150"/>
            <a:ext cx="12827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09" name="Rectangle 13"/>
          <p:cNvSpPr>
            <a:spLocks noChangeArrowheads="1"/>
          </p:cNvSpPr>
          <p:nvPr/>
        </p:nvSpPr>
        <p:spPr bwMode="auto">
          <a:xfrm>
            <a:off x="5949950" y="4044950"/>
            <a:ext cx="12827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a-IR" sz="14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</a:t>
            </a:r>
          </a:p>
          <a:p>
            <a:pPr algn="ctr"/>
            <a:r>
              <a:rPr lang="fa-IR" sz="14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پشتیبانی سیار</a:t>
            </a:r>
            <a:endParaRPr lang="en-US" sz="14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10" name="Rectangle 14"/>
          <p:cNvSpPr>
            <a:spLocks noChangeArrowheads="1"/>
          </p:cNvSpPr>
          <p:nvPr/>
        </p:nvSpPr>
        <p:spPr bwMode="auto">
          <a:xfrm>
            <a:off x="4197350" y="4425950"/>
            <a:ext cx="12827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11" name="Rectangle 15"/>
          <p:cNvSpPr>
            <a:spLocks noChangeArrowheads="1"/>
          </p:cNvSpPr>
          <p:nvPr/>
        </p:nvSpPr>
        <p:spPr bwMode="auto">
          <a:xfrm>
            <a:off x="5892800" y="2597150"/>
            <a:ext cx="12827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12" name="Rectangle 16"/>
          <p:cNvSpPr>
            <a:spLocks noChangeArrowheads="1"/>
          </p:cNvSpPr>
          <p:nvPr/>
        </p:nvSpPr>
        <p:spPr bwMode="auto">
          <a:xfrm>
            <a:off x="6178550" y="3359150"/>
            <a:ext cx="12827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13" name="Rectangle 17"/>
          <p:cNvSpPr>
            <a:spLocks noChangeArrowheads="1"/>
          </p:cNvSpPr>
          <p:nvPr/>
        </p:nvSpPr>
        <p:spPr bwMode="auto">
          <a:xfrm>
            <a:off x="4121150" y="2292350"/>
            <a:ext cx="1282700" cy="3683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14" name="Rectangle 18"/>
          <p:cNvSpPr>
            <a:spLocks noChangeArrowheads="1"/>
          </p:cNvSpPr>
          <p:nvPr/>
        </p:nvSpPr>
        <p:spPr bwMode="auto">
          <a:xfrm>
            <a:off x="741363" y="1824038"/>
            <a:ext cx="9048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سیار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15" name="Rectangle 19"/>
          <p:cNvSpPr>
            <a:spLocks noChangeArrowheads="1"/>
          </p:cNvSpPr>
          <p:nvPr/>
        </p:nvSpPr>
        <p:spPr bwMode="auto">
          <a:xfrm>
            <a:off x="969963" y="5403850"/>
            <a:ext cx="9048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سیار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16" name="Rectangle 20"/>
          <p:cNvSpPr>
            <a:spLocks noChangeArrowheads="1"/>
          </p:cNvSpPr>
          <p:nvPr/>
        </p:nvSpPr>
        <p:spPr bwMode="auto">
          <a:xfrm>
            <a:off x="7300913" y="5403850"/>
            <a:ext cx="9048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سیار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17" name="Rectangle 21"/>
          <p:cNvSpPr>
            <a:spLocks noChangeArrowheads="1"/>
          </p:cNvSpPr>
          <p:nvPr/>
        </p:nvSpPr>
        <p:spPr bwMode="auto">
          <a:xfrm>
            <a:off x="7358063" y="1670050"/>
            <a:ext cx="9048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 سیار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18" name="Rectangle 22"/>
          <p:cNvSpPr>
            <a:spLocks noChangeArrowheads="1"/>
          </p:cNvSpPr>
          <p:nvPr/>
        </p:nvSpPr>
        <p:spPr bwMode="auto">
          <a:xfrm>
            <a:off x="2241550" y="2481263"/>
            <a:ext cx="1409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4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</a:t>
            </a:r>
          </a:p>
          <a:p>
            <a:pPr algn="ctr"/>
            <a:r>
              <a:rPr lang="fa-IR" sz="14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پشتیبانی سیار</a:t>
            </a:r>
            <a:endParaRPr lang="en-US" sz="14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19" name="Rectangle 23"/>
          <p:cNvSpPr>
            <a:spLocks noChangeArrowheads="1"/>
          </p:cNvSpPr>
          <p:nvPr/>
        </p:nvSpPr>
        <p:spPr bwMode="auto">
          <a:xfrm>
            <a:off x="2781300" y="4032250"/>
            <a:ext cx="9286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4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</a:t>
            </a:r>
          </a:p>
          <a:p>
            <a:pPr algn="ctr"/>
            <a:r>
              <a:rPr lang="fa-IR" sz="14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پشتیبانی سیار</a:t>
            </a:r>
            <a:endParaRPr lang="en-US" sz="14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20" name="Rectangle 24"/>
          <p:cNvSpPr>
            <a:spLocks noChangeArrowheads="1"/>
          </p:cNvSpPr>
          <p:nvPr/>
        </p:nvSpPr>
        <p:spPr bwMode="auto">
          <a:xfrm>
            <a:off x="2112963" y="3270250"/>
            <a:ext cx="10779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شبکه ثابت</a:t>
            </a:r>
            <a:endParaRPr lang="en-US" sz="2000" b="1">
              <a:solidFill>
                <a:schemeClr val="bg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4921" name="Rectangle 25"/>
          <p:cNvSpPr>
            <a:spLocks noChangeArrowheads="1"/>
          </p:cNvSpPr>
          <p:nvPr/>
        </p:nvSpPr>
        <p:spPr bwMode="auto">
          <a:xfrm>
            <a:off x="4246563" y="2279650"/>
            <a:ext cx="1049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شبکه ثابت</a:t>
            </a:r>
            <a:endParaRPr lang="en-US" sz="20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22" name="Rectangle 26"/>
          <p:cNvSpPr>
            <a:spLocks noChangeArrowheads="1"/>
          </p:cNvSpPr>
          <p:nvPr/>
        </p:nvSpPr>
        <p:spPr bwMode="auto">
          <a:xfrm>
            <a:off x="6151563" y="3346450"/>
            <a:ext cx="1049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شبکه ثابت</a:t>
            </a:r>
            <a:endParaRPr lang="en-US" sz="20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23" name="Rectangle 27"/>
          <p:cNvSpPr>
            <a:spLocks noChangeArrowheads="1"/>
          </p:cNvSpPr>
          <p:nvPr/>
        </p:nvSpPr>
        <p:spPr bwMode="auto">
          <a:xfrm>
            <a:off x="4170363" y="4413250"/>
            <a:ext cx="1049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شبکه ثابت</a:t>
            </a:r>
            <a:endParaRPr lang="en-US" sz="20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24" name="Line 28"/>
          <p:cNvSpPr>
            <a:spLocks noChangeShapeType="1"/>
          </p:cNvSpPr>
          <p:nvPr/>
        </p:nvSpPr>
        <p:spPr bwMode="auto">
          <a:xfrm>
            <a:off x="3454400" y="3505200"/>
            <a:ext cx="25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25" name="Line 29"/>
          <p:cNvSpPr>
            <a:spLocks noChangeShapeType="1"/>
          </p:cNvSpPr>
          <p:nvPr/>
        </p:nvSpPr>
        <p:spPr bwMode="auto">
          <a:xfrm>
            <a:off x="5892800" y="3505200"/>
            <a:ext cx="25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26" name="Line 30"/>
          <p:cNvSpPr>
            <a:spLocks noChangeShapeType="1"/>
          </p:cNvSpPr>
          <p:nvPr/>
        </p:nvSpPr>
        <p:spPr bwMode="auto">
          <a:xfrm>
            <a:off x="4724400" y="2692400"/>
            <a:ext cx="0" cy="254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27" name="Line 31"/>
          <p:cNvSpPr>
            <a:spLocks noChangeShapeType="1"/>
          </p:cNvSpPr>
          <p:nvPr/>
        </p:nvSpPr>
        <p:spPr bwMode="auto">
          <a:xfrm>
            <a:off x="4800600" y="4064000"/>
            <a:ext cx="0" cy="254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28" name="Rectangle 32"/>
          <p:cNvSpPr>
            <a:spLocks noChangeArrowheads="1"/>
          </p:cNvSpPr>
          <p:nvPr/>
        </p:nvSpPr>
        <p:spPr bwMode="auto">
          <a:xfrm>
            <a:off x="4354513" y="3041650"/>
            <a:ext cx="762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شبکه 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ثابت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29" name="Arc 33"/>
          <p:cNvSpPr>
            <a:spLocks/>
          </p:cNvSpPr>
          <p:nvPr/>
        </p:nvSpPr>
        <p:spPr bwMode="auto">
          <a:xfrm>
            <a:off x="1398588" y="2209800"/>
            <a:ext cx="965200" cy="5080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30" name="Arc 34"/>
          <p:cNvSpPr>
            <a:spLocks/>
          </p:cNvSpPr>
          <p:nvPr/>
        </p:nvSpPr>
        <p:spPr bwMode="auto">
          <a:xfrm>
            <a:off x="3657600" y="2770188"/>
            <a:ext cx="431800" cy="279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31" name="Arc 35"/>
          <p:cNvSpPr>
            <a:spLocks/>
          </p:cNvSpPr>
          <p:nvPr/>
        </p:nvSpPr>
        <p:spPr bwMode="auto">
          <a:xfrm>
            <a:off x="5437188" y="2770188"/>
            <a:ext cx="508000" cy="279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3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6"/>
                  <a:pt x="9629" y="37"/>
                  <a:pt x="2153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6"/>
                  <a:pt x="9629" y="37"/>
                  <a:pt x="2153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32" name="Arc 36"/>
          <p:cNvSpPr>
            <a:spLocks/>
          </p:cNvSpPr>
          <p:nvPr/>
        </p:nvSpPr>
        <p:spPr bwMode="auto">
          <a:xfrm>
            <a:off x="3810000" y="4038600"/>
            <a:ext cx="431800" cy="203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33" name="Arc 37"/>
          <p:cNvSpPr>
            <a:spLocks/>
          </p:cNvSpPr>
          <p:nvPr/>
        </p:nvSpPr>
        <p:spPr bwMode="auto">
          <a:xfrm>
            <a:off x="5360988" y="3962400"/>
            <a:ext cx="584200" cy="2794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34" name="Arc 38"/>
          <p:cNvSpPr>
            <a:spLocks/>
          </p:cNvSpPr>
          <p:nvPr/>
        </p:nvSpPr>
        <p:spPr bwMode="auto">
          <a:xfrm>
            <a:off x="1398588" y="4294188"/>
            <a:ext cx="1117600" cy="1041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2"/>
                  <a:pt x="9651" y="17"/>
                  <a:pt x="2156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2"/>
                  <a:pt x="9651" y="17"/>
                  <a:pt x="2156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35" name="Arc 39"/>
          <p:cNvSpPr>
            <a:spLocks/>
          </p:cNvSpPr>
          <p:nvPr/>
        </p:nvSpPr>
        <p:spPr bwMode="auto">
          <a:xfrm>
            <a:off x="7239000" y="4217988"/>
            <a:ext cx="660400" cy="1117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36" name="Arc 40"/>
          <p:cNvSpPr>
            <a:spLocks/>
          </p:cNvSpPr>
          <p:nvPr/>
        </p:nvSpPr>
        <p:spPr bwMode="auto">
          <a:xfrm>
            <a:off x="7239000" y="2057400"/>
            <a:ext cx="584200" cy="660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4937" name="Text Box 41"/>
          <p:cNvSpPr txBox="1">
            <a:spLocks noChangeArrowheads="1"/>
          </p:cNvSpPr>
          <p:nvPr/>
        </p:nvSpPr>
        <p:spPr bwMode="auto">
          <a:xfrm>
            <a:off x="-20638" y="628967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C4FA848C-9534-45B0-8A8C-4DA452AF8BFB}" type="slidenum">
              <a:rPr lang="en-US" sz="1400">
                <a:latin typeface="Times New Roman" panose="02020603050405020304" pitchFamily="18" charset="0"/>
              </a:rPr>
              <a:pPr algn="ctr"/>
              <a:t>259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64938" name="Text Box 42"/>
          <p:cNvSpPr txBox="1">
            <a:spLocks noChangeArrowheads="1"/>
          </p:cNvSpPr>
          <p:nvPr/>
        </p:nvSpPr>
        <p:spPr bwMode="auto">
          <a:xfrm>
            <a:off x="463550" y="6219825"/>
            <a:ext cx="17907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MIS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 رنگ در 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64939" name="Rectangle 43"/>
          <p:cNvSpPr>
            <a:spLocks noChangeArrowheads="1"/>
          </p:cNvSpPr>
          <p:nvPr/>
        </p:nvSpPr>
        <p:spPr bwMode="auto">
          <a:xfrm>
            <a:off x="5945188" y="2513013"/>
            <a:ext cx="1409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4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واحد</a:t>
            </a:r>
          </a:p>
          <a:p>
            <a:pPr algn="ctr"/>
            <a:r>
              <a:rPr lang="fa-IR" sz="14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پشتیبانی سیار</a:t>
            </a:r>
            <a:endParaRPr lang="en-US" sz="14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311525" y="16541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3214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841375"/>
          </a:xfrm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CBIS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رسیدن به مدل 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graphicFrame>
        <p:nvGraphicFramePr>
          <p:cNvPr id="655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98613" y="833438"/>
          <a:ext cx="6994525" cy="60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Chart" r:id="rId4" imgW="4610054" imgH="4076795" progId="MSGraph.Chart.8">
                  <p:embed followColorScheme="full"/>
                </p:oleObj>
              </mc:Choice>
              <mc:Fallback>
                <p:oleObj name="Chart" r:id="rId4" imgW="4610054" imgH="4076795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833438"/>
                        <a:ext cx="6994525" cy="602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AutoShape 6"/>
          <p:cNvSpPr>
            <a:spLocks noChangeArrowheads="1"/>
          </p:cNvSpPr>
          <p:nvPr/>
        </p:nvSpPr>
        <p:spPr bwMode="auto">
          <a:xfrm rot="2100000">
            <a:off x="5216525" y="2541588"/>
            <a:ext cx="652463" cy="203200"/>
          </a:xfrm>
          <a:prstGeom prst="rightArrow">
            <a:avLst>
              <a:gd name="adj1" fmla="val 50000"/>
              <a:gd name="adj2" fmla="val 160562"/>
            </a:avLst>
          </a:prstGeom>
          <a:gradFill rotWithShape="0">
            <a:gsLst>
              <a:gs pos="0">
                <a:srgbClr val="FAFD00">
                  <a:gamma/>
                  <a:shade val="6000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 rot="6420000">
            <a:off x="5669757" y="4341019"/>
            <a:ext cx="652462" cy="203200"/>
          </a:xfrm>
          <a:prstGeom prst="rightArrow">
            <a:avLst>
              <a:gd name="adj1" fmla="val 50000"/>
              <a:gd name="adj2" fmla="val 160562"/>
            </a:avLst>
          </a:prstGeom>
          <a:gradFill rotWithShape="0">
            <a:gsLst>
              <a:gs pos="0">
                <a:srgbClr val="FAFD00">
                  <a:gamma/>
                  <a:shade val="49804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 rot="11100000">
            <a:off x="4113213" y="5251450"/>
            <a:ext cx="639762" cy="193675"/>
          </a:xfrm>
          <a:prstGeom prst="rightArrow">
            <a:avLst>
              <a:gd name="adj1" fmla="val 50000"/>
              <a:gd name="adj2" fmla="val 165179"/>
            </a:avLst>
          </a:prstGeom>
          <a:gradFill rotWithShape="0">
            <a:gsLst>
              <a:gs pos="0">
                <a:srgbClr val="FAFD00">
                  <a:gamma/>
                  <a:shade val="49804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 rot="15000000">
            <a:off x="2640012" y="4059238"/>
            <a:ext cx="650875" cy="203200"/>
          </a:xfrm>
          <a:prstGeom prst="rightArrow">
            <a:avLst>
              <a:gd name="adj1" fmla="val 50000"/>
              <a:gd name="adj2" fmla="val 160171"/>
            </a:avLst>
          </a:prstGeom>
          <a:gradFill rotWithShape="0">
            <a:gsLst>
              <a:gs pos="0">
                <a:srgbClr val="FAFD00">
                  <a:gamma/>
                  <a:shade val="49804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 rot="19740000">
            <a:off x="3298825" y="2482850"/>
            <a:ext cx="650875" cy="203200"/>
          </a:xfrm>
          <a:prstGeom prst="rightArrow">
            <a:avLst>
              <a:gd name="adj1" fmla="val 50000"/>
              <a:gd name="adj2" fmla="val 160171"/>
            </a:avLst>
          </a:prstGeom>
          <a:gradFill rotWithShape="0">
            <a:gsLst>
              <a:gs pos="0">
                <a:srgbClr val="FAFD00">
                  <a:gamma/>
                  <a:shade val="49804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85800" y="629285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31FB69A9-5FDB-438D-AEAF-3F9A3EA1D62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 rot="10835402" flipV="1">
            <a:off x="2743200" y="5026025"/>
            <a:ext cx="1219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fa-IR" sz="3200">
                <a:latin typeface="Impact" panose="020B0806030902050204" pitchFamily="34" charset="0"/>
                <a:cs typeface="2  Lotus" panose="00000400000000000000" pitchFamily="2" charset="-78"/>
              </a:rPr>
              <a:t>فاز طراحی</a:t>
            </a:r>
            <a:endParaRPr lang="en-US" sz="3200"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 rot="10835402" flipV="1">
            <a:off x="5029200" y="5026025"/>
            <a:ext cx="1219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fa-IR" sz="2800">
                <a:latin typeface="Impact" panose="020B0806030902050204" pitchFamily="34" charset="0"/>
                <a:cs typeface="2  Lotus" panose="00000400000000000000" pitchFamily="2" charset="-78"/>
              </a:rPr>
              <a:t>فاز تجزیه و تحلیل</a:t>
            </a:r>
            <a:endParaRPr lang="en-US" sz="2800"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 rot="10835402" flipV="1">
            <a:off x="3886200" y="1654175"/>
            <a:ext cx="1219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fa-IR" sz="3200">
                <a:latin typeface="Impact" panose="020B0806030902050204" pitchFamily="34" charset="0"/>
                <a:cs typeface="2  Lotus" panose="00000400000000000000" pitchFamily="2" charset="-78"/>
              </a:rPr>
              <a:t>فاز استفاده</a:t>
            </a:r>
            <a:endParaRPr lang="en-US" sz="3200"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 rot="10835402" flipV="1">
            <a:off x="5894388" y="3111500"/>
            <a:ext cx="1219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fa-IR" sz="3200">
                <a:latin typeface="Impact" panose="020B0806030902050204" pitchFamily="34" charset="0"/>
                <a:cs typeface="2  Lotus" panose="00000400000000000000" pitchFamily="2" charset="-78"/>
              </a:rPr>
              <a:t>فاز  برنامه ریزی</a:t>
            </a:r>
            <a:endParaRPr lang="en-US" sz="3200"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 rot="10835402" flipV="1">
            <a:off x="1981200" y="2968625"/>
            <a:ext cx="1219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fa-IR" sz="3200">
                <a:latin typeface="Impact" panose="020B0806030902050204" pitchFamily="34" charset="0"/>
                <a:cs typeface="2  Lotus" panose="00000400000000000000" pitchFamily="2" charset="-78"/>
              </a:rPr>
              <a:t>فازپیاده سازی</a:t>
            </a:r>
            <a:endParaRPr lang="en-US" sz="3200"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 rot="10835402" flipV="1">
            <a:off x="3200400" y="1804988"/>
            <a:ext cx="670401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endParaRPr lang="fa-IR" sz="3200"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dissolve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خلاصه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* ارتباطات داده ای می توانند اطلاعات و کاربردها را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در میان کامپیوترها تقسیم کنند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شبکه ها 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ها</a:t>
            </a:r>
            <a:r>
              <a:rPr lang="en-US">
                <a:cs typeface="2  Lotus" panose="00000400000000000000" pitchFamily="2" charset="-78"/>
              </a:rPr>
              <a:t>LAN</a:t>
            </a:r>
            <a:r>
              <a:rPr lang="fa-IR">
                <a:cs typeface="2  Lotus" panose="00000400000000000000" pitchFamily="2" charset="-78"/>
              </a:rPr>
              <a:t>  -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ها</a:t>
            </a:r>
            <a:r>
              <a:rPr lang="en-US">
                <a:cs typeface="2  Lotus" panose="00000400000000000000" pitchFamily="2" charset="-78"/>
              </a:rPr>
              <a:t>MAN</a:t>
            </a:r>
            <a:r>
              <a:rPr lang="fa-IR">
                <a:cs typeface="2  Lotus" panose="00000400000000000000" pitchFamily="2" charset="-78"/>
              </a:rPr>
              <a:t>  -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ها</a:t>
            </a:r>
            <a:r>
              <a:rPr lang="en-US">
                <a:cs typeface="2  Lotus" panose="00000400000000000000" pitchFamily="2" charset="-78"/>
              </a:rPr>
              <a:t>WAN</a:t>
            </a:r>
            <a:r>
              <a:rPr lang="fa-IR">
                <a:cs typeface="2  Lotus" panose="00000400000000000000" pitchFamily="2" charset="-78"/>
              </a:rPr>
              <a:t>  -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استانداردهای ارتباطات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196850" y="628967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C0476CFC-9C25-4CB0-872E-CD3C46555923}" type="slidenum">
              <a:rPr lang="en-US" sz="1400">
                <a:latin typeface="Times New Roman" panose="02020603050405020304" pitchFamily="18" charset="0"/>
              </a:rPr>
              <a:pPr algn="ctr"/>
              <a:t>260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خلاصه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سخت افزار پایه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هابها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مسیر یابها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پل ها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راه یاب ها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پیشرفت برنامه ریزی شده</a:t>
            </a:r>
            <a:r>
              <a:rPr lang="en-US">
                <a:cs typeface="2  Lotus" panose="00000400000000000000" pitchFamily="2" charset="-78"/>
              </a:rPr>
              <a:t>*</a:t>
            </a: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120650" y="628967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84360020-6707-46FA-82C2-82A15176E389}" type="slidenum">
              <a:rPr lang="en-US" sz="1400">
                <a:latin typeface="Times New Roman" panose="02020603050405020304" pitchFamily="18" charset="0"/>
              </a:rPr>
              <a:pPr algn="ctr"/>
              <a:t>261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333500"/>
            <a:ext cx="7772400" cy="1143000"/>
          </a:xfrm>
          <a:noFill/>
          <a:ln/>
        </p:spPr>
        <p:txBody>
          <a:bodyPr/>
          <a:lstStyle/>
          <a:p>
            <a:r>
              <a:rPr lang="fa-IR" sz="8000" b="1">
                <a:effectLst/>
                <a:cs typeface="2  Titr" panose="00000700000000000000" pitchFamily="2" charset="-78"/>
              </a:rPr>
              <a:t>فصل نهم</a:t>
            </a:r>
            <a:endParaRPr lang="en-US" sz="8000" b="1">
              <a:effectLst/>
              <a:cs typeface="2  Titr" panose="00000700000000000000" pitchFamily="2" charset="-78"/>
            </a:endParaRPr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3276600"/>
            <a:ext cx="7467600" cy="17526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سیستم اطلاعات مدیریت</a:t>
            </a:r>
          </a:p>
          <a:p>
            <a:pPr algn="ctr">
              <a:buFont typeface="Monotype Sorts" charset="0"/>
              <a:buNone/>
            </a:pPr>
            <a:r>
              <a:rPr lang="en-US" sz="3600">
                <a:cs typeface="2  Lotus" panose="00000400000000000000" pitchFamily="2" charset="-78"/>
              </a:rPr>
              <a:t>MIS</a:t>
            </a: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300038" y="6372225"/>
            <a:ext cx="40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2  Lotus" panose="00000400000000000000" pitchFamily="2" charset="-78"/>
              </a:rPr>
              <a:t>9</a:t>
            </a:r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-</a:t>
            </a:r>
            <a:fld id="{B03BA132-6576-4367-A8CA-23EEAC95A38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262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cs typeface="2  Titr" panose="00000700000000000000" pitchFamily="2" charset="-78"/>
              </a:rPr>
              <a:t>MIS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تعریف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077200" cy="4114800"/>
          </a:xfrm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 sz="3600" b="1">
                <a:cs typeface="2  Lotus" panose="00000400000000000000" pitchFamily="2" charset="-78"/>
              </a:rPr>
              <a:t>* سیستمی مبتنی بر کامپیوتر که اطلاعات را بر اساس خواسته های کاربران در اختیارشان قرار می دهد.</a:t>
            </a:r>
          </a:p>
          <a:p>
            <a:pPr lvl="1" algn="r">
              <a:buFontTx/>
              <a:buNone/>
            </a:pPr>
            <a:r>
              <a:rPr lang="fa-IR" sz="3600">
                <a:cs typeface="2  Lotus" panose="00000400000000000000" pitchFamily="2" charset="-78"/>
              </a:rPr>
              <a:t> </a:t>
            </a:r>
            <a:r>
              <a:rPr lang="fa-IR" sz="3000">
                <a:cs typeface="2  Lotus" panose="00000400000000000000" pitchFamily="2" charset="-78"/>
              </a:rPr>
              <a:t>- کاربران پیش زمینه به وجود آمدن یک سازماندهی رسمی هستند</a:t>
            </a:r>
            <a:endParaRPr lang="en-US" sz="30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000">
                <a:cs typeface="2  Lotus" panose="00000400000000000000" pitchFamily="2" charset="-78"/>
              </a:rPr>
              <a:t> -آنچه را که در گذشته اتفاق افتاده است، توضیح دهد</a:t>
            </a:r>
            <a:endParaRPr lang="en-US" sz="30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>
                <a:cs typeface="2  Lotus" panose="00000400000000000000" pitchFamily="2" charset="-78"/>
              </a:rPr>
              <a:t>   </a:t>
            </a: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433388" y="6372225"/>
            <a:ext cx="407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2  Lotus" panose="00000400000000000000" pitchFamily="2" charset="-78"/>
              </a:rPr>
              <a:t>9</a:t>
            </a:r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-</a:t>
            </a:r>
            <a:fld id="{95B39562-5BD8-4B89-952E-725729059CA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263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cs typeface="2  Titr" panose="00000700000000000000" pitchFamily="2" charset="-78"/>
              </a:rPr>
              <a:t>MIS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تلاش های اخیر در زمینه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 sz="3000">
                <a:cs typeface="2  Lotus" panose="00000400000000000000" pitchFamily="2" charset="-78"/>
              </a:rPr>
              <a:t>  </a:t>
            </a:r>
            <a:r>
              <a:rPr lang="fa-IR" sz="3000">
                <a:cs typeface="2  Lotus" panose="00000400000000000000" pitchFamily="2" charset="-78"/>
              </a:rPr>
              <a:t> در زمینه تجارت فراگیر گشت </a:t>
            </a:r>
            <a:r>
              <a:rPr lang="en-US" sz="3000">
                <a:cs typeface="2  Lotus" panose="00000400000000000000" pitchFamily="2" charset="-78"/>
              </a:rPr>
              <a:t>MIS</a:t>
            </a:r>
            <a:r>
              <a:rPr lang="fa-IR" sz="3000">
                <a:cs typeface="2  Lotus" panose="00000400000000000000" pitchFamily="2" charset="-78"/>
              </a:rPr>
              <a:t>* در اواسط دهه 1960</a:t>
            </a:r>
            <a:endParaRPr lang="en-US" sz="30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fa-IR" sz="9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 تنها پانچ کارت ها وماشین های کی داریور برای پردازش داده ها استفاده شد.</a:t>
            </a:r>
          </a:p>
          <a:p>
            <a:pPr algn="r">
              <a:buFont typeface="Monotype Sorts" charset="0"/>
              <a:buNone/>
            </a:pPr>
            <a:endParaRPr lang="fa-IR" sz="9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 اولین کامپیوترها مشابه همان روش به کار گرفته شد</a:t>
            </a:r>
          </a:p>
          <a:p>
            <a:pPr algn="r">
              <a:buFont typeface="Monotype Sorts" charset="0"/>
              <a:buNone/>
            </a:pPr>
            <a:endParaRPr lang="fa-IR" sz="10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 تنها افراد کمی در شرکت ها سواد کامپیوتر داشتند</a:t>
            </a:r>
          </a:p>
          <a:p>
            <a:pPr algn="r">
              <a:buFont typeface="Monotype Sorts" charset="0"/>
              <a:buNone/>
            </a:pPr>
            <a:endParaRPr lang="fa-IR" sz="10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 مدیران از پردازش وتوان کامپیوتر آگاه شدند</a:t>
            </a:r>
          </a:p>
          <a:p>
            <a:pPr algn="r">
              <a:buFont typeface="Monotype Sorts" charset="0"/>
              <a:buNone/>
            </a:pPr>
            <a:endParaRPr lang="en-US" sz="3000">
              <a:cs typeface="2  Lotus" panose="00000400000000000000" pitchFamily="2" charset="-78"/>
            </a:endParaRPr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350838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B3872798-E528-4849-A528-19FEFBA65B65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264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rtl="1"/>
            <a:r>
              <a:rPr lang="en-US" b="1">
                <a:cs typeface="2  Titr" panose="00000700000000000000" pitchFamily="2" charset="-78"/>
              </a:rPr>
              <a:t>MIS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  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 یک از منابع سازمان</a:t>
            </a:r>
            <a:r>
              <a:rPr lang="en-US" b="1">
                <a:cs typeface="2  Titr" panose="00000700000000000000" pitchFamily="2" charset="-78"/>
              </a:rPr>
              <a:t>	</a:t>
            </a:r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91025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اطلاعات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</a:t>
            </a:r>
            <a:r>
              <a:rPr lang="fa-IR" sz="2800">
                <a:cs typeface="2  Lotus" panose="00000400000000000000" pitchFamily="2" charset="-78"/>
              </a:rPr>
              <a:t>گذشته، حال، آینده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- گزارش های دوره ای، گزارش های ویژه وشبیه سازی</a:t>
            </a:r>
          </a:p>
          <a:p>
            <a:pPr algn="r">
              <a:buFont typeface="Monotype Sorts" charset="0"/>
              <a:buNone/>
            </a:pPr>
            <a:endParaRPr lang="fa-IR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نیاز های مشابه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- حوزه وظیفه ای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- سطح مدیریتی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- مدیران و غیر مدیران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369888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784EACA7-7E3B-4A6B-A0F9-E60C7C6C2426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265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cs typeface="2  Titr" panose="00000700000000000000" pitchFamily="2" charset="-78"/>
              </a:rPr>
              <a:t>MIS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یک مدل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پایگاه داده</a:t>
            </a:r>
            <a:r>
              <a:rPr lang="fa-IR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AIS</a:t>
            </a:r>
            <a:r>
              <a:rPr lang="fa-IR" sz="2800">
                <a:cs typeface="2  Lotus" panose="00000400000000000000" pitchFamily="2" charset="-78"/>
              </a:rPr>
              <a:t>   - اطلاعات وداده 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-اطلاعات و داده محیطی</a:t>
            </a:r>
          </a:p>
          <a:p>
            <a:pPr algn="r">
              <a:buFont typeface="Monotype Sorts" charset="0"/>
              <a:buNone/>
            </a:pPr>
            <a:endParaRPr lang="fa-IR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b="1">
                <a:cs typeface="2  Lotus" panose="00000400000000000000" pitchFamily="2" charset="-78"/>
              </a:rPr>
              <a:t>(ISO)</a:t>
            </a:r>
            <a:r>
              <a:rPr lang="fa-IR" b="1">
                <a:cs typeface="2  Lotus" panose="00000400000000000000" pitchFamily="2" charset="-78"/>
              </a:rPr>
              <a:t>* سیستم های اطلاعاتی درون سازمانی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شرکت ها  با سازمان های دیگر( مانند تهیه کنندگان ) دسته بندی می شوند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274638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C691D4B7-C1F2-4898-ACAB-EBF53D0ECB8D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266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7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7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7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7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7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7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9" grpId="0" build="p" autoUpdateAnimBg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234" name="Group 2"/>
          <p:cNvGrpSpPr>
            <a:grpSpLocks/>
          </p:cNvGrpSpPr>
          <p:nvPr/>
        </p:nvGrpSpPr>
        <p:grpSpPr bwMode="auto">
          <a:xfrm>
            <a:off x="5207000" y="3652838"/>
            <a:ext cx="719138" cy="803275"/>
            <a:chOff x="3280" y="2301"/>
            <a:chExt cx="453" cy="506"/>
          </a:xfrm>
        </p:grpSpPr>
        <p:sp>
          <p:nvSpPr>
            <p:cNvPr id="479235" name="Line 3"/>
            <p:cNvSpPr>
              <a:spLocks noChangeShapeType="1"/>
            </p:cNvSpPr>
            <p:nvPr/>
          </p:nvSpPr>
          <p:spPr bwMode="auto">
            <a:xfrm>
              <a:off x="3280" y="2788"/>
              <a:ext cx="44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9236" name="Line 4"/>
            <p:cNvSpPr>
              <a:spLocks noChangeShapeType="1"/>
            </p:cNvSpPr>
            <p:nvPr/>
          </p:nvSpPr>
          <p:spPr bwMode="auto">
            <a:xfrm flipV="1">
              <a:off x="3733" y="2301"/>
              <a:ext cx="0" cy="506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479237" name="Group 5"/>
          <p:cNvGrpSpPr>
            <a:grpSpLocks/>
          </p:cNvGrpSpPr>
          <p:nvPr/>
        </p:nvGrpSpPr>
        <p:grpSpPr bwMode="auto">
          <a:xfrm>
            <a:off x="2770188" y="3644900"/>
            <a:ext cx="1041400" cy="1079500"/>
            <a:chOff x="1745" y="2296"/>
            <a:chExt cx="656" cy="680"/>
          </a:xfrm>
        </p:grpSpPr>
        <p:sp>
          <p:nvSpPr>
            <p:cNvPr id="479238" name="Line 6"/>
            <p:cNvSpPr>
              <a:spLocks noChangeShapeType="1"/>
            </p:cNvSpPr>
            <p:nvPr/>
          </p:nvSpPr>
          <p:spPr bwMode="auto">
            <a:xfrm flipH="1">
              <a:off x="1745" y="2976"/>
              <a:ext cx="6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9239" name="Line 7"/>
            <p:cNvSpPr>
              <a:spLocks noChangeShapeType="1"/>
            </p:cNvSpPr>
            <p:nvPr/>
          </p:nvSpPr>
          <p:spPr bwMode="auto">
            <a:xfrm flipV="1">
              <a:off x="1770" y="2296"/>
              <a:ext cx="0" cy="67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7924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4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42" name="Rectangle 10"/>
          <p:cNvSpPr>
            <a:spLocks noChangeArrowheads="1"/>
          </p:cNvSpPr>
          <p:nvPr/>
        </p:nvSpPr>
        <p:spPr bwMode="auto">
          <a:xfrm>
            <a:off x="1398588" y="2528888"/>
            <a:ext cx="6286500" cy="299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43" name="Rectangle 11"/>
          <p:cNvSpPr>
            <a:spLocks noChangeArrowheads="1"/>
          </p:cNvSpPr>
          <p:nvPr/>
        </p:nvSpPr>
        <p:spPr bwMode="auto">
          <a:xfrm>
            <a:off x="1149350" y="1530350"/>
            <a:ext cx="7345363" cy="4573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479244" name="Group 12"/>
          <p:cNvGrpSpPr>
            <a:grpSpLocks/>
          </p:cNvGrpSpPr>
          <p:nvPr/>
        </p:nvGrpSpPr>
        <p:grpSpPr bwMode="auto">
          <a:xfrm>
            <a:off x="3454400" y="3619500"/>
            <a:ext cx="288925" cy="571500"/>
            <a:chOff x="2176" y="2280"/>
            <a:chExt cx="182" cy="360"/>
          </a:xfrm>
        </p:grpSpPr>
        <p:sp>
          <p:nvSpPr>
            <p:cNvPr id="479245" name="Line 13"/>
            <p:cNvSpPr>
              <a:spLocks noChangeShapeType="1"/>
            </p:cNvSpPr>
            <p:nvPr/>
          </p:nvSpPr>
          <p:spPr bwMode="auto">
            <a:xfrm flipH="1">
              <a:off x="2176" y="2624"/>
              <a:ext cx="18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9246" name="Line 14"/>
            <p:cNvSpPr>
              <a:spLocks noChangeShapeType="1"/>
            </p:cNvSpPr>
            <p:nvPr/>
          </p:nvSpPr>
          <p:spPr bwMode="auto">
            <a:xfrm flipV="1">
              <a:off x="2192" y="2280"/>
              <a:ext cx="0" cy="36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79247" name="Rectangle 15"/>
          <p:cNvSpPr>
            <a:spLocks noChangeArrowheads="1"/>
          </p:cNvSpPr>
          <p:nvPr/>
        </p:nvSpPr>
        <p:spPr bwMode="auto">
          <a:xfrm>
            <a:off x="3454400" y="839788"/>
            <a:ext cx="21431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محیط</a:t>
            </a:r>
            <a:endParaRPr lang="en-US" sz="32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grpSp>
        <p:nvGrpSpPr>
          <p:cNvPr id="479248" name="Group 16"/>
          <p:cNvGrpSpPr>
            <a:grpSpLocks/>
          </p:cNvGrpSpPr>
          <p:nvPr/>
        </p:nvGrpSpPr>
        <p:grpSpPr bwMode="auto">
          <a:xfrm>
            <a:off x="3670300" y="1528763"/>
            <a:ext cx="1660525" cy="865187"/>
            <a:chOff x="2312" y="963"/>
            <a:chExt cx="1046" cy="545"/>
          </a:xfrm>
        </p:grpSpPr>
        <p:sp>
          <p:nvSpPr>
            <p:cNvPr id="479249" name="Rectangle 17"/>
            <p:cNvSpPr>
              <a:spLocks noChangeArrowheads="1"/>
            </p:cNvSpPr>
            <p:nvPr/>
          </p:nvSpPr>
          <p:spPr bwMode="auto">
            <a:xfrm>
              <a:off x="2312" y="969"/>
              <a:ext cx="1046" cy="5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9250" name="Rectangle 18"/>
            <p:cNvSpPr>
              <a:spLocks noChangeArrowheads="1"/>
            </p:cNvSpPr>
            <p:nvPr/>
          </p:nvSpPr>
          <p:spPr bwMode="auto">
            <a:xfrm>
              <a:off x="2376" y="963"/>
              <a:ext cx="924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2  Lotus" panose="00000400000000000000" pitchFamily="2" charset="-78"/>
                </a:rPr>
                <a:t>حل مشکلات</a:t>
              </a:r>
            </a:p>
            <a:p>
              <a:pPr algn="ctr"/>
              <a:r>
                <a:rPr lang="fa-IR" b="1">
                  <a:effectLst>
                    <a:outerShdw blurRad="38100" dist="38100" dir="2700000" algn="tl">
                      <a:srgbClr val="000000"/>
                    </a:outerShdw>
                  </a:effectLst>
                  <a:cs typeface="2  Lotus" panose="00000400000000000000" pitchFamily="2" charset="-78"/>
                </a:rPr>
                <a:t> سازمان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endParaRPr>
            </a:p>
          </p:txBody>
        </p:sp>
      </p:grpSp>
      <p:sp>
        <p:nvSpPr>
          <p:cNvPr id="479251" name="Rectangle 19"/>
          <p:cNvSpPr>
            <a:spLocks noChangeArrowheads="1"/>
          </p:cNvSpPr>
          <p:nvPr/>
        </p:nvSpPr>
        <p:spPr bwMode="auto">
          <a:xfrm>
            <a:off x="1752600" y="2997200"/>
            <a:ext cx="2209800" cy="771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2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نرم افزارهای </a:t>
            </a:r>
          </a:p>
          <a:p>
            <a:pPr algn="ctr"/>
            <a:r>
              <a:rPr lang="fa-IR" sz="22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چاپ گزارش</a:t>
            </a:r>
            <a:endParaRPr lang="en-US" sz="22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grpSp>
        <p:nvGrpSpPr>
          <p:cNvPr id="479252" name="Group 20"/>
          <p:cNvGrpSpPr>
            <a:grpSpLocks/>
          </p:cNvGrpSpPr>
          <p:nvPr/>
        </p:nvGrpSpPr>
        <p:grpSpPr bwMode="auto">
          <a:xfrm>
            <a:off x="4760913" y="3054350"/>
            <a:ext cx="2319337" cy="625475"/>
            <a:chOff x="2999" y="1924"/>
            <a:chExt cx="1461" cy="394"/>
          </a:xfrm>
        </p:grpSpPr>
        <p:sp>
          <p:nvSpPr>
            <p:cNvPr id="479253" name="Rectangle 21"/>
            <p:cNvSpPr>
              <a:spLocks noChangeArrowheads="1"/>
            </p:cNvSpPr>
            <p:nvPr/>
          </p:nvSpPr>
          <p:spPr bwMode="auto">
            <a:xfrm>
              <a:off x="3138" y="1964"/>
              <a:ext cx="118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a-IR" sz="2500" b="1">
                  <a:effectLst>
                    <a:outerShdw blurRad="38100" dist="38100" dir="2700000" algn="tl">
                      <a:srgbClr val="000000"/>
                    </a:outerShdw>
                  </a:effectLst>
                  <a:cs typeface="2  Lotus" panose="00000400000000000000" pitchFamily="2" charset="-78"/>
                </a:rPr>
                <a:t>مدل های ریاضی</a:t>
              </a:r>
              <a:endParaRPr lang="en-US" sz="25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endParaRPr>
            </a:p>
          </p:txBody>
        </p:sp>
        <p:sp>
          <p:nvSpPr>
            <p:cNvPr id="479254" name="Rectangle 22"/>
            <p:cNvSpPr>
              <a:spLocks noChangeArrowheads="1"/>
            </p:cNvSpPr>
            <p:nvPr/>
          </p:nvSpPr>
          <p:spPr bwMode="auto">
            <a:xfrm>
              <a:off x="2999" y="1924"/>
              <a:ext cx="1461" cy="3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79255" name="Rectangle 23"/>
          <p:cNvSpPr>
            <a:spLocks noChangeArrowheads="1"/>
          </p:cNvSpPr>
          <p:nvPr/>
        </p:nvSpPr>
        <p:spPr bwMode="auto">
          <a:xfrm>
            <a:off x="4648200" y="4549775"/>
            <a:ext cx="29051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سیستم اطلاعات </a:t>
            </a:r>
          </a:p>
          <a:p>
            <a:pPr algn="r"/>
            <a:r>
              <a:rPr lang="fa-IR" sz="2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مدیریت</a:t>
            </a:r>
            <a:endParaRPr lang="en-US" sz="28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79256" name="Rectangle 24"/>
          <p:cNvSpPr>
            <a:spLocks noChangeArrowheads="1"/>
          </p:cNvSpPr>
          <p:nvPr/>
        </p:nvSpPr>
        <p:spPr bwMode="auto">
          <a:xfrm>
            <a:off x="3203575" y="147638"/>
            <a:ext cx="28924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Titr" panose="00000700000000000000" pitchFamily="2" charset="-78"/>
              </a:rPr>
              <a:t>MIS</a:t>
            </a:r>
            <a:r>
              <a:rPr lang="fa-IR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Titr" panose="00000700000000000000" pitchFamily="2" charset="-78"/>
              </a:rPr>
              <a:t>یک مدل</a:t>
            </a:r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479257" name="Line 25"/>
          <p:cNvSpPr>
            <a:spLocks noChangeShapeType="1"/>
          </p:cNvSpPr>
          <p:nvPr/>
        </p:nvSpPr>
        <p:spPr bwMode="auto">
          <a:xfrm flipV="1">
            <a:off x="4953000" y="2336800"/>
            <a:ext cx="0" cy="6604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58" name="Line 26"/>
          <p:cNvSpPr>
            <a:spLocks noChangeShapeType="1"/>
          </p:cNvSpPr>
          <p:nvPr/>
        </p:nvSpPr>
        <p:spPr bwMode="auto">
          <a:xfrm flipV="1">
            <a:off x="4267200" y="5384800"/>
            <a:ext cx="0" cy="660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59" name="Line 27"/>
          <p:cNvSpPr>
            <a:spLocks noChangeShapeType="1"/>
          </p:cNvSpPr>
          <p:nvPr/>
        </p:nvSpPr>
        <p:spPr bwMode="auto">
          <a:xfrm flipV="1">
            <a:off x="4648200" y="5384800"/>
            <a:ext cx="0" cy="6604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60" name="Rectangle 28"/>
          <p:cNvSpPr>
            <a:spLocks noChangeArrowheads="1"/>
          </p:cNvSpPr>
          <p:nvPr/>
        </p:nvSpPr>
        <p:spPr bwMode="auto">
          <a:xfrm>
            <a:off x="6254750" y="996950"/>
            <a:ext cx="2806700" cy="444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61" name="Line 29"/>
          <p:cNvSpPr>
            <a:spLocks noChangeShapeType="1"/>
          </p:cNvSpPr>
          <p:nvPr/>
        </p:nvSpPr>
        <p:spPr bwMode="auto">
          <a:xfrm>
            <a:off x="6426200" y="1371600"/>
            <a:ext cx="863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62" name="Line 30"/>
          <p:cNvSpPr>
            <a:spLocks noChangeShapeType="1"/>
          </p:cNvSpPr>
          <p:nvPr/>
        </p:nvSpPr>
        <p:spPr bwMode="auto">
          <a:xfrm>
            <a:off x="7569200" y="1371600"/>
            <a:ext cx="13208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63" name="Rectangle 31"/>
          <p:cNvSpPr>
            <a:spLocks noChangeArrowheads="1"/>
          </p:cNvSpPr>
          <p:nvPr/>
        </p:nvSpPr>
        <p:spPr bwMode="auto">
          <a:xfrm>
            <a:off x="6386513" y="962025"/>
            <a:ext cx="2444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داده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	      </a:t>
            </a:r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اطلاعات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479264" name="Rectangle 32"/>
          <p:cNvSpPr>
            <a:spLocks noChangeArrowheads="1"/>
          </p:cNvSpPr>
          <p:nvPr/>
        </p:nvSpPr>
        <p:spPr bwMode="auto">
          <a:xfrm>
            <a:off x="3652838" y="6245225"/>
            <a:ext cx="21431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0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محیط</a:t>
            </a:r>
            <a:endParaRPr lang="en-US" sz="3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79265" name="Line 33"/>
          <p:cNvSpPr>
            <a:spLocks noChangeShapeType="1"/>
          </p:cNvSpPr>
          <p:nvPr/>
        </p:nvSpPr>
        <p:spPr bwMode="auto">
          <a:xfrm flipV="1">
            <a:off x="3962400" y="2336800"/>
            <a:ext cx="0" cy="736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79266" name="Rectangle 34"/>
          <p:cNvSpPr>
            <a:spLocks noChangeArrowheads="1"/>
          </p:cNvSpPr>
          <p:nvPr/>
        </p:nvSpPr>
        <p:spPr bwMode="auto">
          <a:xfrm>
            <a:off x="3733800" y="4549775"/>
            <a:ext cx="14478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پایگاه داده</a:t>
            </a:r>
            <a:endParaRPr lang="en-US" sz="3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grpSp>
        <p:nvGrpSpPr>
          <p:cNvPr id="479267" name="Group 35"/>
          <p:cNvGrpSpPr>
            <a:grpSpLocks/>
          </p:cNvGrpSpPr>
          <p:nvPr/>
        </p:nvGrpSpPr>
        <p:grpSpPr bwMode="auto">
          <a:xfrm>
            <a:off x="3740150" y="3886200"/>
            <a:ext cx="1443038" cy="1504950"/>
            <a:chOff x="2356" y="2448"/>
            <a:chExt cx="909" cy="948"/>
          </a:xfrm>
        </p:grpSpPr>
        <p:sp>
          <p:nvSpPr>
            <p:cNvPr id="479268" name="Freeform 36"/>
            <p:cNvSpPr>
              <a:spLocks/>
            </p:cNvSpPr>
            <p:nvPr/>
          </p:nvSpPr>
          <p:spPr bwMode="auto">
            <a:xfrm>
              <a:off x="2368" y="2452"/>
              <a:ext cx="897" cy="944"/>
            </a:xfrm>
            <a:custGeom>
              <a:avLst/>
              <a:gdLst>
                <a:gd name="T0" fmla="*/ 896 w 897"/>
                <a:gd name="T1" fmla="*/ 128 h 944"/>
                <a:gd name="T2" fmla="*/ 896 w 897"/>
                <a:gd name="T3" fmla="*/ 821 h 944"/>
                <a:gd name="T4" fmla="*/ 881 w 897"/>
                <a:gd name="T5" fmla="*/ 842 h 944"/>
                <a:gd name="T6" fmla="*/ 861 w 897"/>
                <a:gd name="T7" fmla="*/ 862 h 944"/>
                <a:gd name="T8" fmla="*/ 829 w 897"/>
                <a:gd name="T9" fmla="*/ 880 h 944"/>
                <a:gd name="T10" fmla="*/ 788 w 897"/>
                <a:gd name="T11" fmla="*/ 897 h 944"/>
                <a:gd name="T12" fmla="*/ 729 w 897"/>
                <a:gd name="T13" fmla="*/ 914 h 944"/>
                <a:gd name="T14" fmla="*/ 670 w 897"/>
                <a:gd name="T15" fmla="*/ 925 h 944"/>
                <a:gd name="T16" fmla="*/ 606 w 897"/>
                <a:gd name="T17" fmla="*/ 933 h 944"/>
                <a:gd name="T18" fmla="*/ 544 w 897"/>
                <a:gd name="T19" fmla="*/ 940 h 944"/>
                <a:gd name="T20" fmla="*/ 489 w 897"/>
                <a:gd name="T21" fmla="*/ 943 h 944"/>
                <a:gd name="T22" fmla="*/ 428 w 897"/>
                <a:gd name="T23" fmla="*/ 943 h 944"/>
                <a:gd name="T24" fmla="*/ 357 w 897"/>
                <a:gd name="T25" fmla="*/ 940 h 944"/>
                <a:gd name="T26" fmla="*/ 298 w 897"/>
                <a:gd name="T27" fmla="*/ 935 h 944"/>
                <a:gd name="T28" fmla="*/ 234 w 897"/>
                <a:gd name="T29" fmla="*/ 927 h 944"/>
                <a:gd name="T30" fmla="*/ 173 w 897"/>
                <a:gd name="T31" fmla="*/ 915 h 944"/>
                <a:gd name="T32" fmla="*/ 128 w 897"/>
                <a:gd name="T33" fmla="*/ 904 h 944"/>
                <a:gd name="T34" fmla="*/ 82 w 897"/>
                <a:gd name="T35" fmla="*/ 888 h 944"/>
                <a:gd name="T36" fmla="*/ 47 w 897"/>
                <a:gd name="T37" fmla="*/ 870 h 944"/>
                <a:gd name="T38" fmla="*/ 29 w 897"/>
                <a:gd name="T39" fmla="*/ 858 h 944"/>
                <a:gd name="T40" fmla="*/ 12 w 897"/>
                <a:gd name="T41" fmla="*/ 841 h 944"/>
                <a:gd name="T42" fmla="*/ 0 w 897"/>
                <a:gd name="T43" fmla="*/ 819 h 944"/>
                <a:gd name="T44" fmla="*/ 0 w 897"/>
                <a:gd name="T45" fmla="*/ 119 h 944"/>
                <a:gd name="T46" fmla="*/ 9 w 897"/>
                <a:gd name="T47" fmla="*/ 101 h 944"/>
                <a:gd name="T48" fmla="*/ 29 w 897"/>
                <a:gd name="T49" fmla="*/ 81 h 944"/>
                <a:gd name="T50" fmla="*/ 79 w 897"/>
                <a:gd name="T51" fmla="*/ 55 h 944"/>
                <a:gd name="T52" fmla="*/ 49 w 897"/>
                <a:gd name="T53" fmla="*/ 70 h 944"/>
                <a:gd name="T54" fmla="*/ 103 w 897"/>
                <a:gd name="T55" fmla="*/ 46 h 944"/>
                <a:gd name="T56" fmla="*/ 143 w 897"/>
                <a:gd name="T57" fmla="*/ 34 h 944"/>
                <a:gd name="T58" fmla="*/ 197 w 897"/>
                <a:gd name="T59" fmla="*/ 23 h 944"/>
                <a:gd name="T60" fmla="*/ 254 w 897"/>
                <a:gd name="T61" fmla="*/ 13 h 944"/>
                <a:gd name="T62" fmla="*/ 316 w 897"/>
                <a:gd name="T63" fmla="*/ 3 h 944"/>
                <a:gd name="T64" fmla="*/ 389 w 897"/>
                <a:gd name="T65" fmla="*/ 0 h 944"/>
                <a:gd name="T66" fmla="*/ 451 w 897"/>
                <a:gd name="T67" fmla="*/ 0 h 944"/>
                <a:gd name="T68" fmla="*/ 532 w 897"/>
                <a:gd name="T69" fmla="*/ 0 h 944"/>
                <a:gd name="T70" fmla="*/ 591 w 897"/>
                <a:gd name="T71" fmla="*/ 5 h 944"/>
                <a:gd name="T72" fmla="*/ 645 w 897"/>
                <a:gd name="T73" fmla="*/ 13 h 944"/>
                <a:gd name="T74" fmla="*/ 706 w 897"/>
                <a:gd name="T75" fmla="*/ 23 h 944"/>
                <a:gd name="T76" fmla="*/ 756 w 897"/>
                <a:gd name="T77" fmla="*/ 36 h 944"/>
                <a:gd name="T78" fmla="*/ 802 w 897"/>
                <a:gd name="T79" fmla="*/ 54 h 944"/>
                <a:gd name="T80" fmla="*/ 837 w 897"/>
                <a:gd name="T81" fmla="*/ 68 h 944"/>
                <a:gd name="T82" fmla="*/ 861 w 897"/>
                <a:gd name="T83" fmla="*/ 83 h 944"/>
                <a:gd name="T84" fmla="*/ 881 w 897"/>
                <a:gd name="T85" fmla="*/ 102 h 944"/>
                <a:gd name="T86" fmla="*/ 896 w 897"/>
                <a:gd name="T87" fmla="*/ 12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7" h="944">
                  <a:moveTo>
                    <a:pt x="896" y="128"/>
                  </a:moveTo>
                  <a:lnTo>
                    <a:pt x="896" y="821"/>
                  </a:lnTo>
                  <a:lnTo>
                    <a:pt x="881" y="842"/>
                  </a:lnTo>
                  <a:lnTo>
                    <a:pt x="861" y="862"/>
                  </a:lnTo>
                  <a:lnTo>
                    <a:pt x="829" y="880"/>
                  </a:lnTo>
                  <a:lnTo>
                    <a:pt x="788" y="897"/>
                  </a:lnTo>
                  <a:lnTo>
                    <a:pt x="729" y="914"/>
                  </a:lnTo>
                  <a:lnTo>
                    <a:pt x="670" y="925"/>
                  </a:lnTo>
                  <a:lnTo>
                    <a:pt x="606" y="933"/>
                  </a:lnTo>
                  <a:lnTo>
                    <a:pt x="544" y="940"/>
                  </a:lnTo>
                  <a:lnTo>
                    <a:pt x="489" y="943"/>
                  </a:lnTo>
                  <a:lnTo>
                    <a:pt x="428" y="943"/>
                  </a:lnTo>
                  <a:lnTo>
                    <a:pt x="357" y="940"/>
                  </a:lnTo>
                  <a:lnTo>
                    <a:pt x="298" y="935"/>
                  </a:lnTo>
                  <a:lnTo>
                    <a:pt x="234" y="927"/>
                  </a:lnTo>
                  <a:lnTo>
                    <a:pt x="173" y="915"/>
                  </a:lnTo>
                  <a:lnTo>
                    <a:pt x="128" y="904"/>
                  </a:lnTo>
                  <a:lnTo>
                    <a:pt x="82" y="888"/>
                  </a:lnTo>
                  <a:lnTo>
                    <a:pt x="47" y="870"/>
                  </a:lnTo>
                  <a:lnTo>
                    <a:pt x="29" y="858"/>
                  </a:lnTo>
                  <a:lnTo>
                    <a:pt x="12" y="841"/>
                  </a:lnTo>
                  <a:lnTo>
                    <a:pt x="0" y="819"/>
                  </a:lnTo>
                  <a:lnTo>
                    <a:pt x="0" y="119"/>
                  </a:lnTo>
                  <a:lnTo>
                    <a:pt x="9" y="101"/>
                  </a:lnTo>
                  <a:lnTo>
                    <a:pt x="29" y="81"/>
                  </a:lnTo>
                  <a:lnTo>
                    <a:pt x="79" y="55"/>
                  </a:lnTo>
                  <a:lnTo>
                    <a:pt x="49" y="70"/>
                  </a:lnTo>
                  <a:lnTo>
                    <a:pt x="103" y="46"/>
                  </a:lnTo>
                  <a:lnTo>
                    <a:pt x="143" y="34"/>
                  </a:lnTo>
                  <a:lnTo>
                    <a:pt x="197" y="23"/>
                  </a:lnTo>
                  <a:lnTo>
                    <a:pt x="254" y="13"/>
                  </a:lnTo>
                  <a:lnTo>
                    <a:pt x="316" y="3"/>
                  </a:lnTo>
                  <a:lnTo>
                    <a:pt x="389" y="0"/>
                  </a:lnTo>
                  <a:lnTo>
                    <a:pt x="451" y="0"/>
                  </a:lnTo>
                  <a:lnTo>
                    <a:pt x="532" y="0"/>
                  </a:lnTo>
                  <a:lnTo>
                    <a:pt x="591" y="5"/>
                  </a:lnTo>
                  <a:lnTo>
                    <a:pt x="645" y="13"/>
                  </a:lnTo>
                  <a:lnTo>
                    <a:pt x="706" y="23"/>
                  </a:lnTo>
                  <a:lnTo>
                    <a:pt x="756" y="36"/>
                  </a:lnTo>
                  <a:lnTo>
                    <a:pt x="802" y="54"/>
                  </a:lnTo>
                  <a:lnTo>
                    <a:pt x="837" y="68"/>
                  </a:lnTo>
                  <a:lnTo>
                    <a:pt x="861" y="83"/>
                  </a:lnTo>
                  <a:lnTo>
                    <a:pt x="881" y="102"/>
                  </a:lnTo>
                  <a:lnTo>
                    <a:pt x="896" y="12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479269" name="Oval 37"/>
            <p:cNvSpPr>
              <a:spLocks noChangeArrowheads="1"/>
            </p:cNvSpPr>
            <p:nvPr/>
          </p:nvSpPr>
          <p:spPr bwMode="auto">
            <a:xfrm>
              <a:off x="2356" y="2448"/>
              <a:ext cx="897" cy="27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79270" name="Text Box 38"/>
          <p:cNvSpPr txBox="1">
            <a:spLocks noChangeArrowheads="1"/>
          </p:cNvSpPr>
          <p:nvPr/>
        </p:nvSpPr>
        <p:spPr bwMode="auto">
          <a:xfrm>
            <a:off x="503238" y="61722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fld id="{F9C4B71E-7CA3-46E7-85B0-EB744075DAE1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267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84" name="AutoShape 4"/>
          <p:cNvSpPr>
            <a:spLocks noChangeArrowheads="1"/>
          </p:cNvSpPr>
          <p:nvPr/>
        </p:nvSpPr>
        <p:spPr bwMode="auto">
          <a:xfrm>
            <a:off x="3435350" y="692150"/>
            <a:ext cx="2471738" cy="2028825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85" name="Line 5"/>
          <p:cNvSpPr>
            <a:spLocks noChangeShapeType="1"/>
          </p:cNvSpPr>
          <p:nvPr/>
        </p:nvSpPr>
        <p:spPr bwMode="auto">
          <a:xfrm>
            <a:off x="5275263" y="2733675"/>
            <a:ext cx="1000125" cy="3700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86" name="Rectangle 6"/>
          <p:cNvSpPr>
            <a:spLocks noChangeArrowheads="1"/>
          </p:cNvSpPr>
          <p:nvPr/>
        </p:nvSpPr>
        <p:spPr bwMode="auto">
          <a:xfrm>
            <a:off x="3963988" y="1071563"/>
            <a:ext cx="14319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سیستم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اطلاعات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اجرایی</a:t>
            </a:r>
            <a:endParaRPr lang="fa-IR" sz="5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 sz="9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en-US" sz="22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(EIS)</a:t>
            </a:r>
          </a:p>
        </p:txBody>
      </p:sp>
      <p:sp>
        <p:nvSpPr>
          <p:cNvPr id="481287" name="Rectangle 7"/>
          <p:cNvSpPr>
            <a:spLocks noChangeArrowheads="1"/>
          </p:cNvSpPr>
          <p:nvPr/>
        </p:nvSpPr>
        <p:spPr bwMode="auto">
          <a:xfrm>
            <a:off x="4440238" y="2120900"/>
            <a:ext cx="569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1288" name="Rectangle 8"/>
          <p:cNvSpPr>
            <a:spLocks noChangeArrowheads="1"/>
          </p:cNvSpPr>
          <p:nvPr/>
        </p:nvSpPr>
        <p:spPr bwMode="auto">
          <a:xfrm>
            <a:off x="738188" y="195263"/>
            <a:ext cx="7877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سیستم های اطلاعات سازمانی</a:t>
            </a:r>
            <a:endParaRPr lang="en-US" sz="3600" b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81289" name="Freeform 9"/>
          <p:cNvSpPr>
            <a:spLocks/>
          </p:cNvSpPr>
          <p:nvPr/>
        </p:nvSpPr>
        <p:spPr bwMode="auto">
          <a:xfrm>
            <a:off x="1219200" y="2743200"/>
            <a:ext cx="2744788" cy="3735388"/>
          </a:xfrm>
          <a:custGeom>
            <a:avLst/>
            <a:gdLst>
              <a:gd name="T0" fmla="*/ 1392 w 1729"/>
              <a:gd name="T1" fmla="*/ 0 h 2353"/>
              <a:gd name="T2" fmla="*/ 1728 w 1729"/>
              <a:gd name="T3" fmla="*/ 0 h 2353"/>
              <a:gd name="T4" fmla="*/ 1104 w 1729"/>
              <a:gd name="T5" fmla="*/ 2352 h 2353"/>
              <a:gd name="T6" fmla="*/ 0 w 1729"/>
              <a:gd name="T7" fmla="*/ 2352 h 2353"/>
              <a:gd name="T8" fmla="*/ 1392 w 1729"/>
              <a:gd name="T9" fmla="*/ 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9" h="2353">
                <a:moveTo>
                  <a:pt x="1392" y="0"/>
                </a:moveTo>
                <a:lnTo>
                  <a:pt x="1728" y="0"/>
                </a:lnTo>
                <a:lnTo>
                  <a:pt x="1104" y="2352"/>
                </a:lnTo>
                <a:lnTo>
                  <a:pt x="0" y="2352"/>
                </a:lnTo>
                <a:lnTo>
                  <a:pt x="1392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90" name="Freeform 10"/>
          <p:cNvSpPr>
            <a:spLocks/>
          </p:cNvSpPr>
          <p:nvPr/>
        </p:nvSpPr>
        <p:spPr bwMode="auto">
          <a:xfrm>
            <a:off x="2895600" y="2743200"/>
            <a:ext cx="1677988" cy="3735388"/>
          </a:xfrm>
          <a:custGeom>
            <a:avLst/>
            <a:gdLst>
              <a:gd name="T0" fmla="*/ 624 w 1057"/>
              <a:gd name="T1" fmla="*/ 0 h 2353"/>
              <a:gd name="T2" fmla="*/ 1056 w 1057"/>
              <a:gd name="T3" fmla="*/ 0 h 2353"/>
              <a:gd name="T4" fmla="*/ 1056 w 1057"/>
              <a:gd name="T5" fmla="*/ 2352 h 2353"/>
              <a:gd name="T6" fmla="*/ 0 w 1057"/>
              <a:gd name="T7" fmla="*/ 2352 h 2353"/>
              <a:gd name="T8" fmla="*/ 624 w 1057"/>
              <a:gd name="T9" fmla="*/ 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7" h="2353">
                <a:moveTo>
                  <a:pt x="624" y="0"/>
                </a:moveTo>
                <a:lnTo>
                  <a:pt x="1056" y="0"/>
                </a:lnTo>
                <a:lnTo>
                  <a:pt x="1056" y="2352"/>
                </a:lnTo>
                <a:lnTo>
                  <a:pt x="0" y="2352"/>
                </a:lnTo>
                <a:lnTo>
                  <a:pt x="624" y="0"/>
                </a:lnTo>
              </a:path>
            </a:pathLst>
          </a:custGeom>
          <a:solidFill>
            <a:srgbClr val="F5E49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91" name="Freeform 11"/>
          <p:cNvSpPr>
            <a:spLocks/>
          </p:cNvSpPr>
          <p:nvPr/>
        </p:nvSpPr>
        <p:spPr bwMode="auto">
          <a:xfrm>
            <a:off x="4572000" y="2743200"/>
            <a:ext cx="1754188" cy="3735388"/>
          </a:xfrm>
          <a:custGeom>
            <a:avLst/>
            <a:gdLst>
              <a:gd name="T0" fmla="*/ 0 w 1105"/>
              <a:gd name="T1" fmla="*/ 0 h 2353"/>
              <a:gd name="T2" fmla="*/ 432 w 1105"/>
              <a:gd name="T3" fmla="*/ 0 h 2353"/>
              <a:gd name="T4" fmla="*/ 1104 w 1105"/>
              <a:gd name="T5" fmla="*/ 2352 h 2353"/>
              <a:gd name="T6" fmla="*/ 0 w 1105"/>
              <a:gd name="T7" fmla="*/ 2352 h 2353"/>
              <a:gd name="T8" fmla="*/ 0 w 1105"/>
              <a:gd name="T9" fmla="*/ 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5" h="2353">
                <a:moveTo>
                  <a:pt x="0" y="0"/>
                </a:moveTo>
                <a:lnTo>
                  <a:pt x="432" y="0"/>
                </a:lnTo>
                <a:lnTo>
                  <a:pt x="1104" y="2352"/>
                </a:lnTo>
                <a:lnTo>
                  <a:pt x="0" y="2352"/>
                </a:lnTo>
                <a:lnTo>
                  <a:pt x="0" y="0"/>
                </a:lnTo>
              </a:path>
            </a:pathLst>
          </a:custGeom>
          <a:solidFill>
            <a:srgbClr val="FAF1C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92" name="Freeform 12"/>
          <p:cNvSpPr>
            <a:spLocks/>
          </p:cNvSpPr>
          <p:nvPr/>
        </p:nvSpPr>
        <p:spPr bwMode="auto">
          <a:xfrm>
            <a:off x="5256213" y="2743200"/>
            <a:ext cx="3049587" cy="3735388"/>
          </a:xfrm>
          <a:custGeom>
            <a:avLst/>
            <a:gdLst>
              <a:gd name="T0" fmla="*/ 0 w 1921"/>
              <a:gd name="T1" fmla="*/ 0 h 2353"/>
              <a:gd name="T2" fmla="*/ 432 w 1921"/>
              <a:gd name="T3" fmla="*/ 0 h 2353"/>
              <a:gd name="T4" fmla="*/ 1920 w 1921"/>
              <a:gd name="T5" fmla="*/ 2352 h 2353"/>
              <a:gd name="T6" fmla="*/ 672 w 1921"/>
              <a:gd name="T7" fmla="*/ 2352 h 2353"/>
              <a:gd name="T8" fmla="*/ 0 w 1921"/>
              <a:gd name="T9" fmla="*/ 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1" h="2353">
                <a:moveTo>
                  <a:pt x="0" y="0"/>
                </a:moveTo>
                <a:lnTo>
                  <a:pt x="432" y="0"/>
                </a:lnTo>
                <a:lnTo>
                  <a:pt x="1920" y="2352"/>
                </a:lnTo>
                <a:lnTo>
                  <a:pt x="672" y="2352"/>
                </a:lnTo>
                <a:lnTo>
                  <a:pt x="0" y="0"/>
                </a:lnTo>
              </a:path>
            </a:pathLst>
          </a:custGeom>
          <a:solidFill>
            <a:srgbClr val="FDF9E8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81293" name="Text Box 13"/>
          <p:cNvSpPr txBox="1">
            <a:spLocks noChangeArrowheads="1"/>
          </p:cNvSpPr>
          <p:nvPr/>
        </p:nvSpPr>
        <p:spPr bwMode="auto">
          <a:xfrm>
            <a:off x="274638" y="63246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fld id="{2D7BECD4-F8B1-46A2-BE5D-232422E78BD9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268</a:t>
            </a:fld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294" name="Rectangle 14"/>
          <p:cNvSpPr>
            <a:spLocks noChangeArrowheads="1"/>
          </p:cNvSpPr>
          <p:nvPr/>
        </p:nvSpPr>
        <p:spPr bwMode="auto">
          <a:xfrm>
            <a:off x="1585913" y="5718175"/>
            <a:ext cx="140176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900" b="1">
                <a:solidFill>
                  <a:schemeClr val="bg2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سیستم اطلاعات</a:t>
            </a:r>
          </a:p>
          <a:p>
            <a:pPr algn="ctr"/>
            <a:r>
              <a:rPr lang="fa-IR" sz="2000" b="1">
                <a:solidFill>
                  <a:schemeClr val="bg2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ف</a:t>
            </a:r>
            <a:r>
              <a:rPr lang="fa-IR" sz="2000" b="1" i="1">
                <a:solidFill>
                  <a:schemeClr val="bg2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روش</a:t>
            </a:r>
            <a:endParaRPr lang="en-US" sz="2000" b="1" i="1">
              <a:solidFill>
                <a:schemeClr val="bg2"/>
              </a:solidFill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481295" name="Rectangle 15"/>
          <p:cNvSpPr>
            <a:spLocks noChangeArrowheads="1"/>
          </p:cNvSpPr>
          <p:nvPr/>
        </p:nvSpPr>
        <p:spPr bwMode="auto">
          <a:xfrm>
            <a:off x="3097213" y="5641975"/>
            <a:ext cx="140493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9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سیستم اطلاعات</a:t>
            </a:r>
          </a:p>
          <a:p>
            <a:pPr algn="ctr"/>
            <a:r>
              <a:rPr lang="fa-IR" sz="2100" b="1" i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ساخت وتولید</a:t>
            </a:r>
            <a:endParaRPr lang="en-US" sz="2100" b="1" i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81296" name="Rectangle 16"/>
          <p:cNvSpPr>
            <a:spLocks noChangeArrowheads="1"/>
          </p:cNvSpPr>
          <p:nvPr/>
        </p:nvSpPr>
        <p:spPr bwMode="auto">
          <a:xfrm>
            <a:off x="4648200" y="5688013"/>
            <a:ext cx="140493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19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سیستم اطلاعات</a:t>
            </a:r>
          </a:p>
          <a:p>
            <a:pPr algn="ctr"/>
            <a:r>
              <a:rPr lang="fa-IR" sz="2200" b="1" i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مالی</a:t>
            </a:r>
            <a:endParaRPr lang="en-US" sz="2200" b="1" i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81297" name="Rectangle 17"/>
          <p:cNvSpPr>
            <a:spLocks noChangeArrowheads="1"/>
          </p:cNvSpPr>
          <p:nvPr/>
        </p:nvSpPr>
        <p:spPr bwMode="auto">
          <a:xfrm>
            <a:off x="6275388" y="5721350"/>
            <a:ext cx="16748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9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سیستم اطلاعات</a:t>
            </a:r>
          </a:p>
          <a:p>
            <a:pPr algn="ctr"/>
            <a:r>
              <a:rPr lang="fa-IR" sz="2200" b="1" i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منابع انسانی</a:t>
            </a:r>
            <a:endParaRPr lang="en-US" sz="2200" b="1" i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2  Titr" panose="00000700000000000000" pitchFamily="2" charset="-78"/>
              </a:rPr>
              <a:t>سیستم های اطلاعات وظیفه ای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به نیازهای کاربران از اطلاعات درباره حوزه های </a:t>
            </a:r>
            <a:r>
              <a:rPr lang="en-US" b="1">
                <a:cs typeface="2  Lotus" panose="00000400000000000000" pitchFamily="2" charset="-78"/>
              </a:rPr>
              <a:t>MIS </a:t>
            </a:r>
            <a:r>
              <a:rPr lang="en-US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وظیفه ای زیر مرتبط است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ساخت و تولید</a:t>
            </a:r>
            <a:endParaRPr lang="en-US" sz="28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>
                <a:cs typeface="2  Lotus" panose="00000400000000000000" pitchFamily="2" charset="-78"/>
              </a:rPr>
              <a:t> (HRIS) </a:t>
            </a:r>
            <a:r>
              <a:rPr lang="fa-IR">
                <a:cs typeface="2  Lotus" panose="00000400000000000000" pitchFamily="2" charset="-78"/>
              </a:rPr>
              <a:t>منابع انسانی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>
                <a:effectLst/>
                <a:cs typeface="2  Lotus" panose="00000400000000000000" pitchFamily="2" charset="-78"/>
              </a:rPr>
              <a:t>- سیستم اطلاعات</a:t>
            </a:r>
            <a:r>
              <a:rPr lang="en-US">
                <a:effectLst/>
                <a:cs typeface="2  Lotus" panose="00000400000000000000" pitchFamily="2" charset="-78"/>
              </a:rPr>
              <a:t>  </a:t>
            </a:r>
            <a:endParaRPr lang="fa-IR">
              <a:effectLst/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دیگر موارد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b="1">
                <a:cs typeface="2  Lotus" panose="00000400000000000000" pitchFamily="2" charset="-78"/>
              </a:rPr>
              <a:t>(EIS)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سیستم های اطلاعات اجرایی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سیستم اطلاعات سرمایه گذاری</a:t>
            </a:r>
            <a:endParaRPr lang="en-US" b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 وظیفه دار به یکدیگر </a:t>
            </a:r>
            <a:r>
              <a:rPr lang="en-US">
                <a:cs typeface="2  Lotus" panose="00000400000000000000" pitchFamily="2" charset="-78"/>
              </a:rPr>
              <a:t>(IS)</a:t>
            </a:r>
            <a:r>
              <a:rPr lang="fa-IR">
                <a:cs typeface="2  Lotus" panose="00000400000000000000" pitchFamily="2" charset="-78"/>
              </a:rPr>
              <a:t>   - تمایل سیستم های اطلاعات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>
                <a:cs typeface="2  Lotus" panose="00000400000000000000" pitchFamily="2" charset="-78"/>
              </a:rPr>
              <a:t>(ERP)    </a:t>
            </a:r>
            <a:r>
              <a:rPr lang="fa-IR">
                <a:cs typeface="2  Lotus" panose="00000400000000000000" pitchFamily="2" charset="-78"/>
              </a:rPr>
              <a:t>   - برنامه ریزی منابع سرمایه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274638" y="63246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3F5D19C7-627A-4D83-BD27-C98CA4996D6F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269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2  Titr" panose="00000700000000000000" pitchFamily="2" charset="-78"/>
              </a:rPr>
              <a:t>CBIS</a:t>
            </a:r>
            <a:r>
              <a:rPr lang="fa-IR">
                <a:cs typeface="2  Titr" panose="00000700000000000000" pitchFamily="2" charset="-78"/>
              </a:rPr>
              <a:t>مهندسی مجدد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          (BPR</a:t>
            </a:r>
            <a:r>
              <a:rPr lang="fa-IR">
                <a:cs typeface="2  Lotus" panose="00000400000000000000" pitchFamily="2" charset="-78"/>
              </a:rPr>
              <a:t>مهندسی مجدد فرآیند کسب وکار </a:t>
            </a:r>
            <a:r>
              <a:rPr lang="fa-IR" sz="2400">
                <a:cs typeface="2  Lotus" panose="00000400000000000000" pitchFamily="2" charset="-78"/>
              </a:rPr>
              <a:t>(</a:t>
            </a:r>
            <a:r>
              <a:rPr lang="en-US" sz="2400">
                <a:cs typeface="2  Lotus" panose="00000400000000000000" pitchFamily="2" charset="-78"/>
              </a:rPr>
              <a:t> *</a:t>
            </a:r>
            <a:endParaRPr lang="fa-IR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         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            </a:t>
            </a:r>
            <a:r>
              <a:rPr lang="fa-IR">
                <a:cs typeface="2  Lotus" panose="00000400000000000000" pitchFamily="2" charset="-78"/>
              </a:rPr>
              <a:t>کار مجدد سیستمها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  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  مشخصات یک سیستم خوب به دست آوردن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  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 انتخاب روش مناسب جهت بهبود کار</a:t>
            </a:r>
            <a:endParaRPr lang="en-US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2400">
                <a:cs typeface="2  Lotus" panose="00000400000000000000" pitchFamily="2" charset="-78"/>
              </a:rPr>
              <a:t>      </a:t>
            </a:r>
            <a:r>
              <a:rPr lang="en-US" sz="2400">
                <a:cs typeface="2  Lotus" panose="00000400000000000000" pitchFamily="2" charset="-78"/>
              </a:rPr>
              <a:t>                                                                                                 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 sz="2400">
              <a:cs typeface="2  Lotus" panose="00000400000000000000" pitchFamily="2" charset="-78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30213" y="64008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021EB25F-3830-48B5-B20B-2B93BC339DE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43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89000"/>
          </a:xfrm>
          <a:noFill/>
          <a:ln/>
        </p:spPr>
        <p:txBody>
          <a:bodyPr/>
          <a:lstStyle/>
          <a:p>
            <a:r>
              <a:rPr lang="fa-IR" b="1">
                <a:cs typeface="2  Titr" panose="00000700000000000000" pitchFamily="2" charset="-78"/>
              </a:rPr>
              <a:t>نرم افزار گزارش نویسی 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484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95825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گزارشات دوره ای و گزارشات ویژه ممکن است شبیه هم به نظر برسد</a:t>
            </a:r>
            <a:endParaRPr lang="fa-IR" sz="1000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fa-IR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تفاوت آن ها در</a:t>
            </a: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i="1">
                <a:cs typeface="2  Lotus" panose="00000400000000000000" pitchFamily="2" charset="-78"/>
              </a:rPr>
              <a:t>اهداف</a:t>
            </a:r>
            <a:r>
              <a:rPr lang="fa-IR" b="1">
                <a:cs typeface="2  Lotus" panose="00000400000000000000" pitchFamily="2" charset="-78"/>
              </a:rPr>
              <a:t> گزارش است</a:t>
            </a:r>
            <a:r>
              <a:rPr lang="fa-IR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</a:t>
            </a:r>
            <a:r>
              <a:rPr lang="fa-IR" sz="2800" b="1">
                <a:cs typeface="2  Lotus" panose="00000400000000000000" pitchFamily="2" charset="-78"/>
              </a:rPr>
              <a:t>- </a:t>
            </a:r>
            <a:r>
              <a:rPr lang="fa-IR" sz="2800" b="1" i="1">
                <a:cs typeface="2  Lotus" panose="00000400000000000000" pitchFamily="2" charset="-78"/>
              </a:rPr>
              <a:t>گزارش دوره ای</a:t>
            </a:r>
            <a:r>
              <a:rPr lang="fa-IR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</a:t>
            </a:r>
            <a:r>
              <a:rPr lang="fa-IR" sz="2800">
                <a:cs typeface="2  Lotus" panose="00000400000000000000" pitchFamily="2" charset="-78"/>
              </a:rPr>
              <a:t>&gt;&gt; تولید شده در هنگام زمانبندی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</a:t>
            </a:r>
            <a:r>
              <a:rPr lang="fa-IR" sz="2800" b="1" i="1">
                <a:cs typeface="2  Lotus" panose="00000400000000000000" pitchFamily="2" charset="-78"/>
              </a:rPr>
              <a:t>- گزارش ویژه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</a:t>
            </a:r>
            <a:r>
              <a:rPr lang="fa-IR" sz="2800">
                <a:cs typeface="2  Lotus" panose="00000400000000000000" pitchFamily="2" charset="-78"/>
              </a:rPr>
              <a:t>&gt;&gt; تولید شده در هنگام وقوع اتفاقات غیر منتظره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166688" y="624840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+9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A4F5423E-B5F2-4A06-9808-88B215867857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b="1">
                <a:cs typeface="2  Titr" panose="00000700000000000000" pitchFamily="2" charset="-78"/>
              </a:rPr>
              <a:t>مدیریت استثنا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486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0772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آماده نمودن گزارش به محض وقوع استثناها</a:t>
            </a:r>
          </a:p>
          <a:p>
            <a:pPr algn="r">
              <a:buFont typeface="Monotype Sorts" charset="0"/>
              <a:buNone/>
            </a:pPr>
            <a:endParaRPr lang="fa-IR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استفاده از سلسله گزارشات برای مشخص نمودن استثناها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دسته بندی استثناها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نمایش میزان مغایرت ها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3540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27E31C6C-B3CC-4448-879E-096F42234EA3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604838" y="117475"/>
            <a:ext cx="81629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یک گزارش درآمد اضافه کاری</a:t>
            </a:r>
            <a:endParaRPr lang="en-US" sz="4000" b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3014663" y="1365250"/>
            <a:ext cx="3346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گزارش درآمد های اضافه کاری </a:t>
            </a:r>
          </a:p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برای آخر هفته 19 آگوست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360363" y="2432050"/>
            <a:ext cx="84105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 </a:t>
            </a:r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درآمد های اضافه کاری</a:t>
            </a:r>
            <a:endParaRPr lang="en-US" sz="2000">
              <a:solidFill>
                <a:srgbClr val="FDF9E8"/>
              </a:solidFill>
              <a:latin typeface="Book Antiqua" panose="0204060205030503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شماره قسمت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   	  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نام قسمت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  		  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در ماه جاری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		  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2  Lotus" panose="00000400000000000000" pitchFamily="2" charset="-78"/>
              </a:rPr>
              <a:t>در سال	</a:t>
            </a:r>
            <a:endParaRPr lang="en-US" sz="2000">
              <a:solidFill>
                <a:srgbClr val="FDF9E8"/>
              </a:solidFill>
              <a:latin typeface="Book Antiqua" panose="02040602050305030304" pitchFamily="18" charset="0"/>
              <a:cs typeface="2  Lotus" panose="00000400000000000000" pitchFamily="2" charset="-78"/>
            </a:endParaRPr>
          </a:p>
        </p:txBody>
      </p:sp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588963" y="3346450"/>
            <a:ext cx="814387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16-10	  	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دریافت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	                             $ 2,305.00                 $ 5,319.20</a:t>
            </a:r>
          </a:p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16-11       	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بازرسی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            	               $ 1,025.60                  $ 4,386.12</a:t>
            </a:r>
          </a:p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16-12       	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انبار داری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	               $ 3,392.50                 $12,629.00</a:t>
            </a:r>
          </a:p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16-13        	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ابزار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                                 $      78.00                 $  1,049.00</a:t>
            </a:r>
          </a:p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16-14        	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خط تولید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                            $        0.00                 $     792.80</a:t>
            </a:r>
          </a:p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16-15        	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برچسب زنی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                       $  3,504.90                $12,635.20</a:t>
            </a:r>
          </a:p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16-16       	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ناوگان انتقال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                        $  5,219.16                 $18,294.16</a:t>
            </a:r>
          </a:p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             </a:t>
            </a:r>
          </a:p>
          <a:p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              	    </a:t>
            </a:r>
            <a:r>
              <a:rPr lang="fa-IR" sz="2000">
                <a:solidFill>
                  <a:srgbClr val="FDF9E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کل</a:t>
            </a:r>
            <a:r>
              <a:rPr lang="en-US" sz="2000">
                <a:solidFill>
                  <a:srgbClr val="FDF9E8"/>
                </a:solidFill>
                <a:latin typeface="Book Antiqua" panose="02040602050305030304" pitchFamily="18" charset="0"/>
              </a:rPr>
              <a:t>                                    $15,525.16                 $55,105.48</a:t>
            </a:r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333375" y="63246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06952B24-5B97-43D2-BAE9-DC67849C1BEE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0500" name="Rectangle 4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312738" y="433388"/>
            <a:ext cx="8683625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فروش محصولات تولید شده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JUNE</a:t>
            </a:r>
            <a:r>
              <a:rPr lang="fa-IR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در ماه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Titr" panose="00000700000000000000" pitchFamily="2" charset="-78"/>
            </a:endParaRPr>
          </a:p>
          <a:p>
            <a:pPr lvl="1">
              <a:spcBef>
                <a:spcPct val="20000"/>
              </a:spcBef>
            </a:pPr>
            <a:endParaRPr lang="en-US" sz="1400">
              <a:latin typeface="Courier New" panose="02070309020205020404" pitchFamily="49" charset="0"/>
              <a:cs typeface="2  Titr" panose="00000700000000000000" pitchFamily="2" charset="-78"/>
            </a:endParaRPr>
          </a:p>
          <a:p>
            <a:pPr algn="r"/>
            <a:r>
              <a:rPr lang="fa-IR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شماره تولید</a:t>
            </a:r>
            <a:r>
              <a:rPr lang="en-US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fa-IR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نام تولید</a:t>
            </a:r>
            <a:r>
              <a:rPr lang="en-US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</a:t>
            </a:r>
            <a:r>
              <a:rPr lang="fa-IR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فروش در ماه جاری</a:t>
            </a:r>
            <a:r>
              <a:rPr lang="en-US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 </a:t>
            </a:r>
            <a:r>
              <a:rPr lang="fa-IR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فروش در</a:t>
            </a:r>
            <a:r>
              <a:rPr lang="fa-I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سال</a:t>
            </a:r>
            <a:r>
              <a:rPr lang="en-US" sz="2000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000">
              <a:solidFill>
                <a:srgbClr val="FDF9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a-IR">
                <a:solidFill>
                  <a:srgbClr val="FDF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600" b="1">
              <a:latin typeface="Courier New" panose="02070309020205020404" pitchFamily="49" charset="0"/>
            </a:endParaRP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129875   GASKET CENTER CASE         $ 5,090.23       $ 31,764.00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087235   MAINSHAFT                    4,760.01         29,329.45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118320   1ST MOTION SHAFT             1,789.45         28,243.59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250067   OIL SEAL REAR               11,560.24         23,450.07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228203   LAYGEAR                      8,369.34         14,709.03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576000   HUB 5TH                           .00         13,623.68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516012   SHIFT FORK 1-2                 450.95         12,634.44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090407   SYNCHRO RING 2ND             2,243.27          9,963.58</a:t>
            </a:r>
          </a:p>
          <a:p>
            <a:pPr lvl="1">
              <a:spcBef>
                <a:spcPct val="20000"/>
              </a:spcBef>
            </a:pPr>
            <a:endParaRPr lang="en-US" sz="1600" b="1">
              <a:latin typeface="Courier New" panose="02070309020205020404" pitchFamily="49" charset="0"/>
            </a:endParaRPr>
          </a:p>
          <a:p>
            <a:pPr lvl="1">
              <a:spcBef>
                <a:spcPct val="20000"/>
              </a:spcBef>
            </a:pPr>
            <a:endParaRPr lang="en-US" sz="1600" b="1">
              <a:latin typeface="Courier New" panose="02070309020205020404" pitchFamily="49" charset="0"/>
            </a:endParaRP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282130   BUSH SHIFT LEVER                  .00            490.00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576301   OIL SLINGER                       .00             11.50                       </a:t>
            </a:r>
            <a:endParaRPr lang="en-US" sz="3200">
              <a:latin typeface="Times New Roman" panose="02020603050405020304" pitchFamily="18" charset="0"/>
            </a:endParaRPr>
          </a:p>
          <a:p>
            <a:pPr eaLnBrk="1" hangingPunct="1"/>
            <a:endParaRPr lang="en-US" sz="3200">
              <a:latin typeface="Times New Roman" panose="02020603050405020304" pitchFamily="18" charset="0"/>
            </a:endParaRPr>
          </a:p>
        </p:txBody>
      </p:sp>
      <p:sp>
        <p:nvSpPr>
          <p:cNvPr id="490502" name="Freeform 6"/>
          <p:cNvSpPr>
            <a:spLocks/>
          </p:cNvSpPr>
          <p:nvPr/>
        </p:nvSpPr>
        <p:spPr bwMode="auto">
          <a:xfrm>
            <a:off x="609600" y="5029200"/>
            <a:ext cx="8186738" cy="265113"/>
          </a:xfrm>
          <a:custGeom>
            <a:avLst/>
            <a:gdLst>
              <a:gd name="T0" fmla="*/ 46 w 5157"/>
              <a:gd name="T1" fmla="*/ 36 h 167"/>
              <a:gd name="T2" fmla="*/ 106 w 5157"/>
              <a:gd name="T3" fmla="*/ 76 h 167"/>
              <a:gd name="T4" fmla="*/ 206 w 5157"/>
              <a:gd name="T5" fmla="*/ 76 h 167"/>
              <a:gd name="T6" fmla="*/ 266 w 5157"/>
              <a:gd name="T7" fmla="*/ 76 h 167"/>
              <a:gd name="T8" fmla="*/ 386 w 5157"/>
              <a:gd name="T9" fmla="*/ 76 h 167"/>
              <a:gd name="T10" fmla="*/ 446 w 5157"/>
              <a:gd name="T11" fmla="*/ 86 h 167"/>
              <a:gd name="T12" fmla="*/ 586 w 5157"/>
              <a:gd name="T13" fmla="*/ 96 h 167"/>
              <a:gd name="T14" fmla="*/ 656 w 5157"/>
              <a:gd name="T15" fmla="*/ 96 h 167"/>
              <a:gd name="T16" fmla="*/ 716 w 5157"/>
              <a:gd name="T17" fmla="*/ 96 h 167"/>
              <a:gd name="T18" fmla="*/ 786 w 5157"/>
              <a:gd name="T19" fmla="*/ 96 h 167"/>
              <a:gd name="T20" fmla="*/ 876 w 5157"/>
              <a:gd name="T21" fmla="*/ 96 h 167"/>
              <a:gd name="T22" fmla="*/ 1016 w 5157"/>
              <a:gd name="T23" fmla="*/ 86 h 167"/>
              <a:gd name="T24" fmla="*/ 1086 w 5157"/>
              <a:gd name="T25" fmla="*/ 76 h 167"/>
              <a:gd name="T26" fmla="*/ 1156 w 5157"/>
              <a:gd name="T27" fmla="*/ 76 h 167"/>
              <a:gd name="T28" fmla="*/ 1316 w 5157"/>
              <a:gd name="T29" fmla="*/ 66 h 167"/>
              <a:gd name="T30" fmla="*/ 1376 w 5157"/>
              <a:gd name="T31" fmla="*/ 66 h 167"/>
              <a:gd name="T32" fmla="*/ 1476 w 5157"/>
              <a:gd name="T33" fmla="*/ 66 h 167"/>
              <a:gd name="T34" fmla="*/ 1596 w 5157"/>
              <a:gd name="T35" fmla="*/ 66 h 167"/>
              <a:gd name="T36" fmla="*/ 1666 w 5157"/>
              <a:gd name="T37" fmla="*/ 76 h 167"/>
              <a:gd name="T38" fmla="*/ 1806 w 5157"/>
              <a:gd name="T39" fmla="*/ 96 h 167"/>
              <a:gd name="T40" fmla="*/ 1906 w 5157"/>
              <a:gd name="T41" fmla="*/ 96 h 167"/>
              <a:gd name="T42" fmla="*/ 1986 w 5157"/>
              <a:gd name="T43" fmla="*/ 116 h 167"/>
              <a:gd name="T44" fmla="*/ 2106 w 5157"/>
              <a:gd name="T45" fmla="*/ 136 h 167"/>
              <a:gd name="T46" fmla="*/ 2186 w 5157"/>
              <a:gd name="T47" fmla="*/ 136 h 167"/>
              <a:gd name="T48" fmla="*/ 2256 w 5157"/>
              <a:gd name="T49" fmla="*/ 136 h 167"/>
              <a:gd name="T50" fmla="*/ 2346 w 5157"/>
              <a:gd name="T51" fmla="*/ 136 h 167"/>
              <a:gd name="T52" fmla="*/ 2426 w 5157"/>
              <a:gd name="T53" fmla="*/ 136 h 167"/>
              <a:gd name="T54" fmla="*/ 2546 w 5157"/>
              <a:gd name="T55" fmla="*/ 136 h 167"/>
              <a:gd name="T56" fmla="*/ 2616 w 5157"/>
              <a:gd name="T57" fmla="*/ 126 h 167"/>
              <a:gd name="T58" fmla="*/ 2676 w 5157"/>
              <a:gd name="T59" fmla="*/ 116 h 167"/>
              <a:gd name="T60" fmla="*/ 2746 w 5157"/>
              <a:gd name="T61" fmla="*/ 106 h 167"/>
              <a:gd name="T62" fmla="*/ 2836 w 5157"/>
              <a:gd name="T63" fmla="*/ 106 h 167"/>
              <a:gd name="T64" fmla="*/ 2916 w 5157"/>
              <a:gd name="T65" fmla="*/ 106 h 167"/>
              <a:gd name="T66" fmla="*/ 2986 w 5157"/>
              <a:gd name="T67" fmla="*/ 106 h 167"/>
              <a:gd name="T68" fmla="*/ 3066 w 5157"/>
              <a:gd name="T69" fmla="*/ 136 h 167"/>
              <a:gd name="T70" fmla="*/ 3146 w 5157"/>
              <a:gd name="T71" fmla="*/ 156 h 167"/>
              <a:gd name="T72" fmla="*/ 3206 w 5157"/>
              <a:gd name="T73" fmla="*/ 166 h 167"/>
              <a:gd name="T74" fmla="*/ 3296 w 5157"/>
              <a:gd name="T75" fmla="*/ 166 h 167"/>
              <a:gd name="T76" fmla="*/ 3426 w 5157"/>
              <a:gd name="T77" fmla="*/ 166 h 167"/>
              <a:gd name="T78" fmla="*/ 3546 w 5157"/>
              <a:gd name="T79" fmla="*/ 166 h 167"/>
              <a:gd name="T80" fmla="*/ 3646 w 5157"/>
              <a:gd name="T81" fmla="*/ 166 h 167"/>
              <a:gd name="T82" fmla="*/ 3706 w 5157"/>
              <a:gd name="T83" fmla="*/ 166 h 167"/>
              <a:gd name="T84" fmla="*/ 3766 w 5157"/>
              <a:gd name="T85" fmla="*/ 126 h 167"/>
              <a:gd name="T86" fmla="*/ 3826 w 5157"/>
              <a:gd name="T87" fmla="*/ 96 h 167"/>
              <a:gd name="T88" fmla="*/ 3896 w 5157"/>
              <a:gd name="T89" fmla="*/ 96 h 167"/>
              <a:gd name="T90" fmla="*/ 3986 w 5157"/>
              <a:gd name="T91" fmla="*/ 96 h 167"/>
              <a:gd name="T92" fmla="*/ 4076 w 5157"/>
              <a:gd name="T93" fmla="*/ 96 h 167"/>
              <a:gd name="T94" fmla="*/ 4136 w 5157"/>
              <a:gd name="T95" fmla="*/ 96 h 167"/>
              <a:gd name="T96" fmla="*/ 4196 w 5157"/>
              <a:gd name="T97" fmla="*/ 96 h 167"/>
              <a:gd name="T98" fmla="*/ 4266 w 5157"/>
              <a:gd name="T99" fmla="*/ 106 h 167"/>
              <a:gd name="T100" fmla="*/ 4336 w 5157"/>
              <a:gd name="T101" fmla="*/ 116 h 167"/>
              <a:gd name="T102" fmla="*/ 4396 w 5157"/>
              <a:gd name="T103" fmla="*/ 126 h 167"/>
              <a:gd name="T104" fmla="*/ 4466 w 5157"/>
              <a:gd name="T105" fmla="*/ 136 h 167"/>
              <a:gd name="T106" fmla="*/ 4536 w 5157"/>
              <a:gd name="T107" fmla="*/ 136 h 167"/>
              <a:gd name="T108" fmla="*/ 4606 w 5157"/>
              <a:gd name="T109" fmla="*/ 136 h 167"/>
              <a:gd name="T110" fmla="*/ 4676 w 5157"/>
              <a:gd name="T111" fmla="*/ 116 h 167"/>
              <a:gd name="T112" fmla="*/ 4736 w 5157"/>
              <a:gd name="T113" fmla="*/ 116 h 167"/>
              <a:gd name="T114" fmla="*/ 4806 w 5157"/>
              <a:gd name="T115" fmla="*/ 116 h 167"/>
              <a:gd name="T116" fmla="*/ 4866 w 5157"/>
              <a:gd name="T117" fmla="*/ 116 h 167"/>
              <a:gd name="T118" fmla="*/ 4936 w 5157"/>
              <a:gd name="T119" fmla="*/ 116 h 167"/>
              <a:gd name="T120" fmla="*/ 5036 w 5157"/>
              <a:gd name="T121" fmla="*/ 126 h 167"/>
              <a:gd name="T122" fmla="*/ 5096 w 5157"/>
              <a:gd name="T123" fmla="*/ 126 h 167"/>
              <a:gd name="T124" fmla="*/ 5156 w 5157"/>
              <a:gd name="T125" fmla="*/ 12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57" h="167">
                <a:moveTo>
                  <a:pt x="0" y="0"/>
                </a:moveTo>
                <a:lnTo>
                  <a:pt x="46" y="36"/>
                </a:lnTo>
                <a:lnTo>
                  <a:pt x="76" y="66"/>
                </a:lnTo>
                <a:lnTo>
                  <a:pt x="106" y="76"/>
                </a:lnTo>
                <a:lnTo>
                  <a:pt x="146" y="76"/>
                </a:lnTo>
                <a:lnTo>
                  <a:pt x="206" y="76"/>
                </a:lnTo>
                <a:lnTo>
                  <a:pt x="236" y="76"/>
                </a:lnTo>
                <a:lnTo>
                  <a:pt x="266" y="76"/>
                </a:lnTo>
                <a:lnTo>
                  <a:pt x="306" y="76"/>
                </a:lnTo>
                <a:lnTo>
                  <a:pt x="386" y="76"/>
                </a:lnTo>
                <a:lnTo>
                  <a:pt x="416" y="86"/>
                </a:lnTo>
                <a:lnTo>
                  <a:pt x="446" y="86"/>
                </a:lnTo>
                <a:lnTo>
                  <a:pt x="546" y="96"/>
                </a:lnTo>
                <a:lnTo>
                  <a:pt x="586" y="96"/>
                </a:lnTo>
                <a:lnTo>
                  <a:pt x="616" y="96"/>
                </a:lnTo>
                <a:lnTo>
                  <a:pt x="656" y="96"/>
                </a:lnTo>
                <a:lnTo>
                  <a:pt x="686" y="96"/>
                </a:lnTo>
                <a:lnTo>
                  <a:pt x="716" y="96"/>
                </a:lnTo>
                <a:lnTo>
                  <a:pt x="746" y="96"/>
                </a:lnTo>
                <a:lnTo>
                  <a:pt x="786" y="96"/>
                </a:lnTo>
                <a:lnTo>
                  <a:pt x="846" y="96"/>
                </a:lnTo>
                <a:lnTo>
                  <a:pt x="876" y="96"/>
                </a:lnTo>
                <a:lnTo>
                  <a:pt x="936" y="96"/>
                </a:lnTo>
                <a:lnTo>
                  <a:pt x="1016" y="86"/>
                </a:lnTo>
                <a:lnTo>
                  <a:pt x="1056" y="76"/>
                </a:lnTo>
                <a:lnTo>
                  <a:pt x="1086" y="76"/>
                </a:lnTo>
                <a:lnTo>
                  <a:pt x="1116" y="76"/>
                </a:lnTo>
                <a:lnTo>
                  <a:pt x="1156" y="76"/>
                </a:lnTo>
                <a:lnTo>
                  <a:pt x="1236" y="76"/>
                </a:lnTo>
                <a:lnTo>
                  <a:pt x="1316" y="66"/>
                </a:lnTo>
                <a:lnTo>
                  <a:pt x="1346" y="66"/>
                </a:lnTo>
                <a:lnTo>
                  <a:pt x="1376" y="66"/>
                </a:lnTo>
                <a:lnTo>
                  <a:pt x="1436" y="66"/>
                </a:lnTo>
                <a:lnTo>
                  <a:pt x="1476" y="66"/>
                </a:lnTo>
                <a:lnTo>
                  <a:pt x="1536" y="66"/>
                </a:lnTo>
                <a:lnTo>
                  <a:pt x="1596" y="66"/>
                </a:lnTo>
                <a:lnTo>
                  <a:pt x="1636" y="66"/>
                </a:lnTo>
                <a:lnTo>
                  <a:pt x="1666" y="76"/>
                </a:lnTo>
                <a:lnTo>
                  <a:pt x="1746" y="86"/>
                </a:lnTo>
                <a:lnTo>
                  <a:pt x="1806" y="96"/>
                </a:lnTo>
                <a:lnTo>
                  <a:pt x="1866" y="96"/>
                </a:lnTo>
                <a:lnTo>
                  <a:pt x="1906" y="96"/>
                </a:lnTo>
                <a:lnTo>
                  <a:pt x="1946" y="106"/>
                </a:lnTo>
                <a:lnTo>
                  <a:pt x="1986" y="116"/>
                </a:lnTo>
                <a:lnTo>
                  <a:pt x="2026" y="126"/>
                </a:lnTo>
                <a:lnTo>
                  <a:pt x="2106" y="136"/>
                </a:lnTo>
                <a:lnTo>
                  <a:pt x="2146" y="136"/>
                </a:lnTo>
                <a:lnTo>
                  <a:pt x="2186" y="136"/>
                </a:lnTo>
                <a:lnTo>
                  <a:pt x="2226" y="136"/>
                </a:lnTo>
                <a:lnTo>
                  <a:pt x="2256" y="136"/>
                </a:lnTo>
                <a:lnTo>
                  <a:pt x="2286" y="136"/>
                </a:lnTo>
                <a:lnTo>
                  <a:pt x="2346" y="136"/>
                </a:lnTo>
                <a:lnTo>
                  <a:pt x="2386" y="136"/>
                </a:lnTo>
                <a:lnTo>
                  <a:pt x="2426" y="136"/>
                </a:lnTo>
                <a:lnTo>
                  <a:pt x="2506" y="136"/>
                </a:lnTo>
                <a:lnTo>
                  <a:pt x="2546" y="136"/>
                </a:lnTo>
                <a:lnTo>
                  <a:pt x="2586" y="136"/>
                </a:lnTo>
                <a:lnTo>
                  <a:pt x="2616" y="126"/>
                </a:lnTo>
                <a:lnTo>
                  <a:pt x="2646" y="116"/>
                </a:lnTo>
                <a:lnTo>
                  <a:pt x="2676" y="116"/>
                </a:lnTo>
                <a:lnTo>
                  <a:pt x="2706" y="106"/>
                </a:lnTo>
                <a:lnTo>
                  <a:pt x="2746" y="106"/>
                </a:lnTo>
                <a:lnTo>
                  <a:pt x="2806" y="106"/>
                </a:lnTo>
                <a:lnTo>
                  <a:pt x="2836" y="106"/>
                </a:lnTo>
                <a:lnTo>
                  <a:pt x="2876" y="106"/>
                </a:lnTo>
                <a:lnTo>
                  <a:pt x="2916" y="106"/>
                </a:lnTo>
                <a:lnTo>
                  <a:pt x="2956" y="106"/>
                </a:lnTo>
                <a:lnTo>
                  <a:pt x="2986" y="106"/>
                </a:lnTo>
                <a:lnTo>
                  <a:pt x="3026" y="116"/>
                </a:lnTo>
                <a:lnTo>
                  <a:pt x="3066" y="136"/>
                </a:lnTo>
                <a:lnTo>
                  <a:pt x="3106" y="146"/>
                </a:lnTo>
                <a:lnTo>
                  <a:pt x="3146" y="156"/>
                </a:lnTo>
                <a:lnTo>
                  <a:pt x="3176" y="156"/>
                </a:lnTo>
                <a:lnTo>
                  <a:pt x="3206" y="166"/>
                </a:lnTo>
                <a:lnTo>
                  <a:pt x="3266" y="166"/>
                </a:lnTo>
                <a:lnTo>
                  <a:pt x="3296" y="166"/>
                </a:lnTo>
                <a:lnTo>
                  <a:pt x="3366" y="166"/>
                </a:lnTo>
                <a:lnTo>
                  <a:pt x="3426" y="166"/>
                </a:lnTo>
                <a:lnTo>
                  <a:pt x="3466" y="166"/>
                </a:lnTo>
                <a:lnTo>
                  <a:pt x="3546" y="166"/>
                </a:lnTo>
                <a:lnTo>
                  <a:pt x="3606" y="166"/>
                </a:lnTo>
                <a:lnTo>
                  <a:pt x="3646" y="166"/>
                </a:lnTo>
                <a:lnTo>
                  <a:pt x="3676" y="166"/>
                </a:lnTo>
                <a:lnTo>
                  <a:pt x="3706" y="166"/>
                </a:lnTo>
                <a:lnTo>
                  <a:pt x="3736" y="146"/>
                </a:lnTo>
                <a:lnTo>
                  <a:pt x="3766" y="126"/>
                </a:lnTo>
                <a:lnTo>
                  <a:pt x="3796" y="106"/>
                </a:lnTo>
                <a:lnTo>
                  <a:pt x="3826" y="96"/>
                </a:lnTo>
                <a:lnTo>
                  <a:pt x="3856" y="96"/>
                </a:lnTo>
                <a:lnTo>
                  <a:pt x="3896" y="96"/>
                </a:lnTo>
                <a:lnTo>
                  <a:pt x="3926" y="96"/>
                </a:lnTo>
                <a:lnTo>
                  <a:pt x="3986" y="96"/>
                </a:lnTo>
                <a:lnTo>
                  <a:pt x="4046" y="96"/>
                </a:lnTo>
                <a:lnTo>
                  <a:pt x="4076" y="96"/>
                </a:lnTo>
                <a:lnTo>
                  <a:pt x="4106" y="96"/>
                </a:lnTo>
                <a:lnTo>
                  <a:pt x="4136" y="96"/>
                </a:lnTo>
                <a:lnTo>
                  <a:pt x="4166" y="96"/>
                </a:lnTo>
                <a:lnTo>
                  <a:pt x="4196" y="96"/>
                </a:lnTo>
                <a:lnTo>
                  <a:pt x="4226" y="96"/>
                </a:lnTo>
                <a:lnTo>
                  <a:pt x="4266" y="106"/>
                </a:lnTo>
                <a:lnTo>
                  <a:pt x="4306" y="106"/>
                </a:lnTo>
                <a:lnTo>
                  <a:pt x="4336" y="116"/>
                </a:lnTo>
                <a:lnTo>
                  <a:pt x="4366" y="116"/>
                </a:lnTo>
                <a:lnTo>
                  <a:pt x="4396" y="126"/>
                </a:lnTo>
                <a:lnTo>
                  <a:pt x="4426" y="126"/>
                </a:lnTo>
                <a:lnTo>
                  <a:pt x="4466" y="136"/>
                </a:lnTo>
                <a:lnTo>
                  <a:pt x="4506" y="136"/>
                </a:lnTo>
                <a:lnTo>
                  <a:pt x="4536" y="136"/>
                </a:lnTo>
                <a:lnTo>
                  <a:pt x="4566" y="136"/>
                </a:lnTo>
                <a:lnTo>
                  <a:pt x="4606" y="136"/>
                </a:lnTo>
                <a:lnTo>
                  <a:pt x="4646" y="126"/>
                </a:lnTo>
                <a:lnTo>
                  <a:pt x="4676" y="116"/>
                </a:lnTo>
                <a:lnTo>
                  <a:pt x="4706" y="116"/>
                </a:lnTo>
                <a:lnTo>
                  <a:pt x="4736" y="116"/>
                </a:lnTo>
                <a:lnTo>
                  <a:pt x="4766" y="116"/>
                </a:lnTo>
                <a:lnTo>
                  <a:pt x="4806" y="116"/>
                </a:lnTo>
                <a:lnTo>
                  <a:pt x="4836" y="116"/>
                </a:lnTo>
                <a:lnTo>
                  <a:pt x="4866" y="116"/>
                </a:lnTo>
                <a:lnTo>
                  <a:pt x="4906" y="116"/>
                </a:lnTo>
                <a:lnTo>
                  <a:pt x="4936" y="116"/>
                </a:lnTo>
                <a:lnTo>
                  <a:pt x="4976" y="116"/>
                </a:lnTo>
                <a:lnTo>
                  <a:pt x="5036" y="126"/>
                </a:lnTo>
                <a:lnTo>
                  <a:pt x="5066" y="126"/>
                </a:lnTo>
                <a:lnTo>
                  <a:pt x="5096" y="126"/>
                </a:lnTo>
                <a:lnTo>
                  <a:pt x="5126" y="126"/>
                </a:lnTo>
                <a:lnTo>
                  <a:pt x="5156" y="126"/>
                </a:lnTo>
                <a:lnTo>
                  <a:pt x="5136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90503" name="Freeform 7"/>
          <p:cNvSpPr>
            <a:spLocks/>
          </p:cNvSpPr>
          <p:nvPr/>
        </p:nvSpPr>
        <p:spPr bwMode="auto">
          <a:xfrm>
            <a:off x="762000" y="5257800"/>
            <a:ext cx="8186738" cy="265113"/>
          </a:xfrm>
          <a:custGeom>
            <a:avLst/>
            <a:gdLst>
              <a:gd name="T0" fmla="*/ 46 w 5157"/>
              <a:gd name="T1" fmla="*/ 36 h 167"/>
              <a:gd name="T2" fmla="*/ 106 w 5157"/>
              <a:gd name="T3" fmla="*/ 76 h 167"/>
              <a:gd name="T4" fmla="*/ 206 w 5157"/>
              <a:gd name="T5" fmla="*/ 76 h 167"/>
              <a:gd name="T6" fmla="*/ 266 w 5157"/>
              <a:gd name="T7" fmla="*/ 76 h 167"/>
              <a:gd name="T8" fmla="*/ 386 w 5157"/>
              <a:gd name="T9" fmla="*/ 76 h 167"/>
              <a:gd name="T10" fmla="*/ 446 w 5157"/>
              <a:gd name="T11" fmla="*/ 86 h 167"/>
              <a:gd name="T12" fmla="*/ 586 w 5157"/>
              <a:gd name="T13" fmla="*/ 96 h 167"/>
              <a:gd name="T14" fmla="*/ 656 w 5157"/>
              <a:gd name="T15" fmla="*/ 96 h 167"/>
              <a:gd name="T16" fmla="*/ 716 w 5157"/>
              <a:gd name="T17" fmla="*/ 96 h 167"/>
              <a:gd name="T18" fmla="*/ 786 w 5157"/>
              <a:gd name="T19" fmla="*/ 96 h 167"/>
              <a:gd name="T20" fmla="*/ 876 w 5157"/>
              <a:gd name="T21" fmla="*/ 96 h 167"/>
              <a:gd name="T22" fmla="*/ 1016 w 5157"/>
              <a:gd name="T23" fmla="*/ 86 h 167"/>
              <a:gd name="T24" fmla="*/ 1086 w 5157"/>
              <a:gd name="T25" fmla="*/ 76 h 167"/>
              <a:gd name="T26" fmla="*/ 1156 w 5157"/>
              <a:gd name="T27" fmla="*/ 76 h 167"/>
              <a:gd name="T28" fmla="*/ 1316 w 5157"/>
              <a:gd name="T29" fmla="*/ 66 h 167"/>
              <a:gd name="T30" fmla="*/ 1376 w 5157"/>
              <a:gd name="T31" fmla="*/ 66 h 167"/>
              <a:gd name="T32" fmla="*/ 1476 w 5157"/>
              <a:gd name="T33" fmla="*/ 66 h 167"/>
              <a:gd name="T34" fmla="*/ 1596 w 5157"/>
              <a:gd name="T35" fmla="*/ 66 h 167"/>
              <a:gd name="T36" fmla="*/ 1666 w 5157"/>
              <a:gd name="T37" fmla="*/ 76 h 167"/>
              <a:gd name="T38" fmla="*/ 1806 w 5157"/>
              <a:gd name="T39" fmla="*/ 96 h 167"/>
              <a:gd name="T40" fmla="*/ 1906 w 5157"/>
              <a:gd name="T41" fmla="*/ 96 h 167"/>
              <a:gd name="T42" fmla="*/ 1986 w 5157"/>
              <a:gd name="T43" fmla="*/ 116 h 167"/>
              <a:gd name="T44" fmla="*/ 2106 w 5157"/>
              <a:gd name="T45" fmla="*/ 136 h 167"/>
              <a:gd name="T46" fmla="*/ 2186 w 5157"/>
              <a:gd name="T47" fmla="*/ 136 h 167"/>
              <a:gd name="T48" fmla="*/ 2256 w 5157"/>
              <a:gd name="T49" fmla="*/ 136 h 167"/>
              <a:gd name="T50" fmla="*/ 2346 w 5157"/>
              <a:gd name="T51" fmla="*/ 136 h 167"/>
              <a:gd name="T52" fmla="*/ 2426 w 5157"/>
              <a:gd name="T53" fmla="*/ 136 h 167"/>
              <a:gd name="T54" fmla="*/ 2546 w 5157"/>
              <a:gd name="T55" fmla="*/ 136 h 167"/>
              <a:gd name="T56" fmla="*/ 2616 w 5157"/>
              <a:gd name="T57" fmla="*/ 126 h 167"/>
              <a:gd name="T58" fmla="*/ 2676 w 5157"/>
              <a:gd name="T59" fmla="*/ 116 h 167"/>
              <a:gd name="T60" fmla="*/ 2746 w 5157"/>
              <a:gd name="T61" fmla="*/ 106 h 167"/>
              <a:gd name="T62" fmla="*/ 2836 w 5157"/>
              <a:gd name="T63" fmla="*/ 106 h 167"/>
              <a:gd name="T64" fmla="*/ 2916 w 5157"/>
              <a:gd name="T65" fmla="*/ 106 h 167"/>
              <a:gd name="T66" fmla="*/ 2986 w 5157"/>
              <a:gd name="T67" fmla="*/ 106 h 167"/>
              <a:gd name="T68" fmla="*/ 3066 w 5157"/>
              <a:gd name="T69" fmla="*/ 136 h 167"/>
              <a:gd name="T70" fmla="*/ 3146 w 5157"/>
              <a:gd name="T71" fmla="*/ 156 h 167"/>
              <a:gd name="T72" fmla="*/ 3206 w 5157"/>
              <a:gd name="T73" fmla="*/ 166 h 167"/>
              <a:gd name="T74" fmla="*/ 3296 w 5157"/>
              <a:gd name="T75" fmla="*/ 166 h 167"/>
              <a:gd name="T76" fmla="*/ 3426 w 5157"/>
              <a:gd name="T77" fmla="*/ 166 h 167"/>
              <a:gd name="T78" fmla="*/ 3546 w 5157"/>
              <a:gd name="T79" fmla="*/ 166 h 167"/>
              <a:gd name="T80" fmla="*/ 3646 w 5157"/>
              <a:gd name="T81" fmla="*/ 166 h 167"/>
              <a:gd name="T82" fmla="*/ 3706 w 5157"/>
              <a:gd name="T83" fmla="*/ 166 h 167"/>
              <a:gd name="T84" fmla="*/ 3766 w 5157"/>
              <a:gd name="T85" fmla="*/ 126 h 167"/>
              <a:gd name="T86" fmla="*/ 3826 w 5157"/>
              <a:gd name="T87" fmla="*/ 96 h 167"/>
              <a:gd name="T88" fmla="*/ 3896 w 5157"/>
              <a:gd name="T89" fmla="*/ 96 h 167"/>
              <a:gd name="T90" fmla="*/ 3986 w 5157"/>
              <a:gd name="T91" fmla="*/ 96 h 167"/>
              <a:gd name="T92" fmla="*/ 4076 w 5157"/>
              <a:gd name="T93" fmla="*/ 96 h 167"/>
              <a:gd name="T94" fmla="*/ 4136 w 5157"/>
              <a:gd name="T95" fmla="*/ 96 h 167"/>
              <a:gd name="T96" fmla="*/ 4196 w 5157"/>
              <a:gd name="T97" fmla="*/ 96 h 167"/>
              <a:gd name="T98" fmla="*/ 4266 w 5157"/>
              <a:gd name="T99" fmla="*/ 106 h 167"/>
              <a:gd name="T100" fmla="*/ 4336 w 5157"/>
              <a:gd name="T101" fmla="*/ 116 h 167"/>
              <a:gd name="T102" fmla="*/ 4396 w 5157"/>
              <a:gd name="T103" fmla="*/ 126 h 167"/>
              <a:gd name="T104" fmla="*/ 4466 w 5157"/>
              <a:gd name="T105" fmla="*/ 136 h 167"/>
              <a:gd name="T106" fmla="*/ 4536 w 5157"/>
              <a:gd name="T107" fmla="*/ 136 h 167"/>
              <a:gd name="T108" fmla="*/ 4606 w 5157"/>
              <a:gd name="T109" fmla="*/ 136 h 167"/>
              <a:gd name="T110" fmla="*/ 4676 w 5157"/>
              <a:gd name="T111" fmla="*/ 116 h 167"/>
              <a:gd name="T112" fmla="*/ 4736 w 5157"/>
              <a:gd name="T113" fmla="*/ 116 h 167"/>
              <a:gd name="T114" fmla="*/ 4806 w 5157"/>
              <a:gd name="T115" fmla="*/ 116 h 167"/>
              <a:gd name="T116" fmla="*/ 4866 w 5157"/>
              <a:gd name="T117" fmla="*/ 116 h 167"/>
              <a:gd name="T118" fmla="*/ 4936 w 5157"/>
              <a:gd name="T119" fmla="*/ 116 h 167"/>
              <a:gd name="T120" fmla="*/ 5036 w 5157"/>
              <a:gd name="T121" fmla="*/ 126 h 167"/>
              <a:gd name="T122" fmla="*/ 5096 w 5157"/>
              <a:gd name="T123" fmla="*/ 126 h 167"/>
              <a:gd name="T124" fmla="*/ 5156 w 5157"/>
              <a:gd name="T125" fmla="*/ 12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57" h="167">
                <a:moveTo>
                  <a:pt x="0" y="0"/>
                </a:moveTo>
                <a:lnTo>
                  <a:pt x="46" y="36"/>
                </a:lnTo>
                <a:lnTo>
                  <a:pt x="76" y="66"/>
                </a:lnTo>
                <a:lnTo>
                  <a:pt x="106" y="76"/>
                </a:lnTo>
                <a:lnTo>
                  <a:pt x="146" y="76"/>
                </a:lnTo>
                <a:lnTo>
                  <a:pt x="206" y="76"/>
                </a:lnTo>
                <a:lnTo>
                  <a:pt x="236" y="76"/>
                </a:lnTo>
                <a:lnTo>
                  <a:pt x="266" y="76"/>
                </a:lnTo>
                <a:lnTo>
                  <a:pt x="306" y="76"/>
                </a:lnTo>
                <a:lnTo>
                  <a:pt x="386" y="76"/>
                </a:lnTo>
                <a:lnTo>
                  <a:pt x="416" y="86"/>
                </a:lnTo>
                <a:lnTo>
                  <a:pt x="446" y="86"/>
                </a:lnTo>
                <a:lnTo>
                  <a:pt x="546" y="96"/>
                </a:lnTo>
                <a:lnTo>
                  <a:pt x="586" y="96"/>
                </a:lnTo>
                <a:lnTo>
                  <a:pt x="616" y="96"/>
                </a:lnTo>
                <a:lnTo>
                  <a:pt x="656" y="96"/>
                </a:lnTo>
                <a:lnTo>
                  <a:pt x="686" y="96"/>
                </a:lnTo>
                <a:lnTo>
                  <a:pt x="716" y="96"/>
                </a:lnTo>
                <a:lnTo>
                  <a:pt x="746" y="96"/>
                </a:lnTo>
                <a:lnTo>
                  <a:pt x="786" y="96"/>
                </a:lnTo>
                <a:lnTo>
                  <a:pt x="846" y="96"/>
                </a:lnTo>
                <a:lnTo>
                  <a:pt x="876" y="96"/>
                </a:lnTo>
                <a:lnTo>
                  <a:pt x="936" y="96"/>
                </a:lnTo>
                <a:lnTo>
                  <a:pt x="1016" y="86"/>
                </a:lnTo>
                <a:lnTo>
                  <a:pt x="1056" y="76"/>
                </a:lnTo>
                <a:lnTo>
                  <a:pt x="1086" y="76"/>
                </a:lnTo>
                <a:lnTo>
                  <a:pt x="1116" y="76"/>
                </a:lnTo>
                <a:lnTo>
                  <a:pt x="1156" y="76"/>
                </a:lnTo>
                <a:lnTo>
                  <a:pt x="1236" y="76"/>
                </a:lnTo>
                <a:lnTo>
                  <a:pt x="1316" y="66"/>
                </a:lnTo>
                <a:lnTo>
                  <a:pt x="1346" y="66"/>
                </a:lnTo>
                <a:lnTo>
                  <a:pt x="1376" y="66"/>
                </a:lnTo>
                <a:lnTo>
                  <a:pt x="1436" y="66"/>
                </a:lnTo>
                <a:lnTo>
                  <a:pt x="1476" y="66"/>
                </a:lnTo>
                <a:lnTo>
                  <a:pt x="1536" y="66"/>
                </a:lnTo>
                <a:lnTo>
                  <a:pt x="1596" y="66"/>
                </a:lnTo>
                <a:lnTo>
                  <a:pt x="1636" y="66"/>
                </a:lnTo>
                <a:lnTo>
                  <a:pt x="1666" y="76"/>
                </a:lnTo>
                <a:lnTo>
                  <a:pt x="1746" y="86"/>
                </a:lnTo>
                <a:lnTo>
                  <a:pt x="1806" y="96"/>
                </a:lnTo>
                <a:lnTo>
                  <a:pt x="1866" y="96"/>
                </a:lnTo>
                <a:lnTo>
                  <a:pt x="1906" y="96"/>
                </a:lnTo>
                <a:lnTo>
                  <a:pt x="1946" y="106"/>
                </a:lnTo>
                <a:lnTo>
                  <a:pt x="1986" y="116"/>
                </a:lnTo>
                <a:lnTo>
                  <a:pt x="2026" y="126"/>
                </a:lnTo>
                <a:lnTo>
                  <a:pt x="2106" y="136"/>
                </a:lnTo>
                <a:lnTo>
                  <a:pt x="2146" y="136"/>
                </a:lnTo>
                <a:lnTo>
                  <a:pt x="2186" y="136"/>
                </a:lnTo>
                <a:lnTo>
                  <a:pt x="2226" y="136"/>
                </a:lnTo>
                <a:lnTo>
                  <a:pt x="2256" y="136"/>
                </a:lnTo>
                <a:lnTo>
                  <a:pt x="2286" y="136"/>
                </a:lnTo>
                <a:lnTo>
                  <a:pt x="2346" y="136"/>
                </a:lnTo>
                <a:lnTo>
                  <a:pt x="2386" y="136"/>
                </a:lnTo>
                <a:lnTo>
                  <a:pt x="2426" y="136"/>
                </a:lnTo>
                <a:lnTo>
                  <a:pt x="2506" y="136"/>
                </a:lnTo>
                <a:lnTo>
                  <a:pt x="2546" y="136"/>
                </a:lnTo>
                <a:lnTo>
                  <a:pt x="2586" y="136"/>
                </a:lnTo>
                <a:lnTo>
                  <a:pt x="2616" y="126"/>
                </a:lnTo>
                <a:lnTo>
                  <a:pt x="2646" y="116"/>
                </a:lnTo>
                <a:lnTo>
                  <a:pt x="2676" y="116"/>
                </a:lnTo>
                <a:lnTo>
                  <a:pt x="2706" y="106"/>
                </a:lnTo>
                <a:lnTo>
                  <a:pt x="2746" y="106"/>
                </a:lnTo>
                <a:lnTo>
                  <a:pt x="2806" y="106"/>
                </a:lnTo>
                <a:lnTo>
                  <a:pt x="2836" y="106"/>
                </a:lnTo>
                <a:lnTo>
                  <a:pt x="2876" y="106"/>
                </a:lnTo>
                <a:lnTo>
                  <a:pt x="2916" y="106"/>
                </a:lnTo>
                <a:lnTo>
                  <a:pt x="2956" y="106"/>
                </a:lnTo>
                <a:lnTo>
                  <a:pt x="2986" y="106"/>
                </a:lnTo>
                <a:lnTo>
                  <a:pt x="3026" y="116"/>
                </a:lnTo>
                <a:lnTo>
                  <a:pt x="3066" y="136"/>
                </a:lnTo>
                <a:lnTo>
                  <a:pt x="3106" y="146"/>
                </a:lnTo>
                <a:lnTo>
                  <a:pt x="3146" y="156"/>
                </a:lnTo>
                <a:lnTo>
                  <a:pt x="3176" y="156"/>
                </a:lnTo>
                <a:lnTo>
                  <a:pt x="3206" y="166"/>
                </a:lnTo>
                <a:lnTo>
                  <a:pt x="3266" y="166"/>
                </a:lnTo>
                <a:lnTo>
                  <a:pt x="3296" y="166"/>
                </a:lnTo>
                <a:lnTo>
                  <a:pt x="3366" y="166"/>
                </a:lnTo>
                <a:lnTo>
                  <a:pt x="3426" y="166"/>
                </a:lnTo>
                <a:lnTo>
                  <a:pt x="3466" y="166"/>
                </a:lnTo>
                <a:lnTo>
                  <a:pt x="3546" y="166"/>
                </a:lnTo>
                <a:lnTo>
                  <a:pt x="3606" y="166"/>
                </a:lnTo>
                <a:lnTo>
                  <a:pt x="3646" y="166"/>
                </a:lnTo>
                <a:lnTo>
                  <a:pt x="3676" y="166"/>
                </a:lnTo>
                <a:lnTo>
                  <a:pt x="3706" y="166"/>
                </a:lnTo>
                <a:lnTo>
                  <a:pt x="3736" y="146"/>
                </a:lnTo>
                <a:lnTo>
                  <a:pt x="3766" y="126"/>
                </a:lnTo>
                <a:lnTo>
                  <a:pt x="3796" y="106"/>
                </a:lnTo>
                <a:lnTo>
                  <a:pt x="3826" y="96"/>
                </a:lnTo>
                <a:lnTo>
                  <a:pt x="3856" y="96"/>
                </a:lnTo>
                <a:lnTo>
                  <a:pt x="3896" y="96"/>
                </a:lnTo>
                <a:lnTo>
                  <a:pt x="3926" y="96"/>
                </a:lnTo>
                <a:lnTo>
                  <a:pt x="3986" y="96"/>
                </a:lnTo>
                <a:lnTo>
                  <a:pt x="4046" y="96"/>
                </a:lnTo>
                <a:lnTo>
                  <a:pt x="4076" y="96"/>
                </a:lnTo>
                <a:lnTo>
                  <a:pt x="4106" y="96"/>
                </a:lnTo>
                <a:lnTo>
                  <a:pt x="4136" y="96"/>
                </a:lnTo>
                <a:lnTo>
                  <a:pt x="4166" y="96"/>
                </a:lnTo>
                <a:lnTo>
                  <a:pt x="4196" y="96"/>
                </a:lnTo>
                <a:lnTo>
                  <a:pt x="4226" y="96"/>
                </a:lnTo>
                <a:lnTo>
                  <a:pt x="4266" y="106"/>
                </a:lnTo>
                <a:lnTo>
                  <a:pt x="4306" y="106"/>
                </a:lnTo>
                <a:lnTo>
                  <a:pt x="4336" y="116"/>
                </a:lnTo>
                <a:lnTo>
                  <a:pt x="4366" y="116"/>
                </a:lnTo>
                <a:lnTo>
                  <a:pt x="4396" y="126"/>
                </a:lnTo>
                <a:lnTo>
                  <a:pt x="4426" y="126"/>
                </a:lnTo>
                <a:lnTo>
                  <a:pt x="4466" y="136"/>
                </a:lnTo>
                <a:lnTo>
                  <a:pt x="4506" y="136"/>
                </a:lnTo>
                <a:lnTo>
                  <a:pt x="4536" y="136"/>
                </a:lnTo>
                <a:lnTo>
                  <a:pt x="4566" y="136"/>
                </a:lnTo>
                <a:lnTo>
                  <a:pt x="4606" y="136"/>
                </a:lnTo>
                <a:lnTo>
                  <a:pt x="4646" y="126"/>
                </a:lnTo>
                <a:lnTo>
                  <a:pt x="4676" y="116"/>
                </a:lnTo>
                <a:lnTo>
                  <a:pt x="4706" y="116"/>
                </a:lnTo>
                <a:lnTo>
                  <a:pt x="4736" y="116"/>
                </a:lnTo>
                <a:lnTo>
                  <a:pt x="4766" y="116"/>
                </a:lnTo>
                <a:lnTo>
                  <a:pt x="4806" y="116"/>
                </a:lnTo>
                <a:lnTo>
                  <a:pt x="4836" y="116"/>
                </a:lnTo>
                <a:lnTo>
                  <a:pt x="4866" y="116"/>
                </a:lnTo>
                <a:lnTo>
                  <a:pt x="4906" y="116"/>
                </a:lnTo>
                <a:lnTo>
                  <a:pt x="4936" y="116"/>
                </a:lnTo>
                <a:lnTo>
                  <a:pt x="4976" y="116"/>
                </a:lnTo>
                <a:lnTo>
                  <a:pt x="5036" y="126"/>
                </a:lnTo>
                <a:lnTo>
                  <a:pt x="5066" y="126"/>
                </a:lnTo>
                <a:lnTo>
                  <a:pt x="5096" y="126"/>
                </a:lnTo>
                <a:lnTo>
                  <a:pt x="5126" y="126"/>
                </a:lnTo>
                <a:lnTo>
                  <a:pt x="5156" y="126"/>
                </a:lnTo>
                <a:lnTo>
                  <a:pt x="5136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90504" name="Text Box 8"/>
          <p:cNvSpPr txBox="1">
            <a:spLocks noChangeArrowheads="1"/>
          </p:cNvSpPr>
          <p:nvPr/>
        </p:nvSpPr>
        <p:spPr bwMode="auto">
          <a:xfrm>
            <a:off x="3540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0C5C7762-9853-48AE-9969-114AC9F53C09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312738" y="263525"/>
            <a:ext cx="8683625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گزارش دریافت صورت حساب قدیمی</a:t>
            </a:r>
            <a:endParaRPr lang="en-US" b="1">
              <a:solidFill>
                <a:schemeClr val="tx2"/>
              </a:solidFill>
              <a:latin typeface="Courier New" panose="02070309020205020404" pitchFamily="49" charset="0"/>
              <a:cs typeface="2  Titr" panose="00000700000000000000" pitchFamily="2" charset="-78"/>
            </a:endParaRPr>
          </a:p>
          <a:p>
            <a:pPr algn="ctr"/>
            <a:r>
              <a:rPr lang="en-US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MAY </a:t>
            </a:r>
            <a:r>
              <a:rPr lang="fa-IR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در 31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Titr" panose="00000700000000000000" pitchFamily="2" charset="-78"/>
            </a:endParaRPr>
          </a:p>
          <a:p>
            <a:pPr lvl="1">
              <a:spcBef>
                <a:spcPct val="20000"/>
              </a:spcBef>
            </a:pPr>
            <a:endParaRPr lang="en-US" sz="1400">
              <a:latin typeface="Courier New" panose="02070309020205020404" pitchFamily="49" charset="0"/>
              <a:cs typeface="2  Titr" panose="00000700000000000000" pitchFamily="2" charset="-78"/>
            </a:endParaRP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-----------------------------------------------------------------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----CUSTOMER--------       CURRENT  30-60 60-90 OVER 90  TOTAL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NUMBER    NAME              AMOUNT   DAYS  DAYS   DAYS   AMOUNT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-----------------------------------------------------------------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51212   KELLY &amp; MARLEY INC  1,003.10  20.26             1023.26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51221   KENNEDY ELECTRIC      181.34                     181.34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52472   KENYON MACHINERY      443.10                     443.10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53204   KEPNER DANA CO               153.26 114.14 11.12 278.52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54233   KERITE CO             367.94 101.74              469.68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54574   KEYMAN ASSOCIATES                         432.71 431.71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55081   KIMBULIANS             24.12 122.81              146.93 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55430   KIRSCH CO              26.30                      26.30</a:t>
            </a:r>
          </a:p>
          <a:p>
            <a:pPr lvl="1">
              <a:spcBef>
                <a:spcPct val="20000"/>
              </a:spcBef>
            </a:pPr>
            <a:endParaRPr lang="en-US" sz="1600" b="1">
              <a:latin typeface="Courier New" panose="02070309020205020404" pitchFamily="49" charset="0"/>
            </a:endParaRPr>
          </a:p>
          <a:p>
            <a:pPr lvl="1">
              <a:spcBef>
                <a:spcPct val="20000"/>
              </a:spcBef>
            </a:pPr>
            <a:endParaRPr lang="en-US" sz="1600" b="1">
              <a:latin typeface="Courier New" panose="02070309020205020404" pitchFamily="49" charset="0"/>
            </a:endParaRP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60245   LEBEN DRILLING          1.10 476.93 174.96       652.39   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60772   LEEMONT INC            35.87  35.95               71.82                   </a:t>
            </a:r>
            <a:endParaRPr lang="en-US" sz="3200">
              <a:latin typeface="Times New Roman" panose="02020603050405020304" pitchFamily="18" charset="0"/>
            </a:endParaRPr>
          </a:p>
          <a:p>
            <a:pPr eaLnBrk="1" hangingPunct="1"/>
            <a:endParaRPr lang="en-US" sz="3200">
              <a:latin typeface="Times New Roman" panose="02020603050405020304" pitchFamily="18" charset="0"/>
            </a:endParaRPr>
          </a:p>
        </p:txBody>
      </p:sp>
      <p:sp>
        <p:nvSpPr>
          <p:cNvPr id="492550" name="Freeform 6"/>
          <p:cNvSpPr>
            <a:spLocks/>
          </p:cNvSpPr>
          <p:nvPr/>
        </p:nvSpPr>
        <p:spPr bwMode="auto">
          <a:xfrm>
            <a:off x="609600" y="5257800"/>
            <a:ext cx="8186738" cy="265113"/>
          </a:xfrm>
          <a:custGeom>
            <a:avLst/>
            <a:gdLst>
              <a:gd name="T0" fmla="*/ 46 w 5157"/>
              <a:gd name="T1" fmla="*/ 36 h 167"/>
              <a:gd name="T2" fmla="*/ 106 w 5157"/>
              <a:gd name="T3" fmla="*/ 76 h 167"/>
              <a:gd name="T4" fmla="*/ 206 w 5157"/>
              <a:gd name="T5" fmla="*/ 76 h 167"/>
              <a:gd name="T6" fmla="*/ 266 w 5157"/>
              <a:gd name="T7" fmla="*/ 76 h 167"/>
              <a:gd name="T8" fmla="*/ 386 w 5157"/>
              <a:gd name="T9" fmla="*/ 76 h 167"/>
              <a:gd name="T10" fmla="*/ 446 w 5157"/>
              <a:gd name="T11" fmla="*/ 86 h 167"/>
              <a:gd name="T12" fmla="*/ 586 w 5157"/>
              <a:gd name="T13" fmla="*/ 96 h 167"/>
              <a:gd name="T14" fmla="*/ 656 w 5157"/>
              <a:gd name="T15" fmla="*/ 96 h 167"/>
              <a:gd name="T16" fmla="*/ 716 w 5157"/>
              <a:gd name="T17" fmla="*/ 96 h 167"/>
              <a:gd name="T18" fmla="*/ 786 w 5157"/>
              <a:gd name="T19" fmla="*/ 96 h 167"/>
              <a:gd name="T20" fmla="*/ 876 w 5157"/>
              <a:gd name="T21" fmla="*/ 96 h 167"/>
              <a:gd name="T22" fmla="*/ 1016 w 5157"/>
              <a:gd name="T23" fmla="*/ 86 h 167"/>
              <a:gd name="T24" fmla="*/ 1086 w 5157"/>
              <a:gd name="T25" fmla="*/ 76 h 167"/>
              <a:gd name="T26" fmla="*/ 1156 w 5157"/>
              <a:gd name="T27" fmla="*/ 76 h 167"/>
              <a:gd name="T28" fmla="*/ 1316 w 5157"/>
              <a:gd name="T29" fmla="*/ 66 h 167"/>
              <a:gd name="T30" fmla="*/ 1376 w 5157"/>
              <a:gd name="T31" fmla="*/ 66 h 167"/>
              <a:gd name="T32" fmla="*/ 1476 w 5157"/>
              <a:gd name="T33" fmla="*/ 66 h 167"/>
              <a:gd name="T34" fmla="*/ 1596 w 5157"/>
              <a:gd name="T35" fmla="*/ 66 h 167"/>
              <a:gd name="T36" fmla="*/ 1666 w 5157"/>
              <a:gd name="T37" fmla="*/ 76 h 167"/>
              <a:gd name="T38" fmla="*/ 1806 w 5157"/>
              <a:gd name="T39" fmla="*/ 96 h 167"/>
              <a:gd name="T40" fmla="*/ 1906 w 5157"/>
              <a:gd name="T41" fmla="*/ 96 h 167"/>
              <a:gd name="T42" fmla="*/ 1986 w 5157"/>
              <a:gd name="T43" fmla="*/ 116 h 167"/>
              <a:gd name="T44" fmla="*/ 2106 w 5157"/>
              <a:gd name="T45" fmla="*/ 136 h 167"/>
              <a:gd name="T46" fmla="*/ 2186 w 5157"/>
              <a:gd name="T47" fmla="*/ 136 h 167"/>
              <a:gd name="T48" fmla="*/ 2256 w 5157"/>
              <a:gd name="T49" fmla="*/ 136 h 167"/>
              <a:gd name="T50" fmla="*/ 2346 w 5157"/>
              <a:gd name="T51" fmla="*/ 136 h 167"/>
              <a:gd name="T52" fmla="*/ 2426 w 5157"/>
              <a:gd name="T53" fmla="*/ 136 h 167"/>
              <a:gd name="T54" fmla="*/ 2546 w 5157"/>
              <a:gd name="T55" fmla="*/ 136 h 167"/>
              <a:gd name="T56" fmla="*/ 2616 w 5157"/>
              <a:gd name="T57" fmla="*/ 126 h 167"/>
              <a:gd name="T58" fmla="*/ 2676 w 5157"/>
              <a:gd name="T59" fmla="*/ 116 h 167"/>
              <a:gd name="T60" fmla="*/ 2746 w 5157"/>
              <a:gd name="T61" fmla="*/ 106 h 167"/>
              <a:gd name="T62" fmla="*/ 2836 w 5157"/>
              <a:gd name="T63" fmla="*/ 106 h 167"/>
              <a:gd name="T64" fmla="*/ 2916 w 5157"/>
              <a:gd name="T65" fmla="*/ 106 h 167"/>
              <a:gd name="T66" fmla="*/ 2986 w 5157"/>
              <a:gd name="T67" fmla="*/ 106 h 167"/>
              <a:gd name="T68" fmla="*/ 3066 w 5157"/>
              <a:gd name="T69" fmla="*/ 136 h 167"/>
              <a:gd name="T70" fmla="*/ 3146 w 5157"/>
              <a:gd name="T71" fmla="*/ 156 h 167"/>
              <a:gd name="T72" fmla="*/ 3206 w 5157"/>
              <a:gd name="T73" fmla="*/ 166 h 167"/>
              <a:gd name="T74" fmla="*/ 3296 w 5157"/>
              <a:gd name="T75" fmla="*/ 166 h 167"/>
              <a:gd name="T76" fmla="*/ 3426 w 5157"/>
              <a:gd name="T77" fmla="*/ 166 h 167"/>
              <a:gd name="T78" fmla="*/ 3546 w 5157"/>
              <a:gd name="T79" fmla="*/ 166 h 167"/>
              <a:gd name="T80" fmla="*/ 3646 w 5157"/>
              <a:gd name="T81" fmla="*/ 166 h 167"/>
              <a:gd name="T82" fmla="*/ 3706 w 5157"/>
              <a:gd name="T83" fmla="*/ 166 h 167"/>
              <a:gd name="T84" fmla="*/ 3766 w 5157"/>
              <a:gd name="T85" fmla="*/ 126 h 167"/>
              <a:gd name="T86" fmla="*/ 3826 w 5157"/>
              <a:gd name="T87" fmla="*/ 96 h 167"/>
              <a:gd name="T88" fmla="*/ 3896 w 5157"/>
              <a:gd name="T89" fmla="*/ 96 h 167"/>
              <a:gd name="T90" fmla="*/ 3986 w 5157"/>
              <a:gd name="T91" fmla="*/ 96 h 167"/>
              <a:gd name="T92" fmla="*/ 4076 w 5157"/>
              <a:gd name="T93" fmla="*/ 96 h 167"/>
              <a:gd name="T94" fmla="*/ 4136 w 5157"/>
              <a:gd name="T95" fmla="*/ 96 h 167"/>
              <a:gd name="T96" fmla="*/ 4196 w 5157"/>
              <a:gd name="T97" fmla="*/ 96 h 167"/>
              <a:gd name="T98" fmla="*/ 4266 w 5157"/>
              <a:gd name="T99" fmla="*/ 106 h 167"/>
              <a:gd name="T100" fmla="*/ 4336 w 5157"/>
              <a:gd name="T101" fmla="*/ 116 h 167"/>
              <a:gd name="T102" fmla="*/ 4396 w 5157"/>
              <a:gd name="T103" fmla="*/ 126 h 167"/>
              <a:gd name="T104" fmla="*/ 4466 w 5157"/>
              <a:gd name="T105" fmla="*/ 136 h 167"/>
              <a:gd name="T106" fmla="*/ 4536 w 5157"/>
              <a:gd name="T107" fmla="*/ 136 h 167"/>
              <a:gd name="T108" fmla="*/ 4606 w 5157"/>
              <a:gd name="T109" fmla="*/ 136 h 167"/>
              <a:gd name="T110" fmla="*/ 4676 w 5157"/>
              <a:gd name="T111" fmla="*/ 116 h 167"/>
              <a:gd name="T112" fmla="*/ 4736 w 5157"/>
              <a:gd name="T113" fmla="*/ 116 h 167"/>
              <a:gd name="T114" fmla="*/ 4806 w 5157"/>
              <a:gd name="T115" fmla="*/ 116 h 167"/>
              <a:gd name="T116" fmla="*/ 4866 w 5157"/>
              <a:gd name="T117" fmla="*/ 116 h 167"/>
              <a:gd name="T118" fmla="*/ 4936 w 5157"/>
              <a:gd name="T119" fmla="*/ 116 h 167"/>
              <a:gd name="T120" fmla="*/ 5036 w 5157"/>
              <a:gd name="T121" fmla="*/ 126 h 167"/>
              <a:gd name="T122" fmla="*/ 5096 w 5157"/>
              <a:gd name="T123" fmla="*/ 126 h 167"/>
              <a:gd name="T124" fmla="*/ 5156 w 5157"/>
              <a:gd name="T125" fmla="*/ 12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57" h="167">
                <a:moveTo>
                  <a:pt x="0" y="0"/>
                </a:moveTo>
                <a:lnTo>
                  <a:pt x="46" y="36"/>
                </a:lnTo>
                <a:lnTo>
                  <a:pt x="76" y="66"/>
                </a:lnTo>
                <a:lnTo>
                  <a:pt x="106" y="76"/>
                </a:lnTo>
                <a:lnTo>
                  <a:pt x="146" y="76"/>
                </a:lnTo>
                <a:lnTo>
                  <a:pt x="206" y="76"/>
                </a:lnTo>
                <a:lnTo>
                  <a:pt x="236" y="76"/>
                </a:lnTo>
                <a:lnTo>
                  <a:pt x="266" y="76"/>
                </a:lnTo>
                <a:lnTo>
                  <a:pt x="306" y="76"/>
                </a:lnTo>
                <a:lnTo>
                  <a:pt x="386" y="76"/>
                </a:lnTo>
                <a:lnTo>
                  <a:pt x="416" y="86"/>
                </a:lnTo>
                <a:lnTo>
                  <a:pt x="446" y="86"/>
                </a:lnTo>
                <a:lnTo>
                  <a:pt x="546" y="96"/>
                </a:lnTo>
                <a:lnTo>
                  <a:pt x="586" y="96"/>
                </a:lnTo>
                <a:lnTo>
                  <a:pt x="616" y="96"/>
                </a:lnTo>
                <a:lnTo>
                  <a:pt x="656" y="96"/>
                </a:lnTo>
                <a:lnTo>
                  <a:pt x="686" y="96"/>
                </a:lnTo>
                <a:lnTo>
                  <a:pt x="716" y="96"/>
                </a:lnTo>
                <a:lnTo>
                  <a:pt x="746" y="96"/>
                </a:lnTo>
                <a:lnTo>
                  <a:pt x="786" y="96"/>
                </a:lnTo>
                <a:lnTo>
                  <a:pt x="846" y="96"/>
                </a:lnTo>
                <a:lnTo>
                  <a:pt x="876" y="96"/>
                </a:lnTo>
                <a:lnTo>
                  <a:pt x="936" y="96"/>
                </a:lnTo>
                <a:lnTo>
                  <a:pt x="1016" y="86"/>
                </a:lnTo>
                <a:lnTo>
                  <a:pt x="1056" y="76"/>
                </a:lnTo>
                <a:lnTo>
                  <a:pt x="1086" y="76"/>
                </a:lnTo>
                <a:lnTo>
                  <a:pt x="1116" y="76"/>
                </a:lnTo>
                <a:lnTo>
                  <a:pt x="1156" y="76"/>
                </a:lnTo>
                <a:lnTo>
                  <a:pt x="1236" y="76"/>
                </a:lnTo>
                <a:lnTo>
                  <a:pt x="1316" y="66"/>
                </a:lnTo>
                <a:lnTo>
                  <a:pt x="1346" y="66"/>
                </a:lnTo>
                <a:lnTo>
                  <a:pt x="1376" y="66"/>
                </a:lnTo>
                <a:lnTo>
                  <a:pt x="1436" y="66"/>
                </a:lnTo>
                <a:lnTo>
                  <a:pt x="1476" y="66"/>
                </a:lnTo>
                <a:lnTo>
                  <a:pt x="1536" y="66"/>
                </a:lnTo>
                <a:lnTo>
                  <a:pt x="1596" y="66"/>
                </a:lnTo>
                <a:lnTo>
                  <a:pt x="1636" y="66"/>
                </a:lnTo>
                <a:lnTo>
                  <a:pt x="1666" y="76"/>
                </a:lnTo>
                <a:lnTo>
                  <a:pt x="1746" y="86"/>
                </a:lnTo>
                <a:lnTo>
                  <a:pt x="1806" y="96"/>
                </a:lnTo>
                <a:lnTo>
                  <a:pt x="1866" y="96"/>
                </a:lnTo>
                <a:lnTo>
                  <a:pt x="1906" y="96"/>
                </a:lnTo>
                <a:lnTo>
                  <a:pt x="1946" y="106"/>
                </a:lnTo>
                <a:lnTo>
                  <a:pt x="1986" y="116"/>
                </a:lnTo>
                <a:lnTo>
                  <a:pt x="2026" y="126"/>
                </a:lnTo>
                <a:lnTo>
                  <a:pt x="2106" y="136"/>
                </a:lnTo>
                <a:lnTo>
                  <a:pt x="2146" y="136"/>
                </a:lnTo>
                <a:lnTo>
                  <a:pt x="2186" y="136"/>
                </a:lnTo>
                <a:lnTo>
                  <a:pt x="2226" y="136"/>
                </a:lnTo>
                <a:lnTo>
                  <a:pt x="2256" y="136"/>
                </a:lnTo>
                <a:lnTo>
                  <a:pt x="2286" y="136"/>
                </a:lnTo>
                <a:lnTo>
                  <a:pt x="2346" y="136"/>
                </a:lnTo>
                <a:lnTo>
                  <a:pt x="2386" y="136"/>
                </a:lnTo>
                <a:lnTo>
                  <a:pt x="2426" y="136"/>
                </a:lnTo>
                <a:lnTo>
                  <a:pt x="2506" y="136"/>
                </a:lnTo>
                <a:lnTo>
                  <a:pt x="2546" y="136"/>
                </a:lnTo>
                <a:lnTo>
                  <a:pt x="2586" y="136"/>
                </a:lnTo>
                <a:lnTo>
                  <a:pt x="2616" y="126"/>
                </a:lnTo>
                <a:lnTo>
                  <a:pt x="2646" y="116"/>
                </a:lnTo>
                <a:lnTo>
                  <a:pt x="2676" y="116"/>
                </a:lnTo>
                <a:lnTo>
                  <a:pt x="2706" y="106"/>
                </a:lnTo>
                <a:lnTo>
                  <a:pt x="2746" y="106"/>
                </a:lnTo>
                <a:lnTo>
                  <a:pt x="2806" y="106"/>
                </a:lnTo>
                <a:lnTo>
                  <a:pt x="2836" y="106"/>
                </a:lnTo>
                <a:lnTo>
                  <a:pt x="2876" y="106"/>
                </a:lnTo>
                <a:lnTo>
                  <a:pt x="2916" y="106"/>
                </a:lnTo>
                <a:lnTo>
                  <a:pt x="2956" y="106"/>
                </a:lnTo>
                <a:lnTo>
                  <a:pt x="2986" y="106"/>
                </a:lnTo>
                <a:lnTo>
                  <a:pt x="3026" y="116"/>
                </a:lnTo>
                <a:lnTo>
                  <a:pt x="3066" y="136"/>
                </a:lnTo>
                <a:lnTo>
                  <a:pt x="3106" y="146"/>
                </a:lnTo>
                <a:lnTo>
                  <a:pt x="3146" y="156"/>
                </a:lnTo>
                <a:lnTo>
                  <a:pt x="3176" y="156"/>
                </a:lnTo>
                <a:lnTo>
                  <a:pt x="3206" y="166"/>
                </a:lnTo>
                <a:lnTo>
                  <a:pt x="3266" y="166"/>
                </a:lnTo>
                <a:lnTo>
                  <a:pt x="3296" y="166"/>
                </a:lnTo>
                <a:lnTo>
                  <a:pt x="3366" y="166"/>
                </a:lnTo>
                <a:lnTo>
                  <a:pt x="3426" y="166"/>
                </a:lnTo>
                <a:lnTo>
                  <a:pt x="3466" y="166"/>
                </a:lnTo>
                <a:lnTo>
                  <a:pt x="3546" y="166"/>
                </a:lnTo>
                <a:lnTo>
                  <a:pt x="3606" y="166"/>
                </a:lnTo>
                <a:lnTo>
                  <a:pt x="3646" y="166"/>
                </a:lnTo>
                <a:lnTo>
                  <a:pt x="3676" y="166"/>
                </a:lnTo>
                <a:lnTo>
                  <a:pt x="3706" y="166"/>
                </a:lnTo>
                <a:lnTo>
                  <a:pt x="3736" y="146"/>
                </a:lnTo>
                <a:lnTo>
                  <a:pt x="3766" y="126"/>
                </a:lnTo>
                <a:lnTo>
                  <a:pt x="3796" y="106"/>
                </a:lnTo>
                <a:lnTo>
                  <a:pt x="3826" y="96"/>
                </a:lnTo>
                <a:lnTo>
                  <a:pt x="3856" y="96"/>
                </a:lnTo>
                <a:lnTo>
                  <a:pt x="3896" y="96"/>
                </a:lnTo>
                <a:lnTo>
                  <a:pt x="3926" y="96"/>
                </a:lnTo>
                <a:lnTo>
                  <a:pt x="3986" y="96"/>
                </a:lnTo>
                <a:lnTo>
                  <a:pt x="4046" y="96"/>
                </a:lnTo>
                <a:lnTo>
                  <a:pt x="4076" y="96"/>
                </a:lnTo>
                <a:lnTo>
                  <a:pt x="4106" y="96"/>
                </a:lnTo>
                <a:lnTo>
                  <a:pt x="4136" y="96"/>
                </a:lnTo>
                <a:lnTo>
                  <a:pt x="4166" y="96"/>
                </a:lnTo>
                <a:lnTo>
                  <a:pt x="4196" y="96"/>
                </a:lnTo>
                <a:lnTo>
                  <a:pt x="4226" y="96"/>
                </a:lnTo>
                <a:lnTo>
                  <a:pt x="4266" y="106"/>
                </a:lnTo>
                <a:lnTo>
                  <a:pt x="4306" y="106"/>
                </a:lnTo>
                <a:lnTo>
                  <a:pt x="4336" y="116"/>
                </a:lnTo>
                <a:lnTo>
                  <a:pt x="4366" y="116"/>
                </a:lnTo>
                <a:lnTo>
                  <a:pt x="4396" y="126"/>
                </a:lnTo>
                <a:lnTo>
                  <a:pt x="4426" y="126"/>
                </a:lnTo>
                <a:lnTo>
                  <a:pt x="4466" y="136"/>
                </a:lnTo>
                <a:lnTo>
                  <a:pt x="4506" y="136"/>
                </a:lnTo>
                <a:lnTo>
                  <a:pt x="4536" y="136"/>
                </a:lnTo>
                <a:lnTo>
                  <a:pt x="4566" y="136"/>
                </a:lnTo>
                <a:lnTo>
                  <a:pt x="4606" y="136"/>
                </a:lnTo>
                <a:lnTo>
                  <a:pt x="4646" y="126"/>
                </a:lnTo>
                <a:lnTo>
                  <a:pt x="4676" y="116"/>
                </a:lnTo>
                <a:lnTo>
                  <a:pt x="4706" y="116"/>
                </a:lnTo>
                <a:lnTo>
                  <a:pt x="4736" y="116"/>
                </a:lnTo>
                <a:lnTo>
                  <a:pt x="4766" y="116"/>
                </a:lnTo>
                <a:lnTo>
                  <a:pt x="4806" y="116"/>
                </a:lnTo>
                <a:lnTo>
                  <a:pt x="4836" y="116"/>
                </a:lnTo>
                <a:lnTo>
                  <a:pt x="4866" y="116"/>
                </a:lnTo>
                <a:lnTo>
                  <a:pt x="4906" y="116"/>
                </a:lnTo>
                <a:lnTo>
                  <a:pt x="4936" y="116"/>
                </a:lnTo>
                <a:lnTo>
                  <a:pt x="4976" y="116"/>
                </a:lnTo>
                <a:lnTo>
                  <a:pt x="5036" y="126"/>
                </a:lnTo>
                <a:lnTo>
                  <a:pt x="5066" y="126"/>
                </a:lnTo>
                <a:lnTo>
                  <a:pt x="5096" y="126"/>
                </a:lnTo>
                <a:lnTo>
                  <a:pt x="5126" y="126"/>
                </a:lnTo>
                <a:lnTo>
                  <a:pt x="5156" y="126"/>
                </a:lnTo>
                <a:lnTo>
                  <a:pt x="5136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92551" name="Freeform 7"/>
          <p:cNvSpPr>
            <a:spLocks/>
          </p:cNvSpPr>
          <p:nvPr/>
        </p:nvSpPr>
        <p:spPr bwMode="auto">
          <a:xfrm>
            <a:off x="762000" y="4992688"/>
            <a:ext cx="8186738" cy="265112"/>
          </a:xfrm>
          <a:custGeom>
            <a:avLst/>
            <a:gdLst>
              <a:gd name="T0" fmla="*/ 46 w 5157"/>
              <a:gd name="T1" fmla="*/ 36 h 167"/>
              <a:gd name="T2" fmla="*/ 106 w 5157"/>
              <a:gd name="T3" fmla="*/ 76 h 167"/>
              <a:gd name="T4" fmla="*/ 206 w 5157"/>
              <a:gd name="T5" fmla="*/ 76 h 167"/>
              <a:gd name="T6" fmla="*/ 266 w 5157"/>
              <a:gd name="T7" fmla="*/ 76 h 167"/>
              <a:gd name="T8" fmla="*/ 386 w 5157"/>
              <a:gd name="T9" fmla="*/ 76 h 167"/>
              <a:gd name="T10" fmla="*/ 446 w 5157"/>
              <a:gd name="T11" fmla="*/ 86 h 167"/>
              <a:gd name="T12" fmla="*/ 586 w 5157"/>
              <a:gd name="T13" fmla="*/ 96 h 167"/>
              <a:gd name="T14" fmla="*/ 656 w 5157"/>
              <a:gd name="T15" fmla="*/ 96 h 167"/>
              <a:gd name="T16" fmla="*/ 716 w 5157"/>
              <a:gd name="T17" fmla="*/ 96 h 167"/>
              <a:gd name="T18" fmla="*/ 786 w 5157"/>
              <a:gd name="T19" fmla="*/ 96 h 167"/>
              <a:gd name="T20" fmla="*/ 876 w 5157"/>
              <a:gd name="T21" fmla="*/ 96 h 167"/>
              <a:gd name="T22" fmla="*/ 1016 w 5157"/>
              <a:gd name="T23" fmla="*/ 86 h 167"/>
              <a:gd name="T24" fmla="*/ 1086 w 5157"/>
              <a:gd name="T25" fmla="*/ 76 h 167"/>
              <a:gd name="T26" fmla="*/ 1156 w 5157"/>
              <a:gd name="T27" fmla="*/ 76 h 167"/>
              <a:gd name="T28" fmla="*/ 1316 w 5157"/>
              <a:gd name="T29" fmla="*/ 66 h 167"/>
              <a:gd name="T30" fmla="*/ 1376 w 5157"/>
              <a:gd name="T31" fmla="*/ 66 h 167"/>
              <a:gd name="T32" fmla="*/ 1476 w 5157"/>
              <a:gd name="T33" fmla="*/ 66 h 167"/>
              <a:gd name="T34" fmla="*/ 1596 w 5157"/>
              <a:gd name="T35" fmla="*/ 66 h 167"/>
              <a:gd name="T36" fmla="*/ 1666 w 5157"/>
              <a:gd name="T37" fmla="*/ 76 h 167"/>
              <a:gd name="T38" fmla="*/ 1806 w 5157"/>
              <a:gd name="T39" fmla="*/ 96 h 167"/>
              <a:gd name="T40" fmla="*/ 1906 w 5157"/>
              <a:gd name="T41" fmla="*/ 96 h 167"/>
              <a:gd name="T42" fmla="*/ 1986 w 5157"/>
              <a:gd name="T43" fmla="*/ 116 h 167"/>
              <a:gd name="T44" fmla="*/ 2106 w 5157"/>
              <a:gd name="T45" fmla="*/ 136 h 167"/>
              <a:gd name="T46" fmla="*/ 2186 w 5157"/>
              <a:gd name="T47" fmla="*/ 136 h 167"/>
              <a:gd name="T48" fmla="*/ 2256 w 5157"/>
              <a:gd name="T49" fmla="*/ 136 h 167"/>
              <a:gd name="T50" fmla="*/ 2346 w 5157"/>
              <a:gd name="T51" fmla="*/ 136 h 167"/>
              <a:gd name="T52" fmla="*/ 2426 w 5157"/>
              <a:gd name="T53" fmla="*/ 136 h 167"/>
              <a:gd name="T54" fmla="*/ 2546 w 5157"/>
              <a:gd name="T55" fmla="*/ 136 h 167"/>
              <a:gd name="T56" fmla="*/ 2616 w 5157"/>
              <a:gd name="T57" fmla="*/ 126 h 167"/>
              <a:gd name="T58" fmla="*/ 2676 w 5157"/>
              <a:gd name="T59" fmla="*/ 116 h 167"/>
              <a:gd name="T60" fmla="*/ 2746 w 5157"/>
              <a:gd name="T61" fmla="*/ 106 h 167"/>
              <a:gd name="T62" fmla="*/ 2836 w 5157"/>
              <a:gd name="T63" fmla="*/ 106 h 167"/>
              <a:gd name="T64" fmla="*/ 2916 w 5157"/>
              <a:gd name="T65" fmla="*/ 106 h 167"/>
              <a:gd name="T66" fmla="*/ 2986 w 5157"/>
              <a:gd name="T67" fmla="*/ 106 h 167"/>
              <a:gd name="T68" fmla="*/ 3066 w 5157"/>
              <a:gd name="T69" fmla="*/ 136 h 167"/>
              <a:gd name="T70" fmla="*/ 3146 w 5157"/>
              <a:gd name="T71" fmla="*/ 156 h 167"/>
              <a:gd name="T72" fmla="*/ 3206 w 5157"/>
              <a:gd name="T73" fmla="*/ 166 h 167"/>
              <a:gd name="T74" fmla="*/ 3296 w 5157"/>
              <a:gd name="T75" fmla="*/ 166 h 167"/>
              <a:gd name="T76" fmla="*/ 3426 w 5157"/>
              <a:gd name="T77" fmla="*/ 166 h 167"/>
              <a:gd name="T78" fmla="*/ 3546 w 5157"/>
              <a:gd name="T79" fmla="*/ 166 h 167"/>
              <a:gd name="T80" fmla="*/ 3646 w 5157"/>
              <a:gd name="T81" fmla="*/ 166 h 167"/>
              <a:gd name="T82" fmla="*/ 3706 w 5157"/>
              <a:gd name="T83" fmla="*/ 166 h 167"/>
              <a:gd name="T84" fmla="*/ 3766 w 5157"/>
              <a:gd name="T85" fmla="*/ 126 h 167"/>
              <a:gd name="T86" fmla="*/ 3826 w 5157"/>
              <a:gd name="T87" fmla="*/ 96 h 167"/>
              <a:gd name="T88" fmla="*/ 3896 w 5157"/>
              <a:gd name="T89" fmla="*/ 96 h 167"/>
              <a:gd name="T90" fmla="*/ 3986 w 5157"/>
              <a:gd name="T91" fmla="*/ 96 h 167"/>
              <a:gd name="T92" fmla="*/ 4076 w 5157"/>
              <a:gd name="T93" fmla="*/ 96 h 167"/>
              <a:gd name="T94" fmla="*/ 4136 w 5157"/>
              <a:gd name="T95" fmla="*/ 96 h 167"/>
              <a:gd name="T96" fmla="*/ 4196 w 5157"/>
              <a:gd name="T97" fmla="*/ 96 h 167"/>
              <a:gd name="T98" fmla="*/ 4266 w 5157"/>
              <a:gd name="T99" fmla="*/ 106 h 167"/>
              <a:gd name="T100" fmla="*/ 4336 w 5157"/>
              <a:gd name="T101" fmla="*/ 116 h 167"/>
              <a:gd name="T102" fmla="*/ 4396 w 5157"/>
              <a:gd name="T103" fmla="*/ 126 h 167"/>
              <a:gd name="T104" fmla="*/ 4466 w 5157"/>
              <a:gd name="T105" fmla="*/ 136 h 167"/>
              <a:gd name="T106" fmla="*/ 4536 w 5157"/>
              <a:gd name="T107" fmla="*/ 136 h 167"/>
              <a:gd name="T108" fmla="*/ 4606 w 5157"/>
              <a:gd name="T109" fmla="*/ 136 h 167"/>
              <a:gd name="T110" fmla="*/ 4676 w 5157"/>
              <a:gd name="T111" fmla="*/ 116 h 167"/>
              <a:gd name="T112" fmla="*/ 4736 w 5157"/>
              <a:gd name="T113" fmla="*/ 116 h 167"/>
              <a:gd name="T114" fmla="*/ 4806 w 5157"/>
              <a:gd name="T115" fmla="*/ 116 h 167"/>
              <a:gd name="T116" fmla="*/ 4866 w 5157"/>
              <a:gd name="T117" fmla="*/ 116 h 167"/>
              <a:gd name="T118" fmla="*/ 4936 w 5157"/>
              <a:gd name="T119" fmla="*/ 116 h 167"/>
              <a:gd name="T120" fmla="*/ 5036 w 5157"/>
              <a:gd name="T121" fmla="*/ 126 h 167"/>
              <a:gd name="T122" fmla="*/ 5096 w 5157"/>
              <a:gd name="T123" fmla="*/ 126 h 167"/>
              <a:gd name="T124" fmla="*/ 5156 w 5157"/>
              <a:gd name="T125" fmla="*/ 12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57" h="167">
                <a:moveTo>
                  <a:pt x="0" y="0"/>
                </a:moveTo>
                <a:lnTo>
                  <a:pt x="46" y="36"/>
                </a:lnTo>
                <a:lnTo>
                  <a:pt x="76" y="66"/>
                </a:lnTo>
                <a:lnTo>
                  <a:pt x="106" y="76"/>
                </a:lnTo>
                <a:lnTo>
                  <a:pt x="146" y="76"/>
                </a:lnTo>
                <a:lnTo>
                  <a:pt x="206" y="76"/>
                </a:lnTo>
                <a:lnTo>
                  <a:pt x="236" y="76"/>
                </a:lnTo>
                <a:lnTo>
                  <a:pt x="266" y="76"/>
                </a:lnTo>
                <a:lnTo>
                  <a:pt x="306" y="76"/>
                </a:lnTo>
                <a:lnTo>
                  <a:pt x="386" y="76"/>
                </a:lnTo>
                <a:lnTo>
                  <a:pt x="416" y="86"/>
                </a:lnTo>
                <a:lnTo>
                  <a:pt x="446" y="86"/>
                </a:lnTo>
                <a:lnTo>
                  <a:pt x="546" y="96"/>
                </a:lnTo>
                <a:lnTo>
                  <a:pt x="586" y="96"/>
                </a:lnTo>
                <a:lnTo>
                  <a:pt x="616" y="96"/>
                </a:lnTo>
                <a:lnTo>
                  <a:pt x="656" y="96"/>
                </a:lnTo>
                <a:lnTo>
                  <a:pt x="686" y="96"/>
                </a:lnTo>
                <a:lnTo>
                  <a:pt x="716" y="96"/>
                </a:lnTo>
                <a:lnTo>
                  <a:pt x="746" y="96"/>
                </a:lnTo>
                <a:lnTo>
                  <a:pt x="786" y="96"/>
                </a:lnTo>
                <a:lnTo>
                  <a:pt x="846" y="96"/>
                </a:lnTo>
                <a:lnTo>
                  <a:pt x="876" y="96"/>
                </a:lnTo>
                <a:lnTo>
                  <a:pt x="936" y="96"/>
                </a:lnTo>
                <a:lnTo>
                  <a:pt x="1016" y="86"/>
                </a:lnTo>
                <a:lnTo>
                  <a:pt x="1056" y="76"/>
                </a:lnTo>
                <a:lnTo>
                  <a:pt x="1086" y="76"/>
                </a:lnTo>
                <a:lnTo>
                  <a:pt x="1116" y="76"/>
                </a:lnTo>
                <a:lnTo>
                  <a:pt x="1156" y="76"/>
                </a:lnTo>
                <a:lnTo>
                  <a:pt x="1236" y="76"/>
                </a:lnTo>
                <a:lnTo>
                  <a:pt x="1316" y="66"/>
                </a:lnTo>
                <a:lnTo>
                  <a:pt x="1346" y="66"/>
                </a:lnTo>
                <a:lnTo>
                  <a:pt x="1376" y="66"/>
                </a:lnTo>
                <a:lnTo>
                  <a:pt x="1436" y="66"/>
                </a:lnTo>
                <a:lnTo>
                  <a:pt x="1476" y="66"/>
                </a:lnTo>
                <a:lnTo>
                  <a:pt x="1536" y="66"/>
                </a:lnTo>
                <a:lnTo>
                  <a:pt x="1596" y="66"/>
                </a:lnTo>
                <a:lnTo>
                  <a:pt x="1636" y="66"/>
                </a:lnTo>
                <a:lnTo>
                  <a:pt x="1666" y="76"/>
                </a:lnTo>
                <a:lnTo>
                  <a:pt x="1746" y="86"/>
                </a:lnTo>
                <a:lnTo>
                  <a:pt x="1806" y="96"/>
                </a:lnTo>
                <a:lnTo>
                  <a:pt x="1866" y="96"/>
                </a:lnTo>
                <a:lnTo>
                  <a:pt x="1906" y="96"/>
                </a:lnTo>
                <a:lnTo>
                  <a:pt x="1946" y="106"/>
                </a:lnTo>
                <a:lnTo>
                  <a:pt x="1986" y="116"/>
                </a:lnTo>
                <a:lnTo>
                  <a:pt x="2026" y="126"/>
                </a:lnTo>
                <a:lnTo>
                  <a:pt x="2106" y="136"/>
                </a:lnTo>
                <a:lnTo>
                  <a:pt x="2146" y="136"/>
                </a:lnTo>
                <a:lnTo>
                  <a:pt x="2186" y="136"/>
                </a:lnTo>
                <a:lnTo>
                  <a:pt x="2226" y="136"/>
                </a:lnTo>
                <a:lnTo>
                  <a:pt x="2256" y="136"/>
                </a:lnTo>
                <a:lnTo>
                  <a:pt x="2286" y="136"/>
                </a:lnTo>
                <a:lnTo>
                  <a:pt x="2346" y="136"/>
                </a:lnTo>
                <a:lnTo>
                  <a:pt x="2386" y="136"/>
                </a:lnTo>
                <a:lnTo>
                  <a:pt x="2426" y="136"/>
                </a:lnTo>
                <a:lnTo>
                  <a:pt x="2506" y="136"/>
                </a:lnTo>
                <a:lnTo>
                  <a:pt x="2546" y="136"/>
                </a:lnTo>
                <a:lnTo>
                  <a:pt x="2586" y="136"/>
                </a:lnTo>
                <a:lnTo>
                  <a:pt x="2616" y="126"/>
                </a:lnTo>
                <a:lnTo>
                  <a:pt x="2646" y="116"/>
                </a:lnTo>
                <a:lnTo>
                  <a:pt x="2676" y="116"/>
                </a:lnTo>
                <a:lnTo>
                  <a:pt x="2706" y="106"/>
                </a:lnTo>
                <a:lnTo>
                  <a:pt x="2746" y="106"/>
                </a:lnTo>
                <a:lnTo>
                  <a:pt x="2806" y="106"/>
                </a:lnTo>
                <a:lnTo>
                  <a:pt x="2836" y="106"/>
                </a:lnTo>
                <a:lnTo>
                  <a:pt x="2876" y="106"/>
                </a:lnTo>
                <a:lnTo>
                  <a:pt x="2916" y="106"/>
                </a:lnTo>
                <a:lnTo>
                  <a:pt x="2956" y="106"/>
                </a:lnTo>
                <a:lnTo>
                  <a:pt x="2986" y="106"/>
                </a:lnTo>
                <a:lnTo>
                  <a:pt x="3026" y="116"/>
                </a:lnTo>
                <a:lnTo>
                  <a:pt x="3066" y="136"/>
                </a:lnTo>
                <a:lnTo>
                  <a:pt x="3106" y="146"/>
                </a:lnTo>
                <a:lnTo>
                  <a:pt x="3146" y="156"/>
                </a:lnTo>
                <a:lnTo>
                  <a:pt x="3176" y="156"/>
                </a:lnTo>
                <a:lnTo>
                  <a:pt x="3206" y="166"/>
                </a:lnTo>
                <a:lnTo>
                  <a:pt x="3266" y="166"/>
                </a:lnTo>
                <a:lnTo>
                  <a:pt x="3296" y="166"/>
                </a:lnTo>
                <a:lnTo>
                  <a:pt x="3366" y="166"/>
                </a:lnTo>
                <a:lnTo>
                  <a:pt x="3426" y="166"/>
                </a:lnTo>
                <a:lnTo>
                  <a:pt x="3466" y="166"/>
                </a:lnTo>
                <a:lnTo>
                  <a:pt x="3546" y="166"/>
                </a:lnTo>
                <a:lnTo>
                  <a:pt x="3606" y="166"/>
                </a:lnTo>
                <a:lnTo>
                  <a:pt x="3646" y="166"/>
                </a:lnTo>
                <a:lnTo>
                  <a:pt x="3676" y="166"/>
                </a:lnTo>
                <a:lnTo>
                  <a:pt x="3706" y="166"/>
                </a:lnTo>
                <a:lnTo>
                  <a:pt x="3736" y="146"/>
                </a:lnTo>
                <a:lnTo>
                  <a:pt x="3766" y="126"/>
                </a:lnTo>
                <a:lnTo>
                  <a:pt x="3796" y="106"/>
                </a:lnTo>
                <a:lnTo>
                  <a:pt x="3826" y="96"/>
                </a:lnTo>
                <a:lnTo>
                  <a:pt x="3856" y="96"/>
                </a:lnTo>
                <a:lnTo>
                  <a:pt x="3896" y="96"/>
                </a:lnTo>
                <a:lnTo>
                  <a:pt x="3926" y="96"/>
                </a:lnTo>
                <a:lnTo>
                  <a:pt x="3986" y="96"/>
                </a:lnTo>
                <a:lnTo>
                  <a:pt x="4046" y="96"/>
                </a:lnTo>
                <a:lnTo>
                  <a:pt x="4076" y="96"/>
                </a:lnTo>
                <a:lnTo>
                  <a:pt x="4106" y="96"/>
                </a:lnTo>
                <a:lnTo>
                  <a:pt x="4136" y="96"/>
                </a:lnTo>
                <a:lnTo>
                  <a:pt x="4166" y="96"/>
                </a:lnTo>
                <a:lnTo>
                  <a:pt x="4196" y="96"/>
                </a:lnTo>
                <a:lnTo>
                  <a:pt x="4226" y="96"/>
                </a:lnTo>
                <a:lnTo>
                  <a:pt x="4266" y="106"/>
                </a:lnTo>
                <a:lnTo>
                  <a:pt x="4306" y="106"/>
                </a:lnTo>
                <a:lnTo>
                  <a:pt x="4336" y="116"/>
                </a:lnTo>
                <a:lnTo>
                  <a:pt x="4366" y="116"/>
                </a:lnTo>
                <a:lnTo>
                  <a:pt x="4396" y="126"/>
                </a:lnTo>
                <a:lnTo>
                  <a:pt x="4426" y="126"/>
                </a:lnTo>
                <a:lnTo>
                  <a:pt x="4466" y="136"/>
                </a:lnTo>
                <a:lnTo>
                  <a:pt x="4506" y="136"/>
                </a:lnTo>
                <a:lnTo>
                  <a:pt x="4536" y="136"/>
                </a:lnTo>
                <a:lnTo>
                  <a:pt x="4566" y="136"/>
                </a:lnTo>
                <a:lnTo>
                  <a:pt x="4606" y="136"/>
                </a:lnTo>
                <a:lnTo>
                  <a:pt x="4646" y="126"/>
                </a:lnTo>
                <a:lnTo>
                  <a:pt x="4676" y="116"/>
                </a:lnTo>
                <a:lnTo>
                  <a:pt x="4706" y="116"/>
                </a:lnTo>
                <a:lnTo>
                  <a:pt x="4736" y="116"/>
                </a:lnTo>
                <a:lnTo>
                  <a:pt x="4766" y="116"/>
                </a:lnTo>
                <a:lnTo>
                  <a:pt x="4806" y="116"/>
                </a:lnTo>
                <a:lnTo>
                  <a:pt x="4836" y="116"/>
                </a:lnTo>
                <a:lnTo>
                  <a:pt x="4866" y="116"/>
                </a:lnTo>
                <a:lnTo>
                  <a:pt x="4906" y="116"/>
                </a:lnTo>
                <a:lnTo>
                  <a:pt x="4936" y="116"/>
                </a:lnTo>
                <a:lnTo>
                  <a:pt x="4976" y="116"/>
                </a:lnTo>
                <a:lnTo>
                  <a:pt x="5036" y="126"/>
                </a:lnTo>
                <a:lnTo>
                  <a:pt x="5066" y="126"/>
                </a:lnTo>
                <a:lnTo>
                  <a:pt x="5096" y="126"/>
                </a:lnTo>
                <a:lnTo>
                  <a:pt x="5126" y="126"/>
                </a:lnTo>
                <a:lnTo>
                  <a:pt x="5156" y="126"/>
                </a:lnTo>
                <a:lnTo>
                  <a:pt x="5136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492552" name="Text Box 8"/>
          <p:cNvSpPr txBox="1">
            <a:spLocks noChangeArrowheads="1"/>
          </p:cNvSpPr>
          <p:nvPr/>
        </p:nvSpPr>
        <p:spPr bwMode="auto">
          <a:xfrm>
            <a:off x="3540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FAC47A95-4430-4EE9-8EAD-D58ECE903732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6350" y="588963"/>
            <a:ext cx="8990013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گزارش فروش در آخر هفته</a:t>
            </a:r>
            <a:endParaRPr lang="en-US" b="1">
              <a:solidFill>
                <a:schemeClr val="tx2"/>
              </a:solidFill>
              <a:latin typeface="Courier New" panose="02070309020205020404" pitchFamily="49" charset="0"/>
              <a:cs typeface="2  Titr" panose="00000700000000000000" pitchFamily="2" charset="-78"/>
            </a:endParaRPr>
          </a:p>
          <a:p>
            <a:pPr algn="ctr"/>
            <a:r>
              <a:rPr lang="en-US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MARCH </a:t>
            </a:r>
            <a:r>
              <a:rPr lang="fa-IR" b="1">
                <a:solidFill>
                  <a:schemeClr val="tx2"/>
                </a:solidFill>
                <a:latin typeface="Courier New" panose="02070309020205020404" pitchFamily="49" charset="0"/>
                <a:cs typeface="2  Titr" panose="00000700000000000000" pitchFamily="2" charset="-78"/>
              </a:rPr>
              <a:t>31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Titr" panose="00000700000000000000" pitchFamily="2" charset="-78"/>
            </a:endParaRPr>
          </a:p>
          <a:p>
            <a:pPr lvl="1">
              <a:spcBef>
                <a:spcPct val="20000"/>
              </a:spcBef>
            </a:pPr>
            <a:endParaRPr lang="en-US" sz="1400">
              <a:latin typeface="Courier New" panose="02070309020205020404" pitchFamily="49" charset="0"/>
            </a:endParaRP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SALESPERSON         CURRENT-MONTH              YEAR-TO-DATE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-----------     ----------------------    ----------------------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 NO.   NAME        QUOTA  ACTUAL VARIANCE    QUOTA  ACTUAL VARIANCE</a:t>
            </a:r>
          </a:p>
          <a:p>
            <a:pPr lvl="1">
              <a:spcBef>
                <a:spcPct val="20000"/>
              </a:spcBef>
            </a:pPr>
            <a:endParaRPr lang="en-US" sz="1600" b="1">
              <a:latin typeface="Courier New" panose="02070309020205020404" pitchFamily="49" charset="0"/>
            </a:endParaRP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 0120 JOHN NELSON   1200    1083    -117      3600   3505    -95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10469 LYNN SHERRY   1000    1162    +162      3000   3320    +320    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19261 DARVIN UPSHAW  800    1090    +290      2400   2510    +110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20234 JANIE EVANS   1500    1305    -195      4500   4110    -390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61604 TRAVIS BURKE  2000    2333    +333      6000   6712    +712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62083 CATHY HAGER   1000     990    -10       3000   2319    -681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63049 STEVE JENNER  1100    1250    +150      3300   2416    -884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64040 SAM MOSELY    1050     985    -65       3150   3020    -130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 </a:t>
            </a:r>
          </a:p>
          <a:p>
            <a:pPr lvl="1">
              <a:spcBef>
                <a:spcPct val="20000"/>
              </a:spcBef>
            </a:pPr>
            <a:r>
              <a:rPr lang="en-US" sz="1600" b="1">
                <a:latin typeface="Courier New" panose="02070309020205020404" pitchFamily="49" charset="0"/>
              </a:rPr>
              <a:t>       TOTALS       9650   10198     548     28950   27912   -1028</a:t>
            </a:r>
          </a:p>
          <a:p>
            <a:pPr lvl="1">
              <a:spcBef>
                <a:spcPct val="20000"/>
              </a:spcBef>
            </a:pPr>
            <a:endParaRPr lang="en-US" sz="1600" b="1">
              <a:latin typeface="Courier New" panose="02070309020205020404" pitchFamily="49" charset="0"/>
            </a:endParaRPr>
          </a:p>
        </p:txBody>
      </p: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127000" y="64008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16864844-76CD-4138-9117-C0F1865856D0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 سازی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4966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مدل ها انتزاعی هستند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مدل ها ممکن است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فیزکی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شرحی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گرافیکی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ریاضی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b="1">
                <a:cs typeface="2  Lotus" panose="00000400000000000000" pitchFamily="2" charset="-78"/>
              </a:rPr>
              <a:t>باشد</a:t>
            </a: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496646" name="Text Box 6"/>
          <p:cNvSpPr txBox="1">
            <a:spLocks noChangeArrowheads="1"/>
          </p:cNvSpPr>
          <p:nvPr/>
        </p:nvSpPr>
        <p:spPr bwMode="auto">
          <a:xfrm>
            <a:off x="230188" y="6324600"/>
            <a:ext cx="608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F73EE7AA-7F0F-435F-8482-D1570D803005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 سازی ریاضی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 b="1">
                <a:cs typeface="2  Lotus" panose="00000400000000000000" pitchFamily="2" charset="-78"/>
              </a:rPr>
              <a:t>MIS</a:t>
            </a: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دارای بیشترین اهمیت برای کاربران</a:t>
            </a:r>
            <a:r>
              <a:rPr lang="fa-IR" sz="2800">
                <a:cs typeface="2  Lotus" panose="00000400000000000000" pitchFamily="2" charset="-78"/>
              </a:rPr>
              <a:t> </a:t>
            </a:r>
            <a:endParaRPr lang="en-US" sz="2800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endParaRPr lang="fa-IR" sz="3200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</a:t>
            </a:r>
            <a:r>
              <a:rPr lang="fa-IR" sz="3200" b="1">
                <a:cs typeface="2  Lotus" panose="00000400000000000000" pitchFamily="2" charset="-78"/>
              </a:rPr>
              <a:t>سه بعد دارد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 </a:t>
            </a:r>
            <a:r>
              <a:rPr lang="fa-IR" sz="3000">
                <a:cs typeface="2  Lotus" panose="00000400000000000000" pitchFamily="2" charset="-78"/>
              </a:rPr>
              <a:t>- بهینه سازی زمان</a:t>
            </a:r>
            <a:endParaRPr lang="en-US" sz="3000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 sz="3000">
                <a:cs typeface="2  Lotus" panose="00000400000000000000" pitchFamily="2" charset="-78"/>
              </a:rPr>
              <a:t>  - کاهش تردید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 sz="3000">
                <a:cs typeface="2  Lotus" panose="00000400000000000000" pitchFamily="2" charset="-78"/>
              </a:rPr>
              <a:t>  - قابلیت بهینه سازی</a:t>
            </a:r>
          </a:p>
          <a:p>
            <a:pPr lvl="1" algn="r">
              <a:lnSpc>
                <a:spcPct val="90000"/>
              </a:lnSpc>
              <a:buFontTx/>
              <a:buNone/>
            </a:pPr>
            <a:endParaRPr lang="fa-IR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>
              <a:cs typeface="2  Lotus" panose="00000400000000000000" pitchFamily="2" charset="-78"/>
            </a:endParaRP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2778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2F7508F0-0CDB-4690-B08E-0C06F3837799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277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انواع مدل های ریاضی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</a:t>
            </a:r>
            <a:r>
              <a:rPr lang="fa-IR" sz="3600" b="1">
                <a:cs typeface="2  Lotus" panose="00000400000000000000" pitchFamily="2" charset="-78"/>
              </a:rPr>
              <a:t>ایستا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شامل زمان نیست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مانند عکس (تصویر ثابت)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sz="3600" b="1">
                <a:cs typeface="2  Lotus" panose="00000400000000000000" pitchFamily="2" charset="-78"/>
              </a:rPr>
              <a:t>پویا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شامل زمان است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مانند فیلم (تصویر متحرکت)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5064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DCF3871B-CFDB-4560-AF29-692563AA47DE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278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انواع مدل های ریاضی</a:t>
            </a:r>
            <a:b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(ادامه)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sz="3400" b="1">
                <a:cs typeface="2  Lotus" panose="00000400000000000000" pitchFamily="2" charset="-78"/>
              </a:rPr>
              <a:t> احتمالی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3000">
                <a:cs typeface="2  Lotus" panose="00000400000000000000" pitchFamily="2" charset="-78"/>
              </a:rPr>
              <a:t>- شامل احتمالاتی برای</a:t>
            </a:r>
            <a:r>
              <a:rPr lang="fa-IR">
                <a:cs typeface="2  Lotus" panose="00000400000000000000" pitchFamily="2" charset="-78"/>
              </a:rPr>
              <a:t> رخدادها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بین 0.00 تا 1.00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قطعی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3000">
                <a:cs typeface="2  Lotus" panose="00000400000000000000" pitchFamily="2" charset="-78"/>
              </a:rPr>
              <a:t>- وقایع حتمی</a:t>
            </a: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   - تصادفی نیست</a:t>
            </a:r>
            <a:r>
              <a:rPr lang="fa-IR">
                <a:cs typeface="2  Lotus" panose="00000400000000000000" pitchFamily="2" charset="-78"/>
              </a:rPr>
              <a:t>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30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48B3C584-9112-47B0-B100-0DBD5805E703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279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4959350" y="4800600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92150" y="62198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نقشهای مدیران ومتخصصین اطلاعات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92150" y="4578350"/>
            <a:ext cx="20447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665163" y="4567238"/>
            <a:ext cx="2103437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پیاده سازی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15950" y="1606550"/>
            <a:ext cx="1739900" cy="444500"/>
          </a:xfrm>
          <a:prstGeom prst="rect">
            <a:avLst/>
          </a:prstGeom>
          <a:gradFill rotWithShape="0">
            <a:gsLst>
              <a:gs pos="0">
                <a:srgbClr val="8CF4EA">
                  <a:gamma/>
                  <a:shade val="80000"/>
                  <a:invGamma/>
                </a:srgbClr>
              </a:gs>
              <a:gs pos="100000">
                <a:srgbClr val="8CF4EA"/>
              </a:gs>
            </a:gsLst>
            <a:lin ang="5400000" scaled="1"/>
          </a:gradFill>
          <a:ln w="127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692150" y="2292350"/>
            <a:ext cx="15875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692150" y="2978150"/>
            <a:ext cx="15875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681038" y="3760788"/>
            <a:ext cx="15875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692150" y="5416550"/>
            <a:ext cx="15875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2673350" y="1606550"/>
            <a:ext cx="2654300" cy="444500"/>
          </a:xfrm>
          <a:prstGeom prst="rect">
            <a:avLst/>
          </a:prstGeom>
          <a:gradFill rotWithShape="0">
            <a:gsLst>
              <a:gs pos="0">
                <a:srgbClr val="8CF4EA">
                  <a:gamma/>
                  <a:shade val="80000"/>
                  <a:invGamma/>
                </a:srgbClr>
              </a:gs>
              <a:gs pos="100000">
                <a:srgbClr val="8CF4EA"/>
              </a:gs>
            </a:gsLst>
            <a:lin ang="5400000" scaled="1"/>
          </a:gradFill>
          <a:ln w="127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5721350" y="1606550"/>
            <a:ext cx="3035300" cy="444500"/>
          </a:xfrm>
          <a:prstGeom prst="rect">
            <a:avLst/>
          </a:prstGeom>
          <a:gradFill rotWithShape="0">
            <a:gsLst>
              <a:gs pos="0">
                <a:srgbClr val="8CF4EA">
                  <a:gamma/>
                  <a:shade val="80000"/>
                  <a:invGamma/>
                </a:srgbClr>
              </a:gs>
              <a:gs pos="100000">
                <a:srgbClr val="8CF4EA"/>
              </a:gs>
            </a:gsLst>
            <a:lin ang="5400000" scaled="1"/>
          </a:gradFill>
          <a:ln w="127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681038" y="1671638"/>
            <a:ext cx="1457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1800" b="1">
                <a:solidFill>
                  <a:schemeClr val="bg2"/>
                </a:solidFill>
                <a:cs typeface="2  Lotus" panose="00000400000000000000" pitchFamily="2" charset="-78"/>
              </a:rPr>
              <a:t>فاز برنامه ریزی</a:t>
            </a:r>
            <a:endParaRPr lang="en-US" sz="18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3408363" y="1671638"/>
            <a:ext cx="1238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bg2"/>
                </a:solidFill>
                <a:cs typeface="2  Lotus" panose="00000400000000000000" pitchFamily="2" charset="-78"/>
              </a:rPr>
              <a:t>مدیر</a:t>
            </a:r>
            <a:endParaRPr lang="en-US" sz="20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5846763" y="1671638"/>
            <a:ext cx="2846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000" b="1">
                <a:solidFill>
                  <a:schemeClr val="bg2"/>
                </a:solidFill>
                <a:cs typeface="2  Lotus" panose="00000400000000000000" pitchFamily="2" charset="-78"/>
              </a:rPr>
              <a:t>متخصص اطلاعات</a:t>
            </a:r>
            <a:endParaRPr lang="en-US" sz="20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2901950" y="2292350"/>
            <a:ext cx="21209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6407150" y="2292350"/>
            <a:ext cx="173990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3282950" y="3054350"/>
            <a:ext cx="17399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کنترل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6026150" y="3054350"/>
            <a:ext cx="21209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102350" y="3740150"/>
            <a:ext cx="20447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5873750" y="4578350"/>
            <a:ext cx="22733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5873750" y="5492750"/>
            <a:ext cx="22733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3282950" y="3740150"/>
            <a:ext cx="17399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کنترل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3282950" y="4578350"/>
            <a:ext cx="17399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کنترل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3282950" y="5492750"/>
            <a:ext cx="17399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کنترل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741363" y="2312988"/>
            <a:ext cx="12096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برنامه ریزی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741363" y="2998788"/>
            <a:ext cx="14986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تجزیه و تحلیل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1249363" y="3781425"/>
            <a:ext cx="80645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طراحی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1081088" y="5492750"/>
            <a:ext cx="7969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استفاده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2890838" y="2311400"/>
            <a:ext cx="208438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تعریف مسئله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6684963" y="2389188"/>
            <a:ext cx="896937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پشتیبانی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6332538" y="3073400"/>
            <a:ext cx="22574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مطالعه سیستم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6227763" y="3729038"/>
            <a:ext cx="19304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سیستم طراحی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6029325" y="4598988"/>
            <a:ext cx="24288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سیستم پیاده سازی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5938838" y="5513388"/>
            <a:ext cx="23463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2200" b="1">
                <a:latin typeface="Times New Roman" panose="02020603050405020304" pitchFamily="18" charset="0"/>
                <a:cs typeface="2  Lotus" panose="00000400000000000000" pitchFamily="2" charset="-78"/>
              </a:rPr>
              <a:t>در دسترس قرار دادن</a:t>
            </a:r>
            <a:endParaRPr lang="en-US" sz="22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>
            <a:off x="5035550" y="2514600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>
            <a:off x="4654550" y="3276600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24" name="Line 40"/>
          <p:cNvSpPr>
            <a:spLocks noChangeShapeType="1"/>
          </p:cNvSpPr>
          <p:nvPr/>
        </p:nvSpPr>
        <p:spPr bwMode="auto">
          <a:xfrm>
            <a:off x="5035550" y="3962400"/>
            <a:ext cx="105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5035550" y="5715000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485775" y="62484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0D69A488-2677-4559-BFF1-C300A6CC339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انواع مدل های ریاضی</a:t>
            </a:r>
            <a:b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(ادامه)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بهینه سازی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3000">
                <a:cs typeface="2  Lotus" panose="00000400000000000000" pitchFamily="2" charset="-78"/>
              </a:rPr>
              <a:t>- انتخاب بهترین راه حل</a:t>
            </a: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   - نیازمند به برنامه های ساخت یافته</a:t>
            </a:r>
          </a:p>
          <a:p>
            <a:pPr algn="r">
              <a:buFont typeface="Monotype Sorts" charset="0"/>
              <a:buNone/>
            </a:pPr>
            <a:endParaRPr lang="fa-IR" sz="30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زیر بهینه سازی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3000">
                <a:cs typeface="2  Lotus" panose="00000400000000000000" pitchFamily="2" charset="-78"/>
              </a:rPr>
              <a:t>- شاخص  نیز نامیده می شود</a:t>
            </a: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   - مدلی جهت کمک به انتخاب بهتر مدیر</a:t>
            </a:r>
            <a:endParaRPr lang="en-US" sz="3000">
              <a:cs typeface="2  Lotus" panose="00000400000000000000" pitchFamily="2" charset="-78"/>
            </a:endParaRPr>
          </a:p>
        </p:txBody>
      </p:sp>
      <p:sp>
        <p:nvSpPr>
          <p:cNvPr id="502788" name="Text Box 4"/>
          <p:cNvSpPr txBox="1">
            <a:spLocks noChangeArrowheads="1"/>
          </p:cNvSpPr>
          <p:nvPr/>
        </p:nvSpPr>
        <p:spPr bwMode="auto">
          <a:xfrm>
            <a:off x="3540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AC2119A8-71A1-4624-9E0F-C013BB66F4BB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sz="4600" b="1">
                <a:latin typeface="Impact" panose="020B0806030902050204" pitchFamily="34" charset="0"/>
                <a:cs typeface="2  Titr" panose="00000700000000000000" pitchFamily="2" charset="-78"/>
              </a:rPr>
              <a:t>شبیه سازی</a:t>
            </a:r>
            <a:endParaRPr lang="en-US" sz="4600" b="1">
              <a:cs typeface="2  Titr" panose="00000700000000000000" pitchFamily="2" charset="-78"/>
            </a:endParaRPr>
          </a:p>
        </p:txBody>
      </p:sp>
      <p:sp>
        <p:nvSpPr>
          <p:cNvPr id="503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3300">
                <a:cs typeface="2  Lotus" panose="00000400000000000000" pitchFamily="2" charset="-78"/>
              </a:rPr>
              <a:t>* </a:t>
            </a:r>
            <a:r>
              <a:rPr lang="fa-IR" sz="3300" b="1">
                <a:cs typeface="2  Lotus" panose="00000400000000000000" pitchFamily="2" charset="-78"/>
              </a:rPr>
              <a:t>استفاده از مدل، شبیه سازی نام دارد</a:t>
            </a:r>
          </a:p>
          <a:p>
            <a:pPr algn="r">
              <a:buFont typeface="Monotype Sorts" charset="0"/>
              <a:buNone/>
            </a:pPr>
            <a:r>
              <a:rPr lang="fa-IR" sz="3300">
                <a:cs typeface="2  Lotus" panose="00000400000000000000" pitchFamily="2" charset="-78"/>
              </a:rPr>
              <a:t>* </a:t>
            </a:r>
            <a:r>
              <a:rPr lang="fa-IR" sz="3300" b="1">
                <a:cs typeface="2  Lotus" panose="00000400000000000000" pitchFamily="2" charset="-78"/>
              </a:rPr>
              <a:t>سناریو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3000">
                <a:cs typeface="2  Lotus" panose="00000400000000000000" pitchFamily="2" charset="-78"/>
              </a:rPr>
              <a:t>- شرایط مؤثر بر شبیه سازی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3000">
                <a:cs typeface="2  Lotus" panose="00000400000000000000" pitchFamily="2" charset="-78"/>
              </a:rPr>
              <a:t>- عناصر داده ای سناریو</a:t>
            </a:r>
          </a:p>
          <a:p>
            <a:pPr algn="r">
              <a:buFont typeface="Monotype Sorts" charset="0"/>
              <a:buNone/>
            </a:pPr>
            <a:r>
              <a:rPr lang="fa-IR" sz="3300">
                <a:cs typeface="2  Lotus" panose="00000400000000000000" pitchFamily="2" charset="-78"/>
              </a:rPr>
              <a:t>* </a:t>
            </a:r>
            <a:r>
              <a:rPr lang="fa-IR" sz="3300" b="1">
                <a:cs typeface="2  Lotus" panose="00000400000000000000" pitchFamily="2" charset="-78"/>
              </a:rPr>
              <a:t>متغییرهای تصمیم گیری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3000">
                <a:cs typeface="2  Lotus" panose="00000400000000000000" pitchFamily="2" charset="-78"/>
              </a:rPr>
              <a:t>- مقادیر داده ها</a:t>
            </a:r>
          </a:p>
          <a:p>
            <a:pPr algn="r">
              <a:buFont typeface="Monotype Sorts" charset="0"/>
              <a:buNone/>
            </a:pPr>
            <a:r>
              <a:rPr lang="fa-IR" sz="3300">
                <a:cs typeface="2  Lotus" panose="00000400000000000000" pitchFamily="2" charset="-78"/>
              </a:rPr>
              <a:t>* </a:t>
            </a:r>
            <a:r>
              <a:rPr lang="fa-IR" sz="3300" b="1">
                <a:cs typeface="2  Lotus" panose="00000400000000000000" pitchFamily="2" charset="-78"/>
              </a:rPr>
              <a:t>فرمت های خروجی متنوع</a:t>
            </a:r>
            <a:endParaRPr lang="en-US" sz="3300" b="1">
              <a:cs typeface="2  Lotus" panose="00000400000000000000" pitchFamily="2" charset="-78"/>
            </a:endParaRPr>
          </a:p>
        </p:txBody>
      </p:sp>
      <p:sp>
        <p:nvSpPr>
          <p:cNvPr id="503814" name="Text Box 6"/>
          <p:cNvSpPr txBox="1">
            <a:spLocks noChangeArrowheads="1"/>
          </p:cNvSpPr>
          <p:nvPr/>
        </p:nvSpPr>
        <p:spPr bwMode="auto">
          <a:xfrm>
            <a:off x="2778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232CF109-4CD4-4BFD-A149-8994F9BE53FB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03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03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03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03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03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03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build="p" autoUpdateAnimBg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sz="4600" b="1">
                <a:latin typeface="Impact" panose="020B0806030902050204" pitchFamily="34" charset="0"/>
                <a:cs typeface="2  Titr" panose="00000700000000000000" pitchFamily="2" charset="-78"/>
              </a:rPr>
              <a:t>شبیه سازی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(ادامه)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05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72025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تکنیک شبیه سازی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2800">
                <a:cs typeface="2  Lotus" panose="00000400000000000000" pitchFamily="2" charset="-78"/>
              </a:rPr>
              <a:t>- تنها سناریو مدل بهینه سازی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اگرچه مسابقه ای برای مدل های زیر بهینه سازی است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-تغییر فقط یک متغییر تصمیم در هر بار اجرا</a:t>
            </a:r>
            <a:r>
              <a:rPr lang="fa-IR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2800">
                <a:cs typeface="2  Lotus" panose="00000400000000000000" pitchFamily="2" charset="-78"/>
              </a:rPr>
              <a:t>- کشف پاسخ به مسائل به صورت سیستماتیک</a:t>
            </a:r>
          </a:p>
          <a:p>
            <a:pPr algn="r">
              <a:buFont typeface="Monotype Sorts" charset="0"/>
              <a:buNone/>
            </a:pPr>
            <a:endParaRPr lang="fa-IR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فرمت خروجی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2800">
                <a:cs typeface="2  Lotus" panose="00000400000000000000" pitchFamily="2" charset="-78"/>
              </a:rPr>
              <a:t>- شامل متغییرهای تصمیم ونتایج گزارشات مشابه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279400" y="63246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F767CEA3-8038-49CB-ABC5-0F846A7C4294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نمونه مدل سازی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نتایج استفاده از مدل شبیه سازی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- تهیه قیمت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- میزان سرمایه لازم برای تهیه استعداد کافی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- میزان سرمایه گذاری در فعالیت های فروش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en-US">
                <a:cs typeface="2  Lotus" panose="00000400000000000000" pitchFamily="2" charset="-78"/>
              </a:rPr>
              <a:t>R &amp; D </a:t>
            </a:r>
            <a:r>
              <a:rPr lang="fa-IR">
                <a:cs typeface="2  Lotus" panose="00000400000000000000" pitchFamily="2" charset="-78"/>
              </a:rPr>
              <a:t>   - میزان سرمایه گذاری در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</a:t>
            </a:r>
            <a:r>
              <a:rPr lang="fa-IR" sz="3200" b="1">
                <a:cs typeface="2  Lotus" panose="00000400000000000000" pitchFamily="2" charset="-78"/>
              </a:rPr>
              <a:t>داخل کردن مدل ورودی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</a:t>
            </a:r>
            <a:r>
              <a:rPr lang="fa-IR" sz="3200" b="1">
                <a:cs typeface="2  Lotus" panose="00000400000000000000" pitchFamily="2" charset="-78"/>
              </a:rPr>
              <a:t>مرور مدل خروجی</a:t>
            </a:r>
            <a:endParaRPr lang="en-US" sz="3200">
              <a:cs typeface="2  Lotus" panose="00000400000000000000" pitchFamily="2" charset="-78"/>
            </a:endParaRP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5064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F96AAF65-FD7E-4E4D-BC2F-4E4FE0321DB4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بیشتر درباره مدل سازی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 rtl="1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مزایا</a:t>
            </a:r>
          </a:p>
          <a:p>
            <a:pPr algn="r" rtl="1"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   - </a:t>
            </a:r>
            <a:r>
              <a:rPr lang="fa-IR" sz="2800">
                <a:cs typeface="2  Lotus" panose="00000400000000000000" pitchFamily="2" charset="-78"/>
              </a:rPr>
              <a:t>كسب تجربه</a:t>
            </a:r>
          </a:p>
          <a:p>
            <a:pPr algn="r" rtl="1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انتخاب تنظیمات با سرعت بیشتر</a:t>
            </a:r>
          </a:p>
          <a:p>
            <a:pPr algn="r" rtl="1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فراهم آوردن نيروهای مورد اعتماد</a:t>
            </a:r>
            <a:endParaRPr lang="en-US" sz="2800">
              <a:cs typeface="2  Lotus" panose="00000400000000000000" pitchFamily="2" charset="-78"/>
            </a:endParaRPr>
          </a:p>
          <a:p>
            <a:pPr algn="r" rtl="1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  </a:t>
            </a:r>
            <a:r>
              <a:rPr lang="fa-IR" sz="2800">
                <a:cs typeface="2  Lotus" panose="00000400000000000000" pitchFamily="2" charset="-78"/>
              </a:rPr>
              <a:t> - هزینه کمتر نسبت به هزینه روش آزمون وخطا</a:t>
            </a:r>
          </a:p>
          <a:p>
            <a:pPr algn="r" rtl="1">
              <a:buFont typeface="Monotype Sorts" charset="0"/>
              <a:buNone/>
            </a:pPr>
            <a:endParaRPr lang="fa-IR" sz="2800">
              <a:cs typeface="2  Lotus" panose="00000400000000000000" pitchFamily="2" charset="-78"/>
            </a:endParaRPr>
          </a:p>
          <a:p>
            <a:pPr algn="r" rtl="1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معایب</a:t>
            </a:r>
          </a:p>
          <a:p>
            <a:pPr algn="r" rtl="1"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   </a:t>
            </a:r>
            <a:r>
              <a:rPr lang="fa-IR" sz="2800">
                <a:cs typeface="2  Lotus" panose="00000400000000000000" pitchFamily="2" charset="-78"/>
              </a:rPr>
              <a:t>-مشکل بودن مدل سازی سیستم کسب و کار</a:t>
            </a:r>
          </a:p>
          <a:p>
            <a:pPr algn="r" rtl="1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نیاز به مهارتهای سطح بالای ریاضی</a:t>
            </a: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508932" name="Text Box 4"/>
          <p:cNvSpPr txBox="1">
            <a:spLocks noChangeArrowheads="1"/>
          </p:cNvSpPr>
          <p:nvPr/>
        </p:nvSpPr>
        <p:spPr bwMode="auto">
          <a:xfrm>
            <a:off x="430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5BFED5FA-E8CF-44B9-B404-513E07D9063B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99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خروجی گرافیکی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50995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4000">
                <a:cs typeface="2  Lotus" panose="00000400000000000000" pitchFamily="2" charset="-78"/>
              </a:rPr>
              <a:t>* </a:t>
            </a:r>
            <a:r>
              <a:rPr lang="fa-IR" sz="4000" b="1">
                <a:cs typeface="2  Lotus" panose="00000400000000000000" pitchFamily="2" charset="-78"/>
              </a:rPr>
              <a:t>استفاده از مدل گرافیکی: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نمایش یک خلاصه سریع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شناسایی روش هایی که به زمان بیشتری نیاز دارند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فعالیت های پیش بینی شده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- جستجو نسبتاً ساده در حجم زیاد داده 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355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FC5F6F62-5548-4D1E-975D-0077715FA58D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09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09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9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 build="p" autoUpdateAnimBg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خروجی گرافیکی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گزارش ها وخروجی های مدل می تواند در جدول یا فرم گرافیکی تولید شوند</a:t>
            </a:r>
            <a:endParaRPr lang="en-US" b="1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b="1">
                <a:cs typeface="2  Lotus" panose="00000400000000000000" pitchFamily="2" charset="-78"/>
              </a:rPr>
              <a:t> </a:t>
            </a:r>
            <a:r>
              <a:rPr lang="fa-IR" b="1">
                <a:cs typeface="2  Lotus" panose="00000400000000000000" pitchFamily="2" charset="-78"/>
              </a:rPr>
              <a:t> امکان استفاده از فرمت های گرافیکی</a:t>
            </a:r>
            <a:r>
              <a:rPr lang="fa-IR">
                <a:cs typeface="2  Lotus" panose="00000400000000000000" pitchFamily="2" charset="-78"/>
              </a:rPr>
              <a:t> </a:t>
            </a:r>
            <a:r>
              <a:rPr lang="en-US" sz="3000" b="1">
                <a:cs typeface="2  Lotus" panose="00000400000000000000" pitchFamily="2" charset="-78"/>
              </a:rPr>
              <a:t>Spreadsheet</a:t>
            </a:r>
            <a:r>
              <a:rPr lang="en-US">
                <a:cs typeface="2  Lotus" panose="00000400000000000000" pitchFamily="2" charset="-78"/>
              </a:rPr>
              <a:t> *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را فراهم می کند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بهبود قابلیت تصمیم گیری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3540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2A8946D1-C676-4673-8C53-1D8C88B78BB5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41350"/>
          </a:xfrm>
          <a:noFill/>
          <a:ln/>
        </p:spPr>
        <p:txBody>
          <a:bodyPr/>
          <a:lstStyle/>
          <a:p>
            <a:r>
              <a:rPr lang="fa-IR" b="1">
                <a:cs typeface="2  Titr" panose="00000700000000000000" pitchFamily="2" charset="-78"/>
              </a:rPr>
              <a:t>چه نموداری استفاده شود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</a:t>
            </a:r>
            <a:r>
              <a:rPr lang="fa-IR" sz="3000" b="1">
                <a:cs typeface="2  Lotus" panose="00000400000000000000" pitchFamily="2" charset="-78"/>
              </a:rPr>
              <a:t> برای داده های خلاصه شده بهتراست از نمودار خطی یا   	    میله ای شود.</a:t>
            </a: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</a:t>
            </a:r>
            <a:r>
              <a:rPr lang="fa-IR" sz="3000" b="1">
                <a:cs typeface="2  Lotus" panose="00000400000000000000" pitchFamily="2" charset="-78"/>
              </a:rPr>
              <a:t> در گروه بندی خط  یا  نمودار میله ای نشان دادن زمان  </a:t>
            </a:r>
          </a:p>
          <a:p>
            <a:pPr algn="r">
              <a:buFont typeface="Monotype Sorts" charset="0"/>
              <a:buNone/>
            </a:pPr>
            <a:r>
              <a:rPr lang="fa-IR" sz="3000" b="1">
                <a:cs typeface="2  Lotus" panose="00000400000000000000" pitchFamily="2" charset="-78"/>
              </a:rPr>
              <a:t>    بارزتر است. </a:t>
            </a: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</a:t>
            </a:r>
            <a:r>
              <a:rPr lang="fa-IR" sz="3000" b="1">
                <a:cs typeface="2  Lotus" panose="00000400000000000000" pitchFamily="2" charset="-78"/>
              </a:rPr>
              <a:t> برای ارائه مجدد یک قسمت از کل بهتراست از گروهبندی  	    نمودار میله ای استفاده شود.</a:t>
            </a: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</a:t>
            </a:r>
            <a:r>
              <a:rPr lang="fa-IR" sz="3000" b="1">
                <a:cs typeface="2  Lotus" panose="00000400000000000000" pitchFamily="2" charset="-78"/>
              </a:rPr>
              <a:t> برای مقایسه ازمتغیرهای عرضی استفاده می شود، نه</a:t>
            </a:r>
          </a:p>
          <a:p>
            <a:pPr algn="r">
              <a:buFont typeface="Monotype Sorts" charset="0"/>
              <a:buNone/>
            </a:pPr>
            <a:r>
              <a:rPr lang="fa-IR" sz="3000" b="1">
                <a:cs typeface="2  Lotus" panose="00000400000000000000" pitchFamily="2" charset="-78"/>
              </a:rPr>
              <a:t>    متغیرهای عمودی ومیله ای. </a:t>
            </a:r>
          </a:p>
          <a:p>
            <a:pPr algn="r">
              <a:buFont typeface="Monotype Sorts" charset="0"/>
              <a:buNone/>
            </a:pPr>
            <a:r>
              <a:rPr lang="fa-IR" sz="3000">
                <a:cs typeface="2  Lotus" panose="00000400000000000000" pitchFamily="2" charset="-78"/>
              </a:rPr>
              <a:t>*</a:t>
            </a:r>
            <a:r>
              <a:rPr lang="fa-IR" sz="3000" b="1">
                <a:cs typeface="2  Lotus" panose="00000400000000000000" pitchFamily="2" charset="-78"/>
              </a:rPr>
              <a:t> استفاده تکی نمودار های خطی یا میله ای برای مقایسه</a:t>
            </a:r>
          </a:p>
          <a:p>
            <a:pPr algn="r">
              <a:buFont typeface="Monotype Sorts" charset="0"/>
              <a:buNone/>
            </a:pPr>
            <a:r>
              <a:rPr lang="fa-IR" sz="3000" b="1">
                <a:cs typeface="2  Lotus" panose="00000400000000000000" pitchFamily="2" charset="-78"/>
              </a:rPr>
              <a:t>    نکات داده های</a:t>
            </a:r>
          </a:p>
          <a:p>
            <a:pPr algn="r">
              <a:buFontTx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Tx/>
              <a:buChar char="•"/>
            </a:pPr>
            <a:endParaRPr lang="fa-IR">
              <a:cs typeface="2  Lotus" panose="00000400000000000000" pitchFamily="2" charset="-78"/>
            </a:endParaRPr>
          </a:p>
          <a:p>
            <a:pPr algn="r">
              <a:buFontTx/>
              <a:buChar char="•"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127000" y="64008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4BFA5EEC-724A-4A30-8BD5-6F95B23B8324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287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5076" name="Rectangle 4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51507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46500" y="741363"/>
          <a:ext cx="5324475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25" name="Chart" r:id="rId4" imgW="5343525" imgH="4324350" progId="MSGraph.Chart.8">
                  <p:embed followColorScheme="full"/>
                </p:oleObj>
              </mc:Choice>
              <mc:Fallback>
                <p:oleObj name="Chart" r:id="rId4" imgW="5343525" imgH="4324350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741363"/>
                        <a:ext cx="5324475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2238" y="733425"/>
          <a:ext cx="4876800" cy="538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26" name="Chart" r:id="rId6" imgW="4895850" imgH="5400675" progId="MSGraph.Chart.8">
                  <p:embed followColorScheme="full"/>
                </p:oleObj>
              </mc:Choice>
              <mc:Fallback>
                <p:oleObj name="Chart" r:id="rId6" imgW="4895850" imgH="5400675" progId="MSGraph.Chart.8">
                  <p:embed followColorScheme="full"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733425"/>
                        <a:ext cx="4876800" cy="538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1825625" y="5405438"/>
            <a:ext cx="6953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1901825" y="5176838"/>
            <a:ext cx="6191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15081" name="Rectangle 9"/>
          <p:cNvSpPr>
            <a:spLocks noChangeArrowheads="1"/>
          </p:cNvSpPr>
          <p:nvPr/>
        </p:nvSpPr>
        <p:spPr bwMode="auto">
          <a:xfrm>
            <a:off x="5327650" y="5181600"/>
            <a:ext cx="184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5082" name="Rectangle 10"/>
          <p:cNvSpPr>
            <a:spLocks noChangeArrowheads="1"/>
          </p:cNvSpPr>
          <p:nvPr/>
        </p:nvSpPr>
        <p:spPr bwMode="auto">
          <a:xfrm>
            <a:off x="2587625" y="5634038"/>
            <a:ext cx="10763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200">
              <a:latin typeface="Times New Roman" panose="02020603050405020304" pitchFamily="18" charset="0"/>
            </a:endParaRPr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7615238" y="4338638"/>
            <a:ext cx="1381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515084" name="Rectangle 12"/>
          <p:cNvSpPr>
            <a:spLocks noChangeArrowheads="1"/>
          </p:cNvSpPr>
          <p:nvPr/>
        </p:nvSpPr>
        <p:spPr bwMode="auto">
          <a:xfrm>
            <a:off x="3578225" y="5634038"/>
            <a:ext cx="1457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anose="02020603050405020304" pitchFamily="18" charset="0"/>
              </a:rPr>
              <a:t>       </a:t>
            </a:r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3578225" y="5557838"/>
            <a:ext cx="14573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515086" name="Rectangle 14"/>
          <p:cNvSpPr>
            <a:spLocks noChangeArrowheads="1"/>
          </p:cNvSpPr>
          <p:nvPr/>
        </p:nvSpPr>
        <p:spPr bwMode="auto">
          <a:xfrm>
            <a:off x="7691438" y="4414838"/>
            <a:ext cx="12287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515087" name="Rectangle 15"/>
          <p:cNvSpPr>
            <a:spLocks noChangeArrowheads="1"/>
          </p:cNvSpPr>
          <p:nvPr/>
        </p:nvSpPr>
        <p:spPr bwMode="auto">
          <a:xfrm>
            <a:off x="5257800" y="5638800"/>
            <a:ext cx="2032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5088" name="Rectangle 16"/>
          <p:cNvSpPr>
            <a:spLocks noChangeArrowheads="1"/>
          </p:cNvSpPr>
          <p:nvPr/>
        </p:nvSpPr>
        <p:spPr bwMode="auto">
          <a:xfrm>
            <a:off x="1447800" y="6400800"/>
            <a:ext cx="20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5089" name="Rectangle 17"/>
          <p:cNvSpPr>
            <a:spLocks noChangeArrowheads="1"/>
          </p:cNvSpPr>
          <p:nvPr/>
        </p:nvSpPr>
        <p:spPr bwMode="auto">
          <a:xfrm>
            <a:off x="4110038" y="-3175"/>
            <a:ext cx="32861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anose="02020603050405020304" pitchFamily="18" charset="0"/>
              </a:rPr>
              <a:t>             </a:t>
            </a:r>
          </a:p>
        </p:txBody>
      </p:sp>
      <p:sp>
        <p:nvSpPr>
          <p:cNvPr id="515090" name="Rectangle 18"/>
          <p:cNvSpPr>
            <a:spLocks noChangeArrowheads="1"/>
          </p:cNvSpPr>
          <p:nvPr/>
        </p:nvSpPr>
        <p:spPr bwMode="auto">
          <a:xfrm>
            <a:off x="5253038" y="5024438"/>
            <a:ext cx="923925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anose="02020603050405020304" pitchFamily="18" charset="0"/>
              </a:rPr>
              <a:t>   </a:t>
            </a:r>
            <a:r>
              <a:rPr lang="en-US" sz="1800">
                <a:latin typeface="Times New Roman" panose="02020603050405020304" pitchFamily="18" charset="0"/>
              </a:rPr>
              <a:t>Years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Times New Roman" panose="02020603050405020304" pitchFamily="18" charset="0"/>
              </a:rPr>
              <a:t>      (c)</a:t>
            </a:r>
          </a:p>
        </p:txBody>
      </p:sp>
      <p:sp>
        <p:nvSpPr>
          <p:cNvPr id="515091" name="Rectangle 19"/>
          <p:cNvSpPr>
            <a:spLocks noChangeArrowheads="1"/>
          </p:cNvSpPr>
          <p:nvPr/>
        </p:nvSpPr>
        <p:spPr bwMode="auto">
          <a:xfrm>
            <a:off x="1597025" y="6007100"/>
            <a:ext cx="771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</a:rPr>
              <a:t>Years</a:t>
            </a:r>
            <a:r>
              <a:rPr lang="en-US" sz="14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Times New Roman" panose="02020603050405020304" pitchFamily="18" charset="0"/>
              </a:rPr>
              <a:t>    (a)</a:t>
            </a:r>
          </a:p>
        </p:txBody>
      </p:sp>
      <p:sp>
        <p:nvSpPr>
          <p:cNvPr id="515092" name="Rectangle 20"/>
          <p:cNvSpPr>
            <a:spLocks noChangeArrowheads="1"/>
          </p:cNvSpPr>
          <p:nvPr/>
        </p:nvSpPr>
        <p:spPr bwMode="auto">
          <a:xfrm>
            <a:off x="71438" y="73025"/>
            <a:ext cx="4733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 </a:t>
            </a: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نمودار های خطی  گروهبندی شده/ چندگانه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5093" name="Rectangle 21"/>
          <p:cNvSpPr>
            <a:spLocks noChangeArrowheads="1"/>
          </p:cNvSpPr>
          <p:nvPr/>
        </p:nvSpPr>
        <p:spPr bwMode="auto">
          <a:xfrm>
            <a:off x="5035550" y="71438"/>
            <a:ext cx="38846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نمودار میله گروه بندی شده</a:t>
            </a:r>
            <a:endParaRPr lang="en-US" sz="2800" b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15094" name="Rectangle 22"/>
          <p:cNvSpPr>
            <a:spLocks noChangeArrowheads="1"/>
          </p:cNvSpPr>
          <p:nvPr/>
        </p:nvSpPr>
        <p:spPr bwMode="auto">
          <a:xfrm>
            <a:off x="4414838" y="682625"/>
            <a:ext cx="28289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anose="02020603050405020304" pitchFamily="18" charset="0"/>
              </a:rPr>
              <a:t>                       </a:t>
            </a:r>
            <a:r>
              <a:rPr lang="en-US" sz="1800">
                <a:latin typeface="Times New Roman" panose="02020603050405020304" pitchFamily="18" charset="0"/>
              </a:rPr>
              <a:t>Sales Revenue</a:t>
            </a:r>
          </a:p>
        </p:txBody>
      </p:sp>
      <p:sp>
        <p:nvSpPr>
          <p:cNvPr id="515095" name="Rectangle 23"/>
          <p:cNvSpPr>
            <a:spLocks noChangeArrowheads="1"/>
          </p:cNvSpPr>
          <p:nvPr/>
        </p:nvSpPr>
        <p:spPr bwMode="auto">
          <a:xfrm>
            <a:off x="835025" y="682625"/>
            <a:ext cx="23717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imes New Roman" panose="02020603050405020304" pitchFamily="18" charset="0"/>
              </a:rPr>
              <a:t>Sales Revenue</a:t>
            </a:r>
          </a:p>
        </p:txBody>
      </p:sp>
      <p:sp>
        <p:nvSpPr>
          <p:cNvPr id="515096" name="Text Box 24"/>
          <p:cNvSpPr txBox="1">
            <a:spLocks noChangeArrowheads="1"/>
          </p:cNvSpPr>
          <p:nvPr/>
        </p:nvSpPr>
        <p:spPr bwMode="auto">
          <a:xfrm>
            <a:off x="276225" y="64008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6C1C5ABF-0DB6-4A80-998A-8B1ADE6F6DFA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288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685800" y="5943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31242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fa-IR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Lotus" panose="00000400000000000000" pitchFamily="2" charset="-78"/>
              </a:rPr>
              <a:t>نمودار خطی بخش بندی شده</a:t>
            </a:r>
            <a:endParaRPr lang="en-US" sz="4400" b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Lotus" panose="00000400000000000000" pitchFamily="2" charset="-78"/>
            </a:endParaRPr>
          </a:p>
        </p:txBody>
      </p:sp>
      <p:sp>
        <p:nvSpPr>
          <p:cNvPr id="517126" name="Line 6"/>
          <p:cNvSpPr>
            <a:spLocks noChangeShapeType="1"/>
          </p:cNvSpPr>
          <p:nvPr/>
        </p:nvSpPr>
        <p:spPr bwMode="auto">
          <a:xfrm>
            <a:off x="2895600" y="1835150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7127" name="Line 7"/>
          <p:cNvSpPr>
            <a:spLocks noChangeShapeType="1"/>
          </p:cNvSpPr>
          <p:nvPr/>
        </p:nvSpPr>
        <p:spPr bwMode="auto">
          <a:xfrm>
            <a:off x="2901950" y="4572000"/>
            <a:ext cx="455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266950" y="4513263"/>
            <a:ext cx="3079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7129" name="Rectangle 9"/>
          <p:cNvSpPr>
            <a:spLocks noChangeArrowheads="1"/>
          </p:cNvSpPr>
          <p:nvPr/>
        </p:nvSpPr>
        <p:spPr bwMode="auto">
          <a:xfrm>
            <a:off x="2190750" y="3827463"/>
            <a:ext cx="4222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2190750" y="3217863"/>
            <a:ext cx="5365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17131" name="Rectangle 11"/>
          <p:cNvSpPr>
            <a:spLocks noChangeArrowheads="1"/>
          </p:cNvSpPr>
          <p:nvPr/>
        </p:nvSpPr>
        <p:spPr bwMode="auto">
          <a:xfrm>
            <a:off x="2114550" y="2533650"/>
            <a:ext cx="5365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150</a:t>
            </a:r>
          </a:p>
        </p:txBody>
      </p:sp>
      <p:sp>
        <p:nvSpPr>
          <p:cNvPr id="517132" name="Rectangle 12"/>
          <p:cNvSpPr>
            <a:spLocks noChangeArrowheads="1"/>
          </p:cNvSpPr>
          <p:nvPr/>
        </p:nvSpPr>
        <p:spPr bwMode="auto">
          <a:xfrm>
            <a:off x="2114550" y="1924050"/>
            <a:ext cx="53657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200</a:t>
            </a:r>
          </a:p>
        </p:txBody>
      </p:sp>
      <p:sp>
        <p:nvSpPr>
          <p:cNvPr id="517133" name="Rectangle 13"/>
          <p:cNvSpPr>
            <a:spLocks noChangeArrowheads="1"/>
          </p:cNvSpPr>
          <p:nvPr/>
        </p:nvSpPr>
        <p:spPr bwMode="auto">
          <a:xfrm>
            <a:off x="3028950" y="4741863"/>
            <a:ext cx="6508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1980</a:t>
            </a:r>
          </a:p>
        </p:txBody>
      </p:sp>
      <p:sp>
        <p:nvSpPr>
          <p:cNvPr id="517134" name="Rectangle 14"/>
          <p:cNvSpPr>
            <a:spLocks noChangeArrowheads="1"/>
          </p:cNvSpPr>
          <p:nvPr/>
        </p:nvSpPr>
        <p:spPr bwMode="auto">
          <a:xfrm>
            <a:off x="3790950" y="4741863"/>
            <a:ext cx="6508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1981</a:t>
            </a:r>
          </a:p>
        </p:txBody>
      </p:sp>
      <p:sp>
        <p:nvSpPr>
          <p:cNvPr id="517135" name="Rectangle 15"/>
          <p:cNvSpPr>
            <a:spLocks noChangeArrowheads="1"/>
          </p:cNvSpPr>
          <p:nvPr/>
        </p:nvSpPr>
        <p:spPr bwMode="auto">
          <a:xfrm>
            <a:off x="4627563" y="4741863"/>
            <a:ext cx="6508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1982</a:t>
            </a:r>
          </a:p>
        </p:txBody>
      </p:sp>
      <p:sp>
        <p:nvSpPr>
          <p:cNvPr id="517136" name="Rectangle 16"/>
          <p:cNvSpPr>
            <a:spLocks noChangeArrowheads="1"/>
          </p:cNvSpPr>
          <p:nvPr/>
        </p:nvSpPr>
        <p:spPr bwMode="auto">
          <a:xfrm>
            <a:off x="5465763" y="4741863"/>
            <a:ext cx="6508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1983</a:t>
            </a:r>
          </a:p>
        </p:txBody>
      </p:sp>
      <p:sp>
        <p:nvSpPr>
          <p:cNvPr id="517137" name="Rectangle 17"/>
          <p:cNvSpPr>
            <a:spLocks noChangeArrowheads="1"/>
          </p:cNvSpPr>
          <p:nvPr/>
        </p:nvSpPr>
        <p:spPr bwMode="auto">
          <a:xfrm>
            <a:off x="6303963" y="4741863"/>
            <a:ext cx="6508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17138" name="Rectangle 18"/>
          <p:cNvSpPr>
            <a:spLocks noChangeArrowheads="1"/>
          </p:cNvSpPr>
          <p:nvPr/>
        </p:nvSpPr>
        <p:spPr bwMode="auto">
          <a:xfrm>
            <a:off x="4398963" y="5175250"/>
            <a:ext cx="866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Times New Roman" panose="02020603050405020304" pitchFamily="18" charset="0"/>
              </a:rPr>
              <a:t>سال ها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</a:rPr>
              <a:t>  (b)</a:t>
            </a:r>
          </a:p>
        </p:txBody>
      </p:sp>
      <p:sp>
        <p:nvSpPr>
          <p:cNvPr id="517139" name="Rectangle 19"/>
          <p:cNvSpPr>
            <a:spLocks noChangeArrowheads="1"/>
          </p:cNvSpPr>
          <p:nvPr/>
        </p:nvSpPr>
        <p:spPr bwMode="auto">
          <a:xfrm>
            <a:off x="6684963" y="5503863"/>
            <a:ext cx="10826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Legend:</a:t>
            </a:r>
          </a:p>
          <a:p>
            <a:r>
              <a:rPr lang="en-US" sz="1800">
                <a:latin typeface="Times New Roman" panose="02020603050405020304" pitchFamily="18" charset="0"/>
              </a:rPr>
              <a:t>Apples</a:t>
            </a:r>
          </a:p>
          <a:p>
            <a:r>
              <a:rPr lang="en-US" sz="1800">
                <a:latin typeface="Times New Roman" panose="02020603050405020304" pitchFamily="18" charset="0"/>
              </a:rPr>
              <a:t>Oranges</a:t>
            </a:r>
          </a:p>
          <a:p>
            <a:r>
              <a:rPr lang="en-US" sz="1800">
                <a:latin typeface="Times New Roman" panose="02020603050405020304" pitchFamily="18" charset="0"/>
              </a:rPr>
              <a:t>Peanuts</a:t>
            </a:r>
          </a:p>
        </p:txBody>
      </p:sp>
      <p:sp>
        <p:nvSpPr>
          <p:cNvPr id="517140" name="Rectangle 20"/>
          <p:cNvSpPr>
            <a:spLocks noChangeArrowheads="1"/>
          </p:cNvSpPr>
          <p:nvPr/>
        </p:nvSpPr>
        <p:spPr bwMode="auto">
          <a:xfrm>
            <a:off x="6026150" y="5568950"/>
            <a:ext cx="368300" cy="1397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7141" name="Rectangle 21"/>
          <p:cNvSpPr>
            <a:spLocks noChangeArrowheads="1"/>
          </p:cNvSpPr>
          <p:nvPr/>
        </p:nvSpPr>
        <p:spPr bwMode="auto">
          <a:xfrm>
            <a:off x="6026150" y="5797550"/>
            <a:ext cx="368300" cy="63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7142" name="Rectangle 22"/>
          <p:cNvSpPr>
            <a:spLocks noChangeArrowheads="1"/>
          </p:cNvSpPr>
          <p:nvPr/>
        </p:nvSpPr>
        <p:spPr bwMode="auto">
          <a:xfrm>
            <a:off x="6026150" y="5949950"/>
            <a:ext cx="368300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7143" name="Rectangle 23"/>
          <p:cNvSpPr>
            <a:spLocks noChangeArrowheads="1"/>
          </p:cNvSpPr>
          <p:nvPr/>
        </p:nvSpPr>
        <p:spPr bwMode="auto">
          <a:xfrm rot="16140000">
            <a:off x="1249363" y="3841750"/>
            <a:ext cx="13081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Times New Roman" panose="02020603050405020304" pitchFamily="18" charset="0"/>
              </a:rPr>
              <a:t>میلیون دلار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144" name="Freeform 24"/>
          <p:cNvSpPr>
            <a:spLocks/>
          </p:cNvSpPr>
          <p:nvPr/>
        </p:nvSpPr>
        <p:spPr bwMode="auto">
          <a:xfrm>
            <a:off x="2895600" y="3124200"/>
            <a:ext cx="4573588" cy="1220788"/>
          </a:xfrm>
          <a:custGeom>
            <a:avLst/>
            <a:gdLst>
              <a:gd name="T0" fmla="*/ 0 w 2881"/>
              <a:gd name="T1" fmla="*/ 384 h 769"/>
              <a:gd name="T2" fmla="*/ 1056 w 2881"/>
              <a:gd name="T3" fmla="*/ 192 h 769"/>
              <a:gd name="T4" fmla="*/ 1680 w 2881"/>
              <a:gd name="T5" fmla="*/ 192 h 769"/>
              <a:gd name="T6" fmla="*/ 2160 w 2881"/>
              <a:gd name="T7" fmla="*/ 48 h 769"/>
              <a:gd name="T8" fmla="*/ 2784 w 2881"/>
              <a:gd name="T9" fmla="*/ 0 h 769"/>
              <a:gd name="T10" fmla="*/ 2880 w 2881"/>
              <a:gd name="T11" fmla="*/ 0 h 769"/>
              <a:gd name="T12" fmla="*/ 2880 w 2881"/>
              <a:gd name="T13" fmla="*/ 336 h 769"/>
              <a:gd name="T14" fmla="*/ 2208 w 2881"/>
              <a:gd name="T15" fmla="*/ 384 h 769"/>
              <a:gd name="T16" fmla="*/ 1728 w 2881"/>
              <a:gd name="T17" fmla="*/ 528 h 769"/>
              <a:gd name="T18" fmla="*/ 1008 w 2881"/>
              <a:gd name="T19" fmla="*/ 528 h 769"/>
              <a:gd name="T20" fmla="*/ 0 w 2881"/>
              <a:gd name="T21" fmla="*/ 768 h 769"/>
              <a:gd name="T22" fmla="*/ 0 w 2881"/>
              <a:gd name="T23" fmla="*/ 384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1" h="769">
                <a:moveTo>
                  <a:pt x="0" y="384"/>
                </a:moveTo>
                <a:lnTo>
                  <a:pt x="1056" y="192"/>
                </a:lnTo>
                <a:lnTo>
                  <a:pt x="1680" y="192"/>
                </a:lnTo>
                <a:lnTo>
                  <a:pt x="2160" y="48"/>
                </a:lnTo>
                <a:lnTo>
                  <a:pt x="2784" y="0"/>
                </a:lnTo>
                <a:lnTo>
                  <a:pt x="2880" y="0"/>
                </a:lnTo>
                <a:lnTo>
                  <a:pt x="2880" y="336"/>
                </a:lnTo>
                <a:lnTo>
                  <a:pt x="2208" y="384"/>
                </a:lnTo>
                <a:lnTo>
                  <a:pt x="1728" y="528"/>
                </a:lnTo>
                <a:lnTo>
                  <a:pt x="1008" y="528"/>
                </a:lnTo>
                <a:lnTo>
                  <a:pt x="0" y="768"/>
                </a:lnTo>
                <a:lnTo>
                  <a:pt x="0" y="38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17145" name="Freeform 25"/>
          <p:cNvSpPr>
            <a:spLocks/>
          </p:cNvSpPr>
          <p:nvPr/>
        </p:nvSpPr>
        <p:spPr bwMode="auto">
          <a:xfrm>
            <a:off x="2895600" y="2362200"/>
            <a:ext cx="4573588" cy="1449388"/>
          </a:xfrm>
          <a:custGeom>
            <a:avLst/>
            <a:gdLst>
              <a:gd name="T0" fmla="*/ 0 w 2881"/>
              <a:gd name="T1" fmla="*/ 528 h 913"/>
              <a:gd name="T2" fmla="*/ 1152 w 2881"/>
              <a:gd name="T3" fmla="*/ 288 h 913"/>
              <a:gd name="T4" fmla="*/ 1728 w 2881"/>
              <a:gd name="T5" fmla="*/ 288 h 913"/>
              <a:gd name="T6" fmla="*/ 2256 w 2881"/>
              <a:gd name="T7" fmla="*/ 96 h 913"/>
              <a:gd name="T8" fmla="*/ 2880 w 2881"/>
              <a:gd name="T9" fmla="*/ 0 h 913"/>
              <a:gd name="T10" fmla="*/ 2880 w 2881"/>
              <a:gd name="T11" fmla="*/ 528 h 913"/>
              <a:gd name="T12" fmla="*/ 2112 w 2881"/>
              <a:gd name="T13" fmla="*/ 576 h 913"/>
              <a:gd name="T14" fmla="*/ 1680 w 2881"/>
              <a:gd name="T15" fmla="*/ 720 h 913"/>
              <a:gd name="T16" fmla="*/ 1008 w 2881"/>
              <a:gd name="T17" fmla="*/ 720 h 913"/>
              <a:gd name="T18" fmla="*/ 0 w 2881"/>
              <a:gd name="T19" fmla="*/ 912 h 913"/>
              <a:gd name="T20" fmla="*/ 0 w 2881"/>
              <a:gd name="T21" fmla="*/ 528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1" h="913">
                <a:moveTo>
                  <a:pt x="0" y="528"/>
                </a:moveTo>
                <a:lnTo>
                  <a:pt x="1152" y="288"/>
                </a:lnTo>
                <a:lnTo>
                  <a:pt x="1728" y="288"/>
                </a:lnTo>
                <a:lnTo>
                  <a:pt x="2256" y="96"/>
                </a:lnTo>
                <a:lnTo>
                  <a:pt x="2880" y="0"/>
                </a:lnTo>
                <a:lnTo>
                  <a:pt x="2880" y="528"/>
                </a:lnTo>
                <a:lnTo>
                  <a:pt x="2112" y="576"/>
                </a:lnTo>
                <a:lnTo>
                  <a:pt x="1680" y="720"/>
                </a:lnTo>
                <a:lnTo>
                  <a:pt x="1008" y="720"/>
                </a:lnTo>
                <a:lnTo>
                  <a:pt x="0" y="912"/>
                </a:lnTo>
                <a:lnTo>
                  <a:pt x="0" y="528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517146" name="Text Box 26"/>
          <p:cNvSpPr txBox="1">
            <a:spLocks noChangeArrowheads="1"/>
          </p:cNvSpPr>
          <p:nvPr/>
        </p:nvSpPr>
        <p:spPr bwMode="auto">
          <a:xfrm>
            <a:off x="354013" y="627697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C5AAB5C6-EDE5-45D0-B503-612DFEFF08C6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289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خلاصه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اطلاعات یکی از پنج منبع اصلی یک سازمان است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خروجی کامپیوتر به وسیله مدیران و غیر مدیران استفاده می شود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یک سیستم متشکل از عناصری است که برای رسیدن به یک هدف کار می کنند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   الف : فیزیکی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    ب : مفهومی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داده در مقابل اطلاعات</a:t>
            </a:r>
          </a:p>
          <a:p>
            <a:pPr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30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64EA86C4-1C7D-4693-BC96-E0D4065BDB3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29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fa-IR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نمودار میله ای تقسیم بندی شده/ بخش بندی شده</a:t>
            </a:r>
            <a:endParaRPr lang="en-US" sz="3600" b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19174" name="Line 6"/>
          <p:cNvSpPr>
            <a:spLocks noChangeShapeType="1"/>
          </p:cNvSpPr>
          <p:nvPr/>
        </p:nvSpPr>
        <p:spPr bwMode="auto">
          <a:xfrm>
            <a:off x="2514600" y="2216150"/>
            <a:ext cx="0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75" name="Line 7"/>
          <p:cNvSpPr>
            <a:spLocks noChangeShapeType="1"/>
          </p:cNvSpPr>
          <p:nvPr/>
        </p:nvSpPr>
        <p:spPr bwMode="auto">
          <a:xfrm>
            <a:off x="2520950" y="4953000"/>
            <a:ext cx="417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1885950" y="4818063"/>
            <a:ext cx="320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9177" name="Rectangle 9"/>
          <p:cNvSpPr>
            <a:spLocks noChangeArrowheads="1"/>
          </p:cNvSpPr>
          <p:nvPr/>
        </p:nvSpPr>
        <p:spPr bwMode="auto">
          <a:xfrm>
            <a:off x="1733550" y="4284663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519178" name="Rectangle 10"/>
          <p:cNvSpPr>
            <a:spLocks noChangeArrowheads="1"/>
          </p:cNvSpPr>
          <p:nvPr/>
        </p:nvSpPr>
        <p:spPr bwMode="auto">
          <a:xfrm>
            <a:off x="1657350" y="3598863"/>
            <a:ext cx="574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1657350" y="2990850"/>
            <a:ext cx="574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150</a:t>
            </a:r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1657350" y="2381250"/>
            <a:ext cx="574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200</a:t>
            </a:r>
          </a:p>
        </p:txBody>
      </p:sp>
      <p:sp>
        <p:nvSpPr>
          <p:cNvPr id="519181" name="Rectangle 13"/>
          <p:cNvSpPr>
            <a:spLocks noChangeArrowheads="1"/>
          </p:cNvSpPr>
          <p:nvPr/>
        </p:nvSpPr>
        <p:spPr bwMode="auto">
          <a:xfrm>
            <a:off x="3562350" y="1649413"/>
            <a:ext cx="2047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Times New Roman" panose="02020603050405020304" pitchFamily="18" charset="0"/>
              </a:rPr>
              <a:t>Sales Revenue</a:t>
            </a:r>
          </a:p>
        </p:txBody>
      </p:sp>
      <p:sp>
        <p:nvSpPr>
          <p:cNvPr id="519182" name="Rectangle 14"/>
          <p:cNvSpPr>
            <a:spLocks noChangeArrowheads="1"/>
          </p:cNvSpPr>
          <p:nvPr/>
        </p:nvSpPr>
        <p:spPr bwMode="auto">
          <a:xfrm>
            <a:off x="2724150" y="5046663"/>
            <a:ext cx="701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1980</a:t>
            </a:r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3486150" y="5046663"/>
            <a:ext cx="701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1981</a:t>
            </a:r>
          </a:p>
        </p:txBody>
      </p:sp>
      <p:sp>
        <p:nvSpPr>
          <p:cNvPr id="519184" name="Rectangle 16"/>
          <p:cNvSpPr>
            <a:spLocks noChangeArrowheads="1"/>
          </p:cNvSpPr>
          <p:nvPr/>
        </p:nvSpPr>
        <p:spPr bwMode="auto">
          <a:xfrm>
            <a:off x="4248150" y="5046663"/>
            <a:ext cx="701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1982</a:t>
            </a:r>
          </a:p>
        </p:txBody>
      </p:sp>
      <p:sp>
        <p:nvSpPr>
          <p:cNvPr id="519185" name="Rectangle 17"/>
          <p:cNvSpPr>
            <a:spLocks noChangeArrowheads="1"/>
          </p:cNvSpPr>
          <p:nvPr/>
        </p:nvSpPr>
        <p:spPr bwMode="auto">
          <a:xfrm>
            <a:off x="5008563" y="5046663"/>
            <a:ext cx="701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1983</a:t>
            </a:r>
          </a:p>
        </p:txBody>
      </p:sp>
      <p:sp>
        <p:nvSpPr>
          <p:cNvPr id="519186" name="Rectangle 18"/>
          <p:cNvSpPr>
            <a:spLocks noChangeArrowheads="1"/>
          </p:cNvSpPr>
          <p:nvPr/>
        </p:nvSpPr>
        <p:spPr bwMode="auto">
          <a:xfrm>
            <a:off x="5922963" y="5046663"/>
            <a:ext cx="701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19187" name="Rectangle 19"/>
          <p:cNvSpPr>
            <a:spLocks noChangeArrowheads="1"/>
          </p:cNvSpPr>
          <p:nvPr/>
        </p:nvSpPr>
        <p:spPr bwMode="auto">
          <a:xfrm>
            <a:off x="3943350" y="5480050"/>
            <a:ext cx="866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Times New Roman" panose="02020603050405020304" pitchFamily="18" charset="0"/>
              </a:rPr>
              <a:t>سال ها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</a:rPr>
              <a:t>  (d)</a:t>
            </a:r>
          </a:p>
        </p:txBody>
      </p:sp>
      <p:sp>
        <p:nvSpPr>
          <p:cNvPr id="519188" name="Rectangle 20"/>
          <p:cNvSpPr>
            <a:spLocks noChangeArrowheads="1"/>
          </p:cNvSpPr>
          <p:nvPr/>
        </p:nvSpPr>
        <p:spPr bwMode="auto">
          <a:xfrm rot="16200000">
            <a:off x="628651" y="4300537"/>
            <a:ext cx="13081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Times New Roman" panose="02020603050405020304" pitchFamily="18" charset="0"/>
              </a:rPr>
              <a:t>میلیون دلار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189" name="Rectangle 21"/>
          <p:cNvSpPr>
            <a:spLocks noChangeArrowheads="1"/>
          </p:cNvSpPr>
          <p:nvPr/>
        </p:nvSpPr>
        <p:spPr bwMode="auto">
          <a:xfrm>
            <a:off x="7675563" y="5199063"/>
            <a:ext cx="108267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</a:rPr>
              <a:t>Legend:</a:t>
            </a:r>
          </a:p>
          <a:p>
            <a:r>
              <a:rPr lang="en-US" sz="1800">
                <a:latin typeface="Times New Roman" panose="02020603050405020304" pitchFamily="18" charset="0"/>
              </a:rPr>
              <a:t>Apples</a:t>
            </a:r>
          </a:p>
          <a:p>
            <a:r>
              <a:rPr lang="en-US" sz="1800">
                <a:latin typeface="Times New Roman" panose="02020603050405020304" pitchFamily="18" charset="0"/>
              </a:rPr>
              <a:t>Oranges</a:t>
            </a:r>
          </a:p>
          <a:p>
            <a:r>
              <a:rPr lang="en-US" sz="1800">
                <a:latin typeface="Times New Roman" panose="02020603050405020304" pitchFamily="18" charset="0"/>
              </a:rPr>
              <a:t>Peanuts</a:t>
            </a:r>
          </a:p>
        </p:txBody>
      </p:sp>
      <p:sp>
        <p:nvSpPr>
          <p:cNvPr id="519190" name="Rectangle 22"/>
          <p:cNvSpPr>
            <a:spLocks noChangeArrowheads="1"/>
          </p:cNvSpPr>
          <p:nvPr/>
        </p:nvSpPr>
        <p:spPr bwMode="auto">
          <a:xfrm>
            <a:off x="7092950" y="5645150"/>
            <a:ext cx="3683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1" name="Rectangle 23"/>
          <p:cNvSpPr>
            <a:spLocks noChangeArrowheads="1"/>
          </p:cNvSpPr>
          <p:nvPr/>
        </p:nvSpPr>
        <p:spPr bwMode="auto">
          <a:xfrm>
            <a:off x="7092950" y="5949950"/>
            <a:ext cx="368300" cy="139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2" name="Rectangle 24"/>
          <p:cNvSpPr>
            <a:spLocks noChangeArrowheads="1"/>
          </p:cNvSpPr>
          <p:nvPr/>
        </p:nvSpPr>
        <p:spPr bwMode="auto">
          <a:xfrm>
            <a:off x="7092950" y="6254750"/>
            <a:ext cx="368300" cy="63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3" name="Rectangle 25"/>
          <p:cNvSpPr>
            <a:spLocks noChangeArrowheads="1"/>
          </p:cNvSpPr>
          <p:nvPr/>
        </p:nvSpPr>
        <p:spPr bwMode="auto">
          <a:xfrm>
            <a:off x="2825750" y="4578350"/>
            <a:ext cx="368300" cy="368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4" name="Rectangle 26"/>
          <p:cNvSpPr>
            <a:spLocks noChangeArrowheads="1"/>
          </p:cNvSpPr>
          <p:nvPr/>
        </p:nvSpPr>
        <p:spPr bwMode="auto">
          <a:xfrm>
            <a:off x="3587750" y="4121150"/>
            <a:ext cx="368300" cy="825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5" name="Rectangle 27"/>
          <p:cNvSpPr>
            <a:spLocks noChangeArrowheads="1"/>
          </p:cNvSpPr>
          <p:nvPr/>
        </p:nvSpPr>
        <p:spPr bwMode="auto">
          <a:xfrm>
            <a:off x="4349750" y="4425950"/>
            <a:ext cx="36830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6" name="Rectangle 28"/>
          <p:cNvSpPr>
            <a:spLocks noChangeArrowheads="1"/>
          </p:cNvSpPr>
          <p:nvPr/>
        </p:nvSpPr>
        <p:spPr bwMode="auto">
          <a:xfrm>
            <a:off x="5111750" y="3816350"/>
            <a:ext cx="368300" cy="1130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7" name="Rectangle 29"/>
          <p:cNvSpPr>
            <a:spLocks noChangeArrowheads="1"/>
          </p:cNvSpPr>
          <p:nvPr/>
        </p:nvSpPr>
        <p:spPr bwMode="auto">
          <a:xfrm>
            <a:off x="6102350" y="3663950"/>
            <a:ext cx="292100" cy="1282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8" name="Rectangle 30"/>
          <p:cNvSpPr>
            <a:spLocks noChangeArrowheads="1"/>
          </p:cNvSpPr>
          <p:nvPr/>
        </p:nvSpPr>
        <p:spPr bwMode="auto">
          <a:xfrm>
            <a:off x="2825750" y="4121150"/>
            <a:ext cx="3683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199" name="Rectangle 31"/>
          <p:cNvSpPr>
            <a:spLocks noChangeArrowheads="1"/>
          </p:cNvSpPr>
          <p:nvPr/>
        </p:nvSpPr>
        <p:spPr bwMode="auto">
          <a:xfrm>
            <a:off x="3587750" y="3816350"/>
            <a:ext cx="368300" cy="292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0" name="Rectangle 32"/>
          <p:cNvSpPr>
            <a:spLocks noChangeArrowheads="1"/>
          </p:cNvSpPr>
          <p:nvPr/>
        </p:nvSpPr>
        <p:spPr bwMode="auto">
          <a:xfrm>
            <a:off x="4349750" y="3816350"/>
            <a:ext cx="368300" cy="596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1" name="Rectangle 33"/>
          <p:cNvSpPr>
            <a:spLocks noChangeArrowheads="1"/>
          </p:cNvSpPr>
          <p:nvPr/>
        </p:nvSpPr>
        <p:spPr bwMode="auto">
          <a:xfrm>
            <a:off x="5111750" y="3587750"/>
            <a:ext cx="368300" cy="215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2" name="Rectangle 34"/>
          <p:cNvSpPr>
            <a:spLocks noChangeArrowheads="1"/>
          </p:cNvSpPr>
          <p:nvPr/>
        </p:nvSpPr>
        <p:spPr bwMode="auto">
          <a:xfrm>
            <a:off x="6102350" y="3435350"/>
            <a:ext cx="292100" cy="215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3" name="Rectangle 35"/>
          <p:cNvSpPr>
            <a:spLocks noChangeArrowheads="1"/>
          </p:cNvSpPr>
          <p:nvPr/>
        </p:nvSpPr>
        <p:spPr bwMode="auto">
          <a:xfrm>
            <a:off x="2825750" y="3511550"/>
            <a:ext cx="368300" cy="596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4" name="Rectangle 36"/>
          <p:cNvSpPr>
            <a:spLocks noChangeArrowheads="1"/>
          </p:cNvSpPr>
          <p:nvPr/>
        </p:nvSpPr>
        <p:spPr bwMode="auto">
          <a:xfrm>
            <a:off x="3587750" y="3282950"/>
            <a:ext cx="368300" cy="520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5" name="Rectangle 37"/>
          <p:cNvSpPr>
            <a:spLocks noChangeArrowheads="1"/>
          </p:cNvSpPr>
          <p:nvPr/>
        </p:nvSpPr>
        <p:spPr bwMode="auto">
          <a:xfrm>
            <a:off x="4349750" y="3206750"/>
            <a:ext cx="368300" cy="596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6" name="Rectangle 38"/>
          <p:cNvSpPr>
            <a:spLocks noChangeArrowheads="1"/>
          </p:cNvSpPr>
          <p:nvPr/>
        </p:nvSpPr>
        <p:spPr bwMode="auto">
          <a:xfrm>
            <a:off x="5111750" y="2749550"/>
            <a:ext cx="368300" cy="825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7" name="Rectangle 39"/>
          <p:cNvSpPr>
            <a:spLocks noChangeArrowheads="1"/>
          </p:cNvSpPr>
          <p:nvPr/>
        </p:nvSpPr>
        <p:spPr bwMode="auto">
          <a:xfrm>
            <a:off x="6102350" y="2901950"/>
            <a:ext cx="292100" cy="520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9208" name="Text Box 40"/>
          <p:cNvSpPr txBox="1">
            <a:spLocks noChangeArrowheads="1"/>
          </p:cNvSpPr>
          <p:nvPr/>
        </p:nvSpPr>
        <p:spPr bwMode="auto">
          <a:xfrm>
            <a:off x="355600" y="63246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A4D550ED-68DD-4D1E-B29C-D8D3ABA7C40F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290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2  Titr" panose="00000700000000000000" pitchFamily="2" charset="-78"/>
              </a:rPr>
              <a:t>ملاحظات عوامل انسانی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0772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تأثیرات رفتاری می توان بر وظایف مربوط به کامپیوتر کارمندان اثر گذارند</a:t>
            </a:r>
          </a:p>
          <a:p>
            <a:pPr algn="r">
              <a:buFont typeface="Monotype Sorts" charset="0"/>
              <a:buNone/>
            </a:pPr>
            <a:endParaRPr lang="en-US" b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</a:t>
            </a:r>
            <a:r>
              <a:rPr lang="fa-IR" sz="3200" b="1">
                <a:cs typeface="2  Lotus" panose="00000400000000000000" pitchFamily="2" charset="-78"/>
              </a:rPr>
              <a:t>ترس</a:t>
            </a:r>
            <a:endParaRPr lang="en-US" sz="3200" b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- جایگزین شدن کامپیوتر به جای انسان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- سیستمهای کامپیوتری مناسب برای سازمانها هستند نه افراد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en-US">
                <a:cs typeface="2  Lotus" panose="00000400000000000000" pitchFamily="2" charset="-78"/>
              </a:rPr>
              <a:t>   </a:t>
            </a:r>
            <a:r>
              <a:rPr lang="fa-IR">
                <a:cs typeface="2  Lotus" panose="00000400000000000000" pitchFamily="2" charset="-78"/>
              </a:rPr>
              <a:t>    - مؤثر بودن مدیران و کارگران خط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3540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EDE96BA2-FD8A-4D09-BD73-A9FC63F27900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291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کاهش ترس ها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sz="2800">
                <a:cs typeface="2  Lotus" panose="00000400000000000000" pitchFamily="2" charset="-78"/>
              </a:rPr>
              <a:t> </a:t>
            </a:r>
            <a:r>
              <a:rPr lang="fa-IR" sz="3000" b="1">
                <a:cs typeface="2  Lotus" panose="00000400000000000000" pitchFamily="2" charset="-78"/>
              </a:rPr>
              <a:t>استفاده از کامپیوتر برای دست یافتن به کار بیشتر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fa-IR" sz="2800" b="1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sz="2800">
                <a:cs typeface="2  Lotus" panose="00000400000000000000" pitchFamily="2" charset="-78"/>
              </a:rPr>
              <a:t> </a:t>
            </a:r>
            <a:r>
              <a:rPr lang="fa-IR" sz="3000" b="1">
                <a:cs typeface="2  Lotus" panose="00000400000000000000" pitchFamily="2" charset="-78"/>
              </a:rPr>
              <a:t>استفاده از ارتباطات رسمی جهت باخبر نگهداشتن کارمندان از اهداف شرکت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sz="2800">
                <a:cs typeface="2  Lotus" panose="00000400000000000000" pitchFamily="2" charset="-78"/>
              </a:rPr>
              <a:t> </a:t>
            </a:r>
            <a:r>
              <a:rPr lang="fa-IR" sz="3000" b="1">
                <a:cs typeface="2  Lotus" panose="00000400000000000000" pitchFamily="2" charset="-78"/>
              </a:rPr>
              <a:t>ایجاد اعتماد بین کارمندان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fa-IR" sz="2800" b="1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sz="2800">
                <a:cs typeface="2  Lotus" panose="00000400000000000000" pitchFamily="2" charset="-78"/>
              </a:rPr>
              <a:t> </a:t>
            </a:r>
            <a:r>
              <a:rPr lang="fa-IR" sz="3000" b="1">
                <a:cs typeface="2  Lotus" panose="00000400000000000000" pitchFamily="2" charset="-78"/>
              </a:rPr>
              <a:t>همتراز کردن نیازهای کارمندان و اهداف شرکت</a:t>
            </a:r>
            <a:endParaRPr lang="en-US" sz="3000" b="1">
              <a:cs typeface="2  Lotus" panose="00000400000000000000" pitchFamily="2" charset="-78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800">
              <a:cs typeface="2  Lotus" panose="00000400000000000000" pitchFamily="2" charset="-78"/>
            </a:endParaRPr>
          </a:p>
        </p:txBody>
      </p:sp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3540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9B52921D-636D-4304-A87C-BF3F06C919DE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292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cs typeface="2  Titr" panose="00000700000000000000" pitchFamily="2" charset="-78"/>
              </a:rPr>
              <a:t>MIS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چشم اندازی از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اولین تلاش، ساختن اطلاعات قابل دسترس برای </a:t>
            </a:r>
            <a:r>
              <a:rPr lang="fa-IR" sz="3300" b="1" i="1">
                <a:cs typeface="2  Lotus" panose="00000400000000000000" pitchFamily="2" charset="-78"/>
              </a:rPr>
              <a:t>مدیریت</a:t>
            </a:r>
          </a:p>
          <a:p>
            <a:pPr algn="r">
              <a:buFont typeface="Monotype Sorts" charset="0"/>
              <a:buNone/>
            </a:pPr>
            <a:endParaRPr lang="en-US" sz="3300" i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وقتی در دهه1960 برای اولین بار ایجاد شد، بیشترین بهره از امتیاراتش برده شد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اکنون در تمام شرکت ها کامل شده</a:t>
            </a: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203200" y="63246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8D71BA8E-2EA8-4B24-95D5-42E84F05A162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293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>
                <a:cs typeface="2  Titr" panose="00000700000000000000" pitchFamily="2" charset="-78"/>
              </a:rPr>
              <a:t>MIS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حل مشکل و</a:t>
            </a:r>
            <a:endParaRPr lang="en-US" b="1">
              <a:cs typeface="2  Titr" panose="00000700000000000000" pitchFamily="2" charset="-78"/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143000"/>
            <a:ext cx="8505825" cy="5076825"/>
          </a:xfrm>
        </p:spPr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منابع نا محدود اطلاعات سازمان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  </a:t>
            </a:r>
            <a:r>
              <a:rPr lang="fa-IR" sz="2800">
                <a:cs typeface="2  Lotus" panose="00000400000000000000" pitchFamily="2" charset="-78"/>
              </a:rPr>
              <a:t>- تهیه اطلاعات برای حل مشکلات 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- مرتب کردن مراحل برای اجرا در دیگر محیط ها مانند دفتر کار مجازی، پایگاه </a:t>
            </a:r>
            <a:r>
              <a:rPr lang="en-US" sz="2800">
                <a:cs typeface="2  Lotus" panose="00000400000000000000" pitchFamily="2" charset="-78"/>
              </a:rPr>
              <a:t> DSS</a:t>
            </a:r>
            <a:r>
              <a:rPr lang="fa-IR" sz="2800">
                <a:cs typeface="2  Lotus" panose="00000400000000000000" pitchFamily="2" charset="-78"/>
              </a:rPr>
              <a:t>دانش و</a:t>
            </a:r>
            <a:endParaRPr lang="en-US" sz="4000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 sz="3600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درک وشناسایی مشکلات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ایده اصلی نگهداری اطلاعات روند اطلاعات برای مدیر است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>
                <a:cs typeface="2  Lotus" panose="00000400000000000000" pitchFamily="2" charset="-78"/>
              </a:rPr>
              <a:t> استفاده می کنند تا به تنهایی بر مسائل اشراف داشته باشند</a:t>
            </a:r>
            <a:r>
              <a:rPr lang="en-US">
                <a:cs typeface="2  Lotus" panose="00000400000000000000" pitchFamily="2" charset="-78"/>
              </a:rPr>
              <a:t>MIS</a:t>
            </a:r>
            <a:r>
              <a:rPr lang="fa-IR">
                <a:cs typeface="2  Lotus" panose="00000400000000000000" pitchFamily="2" charset="-78"/>
              </a:rPr>
              <a:t>  - مدیران از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 sz="3400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ضعف اصلی این است که هدف حل مسائل منحصر به فرد نیست</a:t>
            </a:r>
            <a:endParaRPr lang="en-US" sz="3400" b="1">
              <a:cs typeface="2  Lotus" panose="00000400000000000000" pitchFamily="2" charset="-78"/>
            </a:endParaRP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230188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AD0E2553-3D9F-4547-A713-255DA80F8BE5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294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600" b="1">
                <a:latin typeface="Impact" panose="020B0806030902050204" pitchFamily="34" charset="0"/>
                <a:cs typeface="2  Titr" panose="00000700000000000000" pitchFamily="2" charset="-78"/>
              </a:rPr>
              <a:t>خلاصه</a:t>
            </a:r>
            <a:endParaRPr lang="en-US" sz="4600" b="1">
              <a:cs typeface="2  Titr" panose="00000700000000000000" pitchFamily="2" charset="-78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 b="1">
                <a:cs typeface="2  Lotus" panose="00000400000000000000" pitchFamily="2" charset="-78"/>
              </a:rPr>
              <a:t>سازمانی برای فراهم آوردن اطلاعات </a:t>
            </a:r>
            <a:r>
              <a:rPr lang="en-US" b="1">
                <a:cs typeface="2  Lotus" panose="00000400000000000000" pitchFamily="2" charset="-78"/>
              </a:rPr>
              <a:t> </a:t>
            </a:r>
            <a:r>
              <a:rPr lang="fa-IR" b="1">
                <a:cs typeface="2  Lotus" panose="00000400000000000000" pitchFamily="2" charset="-78"/>
              </a:rPr>
              <a:t> یک دلیل</a:t>
            </a:r>
            <a:r>
              <a:rPr lang="en-US" b="1">
                <a:cs typeface="2  Lotus" panose="00000400000000000000" pitchFamily="2" charset="-78"/>
              </a:rPr>
              <a:t>MIS</a:t>
            </a:r>
            <a:r>
              <a:rPr lang="fa-IR">
                <a:cs typeface="2  Lotus" panose="00000400000000000000" pitchFamily="2" charset="-78"/>
              </a:rPr>
              <a:t>*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برای مدیران با نیازهای مشابه است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b="1">
                <a:cs typeface="2  Lotus" panose="00000400000000000000" pitchFamily="2" charset="-78"/>
              </a:rPr>
              <a:t> </a:t>
            </a:r>
            <a:r>
              <a:rPr lang="fa-IR" b="1">
                <a:cs typeface="2  Lotus" panose="00000400000000000000" pitchFamily="2" charset="-78"/>
              </a:rPr>
              <a:t> های وظیفه ای پدیدار شد</a:t>
            </a:r>
            <a:r>
              <a:rPr lang="en-US" b="1">
                <a:cs typeface="2  Lotus" panose="00000400000000000000" pitchFamily="2" charset="-78"/>
              </a:rPr>
              <a:t>MIS</a:t>
            </a:r>
            <a:r>
              <a:rPr lang="fa-IR">
                <a:cs typeface="2  Lotus" panose="00000400000000000000" pitchFamily="2" charset="-78"/>
              </a:rPr>
              <a:t>*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</a:t>
            </a:r>
            <a:r>
              <a:rPr lang="en-US" b="1">
                <a:cs typeface="2  Lotus" panose="00000400000000000000" pitchFamily="2" charset="-78"/>
              </a:rPr>
              <a:t>MIS </a:t>
            </a: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زیر سیستم های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</a:t>
            </a:r>
            <a:r>
              <a:rPr lang="fa-IR" sz="2800">
                <a:cs typeface="2  Lotus" panose="00000400000000000000" pitchFamily="2" charset="-78"/>
              </a:rPr>
              <a:t>- نرم افزار گزارش نویسی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مدل های ریاضی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مدیریت می تواند با استثنا ترکیب شود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30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7A95A490-777B-4FCA-9991-84AF2804E696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295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600" b="1">
                <a:latin typeface="Impact" panose="020B0806030902050204" pitchFamily="34" charset="0"/>
                <a:cs typeface="2  Titr" panose="00000700000000000000" pitchFamily="2" charset="-78"/>
              </a:rPr>
              <a:t>خلاصه </a:t>
            </a:r>
            <a:r>
              <a:rPr lang="fa-IR" sz="4200" b="1">
                <a:latin typeface="Impact" panose="020B0806030902050204" pitchFamily="34" charset="0"/>
                <a:cs typeface="2  Titr" panose="00000700000000000000" pitchFamily="2" charset="-78"/>
              </a:rPr>
              <a:t>(ادامه)</a:t>
            </a:r>
            <a:endParaRPr lang="en-US" sz="4200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3400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مدل های ریاضی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  - فقط یک تقریب</a:t>
            </a:r>
            <a:endParaRPr lang="fa-IR" sz="10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fa-IR" sz="2800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3400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گرافیک کامپیوتر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fa-IR" b="1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 sz="3400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تأثیرات رفتاری</a:t>
            </a: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endParaRPr lang="fa-IR" b="1"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 sz="3400" b="1">
                <a:cs typeface="2  Lotus" panose="00000400000000000000" pitchFamily="2" charset="-78"/>
              </a:rPr>
              <a:t>IS</a:t>
            </a:r>
            <a:r>
              <a:rPr lang="fa-IR" sz="3400">
                <a:cs typeface="2  Lotus" panose="00000400000000000000" pitchFamily="2" charset="-78"/>
              </a:rPr>
              <a:t>* </a:t>
            </a:r>
            <a:r>
              <a:rPr lang="fa-IR" sz="3400" b="1">
                <a:cs typeface="2  Lotus" panose="00000400000000000000" pitchFamily="2" charset="-78"/>
              </a:rPr>
              <a:t>کیفیت </a:t>
            </a:r>
            <a:endParaRPr lang="en-US" sz="3400">
              <a:cs typeface="2  Lotus" panose="00000400000000000000" pitchFamily="2" charset="-78"/>
            </a:endParaRPr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3540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 sz="1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>
                <a:latin typeface="Times New Roman" panose="02020603050405020304" pitchFamily="18" charset="0"/>
              </a:rPr>
              <a:t>-</a:t>
            </a:r>
            <a:fld id="{8BEF9CA3-2297-4B36-89B1-CF78B499F977}" type="slidenum"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296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219200"/>
          </a:xfrm>
        </p:spPr>
        <p:txBody>
          <a:bodyPr/>
          <a:lstStyle/>
          <a:p>
            <a:r>
              <a:rPr lang="fa-IR" sz="7200" b="1">
                <a:effectLst/>
                <a:cs typeface="2  Titr" panose="00000700000000000000" pitchFamily="2" charset="-78"/>
              </a:rPr>
              <a:t>فصل اول</a:t>
            </a:r>
            <a:endParaRPr lang="en-US" sz="7200" b="1">
              <a:effectLst/>
              <a:cs typeface="2  Titr" panose="00000700000000000000" pitchFamily="2" charset="-7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1905000"/>
          </a:xfrm>
        </p:spPr>
        <p:txBody>
          <a:bodyPr/>
          <a:lstStyle/>
          <a:p>
            <a:pPr algn="r" rtl="1"/>
            <a:r>
              <a:rPr lang="fa-IR" sz="3600">
                <a:cs typeface="2  Lotus" panose="00000400000000000000" pitchFamily="2" charset="-78"/>
              </a:rPr>
              <a:t>مقدمه ای بر سیستم های اطلاعاتی مبتنی بر کامپیوتر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54000" y="642937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8FCF0FA1-94AD-4E08-AA06-C3BD5AF2C77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خلاصه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en-US" sz="2400">
                <a:cs typeface="Times New Roman" panose="02020603050405020304" pitchFamily="18" charset="0"/>
              </a:rPr>
              <a:t>CBIS</a:t>
            </a:r>
            <a:r>
              <a:rPr lang="fa-IR" sz="2400">
                <a:cs typeface="Times New Roman" panose="02020603050405020304" pitchFamily="18" charset="0"/>
              </a:rPr>
              <a:t>*  اجزای مختلف </a:t>
            </a:r>
            <a:endParaRPr lang="en-US" sz="2400"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en-US" sz="2400">
                <a:cs typeface="Times New Roman" panose="02020603050405020304" pitchFamily="18" charset="0"/>
              </a:rPr>
              <a:t>    </a:t>
            </a:r>
            <a:r>
              <a:rPr lang="fa-IR" sz="2400">
                <a:cs typeface="Times New Roman" panose="02020603050405020304" pitchFamily="18" charset="0"/>
              </a:rPr>
              <a:t>      </a:t>
            </a:r>
            <a:r>
              <a:rPr lang="en-US" sz="2400">
                <a:cs typeface="Times New Roman" panose="02020603050405020304" pitchFamily="18" charset="0"/>
              </a:rPr>
              <a:t>AIS</a:t>
            </a:r>
            <a:r>
              <a:rPr lang="fa-IR" sz="2400">
                <a:cs typeface="Times New Roman" panose="02020603050405020304" pitchFamily="18" charset="0"/>
              </a:rPr>
              <a:t>        </a:t>
            </a:r>
            <a:endParaRPr lang="en-US" sz="2400"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400">
                <a:cs typeface="Times New Roman" panose="02020603050405020304" pitchFamily="18" charset="0"/>
              </a:rPr>
              <a:t>        </a:t>
            </a:r>
            <a:r>
              <a:rPr lang="en-US" sz="2400">
                <a:cs typeface="Times New Roman" panose="02020603050405020304" pitchFamily="18" charset="0"/>
              </a:rPr>
              <a:t>MIS</a:t>
            </a:r>
            <a:r>
              <a:rPr lang="fa-IR" sz="2400">
                <a:cs typeface="Times New Roman" panose="02020603050405020304" pitchFamily="18" charset="0"/>
              </a:rPr>
              <a:t>       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400">
                <a:cs typeface="Times New Roman" panose="02020603050405020304" pitchFamily="18" charset="0"/>
              </a:rPr>
              <a:t>      </a:t>
            </a:r>
            <a:r>
              <a:rPr lang="en-US" sz="2400">
                <a:cs typeface="Times New Roman" panose="02020603050405020304" pitchFamily="18" charset="0"/>
              </a:rPr>
              <a:t>DSS</a:t>
            </a:r>
            <a:r>
              <a:rPr lang="fa-IR" sz="2400">
                <a:cs typeface="Times New Roman" panose="02020603050405020304" pitchFamily="18" charset="0"/>
              </a:rPr>
              <a:t>       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400">
                <a:cs typeface="Times New Roman" panose="02020603050405020304" pitchFamily="18" charset="0"/>
              </a:rPr>
              <a:t>       دفتر مجازی 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400">
                <a:cs typeface="Times New Roman" panose="02020603050405020304" pitchFamily="18" charset="0"/>
              </a:rPr>
              <a:t>      سیستم های مبتنی بر دانش 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fa-IR" sz="2400">
                <a:cs typeface="Times New Roman" panose="02020603050405020304" pitchFamily="18" charset="0"/>
              </a:rPr>
              <a:t>*  تخمین تمایلات کاربرنهایی 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r>
              <a:rPr lang="en-US" sz="2400">
                <a:cs typeface="Times New Roman" panose="02020603050405020304" pitchFamily="18" charset="0"/>
              </a:rPr>
              <a:t>CBIS </a:t>
            </a:r>
            <a:r>
              <a:rPr lang="fa-IR" sz="2400">
                <a:cs typeface="Times New Roman" panose="02020603050405020304" pitchFamily="18" charset="0"/>
              </a:rPr>
              <a:t>* پیشرفت 	</a:t>
            </a:r>
          </a:p>
          <a:p>
            <a:pPr algn="r">
              <a:lnSpc>
                <a:spcPct val="80000"/>
              </a:lnSpc>
              <a:buFont typeface="Monotype Sorts" charset="0"/>
              <a:buNone/>
            </a:pPr>
            <a:endParaRPr lang="en-US" sz="24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US" sz="1600">
                <a:cs typeface="Times New Roman" panose="02020603050405020304" pitchFamily="18" charset="0"/>
              </a:rPr>
              <a:t>                       </a:t>
            </a:r>
            <a:r>
              <a:rPr lang="fa-IR" sz="1600">
                <a:cs typeface="Times New Roman" panose="02020603050405020304" pitchFamily="18" charset="0"/>
              </a:rPr>
              <a:t>    </a:t>
            </a:r>
            <a:endParaRPr lang="en-US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fa-IR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fa-IR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fa-IR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fa-IR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fa-IR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fa-IR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fa-IR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fa-IR" sz="160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Monotype Sorts" charset="0"/>
              <a:buNone/>
            </a:pPr>
            <a:endParaRPr lang="en-US" sz="1600">
              <a:cs typeface="Times New Roman" panose="02020603050405020304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76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1-</a:t>
            </a:r>
            <a:fld id="{2EE3FDD5-CA3B-466C-BF9D-4A3E6E5410C5}" type="slidenum">
              <a:rPr lang="en-US" sz="1400">
                <a:latin typeface="Times New Roman" panose="02020603050405020304" pitchFamily="18" charset="0"/>
              </a:rPr>
              <a:pPr algn="ctr"/>
              <a:t>30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905000"/>
          </a:xfrm>
          <a:noFill/>
          <a:ln/>
        </p:spPr>
        <p:txBody>
          <a:bodyPr/>
          <a:lstStyle/>
          <a:p>
            <a:r>
              <a:rPr lang="fa-IR" sz="8000" b="1">
                <a:effectLst/>
                <a:cs typeface="2  Titr" panose="00000700000000000000" pitchFamily="2" charset="-78"/>
              </a:rPr>
              <a:t>فصل دوم</a:t>
            </a:r>
            <a:endParaRPr lang="en-US" sz="8000" b="1">
              <a:effectLst/>
              <a:cs typeface="2  Titr" panose="00000700000000000000" pitchFamily="2" charset="-78"/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استفاده از تکنولوژی اطلاعات برا ی موفقیت در رقابت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810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8A2730E5-9800-4CF7-B265-FF8B77892AF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شرکت چیست ؟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114800"/>
          </a:xfrm>
        </p:spPr>
        <p:txBody>
          <a:bodyPr/>
          <a:lstStyle/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b="1" i="1">
                <a:cs typeface="2  Lotus" panose="00000400000000000000" pitchFamily="2" charset="-78"/>
              </a:rPr>
              <a:t>* سیستم فیزیکی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- سیستمی بسته است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- به وسیله مدیر کنترل می شود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- از باز خورد برای دستیابی به اهداف برآورد شده استفاده می کند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- از لحاظ مسائل محیطی باز است 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b="1" i="1">
                <a:cs typeface="2  Lotus" panose="00000400000000000000" pitchFamily="2" charset="-78"/>
              </a:rPr>
              <a:t>* اداره شده به واسطه استفاده از سیستم مفهومی</a:t>
            </a:r>
            <a:endParaRPr lang="en-US" b="1" i="1">
              <a:cs typeface="2  Lotus" panose="00000400000000000000" pitchFamily="2" charset="-78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810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21DB329F-4D39-44E8-8400-2173F4305F1D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اهمیت محیط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5814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* وجود دلایل محیطی بسیار برای وجود شرکت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به دست آ وردن منابع را از </a:t>
            </a:r>
            <a:r>
              <a:rPr lang="fa-IR" b="1">
                <a:cs typeface="2  Lotus" panose="00000400000000000000" pitchFamily="2" charset="-78"/>
              </a:rPr>
              <a:t>محیط </a:t>
            </a:r>
            <a:r>
              <a:rPr lang="fa-IR">
                <a:cs typeface="2  Lotus" panose="00000400000000000000" pitchFamily="2" charset="-78"/>
              </a:rPr>
              <a:t>به وسیله شرکت،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تبدیل منابع به کالا و خدمات و ارائه آنها به </a:t>
            </a:r>
            <a:r>
              <a:rPr lang="fa-IR" b="1">
                <a:cs typeface="2  Lotus" panose="00000400000000000000" pitchFamily="2" charset="-78"/>
              </a:rPr>
              <a:t>محیط</a:t>
            </a: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41313" y="6219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904E80AC-A403-4521-8CF1-1C28455F17E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28600" y="990600"/>
            <a:ext cx="1422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3600" b="1" i="1">
                <a:solidFill>
                  <a:schemeClr val="accent1"/>
                </a:solidFill>
                <a:cs typeface="2  Lotus" panose="00000400000000000000" pitchFamily="2" charset="-78"/>
              </a:rPr>
              <a:t>اجتماع</a:t>
            </a:r>
            <a:endParaRPr lang="en-US" sz="3600" b="1" i="1">
              <a:solidFill>
                <a:schemeClr val="accent1"/>
              </a:solidFill>
              <a:cs typeface="2  Lotus" panose="00000400000000000000" pitchFamily="2" charset="-78"/>
            </a:endParaRPr>
          </a:p>
        </p:txBody>
      </p: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0" y="0"/>
            <a:ext cx="8416925" cy="6122988"/>
            <a:chOff x="0" y="0"/>
            <a:chExt cx="5302" cy="3857"/>
          </a:xfrm>
        </p:grpSpPr>
        <p:sp>
          <p:nvSpPr>
            <p:cNvPr id="99334" name="Freeform 6"/>
            <p:cNvSpPr>
              <a:spLocks/>
            </p:cNvSpPr>
            <p:nvPr/>
          </p:nvSpPr>
          <p:spPr bwMode="auto">
            <a:xfrm>
              <a:off x="0" y="0"/>
              <a:ext cx="3835" cy="3857"/>
            </a:xfrm>
            <a:custGeom>
              <a:avLst/>
              <a:gdLst>
                <a:gd name="T0" fmla="*/ 3834 w 3835"/>
                <a:gd name="T1" fmla="*/ 3389 h 3857"/>
                <a:gd name="T2" fmla="*/ 454 w 3835"/>
                <a:gd name="T3" fmla="*/ 0 h 3857"/>
                <a:gd name="T4" fmla="*/ 0 w 3835"/>
                <a:gd name="T5" fmla="*/ 0 h 3857"/>
                <a:gd name="T6" fmla="*/ 0 w 3835"/>
                <a:gd name="T7" fmla="*/ 477 h 3857"/>
                <a:gd name="T8" fmla="*/ 3369 w 3835"/>
                <a:gd name="T9" fmla="*/ 3856 h 3857"/>
                <a:gd name="T10" fmla="*/ 3834 w 3835"/>
                <a:gd name="T11" fmla="*/ 3389 h 3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5" h="3857">
                  <a:moveTo>
                    <a:pt x="3834" y="3389"/>
                  </a:moveTo>
                  <a:lnTo>
                    <a:pt x="454" y="0"/>
                  </a:lnTo>
                  <a:lnTo>
                    <a:pt x="0" y="0"/>
                  </a:lnTo>
                  <a:lnTo>
                    <a:pt x="0" y="477"/>
                  </a:lnTo>
                  <a:lnTo>
                    <a:pt x="3369" y="3856"/>
                  </a:lnTo>
                  <a:lnTo>
                    <a:pt x="3834" y="3389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64CBC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auto">
            <a:xfrm>
              <a:off x="854" y="0"/>
              <a:ext cx="3369" cy="3196"/>
            </a:xfrm>
            <a:custGeom>
              <a:avLst/>
              <a:gdLst>
                <a:gd name="T0" fmla="*/ 367 w 3369"/>
                <a:gd name="T1" fmla="*/ 0 h 3196"/>
                <a:gd name="T2" fmla="*/ 3368 w 3369"/>
                <a:gd name="T3" fmla="*/ 3011 h 3196"/>
                <a:gd name="T4" fmla="*/ 3184 w 3369"/>
                <a:gd name="T5" fmla="*/ 3195 h 3196"/>
                <a:gd name="T6" fmla="*/ 0 w 3369"/>
                <a:gd name="T7" fmla="*/ 0 h 3196"/>
                <a:gd name="T8" fmla="*/ 367 w 3369"/>
                <a:gd name="T9" fmla="*/ 0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9" h="3196">
                  <a:moveTo>
                    <a:pt x="367" y="0"/>
                  </a:moveTo>
                  <a:lnTo>
                    <a:pt x="3368" y="3011"/>
                  </a:lnTo>
                  <a:lnTo>
                    <a:pt x="3184" y="3195"/>
                  </a:lnTo>
                  <a:lnTo>
                    <a:pt x="0" y="0"/>
                  </a:lnTo>
                  <a:lnTo>
                    <a:pt x="367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64CBC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auto">
            <a:xfrm>
              <a:off x="2171" y="0"/>
              <a:ext cx="2838" cy="2535"/>
            </a:xfrm>
            <a:custGeom>
              <a:avLst/>
              <a:gdLst>
                <a:gd name="T0" fmla="*/ 625 w 2838"/>
                <a:gd name="T1" fmla="*/ 0 h 2535"/>
                <a:gd name="T2" fmla="*/ 2837 w 2838"/>
                <a:gd name="T3" fmla="*/ 2219 h 2535"/>
                <a:gd name="T4" fmla="*/ 2524 w 2838"/>
                <a:gd name="T5" fmla="*/ 2534 h 2535"/>
                <a:gd name="T6" fmla="*/ 0 w 2838"/>
                <a:gd name="T7" fmla="*/ 0 h 2535"/>
                <a:gd name="T8" fmla="*/ 625 w 2838"/>
                <a:gd name="T9" fmla="*/ 0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8" h="2535">
                  <a:moveTo>
                    <a:pt x="625" y="0"/>
                  </a:moveTo>
                  <a:lnTo>
                    <a:pt x="2837" y="2219"/>
                  </a:lnTo>
                  <a:lnTo>
                    <a:pt x="2524" y="2534"/>
                  </a:lnTo>
                  <a:lnTo>
                    <a:pt x="0" y="0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64CBC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auto">
            <a:xfrm>
              <a:off x="3033" y="0"/>
              <a:ext cx="2269" cy="2103"/>
            </a:xfrm>
            <a:custGeom>
              <a:avLst/>
              <a:gdLst>
                <a:gd name="T0" fmla="*/ 0 w 2269"/>
                <a:gd name="T1" fmla="*/ 0 h 2103"/>
                <a:gd name="T2" fmla="*/ 2095 w 2269"/>
                <a:gd name="T3" fmla="*/ 2102 h 2103"/>
                <a:gd name="T4" fmla="*/ 2268 w 2269"/>
                <a:gd name="T5" fmla="*/ 1929 h 2103"/>
                <a:gd name="T6" fmla="*/ 345 w 2269"/>
                <a:gd name="T7" fmla="*/ 0 h 2103"/>
                <a:gd name="T8" fmla="*/ 0 w 2269"/>
                <a:gd name="T9" fmla="*/ 0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9" h="2103">
                  <a:moveTo>
                    <a:pt x="0" y="0"/>
                  </a:moveTo>
                  <a:lnTo>
                    <a:pt x="2095" y="2102"/>
                  </a:lnTo>
                  <a:lnTo>
                    <a:pt x="2268" y="1929"/>
                  </a:lnTo>
                  <a:lnTo>
                    <a:pt x="3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64CBC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99338" name="Oval 10"/>
          <p:cNvSpPr>
            <a:spLocks noChangeArrowheads="1"/>
          </p:cNvSpPr>
          <p:nvPr/>
        </p:nvSpPr>
        <p:spPr bwMode="auto">
          <a:xfrm>
            <a:off x="3406775" y="1073150"/>
            <a:ext cx="2454275" cy="1358900"/>
          </a:xfrm>
          <a:prstGeom prst="ellipse">
            <a:avLst/>
          </a:prstGeom>
          <a:solidFill>
            <a:srgbClr val="F57B49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39" name="Oval 11"/>
          <p:cNvSpPr>
            <a:spLocks noChangeArrowheads="1"/>
          </p:cNvSpPr>
          <p:nvPr/>
        </p:nvSpPr>
        <p:spPr bwMode="auto">
          <a:xfrm>
            <a:off x="1058863" y="1530350"/>
            <a:ext cx="2379662" cy="1382713"/>
          </a:xfrm>
          <a:prstGeom prst="ellipse">
            <a:avLst/>
          </a:prstGeom>
          <a:solidFill>
            <a:srgbClr val="F57B49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40" name="Oval 12"/>
          <p:cNvSpPr>
            <a:spLocks noChangeArrowheads="1"/>
          </p:cNvSpPr>
          <p:nvPr/>
        </p:nvSpPr>
        <p:spPr bwMode="auto">
          <a:xfrm>
            <a:off x="5873750" y="1530350"/>
            <a:ext cx="2425700" cy="1282700"/>
          </a:xfrm>
          <a:prstGeom prst="ellipse">
            <a:avLst/>
          </a:prstGeom>
          <a:solidFill>
            <a:srgbClr val="F57B49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41" name="Oval 13"/>
          <p:cNvSpPr>
            <a:spLocks noChangeArrowheads="1"/>
          </p:cNvSpPr>
          <p:nvPr/>
        </p:nvSpPr>
        <p:spPr bwMode="auto">
          <a:xfrm>
            <a:off x="1157288" y="4554538"/>
            <a:ext cx="2379662" cy="1382712"/>
          </a:xfrm>
          <a:prstGeom prst="ellipse">
            <a:avLst/>
          </a:prstGeom>
          <a:solidFill>
            <a:srgbClr val="F57B49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6056313" y="4630738"/>
            <a:ext cx="2378075" cy="1382712"/>
          </a:xfrm>
          <a:prstGeom prst="ellipse">
            <a:avLst/>
          </a:prstGeom>
          <a:solidFill>
            <a:srgbClr val="F57B49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43" name="Oval 15"/>
          <p:cNvSpPr>
            <a:spLocks noChangeArrowheads="1"/>
          </p:cNvSpPr>
          <p:nvPr/>
        </p:nvSpPr>
        <p:spPr bwMode="auto">
          <a:xfrm>
            <a:off x="676275" y="3043238"/>
            <a:ext cx="2379663" cy="1382712"/>
          </a:xfrm>
          <a:prstGeom prst="ellipse">
            <a:avLst/>
          </a:prstGeom>
          <a:solidFill>
            <a:srgbClr val="F57B49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44" name="Oval 16"/>
          <p:cNvSpPr>
            <a:spLocks noChangeArrowheads="1"/>
          </p:cNvSpPr>
          <p:nvPr/>
        </p:nvSpPr>
        <p:spPr bwMode="auto">
          <a:xfrm>
            <a:off x="6354763" y="3041650"/>
            <a:ext cx="2378075" cy="1384300"/>
          </a:xfrm>
          <a:prstGeom prst="ellipse">
            <a:avLst/>
          </a:prstGeom>
          <a:solidFill>
            <a:srgbClr val="F57B49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45" name="Oval 17"/>
          <p:cNvSpPr>
            <a:spLocks noChangeArrowheads="1"/>
          </p:cNvSpPr>
          <p:nvPr/>
        </p:nvSpPr>
        <p:spPr bwMode="auto">
          <a:xfrm>
            <a:off x="3541713" y="5259388"/>
            <a:ext cx="2378075" cy="1354137"/>
          </a:xfrm>
          <a:prstGeom prst="ellipse">
            <a:avLst/>
          </a:prstGeom>
          <a:solidFill>
            <a:srgbClr val="F57B49"/>
          </a:solidFill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886200" y="1419225"/>
            <a:ext cx="13160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2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دولت</a:t>
            </a:r>
            <a:endParaRPr lang="en-US" sz="32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1157288" y="3508375"/>
            <a:ext cx="16129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تهیه کنندگان</a:t>
            </a:r>
            <a:endParaRPr lang="en-US" sz="2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 rot="1313824">
            <a:off x="3897313" y="3294063"/>
            <a:ext cx="17494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شرکت</a:t>
            </a:r>
            <a:endParaRPr lang="en-US" sz="4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49" name="Rectangle 21"/>
          <p:cNvSpPr>
            <a:spLocks noChangeArrowheads="1"/>
          </p:cNvSpPr>
          <p:nvPr/>
        </p:nvSpPr>
        <p:spPr bwMode="auto">
          <a:xfrm>
            <a:off x="6956425" y="3394075"/>
            <a:ext cx="10636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مشتریان</a:t>
            </a:r>
            <a:endParaRPr lang="en-US" sz="28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6807200" y="4970463"/>
            <a:ext cx="7683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40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رقبا</a:t>
            </a:r>
            <a:endParaRPr lang="en-US" sz="40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3352800" y="4572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a-IR" sz="28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1981200" y="152400"/>
            <a:ext cx="4984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محیط شرکت </a:t>
            </a:r>
            <a:endParaRPr lang="en-US" sz="2800"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65138" y="6346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FBA8E28E-FD80-49BE-BCC5-6E04DAD7B22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1651000" y="1995488"/>
            <a:ext cx="1316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کمیته مالی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1651000" y="4787900"/>
            <a:ext cx="131603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اتحادیه</a:t>
            </a:r>
            <a:r>
              <a:rPr lang="fa-IR" sz="32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کارگران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4038600" y="5527675"/>
            <a:ext cx="13160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سهامداران یا  مالکان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6456363" y="1752600"/>
            <a:ext cx="13160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کمیته عمومی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20000" cy="1981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انواع ارتباط شرکت با محیط به وسیله جریان منابع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فیزیکی ومفهومی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برخی جریانات بزرگتر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برخی جریانات خاص ( نباید در همه رخ دهد )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همه منابع محیطی – عاقبت به محیط باز می گردند –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65113" y="63722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F1FC55E3-DDBD-40E7-881D-17701AA9C47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مزایای رقابت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از دیدگاه کامپیوتری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- استفاده ازابزار اطلاعات برای کسب سود در بازار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-اطمینان بیشتر به منابع مفهومي تا فیزیکی(داده واطلاعات)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دستيابي به اهداف استراتژیک شركت از طريق منابع اطلاعاتي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5113" y="63722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3D4FD6B3-E333-4E39-8ECB-C43CF2A29F1E}" type="slidenum">
              <a:rPr lang="ar-SA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7626350" y="22161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9B34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7473950" y="23685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BCB7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7321550" y="25209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5721350" y="22161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9B34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5568950" y="23685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BCB7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5416550" y="25209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2139950" y="21399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9B34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11" name="AutoShape 11"/>
          <p:cNvSpPr>
            <a:spLocks noChangeArrowheads="1"/>
          </p:cNvSpPr>
          <p:nvPr/>
        </p:nvSpPr>
        <p:spPr bwMode="auto">
          <a:xfrm>
            <a:off x="1987550" y="22923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BCB7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12" name="AutoShape 12"/>
          <p:cNvSpPr>
            <a:spLocks noChangeArrowheads="1"/>
          </p:cNvSpPr>
          <p:nvPr/>
        </p:nvSpPr>
        <p:spPr bwMode="auto">
          <a:xfrm>
            <a:off x="1835150" y="24447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378450" y="2995613"/>
            <a:ext cx="1296988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زنجیره های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کانال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1757363" y="2995613"/>
            <a:ext cx="129698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زنجیره های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ارزشی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تهیه کننده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7281863" y="2995613"/>
            <a:ext cx="129698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زنجیره های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ارزشی 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خریدار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2416" name="AutoShape 16"/>
          <p:cNvSpPr>
            <a:spLocks noChangeArrowheads="1"/>
          </p:cNvSpPr>
          <p:nvPr/>
        </p:nvSpPr>
        <p:spPr bwMode="auto">
          <a:xfrm>
            <a:off x="3740150" y="23685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17" name="AutoShape 17"/>
          <p:cNvSpPr>
            <a:spLocks noChangeArrowheads="1"/>
          </p:cNvSpPr>
          <p:nvPr/>
        </p:nvSpPr>
        <p:spPr bwMode="auto">
          <a:xfrm>
            <a:off x="311150" y="2368550"/>
            <a:ext cx="1282700" cy="2197100"/>
          </a:xfrm>
          <a:prstGeom prst="homePlate">
            <a:avLst>
              <a:gd name="adj" fmla="val 24106"/>
            </a:avLst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3824288" y="2995613"/>
            <a:ext cx="89693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زنجیره 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ارزشی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شرکت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2997200" y="201613"/>
            <a:ext cx="2859088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سیستم ارزشی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31115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3318619B-FDAA-40C0-B0A1-7203FD7BB5E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منابع اطلاعات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47244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3600" b="1">
                <a:cs typeface="2  Lotus" panose="00000400000000000000" pitchFamily="2" charset="-78"/>
              </a:rPr>
              <a:t>دو دیدگاه مدیریت اطلاعات</a:t>
            </a:r>
            <a:endParaRPr lang="en-US" sz="3600" b="1">
              <a:cs typeface="2  Lotus" panose="00000400000000000000" pitchFamily="2" charset="-78"/>
            </a:endParaRPr>
          </a:p>
          <a:p>
            <a:pPr algn="ct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1.مدیریت داده به وسیله سیستم مدیریت پایگاه داده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مبتنی بر کامپیوتر</a:t>
            </a:r>
            <a:r>
              <a:rPr lang="en-US">
                <a:cs typeface="2  Lotus" panose="00000400000000000000" pitchFamily="2" charset="-78"/>
              </a:rPr>
              <a:t>(DBMS)</a:t>
            </a:r>
            <a:r>
              <a:rPr lang="fa-IR">
                <a:cs typeface="2  Lotus" panose="00000400000000000000" pitchFamily="2" charset="-78"/>
              </a:rPr>
              <a:t>         </a:t>
            </a:r>
          </a:p>
          <a:p>
            <a:pPr algn="ct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   2.مدیریت منابع برای فراهم کردن اطلاعات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474663" y="63246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6CF99793-32CC-41C6-9908-A33D8EF022F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منابع اطلاعات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387350" y="1454150"/>
            <a:ext cx="81407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D6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746750" y="6142038"/>
            <a:ext cx="11779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2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جزئیات</a:t>
            </a:r>
            <a:endParaRPr lang="en-US" sz="32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990600" y="2063750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2362200" y="2063750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996950" y="3282950"/>
            <a:ext cx="13589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990600" y="2057400"/>
            <a:ext cx="13716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996950" y="1835150"/>
            <a:ext cx="13589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990600" y="206375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2362200" y="1987550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6559550" y="3206750"/>
            <a:ext cx="1358900" cy="520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6553200" y="2133600"/>
            <a:ext cx="1371600" cy="129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64" name="Oval 16"/>
          <p:cNvSpPr>
            <a:spLocks noChangeArrowheads="1"/>
          </p:cNvSpPr>
          <p:nvPr/>
        </p:nvSpPr>
        <p:spPr bwMode="auto">
          <a:xfrm>
            <a:off x="6559550" y="1835150"/>
            <a:ext cx="1358900" cy="520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6553200" y="2063750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7924800" y="2139950"/>
            <a:ext cx="0" cy="135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67" name="Rectangle 19"/>
          <p:cNvSpPr>
            <a:spLocks noChangeArrowheads="1"/>
          </p:cNvSpPr>
          <p:nvPr/>
        </p:nvSpPr>
        <p:spPr bwMode="auto">
          <a:xfrm>
            <a:off x="1038225" y="2730500"/>
            <a:ext cx="9985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نرم افراز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6632575" y="2730500"/>
            <a:ext cx="1198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پایگاه داده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3740150" y="1987550"/>
            <a:ext cx="1663700" cy="158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3929063" y="2501900"/>
            <a:ext cx="1292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سخت افزار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4471" name="Oval 23"/>
          <p:cNvSpPr>
            <a:spLocks noChangeArrowheads="1"/>
          </p:cNvSpPr>
          <p:nvPr/>
        </p:nvSpPr>
        <p:spPr bwMode="auto">
          <a:xfrm>
            <a:off x="692150" y="4425950"/>
            <a:ext cx="1739900" cy="1511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6559550" y="4578350"/>
            <a:ext cx="1663700" cy="1663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3" name="Oval 25"/>
          <p:cNvSpPr>
            <a:spLocks noChangeArrowheads="1"/>
          </p:cNvSpPr>
          <p:nvPr/>
        </p:nvSpPr>
        <p:spPr bwMode="auto">
          <a:xfrm>
            <a:off x="3816350" y="5187950"/>
            <a:ext cx="1511300" cy="1435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4" name="Line 26"/>
          <p:cNvSpPr>
            <a:spLocks noChangeShapeType="1"/>
          </p:cNvSpPr>
          <p:nvPr/>
        </p:nvSpPr>
        <p:spPr bwMode="auto">
          <a:xfrm>
            <a:off x="2368550" y="2743200"/>
            <a:ext cx="135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>
            <a:off x="5416550" y="2743200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6" name="Line 28"/>
          <p:cNvSpPr>
            <a:spLocks noChangeShapeType="1"/>
          </p:cNvSpPr>
          <p:nvPr/>
        </p:nvSpPr>
        <p:spPr bwMode="auto">
          <a:xfrm>
            <a:off x="1676400" y="3740150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 flipH="1">
            <a:off x="2279650" y="3587750"/>
            <a:ext cx="19939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2444750" y="5492750"/>
            <a:ext cx="13589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4883150" y="3587750"/>
            <a:ext cx="18923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 flipH="1">
            <a:off x="5327650" y="5645150"/>
            <a:ext cx="13081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4481" name="Rectangle 33"/>
          <p:cNvSpPr>
            <a:spLocks noChangeArrowheads="1"/>
          </p:cNvSpPr>
          <p:nvPr/>
        </p:nvSpPr>
        <p:spPr bwMode="auto">
          <a:xfrm>
            <a:off x="1000125" y="4559300"/>
            <a:ext cx="121285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کارشناسان</a:t>
            </a:r>
          </a:p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اطلاعاتی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4482" name="Rectangle 34"/>
          <p:cNvSpPr>
            <a:spLocks noChangeArrowheads="1"/>
          </p:cNvSpPr>
          <p:nvPr/>
        </p:nvSpPr>
        <p:spPr bwMode="auto">
          <a:xfrm>
            <a:off x="4124325" y="5700713"/>
            <a:ext cx="898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کاربران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4483" name="Rectangle 35"/>
          <p:cNvSpPr>
            <a:spLocks noChangeArrowheads="1"/>
          </p:cNvSpPr>
          <p:nvPr/>
        </p:nvSpPr>
        <p:spPr bwMode="auto">
          <a:xfrm>
            <a:off x="6918325" y="5151438"/>
            <a:ext cx="1025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اطلاعات</a:t>
            </a:r>
            <a:endParaRPr lang="en-US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271463" y="64008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630FC612-B8DE-4059-9B74-D7F75DEE770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39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اطلاعات مدیریت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84250" y="3619500"/>
            <a:ext cx="7340600" cy="14478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5400">
                <a:effectLst/>
                <a:cs typeface="2  Lotus" panose="00000400000000000000" pitchFamily="2" charset="-78"/>
              </a:rPr>
              <a:t>منابع مهم سازمانی</a:t>
            </a:r>
            <a:endParaRPr lang="en-US" sz="5400">
              <a:cs typeface="2  Lotus" panose="00000400000000000000" pitchFamily="2" charset="-78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4663" y="64008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B2AF9E32-06BB-4CC2-99EF-E6745CBF450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838200" y="2209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>
              <a:buFont typeface="Monotype Sorts" charset="0"/>
              <a:buNone/>
            </a:pPr>
            <a:r>
              <a:rPr lang="fa-IR" sz="3600">
                <a:effectLst/>
                <a:cs typeface="2  Lotus" panose="00000400000000000000" pitchFamily="2" charset="-78"/>
              </a:rPr>
              <a:t>)</a:t>
            </a:r>
            <a:r>
              <a:rPr lang="en-US" sz="3600">
                <a:effectLst/>
                <a:cs typeface="2  Lotus" panose="00000400000000000000" pitchFamily="2" charset="-78"/>
              </a:rPr>
              <a:t>Information</a:t>
            </a:r>
            <a:r>
              <a:rPr lang="fa-IR" sz="4000">
                <a:effectLst/>
                <a:cs typeface="2  Lotus" panose="00000400000000000000" pitchFamily="2" charset="-78"/>
              </a:rPr>
              <a:t>اطلاعات </a:t>
            </a:r>
            <a:r>
              <a:rPr lang="fa-IR" sz="3600">
                <a:effectLst/>
                <a:cs typeface="2  Lotus" panose="00000400000000000000" pitchFamily="2" charset="-78"/>
              </a:rPr>
              <a:t>(</a:t>
            </a:r>
            <a:r>
              <a:rPr lang="en-US" sz="4000">
                <a:solidFill>
                  <a:schemeClr val="accent1"/>
                </a:solidFill>
                <a:cs typeface="2  Lotus" panose="00000400000000000000" pitchFamily="2" charset="-78"/>
              </a:rPr>
              <a:t> </a:t>
            </a:r>
            <a:endParaRPr lang="en-US" sz="4000"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برنامه ریزی استراتژیک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* برنامه ریزی طولانی مدت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- به منظور به دست آوردن موقعیت های مطلوب تر در محیط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- مشخص کردن استراتژی برای نیل به هدف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</a:t>
            </a:r>
            <a:r>
              <a:rPr lang="fa-IR" b="1">
                <a:cs typeface="2  Lotus" panose="00000400000000000000" pitchFamily="2" charset="-78"/>
              </a:rPr>
              <a:t>* نیاز به ایجاد برنامه ریزی استراتژیک، ویژه هر ناحیه </a:t>
            </a:r>
            <a:r>
              <a:rPr lang="en-US" b="1">
                <a:cs typeface="2  Lotus" panose="00000400000000000000" pitchFamily="2" charset="-78"/>
              </a:rPr>
              <a:t>Business</a:t>
            </a: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 sz="2800" b="1">
              <a:cs typeface="2  Lotus" panose="00000400000000000000" pitchFamily="2" charset="-78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30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9099CC23-882D-471A-BF74-985CE59DCD5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>
            <a:off x="2563813" y="3840163"/>
            <a:ext cx="3711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3654425" y="5668963"/>
            <a:ext cx="1530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5989638" y="4406900"/>
            <a:ext cx="1160462" cy="727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30363" y="4341813"/>
            <a:ext cx="1065212" cy="766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1630363" y="2303463"/>
            <a:ext cx="1920875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5365750" y="2268538"/>
            <a:ext cx="1708150" cy="1071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3421063" y="2790825"/>
            <a:ext cx="985837" cy="2343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4562475" y="2790825"/>
            <a:ext cx="958850" cy="2343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V="1">
            <a:off x="3654425" y="3949700"/>
            <a:ext cx="2620963" cy="1306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2563813" y="4097338"/>
            <a:ext cx="2620962" cy="1071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3309938" y="1668463"/>
            <a:ext cx="2395537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برنامه ریزی استراتژیک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 برای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 منابع اطلاعات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1588" y="3192463"/>
            <a:ext cx="192087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برنامه ریزی استراتژیک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 برای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منابع فروش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1265238" y="5256213"/>
            <a:ext cx="259715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برنامه ریزی استراتژیک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 برای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منابع صنعتی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4986338" y="5157788"/>
            <a:ext cx="225107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برنامه ریزی استراتژیک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 برای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منابع انسانی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6514" name="Rectangle 18"/>
          <p:cNvSpPr>
            <a:spLocks noChangeArrowheads="1"/>
          </p:cNvSpPr>
          <p:nvPr/>
        </p:nvSpPr>
        <p:spPr bwMode="auto">
          <a:xfrm>
            <a:off x="6378575" y="3328988"/>
            <a:ext cx="2687638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برنامه ریزی استراتژیک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 برای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منابع ما لی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77788" y="214313"/>
            <a:ext cx="8988425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همکاری نواحی عملیاتی برای پیشرفت برنامه ریزی استراتژیک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176213" y="6288088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64C82B57-8D31-4A4A-A3CA-35126B893B2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استراتژی تنظیم تبدیلات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149350" y="2444750"/>
            <a:ext cx="2273300" cy="394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5568950" y="2444750"/>
            <a:ext cx="2197100" cy="402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187450" y="1435100"/>
            <a:ext cx="18700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800" b="1" i="1">
                <a:cs typeface="2  Lotus" panose="00000400000000000000" pitchFamily="2" charset="-78"/>
              </a:rPr>
              <a:t>تنظیم استراتژی</a:t>
            </a:r>
          </a:p>
          <a:p>
            <a:pPr algn="ctr"/>
            <a:r>
              <a:rPr lang="fa-IR" sz="2800" b="1" i="1">
                <a:cs typeface="2  Lotus" panose="00000400000000000000" pitchFamily="2" charset="-78"/>
              </a:rPr>
              <a:t> سازمانی</a:t>
            </a:r>
            <a:endParaRPr lang="en-US" sz="2800" b="1" i="1">
              <a:cs typeface="2  Lotus" panose="00000400000000000000" pitchFamily="2" charset="-78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5824538" y="1511300"/>
            <a:ext cx="171926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b="1" i="1">
                <a:latin typeface="Times New Roman" panose="02020603050405020304" pitchFamily="18" charset="0"/>
                <a:cs typeface="2  Lotus" panose="00000400000000000000" pitchFamily="2" charset="-78"/>
              </a:rPr>
              <a:t>تنظیم استراتژی</a:t>
            </a:r>
            <a:endParaRPr lang="fa-IR" sz="2800" b="1" i="1">
              <a:cs typeface="2  Lotus" panose="00000400000000000000" pitchFamily="2" charset="-78"/>
            </a:endParaRPr>
          </a:p>
          <a:p>
            <a:pPr algn="ctr"/>
            <a:r>
              <a:rPr lang="en-US" b="1" i="1">
                <a:cs typeface="2  Lotus" panose="00000400000000000000" pitchFamily="2" charset="-78"/>
              </a:rPr>
              <a:t>MIS</a:t>
            </a:r>
          </a:p>
          <a:p>
            <a:pPr algn="ctr"/>
            <a:endParaRPr lang="en-US" sz="2800" b="1" i="1">
              <a:cs typeface="2  Lotus" panose="00000400000000000000" pitchFamily="2" charset="-78"/>
            </a:endParaRP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1130300" y="2447925"/>
            <a:ext cx="2268538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مأموریت</a:t>
            </a:r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fa-IR" sz="9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fa-IR" sz="9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fa-IR" sz="9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en-US" sz="9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اهداف</a:t>
            </a:r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fa-IR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en-US" sz="10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استراتژی</a:t>
            </a:r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fa-IR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en-US" sz="14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r>
              <a:rPr lang="fa-IR" b="1">
                <a:solidFill>
                  <a:schemeClr val="bg2"/>
                </a:solidFill>
                <a:cs typeface="2  Lotus" panose="00000400000000000000" pitchFamily="2" charset="-78"/>
              </a:rPr>
              <a:t>سایربخشهای</a:t>
            </a:r>
          </a:p>
          <a:p>
            <a:pPr algn="r"/>
            <a:r>
              <a:rPr lang="fa-IR" b="1">
                <a:solidFill>
                  <a:schemeClr val="bg2"/>
                </a:solidFill>
                <a:cs typeface="2  Lotus" panose="00000400000000000000" pitchFamily="2" charset="-78"/>
              </a:rPr>
              <a:t> </a:t>
            </a:r>
            <a:r>
              <a:rPr lang="fa-IR" b="1" i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استراتژی سازمان</a:t>
            </a:r>
            <a:endParaRPr lang="en-US" b="1" i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5624513" y="2516188"/>
            <a:ext cx="20701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3000" b="1">
                <a:solidFill>
                  <a:schemeClr val="bg2"/>
                </a:solidFill>
                <a:cs typeface="2  Lotus" panose="00000400000000000000" pitchFamily="2" charset="-78"/>
              </a:rPr>
              <a:t>اهداف سیستم</a:t>
            </a:r>
            <a:endParaRPr lang="en-US" sz="30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en-US" sz="30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r>
              <a:rPr lang="fa-IR" sz="3000" b="1">
                <a:solidFill>
                  <a:schemeClr val="bg2"/>
                </a:solidFill>
                <a:cs typeface="2  Lotus" panose="00000400000000000000" pitchFamily="2" charset="-78"/>
              </a:rPr>
              <a:t>ملزومات سیستم</a:t>
            </a:r>
            <a:endParaRPr lang="en-US" sz="30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en-US" sz="30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r>
              <a:rPr lang="fa-IR" sz="3000" b="1">
                <a:solidFill>
                  <a:schemeClr val="bg2"/>
                </a:solidFill>
                <a:cs typeface="2  Lotus" panose="00000400000000000000" pitchFamily="2" charset="-78"/>
              </a:rPr>
              <a:t>استراتژی طراحی سیستم</a:t>
            </a:r>
            <a:endParaRPr lang="en-US" sz="30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107531" name="AutoShape 11"/>
          <p:cNvSpPr>
            <a:spLocks noChangeArrowheads="1"/>
          </p:cNvSpPr>
          <p:nvPr/>
        </p:nvSpPr>
        <p:spPr bwMode="auto">
          <a:xfrm>
            <a:off x="3435350" y="2368550"/>
            <a:ext cx="2120900" cy="1739900"/>
          </a:xfrm>
          <a:prstGeom prst="rightArrow">
            <a:avLst>
              <a:gd name="adj1" fmla="val 50000"/>
              <a:gd name="adj2" fmla="val 6095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3398838" y="4481513"/>
            <a:ext cx="2157412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2800" b="1" i="1">
                <a:solidFill>
                  <a:schemeClr val="tx2"/>
                </a:solidFill>
                <a:cs typeface="2  Lotus" panose="00000400000000000000" pitchFamily="2" charset="-78"/>
              </a:rPr>
              <a:t>فرآیند</a:t>
            </a:r>
          </a:p>
          <a:p>
            <a:pPr algn="ctr"/>
            <a:r>
              <a:rPr lang="fa-IR" sz="2800" b="1" i="1">
                <a:solidFill>
                  <a:schemeClr val="tx2"/>
                </a:solidFill>
                <a:cs typeface="2  Lotus" panose="00000400000000000000" pitchFamily="2" charset="-78"/>
              </a:rPr>
              <a:t> برنامه ریزی</a:t>
            </a:r>
          </a:p>
          <a:p>
            <a:pPr algn="ctr"/>
            <a:r>
              <a:rPr lang="fa-IR" sz="2800" b="1" i="1">
                <a:solidFill>
                  <a:schemeClr val="tx2"/>
                </a:solidFill>
                <a:cs typeface="2  Lotus" panose="00000400000000000000" pitchFamily="2" charset="-78"/>
              </a:rPr>
              <a:t> استراتژی</a:t>
            </a:r>
          </a:p>
          <a:p>
            <a:pPr algn="ctr"/>
            <a:r>
              <a:rPr lang="en-US" b="1" i="1">
                <a:solidFill>
                  <a:schemeClr val="tx2"/>
                </a:solidFill>
                <a:cs typeface="2  Lotus" panose="00000400000000000000" pitchFamily="2" charset="-78"/>
              </a:rPr>
              <a:t>MIS</a:t>
            </a:r>
          </a:p>
          <a:p>
            <a:pPr algn="ctr"/>
            <a:endParaRPr lang="en-US" b="1" i="1">
              <a:solidFill>
                <a:schemeClr val="tx2"/>
              </a:solidFill>
              <a:cs typeface="2  Lotus" panose="00000400000000000000" pitchFamily="2" charset="-78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76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E76521D6-A8D6-493C-9247-06F2AADB10A9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Lotus" panose="00000400000000000000" pitchFamily="2" charset="-78"/>
              </a:rPr>
              <a:t>SPIR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114800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fa-IR">
                <a:solidFill>
                  <a:srgbClr val="FFFFFF"/>
                </a:solidFill>
                <a:cs typeface="2  Lotus" panose="00000400000000000000" pitchFamily="2" charset="-78"/>
              </a:rPr>
              <a:t>*</a:t>
            </a:r>
            <a:r>
              <a:rPr lang="fa-IR">
                <a:solidFill>
                  <a:schemeClr val="tx2"/>
                </a:solidFill>
                <a:cs typeface="2  Lotus" panose="00000400000000000000" pitchFamily="2" charset="-78"/>
              </a:rPr>
              <a:t> </a:t>
            </a:r>
            <a:r>
              <a:rPr lang="fa-IR">
                <a:latin typeface="Impact" panose="020B0806030902050204" pitchFamily="34" charset="0"/>
                <a:cs typeface="2  Lotus" panose="00000400000000000000" pitchFamily="2" charset="-78"/>
              </a:rPr>
              <a:t>استراتژی تنظیم تبدیلات؛ پشتیبانی از اهداف شرکت</a:t>
            </a:r>
            <a:endParaRPr lang="fa-IR">
              <a:solidFill>
                <a:schemeClr val="tx2"/>
              </a:solidFill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>
                <a:solidFill>
                  <a:schemeClr val="tx2"/>
                </a:solidFill>
                <a:cs typeface="2  Lotus" panose="00000400000000000000" pitchFamily="2" charset="-78"/>
              </a:rPr>
              <a:t>Strategic planning for information resources </a:t>
            </a: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>
                <a:solidFill>
                  <a:schemeClr val="tx2"/>
                </a:solidFill>
                <a:cs typeface="2  Lotus" panose="00000400000000000000" pitchFamily="2" charset="-78"/>
              </a:rPr>
              <a:t>    </a:t>
            </a:r>
            <a:r>
              <a:rPr lang="fa-IR" sz="3000">
                <a:solidFill>
                  <a:schemeClr val="tx2"/>
                </a:solidFill>
                <a:cs typeface="2  Lotus" panose="00000400000000000000" pitchFamily="2" charset="-78"/>
              </a:rPr>
              <a:t>منابع اطلاعاتی برنامه ریزی استراتژیک شرکت  و</a:t>
            </a:r>
            <a:r>
              <a:rPr lang="en-US" sz="2800">
                <a:solidFill>
                  <a:schemeClr val="tx2"/>
                </a:solidFill>
                <a:cs typeface="2  Lotus" panose="00000400000000000000" pitchFamily="2" charset="-78"/>
              </a:rPr>
              <a:t>(SPIR)</a:t>
            </a:r>
            <a:endParaRPr lang="fa-IR" sz="2800">
              <a:solidFill>
                <a:schemeClr val="tx2"/>
              </a:solidFill>
              <a:cs typeface="2  Lotus" panose="00000400000000000000" pitchFamily="2" charset="-78"/>
            </a:endParaRPr>
          </a:p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  </a:t>
            </a:r>
            <a:r>
              <a:rPr lang="fa-IR" sz="2800">
                <a:cs typeface="2  Lotus" panose="00000400000000000000" pitchFamily="2" charset="-78"/>
              </a:rPr>
              <a:t> به طور همزمان شرکت را گسترش می دهد.</a:t>
            </a:r>
            <a:r>
              <a:rPr lang="en-US" sz="2400" u="sng">
                <a:cs typeface="2  Lotus" panose="00000400000000000000" pitchFamily="2" charset="-78"/>
              </a:rPr>
              <a:t>IS</a:t>
            </a:r>
            <a:r>
              <a:rPr lang="en-US" sz="2400">
                <a:cs typeface="2  Lotus" panose="00000400000000000000" pitchFamily="2" charset="-78"/>
              </a:rPr>
              <a:t> </a:t>
            </a:r>
            <a:r>
              <a:rPr lang="fa-IR" sz="2800">
                <a:cs typeface="2  Lotus" panose="00000400000000000000" pitchFamily="2" charset="-78"/>
              </a:rPr>
              <a:t>برنامه ریزی </a:t>
            </a:r>
            <a:r>
              <a:rPr lang="en-US" sz="2800">
                <a:solidFill>
                  <a:schemeClr val="tx2"/>
                </a:solidFill>
                <a:cs typeface="2  Lotus" panose="00000400000000000000" pitchFamily="2" charset="-78"/>
              </a:rPr>
              <a:t>	</a:t>
            </a:r>
            <a:r>
              <a:rPr lang="en-US">
                <a:solidFill>
                  <a:schemeClr val="tx2"/>
                </a:solidFill>
                <a:cs typeface="2  Lotus" panose="00000400000000000000" pitchFamily="2" charset="-78"/>
              </a:rPr>
              <a:t>					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en-US">
                <a:cs typeface="2  Lotus" panose="00000400000000000000" pitchFamily="2" charset="-78"/>
              </a:rPr>
              <a:t>SPIR</a:t>
            </a:r>
            <a:r>
              <a:rPr lang="en-US" sz="3200">
                <a:cs typeface="2  Lotus" panose="00000400000000000000" pitchFamily="2" charset="-78"/>
              </a:rPr>
              <a:t> </a:t>
            </a:r>
            <a:r>
              <a:rPr lang="fa-IR" sz="3200">
                <a:cs typeface="2  Lotus" panose="00000400000000000000" pitchFamily="2" charset="-78"/>
              </a:rPr>
              <a:t>* محتوای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&gt;&gt; کارهایی که باید انجام شود</a:t>
            </a:r>
          </a:p>
          <a:p>
            <a:pPr lvl="1" algn="r">
              <a:lnSpc>
                <a:spcPct val="90000"/>
              </a:lnSpc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&gt;&gt; آنچه مورد نیاز خواهد بود</a:t>
            </a:r>
            <a:endParaRPr lang="en-US" sz="3200">
              <a:cs typeface="2  Lotus" panose="00000400000000000000" pitchFamily="2" charset="-78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30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82FF5CC7-6D57-4661-BDE2-1A10E1FCB37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914400" y="36195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برنامه ریزی استراتژیک برای </a:t>
            </a:r>
          </a:p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منابع اطلاعات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377950" y="2520950"/>
            <a:ext cx="2197100" cy="3340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5721350" y="2597150"/>
            <a:ext cx="2197100" cy="3340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736725" y="1736725"/>
            <a:ext cx="238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5622925" y="1660525"/>
            <a:ext cx="189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1511300" y="3667125"/>
            <a:ext cx="14541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استراتژی  </a:t>
            </a:r>
          </a:p>
          <a:p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کسب وکار</a:t>
            </a:r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5980113" y="3141663"/>
            <a:ext cx="18923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منابع اطلاعاتی</a:t>
            </a:r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fa-IR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و</a:t>
            </a:r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fa-IR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 </a:t>
            </a:r>
            <a:r>
              <a:rPr lang="en-US" sz="2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IS </a:t>
            </a:r>
            <a:r>
              <a:rPr lang="fa-IR" sz="28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fa-IR" sz="2800" b="1"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fa-IR" sz="2800" b="1">
                <a:solidFill>
                  <a:schemeClr val="bg2"/>
                </a:solidFill>
                <a:cs typeface="2  Lotus" panose="00000400000000000000" pitchFamily="2" charset="-78"/>
              </a:rPr>
              <a:t>استراتژیِ</a:t>
            </a:r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  <a:p>
            <a:pPr algn="ctr"/>
            <a:endParaRPr lang="en-US" sz="2800" b="1">
              <a:solidFill>
                <a:schemeClr val="bg2"/>
              </a:solidFill>
              <a:cs typeface="2  Lotus" panose="00000400000000000000" pitchFamily="2" charset="-78"/>
            </a:endParaRPr>
          </a:p>
        </p:txBody>
      </p:sp>
      <p:sp>
        <p:nvSpPr>
          <p:cNvPr id="109579" name="AutoShape 11"/>
          <p:cNvSpPr>
            <a:spLocks noChangeArrowheads="1"/>
          </p:cNvSpPr>
          <p:nvPr/>
        </p:nvSpPr>
        <p:spPr bwMode="auto">
          <a:xfrm>
            <a:off x="3587750" y="2444750"/>
            <a:ext cx="2120900" cy="1739900"/>
          </a:xfrm>
          <a:prstGeom prst="rightArrow">
            <a:avLst>
              <a:gd name="adj1" fmla="val 50000"/>
              <a:gd name="adj2" fmla="val 6095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3508375" y="3633788"/>
            <a:ext cx="19764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81" name="AutoShape 13"/>
          <p:cNvSpPr>
            <a:spLocks noChangeArrowheads="1"/>
          </p:cNvSpPr>
          <p:nvPr/>
        </p:nvSpPr>
        <p:spPr bwMode="auto">
          <a:xfrm flipH="1">
            <a:off x="3587750" y="4349750"/>
            <a:ext cx="2120900" cy="1739900"/>
          </a:xfrm>
          <a:prstGeom prst="rightArrow">
            <a:avLst>
              <a:gd name="adj1" fmla="val 50000"/>
              <a:gd name="adj2" fmla="val 6095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3970338" y="4778375"/>
            <a:ext cx="16652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cs typeface="2  Lotus" panose="00000400000000000000" pitchFamily="2" charset="-78"/>
              </a:rPr>
              <a:t>تأثیر بر </a:t>
            </a:r>
            <a:r>
              <a:rPr lang="fa-IR" sz="2000" b="1">
                <a:latin typeface="Times New Roman" panose="02020603050405020304" pitchFamily="18" charset="0"/>
                <a:cs typeface="2  Lotus" panose="00000400000000000000" pitchFamily="2" charset="-78"/>
              </a:rPr>
              <a:t>استراتژی  </a:t>
            </a:r>
          </a:p>
          <a:p>
            <a:pPr algn="ctr"/>
            <a:r>
              <a:rPr lang="fa-IR" sz="2000" b="1">
                <a:latin typeface="Times New Roman" panose="02020603050405020304" pitchFamily="18" charset="0"/>
                <a:cs typeface="2  Lotus" panose="00000400000000000000" pitchFamily="2" charset="-78"/>
              </a:rPr>
              <a:t>کسب وکار</a:t>
            </a:r>
            <a:endParaRPr lang="en-US" sz="20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3802063" y="2874963"/>
            <a:ext cx="140493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000" b="1">
                <a:cs typeface="2  Lotus" panose="00000400000000000000" pitchFamily="2" charset="-78"/>
              </a:rPr>
              <a:t>تأثیر بر</a:t>
            </a:r>
          </a:p>
          <a:p>
            <a:pPr algn="ctr"/>
            <a:r>
              <a:rPr lang="fa-IR" sz="2000" b="1">
                <a:cs typeface="2  Lotus" panose="00000400000000000000" pitchFamily="2" charset="-78"/>
              </a:rPr>
              <a:t> منابع اطلاعاتی</a:t>
            </a:r>
            <a:endParaRPr lang="en-US" sz="2000" b="1">
              <a:cs typeface="2  Lotus" panose="00000400000000000000" pitchFamily="2" charset="-78"/>
            </a:endParaRP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176213" y="64008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D4C8D9B7-D5D5-44CA-B92C-D9ACCD4DF14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(EUC)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تخمین  ریسک های مشتری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 هایی با اهداف ناقص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طراحی ناقص/ سیستم های مستند شده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استفاده بیهوده از منابع اطلاعات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از بین رفتن تمامی داده ها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خسارت امنیتی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*خسارت کنترلی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286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F854CDCB-893E-4CB5-826B-F5B3E029D58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مفهوم مدیریت منابع اطلاعات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/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(IRM)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543800" cy="4114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وابستگی منابع اطلاعاتی شرکت به اطلاعات داخلی  خود  شرکت</a:t>
            </a:r>
          </a:p>
          <a:p>
            <a:pPr algn="r">
              <a:buFontTx/>
              <a:buChar char="•"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تعقیب فعالیت ها در تمام سطوح توسط مدیران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ارضا نیازهای اطلاعاتی وابسته به شناسایی، مدیریت و اکتساب منابع اطلاعات است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76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D83E27FB-A7E1-4D8F-BA62-66ACC94D715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عناصر مورد نیاز</a:t>
            </a:r>
            <a:r>
              <a:rPr lang="en-US">
                <a:cs typeface="2  Titr" panose="00000700000000000000" pitchFamily="2" charset="-78"/>
              </a:rPr>
              <a:t>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: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IRM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شناسایی سود رقابت به وسیله منابع  اطلاعاتی مهم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 شناسایی خدمات اطلاعات (یکی ازحوزههای وظیفه ای اصلی)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800">
                <a:cs typeface="2  Lotus" panose="00000400000000000000" pitchFamily="2" charset="-78"/>
              </a:rPr>
              <a:t>CIO</a:t>
            </a:r>
            <a:r>
              <a:rPr lang="fa-IR">
                <a:cs typeface="2  Lotus" panose="00000400000000000000" pitchFamily="2" charset="-78"/>
              </a:rPr>
              <a:t> * شناسایی بالاترین سطح اجرایی برای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430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F42E3A00-4626-4C39-AA11-E6AFED7D63B8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305800" cy="1162050"/>
          </a:xfrm>
          <a:noFill/>
          <a:ln/>
        </p:spPr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عوامل مورد نیاز</a:t>
            </a:r>
            <a:r>
              <a:rPr lang="en-US">
                <a:cs typeface="2  Titr" panose="00000700000000000000" pitchFamily="2" charset="-78"/>
              </a:rPr>
              <a:t>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: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IRM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وابستگی برنامه ریزی استراتژیک به ملاحظات منابع اطلاعاتی شرکت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برنامه ریزی استراتژیک رسمی برای منابع اطلاعات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*استراتژی شبیه سازی و مدیریت تخمین خواسته های مشتری</a:t>
            </a:r>
            <a:endParaRPr lang="en-US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76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FAC3737C-D35C-43BA-BBE7-B94FB825BFF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: محیط شرکت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IRM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 فراهم کردن برای کسب سود در رقابت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آگاهی از مدیریت جریان اطلاعات در جهت دستیابی به عناصر محیطی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09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088DE17A-6A19-4B98-B18B-3443AD71434D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49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پنج منبع اصلی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5913" y="1720850"/>
            <a:ext cx="5983287" cy="3548063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</a:t>
            </a:r>
            <a:r>
              <a:rPr lang="fa-IR" sz="4000" b="1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 نیروی انسانی 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</a:t>
            </a:r>
            <a:r>
              <a:rPr lang="fa-IR" sz="4000" b="1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مواد اولیه </a:t>
            </a:r>
            <a:endParaRPr lang="en-US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</a:t>
            </a:r>
            <a:r>
              <a:rPr lang="fa-IR" sz="4000" b="1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لوازم وماشین ها (شامل تسهیلات و انرژی) </a:t>
            </a:r>
          </a:p>
          <a:p>
            <a:pPr algn="r">
              <a:buFont typeface="Monotype Sorts" charset="0"/>
              <a:buNone/>
            </a:pPr>
            <a:endParaRPr lang="fa-IR" b="1">
              <a:cs typeface="2  Lotus" panose="00000400000000000000" pitchFamily="2" charset="-78"/>
            </a:endParaRPr>
          </a:p>
          <a:p>
            <a:pPr lvl="1" algn="r">
              <a:spcAft>
                <a:spcPct val="75000"/>
              </a:spcAft>
              <a:buFontTx/>
              <a:buNone/>
            </a:pPr>
            <a:r>
              <a:rPr lang="fa-IR" b="1">
                <a:cs typeface="2  Lotus" panose="00000400000000000000" pitchFamily="2" charset="-78"/>
              </a:rPr>
              <a:t> </a:t>
            </a:r>
            <a:r>
              <a:rPr lang="fa-IR" sz="4000" b="1">
                <a:cs typeface="2  Lotus" panose="00000400000000000000" pitchFamily="2" charset="-78"/>
              </a:rPr>
              <a:t>*</a:t>
            </a:r>
            <a:r>
              <a:rPr lang="fa-IR" sz="3200" b="1">
                <a:cs typeface="2  Lotus" panose="00000400000000000000" pitchFamily="2" charset="-78"/>
              </a:rPr>
              <a:t> پول</a:t>
            </a:r>
            <a:endParaRPr lang="en-US" sz="3200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4000" b="1">
                <a:cs typeface="2  Lotus" panose="00000400000000000000" pitchFamily="2" charset="-78"/>
              </a:rPr>
              <a:t>*</a:t>
            </a:r>
            <a:r>
              <a:rPr lang="fa-IR" b="1">
                <a:cs typeface="2  Lotus" panose="00000400000000000000" pitchFamily="2" charset="-78"/>
              </a:rPr>
              <a:t>  اطلاعات(داده)</a:t>
            </a: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7200" y="2819400"/>
            <a:ext cx="180181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34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فیزیکی</a:t>
            </a:r>
            <a:endParaRPr lang="en-US" sz="3400" b="1">
              <a:solidFill>
                <a:srgbClr val="00D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63700" y="5268913"/>
            <a:ext cx="18526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35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مفهومی</a:t>
            </a:r>
            <a:endParaRPr lang="en-US" sz="3500" b="1">
              <a:solidFill>
                <a:srgbClr val="00D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068513" y="1143000"/>
            <a:ext cx="52228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0">
                <a:solidFill>
                  <a:srgbClr val="00DFCA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{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74663" y="63722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CF832709-C7F0-4510-A9BB-7FA2C1CDFD7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886200" y="4330700"/>
            <a:ext cx="8382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5000">
                <a:solidFill>
                  <a:srgbClr val="00DFCA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{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عملیات شرکت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: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IRM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>
              <a:buFontTx/>
              <a:buNone/>
            </a:pPr>
            <a:r>
              <a:rPr lang="en-US" sz="2400">
                <a:cs typeface="2  Lotus" panose="00000400000000000000" pitchFamily="2" charset="-78"/>
              </a:rPr>
              <a:t>CIO</a:t>
            </a:r>
            <a:r>
              <a:rPr lang="fa-IR">
                <a:cs typeface="2  Lotus" panose="00000400000000000000" pitchFamily="2" charset="-78"/>
              </a:rPr>
              <a:t>* شامل </a:t>
            </a:r>
            <a:endParaRPr lang="en-US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endParaRPr lang="fa-IR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هدایت اهداف شرکت</a:t>
            </a:r>
          </a:p>
          <a:p>
            <a:pPr lvl="1" algn="r">
              <a:buFontTx/>
              <a:buNone/>
            </a:pPr>
            <a:endParaRPr lang="fa-IR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* فعالیت های کلیدی برنامه ریزی استراتژیک</a:t>
            </a:r>
          </a:p>
          <a:p>
            <a:pPr lvl="1" algn="r">
              <a:buFontTx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30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9198E37B-1036-49F5-ADFC-55E7A0E56E4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: حوزه های کسب و کار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IRM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خدمات اطلاعات ( حوزه اصلی )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برنامه ریزی استراتژیک (توسط خود حوزه)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برنامه ریزی استراتژیک یک حوزه کسب و کار بر مبنای منابع اطلاعات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30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58754286-5E7D-493D-8E9A-2CFBAA14F27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: منابع اطلاعات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IRM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</a:t>
            </a:r>
            <a:r>
              <a:rPr lang="fa-IR" b="1">
                <a:cs typeface="2  Lotus" panose="00000400000000000000" pitchFamily="2" charset="-78"/>
              </a:rPr>
              <a:t>برنامه ریزی استراتژیک جهت مدیریت وکسب جزئیات  منابع اطلاعات</a:t>
            </a:r>
          </a:p>
          <a:p>
            <a:pPr algn="r">
              <a:buFont typeface="Monotype Sorts" charset="0"/>
              <a:buNone/>
            </a:pPr>
            <a:endParaRPr lang="fa-IR" b="1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 b="1">
                <a:cs typeface="2  Lotus" panose="00000400000000000000" pitchFamily="2" charset="-78"/>
              </a:rPr>
              <a:t>* انواع منابع اطلاعات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		         - متمرکز شده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     - شرکت های پراکنده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30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3FFC87BE-DCC8-4B80-9E05-2F006214375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: کاربران</a:t>
            </a:r>
            <a:r>
              <a:rPr lang="en-US" b="1">
                <a:latin typeface="Impact" panose="020B0806030902050204" pitchFamily="34" charset="0"/>
                <a:cs typeface="2  Titr" panose="00000700000000000000" pitchFamily="2" charset="-78"/>
              </a:rPr>
              <a:t> IRM </a:t>
            </a:r>
            <a:r>
              <a:rPr lang="fa-IR" b="1">
                <a:latin typeface="Impact" panose="020B0806030902050204" pitchFamily="34" charset="0"/>
                <a:cs typeface="2  Titr" panose="00000700000000000000" pitchFamily="2" charset="-78"/>
              </a:rPr>
              <a:t>مدل</a:t>
            </a:r>
            <a:endParaRPr lang="en-US" b="1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*  بیان جزئیات داده ها جریان اطلاعات بین کاربران و    منابع       </a:t>
            </a:r>
          </a:p>
          <a:p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*  قسمتی از مشغله های کاربران : تخمین خواسته های    مشتریان </a:t>
            </a: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30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1F77FC88-9C14-46DD-85F1-EC3293A6ADC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خلاصه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هر شرکت از هشت جز تشکیل شده است.</a:t>
            </a:r>
            <a:r>
              <a:rPr lang="en-US">
                <a:cs typeface="2  Lotus" panose="00000400000000000000" pitchFamily="2" charset="-78"/>
              </a:rPr>
              <a:t>*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شرکت ها برای دستیابی به منافع در رقابت تلاش می کنند.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	       - </a:t>
            </a:r>
            <a:r>
              <a:rPr lang="fa-IR" sz="2800">
                <a:cs typeface="2  Lotus" panose="00000400000000000000" pitchFamily="2" charset="-78"/>
              </a:rPr>
              <a:t>تفاوت ارزش محصولات وخدمات	</a:t>
            </a:r>
            <a:endParaRPr lang="en-US" sz="28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 - زنجیره ارزشی	        </a:t>
            </a:r>
          </a:p>
          <a:p>
            <a:pPr lvl="1" algn="r">
              <a:buFontTx/>
              <a:buNone/>
            </a:pPr>
            <a:endParaRPr lang="fa-IR" sz="14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منابع اطلاعات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	 	          - سخت افزار، نرم افزار، تسهیلات، پایگاه                 داده اطلاعات، متخصصین اطلاعات و کاربران</a:t>
            </a:r>
            <a:endParaRPr lang="en-US" sz="3200">
              <a:cs typeface="2  Lotus" panose="00000400000000000000" pitchFamily="2" charset="-78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01613" y="64008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2-</a:t>
            </a:r>
            <a:fld id="{983EE6DB-7E03-4E1C-899B-0316C7EAE2F8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خلاصه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1" algn="r">
              <a:buFontTx/>
              <a:buNone/>
            </a:pPr>
            <a:r>
              <a:rPr lang="fa-IR" sz="3200">
                <a:cs typeface="Times New Roman" panose="02020603050405020304" pitchFamily="18" charset="0"/>
              </a:rPr>
              <a:t>* انجام برنامه ریزی استراتژیک اجرایی</a:t>
            </a:r>
          </a:p>
          <a:p>
            <a:pPr lvl="1" algn="r">
              <a:buFontTx/>
              <a:buNone/>
            </a:pPr>
            <a:r>
              <a:rPr lang="fa-IR">
                <a:cs typeface="Times New Roman" panose="02020603050405020304" pitchFamily="18" charset="0"/>
              </a:rPr>
              <a:t>			</a:t>
            </a:r>
            <a:r>
              <a:rPr lang="en-US"/>
              <a:t>SPIR</a:t>
            </a:r>
            <a:r>
              <a:rPr lang="fa-IR">
                <a:cs typeface="Times New Roman" panose="02020603050405020304" pitchFamily="18" charset="0"/>
              </a:rPr>
              <a:t>    &gt;	</a:t>
            </a:r>
          </a:p>
          <a:p>
            <a:pPr lvl="1" algn="r">
              <a:buFontTx/>
              <a:buNone/>
            </a:pPr>
            <a:endParaRPr lang="fa-IR">
              <a:cs typeface="Times New Roman" panose="02020603050405020304" pitchFamily="18" charset="0"/>
            </a:endParaRPr>
          </a:p>
          <a:p>
            <a:pPr lvl="1" algn="r">
              <a:buFontTx/>
              <a:buNone/>
            </a:pPr>
            <a:endParaRPr lang="en-US">
              <a:cs typeface="Times New Roman" panose="02020603050405020304" pitchFamily="18" charset="0"/>
            </a:endParaRPr>
          </a:p>
          <a:p>
            <a:pPr algn="r">
              <a:buFont typeface="Monotype Sorts" charset="0"/>
              <a:buNone/>
            </a:pPr>
            <a:r>
              <a:rPr lang="en-US" sz="2800">
                <a:cs typeface="Times New Roman" panose="02020603050405020304" pitchFamily="18" charset="0"/>
              </a:rPr>
              <a:t>IRM</a:t>
            </a:r>
            <a:r>
              <a:rPr lang="fa-IR">
                <a:cs typeface="Times New Roman" panose="02020603050405020304" pitchFamily="18" charset="0"/>
              </a:rPr>
              <a:t>* وابستگی همه مدیران شرکت به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Times New Roman" panose="02020603050405020304" pitchFamily="18" charset="0"/>
              </a:rPr>
              <a:t> &gt; آخرین یافته ها	 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Times New Roman" panose="02020603050405020304" pitchFamily="18" charset="0"/>
              </a:rPr>
              <a:t> &gt;  تکمیل مفاهیم	 </a:t>
            </a:r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28613" y="63246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2-</a:t>
            </a:r>
            <a:fld id="{76CECEE4-BD58-4099-BF9D-1F6B6A63B7BA}" type="slidenum">
              <a:rPr lang="en-US" sz="1400">
                <a:latin typeface="Times New Roman" panose="02020603050405020304" pitchFamily="18" charset="0"/>
              </a:rPr>
              <a:pPr algn="ctr"/>
              <a:t>55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371600"/>
          </a:xfrm>
          <a:noFill/>
          <a:ln/>
        </p:spPr>
        <p:txBody>
          <a:bodyPr anchor="ctr"/>
          <a:lstStyle/>
          <a:p>
            <a:r>
              <a:rPr lang="fa-IR" sz="8000">
                <a:cs typeface="2  Titr" panose="00000700000000000000" pitchFamily="2" charset="-78"/>
              </a:rPr>
              <a:t>فصل سوم</a:t>
            </a:r>
            <a:endParaRPr lang="en-US" sz="8000">
              <a:cs typeface="2  Titr" panose="00000700000000000000" pitchFamily="2" charset="-78"/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  <a:noFill/>
          <a:ln/>
        </p:spPr>
        <p:txBody>
          <a:bodyPr/>
          <a:lstStyle/>
          <a:p>
            <a:pPr marL="342900" indent="-342900"/>
            <a:r>
              <a:rPr lang="fa-IR" sz="3600">
                <a:cs typeface="2  Lotus" panose="00000400000000000000" pitchFamily="2" charset="-78"/>
              </a:rPr>
              <a:t>استفاده از تکنولوژی اطلاعات برای پرداختن به تجارت الکترونیک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6511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586E82D6-1FA1-45AC-8740-BD57A58EFEF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تجارت الکترونیک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153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تجارت الکترونیک عبارت است از استفاده از کامپیوتر برای تسهیلاتی در عملیات شرکت :</a:t>
            </a: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  - عملیات داخلی ( مالی ، خرید و فروش ، ساخت       و تولید )   </a:t>
            </a: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  - عملیات خارجی( مشتریان ، تهیه کنندگان ، دولت )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47466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00FFFF46-7145-48A7-A333-081C8284A09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19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مسؤولیتهای محیطی از 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/>
            </a:r>
            <a:b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نواحی وظیفه ای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84163" y="2182813"/>
            <a:ext cx="1400175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مشتریان</a:t>
            </a:r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تهیه کنندگان</a:t>
            </a:r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سهامدار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اتحادیه کارگران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دولت</a:t>
            </a:r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کمیته مالی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کمیته عمومی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18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رقبا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2660650" y="1854200"/>
            <a:ext cx="62595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مالی  </a:t>
            </a:r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     </a:t>
            </a:r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  </a:t>
            </a:r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 منابع    </a:t>
            </a:r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  </a:t>
            </a:r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خدمات      </a:t>
            </a:r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  </a:t>
            </a:r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ساخت و تولید     </a:t>
            </a:r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  </a:t>
            </a:r>
            <a:r>
              <a:rPr lang="fa-IR" sz="2000">
                <a:latin typeface="Times New Roman" panose="02020603050405020304" pitchFamily="18" charset="0"/>
                <a:cs typeface="2  Lotus" panose="00000400000000000000" pitchFamily="2" charset="-78"/>
              </a:rPr>
              <a:t>فروش     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615950" y="2819400"/>
            <a:ext cx="836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539750" y="3352800"/>
            <a:ext cx="844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615950" y="3886200"/>
            <a:ext cx="836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692150" y="4419600"/>
            <a:ext cx="829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615950" y="4953000"/>
            <a:ext cx="836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615950" y="5486400"/>
            <a:ext cx="836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>
            <a:off x="615950" y="6096000"/>
            <a:ext cx="836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3657600" y="2139950"/>
            <a:ext cx="0" cy="463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3657600" y="1460500"/>
            <a:ext cx="38496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2  Lotus" panose="00000400000000000000" pitchFamily="2" charset="-78"/>
              </a:rPr>
              <a:t>  </a:t>
            </a:r>
            <a:r>
              <a:rPr lang="fa-IR" sz="2000" b="1">
                <a:latin typeface="Times New Roman" panose="02020603050405020304" pitchFamily="18" charset="0"/>
                <a:cs typeface="2  Lotus" panose="00000400000000000000" pitchFamily="2" charset="-78"/>
              </a:rPr>
              <a:t>اطلاعات انسانی</a:t>
            </a:r>
            <a:endParaRPr lang="en-US" sz="2000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>
            <a:off x="4876800" y="2139950"/>
            <a:ext cx="0" cy="455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>
            <a:off x="5867400" y="2139950"/>
            <a:ext cx="0" cy="455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>
            <a:off x="7467600" y="2139950"/>
            <a:ext cx="0" cy="448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2667000" y="2139950"/>
            <a:ext cx="0" cy="455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2951163" y="2266950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2951163" y="34083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2951163" y="44751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2951163" y="50085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3941763" y="39417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3941763" y="44751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78" name="Rectangle 26"/>
          <p:cNvSpPr>
            <a:spLocks noChangeArrowheads="1"/>
          </p:cNvSpPr>
          <p:nvPr/>
        </p:nvSpPr>
        <p:spPr bwMode="auto">
          <a:xfrm>
            <a:off x="4017963" y="61515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5160963" y="44751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80" name="Rectangle 28"/>
          <p:cNvSpPr>
            <a:spLocks noChangeArrowheads="1"/>
          </p:cNvSpPr>
          <p:nvPr/>
        </p:nvSpPr>
        <p:spPr bwMode="auto">
          <a:xfrm>
            <a:off x="5160963" y="28749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81" name="Rectangle 29"/>
          <p:cNvSpPr>
            <a:spLocks noChangeArrowheads="1"/>
          </p:cNvSpPr>
          <p:nvPr/>
        </p:nvSpPr>
        <p:spPr bwMode="auto">
          <a:xfrm>
            <a:off x="6151563" y="44751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6151563" y="39417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83" name="Rectangle 31"/>
          <p:cNvSpPr>
            <a:spLocks noChangeArrowheads="1"/>
          </p:cNvSpPr>
          <p:nvPr/>
        </p:nvSpPr>
        <p:spPr bwMode="auto">
          <a:xfrm>
            <a:off x="6151563" y="28749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84" name="Rectangle 32"/>
          <p:cNvSpPr>
            <a:spLocks noChangeArrowheads="1"/>
          </p:cNvSpPr>
          <p:nvPr/>
        </p:nvSpPr>
        <p:spPr bwMode="auto">
          <a:xfrm>
            <a:off x="7751763" y="23415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85" name="Rectangle 33"/>
          <p:cNvSpPr>
            <a:spLocks noChangeArrowheads="1"/>
          </p:cNvSpPr>
          <p:nvPr/>
        </p:nvSpPr>
        <p:spPr bwMode="auto">
          <a:xfrm>
            <a:off x="7751763" y="44751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86" name="Rectangle 34"/>
          <p:cNvSpPr>
            <a:spLocks noChangeArrowheads="1"/>
          </p:cNvSpPr>
          <p:nvPr/>
        </p:nvSpPr>
        <p:spPr bwMode="auto">
          <a:xfrm>
            <a:off x="7751763" y="622776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X</a:t>
            </a:r>
          </a:p>
        </p:txBody>
      </p:sp>
      <p:sp>
        <p:nvSpPr>
          <p:cNvPr id="125987" name="Text Box 35"/>
          <p:cNvSpPr txBox="1">
            <a:spLocks noChangeArrowheads="1"/>
          </p:cNvSpPr>
          <p:nvPr/>
        </p:nvSpPr>
        <p:spPr bwMode="auto">
          <a:xfrm>
            <a:off x="692150" y="65246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CD666ACB-236D-4791-9B40-2195774E0308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مزایای تجارت الکترونیک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بهبود خدمات ویژه کاربران</a:t>
            </a: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بهبود روابط تهیه کنندگان و کمیته مالی</a:t>
            </a: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افزایش بهره وری سهامداران و سرمایه گذاری داخلی  </a:t>
            </a:r>
          </a:p>
          <a:p>
            <a:pPr algn="r">
              <a:buFont typeface="Monotype Sorts" charset="0"/>
              <a:buNone/>
            </a:pP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6511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5F163940-4A65-42BE-978D-F3A76C33174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59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چگونگی مدیریت منابع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648200" cy="2590800"/>
          </a:xfrm>
          <a:noFill/>
          <a:ln/>
        </p:spPr>
        <p:txBody>
          <a:bodyPr/>
          <a:lstStyle/>
          <a:p>
            <a:pPr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* اکتساب</a:t>
            </a:r>
          </a:p>
          <a:p>
            <a:pPr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* آماده کردن وجمع بندی</a:t>
            </a:r>
          </a:p>
          <a:p>
            <a:pPr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* استفاده بهینه </a:t>
            </a:r>
          </a:p>
          <a:p>
            <a:pPr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* جایگزینی 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466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962F97D1-2FAE-4D38-87B3-02F8AC08C64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محدودیتهای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/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تجارت الکترونیک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4290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هزینه بالا</a:t>
            </a: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ملاحظات امنیتی</a:t>
            </a: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هزینه بالا و دسترسی اندک به نرم افزارهای آن</a:t>
            </a:r>
          </a:p>
          <a:p>
            <a:pPr algn="r">
              <a:buFont typeface="Monotype Sorts" charset="0"/>
              <a:buNone/>
            </a:pP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6511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A05A23AA-4D4B-4E4D-8909-28BFBC27BF41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عصر جدید تجارت الکترونیک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علاوه بر نرم افزارهای مشخص  شرکتها برای استفاده از مسیریابهای اینترنتی سیستمها یی را طراحی می کنند .</a:t>
            </a: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* ایجاد واسطهای معمول برای مشتریان و شرکای این تجارت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6511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320607CA-1785-44F6-B750-92D104460D21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کسب و کار هوشمند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جمع کردن داده های ساده در مورد رقبا برای کسب اطلاعات هوشمند جهت تصمیم گیری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7466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8D44CDC0-83E7-48A6-8ECE-746F1E8B657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08305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196" name="Freeform 4"/>
          <p:cNvSpPr>
            <a:spLocks/>
          </p:cNvSpPr>
          <p:nvPr/>
        </p:nvSpPr>
        <p:spPr bwMode="auto">
          <a:xfrm>
            <a:off x="404813" y="596900"/>
            <a:ext cx="1333500" cy="855663"/>
          </a:xfrm>
          <a:custGeom>
            <a:avLst/>
            <a:gdLst>
              <a:gd name="T0" fmla="*/ 0 w 840"/>
              <a:gd name="T1" fmla="*/ 496 h 539"/>
              <a:gd name="T2" fmla="*/ 0 w 840"/>
              <a:gd name="T3" fmla="*/ 0 h 539"/>
              <a:gd name="T4" fmla="*/ 839 w 840"/>
              <a:gd name="T5" fmla="*/ 0 h 539"/>
              <a:gd name="T6" fmla="*/ 839 w 840"/>
              <a:gd name="T7" fmla="*/ 293 h 539"/>
              <a:gd name="T8" fmla="*/ 738 w 840"/>
              <a:gd name="T9" fmla="*/ 293 h 539"/>
              <a:gd name="T10" fmla="*/ 689 w 840"/>
              <a:gd name="T11" fmla="*/ 299 h 539"/>
              <a:gd name="T12" fmla="*/ 648 w 840"/>
              <a:gd name="T13" fmla="*/ 307 h 539"/>
              <a:gd name="T14" fmla="*/ 601 w 840"/>
              <a:gd name="T15" fmla="*/ 322 h 539"/>
              <a:gd name="T16" fmla="*/ 556 w 840"/>
              <a:gd name="T17" fmla="*/ 339 h 539"/>
              <a:gd name="T18" fmla="*/ 515 w 840"/>
              <a:gd name="T19" fmla="*/ 361 h 539"/>
              <a:gd name="T20" fmla="*/ 474 w 840"/>
              <a:gd name="T21" fmla="*/ 391 h 539"/>
              <a:gd name="T22" fmla="*/ 433 w 840"/>
              <a:gd name="T23" fmla="*/ 426 h 539"/>
              <a:gd name="T24" fmla="*/ 397 w 840"/>
              <a:gd name="T25" fmla="*/ 457 h 539"/>
              <a:gd name="T26" fmla="*/ 373 w 840"/>
              <a:gd name="T27" fmla="*/ 474 h 539"/>
              <a:gd name="T28" fmla="*/ 345 w 840"/>
              <a:gd name="T29" fmla="*/ 492 h 539"/>
              <a:gd name="T30" fmla="*/ 305 w 840"/>
              <a:gd name="T31" fmla="*/ 513 h 539"/>
              <a:gd name="T32" fmla="*/ 266 w 840"/>
              <a:gd name="T33" fmla="*/ 526 h 539"/>
              <a:gd name="T34" fmla="*/ 225 w 840"/>
              <a:gd name="T35" fmla="*/ 536 h 539"/>
              <a:gd name="T36" fmla="*/ 184 w 840"/>
              <a:gd name="T37" fmla="*/ 538 h 539"/>
              <a:gd name="T38" fmla="*/ 142 w 840"/>
              <a:gd name="T39" fmla="*/ 536 h 539"/>
              <a:gd name="T40" fmla="*/ 101 w 840"/>
              <a:gd name="T41" fmla="*/ 528 h 539"/>
              <a:gd name="T42" fmla="*/ 71 w 840"/>
              <a:gd name="T43" fmla="*/ 523 h 539"/>
              <a:gd name="T44" fmla="*/ 34 w 840"/>
              <a:gd name="T45" fmla="*/ 511 h 539"/>
              <a:gd name="T46" fmla="*/ 0 w 840"/>
              <a:gd name="T47" fmla="*/ 496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0" h="539">
                <a:moveTo>
                  <a:pt x="0" y="496"/>
                </a:moveTo>
                <a:lnTo>
                  <a:pt x="0" y="0"/>
                </a:lnTo>
                <a:lnTo>
                  <a:pt x="839" y="0"/>
                </a:lnTo>
                <a:lnTo>
                  <a:pt x="839" y="293"/>
                </a:lnTo>
                <a:lnTo>
                  <a:pt x="738" y="293"/>
                </a:lnTo>
                <a:lnTo>
                  <a:pt x="689" y="299"/>
                </a:lnTo>
                <a:lnTo>
                  <a:pt x="648" y="307"/>
                </a:lnTo>
                <a:lnTo>
                  <a:pt x="601" y="322"/>
                </a:lnTo>
                <a:lnTo>
                  <a:pt x="556" y="339"/>
                </a:lnTo>
                <a:lnTo>
                  <a:pt x="515" y="361"/>
                </a:lnTo>
                <a:lnTo>
                  <a:pt x="474" y="391"/>
                </a:lnTo>
                <a:lnTo>
                  <a:pt x="433" y="426"/>
                </a:lnTo>
                <a:lnTo>
                  <a:pt x="397" y="457"/>
                </a:lnTo>
                <a:lnTo>
                  <a:pt x="373" y="474"/>
                </a:lnTo>
                <a:lnTo>
                  <a:pt x="345" y="492"/>
                </a:lnTo>
                <a:lnTo>
                  <a:pt x="305" y="513"/>
                </a:lnTo>
                <a:lnTo>
                  <a:pt x="266" y="526"/>
                </a:lnTo>
                <a:lnTo>
                  <a:pt x="225" y="536"/>
                </a:lnTo>
                <a:lnTo>
                  <a:pt x="184" y="538"/>
                </a:lnTo>
                <a:lnTo>
                  <a:pt x="142" y="536"/>
                </a:lnTo>
                <a:lnTo>
                  <a:pt x="101" y="528"/>
                </a:lnTo>
                <a:lnTo>
                  <a:pt x="71" y="523"/>
                </a:lnTo>
                <a:lnTo>
                  <a:pt x="34" y="511"/>
                </a:lnTo>
                <a:lnTo>
                  <a:pt x="0" y="4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65150" y="2236788"/>
            <a:ext cx="1012825" cy="8270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2120900" y="2236788"/>
            <a:ext cx="1009650" cy="8270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3600450" y="2236788"/>
            <a:ext cx="1011238" cy="8270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5080000" y="2236788"/>
            <a:ext cx="1011238" cy="8270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01" name="Freeform 9"/>
          <p:cNvSpPr>
            <a:spLocks/>
          </p:cNvSpPr>
          <p:nvPr/>
        </p:nvSpPr>
        <p:spPr bwMode="auto">
          <a:xfrm>
            <a:off x="6400800" y="1914525"/>
            <a:ext cx="1038225" cy="1317625"/>
          </a:xfrm>
          <a:custGeom>
            <a:avLst/>
            <a:gdLst>
              <a:gd name="T0" fmla="*/ 653 w 654"/>
              <a:gd name="T1" fmla="*/ 113 h 830"/>
              <a:gd name="T2" fmla="*/ 653 w 654"/>
              <a:gd name="T3" fmla="*/ 722 h 830"/>
              <a:gd name="T4" fmla="*/ 642 w 654"/>
              <a:gd name="T5" fmla="*/ 740 h 830"/>
              <a:gd name="T6" fmla="*/ 627 w 654"/>
              <a:gd name="T7" fmla="*/ 758 h 830"/>
              <a:gd name="T8" fmla="*/ 604 w 654"/>
              <a:gd name="T9" fmla="*/ 773 h 830"/>
              <a:gd name="T10" fmla="*/ 574 w 654"/>
              <a:gd name="T11" fmla="*/ 789 h 830"/>
              <a:gd name="T12" fmla="*/ 531 w 654"/>
              <a:gd name="T13" fmla="*/ 803 h 830"/>
              <a:gd name="T14" fmla="*/ 489 w 654"/>
              <a:gd name="T15" fmla="*/ 813 h 830"/>
              <a:gd name="T16" fmla="*/ 442 w 654"/>
              <a:gd name="T17" fmla="*/ 820 h 830"/>
              <a:gd name="T18" fmla="*/ 397 w 654"/>
              <a:gd name="T19" fmla="*/ 826 h 830"/>
              <a:gd name="T20" fmla="*/ 356 w 654"/>
              <a:gd name="T21" fmla="*/ 829 h 830"/>
              <a:gd name="T22" fmla="*/ 312 w 654"/>
              <a:gd name="T23" fmla="*/ 829 h 830"/>
              <a:gd name="T24" fmla="*/ 260 w 654"/>
              <a:gd name="T25" fmla="*/ 826 h 830"/>
              <a:gd name="T26" fmla="*/ 218 w 654"/>
              <a:gd name="T27" fmla="*/ 822 h 830"/>
              <a:gd name="T28" fmla="*/ 171 w 654"/>
              <a:gd name="T29" fmla="*/ 815 h 830"/>
              <a:gd name="T30" fmla="*/ 126 w 654"/>
              <a:gd name="T31" fmla="*/ 805 h 830"/>
              <a:gd name="T32" fmla="*/ 94 w 654"/>
              <a:gd name="T33" fmla="*/ 795 h 830"/>
              <a:gd name="T34" fmla="*/ 60 w 654"/>
              <a:gd name="T35" fmla="*/ 780 h 830"/>
              <a:gd name="T36" fmla="*/ 34 w 654"/>
              <a:gd name="T37" fmla="*/ 765 h 830"/>
              <a:gd name="T38" fmla="*/ 21 w 654"/>
              <a:gd name="T39" fmla="*/ 755 h 830"/>
              <a:gd name="T40" fmla="*/ 9 w 654"/>
              <a:gd name="T41" fmla="*/ 739 h 830"/>
              <a:gd name="T42" fmla="*/ 0 w 654"/>
              <a:gd name="T43" fmla="*/ 720 h 830"/>
              <a:gd name="T44" fmla="*/ 0 w 654"/>
              <a:gd name="T45" fmla="*/ 104 h 830"/>
              <a:gd name="T46" fmla="*/ 6 w 654"/>
              <a:gd name="T47" fmla="*/ 89 h 830"/>
              <a:gd name="T48" fmla="*/ 21 w 654"/>
              <a:gd name="T49" fmla="*/ 71 h 830"/>
              <a:gd name="T50" fmla="*/ 58 w 654"/>
              <a:gd name="T51" fmla="*/ 49 h 830"/>
              <a:gd name="T52" fmla="*/ 36 w 654"/>
              <a:gd name="T53" fmla="*/ 61 h 830"/>
              <a:gd name="T54" fmla="*/ 75 w 654"/>
              <a:gd name="T55" fmla="*/ 40 h 830"/>
              <a:gd name="T56" fmla="*/ 105 w 654"/>
              <a:gd name="T57" fmla="*/ 30 h 830"/>
              <a:gd name="T58" fmla="*/ 143 w 654"/>
              <a:gd name="T59" fmla="*/ 20 h 830"/>
              <a:gd name="T60" fmla="*/ 186 w 654"/>
              <a:gd name="T61" fmla="*/ 11 h 830"/>
              <a:gd name="T62" fmla="*/ 230 w 654"/>
              <a:gd name="T63" fmla="*/ 3 h 830"/>
              <a:gd name="T64" fmla="*/ 284 w 654"/>
              <a:gd name="T65" fmla="*/ 0 h 830"/>
              <a:gd name="T66" fmla="*/ 329 w 654"/>
              <a:gd name="T67" fmla="*/ 0 h 830"/>
              <a:gd name="T68" fmla="*/ 388 w 654"/>
              <a:gd name="T69" fmla="*/ 0 h 830"/>
              <a:gd name="T70" fmla="*/ 431 w 654"/>
              <a:gd name="T71" fmla="*/ 4 h 830"/>
              <a:gd name="T72" fmla="*/ 469 w 654"/>
              <a:gd name="T73" fmla="*/ 11 h 830"/>
              <a:gd name="T74" fmla="*/ 514 w 654"/>
              <a:gd name="T75" fmla="*/ 20 h 830"/>
              <a:gd name="T76" fmla="*/ 551 w 654"/>
              <a:gd name="T77" fmla="*/ 31 h 830"/>
              <a:gd name="T78" fmla="*/ 585 w 654"/>
              <a:gd name="T79" fmla="*/ 47 h 830"/>
              <a:gd name="T80" fmla="*/ 610 w 654"/>
              <a:gd name="T81" fmla="*/ 60 h 830"/>
              <a:gd name="T82" fmla="*/ 627 w 654"/>
              <a:gd name="T83" fmla="*/ 73 h 830"/>
              <a:gd name="T84" fmla="*/ 642 w 654"/>
              <a:gd name="T85" fmla="*/ 90 h 830"/>
              <a:gd name="T86" fmla="*/ 653 w 654"/>
              <a:gd name="T87" fmla="*/ 1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4" h="830">
                <a:moveTo>
                  <a:pt x="653" y="113"/>
                </a:moveTo>
                <a:lnTo>
                  <a:pt x="653" y="722"/>
                </a:lnTo>
                <a:lnTo>
                  <a:pt x="642" y="740"/>
                </a:lnTo>
                <a:lnTo>
                  <a:pt x="627" y="758"/>
                </a:lnTo>
                <a:lnTo>
                  <a:pt x="604" y="773"/>
                </a:lnTo>
                <a:lnTo>
                  <a:pt x="574" y="789"/>
                </a:lnTo>
                <a:lnTo>
                  <a:pt x="531" y="803"/>
                </a:lnTo>
                <a:lnTo>
                  <a:pt x="489" y="813"/>
                </a:lnTo>
                <a:lnTo>
                  <a:pt x="442" y="820"/>
                </a:lnTo>
                <a:lnTo>
                  <a:pt x="397" y="826"/>
                </a:lnTo>
                <a:lnTo>
                  <a:pt x="356" y="829"/>
                </a:lnTo>
                <a:lnTo>
                  <a:pt x="312" y="829"/>
                </a:lnTo>
                <a:lnTo>
                  <a:pt x="260" y="826"/>
                </a:lnTo>
                <a:lnTo>
                  <a:pt x="218" y="822"/>
                </a:lnTo>
                <a:lnTo>
                  <a:pt x="171" y="815"/>
                </a:lnTo>
                <a:lnTo>
                  <a:pt x="126" y="805"/>
                </a:lnTo>
                <a:lnTo>
                  <a:pt x="94" y="795"/>
                </a:lnTo>
                <a:lnTo>
                  <a:pt x="60" y="780"/>
                </a:lnTo>
                <a:lnTo>
                  <a:pt x="34" y="765"/>
                </a:lnTo>
                <a:lnTo>
                  <a:pt x="21" y="755"/>
                </a:lnTo>
                <a:lnTo>
                  <a:pt x="9" y="739"/>
                </a:lnTo>
                <a:lnTo>
                  <a:pt x="0" y="720"/>
                </a:lnTo>
                <a:lnTo>
                  <a:pt x="0" y="104"/>
                </a:lnTo>
                <a:lnTo>
                  <a:pt x="6" y="89"/>
                </a:lnTo>
                <a:lnTo>
                  <a:pt x="21" y="71"/>
                </a:lnTo>
                <a:lnTo>
                  <a:pt x="58" y="49"/>
                </a:lnTo>
                <a:lnTo>
                  <a:pt x="36" y="61"/>
                </a:lnTo>
                <a:lnTo>
                  <a:pt x="75" y="40"/>
                </a:lnTo>
                <a:lnTo>
                  <a:pt x="105" y="30"/>
                </a:lnTo>
                <a:lnTo>
                  <a:pt x="143" y="20"/>
                </a:lnTo>
                <a:lnTo>
                  <a:pt x="186" y="11"/>
                </a:lnTo>
                <a:lnTo>
                  <a:pt x="230" y="3"/>
                </a:lnTo>
                <a:lnTo>
                  <a:pt x="284" y="0"/>
                </a:lnTo>
                <a:lnTo>
                  <a:pt x="329" y="0"/>
                </a:lnTo>
                <a:lnTo>
                  <a:pt x="388" y="0"/>
                </a:lnTo>
                <a:lnTo>
                  <a:pt x="431" y="4"/>
                </a:lnTo>
                <a:lnTo>
                  <a:pt x="469" y="11"/>
                </a:lnTo>
                <a:lnTo>
                  <a:pt x="514" y="20"/>
                </a:lnTo>
                <a:lnTo>
                  <a:pt x="551" y="31"/>
                </a:lnTo>
                <a:lnTo>
                  <a:pt x="585" y="47"/>
                </a:lnTo>
                <a:lnTo>
                  <a:pt x="610" y="60"/>
                </a:lnTo>
                <a:lnTo>
                  <a:pt x="627" y="73"/>
                </a:lnTo>
                <a:lnTo>
                  <a:pt x="642" y="90"/>
                </a:lnTo>
                <a:lnTo>
                  <a:pt x="653" y="113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1"/>
            </a:outerShdw>
          </a:effectLst>
        </p:spPr>
        <p:txBody>
          <a:bodyPr/>
          <a:lstStyle/>
          <a:p>
            <a:endParaRPr lang="fa-IR"/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7785100" y="2222500"/>
            <a:ext cx="1358900" cy="841375"/>
          </a:xfrm>
          <a:prstGeom prst="rect">
            <a:avLst/>
          </a:prstGeom>
          <a:solidFill>
            <a:schemeClr val="tx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03" name="Freeform 11"/>
          <p:cNvSpPr>
            <a:spLocks/>
          </p:cNvSpPr>
          <p:nvPr/>
        </p:nvSpPr>
        <p:spPr bwMode="auto">
          <a:xfrm>
            <a:off x="7808913" y="4005263"/>
            <a:ext cx="1258887" cy="852487"/>
          </a:xfrm>
          <a:custGeom>
            <a:avLst/>
            <a:gdLst>
              <a:gd name="T0" fmla="*/ 0 w 793"/>
              <a:gd name="T1" fmla="*/ 494 h 537"/>
              <a:gd name="T2" fmla="*/ 0 w 793"/>
              <a:gd name="T3" fmla="*/ 0 h 537"/>
              <a:gd name="T4" fmla="*/ 792 w 793"/>
              <a:gd name="T5" fmla="*/ 0 h 537"/>
              <a:gd name="T6" fmla="*/ 792 w 793"/>
              <a:gd name="T7" fmla="*/ 292 h 537"/>
              <a:gd name="T8" fmla="*/ 697 w 793"/>
              <a:gd name="T9" fmla="*/ 292 h 537"/>
              <a:gd name="T10" fmla="*/ 651 w 793"/>
              <a:gd name="T11" fmla="*/ 298 h 537"/>
              <a:gd name="T12" fmla="*/ 612 w 793"/>
              <a:gd name="T13" fmla="*/ 305 h 537"/>
              <a:gd name="T14" fmla="*/ 567 w 793"/>
              <a:gd name="T15" fmla="*/ 321 h 537"/>
              <a:gd name="T16" fmla="*/ 525 w 793"/>
              <a:gd name="T17" fmla="*/ 338 h 537"/>
              <a:gd name="T18" fmla="*/ 486 w 793"/>
              <a:gd name="T19" fmla="*/ 359 h 537"/>
              <a:gd name="T20" fmla="*/ 447 w 793"/>
              <a:gd name="T21" fmla="*/ 390 h 537"/>
              <a:gd name="T22" fmla="*/ 408 w 793"/>
              <a:gd name="T23" fmla="*/ 425 h 537"/>
              <a:gd name="T24" fmla="*/ 375 w 793"/>
              <a:gd name="T25" fmla="*/ 455 h 537"/>
              <a:gd name="T26" fmla="*/ 352 w 793"/>
              <a:gd name="T27" fmla="*/ 473 h 537"/>
              <a:gd name="T28" fmla="*/ 325 w 793"/>
              <a:gd name="T29" fmla="*/ 490 h 537"/>
              <a:gd name="T30" fmla="*/ 288 w 793"/>
              <a:gd name="T31" fmla="*/ 511 h 537"/>
              <a:gd name="T32" fmla="*/ 251 w 793"/>
              <a:gd name="T33" fmla="*/ 524 h 537"/>
              <a:gd name="T34" fmla="*/ 212 w 793"/>
              <a:gd name="T35" fmla="*/ 534 h 537"/>
              <a:gd name="T36" fmla="*/ 173 w 793"/>
              <a:gd name="T37" fmla="*/ 536 h 537"/>
              <a:gd name="T38" fmla="*/ 134 w 793"/>
              <a:gd name="T39" fmla="*/ 534 h 537"/>
              <a:gd name="T40" fmla="*/ 95 w 793"/>
              <a:gd name="T41" fmla="*/ 526 h 537"/>
              <a:gd name="T42" fmla="*/ 67 w 793"/>
              <a:gd name="T43" fmla="*/ 521 h 537"/>
              <a:gd name="T44" fmla="*/ 32 w 793"/>
              <a:gd name="T45" fmla="*/ 509 h 537"/>
              <a:gd name="T46" fmla="*/ 0 w 793"/>
              <a:gd name="T47" fmla="*/ 494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3" h="537">
                <a:moveTo>
                  <a:pt x="0" y="494"/>
                </a:moveTo>
                <a:lnTo>
                  <a:pt x="0" y="0"/>
                </a:lnTo>
                <a:lnTo>
                  <a:pt x="792" y="0"/>
                </a:lnTo>
                <a:lnTo>
                  <a:pt x="792" y="292"/>
                </a:lnTo>
                <a:lnTo>
                  <a:pt x="697" y="292"/>
                </a:lnTo>
                <a:lnTo>
                  <a:pt x="651" y="298"/>
                </a:lnTo>
                <a:lnTo>
                  <a:pt x="612" y="305"/>
                </a:lnTo>
                <a:lnTo>
                  <a:pt x="567" y="321"/>
                </a:lnTo>
                <a:lnTo>
                  <a:pt x="525" y="338"/>
                </a:lnTo>
                <a:lnTo>
                  <a:pt x="486" y="359"/>
                </a:lnTo>
                <a:lnTo>
                  <a:pt x="447" y="390"/>
                </a:lnTo>
                <a:lnTo>
                  <a:pt x="408" y="425"/>
                </a:lnTo>
                <a:lnTo>
                  <a:pt x="375" y="455"/>
                </a:lnTo>
                <a:lnTo>
                  <a:pt x="352" y="473"/>
                </a:lnTo>
                <a:lnTo>
                  <a:pt x="325" y="490"/>
                </a:lnTo>
                <a:lnTo>
                  <a:pt x="288" y="511"/>
                </a:lnTo>
                <a:lnTo>
                  <a:pt x="251" y="524"/>
                </a:lnTo>
                <a:lnTo>
                  <a:pt x="212" y="534"/>
                </a:lnTo>
                <a:lnTo>
                  <a:pt x="173" y="536"/>
                </a:lnTo>
                <a:lnTo>
                  <a:pt x="134" y="534"/>
                </a:lnTo>
                <a:lnTo>
                  <a:pt x="95" y="526"/>
                </a:lnTo>
                <a:lnTo>
                  <a:pt x="67" y="521"/>
                </a:lnTo>
                <a:lnTo>
                  <a:pt x="32" y="509"/>
                </a:lnTo>
                <a:lnTo>
                  <a:pt x="0" y="494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36204" name="AutoShape 12"/>
          <p:cNvSpPr>
            <a:spLocks noChangeArrowheads="1"/>
          </p:cNvSpPr>
          <p:nvPr/>
        </p:nvSpPr>
        <p:spPr bwMode="auto">
          <a:xfrm>
            <a:off x="785813" y="2613025"/>
            <a:ext cx="357187" cy="141288"/>
          </a:xfrm>
          <a:prstGeom prst="rightArrow">
            <a:avLst>
              <a:gd name="adj1" fmla="val 50000"/>
              <a:gd name="adj2" fmla="val 144194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3149600" y="2540000"/>
            <a:ext cx="358775" cy="141288"/>
          </a:xfrm>
          <a:prstGeom prst="rightArrow">
            <a:avLst>
              <a:gd name="adj1" fmla="val 50000"/>
              <a:gd name="adj2" fmla="val 12697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06" name="AutoShape 14"/>
          <p:cNvSpPr>
            <a:spLocks noChangeArrowheads="1"/>
          </p:cNvSpPr>
          <p:nvPr/>
        </p:nvSpPr>
        <p:spPr bwMode="auto">
          <a:xfrm>
            <a:off x="4630738" y="2540000"/>
            <a:ext cx="357187" cy="141288"/>
          </a:xfrm>
          <a:prstGeom prst="rightArrow">
            <a:avLst>
              <a:gd name="adj1" fmla="val 50000"/>
              <a:gd name="adj2" fmla="val 12641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6110288" y="2540000"/>
            <a:ext cx="284162" cy="650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08" name="AutoShape 16"/>
          <p:cNvSpPr>
            <a:spLocks noChangeArrowheads="1"/>
          </p:cNvSpPr>
          <p:nvPr/>
        </p:nvSpPr>
        <p:spPr bwMode="auto">
          <a:xfrm>
            <a:off x="8407400" y="2471738"/>
            <a:ext cx="358775" cy="141287"/>
          </a:xfrm>
          <a:prstGeom prst="rightArrow">
            <a:avLst>
              <a:gd name="adj1" fmla="val 50000"/>
              <a:gd name="adj2" fmla="val 12697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09" name="AutoShape 17"/>
          <p:cNvSpPr>
            <a:spLocks noChangeArrowheads="1"/>
          </p:cNvSpPr>
          <p:nvPr/>
        </p:nvSpPr>
        <p:spPr bwMode="auto">
          <a:xfrm rot="16200000" flipH="1">
            <a:off x="687387" y="1616076"/>
            <a:ext cx="841375" cy="209550"/>
          </a:xfrm>
          <a:prstGeom prst="rightArrow">
            <a:avLst>
              <a:gd name="adj1" fmla="val 50000"/>
              <a:gd name="adj2" fmla="val 200776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10" name="AutoShape 18"/>
          <p:cNvSpPr>
            <a:spLocks noChangeArrowheads="1"/>
          </p:cNvSpPr>
          <p:nvPr/>
        </p:nvSpPr>
        <p:spPr bwMode="auto">
          <a:xfrm rot="16200000" flipH="1">
            <a:off x="8131175" y="3435350"/>
            <a:ext cx="762000" cy="209550"/>
          </a:xfrm>
          <a:prstGeom prst="rightArrow">
            <a:avLst>
              <a:gd name="adj1" fmla="val 50000"/>
              <a:gd name="adj2" fmla="val 18183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11" name="AutoShape 19"/>
          <p:cNvSpPr>
            <a:spLocks noChangeArrowheads="1"/>
          </p:cNvSpPr>
          <p:nvPr/>
        </p:nvSpPr>
        <p:spPr bwMode="auto">
          <a:xfrm rot="16200000">
            <a:off x="879475" y="3281363"/>
            <a:ext cx="606425" cy="209550"/>
          </a:xfrm>
          <a:prstGeom prst="rightArrow">
            <a:avLst>
              <a:gd name="adj1" fmla="val 50000"/>
              <a:gd name="adj2" fmla="val 14471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693738" y="762000"/>
            <a:ext cx="441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داده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504825" y="2373313"/>
            <a:ext cx="12525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جمع آوری داده </a:t>
            </a:r>
            <a:endParaRPr lang="en-US" sz="16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378075" y="1611313"/>
            <a:ext cx="384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2  Lotus" panose="00000400000000000000" pitchFamily="2" charset="-78"/>
              </a:rPr>
              <a:t>2</a:t>
            </a:r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1963738" y="2373313"/>
            <a:ext cx="10064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    </a:t>
            </a:r>
            <a:r>
              <a:rPr lang="fa-IR" sz="16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ارزیابی</a:t>
            </a:r>
            <a:endParaRPr lang="en-US" sz="16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16" name="Rectangle 24"/>
          <p:cNvSpPr>
            <a:spLocks noChangeArrowheads="1"/>
          </p:cNvSpPr>
          <p:nvPr/>
        </p:nvSpPr>
        <p:spPr bwMode="auto">
          <a:xfrm>
            <a:off x="3600450" y="2471738"/>
            <a:ext cx="11382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تجزیه و تحلیل</a:t>
            </a:r>
            <a:endParaRPr lang="en-US" sz="1600" b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17" name="Rectangle 25"/>
          <p:cNvSpPr>
            <a:spLocks noChangeArrowheads="1"/>
          </p:cNvSpPr>
          <p:nvPr/>
        </p:nvSpPr>
        <p:spPr bwMode="auto">
          <a:xfrm>
            <a:off x="5413375" y="1589088"/>
            <a:ext cx="3841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2  Lotus" panose="00000400000000000000" pitchFamily="2" charset="-78"/>
              </a:rPr>
              <a:t>4</a:t>
            </a:r>
          </a:p>
        </p:txBody>
      </p:sp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5330825" y="2471738"/>
            <a:ext cx="560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6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ذخیره</a:t>
            </a:r>
            <a:endParaRPr lang="en-US" sz="16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19" name="Rectangle 27"/>
          <p:cNvSpPr>
            <a:spLocks noChangeArrowheads="1"/>
          </p:cNvSpPr>
          <p:nvPr/>
        </p:nvSpPr>
        <p:spPr bwMode="auto">
          <a:xfrm>
            <a:off x="6596063" y="2387600"/>
            <a:ext cx="7826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اطلاعات</a:t>
            </a:r>
          </a:p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هوشمند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20" name="Rectangle 28"/>
          <p:cNvSpPr>
            <a:spLocks noChangeArrowheads="1"/>
          </p:cNvSpPr>
          <p:nvPr/>
        </p:nvSpPr>
        <p:spPr bwMode="auto">
          <a:xfrm>
            <a:off x="8301038" y="1519238"/>
            <a:ext cx="466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2  Lotus" panose="00000400000000000000" pitchFamily="2" charset="-78"/>
              </a:rPr>
              <a:t>5</a:t>
            </a:r>
          </a:p>
        </p:txBody>
      </p:sp>
      <p:sp>
        <p:nvSpPr>
          <p:cNvPr id="136221" name="Rectangle 29"/>
          <p:cNvSpPr>
            <a:spLocks noChangeArrowheads="1"/>
          </p:cNvSpPr>
          <p:nvPr/>
        </p:nvSpPr>
        <p:spPr bwMode="auto">
          <a:xfrm>
            <a:off x="8121650" y="2324100"/>
            <a:ext cx="12874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fa-IR" sz="16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هوش قابل </a:t>
            </a:r>
          </a:p>
          <a:p>
            <a:r>
              <a:rPr lang="fa-IR" sz="1600" b="1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استفاده</a:t>
            </a:r>
            <a:endParaRPr lang="en-US" sz="16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7785100" y="4132263"/>
            <a:ext cx="7445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هوشمند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23" name="Oval 31"/>
          <p:cNvSpPr>
            <a:spLocks noChangeArrowheads="1"/>
          </p:cNvSpPr>
          <p:nvPr/>
        </p:nvSpPr>
        <p:spPr bwMode="auto">
          <a:xfrm>
            <a:off x="6407150" y="1920875"/>
            <a:ext cx="1023938" cy="2968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24" name="Rectangle 32"/>
          <p:cNvSpPr>
            <a:spLocks noChangeArrowheads="1"/>
          </p:cNvSpPr>
          <p:nvPr/>
        </p:nvSpPr>
        <p:spPr bwMode="auto">
          <a:xfrm>
            <a:off x="2400300" y="5621338"/>
            <a:ext cx="49530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44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پنج وظیفه اصلی هوشمند</a:t>
            </a:r>
            <a:endParaRPr lang="en-US" sz="44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36225" name="Freeform 33"/>
          <p:cNvSpPr>
            <a:spLocks/>
          </p:cNvSpPr>
          <p:nvPr/>
        </p:nvSpPr>
        <p:spPr bwMode="auto">
          <a:xfrm>
            <a:off x="609600" y="3743325"/>
            <a:ext cx="1038225" cy="1317625"/>
          </a:xfrm>
          <a:custGeom>
            <a:avLst/>
            <a:gdLst>
              <a:gd name="T0" fmla="*/ 653 w 654"/>
              <a:gd name="T1" fmla="*/ 113 h 830"/>
              <a:gd name="T2" fmla="*/ 653 w 654"/>
              <a:gd name="T3" fmla="*/ 722 h 830"/>
              <a:gd name="T4" fmla="*/ 642 w 654"/>
              <a:gd name="T5" fmla="*/ 740 h 830"/>
              <a:gd name="T6" fmla="*/ 627 w 654"/>
              <a:gd name="T7" fmla="*/ 758 h 830"/>
              <a:gd name="T8" fmla="*/ 604 w 654"/>
              <a:gd name="T9" fmla="*/ 773 h 830"/>
              <a:gd name="T10" fmla="*/ 574 w 654"/>
              <a:gd name="T11" fmla="*/ 789 h 830"/>
              <a:gd name="T12" fmla="*/ 531 w 654"/>
              <a:gd name="T13" fmla="*/ 803 h 830"/>
              <a:gd name="T14" fmla="*/ 489 w 654"/>
              <a:gd name="T15" fmla="*/ 813 h 830"/>
              <a:gd name="T16" fmla="*/ 442 w 654"/>
              <a:gd name="T17" fmla="*/ 820 h 830"/>
              <a:gd name="T18" fmla="*/ 397 w 654"/>
              <a:gd name="T19" fmla="*/ 826 h 830"/>
              <a:gd name="T20" fmla="*/ 356 w 654"/>
              <a:gd name="T21" fmla="*/ 829 h 830"/>
              <a:gd name="T22" fmla="*/ 312 w 654"/>
              <a:gd name="T23" fmla="*/ 829 h 830"/>
              <a:gd name="T24" fmla="*/ 260 w 654"/>
              <a:gd name="T25" fmla="*/ 826 h 830"/>
              <a:gd name="T26" fmla="*/ 218 w 654"/>
              <a:gd name="T27" fmla="*/ 822 h 830"/>
              <a:gd name="T28" fmla="*/ 171 w 654"/>
              <a:gd name="T29" fmla="*/ 815 h 830"/>
              <a:gd name="T30" fmla="*/ 126 w 654"/>
              <a:gd name="T31" fmla="*/ 805 h 830"/>
              <a:gd name="T32" fmla="*/ 94 w 654"/>
              <a:gd name="T33" fmla="*/ 795 h 830"/>
              <a:gd name="T34" fmla="*/ 60 w 654"/>
              <a:gd name="T35" fmla="*/ 780 h 830"/>
              <a:gd name="T36" fmla="*/ 34 w 654"/>
              <a:gd name="T37" fmla="*/ 765 h 830"/>
              <a:gd name="T38" fmla="*/ 21 w 654"/>
              <a:gd name="T39" fmla="*/ 755 h 830"/>
              <a:gd name="T40" fmla="*/ 9 w 654"/>
              <a:gd name="T41" fmla="*/ 739 h 830"/>
              <a:gd name="T42" fmla="*/ 0 w 654"/>
              <a:gd name="T43" fmla="*/ 720 h 830"/>
              <a:gd name="T44" fmla="*/ 0 w 654"/>
              <a:gd name="T45" fmla="*/ 104 h 830"/>
              <a:gd name="T46" fmla="*/ 6 w 654"/>
              <a:gd name="T47" fmla="*/ 89 h 830"/>
              <a:gd name="T48" fmla="*/ 21 w 654"/>
              <a:gd name="T49" fmla="*/ 71 h 830"/>
              <a:gd name="T50" fmla="*/ 58 w 654"/>
              <a:gd name="T51" fmla="*/ 49 h 830"/>
              <a:gd name="T52" fmla="*/ 36 w 654"/>
              <a:gd name="T53" fmla="*/ 61 h 830"/>
              <a:gd name="T54" fmla="*/ 75 w 654"/>
              <a:gd name="T55" fmla="*/ 40 h 830"/>
              <a:gd name="T56" fmla="*/ 105 w 654"/>
              <a:gd name="T57" fmla="*/ 30 h 830"/>
              <a:gd name="T58" fmla="*/ 143 w 654"/>
              <a:gd name="T59" fmla="*/ 20 h 830"/>
              <a:gd name="T60" fmla="*/ 186 w 654"/>
              <a:gd name="T61" fmla="*/ 11 h 830"/>
              <a:gd name="T62" fmla="*/ 230 w 654"/>
              <a:gd name="T63" fmla="*/ 3 h 830"/>
              <a:gd name="T64" fmla="*/ 284 w 654"/>
              <a:gd name="T65" fmla="*/ 0 h 830"/>
              <a:gd name="T66" fmla="*/ 329 w 654"/>
              <a:gd name="T67" fmla="*/ 0 h 830"/>
              <a:gd name="T68" fmla="*/ 388 w 654"/>
              <a:gd name="T69" fmla="*/ 0 h 830"/>
              <a:gd name="T70" fmla="*/ 431 w 654"/>
              <a:gd name="T71" fmla="*/ 4 h 830"/>
              <a:gd name="T72" fmla="*/ 469 w 654"/>
              <a:gd name="T73" fmla="*/ 11 h 830"/>
              <a:gd name="T74" fmla="*/ 514 w 654"/>
              <a:gd name="T75" fmla="*/ 20 h 830"/>
              <a:gd name="T76" fmla="*/ 551 w 654"/>
              <a:gd name="T77" fmla="*/ 31 h 830"/>
              <a:gd name="T78" fmla="*/ 585 w 654"/>
              <a:gd name="T79" fmla="*/ 47 h 830"/>
              <a:gd name="T80" fmla="*/ 610 w 654"/>
              <a:gd name="T81" fmla="*/ 60 h 830"/>
              <a:gd name="T82" fmla="*/ 627 w 654"/>
              <a:gd name="T83" fmla="*/ 73 h 830"/>
              <a:gd name="T84" fmla="*/ 642 w 654"/>
              <a:gd name="T85" fmla="*/ 90 h 830"/>
              <a:gd name="T86" fmla="*/ 653 w 654"/>
              <a:gd name="T87" fmla="*/ 1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4" h="830">
                <a:moveTo>
                  <a:pt x="653" y="113"/>
                </a:moveTo>
                <a:lnTo>
                  <a:pt x="653" y="722"/>
                </a:lnTo>
                <a:lnTo>
                  <a:pt x="642" y="740"/>
                </a:lnTo>
                <a:lnTo>
                  <a:pt x="627" y="758"/>
                </a:lnTo>
                <a:lnTo>
                  <a:pt x="604" y="773"/>
                </a:lnTo>
                <a:lnTo>
                  <a:pt x="574" y="789"/>
                </a:lnTo>
                <a:lnTo>
                  <a:pt x="531" y="803"/>
                </a:lnTo>
                <a:lnTo>
                  <a:pt x="489" y="813"/>
                </a:lnTo>
                <a:lnTo>
                  <a:pt x="442" y="820"/>
                </a:lnTo>
                <a:lnTo>
                  <a:pt x="397" y="826"/>
                </a:lnTo>
                <a:lnTo>
                  <a:pt x="356" y="829"/>
                </a:lnTo>
                <a:lnTo>
                  <a:pt x="312" y="829"/>
                </a:lnTo>
                <a:lnTo>
                  <a:pt x="260" y="826"/>
                </a:lnTo>
                <a:lnTo>
                  <a:pt x="218" y="822"/>
                </a:lnTo>
                <a:lnTo>
                  <a:pt x="171" y="815"/>
                </a:lnTo>
                <a:lnTo>
                  <a:pt x="126" y="805"/>
                </a:lnTo>
                <a:lnTo>
                  <a:pt x="94" y="795"/>
                </a:lnTo>
                <a:lnTo>
                  <a:pt x="60" y="780"/>
                </a:lnTo>
                <a:lnTo>
                  <a:pt x="34" y="765"/>
                </a:lnTo>
                <a:lnTo>
                  <a:pt x="21" y="755"/>
                </a:lnTo>
                <a:lnTo>
                  <a:pt x="9" y="739"/>
                </a:lnTo>
                <a:lnTo>
                  <a:pt x="0" y="720"/>
                </a:lnTo>
                <a:lnTo>
                  <a:pt x="0" y="104"/>
                </a:lnTo>
                <a:lnTo>
                  <a:pt x="6" y="89"/>
                </a:lnTo>
                <a:lnTo>
                  <a:pt x="21" y="71"/>
                </a:lnTo>
                <a:lnTo>
                  <a:pt x="58" y="49"/>
                </a:lnTo>
                <a:lnTo>
                  <a:pt x="36" y="61"/>
                </a:lnTo>
                <a:lnTo>
                  <a:pt x="75" y="40"/>
                </a:lnTo>
                <a:lnTo>
                  <a:pt x="105" y="30"/>
                </a:lnTo>
                <a:lnTo>
                  <a:pt x="143" y="20"/>
                </a:lnTo>
                <a:lnTo>
                  <a:pt x="186" y="11"/>
                </a:lnTo>
                <a:lnTo>
                  <a:pt x="230" y="3"/>
                </a:lnTo>
                <a:lnTo>
                  <a:pt x="284" y="0"/>
                </a:lnTo>
                <a:lnTo>
                  <a:pt x="329" y="0"/>
                </a:lnTo>
                <a:lnTo>
                  <a:pt x="388" y="0"/>
                </a:lnTo>
                <a:lnTo>
                  <a:pt x="431" y="4"/>
                </a:lnTo>
                <a:lnTo>
                  <a:pt x="469" y="11"/>
                </a:lnTo>
                <a:lnTo>
                  <a:pt x="514" y="20"/>
                </a:lnTo>
                <a:lnTo>
                  <a:pt x="551" y="31"/>
                </a:lnTo>
                <a:lnTo>
                  <a:pt x="585" y="47"/>
                </a:lnTo>
                <a:lnTo>
                  <a:pt x="610" y="60"/>
                </a:lnTo>
                <a:lnTo>
                  <a:pt x="627" y="73"/>
                </a:lnTo>
                <a:lnTo>
                  <a:pt x="642" y="90"/>
                </a:lnTo>
                <a:lnTo>
                  <a:pt x="653" y="113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1"/>
            </a:outerShdw>
          </a:effectLst>
        </p:spPr>
        <p:txBody>
          <a:bodyPr/>
          <a:lstStyle/>
          <a:p>
            <a:endParaRPr lang="fa-IR"/>
          </a:p>
        </p:txBody>
      </p:sp>
      <p:sp>
        <p:nvSpPr>
          <p:cNvPr id="136226" name="Rectangle 34"/>
          <p:cNvSpPr>
            <a:spLocks noChangeArrowheads="1"/>
          </p:cNvSpPr>
          <p:nvPr/>
        </p:nvSpPr>
        <p:spPr bwMode="auto">
          <a:xfrm>
            <a:off x="844550" y="4179888"/>
            <a:ext cx="441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18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داده</a:t>
            </a:r>
            <a:endParaRPr lang="en-US" sz="18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36227" name="Oval 35"/>
          <p:cNvSpPr>
            <a:spLocks noChangeArrowheads="1"/>
          </p:cNvSpPr>
          <p:nvPr/>
        </p:nvSpPr>
        <p:spPr bwMode="auto">
          <a:xfrm>
            <a:off x="615950" y="3749675"/>
            <a:ext cx="1023938" cy="2968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36228" name="Rectangle 36"/>
          <p:cNvSpPr>
            <a:spLocks noChangeArrowheads="1"/>
          </p:cNvSpPr>
          <p:nvPr/>
        </p:nvSpPr>
        <p:spPr bwMode="auto">
          <a:xfrm>
            <a:off x="3941763" y="1595438"/>
            <a:ext cx="3968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2  Lotus" panose="00000400000000000000" pitchFamily="2" charset="-78"/>
              </a:rPr>
              <a:t>3</a:t>
            </a:r>
          </a:p>
        </p:txBody>
      </p:sp>
      <p:sp>
        <p:nvSpPr>
          <p:cNvPr id="136229" name="Rectangle 37"/>
          <p:cNvSpPr>
            <a:spLocks noChangeArrowheads="1"/>
          </p:cNvSpPr>
          <p:nvPr/>
        </p:nvSpPr>
        <p:spPr bwMode="auto">
          <a:xfrm>
            <a:off x="528638" y="1641475"/>
            <a:ext cx="3905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2  Lotus" panose="00000400000000000000" pitchFamily="2" charset="-78"/>
              </a:rPr>
              <a:t>1</a:t>
            </a:r>
          </a:p>
        </p:txBody>
      </p:sp>
      <p:sp>
        <p:nvSpPr>
          <p:cNvPr id="136230" name="Text Box 38"/>
          <p:cNvSpPr txBox="1">
            <a:spLocks noChangeArrowheads="1"/>
          </p:cNvSpPr>
          <p:nvPr/>
        </p:nvSpPr>
        <p:spPr bwMode="auto">
          <a:xfrm>
            <a:off x="354013" y="63246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8948A420-F44F-477F-90A8-E2F304E5CBD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پایگاه داده خارجی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پایگاه داده خارجی یک پایگاه داده مهم تجاری است که حاوی اطلاعات مجازی  در مورد هر موضوعی است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مانند :</a:t>
            </a: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LEXIS- NEXIS- DIALOG- DOWJONES.COM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 بیش از هزار خدمات داده وجود دارد .</a:t>
            </a:r>
            <a:r>
              <a:rPr lang="en-US" sz="2400">
                <a:effectLst/>
                <a:cs typeface="2  Lotus" panose="00000400000000000000" pitchFamily="2" charset="-78"/>
              </a:rPr>
              <a:t>YAHOO.COM</a:t>
            </a:r>
            <a:r>
              <a:rPr lang="fa-IR">
                <a:cs typeface="2  Lotus" panose="00000400000000000000" pitchFamily="2" charset="-78"/>
              </a:rPr>
              <a:t>در سایت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استفاده از خدمات پایگاه داده ، بسیار ارزانتر از انجام تحقیقات عادی می باشد .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74663" y="6219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54AABF16-DC9D-4B92-B500-6A2665378AC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موتورهای جستجو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موتورهای جستجو برنامه های ویژه کامپیوتری هستند که با دانستن یک کلمه یا گروهی از کلمات سایتهای </a:t>
            </a:r>
            <a:r>
              <a:rPr lang="en-US" sz="2400">
                <a:cs typeface="2  Lotus" panose="00000400000000000000" pitchFamily="2" charset="-78"/>
              </a:rPr>
              <a:t>EXCITE</a:t>
            </a:r>
            <a:r>
              <a:rPr lang="fa-IR" sz="2400">
                <a:cs typeface="2  Lotus" panose="00000400000000000000" pitchFamily="2" charset="-78"/>
              </a:rPr>
              <a:t> ، </a:t>
            </a:r>
            <a:r>
              <a:rPr lang="en-US" sz="2400">
                <a:cs typeface="2  Lotus" panose="00000400000000000000" pitchFamily="2" charset="-78"/>
              </a:rPr>
              <a:t>YAHOO</a:t>
            </a:r>
            <a:r>
              <a:rPr lang="fa-IR">
                <a:cs typeface="2  Lotus" panose="00000400000000000000" pitchFamily="2" charset="-78"/>
              </a:rPr>
              <a:t>اینترنتی مرتبط را می یابند . مثل 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GOOGLE</a:t>
            </a:r>
            <a:endParaRPr lang="fa-IR" sz="24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en-US">
                <a:cs typeface="2  Lotus" panose="00000400000000000000" pitchFamily="2" charset="-78"/>
              </a:rPr>
              <a:t>  </a:t>
            </a:r>
            <a:r>
              <a:rPr lang="fa-IR">
                <a:cs typeface="2  Lotus" panose="00000400000000000000" pitchFamily="2" charset="-78"/>
              </a:rPr>
              <a:t> پایگاه داده دولت</a:t>
            </a:r>
            <a:r>
              <a:rPr lang="en-US">
                <a:cs typeface="2  Lotus" panose="00000400000000000000" pitchFamily="2" charset="-78"/>
              </a:rPr>
              <a:t>*</a:t>
            </a: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76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02F61586-F4F5-47BF-93EC-03922700C5AD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اکسترانت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اشتراک اطلاعات مبتنی بر کامپیوتر با استفاده از اینترنت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این اطلاعات مورد اعتماد تهیه کنندگان و مشتریان بزرگ هستند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پیامدهای کارهای حفاظتی  - شخصی و امنیتی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فایروال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302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B3AFCFAC-1E20-4AB3-9B10-64FA7A04C14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(EDI)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مبادله داده های الکترونیکی 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عبارت است از مبادله مستقیم اطلاعات شرکتها بین ماشینها به طوریکه قابل خواندن برای ماشین و در قالب یک ساختمان مشخص باشد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پیوند دهنده های نمونه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طرف تهیه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طرف مشتری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 تنظیم خلاصه مذاکرات</a:t>
            </a: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(VSR</a:t>
            </a:r>
            <a:r>
              <a:rPr lang="fa-IR">
                <a:cs typeface="2  Lotus" panose="00000400000000000000" pitchFamily="2" charset="-78"/>
              </a:rPr>
              <a:t> ذخیره موجودی فروشنده </a:t>
            </a:r>
            <a:r>
              <a:rPr lang="fa-IR" sz="2400">
                <a:cs typeface="2  Lotus" panose="00000400000000000000" pitchFamily="2" charset="-78"/>
              </a:rPr>
              <a:t>(</a:t>
            </a:r>
            <a:r>
              <a:rPr lang="en-US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en-US" sz="2400">
                <a:cs typeface="2  Lotus" panose="00000400000000000000" pitchFamily="2" charset="-78"/>
              </a:rPr>
              <a:t>(EFT</a:t>
            </a:r>
            <a:r>
              <a:rPr lang="fa-IR">
                <a:cs typeface="2  Lotus" panose="00000400000000000000" pitchFamily="2" charset="-78"/>
              </a:rPr>
              <a:t> انتقال سرمایه به صورت الکترونیکی </a:t>
            </a:r>
            <a:r>
              <a:rPr lang="fa-IR" sz="2400">
                <a:cs typeface="2  Lotus" panose="00000400000000000000" pitchFamily="2" charset="-78"/>
              </a:rPr>
              <a:t>(</a:t>
            </a:r>
            <a:r>
              <a:rPr lang="en-US"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76213" y="64008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0092EF8F-0380-4F73-837C-780F1A168EE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(EDI)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مبادله داده های الکترونیکی 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/>
            </a:r>
            <a:b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و رسیدن به فرمهای استاندارد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82550" y="3206750"/>
            <a:ext cx="1130300" cy="8255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55563" y="3422650"/>
            <a:ext cx="939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تهیه کننده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7702550" y="3130550"/>
            <a:ext cx="1130300" cy="12065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7904163" y="3346450"/>
            <a:ext cx="809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شرکت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45" name="Freeform 9"/>
          <p:cNvSpPr>
            <a:spLocks/>
          </p:cNvSpPr>
          <p:nvPr/>
        </p:nvSpPr>
        <p:spPr bwMode="auto">
          <a:xfrm>
            <a:off x="914400" y="1981200"/>
            <a:ext cx="7088188" cy="1296988"/>
          </a:xfrm>
          <a:custGeom>
            <a:avLst/>
            <a:gdLst>
              <a:gd name="T0" fmla="*/ 0 w 4465"/>
              <a:gd name="T1" fmla="*/ 816 h 817"/>
              <a:gd name="T2" fmla="*/ 2352 w 4465"/>
              <a:gd name="T3" fmla="*/ 0 h 817"/>
              <a:gd name="T4" fmla="*/ 4464 w 4465"/>
              <a:gd name="T5" fmla="*/ 72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5" h="817">
                <a:moveTo>
                  <a:pt x="0" y="816"/>
                </a:moveTo>
                <a:lnTo>
                  <a:pt x="2352" y="0"/>
                </a:lnTo>
                <a:lnTo>
                  <a:pt x="4464" y="72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42346" name="Freeform 10"/>
          <p:cNvSpPr>
            <a:spLocks/>
          </p:cNvSpPr>
          <p:nvPr/>
        </p:nvSpPr>
        <p:spPr bwMode="auto">
          <a:xfrm>
            <a:off x="1295400" y="2438400"/>
            <a:ext cx="6478588" cy="992188"/>
          </a:xfrm>
          <a:custGeom>
            <a:avLst/>
            <a:gdLst>
              <a:gd name="T0" fmla="*/ 0 w 4081"/>
              <a:gd name="T1" fmla="*/ 624 h 625"/>
              <a:gd name="T2" fmla="*/ 2160 w 4081"/>
              <a:gd name="T3" fmla="*/ 0 h 625"/>
              <a:gd name="T4" fmla="*/ 4080 w 4081"/>
              <a:gd name="T5" fmla="*/ 576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1" h="625">
                <a:moveTo>
                  <a:pt x="0" y="624"/>
                </a:moveTo>
                <a:lnTo>
                  <a:pt x="2160" y="0"/>
                </a:lnTo>
                <a:lnTo>
                  <a:pt x="4080" y="57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1244600" y="3657600"/>
            <a:ext cx="6350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2348" name="Freeform 12"/>
          <p:cNvSpPr>
            <a:spLocks/>
          </p:cNvSpPr>
          <p:nvPr/>
        </p:nvSpPr>
        <p:spPr bwMode="auto">
          <a:xfrm>
            <a:off x="1066800" y="4038600"/>
            <a:ext cx="6630988" cy="839788"/>
          </a:xfrm>
          <a:custGeom>
            <a:avLst/>
            <a:gdLst>
              <a:gd name="T0" fmla="*/ 0 w 4177"/>
              <a:gd name="T1" fmla="*/ 0 h 529"/>
              <a:gd name="T2" fmla="*/ 2256 w 4177"/>
              <a:gd name="T3" fmla="*/ 528 h 529"/>
              <a:gd name="T4" fmla="*/ 4176 w 4177"/>
              <a:gd name="T5" fmla="*/ 96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77" h="529">
                <a:moveTo>
                  <a:pt x="0" y="0"/>
                </a:moveTo>
                <a:lnTo>
                  <a:pt x="2256" y="528"/>
                </a:lnTo>
                <a:lnTo>
                  <a:pt x="4176" y="96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42349" name="Freeform 13"/>
          <p:cNvSpPr>
            <a:spLocks/>
          </p:cNvSpPr>
          <p:nvPr/>
        </p:nvSpPr>
        <p:spPr bwMode="auto">
          <a:xfrm>
            <a:off x="762000" y="4038600"/>
            <a:ext cx="7240588" cy="1601788"/>
          </a:xfrm>
          <a:custGeom>
            <a:avLst/>
            <a:gdLst>
              <a:gd name="T0" fmla="*/ 0 w 4561"/>
              <a:gd name="T1" fmla="*/ 0 h 1009"/>
              <a:gd name="T2" fmla="*/ 2448 w 4561"/>
              <a:gd name="T3" fmla="*/ 1008 h 1009"/>
              <a:gd name="T4" fmla="*/ 4560 w 4561"/>
              <a:gd name="T5" fmla="*/ 19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61" h="1009">
                <a:moveTo>
                  <a:pt x="0" y="0"/>
                </a:moveTo>
                <a:lnTo>
                  <a:pt x="2448" y="1008"/>
                </a:lnTo>
                <a:lnTo>
                  <a:pt x="4560" y="192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 rot="1080000">
            <a:off x="4870450" y="1992313"/>
            <a:ext cx="28305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درخواست برای لیست خرید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 rot="20580000">
            <a:off x="2581275" y="2471738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لیست قیمت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3484563" y="3043238"/>
            <a:ext cx="1330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دستور خرید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 rot="840000">
            <a:off x="1603375" y="3881438"/>
            <a:ext cx="21082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تصحیح دستور خرید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 rot="1080000">
            <a:off x="2887663" y="4592638"/>
            <a:ext cx="7508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فاکتور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304800" y="6248400"/>
            <a:ext cx="42576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ANSI ASC X12 - North America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5553075" y="6248400"/>
            <a:ext cx="32797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EDIFACT - International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2357" name="Text Box 21"/>
          <p:cNvSpPr txBox="1">
            <a:spLocks noChangeArrowheads="1"/>
          </p:cNvSpPr>
          <p:nvPr/>
        </p:nvSpPr>
        <p:spPr bwMode="auto">
          <a:xfrm>
            <a:off x="304800" y="5640388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F77A362A-7CC8-4425-A81E-D3855A3CA3D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EDI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تنظیم خلاصه مذاکرات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انتخاب شده و نمونه فاکتور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42875" y="1676400"/>
            <a:ext cx="9001125" cy="47577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104</a:t>
            </a:r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Air Shipment Information	    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130</a:t>
            </a:r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Student Educational Record (Transcript)</a:t>
            </a:r>
          </a:p>
          <a:p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152</a:t>
            </a:r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Statistical Government Information  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300</a:t>
            </a:r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(Booking Request) (Ocean)</a:t>
            </a:r>
          </a:p>
          <a:p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311</a:t>
            </a:r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Canadian Customs Information	     </a:t>
            </a: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810</a:t>
            </a:r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 Invoice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Name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Address Information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Marking, Packaging, Loading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Industry Code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Quantity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Currency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	Tax Information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Pricing Information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Item Physical Details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Terms of Sale / Deferred Terms of Sale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Carrier Detail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Product / Item Description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Invoice Shipment Summary</a:t>
            </a:r>
          </a:p>
          <a:p>
            <a:r>
              <a:rPr lang="en-US" sz="1800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	Transaction Totals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42875" y="6434138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A71D7A71-C863-4D8B-AA52-D207FE1D377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69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219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 انواع کاربران 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22860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*  مدیران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* غیر مدیران</a:t>
            </a:r>
          </a:p>
          <a:p>
            <a:pPr algn="r">
              <a:buFont typeface="Monotype Sorts" charset="0"/>
              <a:buNone/>
            </a:pPr>
            <a:r>
              <a:rPr lang="fa-IR" b="1">
                <a:cs typeface="2  Lotus" panose="00000400000000000000" pitchFamily="2" charset="-78"/>
              </a:rPr>
              <a:t> * تشکیلات و سایر افراد شرکت</a:t>
            </a:r>
            <a:endParaRPr lang="en-US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en-US" b="1">
              <a:cs typeface="2  Lotus" panose="00000400000000000000" pitchFamily="2" charset="-78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858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9C2944C5-2639-4435-BA93-0CCF7205C20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219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نقشه نرم افزاری ترجمه داده ها و تبدیل به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فرمهای استاندارد 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706438" y="2092325"/>
            <a:ext cx="2127250" cy="46132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920750" y="2171700"/>
            <a:ext cx="16192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کامپیوتر شرکت فرستنده</a:t>
            </a:r>
            <a:endParaRPr lang="en-US" b="1" i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fa-IR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نرم افزار کاربردی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fa-IR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نقشه نرم افزار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3341688" y="4592638"/>
            <a:ext cx="2649537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EDI</a:t>
            </a:r>
            <a:r>
              <a:rPr lang="fa-IR" sz="2800" b="1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فرمت استاندارد </a:t>
            </a:r>
          </a:p>
          <a:p>
            <a:endParaRPr lang="fa-IR" sz="2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2800" b="1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920750" y="3886200"/>
            <a:ext cx="1760538" cy="838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>
            <a:off x="1676400" y="4724400"/>
            <a:ext cx="0" cy="450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6338888" y="1962150"/>
            <a:ext cx="2127250" cy="46132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6734175" y="2314575"/>
            <a:ext cx="16192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کامپیوتر شرکت فرستنده</a:t>
            </a:r>
            <a:endParaRPr lang="en-US" b="1" i="1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نرم افزار کاربردی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نقشه نرم افزار</a:t>
            </a:r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6705600" y="4064000"/>
            <a:ext cx="1760538" cy="838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920750" y="5175250"/>
            <a:ext cx="1760538" cy="838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6705600" y="5327650"/>
            <a:ext cx="1760538" cy="838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 flipV="1">
            <a:off x="7543800" y="4902200"/>
            <a:ext cx="0" cy="425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2681288" y="5562600"/>
            <a:ext cx="40243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6449" name="Text Box 17"/>
          <p:cNvSpPr txBox="1">
            <a:spLocks noChangeArrowheads="1"/>
          </p:cNvSpPr>
          <p:nvPr/>
        </p:nvSpPr>
        <p:spPr bwMode="auto">
          <a:xfrm>
            <a:off x="0" y="6553200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DAB2FD12-AD0A-44BC-9849-BBF592C8245F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EDI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سطح مفهومی 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کاربران سطح یک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در این سطح ، یک یا دو انتقال به بازرگانی شرکا فرستاده می شود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کاربران سطح دو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در این سطح ، چندین انتقال به تعدادی بازرگانی شرکا فرستاده می شود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کاربران سطح سه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در این سطح ، چندین انتقال به تعداد زیادی بازرگانی </a:t>
            </a:r>
            <a:r>
              <a:rPr lang="en-US" sz="2400">
                <a:cs typeface="2  Lotus" panose="00000400000000000000" pitchFamily="2" charset="-78"/>
              </a:rPr>
              <a:t>EDI</a:t>
            </a:r>
            <a:r>
              <a:rPr lang="fa-IR">
                <a:cs typeface="2  Lotus" panose="00000400000000000000" pitchFamily="2" charset="-78"/>
              </a:rPr>
              <a:t>شرکا فرستاده می شودوکاربردهای کامپیوتری آن به  نزدیک می شود.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30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CE8E0867-5F2D-4075-A4DD-247D243A79D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EDI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مزایای 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مستقیم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کاهش خطا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کاهش هزینه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افزایش سود عملیاتی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* غیر مستقیم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بالا بردن قدرت رقابت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بهبود روابط با شرکا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بهبود خدمات مشتری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430213" y="63722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AB090CC4-D017-43CB-B547-EAB95E2E97B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  <a:ln/>
        </p:spPr>
        <p:txBody>
          <a:bodyPr/>
          <a:lstStyle/>
          <a:p>
            <a:r>
              <a:rPr lang="en-US" sz="4000">
                <a:latin typeface="Impact" panose="020B0806030902050204" pitchFamily="34" charset="0"/>
                <a:cs typeface="2  Titr" panose="00000700000000000000" pitchFamily="2" charset="-78"/>
              </a:rPr>
              <a:t>EDI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مزایای مستقیم و غیر مستقیم 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51557" name="Oval 5"/>
          <p:cNvSpPr>
            <a:spLocks noChangeArrowheads="1"/>
          </p:cNvSpPr>
          <p:nvPr/>
        </p:nvSpPr>
        <p:spPr bwMode="auto">
          <a:xfrm>
            <a:off x="317500" y="2908300"/>
            <a:ext cx="1727200" cy="736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1558" name="Oval 6"/>
          <p:cNvSpPr>
            <a:spLocks noChangeArrowheads="1"/>
          </p:cNvSpPr>
          <p:nvPr/>
        </p:nvSpPr>
        <p:spPr bwMode="auto">
          <a:xfrm>
            <a:off x="3670300" y="6032500"/>
            <a:ext cx="1727200" cy="736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6946900" y="2908300"/>
            <a:ext cx="1727200" cy="736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3530600" y="1473200"/>
            <a:ext cx="2006600" cy="3454400"/>
          </a:xfrm>
          <a:prstGeom prst="rect">
            <a:avLst/>
          </a:prstGeom>
          <a:solidFill>
            <a:schemeClr val="tx1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2159000" y="3276600"/>
            <a:ext cx="1244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1562" name="Line 10"/>
          <p:cNvSpPr>
            <a:spLocks noChangeShapeType="1"/>
          </p:cNvSpPr>
          <p:nvPr/>
        </p:nvSpPr>
        <p:spPr bwMode="auto">
          <a:xfrm flipV="1">
            <a:off x="4533900" y="4660900"/>
            <a:ext cx="0" cy="1346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 flipH="1">
            <a:off x="5613400" y="3276600"/>
            <a:ext cx="1346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3424238" y="985838"/>
            <a:ext cx="2371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endParaRPr lang="fa-IR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3576638" y="1473200"/>
            <a:ext cx="1951037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مزایای مستقیم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 sz="2000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کاهش خطا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افزایش سود عملیاتی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کاهش هزینه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773113" y="3097213"/>
            <a:ext cx="5143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رقبا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67" name="Rectangle 15"/>
          <p:cNvSpPr>
            <a:spLocks noChangeArrowheads="1"/>
          </p:cNvSpPr>
          <p:nvPr/>
        </p:nvSpPr>
        <p:spPr bwMode="auto">
          <a:xfrm>
            <a:off x="7397750" y="3049588"/>
            <a:ext cx="6365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شرکا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4344988" y="6219825"/>
            <a:ext cx="5143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رقبا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539750" y="3803650"/>
            <a:ext cx="1757363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بالا بردن توانایی</a:t>
            </a:r>
          </a:p>
          <a:p>
            <a:pPr algn="ctr"/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 رقابت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4703763" y="5176838"/>
            <a:ext cx="1493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بهبود خدمات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7142163" y="3803650"/>
            <a:ext cx="13223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latin typeface="Times New Roman" panose="02020603050405020304" pitchFamily="18" charset="0"/>
                <a:cs typeface="2  Lotus" panose="00000400000000000000" pitchFamily="2" charset="-78"/>
              </a:rPr>
              <a:t>بهبود روابط</a:t>
            </a:r>
            <a:endParaRPr lang="en-US" b="1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430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A6BC5BA1-C93C-48E2-B853-5AACE11C4B5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zoom dir="in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Impact" panose="020B0806030902050204" pitchFamily="34" charset="0"/>
                <a:cs typeface="2  Titr" panose="00000700000000000000" pitchFamily="2" charset="-78"/>
              </a:rPr>
              <a:t>EDI</a:t>
            </a:r>
            <a:r>
              <a:rPr lang="fa-IR" sz="4000">
                <a:latin typeface="Impact" panose="020B0806030902050204" pitchFamily="34" charset="0"/>
                <a:cs typeface="2  Titr" panose="00000700000000000000" pitchFamily="2" charset="-78"/>
              </a:rPr>
              <a:t> مشکل 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پیاده سازی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>
              <a:buFontTx/>
              <a:buNone/>
            </a:pPr>
            <a:r>
              <a:rPr lang="en-US">
                <a:cs typeface="2  Lotus" panose="00000400000000000000" pitchFamily="2" charset="-78"/>
              </a:rPr>
              <a:t>XML</a:t>
            </a:r>
            <a:r>
              <a:rPr lang="fa-IR">
                <a:cs typeface="2  Lotus" panose="00000400000000000000" pitchFamily="2" charset="-78"/>
              </a:rPr>
              <a:t> زبان </a:t>
            </a:r>
            <a:r>
              <a:rPr lang="en-US">
                <a:cs typeface="2  Lotus" panose="00000400000000000000" pitchFamily="2" charset="-78"/>
              </a:rPr>
              <a:t>* </a:t>
            </a:r>
            <a:endParaRPr lang="fa-IR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</a:t>
            </a:r>
            <a:r>
              <a:rPr lang="en-US">
                <a:cs typeface="2  Lotus" panose="00000400000000000000" pitchFamily="2" charset="-78"/>
              </a:rPr>
              <a:t>HTML </a:t>
            </a:r>
            <a:r>
              <a:rPr lang="fa-IR">
                <a:cs typeface="2  Lotus" panose="00000400000000000000" pitchFamily="2" charset="-78"/>
              </a:rPr>
              <a:t>  - منشعب از  </a:t>
            </a:r>
          </a:p>
          <a:p>
            <a:pPr lvl="1" algn="r">
              <a:buFontTx/>
              <a:buNone/>
            </a:pPr>
            <a:r>
              <a:rPr lang="fa-IR">
                <a:cs typeface="2  Lotus" panose="00000400000000000000" pitchFamily="2" charset="-78"/>
              </a:rPr>
              <a:t>  - دارای ساختمان داده های با مفهوم</a:t>
            </a:r>
          </a:p>
          <a:p>
            <a:pPr lvl="1" algn="r">
              <a:buFontTx/>
              <a:buNone/>
            </a:pPr>
            <a:r>
              <a:rPr lang="en-US">
                <a:cs typeface="2  Lotus" panose="00000400000000000000" pitchFamily="2" charset="-78"/>
              </a:rPr>
              <a:t>EDI </a:t>
            </a:r>
            <a:r>
              <a:rPr lang="fa-IR">
                <a:cs typeface="2  Lotus" panose="00000400000000000000" pitchFamily="2" charset="-78"/>
              </a:rPr>
              <a:t>  - مورد استفاده در صفحات وب جهت پیاده سازی </a:t>
            </a:r>
          </a:p>
          <a:p>
            <a:pPr lvl="1" algn="r">
              <a:buFontTx/>
              <a:buNone/>
            </a:pPr>
            <a:endParaRPr lang="fa-IR">
              <a:cs typeface="2  Lotus" panose="00000400000000000000" pitchFamily="2" charset="-78"/>
            </a:endParaRPr>
          </a:p>
          <a:p>
            <a:pPr lvl="1"/>
            <a:endParaRPr lang="en-US">
              <a:cs typeface="2  Lotus" panose="00000400000000000000" pitchFamily="2" charset="-78"/>
            </a:endParaRPr>
          </a:p>
          <a:p>
            <a:pPr lvl="1"/>
            <a:endParaRPr lang="en-US">
              <a:cs typeface="2  Lotus" panose="00000400000000000000" pitchFamily="2" charset="-78"/>
            </a:endParaRPr>
          </a:p>
          <a:p>
            <a:pPr lvl="1">
              <a:buFontTx/>
              <a:buNone/>
            </a:pPr>
            <a:endParaRPr lang="en-US">
              <a:cs typeface="2  Lotus" panose="00000400000000000000" pitchFamily="2" charset="-78"/>
            </a:endParaRPr>
          </a:p>
          <a:p>
            <a:pPr lvl="1"/>
            <a:endParaRPr lang="en-US">
              <a:cs typeface="2  Lotus" panose="00000400000000000000" pitchFamily="2" charset="-78"/>
            </a:endParaRP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3E98A67A-B8CF-48EB-B268-9224ED4C891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تکنولوژی تجارت الکترونیک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ارتباط مستقیم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استفاده از خط تلفن برای برقراری ارتباط</a:t>
            </a:r>
            <a:endParaRPr lang="en-US" sz="3200">
              <a:cs typeface="2  Lotus" panose="00000400000000000000" pitchFamily="2" charset="-78"/>
            </a:endParaRP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* شبکه های ارزش افزوده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تامین مدارات توسط فروشنده</a:t>
            </a:r>
          </a:p>
          <a:p>
            <a:pPr lvl="1" algn="r">
              <a:buFontTx/>
              <a:buNone/>
            </a:pPr>
            <a:r>
              <a:rPr lang="fa-IR" sz="3200">
                <a:cs typeface="2  Lotus" panose="00000400000000000000" pitchFamily="2" charset="-78"/>
              </a:rPr>
              <a:t>  - تا مین خدمات توسط فروشنده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اینترنت</a:t>
            </a:r>
            <a:r>
              <a:rPr lang="fa-IR" sz="3600">
                <a:cs typeface="2  Lotus" panose="00000400000000000000" pitchFamily="2" charset="-78"/>
              </a:rPr>
              <a:t> </a:t>
            </a:r>
          </a:p>
          <a:p>
            <a:pPr algn="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  - </a:t>
            </a:r>
            <a:r>
              <a:rPr lang="fa-IR">
                <a:cs typeface="2  Lotus" panose="00000400000000000000" pitchFamily="2" charset="-78"/>
              </a:rPr>
              <a:t>ارتباطات عمومی شبکه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4810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5C0FD731-0643-4E85-ACA6-92742B81A6CA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تکامل اینترنت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495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مشتق شد.</a:t>
            </a:r>
            <a:r>
              <a:rPr lang="en-US">
                <a:effectLst/>
                <a:cs typeface="2  Lotus" panose="00000400000000000000" pitchFamily="2" charset="-78"/>
              </a:rPr>
              <a:t>(ARPANET)</a:t>
            </a:r>
            <a:r>
              <a:rPr lang="fa-IR">
                <a:effectLst/>
                <a:cs typeface="2  Lotus" panose="00000400000000000000" pitchFamily="2" charset="-78"/>
              </a:rPr>
              <a:t>* اینترنت از </a:t>
            </a:r>
          </a:p>
          <a:p>
            <a:pPr algn="r">
              <a:buFont typeface="Monotype Sorts" charset="0"/>
              <a:buNone/>
            </a:pPr>
            <a:endParaRPr lang="en-US">
              <a:effectLst/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اینترنت بر اساس ارتباط همیشگی کامپیوتر ها حتی          در دوران جنگ طراحی شد     </a:t>
            </a:r>
          </a:p>
          <a:p>
            <a:pPr algn="r">
              <a:buFont typeface="Monotype Sorts" charset="0"/>
              <a:buNone/>
            </a:pPr>
            <a:endParaRPr lang="en-US">
              <a:effectLst/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ملحق شد و </a:t>
            </a:r>
            <a:r>
              <a:rPr lang="en-US">
                <a:effectLst/>
                <a:cs typeface="2  Lotus" panose="00000400000000000000" pitchFamily="2" charset="-78"/>
              </a:rPr>
              <a:t>(NSFNET)</a:t>
            </a:r>
            <a:r>
              <a:rPr lang="fa-IR">
                <a:effectLst/>
                <a:cs typeface="2  Lotus" panose="00000400000000000000" pitchFamily="2" charset="-78"/>
              </a:rPr>
              <a:t> و </a:t>
            </a:r>
            <a:r>
              <a:rPr lang="en-US">
                <a:effectLst/>
                <a:cs typeface="2  Lotus" panose="00000400000000000000" pitchFamily="2" charset="-78"/>
              </a:rPr>
              <a:t>(CSNET)</a:t>
            </a:r>
            <a:r>
              <a:rPr lang="fa-IR">
                <a:effectLst/>
                <a:cs typeface="2  Lotus" panose="00000400000000000000" pitchFamily="2" charset="-78"/>
              </a:rPr>
              <a:t> * آرپانت با 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و سپس اینترنت تشکیل شد.</a:t>
            </a:r>
          </a:p>
          <a:p>
            <a:pPr algn="r">
              <a:buFont typeface="Monotype Sorts" charset="0"/>
              <a:buNone/>
            </a:pPr>
            <a:endParaRPr lang="en-US">
              <a:effectLst/>
              <a:cs typeface="2  Lotus" panose="00000400000000000000" pitchFamily="2" charset="-78"/>
            </a:endParaRP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5334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FB1495D4-AA76-4EEA-AC62-B4B3DEE001C0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تکامل اینترنت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495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درطی دهه سال 1970 شبکه های اینترنت با هم ارتباط     بر قرار کردند.</a:t>
            </a:r>
            <a:endParaRPr lang="en-US">
              <a:effectLst/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مفهوم شبکه تا دهه 1980 به این شکل ادامه پیدا کرد که   هر شبکه با افزودن سخت افزار شبکه می توانست با     شبکه های دیگر ارتباط متقابل داشته باشد.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با استفاده ازاینترنت جدید و ایستگاهها و</a:t>
            </a:r>
            <a:r>
              <a:rPr lang="en-US">
                <a:effectLst/>
                <a:cs typeface="2  Lotus" panose="00000400000000000000" pitchFamily="2" charset="-78"/>
              </a:rPr>
              <a:t> Business</a:t>
            </a:r>
            <a:r>
              <a:rPr lang="fa-IR">
                <a:effectLst/>
                <a:cs typeface="2  Lotus" panose="00000400000000000000" pitchFamily="2" charset="-78"/>
              </a:rPr>
              <a:t>* 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   شبکه های محلی به وجود آمد.</a:t>
            </a:r>
          </a:p>
          <a:p>
            <a:pPr algn="r">
              <a:buFont typeface="Monotype Sorts" charset="0"/>
              <a:buNone/>
            </a:pPr>
            <a:r>
              <a:rPr lang="fa-IR">
                <a:effectLst/>
                <a:cs typeface="2  Lotus" panose="00000400000000000000" pitchFamily="2" charset="-78"/>
              </a:rPr>
              <a:t>* اینترنت به شبکه ای از شبکه ها تبدیل شد.</a:t>
            </a:r>
            <a:endParaRPr lang="en-US">
              <a:effectLst/>
              <a:cs typeface="2  Lotus" panose="00000400000000000000" pitchFamily="2" charset="-78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F7F161BE-7B67-4139-9252-49CF985862C7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تکامل اینترنت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41148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در سال </a:t>
            </a:r>
            <a:r>
              <a:rPr lang="fa-IR" sz="2400">
                <a:cs typeface="2  Lotus" panose="00000400000000000000" pitchFamily="2" charset="-78"/>
              </a:rPr>
              <a:t>1989 </a:t>
            </a:r>
            <a:r>
              <a:rPr lang="fa-IR">
                <a:cs typeface="2  Lotus" panose="00000400000000000000" pitchFamily="2" charset="-78"/>
              </a:rPr>
              <a:t> تیم برنرزلی اهل سرن ، مفهوم ابرمتن را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مطرح کرد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صفحه وب جهان گستر در سندهای ابرمتن و دیگرموارد مورد استفاده قرار گرفت 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 استفاده از ابر متن ، مثل وضعیت شماره گیری در تماس تلفنی است که ابرمتن و سیستم با اشاره کاربر وکلیک کردن ، به طور اتوماتیک به آن مکان مشخص می روند .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4302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CBF4B165-18A4-43D9-A21A-7410CDE9946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واژه شناسی وب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  <a:noFill/>
          <a:ln/>
        </p:spPr>
        <p:txBody>
          <a:bodyPr/>
          <a:lstStyle/>
          <a:p>
            <a:r>
              <a:rPr lang="en-US">
                <a:cs typeface="2  Lotus" panose="00000400000000000000" pitchFamily="2" charset="-78"/>
              </a:rPr>
              <a:t>Website</a:t>
            </a:r>
          </a:p>
          <a:p>
            <a:r>
              <a:rPr lang="en-US">
                <a:cs typeface="2  Lotus" panose="00000400000000000000" pitchFamily="2" charset="-78"/>
              </a:rPr>
              <a:t>Hypertext link</a:t>
            </a:r>
          </a:p>
          <a:p>
            <a:r>
              <a:rPr lang="en-US">
                <a:cs typeface="2  Lotus" panose="00000400000000000000" pitchFamily="2" charset="-78"/>
              </a:rPr>
              <a:t>Web page</a:t>
            </a:r>
          </a:p>
          <a:p>
            <a:r>
              <a:rPr lang="en-US">
                <a:cs typeface="2  Lotus" panose="00000400000000000000" pitchFamily="2" charset="-78"/>
              </a:rPr>
              <a:t>Home page</a:t>
            </a:r>
          </a:p>
          <a:p>
            <a:r>
              <a:rPr lang="en-US">
                <a:cs typeface="2  Lotus" panose="00000400000000000000" pitchFamily="2" charset="-78"/>
              </a:rPr>
              <a:t>Universal resource locator (URL)</a:t>
            </a:r>
          </a:p>
          <a:p>
            <a:pPr lvl="1"/>
            <a:r>
              <a:rPr lang="en-US">
                <a:cs typeface="2  Lotus" panose="00000400000000000000" pitchFamily="2" charset="-78"/>
              </a:rPr>
              <a:t>Protocol </a:t>
            </a:r>
          </a:p>
          <a:p>
            <a:pPr lvl="1"/>
            <a:r>
              <a:rPr lang="en-US">
                <a:cs typeface="2  Lotus" panose="00000400000000000000" pitchFamily="2" charset="-78"/>
              </a:rPr>
              <a:t>Domain name</a:t>
            </a:r>
          </a:p>
          <a:p>
            <a:pPr lvl="1"/>
            <a:r>
              <a:rPr lang="en-US">
                <a:cs typeface="2  Lotus" panose="00000400000000000000" pitchFamily="2" charset="-78"/>
              </a:rPr>
              <a:t>Path</a:t>
            </a:r>
          </a:p>
          <a:p>
            <a:r>
              <a:rPr lang="en-US">
                <a:cs typeface="2  Lotus" panose="00000400000000000000" pitchFamily="2" charset="-78"/>
              </a:rPr>
              <a:t>Browser</a:t>
            </a:r>
          </a:p>
          <a:p>
            <a:r>
              <a:rPr lang="en-US">
                <a:cs typeface="2  Lotus" panose="00000400000000000000" pitchFamily="2" charset="-78"/>
              </a:rPr>
              <a:t>FTP (File Transfer Protocol)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8253413" y="65246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651FC498-3AA9-4D14-A599-0C1E2620948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79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9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901700" y="306388"/>
            <a:ext cx="7340600" cy="107315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تأثیرسطح مدیریت بر منابع اطلاعات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019800" y="4919663"/>
            <a:ext cx="2057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کنترل اجرایی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96888" y="2667000"/>
            <a:ext cx="4703762" cy="28956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29804"/>
                  <a:invGamma/>
                </a:srgbClr>
              </a:gs>
              <a:gs pos="50000">
                <a:srgbClr val="F57B49"/>
              </a:gs>
              <a:gs pos="100000">
                <a:srgbClr val="F57B49">
                  <a:gamma/>
                  <a:shade val="29804"/>
                  <a:invGamma/>
                </a:srgbClr>
              </a:gs>
            </a:gsLst>
            <a:lin ang="2700000" scaled="1"/>
          </a:gradFill>
          <a:ln w="762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493713" y="2705100"/>
            <a:ext cx="4027487" cy="2820988"/>
          </a:xfrm>
          <a:custGeom>
            <a:avLst/>
            <a:gdLst>
              <a:gd name="T0" fmla="*/ 0 w 2537"/>
              <a:gd name="T1" fmla="*/ 0 h 1777"/>
              <a:gd name="T2" fmla="*/ 2536 w 2537"/>
              <a:gd name="T3" fmla="*/ 0 h 1777"/>
              <a:gd name="T4" fmla="*/ 520 w 2537"/>
              <a:gd name="T5" fmla="*/ 1776 h 1777"/>
              <a:gd name="T6" fmla="*/ 284 w 2537"/>
              <a:gd name="T7" fmla="*/ 1776 h 1777"/>
              <a:gd name="T8" fmla="*/ 1 w 2537"/>
              <a:gd name="T9" fmla="*/ 1776 h 1777"/>
              <a:gd name="T10" fmla="*/ 0 w 2537"/>
              <a:gd name="T11" fmla="*/ 0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7" h="1777">
                <a:moveTo>
                  <a:pt x="0" y="0"/>
                </a:moveTo>
                <a:lnTo>
                  <a:pt x="2536" y="0"/>
                </a:lnTo>
                <a:lnTo>
                  <a:pt x="520" y="1776"/>
                </a:lnTo>
                <a:lnTo>
                  <a:pt x="284" y="1776"/>
                </a:lnTo>
                <a:lnTo>
                  <a:pt x="1" y="177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DFCA">
                  <a:gamma/>
                  <a:shade val="9804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9804"/>
                  <a:invGamma/>
                </a:srgbClr>
              </a:gs>
            </a:gsLst>
            <a:lin ang="2700000" scaled="1"/>
          </a:gra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521075" y="4818063"/>
            <a:ext cx="8509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داخلی</a:t>
            </a:r>
            <a:endParaRPr lang="en-US" sz="2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474663" y="3738563"/>
            <a:ext cx="3041650" cy="1587"/>
          </a:xfrm>
          <a:custGeom>
            <a:avLst/>
            <a:gdLst>
              <a:gd name="T0" fmla="*/ 1915 w 1916"/>
              <a:gd name="T1" fmla="*/ 0 h 1"/>
              <a:gd name="T2" fmla="*/ 0 w 191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16" h="1">
                <a:moveTo>
                  <a:pt x="1915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457200" y="4573588"/>
            <a:ext cx="2124075" cy="1587"/>
          </a:xfrm>
          <a:custGeom>
            <a:avLst/>
            <a:gdLst>
              <a:gd name="T0" fmla="*/ 1337 w 1338"/>
              <a:gd name="T1" fmla="*/ 0 h 1"/>
              <a:gd name="T2" fmla="*/ 0 w 133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8" h="1">
                <a:moveTo>
                  <a:pt x="1337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65138" y="3738563"/>
            <a:ext cx="47672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901700" y="2970213"/>
            <a:ext cx="9779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خارجی</a:t>
            </a:r>
            <a:endParaRPr lang="en-US" sz="2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82600" y="4573588"/>
            <a:ext cx="4749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74663" y="63722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101F2237-BB3B-4E25-B1BD-FD919DA4F23D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5627688" y="3076575"/>
            <a:ext cx="2459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طراحی استراژیک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5845175" y="4040188"/>
            <a:ext cx="223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 کنترل مدیریتی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371600"/>
          </a:xfrm>
          <a:noFill/>
          <a:ln/>
        </p:spPr>
        <p:txBody>
          <a:bodyPr/>
          <a:lstStyle/>
          <a:p>
            <a:r>
              <a:rPr lang="en-US" sz="3600">
                <a:latin typeface="Impact" panose="020B0806030902050204" pitchFamily="34" charset="0"/>
                <a:cs typeface="2  Titr" panose="00000700000000000000" pitchFamily="2" charset="-78"/>
              </a:rPr>
              <a:t>URL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بخش های 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969963" y="3470275"/>
            <a:ext cx="7593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2  Lotus" panose="00000400000000000000" pitchFamily="2" charset="-78"/>
              </a:rPr>
              <a:t>http://aisvm1.ais.com/abra7883/index.html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 flipV="1">
            <a:off x="1066800" y="3251200"/>
            <a:ext cx="0" cy="20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 flipV="1">
            <a:off x="1676400" y="3251200"/>
            <a:ext cx="0" cy="20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 flipV="1">
            <a:off x="4495800" y="4013200"/>
            <a:ext cx="0" cy="20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 flipV="1">
            <a:off x="2057400" y="4013200"/>
            <a:ext cx="0" cy="20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 flipV="1">
            <a:off x="8001000" y="4013200"/>
            <a:ext cx="0" cy="20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 flipV="1">
            <a:off x="4648200" y="4013200"/>
            <a:ext cx="0" cy="20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7239000" y="3175000"/>
            <a:ext cx="0" cy="20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 flipV="1">
            <a:off x="8001000" y="3175000"/>
            <a:ext cx="0" cy="203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1073150" y="3276600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2063750" y="4191000"/>
            <a:ext cx="2425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>
            <a:off x="4654550" y="4191000"/>
            <a:ext cx="334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>
            <a:off x="7245350" y="3200400"/>
            <a:ext cx="74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82" name="Rectangle 18"/>
          <p:cNvSpPr>
            <a:spLocks noChangeArrowheads="1"/>
          </p:cNvSpPr>
          <p:nvPr/>
        </p:nvSpPr>
        <p:spPr bwMode="auto">
          <a:xfrm>
            <a:off x="717550" y="1746250"/>
            <a:ext cx="144938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پروتکل انتقال</a:t>
            </a:r>
          </a:p>
          <a:p>
            <a:pPr algn="ct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ابر متن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2747963" y="4718050"/>
            <a:ext cx="10017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نام دامنه 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64884" name="Rectangle 20"/>
          <p:cNvSpPr>
            <a:spLocks noChangeArrowheads="1"/>
          </p:cNvSpPr>
          <p:nvPr/>
        </p:nvSpPr>
        <p:spPr bwMode="auto">
          <a:xfrm>
            <a:off x="4943475" y="4641850"/>
            <a:ext cx="294957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مسیر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(نام فایل، دایرکتوری جاری </a:t>
            </a:r>
          </a:p>
          <a:p>
            <a:pPr algn="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 روی سرویس وب)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64885" name="Rectangle 21"/>
          <p:cNvSpPr>
            <a:spLocks noChangeArrowheads="1"/>
          </p:cNvSpPr>
          <p:nvPr/>
        </p:nvSpPr>
        <p:spPr bwMode="auto">
          <a:xfrm>
            <a:off x="6832600" y="2049463"/>
            <a:ext cx="15065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HTML</a:t>
            </a:r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زبان 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 flipV="1">
            <a:off x="1371600" y="2870200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87" name="Line 23"/>
          <p:cNvSpPr>
            <a:spLocks noChangeShapeType="1"/>
          </p:cNvSpPr>
          <p:nvPr/>
        </p:nvSpPr>
        <p:spPr bwMode="auto">
          <a:xfrm>
            <a:off x="3276600" y="4216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88" name="Line 24"/>
          <p:cNvSpPr>
            <a:spLocks noChangeShapeType="1"/>
          </p:cNvSpPr>
          <p:nvPr/>
        </p:nvSpPr>
        <p:spPr bwMode="auto">
          <a:xfrm>
            <a:off x="6477000" y="4216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89" name="Line 25"/>
          <p:cNvSpPr>
            <a:spLocks noChangeShapeType="1"/>
          </p:cNvSpPr>
          <p:nvPr/>
        </p:nvSpPr>
        <p:spPr bwMode="auto">
          <a:xfrm flipV="1">
            <a:off x="7620000" y="2794000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5334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9B1F7603-6543-4064-9C90-23E48EDFE7D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80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828800" y="5638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a-IR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04163" cy="121920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 های بازیابی اطلاعات</a:t>
            </a:r>
            <a:b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</a:br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 </a:t>
            </a:r>
            <a:r>
              <a:rPr lang="en-US">
                <a:latin typeface="Impact" panose="020B0806030902050204" pitchFamily="34" charset="0"/>
                <a:cs typeface="2  Titr" panose="00000700000000000000" pitchFamily="2" charset="-78"/>
              </a:rPr>
              <a:t>Client/Server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r>
              <a:rPr lang="en-US">
                <a:cs typeface="2  Lotus" panose="00000400000000000000" pitchFamily="2" charset="-78"/>
              </a:rPr>
              <a:t>Gopher</a:t>
            </a: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r>
              <a:rPr lang="en-US">
                <a:cs typeface="2  Lotus" panose="00000400000000000000" pitchFamily="2" charset="-78"/>
              </a:rPr>
              <a:t>Wide Area Information Servers (WAIS)</a:t>
            </a: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  <a:p>
            <a:r>
              <a:rPr lang="en-US">
                <a:cs typeface="2  Lotus" panose="00000400000000000000" pitchFamily="2" charset="-78"/>
              </a:rPr>
              <a:t>USENET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415925" y="5821363"/>
            <a:ext cx="817245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برای پیشبرد استفاده اینترنت ارائه می شوند .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WWW</a:t>
            </a: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هر کدام از موارد بالا و همچنین 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176213" y="64008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BE4C7E47-1364-4FA5-BDBB-7B6731800A3D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81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aphicFrame>
        <p:nvGraphicFramePr>
          <p:cNvPr id="16896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84725" y="1925638"/>
          <a:ext cx="777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5" name="ClipArt" r:id="rId4" imgW="933120" imgH="1035000" progId="MS_ClipArt_Gallery.2">
                  <p:embed/>
                </p:oleObj>
              </mc:Choice>
              <mc:Fallback>
                <p:oleObj name="ClipArt" r:id="rId4" imgW="933120" imgH="1035000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1925638"/>
                        <a:ext cx="777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22600" y="1941513"/>
          <a:ext cx="9731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6" name="ClipArt" r:id="rId6" imgW="1257120" imgH="1134720" progId="MS_ClipArt_Gallery.2">
                  <p:embed/>
                </p:oleObj>
              </mc:Choice>
              <mc:Fallback>
                <p:oleObj name="ClipArt" r:id="rId6" imgW="1257120" imgH="113472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941513"/>
                        <a:ext cx="9731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347788" y="1982788"/>
          <a:ext cx="1014412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7" name="ClipArt" r:id="rId8" imgW="1253880" imgH="1203120" progId="MS_ClipArt_Gallery.2">
                  <p:embed/>
                </p:oleObj>
              </mc:Choice>
              <mc:Fallback>
                <p:oleObj name="ClipArt" r:id="rId8" imgW="1253880" imgH="1203120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1982788"/>
                        <a:ext cx="1014412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8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84925" y="1925638"/>
          <a:ext cx="777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8" name="ClipArt" r:id="rId10" imgW="933120" imgH="1035000" progId="MS_ClipArt_Gallery.2">
                  <p:embed/>
                </p:oleObj>
              </mc:Choice>
              <mc:Fallback>
                <p:oleObj name="ClipArt" r:id="rId10" imgW="933120" imgH="1035000" progId="MS_ClipArt_Gallery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925638"/>
                        <a:ext cx="777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9" name="AutoShape 9"/>
          <p:cNvSpPr>
            <a:spLocks noChangeArrowheads="1"/>
          </p:cNvSpPr>
          <p:nvPr/>
        </p:nvSpPr>
        <p:spPr bwMode="auto">
          <a:xfrm flipH="1">
            <a:off x="990600" y="3352800"/>
            <a:ext cx="3352800" cy="762000"/>
          </a:xfrm>
          <a:prstGeom prst="rightArrow">
            <a:avLst>
              <a:gd name="adj1" fmla="val 75000"/>
              <a:gd name="adj2" fmla="val 10739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70" name="AutoShape 10"/>
          <p:cNvSpPr>
            <a:spLocks noChangeArrowheads="1"/>
          </p:cNvSpPr>
          <p:nvPr/>
        </p:nvSpPr>
        <p:spPr bwMode="auto">
          <a:xfrm>
            <a:off x="4267200" y="3352800"/>
            <a:ext cx="3352800" cy="762000"/>
          </a:xfrm>
          <a:prstGeom prst="rightArrow">
            <a:avLst>
              <a:gd name="adj1" fmla="val 75000"/>
              <a:gd name="adj2" fmla="val 10739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322263" y="1390650"/>
            <a:ext cx="21161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Terminal Emulator</a:t>
            </a: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2638425" y="1390650"/>
            <a:ext cx="19002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PC or Macintosh</a:t>
            </a:r>
          </a:p>
        </p:txBody>
      </p:sp>
      <p:sp>
        <p:nvSpPr>
          <p:cNvPr id="168973" name="Rectangle 13"/>
          <p:cNvSpPr>
            <a:spLocks noChangeArrowheads="1"/>
          </p:cNvSpPr>
          <p:nvPr/>
        </p:nvSpPr>
        <p:spPr bwMode="auto">
          <a:xfrm>
            <a:off x="4667250" y="1390650"/>
            <a:ext cx="11906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Unix X11</a:t>
            </a:r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6223000" y="1390650"/>
            <a:ext cx="11255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NextStep</a:t>
            </a:r>
          </a:p>
        </p:txBody>
      </p:sp>
      <p:sp>
        <p:nvSpPr>
          <p:cNvPr id="168975" name="Rectangle 15"/>
          <p:cNvSpPr>
            <a:spLocks noChangeArrowheads="1"/>
          </p:cNvSpPr>
          <p:nvPr/>
        </p:nvSpPr>
        <p:spPr bwMode="auto">
          <a:xfrm>
            <a:off x="1882775" y="3500438"/>
            <a:ext cx="48164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2200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طرح آدرس دهی</a:t>
            </a:r>
            <a:r>
              <a:rPr lang="en-US" sz="2200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,</a:t>
            </a:r>
            <a:r>
              <a:rPr lang="fa-IR" sz="2200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پروتکل ها </a:t>
            </a:r>
            <a:r>
              <a:rPr lang="en-US" sz="2200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,</a:t>
            </a:r>
            <a:r>
              <a:rPr lang="fa-IR" sz="2200">
                <a:solidFill>
                  <a:srgbClr val="00010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فرمت تبدیل سیگنال ها </a:t>
            </a:r>
            <a:endParaRPr lang="en-US" sz="2200">
              <a:solidFill>
                <a:srgbClr val="00010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68976" name="Arc 16"/>
          <p:cNvSpPr>
            <a:spLocks/>
          </p:cNvSpPr>
          <p:nvPr/>
        </p:nvSpPr>
        <p:spPr bwMode="auto">
          <a:xfrm>
            <a:off x="6629400" y="4351338"/>
            <a:ext cx="450850" cy="374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6172200" y="46545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7086600" y="4730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79" name="Line 19"/>
          <p:cNvSpPr>
            <a:spLocks noChangeShapeType="1"/>
          </p:cNvSpPr>
          <p:nvPr/>
        </p:nvSpPr>
        <p:spPr bwMode="auto">
          <a:xfrm>
            <a:off x="6178550" y="5029200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>
            <a:off x="6178550" y="4648200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1" name="Arc 21"/>
          <p:cNvSpPr>
            <a:spLocks/>
          </p:cNvSpPr>
          <p:nvPr/>
        </p:nvSpPr>
        <p:spPr bwMode="auto">
          <a:xfrm>
            <a:off x="6180138" y="4351338"/>
            <a:ext cx="450850" cy="2984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24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00"/>
                  <a:pt x="9624" y="42"/>
                  <a:pt x="21524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0"/>
                  <a:pt x="9624" y="42"/>
                  <a:pt x="21524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2" name="Oval 22"/>
          <p:cNvSpPr>
            <a:spLocks noChangeArrowheads="1"/>
          </p:cNvSpPr>
          <p:nvPr/>
        </p:nvSpPr>
        <p:spPr bwMode="auto">
          <a:xfrm>
            <a:off x="6172200" y="5867400"/>
            <a:ext cx="990600" cy="228600"/>
          </a:xfrm>
          <a:prstGeom prst="ellipse">
            <a:avLst/>
          </a:prstGeom>
          <a:solidFill>
            <a:srgbClr val="4F8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3" name="Rectangle 23"/>
          <p:cNvSpPr>
            <a:spLocks noChangeArrowheads="1"/>
          </p:cNvSpPr>
          <p:nvPr/>
        </p:nvSpPr>
        <p:spPr bwMode="auto">
          <a:xfrm>
            <a:off x="6172200" y="5562600"/>
            <a:ext cx="990600" cy="457200"/>
          </a:xfrm>
          <a:prstGeom prst="rect">
            <a:avLst/>
          </a:prstGeom>
          <a:solidFill>
            <a:srgbClr val="4F8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4" name="Oval 24"/>
          <p:cNvSpPr>
            <a:spLocks noChangeArrowheads="1"/>
          </p:cNvSpPr>
          <p:nvPr/>
        </p:nvSpPr>
        <p:spPr bwMode="auto">
          <a:xfrm>
            <a:off x="6178550" y="5416550"/>
            <a:ext cx="977900" cy="215900"/>
          </a:xfrm>
          <a:prstGeom prst="ellipse">
            <a:avLst/>
          </a:prstGeom>
          <a:solidFill>
            <a:srgbClr val="034C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5" name="Oval 25"/>
          <p:cNvSpPr>
            <a:spLocks noChangeArrowheads="1"/>
          </p:cNvSpPr>
          <p:nvPr/>
        </p:nvSpPr>
        <p:spPr bwMode="auto">
          <a:xfrm>
            <a:off x="2216150" y="5340350"/>
            <a:ext cx="1054100" cy="596900"/>
          </a:xfrm>
          <a:prstGeom prst="ellipse">
            <a:avLst/>
          </a:prstGeom>
          <a:solidFill>
            <a:srgbClr val="000102"/>
          </a:solidFill>
          <a:ln w="12700">
            <a:solidFill>
              <a:srgbClr val="0001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6" name="Oval 26"/>
          <p:cNvSpPr>
            <a:spLocks noChangeArrowheads="1"/>
          </p:cNvSpPr>
          <p:nvPr/>
        </p:nvSpPr>
        <p:spPr bwMode="auto">
          <a:xfrm>
            <a:off x="1606550" y="4425950"/>
            <a:ext cx="1054100" cy="596900"/>
          </a:xfrm>
          <a:prstGeom prst="ellipse">
            <a:avLst/>
          </a:prstGeom>
          <a:solidFill>
            <a:srgbClr val="000102"/>
          </a:solidFill>
          <a:ln w="12700">
            <a:solidFill>
              <a:srgbClr val="0001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7" name="Oval 27"/>
          <p:cNvSpPr>
            <a:spLocks noChangeArrowheads="1"/>
          </p:cNvSpPr>
          <p:nvPr/>
        </p:nvSpPr>
        <p:spPr bwMode="auto">
          <a:xfrm>
            <a:off x="3054350" y="4425950"/>
            <a:ext cx="1054100" cy="596900"/>
          </a:xfrm>
          <a:prstGeom prst="ellipse">
            <a:avLst/>
          </a:prstGeom>
          <a:solidFill>
            <a:srgbClr val="000102"/>
          </a:solidFill>
          <a:ln w="12700">
            <a:solidFill>
              <a:srgbClr val="0001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8" name="Oval 28"/>
          <p:cNvSpPr>
            <a:spLocks noChangeArrowheads="1"/>
          </p:cNvSpPr>
          <p:nvPr/>
        </p:nvSpPr>
        <p:spPr bwMode="auto">
          <a:xfrm>
            <a:off x="3892550" y="5340350"/>
            <a:ext cx="1054100" cy="596900"/>
          </a:xfrm>
          <a:prstGeom prst="ellipse">
            <a:avLst/>
          </a:prstGeom>
          <a:solidFill>
            <a:srgbClr val="000102"/>
          </a:solidFill>
          <a:ln w="12700">
            <a:solidFill>
              <a:srgbClr val="0001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89" name="Oval 29"/>
          <p:cNvSpPr>
            <a:spLocks noChangeArrowheads="1"/>
          </p:cNvSpPr>
          <p:nvPr/>
        </p:nvSpPr>
        <p:spPr bwMode="auto">
          <a:xfrm>
            <a:off x="4730750" y="4425950"/>
            <a:ext cx="1054100" cy="596900"/>
          </a:xfrm>
          <a:prstGeom prst="ellipse">
            <a:avLst/>
          </a:prstGeom>
          <a:solidFill>
            <a:srgbClr val="000102"/>
          </a:solidFill>
          <a:ln w="12700">
            <a:solidFill>
              <a:srgbClr val="00010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90" name="Rectangle 30"/>
          <p:cNvSpPr>
            <a:spLocks noChangeArrowheads="1"/>
          </p:cNvSpPr>
          <p:nvPr/>
        </p:nvSpPr>
        <p:spPr bwMode="auto">
          <a:xfrm>
            <a:off x="1827213" y="4514850"/>
            <a:ext cx="619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FTP</a:t>
            </a:r>
          </a:p>
        </p:txBody>
      </p:sp>
      <p:sp>
        <p:nvSpPr>
          <p:cNvPr id="168991" name="Rectangle 31"/>
          <p:cNvSpPr>
            <a:spLocks noChangeArrowheads="1"/>
          </p:cNvSpPr>
          <p:nvPr/>
        </p:nvSpPr>
        <p:spPr bwMode="auto">
          <a:xfrm>
            <a:off x="2366963" y="5429250"/>
            <a:ext cx="7604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News</a:t>
            </a:r>
          </a:p>
        </p:txBody>
      </p:sp>
      <p:sp>
        <p:nvSpPr>
          <p:cNvPr id="168992" name="Rectangle 32"/>
          <p:cNvSpPr>
            <a:spLocks noChangeArrowheads="1"/>
          </p:cNvSpPr>
          <p:nvPr/>
        </p:nvSpPr>
        <p:spPr bwMode="auto">
          <a:xfrm>
            <a:off x="3113088" y="4514850"/>
            <a:ext cx="942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Gopher</a:t>
            </a:r>
          </a:p>
        </p:txBody>
      </p:sp>
      <p:sp>
        <p:nvSpPr>
          <p:cNvPr id="168993" name="Rectangle 33"/>
          <p:cNvSpPr>
            <a:spLocks noChangeArrowheads="1"/>
          </p:cNvSpPr>
          <p:nvPr/>
        </p:nvSpPr>
        <p:spPr bwMode="auto">
          <a:xfrm>
            <a:off x="4008438" y="5429250"/>
            <a:ext cx="8302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WAIS</a:t>
            </a:r>
          </a:p>
        </p:txBody>
      </p:sp>
      <p:sp>
        <p:nvSpPr>
          <p:cNvPr id="168994" name="Rectangle 34"/>
          <p:cNvSpPr>
            <a:spLocks noChangeArrowheads="1"/>
          </p:cNvSpPr>
          <p:nvPr/>
        </p:nvSpPr>
        <p:spPr bwMode="auto">
          <a:xfrm>
            <a:off x="4852988" y="4514850"/>
            <a:ext cx="8175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2  Lotus" panose="00000400000000000000" pitchFamily="2" charset="-78"/>
              </a:rPr>
              <a:t>HTTP</a:t>
            </a:r>
          </a:p>
        </p:txBody>
      </p:sp>
      <p:sp>
        <p:nvSpPr>
          <p:cNvPr id="168995" name="Rectangle 35"/>
          <p:cNvSpPr>
            <a:spLocks noChangeArrowheads="1"/>
          </p:cNvSpPr>
          <p:nvPr/>
        </p:nvSpPr>
        <p:spPr bwMode="auto">
          <a:xfrm>
            <a:off x="6916738" y="4337050"/>
            <a:ext cx="202565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HTTP </a:t>
            </a:r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گذرگاه</a:t>
            </a:r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endParaRPr lang="en-US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سرور همراه</a:t>
            </a:r>
          </a:p>
          <a:p>
            <a:pPr algn="r"/>
            <a:r>
              <a:rPr lang="fa-IR">
                <a:latin typeface="Times New Roman" panose="02020603050405020304" pitchFamily="18" charset="0"/>
                <a:cs typeface="2  Lotus" panose="00000400000000000000" pitchFamily="2" charset="-78"/>
              </a:rPr>
              <a:t> </a:t>
            </a:r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کاربردهای دیگر</a:t>
            </a:r>
            <a:endParaRPr lang="fa-IR" sz="20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endParaRPr lang="en-US" sz="2000">
              <a:solidFill>
                <a:schemeClr val="tx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پایگاه داده ، سیستم </a:t>
            </a:r>
          </a:p>
          <a:p>
            <a:pPr algn="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های  اطلاعات و </a:t>
            </a:r>
          </a:p>
          <a:p>
            <a:pPr algn="r"/>
            <a:r>
              <a:rPr lang="fa-IR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غیره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.</a:t>
            </a:r>
          </a:p>
        </p:txBody>
      </p:sp>
      <p:sp>
        <p:nvSpPr>
          <p:cNvPr id="168996" name="Rectangle 36"/>
          <p:cNvSpPr>
            <a:spLocks noChangeArrowheads="1"/>
          </p:cNvSpPr>
          <p:nvPr/>
        </p:nvSpPr>
        <p:spPr bwMode="auto">
          <a:xfrm>
            <a:off x="1060450" y="119063"/>
            <a:ext cx="706596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 در اینترنت</a:t>
            </a:r>
            <a:r>
              <a:rPr lang="en-US" sz="44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Client/Server</a:t>
            </a:r>
            <a:r>
              <a:rPr lang="fa-IR" sz="4400">
                <a:solidFill>
                  <a:schemeClr val="tx2"/>
                </a:solidFill>
                <a:latin typeface="Impact" panose="020B0806030902050204" pitchFamily="34" charset="0"/>
                <a:cs typeface="2  Titr" panose="00000700000000000000" pitchFamily="2" charset="-78"/>
              </a:rPr>
              <a:t>معماری </a:t>
            </a:r>
            <a:endParaRPr lang="en-US" sz="4400">
              <a:solidFill>
                <a:schemeClr val="tx2"/>
              </a:solidFill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68997" name="Line 37"/>
          <p:cNvSpPr>
            <a:spLocks noChangeShapeType="1"/>
          </p:cNvSpPr>
          <p:nvPr/>
        </p:nvSpPr>
        <p:spPr bwMode="auto">
          <a:xfrm>
            <a:off x="2006600" y="2921000"/>
            <a:ext cx="101600" cy="4826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98" name="Line 38"/>
          <p:cNvSpPr>
            <a:spLocks noChangeShapeType="1"/>
          </p:cNvSpPr>
          <p:nvPr/>
        </p:nvSpPr>
        <p:spPr bwMode="auto">
          <a:xfrm>
            <a:off x="3505200" y="2844800"/>
            <a:ext cx="0" cy="5588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8999" name="Line 39"/>
          <p:cNvSpPr>
            <a:spLocks noChangeShapeType="1"/>
          </p:cNvSpPr>
          <p:nvPr/>
        </p:nvSpPr>
        <p:spPr bwMode="auto">
          <a:xfrm>
            <a:off x="5181600" y="2844800"/>
            <a:ext cx="0" cy="5588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0" name="Line 40"/>
          <p:cNvSpPr>
            <a:spLocks noChangeShapeType="1"/>
          </p:cNvSpPr>
          <p:nvPr/>
        </p:nvSpPr>
        <p:spPr bwMode="auto">
          <a:xfrm flipH="1">
            <a:off x="6527800" y="2844800"/>
            <a:ext cx="279400" cy="5588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1" name="Line 41"/>
          <p:cNvSpPr>
            <a:spLocks noChangeShapeType="1"/>
          </p:cNvSpPr>
          <p:nvPr/>
        </p:nvSpPr>
        <p:spPr bwMode="auto">
          <a:xfrm flipV="1">
            <a:off x="2133600" y="4013200"/>
            <a:ext cx="0" cy="4318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2" name="Line 42"/>
          <p:cNvSpPr>
            <a:spLocks noChangeShapeType="1"/>
          </p:cNvSpPr>
          <p:nvPr/>
        </p:nvSpPr>
        <p:spPr bwMode="auto">
          <a:xfrm flipV="1">
            <a:off x="2743200" y="4013200"/>
            <a:ext cx="0" cy="13462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3" name="Line 43"/>
          <p:cNvSpPr>
            <a:spLocks noChangeShapeType="1"/>
          </p:cNvSpPr>
          <p:nvPr/>
        </p:nvSpPr>
        <p:spPr bwMode="auto">
          <a:xfrm flipV="1">
            <a:off x="3581400" y="4013200"/>
            <a:ext cx="0" cy="4318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4" name="Line 44"/>
          <p:cNvSpPr>
            <a:spLocks noChangeShapeType="1"/>
          </p:cNvSpPr>
          <p:nvPr/>
        </p:nvSpPr>
        <p:spPr bwMode="auto">
          <a:xfrm flipV="1">
            <a:off x="4419600" y="4013200"/>
            <a:ext cx="0" cy="13462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5" name="Line 45"/>
          <p:cNvSpPr>
            <a:spLocks noChangeShapeType="1"/>
          </p:cNvSpPr>
          <p:nvPr/>
        </p:nvSpPr>
        <p:spPr bwMode="auto">
          <a:xfrm flipV="1">
            <a:off x="5257800" y="4013200"/>
            <a:ext cx="0" cy="4318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6" name="Line 46"/>
          <p:cNvSpPr>
            <a:spLocks noChangeShapeType="1"/>
          </p:cNvSpPr>
          <p:nvPr/>
        </p:nvSpPr>
        <p:spPr bwMode="auto">
          <a:xfrm>
            <a:off x="6553200" y="4064000"/>
            <a:ext cx="0" cy="2540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7" name="Line 47"/>
          <p:cNvSpPr>
            <a:spLocks noChangeShapeType="1"/>
          </p:cNvSpPr>
          <p:nvPr/>
        </p:nvSpPr>
        <p:spPr bwMode="auto">
          <a:xfrm>
            <a:off x="6553200" y="5054600"/>
            <a:ext cx="0" cy="330200"/>
          </a:xfrm>
          <a:prstGeom prst="line">
            <a:avLst/>
          </a:prstGeom>
          <a:noFill/>
          <a:ln w="50800">
            <a:solidFill>
              <a:srgbClr val="2FBF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69008" name="Text Box 48"/>
          <p:cNvSpPr txBox="1">
            <a:spLocks noChangeArrowheads="1"/>
          </p:cNvSpPr>
          <p:nvPr/>
        </p:nvSpPr>
        <p:spPr bwMode="auto">
          <a:xfrm>
            <a:off x="3286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2486CE68-F703-4E13-9F6D-94FEC25113AA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امنیت در اینترنت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همه منابع ارتباطات داده ای دارای ریسک هستند.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می توان به وسیله جدا کردن فیزیکی وب سایت از منابع    کامپیوتری شرکت امنیت را ایجاد کرد.   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در منابع محاسباتی امنیت با پسورد ایجاد می شود.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فایروالها برای ایجاد امنیت از مسیریابها ، کامپیوترهای     واسط، یا روشهای کاربردی استفاده می کنند.</a:t>
            </a:r>
            <a:endParaRPr lang="en-US">
              <a:cs typeface="2  Lotus" panose="00000400000000000000" pitchFamily="2" charset="-78"/>
            </a:endParaRPr>
          </a:p>
          <a:p>
            <a:pPr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85A4B1D4-7A2D-415A-A2B7-F916F87EC8A2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اینترانت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تکنولوژی اینترنت برای ارتباطات داخلی و کاربردی استفاده می شود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اینترنت می تواند برای بسیاری از کاربرد های تجاری مورد نیاز استفاده شود.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572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3F5E3CE1-DD0A-41E9-AB0C-864DD246A45D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کاربرد های تجاری برای اینترنت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فروش تحقیقات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رقابت هوشمند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بازنویسی نرم افزار ها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ارتباط اینترنت با تجارت از جنبه اطلاعات بین المللی وبرنامه های ثبت شده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28613" y="62484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48EA4E22-EAEE-45AB-A5C1-C22B38DDBBC6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استفاده اینترنتی موفق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* ارضای نیاز های ویژه کاربران</a:t>
            </a:r>
            <a:endParaRPr lang="en-US" sz="2800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* ایجاد واسط مورد نیاز یا مطلوب</a:t>
            </a:r>
            <a:endParaRPr lang="en-US" sz="2800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* ایجاد احساس پیوستن به جمع</a:t>
            </a:r>
            <a:endParaRPr lang="en-US" sz="2800" b="1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 b="1">
                <a:cs typeface="2  Lotus" panose="00000400000000000000" pitchFamily="2" charset="-78"/>
              </a:rPr>
              <a:t>* کمک گرفتن در صورت نیاز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اطمینان خاطر شما از قدرت وب سایت</a:t>
            </a:r>
            <a:endParaRPr lang="en-US" sz="2800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اطمینان خاطر شما از لحاظ انعطاف و مطلوبیت ساختمان داده و مسیریاب 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به روز بودن</a:t>
            </a:r>
          </a:p>
          <a:p>
            <a:pPr algn="r">
              <a:buFont typeface="Monotype Sorts" charset="0"/>
              <a:buNone/>
            </a:pPr>
            <a:r>
              <a:rPr lang="fa-IR" sz="2800">
                <a:cs typeface="2  Lotus" panose="00000400000000000000" pitchFamily="2" charset="-78"/>
              </a:rPr>
              <a:t>* در اختیار مشتری بودن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52413" y="6219825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7B2B3514-E2B0-4015-B7C9-29646FEFE5F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2  Titr" panose="00000700000000000000" pitchFamily="2" charset="-78"/>
              </a:rPr>
              <a:t>خلاصه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56563" cy="4114800"/>
          </a:xfrm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هوشمند شروع می شود</a:t>
            </a:r>
            <a:r>
              <a:rPr lang="en-US">
                <a:cs typeface="2  Lotus" panose="00000400000000000000" pitchFamily="2" charset="-78"/>
              </a:rPr>
              <a:t>Business</a:t>
            </a:r>
            <a:r>
              <a:rPr lang="fa-IR">
                <a:cs typeface="2  Lotus" panose="00000400000000000000" pitchFamily="2" charset="-78"/>
              </a:rPr>
              <a:t> </a:t>
            </a:r>
            <a:r>
              <a:rPr lang="en-US">
                <a:cs typeface="2  Lotus" panose="00000400000000000000" pitchFamily="2" charset="-78"/>
              </a:rPr>
              <a:t> </a:t>
            </a:r>
            <a:r>
              <a:rPr lang="fa-IR">
                <a:cs typeface="2  Lotus" panose="00000400000000000000" pitchFamily="2" charset="-78"/>
              </a:rPr>
              <a:t>* تجارت الکترونیکی با 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هوشمند شامل داده های اولیه و ثانویه است</a:t>
            </a:r>
            <a:r>
              <a:rPr lang="en-US">
                <a:cs typeface="2  Lotus" panose="00000400000000000000" pitchFamily="2" charset="-78"/>
              </a:rPr>
              <a:t>Business</a:t>
            </a:r>
            <a:r>
              <a:rPr lang="fa-IR">
                <a:cs typeface="2  Lotus" panose="00000400000000000000" pitchFamily="2" charset="-78"/>
              </a:rPr>
              <a:t>* </a:t>
            </a:r>
            <a:r>
              <a:rPr lang="en-US">
                <a:cs typeface="2  Lotus" panose="00000400000000000000" pitchFamily="2" charset="-78"/>
              </a:rPr>
              <a:t> </a:t>
            </a: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:</a:t>
            </a:r>
            <a:r>
              <a:rPr lang="en-US">
                <a:cs typeface="2  Lotus" panose="00000400000000000000" pitchFamily="2" charset="-78"/>
              </a:rPr>
              <a:t>IOS</a:t>
            </a:r>
            <a:r>
              <a:rPr lang="fa-IR">
                <a:cs typeface="2  Lotus" panose="00000400000000000000" pitchFamily="2" charset="-78"/>
              </a:rPr>
              <a:t>* دلایل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مقایسه راندمان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 قدرت معامله</a:t>
            </a:r>
            <a:endParaRPr lang="en-US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دارای سه سطح می باشد.</a:t>
            </a:r>
            <a:r>
              <a:rPr lang="en-US">
                <a:cs typeface="2  Lotus" panose="00000400000000000000" pitchFamily="2" charset="-78"/>
              </a:rPr>
              <a:t>EDI</a:t>
            </a:r>
            <a:r>
              <a:rPr lang="fa-IR">
                <a:cs typeface="2  Lotus" panose="00000400000000000000" pitchFamily="2" charset="-78"/>
              </a:rPr>
              <a:t>* </a:t>
            </a:r>
            <a:endParaRPr lang="en-US">
              <a:cs typeface="2  Lotus" panose="00000400000000000000" pitchFamily="2" charset="-78"/>
            </a:endParaRPr>
          </a:p>
          <a:p>
            <a:endParaRPr lang="en-US">
              <a:cs typeface="2  Lotus" panose="00000400000000000000" pitchFamily="2" charset="-78"/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286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3-</a:t>
            </a:r>
            <a:fld id="{AEFBA073-76F2-44D9-A11F-98BBB40B9495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خلاصه (ادامه)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اینترنت </a:t>
            </a:r>
            <a:r>
              <a:rPr lang="en-US">
                <a:cs typeface="2  Lotus" panose="00000400000000000000" pitchFamily="2" charset="-78"/>
              </a:rPr>
              <a:t>*</a:t>
            </a: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 شبکه ای از شبکه ها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-امنیت ارتباطات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 -فایروال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اینترنت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چار چوب اطلاعات بین المللی </a:t>
            </a:r>
          </a:p>
          <a:p>
            <a:pPr algn="r">
              <a:buFont typeface="Monotype Sorts" charset="0"/>
              <a:buNone/>
            </a:pP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3-</a:t>
            </a:r>
            <a:fld id="{AA92726C-C37D-43FB-A574-E181E9453054}" type="slidenum">
              <a:rPr lang="en-US" sz="1400">
                <a:latin typeface="Times New Roman" panose="02020603050405020304" pitchFamily="18" charset="0"/>
              </a:rPr>
              <a:pPr algn="ctr"/>
              <a:t>88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2057400"/>
          </a:xfrm>
          <a:noFill/>
          <a:ln/>
        </p:spPr>
        <p:txBody>
          <a:bodyPr anchor="b"/>
          <a:lstStyle/>
          <a:p>
            <a:r>
              <a:rPr lang="fa-IR" sz="8000">
                <a:cs typeface="2  Titr" panose="00000700000000000000" pitchFamily="2" charset="-78"/>
              </a:rPr>
              <a:t>فصل چهارم</a:t>
            </a:r>
            <a:endParaRPr lang="en-US" sz="8000">
              <a:cs typeface="2  Titr" panose="00000700000000000000" pitchFamily="2" charset="-78"/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3924300"/>
            <a:ext cx="6400800" cy="1752600"/>
          </a:xfrm>
          <a:noFill/>
          <a:ln/>
        </p:spPr>
        <p:txBody>
          <a:bodyPr/>
          <a:lstStyle/>
          <a:p>
            <a:pPr algn="ctr">
              <a:buFont typeface="Monotype Sorts" charset="0"/>
              <a:buNone/>
            </a:pPr>
            <a:r>
              <a:rPr lang="fa-IR" sz="3600">
                <a:cs typeface="2  Lotus" panose="00000400000000000000" pitchFamily="2" charset="-78"/>
              </a:rPr>
              <a:t>مفاهیم سیستم</a:t>
            </a:r>
            <a:endParaRPr lang="en-US" sz="3600">
              <a:cs typeface="2  Lotus" panose="00000400000000000000" pitchFamily="2" charset="-78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41313" y="621982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F74CC772-FD53-4443-BE80-B6047CE83A04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89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901700" y="306388"/>
            <a:ext cx="7340600" cy="1073150"/>
          </a:xfrm>
          <a:noFill/>
          <a:ln/>
        </p:spPr>
        <p:txBody>
          <a:bodyPr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تأثیرسطح مدیریت بر فرم اطلاعات</a:t>
            </a:r>
            <a:endParaRPr lang="en-US"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98488" y="2743200"/>
            <a:ext cx="4703762" cy="2895600"/>
          </a:xfrm>
          <a:prstGeom prst="rect">
            <a:avLst/>
          </a:prstGeom>
          <a:gradFill rotWithShape="0">
            <a:gsLst>
              <a:gs pos="0">
                <a:srgbClr val="F57B49">
                  <a:gamma/>
                  <a:shade val="40000"/>
                  <a:invGamma/>
                </a:srgbClr>
              </a:gs>
              <a:gs pos="50000">
                <a:srgbClr val="F57B49"/>
              </a:gs>
              <a:gs pos="100000">
                <a:srgbClr val="F57B49">
                  <a:gamma/>
                  <a:shade val="40000"/>
                  <a:invGamma/>
                </a:srgbClr>
              </a:gs>
            </a:gsLst>
            <a:lin ang="2700000" scaled="1"/>
          </a:gradFill>
          <a:ln w="762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595313" y="2781300"/>
            <a:ext cx="4027487" cy="2820988"/>
          </a:xfrm>
          <a:custGeom>
            <a:avLst/>
            <a:gdLst>
              <a:gd name="T0" fmla="*/ 0 w 2537"/>
              <a:gd name="T1" fmla="*/ 0 h 1777"/>
              <a:gd name="T2" fmla="*/ 2536 w 2537"/>
              <a:gd name="T3" fmla="*/ 0 h 1777"/>
              <a:gd name="T4" fmla="*/ 520 w 2537"/>
              <a:gd name="T5" fmla="*/ 1776 h 1777"/>
              <a:gd name="T6" fmla="*/ 284 w 2537"/>
              <a:gd name="T7" fmla="*/ 1776 h 1777"/>
              <a:gd name="T8" fmla="*/ 1 w 2537"/>
              <a:gd name="T9" fmla="*/ 1776 h 1777"/>
              <a:gd name="T10" fmla="*/ 0 w 2537"/>
              <a:gd name="T11" fmla="*/ 0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37" h="1777">
                <a:moveTo>
                  <a:pt x="0" y="0"/>
                </a:moveTo>
                <a:lnTo>
                  <a:pt x="2536" y="0"/>
                </a:lnTo>
                <a:lnTo>
                  <a:pt x="520" y="1776"/>
                </a:lnTo>
                <a:lnTo>
                  <a:pt x="284" y="1776"/>
                </a:lnTo>
                <a:lnTo>
                  <a:pt x="1" y="177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DFCA">
                  <a:gamma/>
                  <a:shade val="20000"/>
                  <a:invGamma/>
                </a:srgbClr>
              </a:gs>
              <a:gs pos="50000">
                <a:srgbClr val="00DFCA"/>
              </a:gs>
              <a:gs pos="100000">
                <a:srgbClr val="00DFCA">
                  <a:gamma/>
                  <a:shade val="20000"/>
                  <a:invGamma/>
                </a:srgbClr>
              </a:gs>
            </a:gsLst>
            <a:lin ang="2700000" scaled="1"/>
          </a:gradFill>
          <a:ln w="254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622675" y="4894263"/>
            <a:ext cx="9890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6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جزئیات</a:t>
            </a:r>
            <a:endParaRPr lang="en-US" sz="26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576263" y="3814763"/>
            <a:ext cx="3041650" cy="1587"/>
          </a:xfrm>
          <a:custGeom>
            <a:avLst/>
            <a:gdLst>
              <a:gd name="T0" fmla="*/ 1915 w 1916"/>
              <a:gd name="T1" fmla="*/ 0 h 1"/>
              <a:gd name="T2" fmla="*/ 0 w 191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16" h="1">
                <a:moveTo>
                  <a:pt x="1915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>
            <a:off x="558800" y="4649788"/>
            <a:ext cx="2124075" cy="1587"/>
          </a:xfrm>
          <a:custGeom>
            <a:avLst/>
            <a:gdLst>
              <a:gd name="T0" fmla="*/ 1337 w 1338"/>
              <a:gd name="T1" fmla="*/ 0 h 1"/>
              <a:gd name="T2" fmla="*/ 0 w 133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8" h="1">
                <a:moveTo>
                  <a:pt x="1337" y="0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66738" y="3814763"/>
            <a:ext cx="47672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003300" y="3046413"/>
            <a:ext cx="938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3000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کلیات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cs typeface="2  Lotus" panose="00000400000000000000" pitchFamily="2" charset="-78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84200" y="4649788"/>
            <a:ext cx="4749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38150" y="63722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1-</a:t>
            </a:r>
            <a:fld id="{03555AF6-AF16-45B3-BC34-3308D6FCFB2D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9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265863" y="4919663"/>
            <a:ext cx="2057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کنترل اجرایی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5873750" y="3076575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طراحی استراژیک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6091238" y="4040188"/>
            <a:ext cx="223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a-IR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سطح  کنترل مدیریتی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81050"/>
          </a:xfrm>
          <a:noFill/>
          <a:ln/>
        </p:spPr>
        <p:txBody>
          <a:bodyPr anchor="b"/>
          <a:lstStyle/>
          <a:p>
            <a:r>
              <a:rPr lang="fa-IR">
                <a:cs typeface="2  Titr" panose="00000700000000000000" pitchFamily="2" charset="-78"/>
              </a:rPr>
              <a:t>چهار نوع مدل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848600" cy="4724400"/>
          </a:xfrm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1) مدل فیزیکی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نمایش سه بعدی مثل مدل پوسته ای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2) مدل تشریحی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نوشتاری یا گفتاری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3) مدل گرافیکی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خلاصه ای از خطوط علامات یا اشکال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4) مدل ریاضی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به صورت فرمول مثل: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4017963" y="6151563"/>
            <a:ext cx="12160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EOQ = 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5389563" y="5969000"/>
            <a:ext cx="67468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/>
              <a:t>2PS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5541963" y="6273800"/>
            <a:ext cx="404812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/>
              <a:t>M</a:t>
            </a: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5492750" y="63246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1258" name="Freeform 10"/>
          <p:cNvSpPr>
            <a:spLocks/>
          </p:cNvSpPr>
          <p:nvPr/>
        </p:nvSpPr>
        <p:spPr bwMode="auto">
          <a:xfrm>
            <a:off x="5181600" y="5943600"/>
            <a:ext cx="839788" cy="611188"/>
          </a:xfrm>
          <a:custGeom>
            <a:avLst/>
            <a:gdLst>
              <a:gd name="T0" fmla="*/ 0 w 529"/>
              <a:gd name="T1" fmla="*/ 288 h 385"/>
              <a:gd name="T2" fmla="*/ 96 w 529"/>
              <a:gd name="T3" fmla="*/ 384 h 385"/>
              <a:gd name="T4" fmla="*/ 192 w 529"/>
              <a:gd name="T5" fmla="*/ 0 h 385"/>
              <a:gd name="T6" fmla="*/ 528 w 529"/>
              <a:gd name="T7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9" h="385">
                <a:moveTo>
                  <a:pt x="0" y="288"/>
                </a:moveTo>
                <a:lnTo>
                  <a:pt x="96" y="384"/>
                </a:lnTo>
                <a:lnTo>
                  <a:pt x="192" y="0"/>
                </a:lnTo>
                <a:lnTo>
                  <a:pt x="528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398463" y="6249988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4-</a:t>
            </a:r>
            <a:fld id="{9A23874E-9245-4CB3-85C0-FE4976CA4487}" type="slidenum">
              <a:rPr lang="en-US" sz="1400">
                <a:latin typeface="Times New Roman" panose="02020603050405020304" pitchFamily="18" charset="0"/>
              </a:rPr>
              <a:pPr algn="ctr"/>
              <a:t>90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3300" name="Freeform 4"/>
          <p:cNvSpPr>
            <a:spLocks/>
          </p:cNvSpPr>
          <p:nvPr/>
        </p:nvSpPr>
        <p:spPr bwMode="auto">
          <a:xfrm>
            <a:off x="2286000" y="2286000"/>
            <a:ext cx="4725988" cy="2820988"/>
          </a:xfrm>
          <a:custGeom>
            <a:avLst/>
            <a:gdLst>
              <a:gd name="T0" fmla="*/ 0 w 2977"/>
              <a:gd name="T1" fmla="*/ 0 h 1777"/>
              <a:gd name="T2" fmla="*/ 0 w 2977"/>
              <a:gd name="T3" fmla="*/ 1776 h 1777"/>
              <a:gd name="T4" fmla="*/ 2976 w 2977"/>
              <a:gd name="T5" fmla="*/ 1776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77" h="1777">
                <a:moveTo>
                  <a:pt x="0" y="0"/>
                </a:moveTo>
                <a:lnTo>
                  <a:pt x="0" y="1776"/>
                </a:lnTo>
                <a:lnTo>
                  <a:pt x="2976" y="177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123950" y="2266950"/>
            <a:ext cx="7699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 b="1">
                <a:solidFill>
                  <a:schemeClr val="hlink"/>
                </a:solidFill>
                <a:cs typeface="2  Lotus" panose="00000400000000000000" pitchFamily="2" charset="-78"/>
              </a:rPr>
              <a:t>هزینه</a:t>
            </a:r>
            <a:endParaRPr lang="en-US" sz="2800" b="1">
              <a:solidFill>
                <a:schemeClr val="hlink"/>
              </a:solidFill>
              <a:cs typeface="2  Lotus" panose="00000400000000000000" pitchFamily="2" charset="-78"/>
            </a:endParaRP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636963" y="5770563"/>
            <a:ext cx="16383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800" b="1">
                <a:solidFill>
                  <a:schemeClr val="hlink"/>
                </a:solidFill>
                <a:cs typeface="2  Lotus" panose="00000400000000000000" pitchFamily="2" charset="-78"/>
              </a:rPr>
              <a:t>ترتیب کمیت</a:t>
            </a:r>
            <a:endParaRPr lang="en-US" sz="2800" b="1">
              <a:solidFill>
                <a:schemeClr val="hlink"/>
              </a:solidFill>
              <a:cs typeface="2  Lotus" panose="00000400000000000000" pitchFamily="2" charset="-78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1884363" y="4932363"/>
            <a:ext cx="3635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3304" name="Freeform 8"/>
          <p:cNvSpPr>
            <a:spLocks/>
          </p:cNvSpPr>
          <p:nvPr/>
        </p:nvSpPr>
        <p:spPr bwMode="auto">
          <a:xfrm>
            <a:off x="4343400" y="2286000"/>
            <a:ext cx="1588" cy="2820988"/>
          </a:xfrm>
          <a:custGeom>
            <a:avLst/>
            <a:gdLst>
              <a:gd name="T0" fmla="*/ 0 w 1"/>
              <a:gd name="T1" fmla="*/ 1776 h 1777"/>
              <a:gd name="T2" fmla="*/ 0 w 1"/>
              <a:gd name="T3" fmla="*/ 0 h 17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777">
                <a:moveTo>
                  <a:pt x="0" y="1776"/>
                </a:move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3789363" y="5160963"/>
            <a:ext cx="869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EOQ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5999163" y="2493963"/>
            <a:ext cx="10334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cs typeface="2  Lotus" panose="00000400000000000000" pitchFamily="2" charset="-78"/>
              </a:rPr>
              <a:t>هزینه کل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 rot="20220000">
            <a:off x="6426200" y="3228975"/>
            <a:ext cx="1570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cs typeface="2  Lotus" panose="00000400000000000000" pitchFamily="2" charset="-78"/>
              </a:rPr>
              <a:t>هزینه نگهداری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6761163" y="4475163"/>
            <a:ext cx="1330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cs typeface="2  Lotus" panose="00000400000000000000" pitchFamily="2" charset="-78"/>
              </a:rPr>
              <a:t>هزینه خرید 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268288" y="87313"/>
            <a:ext cx="87947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یک مدل گرافیکی اقتصادی به ترتیب مفهوم کمیت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83310" name="Arc 14"/>
          <p:cNvSpPr>
            <a:spLocks/>
          </p:cNvSpPr>
          <p:nvPr/>
        </p:nvSpPr>
        <p:spPr bwMode="auto">
          <a:xfrm>
            <a:off x="2293938" y="2286000"/>
            <a:ext cx="4641850" cy="24320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V="1">
            <a:off x="2292350" y="2660650"/>
            <a:ext cx="6159500" cy="2451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3312" name="Arc 16"/>
          <p:cNvSpPr>
            <a:spLocks/>
          </p:cNvSpPr>
          <p:nvPr/>
        </p:nvSpPr>
        <p:spPr bwMode="auto">
          <a:xfrm>
            <a:off x="2370138" y="2362200"/>
            <a:ext cx="4718050" cy="10810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4637 w 21600"/>
              <a:gd name="T1" fmla="*/ 13372 h 13372"/>
              <a:gd name="T2" fmla="*/ 0 w 21600"/>
              <a:gd name="T3" fmla="*/ 0 h 13372"/>
              <a:gd name="T4" fmla="*/ 21600 w 21600"/>
              <a:gd name="T5" fmla="*/ 0 h 13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372" fill="none" extrusionOk="0">
                <a:moveTo>
                  <a:pt x="4636" y="13372"/>
                </a:moveTo>
                <a:cubicBezTo>
                  <a:pt x="1633" y="9561"/>
                  <a:pt x="0" y="4851"/>
                  <a:pt x="0" y="0"/>
                </a:cubicBezTo>
              </a:path>
              <a:path w="21600" h="13372" stroke="0" extrusionOk="0">
                <a:moveTo>
                  <a:pt x="4636" y="13372"/>
                </a:moveTo>
                <a:cubicBezTo>
                  <a:pt x="1633" y="9561"/>
                  <a:pt x="0" y="4851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3313" name="Arc 17"/>
          <p:cNvSpPr>
            <a:spLocks/>
          </p:cNvSpPr>
          <p:nvPr/>
        </p:nvSpPr>
        <p:spPr bwMode="auto">
          <a:xfrm>
            <a:off x="3352800" y="2743200"/>
            <a:ext cx="4032250" cy="6794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304800" y="63246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4-</a:t>
            </a:r>
            <a:fld id="{B8A693C3-984E-43B2-8222-EC9088192EBA}" type="slidenum">
              <a:rPr lang="en-US" sz="1400">
                <a:latin typeface="Times New Roman" panose="02020603050405020304" pitchFamily="18" charset="0"/>
              </a:rPr>
              <a:pPr algn="ctr"/>
              <a:t>91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Line 2"/>
          <p:cNvSpPr>
            <a:spLocks noChangeShapeType="1"/>
          </p:cNvSpPr>
          <p:nvPr/>
        </p:nvSpPr>
        <p:spPr bwMode="auto">
          <a:xfrm>
            <a:off x="7924800" y="4597400"/>
            <a:ext cx="0" cy="55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85347" name="Group 3"/>
          <p:cNvGrpSpPr>
            <a:grpSpLocks/>
          </p:cNvGrpSpPr>
          <p:nvPr/>
        </p:nvGrpSpPr>
        <p:grpSpPr bwMode="auto">
          <a:xfrm>
            <a:off x="381000" y="2438400"/>
            <a:ext cx="1524000" cy="1066800"/>
            <a:chOff x="240" y="1536"/>
            <a:chExt cx="960" cy="672"/>
          </a:xfrm>
        </p:grpSpPr>
        <p:sp>
          <p:nvSpPr>
            <p:cNvPr id="185348" name="Oval 4"/>
            <p:cNvSpPr>
              <a:spLocks noChangeArrowheads="1"/>
            </p:cNvSpPr>
            <p:nvPr/>
          </p:nvSpPr>
          <p:spPr bwMode="auto">
            <a:xfrm>
              <a:off x="240" y="1824"/>
              <a:ext cx="417" cy="336"/>
            </a:xfrm>
            <a:prstGeom prst="ellipse">
              <a:avLst/>
            </a:prstGeom>
            <a:solidFill>
              <a:srgbClr val="BC3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5349" name="Rectangle 5"/>
            <p:cNvSpPr>
              <a:spLocks noChangeArrowheads="1"/>
            </p:cNvSpPr>
            <p:nvPr/>
          </p:nvSpPr>
          <p:spPr bwMode="auto">
            <a:xfrm>
              <a:off x="240" y="1536"/>
              <a:ext cx="793" cy="480"/>
            </a:xfrm>
            <a:prstGeom prst="rect">
              <a:avLst/>
            </a:prstGeom>
            <a:solidFill>
              <a:srgbClr val="BC3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 useBgFill="1">
          <p:nvSpPr>
            <p:cNvPr id="185350" name="Oval 6"/>
            <p:cNvSpPr>
              <a:spLocks noChangeArrowheads="1"/>
            </p:cNvSpPr>
            <p:nvPr/>
          </p:nvSpPr>
          <p:spPr bwMode="auto">
            <a:xfrm>
              <a:off x="657" y="1872"/>
              <a:ext cx="543" cy="336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1638300" y="3886200"/>
            <a:ext cx="1143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85354" name="Group 10"/>
          <p:cNvGrpSpPr>
            <a:grpSpLocks/>
          </p:cNvGrpSpPr>
          <p:nvPr/>
        </p:nvGrpSpPr>
        <p:grpSpPr bwMode="auto">
          <a:xfrm>
            <a:off x="304800" y="5181600"/>
            <a:ext cx="1524000" cy="1066800"/>
            <a:chOff x="192" y="3264"/>
            <a:chExt cx="960" cy="672"/>
          </a:xfrm>
        </p:grpSpPr>
        <p:sp>
          <p:nvSpPr>
            <p:cNvPr id="185355" name="Oval 11"/>
            <p:cNvSpPr>
              <a:spLocks noChangeArrowheads="1"/>
            </p:cNvSpPr>
            <p:nvPr/>
          </p:nvSpPr>
          <p:spPr bwMode="auto">
            <a:xfrm>
              <a:off x="192" y="3552"/>
              <a:ext cx="417" cy="336"/>
            </a:xfrm>
            <a:prstGeom prst="ellipse">
              <a:avLst/>
            </a:prstGeom>
            <a:solidFill>
              <a:srgbClr val="BC3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192" y="3264"/>
              <a:ext cx="793" cy="480"/>
            </a:xfrm>
            <a:prstGeom prst="rect">
              <a:avLst/>
            </a:prstGeom>
            <a:solidFill>
              <a:srgbClr val="BC3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 useBgFill="1">
          <p:nvSpPr>
            <p:cNvPr id="185357" name="Oval 13"/>
            <p:cNvSpPr>
              <a:spLocks noChangeArrowheads="1"/>
            </p:cNvSpPr>
            <p:nvPr/>
          </p:nvSpPr>
          <p:spPr bwMode="auto">
            <a:xfrm>
              <a:off x="609" y="3600"/>
              <a:ext cx="543" cy="336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185358" name="Group 14"/>
          <p:cNvGrpSpPr>
            <a:grpSpLocks/>
          </p:cNvGrpSpPr>
          <p:nvPr/>
        </p:nvGrpSpPr>
        <p:grpSpPr bwMode="auto">
          <a:xfrm>
            <a:off x="457200" y="76200"/>
            <a:ext cx="1524000" cy="1066800"/>
            <a:chOff x="288" y="48"/>
            <a:chExt cx="960" cy="672"/>
          </a:xfrm>
        </p:grpSpPr>
        <p:sp>
          <p:nvSpPr>
            <p:cNvPr id="185359" name="Oval 15"/>
            <p:cNvSpPr>
              <a:spLocks noChangeArrowheads="1"/>
            </p:cNvSpPr>
            <p:nvPr/>
          </p:nvSpPr>
          <p:spPr bwMode="auto">
            <a:xfrm>
              <a:off x="288" y="336"/>
              <a:ext cx="417" cy="336"/>
            </a:xfrm>
            <a:prstGeom prst="ellipse">
              <a:avLst/>
            </a:prstGeom>
            <a:solidFill>
              <a:srgbClr val="BC3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5360" name="Rectangle 16"/>
            <p:cNvSpPr>
              <a:spLocks noChangeArrowheads="1"/>
            </p:cNvSpPr>
            <p:nvPr/>
          </p:nvSpPr>
          <p:spPr bwMode="auto">
            <a:xfrm>
              <a:off x="288" y="48"/>
              <a:ext cx="793" cy="480"/>
            </a:xfrm>
            <a:prstGeom prst="rect">
              <a:avLst/>
            </a:prstGeom>
            <a:solidFill>
              <a:srgbClr val="BC3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 useBgFill="1">
          <p:nvSpPr>
            <p:cNvPr id="185361" name="Oval 17"/>
            <p:cNvSpPr>
              <a:spLocks noChangeArrowheads="1"/>
            </p:cNvSpPr>
            <p:nvPr/>
          </p:nvSpPr>
          <p:spPr bwMode="auto">
            <a:xfrm>
              <a:off x="705" y="384"/>
              <a:ext cx="543" cy="336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185362" name="Group 18"/>
          <p:cNvGrpSpPr>
            <a:grpSpLocks/>
          </p:cNvGrpSpPr>
          <p:nvPr/>
        </p:nvGrpSpPr>
        <p:grpSpPr bwMode="auto">
          <a:xfrm>
            <a:off x="2590800" y="3505200"/>
            <a:ext cx="1524000" cy="1066800"/>
            <a:chOff x="1632" y="2208"/>
            <a:chExt cx="960" cy="672"/>
          </a:xfrm>
        </p:grpSpPr>
        <p:sp>
          <p:nvSpPr>
            <p:cNvPr id="185363" name="Oval 19"/>
            <p:cNvSpPr>
              <a:spLocks noChangeArrowheads="1"/>
            </p:cNvSpPr>
            <p:nvPr/>
          </p:nvSpPr>
          <p:spPr bwMode="auto">
            <a:xfrm>
              <a:off x="1632" y="2496"/>
              <a:ext cx="417" cy="336"/>
            </a:xfrm>
            <a:prstGeom prst="ellipse">
              <a:avLst/>
            </a:prstGeom>
            <a:solidFill>
              <a:srgbClr val="BC3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5364" name="Rectangle 20"/>
            <p:cNvSpPr>
              <a:spLocks noChangeArrowheads="1"/>
            </p:cNvSpPr>
            <p:nvPr/>
          </p:nvSpPr>
          <p:spPr bwMode="auto">
            <a:xfrm>
              <a:off x="1632" y="2208"/>
              <a:ext cx="793" cy="480"/>
            </a:xfrm>
            <a:prstGeom prst="rect">
              <a:avLst/>
            </a:prstGeom>
            <a:solidFill>
              <a:srgbClr val="BC3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 useBgFill="1">
          <p:nvSpPr>
            <p:cNvPr id="185365" name="Oval 21"/>
            <p:cNvSpPr>
              <a:spLocks noChangeArrowheads="1"/>
            </p:cNvSpPr>
            <p:nvPr/>
          </p:nvSpPr>
          <p:spPr bwMode="auto">
            <a:xfrm>
              <a:off x="2049" y="2544"/>
              <a:ext cx="543" cy="336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85366" name="AutoShape 22"/>
          <p:cNvSpPr>
            <a:spLocks noChangeArrowheads="1"/>
          </p:cNvSpPr>
          <p:nvPr/>
        </p:nvSpPr>
        <p:spPr bwMode="auto">
          <a:xfrm rot="10800000">
            <a:off x="2514600" y="4800600"/>
            <a:ext cx="1371600" cy="8382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67" name="Line 23"/>
          <p:cNvSpPr>
            <a:spLocks noChangeShapeType="1"/>
          </p:cNvSpPr>
          <p:nvPr/>
        </p:nvSpPr>
        <p:spPr bwMode="auto">
          <a:xfrm>
            <a:off x="1066800" y="1016000"/>
            <a:ext cx="0" cy="406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68" name="Line 24"/>
          <p:cNvSpPr>
            <a:spLocks noChangeShapeType="1"/>
          </p:cNvSpPr>
          <p:nvPr/>
        </p:nvSpPr>
        <p:spPr bwMode="auto">
          <a:xfrm>
            <a:off x="1066800" y="1930400"/>
            <a:ext cx="0" cy="558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69" name="Line 25"/>
          <p:cNvSpPr>
            <a:spLocks noChangeShapeType="1"/>
          </p:cNvSpPr>
          <p:nvPr/>
        </p:nvSpPr>
        <p:spPr bwMode="auto">
          <a:xfrm>
            <a:off x="1066800" y="31496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>
            <a:off x="1066800" y="4216400"/>
            <a:ext cx="0" cy="2540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>
            <a:off x="1066800" y="4902200"/>
            <a:ext cx="0" cy="330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 rot="-10800000" flipH="1" flipV="1">
            <a:off x="304800" y="1447800"/>
            <a:ext cx="1447800" cy="762000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73" name="Rectangle 29"/>
          <p:cNvSpPr>
            <a:spLocks noChangeArrowheads="1"/>
          </p:cNvSpPr>
          <p:nvPr/>
        </p:nvSpPr>
        <p:spPr bwMode="auto">
          <a:xfrm>
            <a:off x="381000" y="3657600"/>
            <a:ext cx="12192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74" name="Rectangle 30"/>
          <p:cNvSpPr>
            <a:spLocks noChangeArrowheads="1"/>
          </p:cNvSpPr>
          <p:nvPr/>
        </p:nvSpPr>
        <p:spPr bwMode="auto">
          <a:xfrm>
            <a:off x="381000" y="4419600"/>
            <a:ext cx="12192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>
            <a:off x="3276600" y="4216400"/>
            <a:ext cx="0" cy="558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76" name="Rectangle 32"/>
          <p:cNvSpPr>
            <a:spLocks noChangeArrowheads="1"/>
          </p:cNvSpPr>
          <p:nvPr/>
        </p:nvSpPr>
        <p:spPr bwMode="auto">
          <a:xfrm>
            <a:off x="1366838" y="6015038"/>
            <a:ext cx="2295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Titr" panose="00000700000000000000" pitchFamily="2" charset="-78"/>
              </a:rPr>
              <a:t>A. A</a:t>
            </a: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Titr" panose="00000700000000000000" pitchFamily="2" charset="-78"/>
              </a:rPr>
              <a:t>فلوچارت </a:t>
            </a: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185377" name="Rectangle 33"/>
          <p:cNvSpPr>
            <a:spLocks noChangeArrowheads="1"/>
          </p:cNvSpPr>
          <p:nvPr/>
        </p:nvSpPr>
        <p:spPr bwMode="auto">
          <a:xfrm>
            <a:off x="452438" y="71438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دستورات فروش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378" name="Rectangle 34"/>
          <p:cNvSpPr>
            <a:spLocks noChangeArrowheads="1"/>
          </p:cNvSpPr>
          <p:nvPr/>
        </p:nvSpPr>
        <p:spPr bwMode="auto">
          <a:xfrm>
            <a:off x="300038" y="5176838"/>
            <a:ext cx="100012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گزارش دستورات فروش</a:t>
            </a:r>
            <a:endParaRPr lang="en-US" sz="1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379" name="Rectangle 35"/>
          <p:cNvSpPr>
            <a:spLocks noChangeArrowheads="1"/>
          </p:cNvSpPr>
          <p:nvPr/>
        </p:nvSpPr>
        <p:spPr bwMode="auto">
          <a:xfrm>
            <a:off x="376238" y="2433638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دستورات فروش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380" name="Rectangle 36"/>
          <p:cNvSpPr>
            <a:spLocks noChangeArrowheads="1"/>
          </p:cNvSpPr>
          <p:nvPr/>
        </p:nvSpPr>
        <p:spPr bwMode="auto">
          <a:xfrm>
            <a:off x="2586038" y="3500438"/>
            <a:ext cx="1000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دستورات فروش</a:t>
            </a:r>
            <a:endParaRPr lang="en-US" sz="1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381" name="Rectangle 37"/>
          <p:cNvSpPr>
            <a:spLocks noChangeArrowheads="1"/>
          </p:cNvSpPr>
          <p:nvPr/>
        </p:nvSpPr>
        <p:spPr bwMode="auto">
          <a:xfrm>
            <a:off x="528638" y="1443038"/>
            <a:ext cx="1000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6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ویرایش دستورات فروش</a:t>
            </a: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382" name="Rectangle 38"/>
          <p:cNvSpPr>
            <a:spLocks noChangeArrowheads="1"/>
          </p:cNvSpPr>
          <p:nvPr/>
        </p:nvSpPr>
        <p:spPr bwMode="auto">
          <a:xfrm>
            <a:off x="376238" y="3652838"/>
            <a:ext cx="11525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4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ورود داده های دستورات فروش</a:t>
            </a: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383" name="Rectangle 39"/>
          <p:cNvSpPr>
            <a:spLocks noChangeArrowheads="1"/>
          </p:cNvSpPr>
          <p:nvPr/>
        </p:nvSpPr>
        <p:spPr bwMode="auto">
          <a:xfrm>
            <a:off x="376238" y="4414838"/>
            <a:ext cx="1152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2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آماده کردن دستورات فروش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384" name="Rectangle 40"/>
          <p:cNvSpPr>
            <a:spLocks noChangeArrowheads="1"/>
          </p:cNvSpPr>
          <p:nvPr/>
        </p:nvSpPr>
        <p:spPr bwMode="auto">
          <a:xfrm>
            <a:off x="2738438" y="4795838"/>
            <a:ext cx="10001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2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 نگهداری سابقه دستورات فروش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385" name="Line 41"/>
          <p:cNvSpPr>
            <a:spLocks noChangeShapeType="1"/>
          </p:cNvSpPr>
          <p:nvPr/>
        </p:nvSpPr>
        <p:spPr bwMode="auto">
          <a:xfrm flipH="1">
            <a:off x="4699000" y="2133600"/>
            <a:ext cx="325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86" name="Line 42"/>
          <p:cNvSpPr>
            <a:spLocks noChangeShapeType="1"/>
          </p:cNvSpPr>
          <p:nvPr/>
        </p:nvSpPr>
        <p:spPr bwMode="auto">
          <a:xfrm>
            <a:off x="5410200" y="1092200"/>
            <a:ext cx="0" cy="48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87" name="Line 43"/>
          <p:cNvSpPr>
            <a:spLocks noChangeShapeType="1"/>
          </p:cNvSpPr>
          <p:nvPr/>
        </p:nvSpPr>
        <p:spPr bwMode="auto">
          <a:xfrm flipH="1">
            <a:off x="5384800" y="1066800"/>
            <a:ext cx="226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88" name="Rectangle 44"/>
          <p:cNvSpPr>
            <a:spLocks noChangeArrowheads="1"/>
          </p:cNvSpPr>
          <p:nvPr/>
        </p:nvSpPr>
        <p:spPr bwMode="auto">
          <a:xfrm>
            <a:off x="5334000" y="152400"/>
            <a:ext cx="10668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89" name="AutoShape 45"/>
          <p:cNvSpPr>
            <a:spLocks noChangeArrowheads="1"/>
          </p:cNvSpPr>
          <p:nvPr/>
        </p:nvSpPr>
        <p:spPr bwMode="auto">
          <a:xfrm>
            <a:off x="7543800" y="762000"/>
            <a:ext cx="685800" cy="11430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90" name="AutoShape 46"/>
          <p:cNvSpPr>
            <a:spLocks noChangeArrowheads="1"/>
          </p:cNvSpPr>
          <p:nvPr/>
        </p:nvSpPr>
        <p:spPr bwMode="auto">
          <a:xfrm>
            <a:off x="5029200" y="1524000"/>
            <a:ext cx="685800" cy="11430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85391" name="Group 47"/>
          <p:cNvGrpSpPr>
            <a:grpSpLocks/>
          </p:cNvGrpSpPr>
          <p:nvPr/>
        </p:nvGrpSpPr>
        <p:grpSpPr bwMode="auto">
          <a:xfrm>
            <a:off x="4495800" y="3505200"/>
            <a:ext cx="1371600" cy="762000"/>
            <a:chOff x="2832" y="2208"/>
            <a:chExt cx="864" cy="480"/>
          </a:xfrm>
        </p:grpSpPr>
        <p:sp>
          <p:nvSpPr>
            <p:cNvPr id="185392" name="Rectangle 48"/>
            <p:cNvSpPr>
              <a:spLocks noChangeArrowheads="1"/>
            </p:cNvSpPr>
            <p:nvPr/>
          </p:nvSpPr>
          <p:spPr bwMode="auto">
            <a:xfrm>
              <a:off x="2832" y="2208"/>
              <a:ext cx="453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5393" name="AutoShape 49"/>
            <p:cNvSpPr>
              <a:spLocks noChangeArrowheads="1"/>
            </p:cNvSpPr>
            <p:nvPr/>
          </p:nvSpPr>
          <p:spPr bwMode="auto">
            <a:xfrm>
              <a:off x="3285" y="2208"/>
              <a:ext cx="411" cy="480"/>
            </a:xfrm>
            <a:prstGeom prst="rtTriangl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85394" name="AutoShape 50"/>
          <p:cNvSpPr>
            <a:spLocks noChangeArrowheads="1"/>
          </p:cNvSpPr>
          <p:nvPr/>
        </p:nvSpPr>
        <p:spPr bwMode="auto">
          <a:xfrm>
            <a:off x="7543800" y="3429000"/>
            <a:ext cx="685800" cy="12192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95" name="Rectangle 51"/>
          <p:cNvSpPr>
            <a:spLocks noChangeArrowheads="1"/>
          </p:cNvSpPr>
          <p:nvPr/>
        </p:nvSpPr>
        <p:spPr bwMode="auto">
          <a:xfrm>
            <a:off x="7315200" y="5181600"/>
            <a:ext cx="10668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96" name="Line 52"/>
          <p:cNvSpPr>
            <a:spLocks noChangeShapeType="1"/>
          </p:cNvSpPr>
          <p:nvPr/>
        </p:nvSpPr>
        <p:spPr bwMode="auto">
          <a:xfrm>
            <a:off x="6426200" y="381000"/>
            <a:ext cx="139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97" name="Line 53"/>
          <p:cNvSpPr>
            <a:spLocks noChangeShapeType="1"/>
          </p:cNvSpPr>
          <p:nvPr/>
        </p:nvSpPr>
        <p:spPr bwMode="auto">
          <a:xfrm>
            <a:off x="4724400" y="2159000"/>
            <a:ext cx="0" cy="1320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98" name="Line 54"/>
          <p:cNvSpPr>
            <a:spLocks noChangeShapeType="1"/>
          </p:cNvSpPr>
          <p:nvPr/>
        </p:nvSpPr>
        <p:spPr bwMode="auto">
          <a:xfrm>
            <a:off x="7848600" y="406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399" name="Line 55"/>
          <p:cNvSpPr>
            <a:spLocks noChangeShapeType="1"/>
          </p:cNvSpPr>
          <p:nvPr/>
        </p:nvSpPr>
        <p:spPr bwMode="auto">
          <a:xfrm>
            <a:off x="7924800" y="2159000"/>
            <a:ext cx="0" cy="1244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400" name="Rectangle 56"/>
          <p:cNvSpPr>
            <a:spLocks noChangeArrowheads="1"/>
          </p:cNvSpPr>
          <p:nvPr/>
        </p:nvSpPr>
        <p:spPr bwMode="auto">
          <a:xfrm>
            <a:off x="5253038" y="6015038"/>
            <a:ext cx="3590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Titr" panose="00000700000000000000" pitchFamily="2" charset="-78"/>
              </a:rPr>
              <a:t>B. A </a:t>
            </a:r>
            <a:r>
              <a:rPr lang="fa-I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Titr" panose="00000700000000000000" pitchFamily="2" charset="-78"/>
              </a:rPr>
              <a:t>نمودار جریان داده 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185401" name="Rectangle 57"/>
          <p:cNvSpPr>
            <a:spLocks noChangeArrowheads="1"/>
          </p:cNvSpPr>
          <p:nvPr/>
        </p:nvSpPr>
        <p:spPr bwMode="auto">
          <a:xfrm>
            <a:off x="5176838" y="300038"/>
            <a:ext cx="1304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6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مشتری</a:t>
            </a: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02" name="Rectangle 58"/>
          <p:cNvSpPr>
            <a:spLocks noChangeArrowheads="1"/>
          </p:cNvSpPr>
          <p:nvPr/>
        </p:nvSpPr>
        <p:spPr bwMode="auto">
          <a:xfrm>
            <a:off x="147638" y="1671638"/>
            <a:ext cx="466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1.</a:t>
            </a:r>
          </a:p>
        </p:txBody>
      </p:sp>
      <p:sp>
        <p:nvSpPr>
          <p:cNvPr id="185403" name="Rectangle 59"/>
          <p:cNvSpPr>
            <a:spLocks noChangeArrowheads="1"/>
          </p:cNvSpPr>
          <p:nvPr/>
        </p:nvSpPr>
        <p:spPr bwMode="auto">
          <a:xfrm>
            <a:off x="-4763" y="3805238"/>
            <a:ext cx="4667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2.</a:t>
            </a:r>
          </a:p>
        </p:txBody>
      </p:sp>
      <p:sp>
        <p:nvSpPr>
          <p:cNvPr id="185404" name="Rectangle 60"/>
          <p:cNvSpPr>
            <a:spLocks noChangeArrowheads="1"/>
          </p:cNvSpPr>
          <p:nvPr/>
        </p:nvSpPr>
        <p:spPr bwMode="auto">
          <a:xfrm>
            <a:off x="-4763" y="4491038"/>
            <a:ext cx="4667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2  Lotus" panose="00000400000000000000" pitchFamily="2" charset="-78"/>
              </a:rPr>
              <a:t>3.</a:t>
            </a:r>
          </a:p>
        </p:txBody>
      </p:sp>
      <p:sp>
        <p:nvSpPr>
          <p:cNvPr id="185405" name="Rectangle 61"/>
          <p:cNvSpPr>
            <a:spLocks noChangeArrowheads="1"/>
          </p:cNvSpPr>
          <p:nvPr/>
        </p:nvSpPr>
        <p:spPr bwMode="auto">
          <a:xfrm>
            <a:off x="8148638" y="223838"/>
            <a:ext cx="8477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دستورات فروش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06" name="Rectangle 62"/>
          <p:cNvSpPr>
            <a:spLocks noChangeArrowheads="1"/>
          </p:cNvSpPr>
          <p:nvPr/>
        </p:nvSpPr>
        <p:spPr bwMode="auto">
          <a:xfrm>
            <a:off x="7996238" y="2128838"/>
            <a:ext cx="847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6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داده های دستورات فروش</a:t>
            </a: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07" name="Rectangle 63"/>
          <p:cNvSpPr>
            <a:spLocks noChangeArrowheads="1"/>
          </p:cNvSpPr>
          <p:nvPr/>
        </p:nvSpPr>
        <p:spPr bwMode="auto">
          <a:xfrm>
            <a:off x="8224838" y="4262438"/>
            <a:ext cx="847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گزارش دستورات فروش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08" name="Rectangle 64"/>
          <p:cNvSpPr>
            <a:spLocks noChangeArrowheads="1"/>
          </p:cNvSpPr>
          <p:nvPr/>
        </p:nvSpPr>
        <p:spPr bwMode="auto">
          <a:xfrm>
            <a:off x="5024438" y="2890838"/>
            <a:ext cx="1381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6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ورودی دستورات فروش</a:t>
            </a: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09" name="Rectangle 65"/>
          <p:cNvSpPr>
            <a:spLocks noChangeArrowheads="1"/>
          </p:cNvSpPr>
          <p:nvPr/>
        </p:nvSpPr>
        <p:spPr bwMode="auto">
          <a:xfrm>
            <a:off x="5710238" y="1214438"/>
            <a:ext cx="13811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2  Lotus" panose="00000400000000000000" pitchFamily="2" charset="-78"/>
              </a:rPr>
              <a:t>ویرایش دستورات فروش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10" name="Rectangle 66"/>
          <p:cNvSpPr>
            <a:spLocks noChangeArrowheads="1"/>
          </p:cNvSpPr>
          <p:nvPr/>
        </p:nvSpPr>
        <p:spPr bwMode="auto">
          <a:xfrm>
            <a:off x="7462838" y="833438"/>
            <a:ext cx="847725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cs typeface="2  Lotus" panose="00000400000000000000" pitchFamily="2" charset="-78"/>
              </a:rPr>
              <a:t>1. </a:t>
            </a: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>
              <a:spcBef>
                <a:spcPct val="15000"/>
              </a:spcBef>
            </a:pPr>
            <a:r>
              <a:rPr lang="fa-IR" sz="14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ویرایش دستورات فروش</a:t>
            </a: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11" name="Rectangle 67"/>
          <p:cNvSpPr>
            <a:spLocks noChangeArrowheads="1"/>
          </p:cNvSpPr>
          <p:nvPr/>
        </p:nvSpPr>
        <p:spPr bwMode="auto">
          <a:xfrm>
            <a:off x="4948238" y="1519238"/>
            <a:ext cx="847725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cs typeface="2  Lotus" panose="00000400000000000000" pitchFamily="2" charset="-78"/>
              </a:rPr>
              <a:t>2. </a:t>
            </a:r>
            <a:endParaRPr lang="fa-IR" sz="1800" b="1">
              <a:solidFill>
                <a:srgbClr val="000000"/>
              </a:solidFill>
              <a:cs typeface="2  Lotus" panose="00000400000000000000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fa-IR" sz="12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ورود داده های دستورات فروش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12" name="Rectangle 68"/>
          <p:cNvSpPr>
            <a:spLocks noChangeArrowheads="1"/>
          </p:cNvSpPr>
          <p:nvPr/>
        </p:nvSpPr>
        <p:spPr bwMode="auto">
          <a:xfrm>
            <a:off x="7462838" y="3424238"/>
            <a:ext cx="847725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cs typeface="2  Lotus" panose="00000400000000000000" pitchFamily="2" charset="-78"/>
              </a:rPr>
              <a:t>3.</a:t>
            </a:r>
            <a:r>
              <a:rPr lang="en-US" sz="1200" b="1">
                <a:solidFill>
                  <a:srgbClr val="000000"/>
                </a:solidFill>
                <a:cs typeface="2  Lotus" panose="00000400000000000000" pitchFamily="2" charset="-78"/>
              </a:rPr>
              <a:t> 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fa-IR" sz="12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آماده کردن  گزارش دستورات فروش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>
              <a:spcBef>
                <a:spcPct val="50000"/>
              </a:spcBef>
            </a:pP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13" name="Rectangle 69"/>
          <p:cNvSpPr>
            <a:spLocks noChangeArrowheads="1"/>
          </p:cNvSpPr>
          <p:nvPr/>
        </p:nvSpPr>
        <p:spPr bwMode="auto">
          <a:xfrm>
            <a:off x="4491038" y="3652838"/>
            <a:ext cx="10763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2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فایل نگهداری سابقه دستورات فروش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14" name="Rectangle 70"/>
          <p:cNvSpPr>
            <a:spLocks noChangeArrowheads="1"/>
          </p:cNvSpPr>
          <p:nvPr/>
        </p:nvSpPr>
        <p:spPr bwMode="auto">
          <a:xfrm>
            <a:off x="7234238" y="5253038"/>
            <a:ext cx="1304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1600" b="1">
                <a:solidFill>
                  <a:srgbClr val="000000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مدیر فروش</a:t>
            </a:r>
            <a:endParaRPr lang="en-US" sz="1600" b="1">
              <a:solidFill>
                <a:srgbClr val="000000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85415" name="Line 71"/>
          <p:cNvSpPr>
            <a:spLocks noChangeShapeType="1"/>
          </p:cNvSpPr>
          <p:nvPr/>
        </p:nvSpPr>
        <p:spPr bwMode="auto">
          <a:xfrm>
            <a:off x="4114800" y="71438"/>
            <a:ext cx="0" cy="662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5416" name="Text Box 72"/>
          <p:cNvSpPr txBox="1">
            <a:spLocks noChangeArrowheads="1"/>
          </p:cNvSpPr>
          <p:nvPr/>
        </p:nvSpPr>
        <p:spPr bwMode="auto">
          <a:xfrm>
            <a:off x="228600" y="640080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5AF94CC9-69FD-4F26-B253-73B97A1DF05E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92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استفاده از مدل ها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تمام ای مدل ها (چهار مدل) فهمیدن و درک ارتباطات را  آسان می منند</a:t>
            </a:r>
          </a:p>
          <a:p>
            <a:pPr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مدل ریاضی در آینده نگری مورد استفاده قرار می گیرد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4131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6869DE3F-4CB6-46A0-BAE4-62C246428E61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93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مدل های سیستم عمومی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یک نمودار گرافیکی به همراه مذاکرات که همه مسائل      سازمان را مطرح می کند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 فیزیکی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جریان عناصر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جریان کارکنان 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جریان ماشین</a:t>
            </a:r>
          </a:p>
          <a:p>
            <a:pPr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 - جریان پول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5334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030AEF86-B1FC-4625-ADAE-91A91E0F51DB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94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563563" y="2224088"/>
            <a:ext cx="1930400" cy="1092200"/>
          </a:xfrm>
          <a:prstGeom prst="parallelogram">
            <a:avLst>
              <a:gd name="adj" fmla="val 44178"/>
            </a:avLst>
          </a:prstGeom>
          <a:solidFill>
            <a:srgbClr val="FFFF99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1741488" y="2640013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1360488" y="2944813"/>
            <a:ext cx="133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3154363" y="2278063"/>
            <a:ext cx="2463800" cy="1168400"/>
          </a:xfrm>
          <a:prstGeom prst="rect">
            <a:avLst/>
          </a:prstGeom>
          <a:solidFill>
            <a:schemeClr val="tx1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6354763" y="2255838"/>
            <a:ext cx="2159000" cy="1092200"/>
          </a:xfrm>
          <a:prstGeom prst="parallelogram">
            <a:avLst>
              <a:gd name="adj" fmla="val 49409"/>
            </a:avLst>
          </a:prstGeom>
          <a:solidFill>
            <a:srgbClr val="FFFF99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2678113" y="1817688"/>
            <a:ext cx="3340100" cy="15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2346325"/>
            <a:ext cx="18383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2  Lotus" panose="00000400000000000000" pitchFamily="2" charset="-78"/>
              </a:rPr>
              <a:t>             </a:t>
            </a: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2328863" y="2732088"/>
            <a:ext cx="8382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5681663" y="2655888"/>
            <a:ext cx="914400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3276600" y="2600325"/>
            <a:ext cx="2219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روند تبدیلات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304800" y="519113"/>
            <a:ext cx="84677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سیستم فیزیکی شرکت</a:t>
            </a:r>
            <a:endParaRPr lang="en-US" sz="4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685800" y="2422525"/>
            <a:ext cx="15335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منابع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 ورودی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7159625" y="2278063"/>
            <a:ext cx="9398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منابع</a:t>
            </a:r>
          </a:p>
          <a:p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>
            <a:off x="2671763" y="1824038"/>
            <a:ext cx="1587" cy="2654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2678113" y="4484688"/>
            <a:ext cx="3340100" cy="158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6024563" y="1824038"/>
            <a:ext cx="1587" cy="2654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 flipH="1">
            <a:off x="2951163" y="4586288"/>
            <a:ext cx="660400" cy="787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2117725" y="5446713"/>
            <a:ext cx="12096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>
                <a:solidFill>
                  <a:schemeClr val="tx2"/>
                </a:solidFill>
                <a:cs typeface="2  Lotus" panose="00000400000000000000" pitchFamily="2" charset="-78"/>
              </a:rPr>
              <a:t>مرز شرکت</a:t>
            </a:r>
            <a:endParaRPr lang="en-US">
              <a:solidFill>
                <a:schemeClr val="tx2"/>
              </a:solidFill>
              <a:cs typeface="2  Lotus" panose="00000400000000000000" pitchFamily="2" charset="-78"/>
            </a:endParaRP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334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D76044D8-EA56-43A2-A5FB-C9BF67A31D68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95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5250"/>
            <a:ext cx="7772400" cy="1143000"/>
          </a:xfrm>
          <a:noFill/>
          <a:ln/>
        </p:spPr>
        <p:txBody>
          <a:bodyPr anchor="b"/>
          <a:lstStyle/>
          <a:p>
            <a:r>
              <a:rPr lang="fa-IR">
                <a:latin typeface="Impact" panose="020B0806030902050204" pitchFamily="34" charset="0"/>
                <a:cs typeface="2  Titr" panose="00000700000000000000" pitchFamily="2" charset="-78"/>
              </a:rPr>
              <a:t>سیستم مفهومی</a:t>
            </a:r>
            <a:endParaRPr lang="en-US">
              <a:cs typeface="2  Titr" panose="00000700000000000000" pitchFamily="2" charset="-78"/>
            </a:endParaRP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 های باز</a:t>
            </a:r>
          </a:p>
          <a:p>
            <a:pPr marL="609600" indent="-609600"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marL="609600" indent="-609600"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سیستم های بسته (دارای بازخورد)</a:t>
            </a:r>
          </a:p>
          <a:p>
            <a:pPr marL="609600" indent="-609600"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marL="609600" indent="-609600"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کنترل مدیریت</a:t>
            </a:r>
          </a:p>
          <a:p>
            <a:pPr marL="609600" indent="-609600" algn="r">
              <a:buFont typeface="Monotype Sorts" charset="0"/>
              <a:buNone/>
            </a:pPr>
            <a:endParaRPr lang="fa-IR">
              <a:cs typeface="2  Lotus" panose="00000400000000000000" pitchFamily="2" charset="-78"/>
            </a:endParaRPr>
          </a:p>
          <a:p>
            <a:pPr marL="609600" indent="-609600" algn="r">
              <a:buFont typeface="Monotype Sorts" charset="0"/>
              <a:buNone/>
            </a:pPr>
            <a:r>
              <a:rPr lang="fa-IR">
                <a:cs typeface="2  Lotus" panose="00000400000000000000" pitchFamily="2" charset="-78"/>
              </a:rPr>
              <a:t>* پردازش اطلاعات</a:t>
            </a:r>
            <a:endParaRPr lang="en-US">
              <a:cs typeface="2  Lotus" panose="00000400000000000000" pitchFamily="2" charset="-78"/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533400" y="6219825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7354FFF2-7283-40D8-A1B5-C4B035D52A71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96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3302000" y="3606800"/>
            <a:ext cx="2463800" cy="1168400"/>
          </a:xfrm>
          <a:prstGeom prst="rect">
            <a:avLst/>
          </a:prstGeom>
          <a:solidFill>
            <a:srgbClr val="FFFF99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روند تبدیلات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3302000" y="1701800"/>
            <a:ext cx="2463800" cy="1168400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 b="1">
                <a:solidFill>
                  <a:schemeClr val="bg1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مکانیسم کنترل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 flipH="1">
            <a:off x="5797550" y="1987550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6026150" y="2063750"/>
            <a:ext cx="20447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7931150" y="2063750"/>
            <a:ext cx="139700" cy="14351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>
            <a:off x="6350" y="3511550"/>
            <a:ext cx="2578100" cy="1206500"/>
          </a:xfrm>
          <a:prstGeom prst="parallelogram">
            <a:avLst>
              <a:gd name="adj" fmla="val 5341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ورودی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94570" name="AutoShape 10"/>
          <p:cNvSpPr>
            <a:spLocks noChangeArrowheads="1"/>
          </p:cNvSpPr>
          <p:nvPr/>
        </p:nvSpPr>
        <p:spPr bwMode="auto">
          <a:xfrm>
            <a:off x="6483350" y="3511550"/>
            <a:ext cx="2578100" cy="1206500"/>
          </a:xfrm>
          <a:prstGeom prst="parallelogram">
            <a:avLst>
              <a:gd name="adj" fmla="val 5341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منابع </a:t>
            </a:r>
          </a:p>
          <a:p>
            <a:pPr algn="ctr"/>
            <a:r>
              <a:rPr lang="fa-IR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خروجی</a:t>
            </a:r>
            <a:endParaRPr lang="en-US">
              <a:solidFill>
                <a:schemeClr val="bg2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94571" name="AutoShape 11"/>
          <p:cNvSpPr>
            <a:spLocks noChangeArrowheads="1"/>
          </p:cNvSpPr>
          <p:nvPr/>
        </p:nvSpPr>
        <p:spPr bwMode="auto">
          <a:xfrm>
            <a:off x="6445250" y="3930650"/>
            <a:ext cx="368300" cy="292100"/>
          </a:xfrm>
          <a:prstGeom prst="rightArrow">
            <a:avLst>
              <a:gd name="adj1" fmla="val 50000"/>
              <a:gd name="adj2" fmla="val 63049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72" name="AutoShape 12"/>
          <p:cNvSpPr>
            <a:spLocks noChangeArrowheads="1"/>
          </p:cNvSpPr>
          <p:nvPr/>
        </p:nvSpPr>
        <p:spPr bwMode="auto">
          <a:xfrm>
            <a:off x="2940050" y="3930650"/>
            <a:ext cx="368300" cy="292100"/>
          </a:xfrm>
          <a:prstGeom prst="rightArrow">
            <a:avLst>
              <a:gd name="adj1" fmla="val 50000"/>
              <a:gd name="adj2" fmla="val 63049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2330450" y="4006850"/>
            <a:ext cx="8255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5759450" y="4006850"/>
            <a:ext cx="825500" cy="1397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4251325" y="1736725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1960563" y="374650"/>
            <a:ext cx="40163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یک سیستم بسته        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1808163" y="1778000"/>
            <a:ext cx="8477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chemeClr val="hlink"/>
                </a:solidFill>
                <a:cs typeface="2  Lotus" panose="00000400000000000000" pitchFamily="2" charset="-78"/>
              </a:rPr>
              <a:t>بازخورد</a:t>
            </a:r>
            <a:endParaRPr lang="en-US" sz="2000" b="1">
              <a:solidFill>
                <a:schemeClr val="hlink"/>
              </a:solidFill>
              <a:cs typeface="2  Lotus" panose="00000400000000000000" pitchFamily="2" charset="-78"/>
            </a:endParaRPr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6151563" y="1701800"/>
            <a:ext cx="8477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a-IR" sz="2000" b="1">
                <a:solidFill>
                  <a:schemeClr val="hlink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بازخورد</a:t>
            </a:r>
            <a:endParaRPr lang="en-US" sz="2000" b="1">
              <a:solidFill>
                <a:schemeClr val="hlink"/>
              </a:solidFill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  <p:sp>
        <p:nvSpPr>
          <p:cNvPr id="194579" name="Freeform 19"/>
          <p:cNvSpPr>
            <a:spLocks/>
          </p:cNvSpPr>
          <p:nvPr/>
        </p:nvSpPr>
        <p:spPr bwMode="auto">
          <a:xfrm>
            <a:off x="1752600" y="2209800"/>
            <a:ext cx="1449388" cy="1296988"/>
          </a:xfrm>
          <a:custGeom>
            <a:avLst/>
            <a:gdLst>
              <a:gd name="T0" fmla="*/ 912 w 913"/>
              <a:gd name="T1" fmla="*/ 0 h 817"/>
              <a:gd name="T2" fmla="*/ 0 w 913"/>
              <a:gd name="T3" fmla="*/ 0 h 817"/>
              <a:gd name="T4" fmla="*/ 0 w 913"/>
              <a:gd name="T5" fmla="*/ 81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817">
                <a:moveTo>
                  <a:pt x="912" y="0"/>
                </a:moveTo>
                <a:lnTo>
                  <a:pt x="0" y="0"/>
                </a:lnTo>
                <a:lnTo>
                  <a:pt x="0" y="816"/>
                </a:lnTo>
              </a:path>
            </a:pathLst>
          </a:custGeom>
          <a:noFill/>
          <a:ln w="1270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94580" name="Text Box 20"/>
          <p:cNvSpPr txBox="1">
            <a:spLocks noChangeArrowheads="1"/>
          </p:cNvSpPr>
          <p:nvPr/>
        </p:nvSpPr>
        <p:spPr bwMode="auto">
          <a:xfrm>
            <a:off x="341313" y="6248400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54FB25CB-2C49-4D81-8C40-5D81F7B737A3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97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416300" y="1987550"/>
            <a:ext cx="1609725" cy="11033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Management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3416300" y="4837113"/>
            <a:ext cx="1692275" cy="11001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Transformation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en-US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Process</a:t>
            </a:r>
          </a:p>
        </p:txBody>
      </p:sp>
      <p:sp>
        <p:nvSpPr>
          <p:cNvPr id="196614" name="AutoShape 6"/>
          <p:cNvSpPr>
            <a:spLocks noChangeArrowheads="1"/>
          </p:cNvSpPr>
          <p:nvPr/>
        </p:nvSpPr>
        <p:spPr bwMode="auto">
          <a:xfrm>
            <a:off x="768350" y="4837113"/>
            <a:ext cx="1695450" cy="977900"/>
          </a:xfrm>
          <a:prstGeom prst="parallelogram">
            <a:avLst>
              <a:gd name="adj" fmla="val 4124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Input</a:t>
            </a:r>
            <a:endParaRPr lang="en-US" sz="2000">
              <a:latin typeface="Times New Roman" panose="02020603050405020304" pitchFamily="18" charset="0"/>
              <a:cs typeface="2  Lotus" panose="00000400000000000000" pitchFamily="2" charset="-78"/>
            </a:endParaRPr>
          </a:p>
          <a:p>
            <a:pPr algn="ctr"/>
            <a:r>
              <a:rPr lang="en-US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Resources</a:t>
            </a:r>
          </a:p>
        </p:txBody>
      </p:sp>
      <p:sp>
        <p:nvSpPr>
          <p:cNvPr id="196615" name="AutoShape 7"/>
          <p:cNvSpPr>
            <a:spLocks noChangeArrowheads="1"/>
          </p:cNvSpPr>
          <p:nvPr/>
        </p:nvSpPr>
        <p:spPr bwMode="auto">
          <a:xfrm>
            <a:off x="6061075" y="4837113"/>
            <a:ext cx="1781175" cy="977900"/>
          </a:xfrm>
          <a:prstGeom prst="parallelogram">
            <a:avLst>
              <a:gd name="adj" fmla="val 4552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Output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Resources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 flipH="1">
            <a:off x="1663700" y="2476500"/>
            <a:ext cx="17843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7165975" y="2514600"/>
            <a:ext cx="0" cy="22780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1595438" y="2041525"/>
            <a:ext cx="1520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Information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4994275" y="2476500"/>
            <a:ext cx="220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1701800" y="2514600"/>
            <a:ext cx="0" cy="22780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2336800" y="5326063"/>
            <a:ext cx="1035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>
            <a:off x="5153025" y="5326063"/>
            <a:ext cx="1035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5786438" y="2049463"/>
            <a:ext cx="15049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  <a:latin typeface="Times New Roman" panose="02020603050405020304" pitchFamily="18" charset="0"/>
                <a:cs typeface="2  Lotus" panose="00000400000000000000" pitchFamily="2" charset="-78"/>
              </a:rPr>
              <a:t>Information</a:t>
            </a:r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>
            <a:off x="249238" y="87313"/>
            <a:ext cx="86868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سیستم فیزیکی شرکت به عنوان سیستم کنترل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381000" y="6219825"/>
            <a:ext cx="509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t>4-</a:t>
            </a:r>
            <a:fld id="{A4C12B8D-6E32-42D8-9A16-12B761F4702C}" type="slidenum">
              <a:rPr lang="en-US" sz="1400">
                <a:latin typeface="Times New Roman" panose="02020603050405020304" pitchFamily="18" charset="0"/>
                <a:cs typeface="2  Lotus" panose="00000400000000000000" pitchFamily="2" charset="-78"/>
              </a:rPr>
              <a:pPr algn="ctr"/>
              <a:t>98</a:t>
            </a:fld>
            <a:endParaRPr lang="en-US" sz="1400">
              <a:latin typeface="Times New Roman" panose="02020603050405020304" pitchFamily="18" charset="0"/>
              <a:cs typeface="2  Lotus" panose="00000400000000000000" pitchFamily="2" charset="-78"/>
            </a:endParaRP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728663" y="147638"/>
            <a:ext cx="742156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fa-I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cs typeface="2  Titr" panose="00000700000000000000" pitchFamily="2" charset="-78"/>
              </a:rPr>
              <a:t>گزارش میزان فروش محصولات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anose="020B0806030902050204" pitchFamily="34" charset="0"/>
              <a:cs typeface="2  Titr" panose="00000700000000000000" pitchFamily="2" charset="-78"/>
            </a:endParaRPr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539750" y="1905000"/>
            <a:ext cx="7912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539750" y="2819400"/>
            <a:ext cx="7912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8663" name="Line 7"/>
          <p:cNvSpPr>
            <a:spLocks noChangeShapeType="1"/>
          </p:cNvSpPr>
          <p:nvPr/>
        </p:nvSpPr>
        <p:spPr bwMode="auto">
          <a:xfrm>
            <a:off x="463550" y="6248400"/>
            <a:ext cx="7912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58738" y="2006600"/>
            <a:ext cx="91535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 sz="2000">
              <a:solidFill>
                <a:schemeClr val="hlink"/>
              </a:solidFill>
              <a:cs typeface="2  Lotus" panose="00000400000000000000" pitchFamily="2" charset="-78"/>
            </a:endParaRPr>
          </a:p>
          <a:p>
            <a:r>
              <a:rPr lang="fa-IR" sz="2000">
                <a:solidFill>
                  <a:schemeClr val="hlink"/>
                </a:solidFill>
                <a:cs typeface="2  Lotus" panose="00000400000000000000" pitchFamily="2" charset="-78"/>
              </a:rPr>
              <a:t>شماره آیتم     </a:t>
            </a:r>
            <a:r>
              <a:rPr lang="en-US" sz="2000">
                <a:solidFill>
                  <a:schemeClr val="hlink"/>
                </a:solidFill>
                <a:cs typeface="2  Lotus" panose="00000400000000000000" pitchFamily="2" charset="-78"/>
              </a:rPr>
              <a:t>     </a:t>
            </a:r>
            <a:r>
              <a:rPr lang="fa-IR" sz="2000">
                <a:solidFill>
                  <a:schemeClr val="hlink"/>
                </a:solidFill>
                <a:cs typeface="2  Lotus" panose="00000400000000000000" pitchFamily="2" charset="-78"/>
              </a:rPr>
              <a:t>شرح آیتم       </a:t>
            </a:r>
            <a:r>
              <a:rPr lang="en-US" sz="2000">
                <a:solidFill>
                  <a:schemeClr val="hlink"/>
                </a:solidFill>
                <a:cs typeface="2  Lotus" panose="00000400000000000000" pitchFamily="2" charset="-78"/>
              </a:rPr>
              <a:t>             </a:t>
            </a:r>
            <a:r>
              <a:rPr lang="fa-IR" sz="2000">
                <a:solidFill>
                  <a:schemeClr val="hlink"/>
                </a:solidFill>
                <a:cs typeface="2  Lotus" panose="00000400000000000000" pitchFamily="2" charset="-78"/>
              </a:rPr>
              <a:t>درصد کل فروش سالانه           میران فروش سالانه            </a:t>
            </a:r>
            <a:endParaRPr lang="en-US" sz="2000">
              <a:solidFill>
                <a:schemeClr val="hlink"/>
              </a:solidFill>
              <a:cs typeface="2  Lotus" panose="00000400000000000000" pitchFamily="2" charset="-78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55563" y="2997200"/>
            <a:ext cx="797877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/>
              <a:t>    400293       BRAKE PIPE                         $1,702.93                  .068</a:t>
            </a:r>
          </a:p>
          <a:p>
            <a:r>
              <a:rPr lang="en-US" sz="2000"/>
              <a:t>    319421       DOOR HANDLE GASKET      1,624.00                  .065</a:t>
            </a:r>
          </a:p>
          <a:p>
            <a:r>
              <a:rPr lang="en-US" sz="2000"/>
              <a:t>    786402       CLUTCH DRIVEN PLATE       1,403.97                  .056</a:t>
            </a:r>
          </a:p>
          <a:p>
            <a:r>
              <a:rPr lang="en-US" sz="2000"/>
              <a:t>    190796       CARPET SNAP                       1,102.00                  .044</a:t>
            </a:r>
          </a:p>
          <a:p>
            <a:r>
              <a:rPr lang="en-US" sz="2000"/>
              <a:t>    001007       SPARK PLUG                         1,010.79                  .040</a:t>
            </a:r>
          </a:p>
          <a:p>
            <a:r>
              <a:rPr lang="en-US" sz="2000"/>
              <a:t>    739792       HOSE CLIP                                949.20                  .038</a:t>
            </a:r>
          </a:p>
          <a:p>
            <a:r>
              <a:rPr lang="en-US" sz="2000"/>
              <a:t>    722210       RUBBER PLUG                         946.73                   .038</a:t>
            </a:r>
          </a:p>
          <a:p>
            <a:r>
              <a:rPr lang="en-US" sz="2000"/>
              <a:t>    410615       UPPER DOOR HINGE              938.40                   .038</a:t>
            </a:r>
          </a:p>
          <a:p>
            <a:r>
              <a:rPr lang="en-US" sz="2000"/>
              <a:t>     963214      REAR TUBE SHOCK                922.19                   .037</a:t>
            </a:r>
          </a:p>
          <a:p>
            <a:r>
              <a:rPr lang="en-US" sz="2000"/>
              <a:t>    000123       NEEDLE VALVE                       919.26                   .037</a:t>
            </a:r>
          </a:p>
          <a:p>
            <a:endParaRPr lang="en-US" sz="2000"/>
          </a:p>
          <a:p>
            <a:r>
              <a:rPr lang="en-US" sz="2000"/>
              <a:t>                        Totals                                  $11,519.47                  .461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176213" y="6400800"/>
            <a:ext cx="509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</a:rPr>
              <a:t>4-</a:t>
            </a:r>
            <a:fld id="{1963BDAB-6ACD-4AAB-A08A-92A179E5C225}" type="slidenum">
              <a:rPr lang="en-US" sz="1400">
                <a:latin typeface="Times New Roman" panose="02020603050405020304" pitchFamily="18" charset="0"/>
              </a:rPr>
              <a:pPr algn="ctr"/>
              <a:t>99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nticeHall">
  <a:themeElements>
    <a:clrScheme name="">
      <a:dk1>
        <a:srgbClr val="081D58"/>
      </a:dk1>
      <a:lt1>
        <a:srgbClr val="FFFFFF"/>
      </a:lt1>
      <a:dk2>
        <a:srgbClr val="9900CC"/>
      </a:dk2>
      <a:lt2>
        <a:srgbClr val="FFFF85"/>
      </a:lt2>
      <a:accent1>
        <a:srgbClr val="F95645"/>
      </a:accent1>
      <a:accent2>
        <a:srgbClr val="F95AB7"/>
      </a:accent2>
      <a:accent3>
        <a:srgbClr val="CAAAE2"/>
      </a:accent3>
      <a:accent4>
        <a:srgbClr val="DADADA"/>
      </a:accent4>
      <a:accent5>
        <a:srgbClr val="FBB4B0"/>
      </a:accent5>
      <a:accent6>
        <a:srgbClr val="E251A6"/>
      </a:accent6>
      <a:hlink>
        <a:srgbClr val="FC0128"/>
      </a:hlink>
      <a:folHlink>
        <a:srgbClr val="618FFD"/>
      </a:folHlink>
    </a:clrScheme>
    <a:fontScheme name="PrenticeH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ticeH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ticeHal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ticeHal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ticeHal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ticeHal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ticeHal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ticeHal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Pages>33</Pages>
  <Words>10900</Words>
  <Application>Microsoft Office PowerPoint</Application>
  <PresentationFormat>On-screen Show (4:3)</PresentationFormat>
  <Paragraphs>2990</Paragraphs>
  <Slides>296</Slides>
  <Notes>193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296</vt:i4>
      </vt:variant>
    </vt:vector>
  </HeadingPairs>
  <TitlesOfParts>
    <vt:vector size="318" baseType="lpstr">
      <vt:lpstr>2  Lotus</vt:lpstr>
      <vt:lpstr>2  Titr</vt:lpstr>
      <vt:lpstr>Algerian</vt:lpstr>
      <vt:lpstr>Allegro BT</vt:lpstr>
      <vt:lpstr>Arial</vt:lpstr>
      <vt:lpstr>Arial Rounded MT Bold</vt:lpstr>
      <vt:lpstr>B Titr</vt:lpstr>
      <vt:lpstr>Book Antiqua</vt:lpstr>
      <vt:lpstr>Bookman Old Style</vt:lpstr>
      <vt:lpstr>Courier New</vt:lpstr>
      <vt:lpstr>Impact</vt:lpstr>
      <vt:lpstr>Lotus</vt:lpstr>
      <vt:lpstr>Monotype Sorts</vt:lpstr>
      <vt:lpstr>Symbol</vt:lpstr>
      <vt:lpstr>Tahoma</vt:lpstr>
      <vt:lpstr>Times New Roman</vt:lpstr>
      <vt:lpstr>PrenticeHall</vt:lpstr>
      <vt:lpstr>Chart</vt:lpstr>
      <vt:lpstr>ClipArt</vt:lpstr>
      <vt:lpstr>Bitmap Image</vt:lpstr>
      <vt:lpstr>Clip</vt:lpstr>
      <vt:lpstr>ABC FlowCharter</vt:lpstr>
      <vt:lpstr>PowerPoint Presentation</vt:lpstr>
      <vt:lpstr>PowerPoint Presentation</vt:lpstr>
      <vt:lpstr>فصل اول</vt:lpstr>
      <vt:lpstr>اطلاعات مدیریت</vt:lpstr>
      <vt:lpstr>پنج منبع اصلی</vt:lpstr>
      <vt:lpstr>چگونگی مدیریت منابع</vt:lpstr>
      <vt:lpstr> انواع کاربران  </vt:lpstr>
      <vt:lpstr>تأثیرسطح مدیریت بر منابع اطلاعات</vt:lpstr>
      <vt:lpstr>تأثیرسطح مدیریت بر فرم اطلاعات</vt:lpstr>
      <vt:lpstr>چگونگی ظهور مدیران در حوزه ها و سطوح مختلف </vt:lpstr>
      <vt:lpstr>Fayol   وظایف مدیران در مدل </vt:lpstr>
      <vt:lpstr>مهارتهای مدیران</vt:lpstr>
      <vt:lpstr>روشهای مختلف اطلاعات حل مسأله</vt:lpstr>
      <vt:lpstr>دانش مدیران</vt:lpstr>
      <vt:lpstr>اجزای سیستم اجزای یک سیستم که همدیگر را کنترل می کنند</vt:lpstr>
      <vt:lpstr>سیستم دور باز</vt:lpstr>
      <vt:lpstr>مقایسه سیستم دور باز و سیستم دور بسته</vt:lpstr>
      <vt:lpstr>سیستمها یک سیستم ترکیبی از چند زیرسیستم یا اجزای اصلی است . </vt:lpstr>
      <vt:lpstr>سیستمهای مفهومی و فیزیکی</vt:lpstr>
      <vt:lpstr>نمایش سیستمها</vt:lpstr>
      <vt:lpstr>اطلاعات و داده ها</vt:lpstr>
      <vt:lpstr>CBISتکامل </vt:lpstr>
      <vt:lpstr>The CBIS Model</vt:lpstr>
      <vt:lpstr>زنجیره ارتباط سنتی</vt:lpstr>
      <vt:lpstr>IS  وEUC زنجیره محاسباتی کاربر نهایی</vt:lpstr>
      <vt:lpstr>CBISرسیدن به مدل </vt:lpstr>
      <vt:lpstr>CBISمهندسی مجدد </vt:lpstr>
      <vt:lpstr>نقشهای مدیران ومتخصصین اطلاعات</vt:lpstr>
      <vt:lpstr>خلاصه</vt:lpstr>
      <vt:lpstr>خلاصه (ادامه)</vt:lpstr>
      <vt:lpstr>فصل دوم</vt:lpstr>
      <vt:lpstr>شرکت چیست ؟</vt:lpstr>
      <vt:lpstr>اهمیت محیط</vt:lpstr>
      <vt:lpstr>PowerPoint Presentation</vt:lpstr>
      <vt:lpstr>انواع ارتباط شرکت با محیط به وسیله جریان منابع</vt:lpstr>
      <vt:lpstr>مزایای رقابت</vt:lpstr>
      <vt:lpstr>PowerPoint Presentation</vt:lpstr>
      <vt:lpstr>منابع اطلاعات</vt:lpstr>
      <vt:lpstr>منابع اطلاعات</vt:lpstr>
      <vt:lpstr>برنامه ریزی استراتژیک</vt:lpstr>
      <vt:lpstr>PowerPoint Presentation</vt:lpstr>
      <vt:lpstr>استراتژی تنظیم تبدیلات</vt:lpstr>
      <vt:lpstr>SPIR</vt:lpstr>
      <vt:lpstr>PowerPoint Presentation</vt:lpstr>
      <vt:lpstr>(EUC) تخمین  ریسک های مشتری </vt:lpstr>
      <vt:lpstr>مفهوم مدیریت منابع اطلاعات  (IRM)</vt:lpstr>
      <vt:lpstr>عناصر مورد نیاز :IRM مدل</vt:lpstr>
      <vt:lpstr>عوامل مورد نیاز :IRM مدل</vt:lpstr>
      <vt:lpstr>: محیط شرکت IRM مدل</vt:lpstr>
      <vt:lpstr>عملیات شرکت :IRM مدل</vt:lpstr>
      <vt:lpstr>: حوزه های کسب و کار IRM مدل</vt:lpstr>
      <vt:lpstr>: منابع اطلاعات IRM مدل</vt:lpstr>
      <vt:lpstr>: کاربران IRM مدل</vt:lpstr>
      <vt:lpstr>خلاصه</vt:lpstr>
      <vt:lpstr>خلاصه (ادامه)</vt:lpstr>
      <vt:lpstr>فصل سوم</vt:lpstr>
      <vt:lpstr>تجارت الکترونیک</vt:lpstr>
      <vt:lpstr>مسؤولیتهای محیطی از   نواحی وظیفه ای </vt:lpstr>
      <vt:lpstr>مزایای تجارت الکترونیک</vt:lpstr>
      <vt:lpstr>محدودیتهای  تجارت الکترونیک</vt:lpstr>
      <vt:lpstr>عصر جدید تجارت الکترونیک</vt:lpstr>
      <vt:lpstr>کسب و کار هوشمند</vt:lpstr>
      <vt:lpstr>PowerPoint Presentation</vt:lpstr>
      <vt:lpstr>پایگاه داده خارجی</vt:lpstr>
      <vt:lpstr>موتورهای جستجو</vt:lpstr>
      <vt:lpstr>اکسترانت</vt:lpstr>
      <vt:lpstr>(EDI)مبادله داده های الکترونیکی </vt:lpstr>
      <vt:lpstr>(EDI)مبادله داده های الکترونیکی  و رسیدن به فرمهای استاندارد</vt:lpstr>
      <vt:lpstr>EDIتنظیم خلاصه مذاکرات انتخاب شده و نمونه فاکتور</vt:lpstr>
      <vt:lpstr>نقشه نرم افزاری ترجمه داده ها و تبدیل به فرمهای استاندارد </vt:lpstr>
      <vt:lpstr>EDIسطح مفهومی </vt:lpstr>
      <vt:lpstr>EDIمزایای </vt:lpstr>
      <vt:lpstr>EDIمزایای مستقیم و غیر مستقیم </vt:lpstr>
      <vt:lpstr>EDI مشکل پیاده سازی</vt:lpstr>
      <vt:lpstr>تکنولوژی تجارت الکترونیک</vt:lpstr>
      <vt:lpstr>تکامل اینترنت</vt:lpstr>
      <vt:lpstr>تکامل اینترنت</vt:lpstr>
      <vt:lpstr>تکامل اینترنت</vt:lpstr>
      <vt:lpstr>واژه شناسی وب</vt:lpstr>
      <vt:lpstr>URL بخش های </vt:lpstr>
      <vt:lpstr>سیستم های بازیابی اطلاعات  Client/Server</vt:lpstr>
      <vt:lpstr>PowerPoint Presentation</vt:lpstr>
      <vt:lpstr>امنیت در اینترنت</vt:lpstr>
      <vt:lpstr>اینترانت</vt:lpstr>
      <vt:lpstr>کاربرد های تجاری برای اینترنت</vt:lpstr>
      <vt:lpstr>استفاده اینترنتی موفق</vt:lpstr>
      <vt:lpstr>خلاصه</vt:lpstr>
      <vt:lpstr>خلاصه (ادامه)</vt:lpstr>
      <vt:lpstr>فصل چهارم</vt:lpstr>
      <vt:lpstr>چهار نوع مدل</vt:lpstr>
      <vt:lpstr>PowerPoint Presentation</vt:lpstr>
      <vt:lpstr>PowerPoint Presentation</vt:lpstr>
      <vt:lpstr>استفاده از مدل ها</vt:lpstr>
      <vt:lpstr>مدل های سیستم عمومی</vt:lpstr>
      <vt:lpstr>PowerPoint Presentation</vt:lpstr>
      <vt:lpstr>سیستم مفهومی</vt:lpstr>
      <vt:lpstr>PowerPoint Presentation</vt:lpstr>
      <vt:lpstr>PowerPoint Presentation</vt:lpstr>
      <vt:lpstr>PowerPoint Presentation</vt:lpstr>
      <vt:lpstr>اطلاعات جمع آوری شده از همه اجزای سیستم فیزیکی</vt:lpstr>
      <vt:lpstr>PowerPoint Presentation</vt:lpstr>
      <vt:lpstr>PowerPoint Presentation</vt:lpstr>
      <vt:lpstr>PowerPoint Presentation</vt:lpstr>
      <vt:lpstr>سیستم مفهومی(محتوا)</vt:lpstr>
      <vt:lpstr>سیستم مفهومی (محتوا)</vt:lpstr>
      <vt:lpstr>PowerPoint Presentation</vt:lpstr>
      <vt:lpstr>PowerPoint Presentation</vt:lpstr>
      <vt:lpstr>سیستم مفهومی (محتوا)</vt:lpstr>
      <vt:lpstr>PowerPoint Presentation</vt:lpstr>
      <vt:lpstr>سیستم مفهومی (محتوا)</vt:lpstr>
      <vt:lpstr>PowerPoint Presentation</vt:lpstr>
      <vt:lpstr>مفهوم مدل سیستم های عمومی</vt:lpstr>
      <vt:lpstr>مسائل– خوب و بد</vt:lpstr>
      <vt:lpstr>مقایسه مشکلات و علائم</vt:lpstr>
      <vt:lpstr>ساختار مشکل</vt:lpstr>
      <vt:lpstr>ساختار مشکل</vt:lpstr>
      <vt:lpstr>دسترسی سیستم</vt:lpstr>
      <vt:lpstr>خلاصه</vt:lpstr>
      <vt:lpstr>خلاصه محتوا</vt:lpstr>
      <vt:lpstr>فصل پنجم</vt:lpstr>
      <vt:lpstr>(SLC)چرخه حیات سیستم        </vt:lpstr>
      <vt:lpstr>SDLCفازهای </vt:lpstr>
      <vt:lpstr>(SDLC)توسعه چرخه حیات </vt:lpstr>
      <vt:lpstr>چرخه حیات مدیریت </vt:lpstr>
      <vt:lpstr>فاز برنامه ریزی</vt:lpstr>
      <vt:lpstr>گام ها</vt:lpstr>
      <vt:lpstr>گام ها (ادامه)</vt:lpstr>
      <vt:lpstr>گام ها (ادامه)</vt:lpstr>
      <vt:lpstr>گام ها (ادامه)</vt:lpstr>
      <vt:lpstr>PowerPoint Presentation</vt:lpstr>
      <vt:lpstr>PowerPoint Presentation</vt:lpstr>
      <vt:lpstr>فاز آنالیز  </vt:lpstr>
      <vt:lpstr>فاز آنالیز (ادامه)</vt:lpstr>
      <vt:lpstr>فاز آنالیز(ادامه)</vt:lpstr>
      <vt:lpstr>PowerPoint Presentation</vt:lpstr>
      <vt:lpstr>PowerPoint Presentation</vt:lpstr>
      <vt:lpstr>           </vt:lpstr>
      <vt:lpstr>فاز طراحی</vt:lpstr>
      <vt:lpstr>PowerPoint Presentation</vt:lpstr>
      <vt:lpstr>مطالعه جزییات برای انتخاب تفاوتها</vt:lpstr>
      <vt:lpstr>فاز طراحی (ادامه)</vt:lpstr>
      <vt:lpstr>PowerPoint Presentation</vt:lpstr>
      <vt:lpstr>فاز پیاده سازی</vt:lpstr>
      <vt:lpstr>PowerPoint Presentation</vt:lpstr>
      <vt:lpstr>PowerPoint Presentation</vt:lpstr>
      <vt:lpstr>PowerPoint Presentation</vt:lpstr>
      <vt:lpstr>فاز کاربرد </vt:lpstr>
      <vt:lpstr>PowerPoint Presentation</vt:lpstr>
      <vt:lpstr>نمونه اولیه</vt:lpstr>
      <vt:lpstr>PowerPoint Presentation</vt:lpstr>
      <vt:lpstr>PowerPoint Presentation</vt:lpstr>
      <vt:lpstr> )BPRطراحی مجدد فرآیند کسب و کار(</vt:lpstr>
      <vt:lpstr>مهندسی معکوس</vt:lpstr>
      <vt:lpstr>سازماندهی مجدد</vt:lpstr>
      <vt:lpstr>مهندسی مجدد</vt:lpstr>
      <vt:lpstr>BPRانتخاب اجزاء</vt:lpstr>
      <vt:lpstr>PowerPoint Presentation</vt:lpstr>
      <vt:lpstr>BPR و RAD ، SLCچشم انداز </vt:lpstr>
      <vt:lpstr>خلاصه</vt:lpstr>
      <vt:lpstr>فصل ششم</vt:lpstr>
      <vt:lpstr>تاریخچه کامپیوتر</vt:lpstr>
      <vt:lpstr>تاریخچه کامپیوتر </vt:lpstr>
      <vt:lpstr>اندازه کامپیوتر</vt:lpstr>
      <vt:lpstr>اندازه کامپیوترها( ادامه )</vt:lpstr>
      <vt:lpstr>سواد</vt:lpstr>
      <vt:lpstr>PowerPoint Presentation</vt:lpstr>
      <vt:lpstr>پردازنده</vt:lpstr>
      <vt:lpstr>حافظه</vt:lpstr>
      <vt:lpstr>بیت ها و بایت ها </vt:lpstr>
      <vt:lpstr>انواع مختلف حافظه </vt:lpstr>
      <vt:lpstr>انواع مختلف حافظه (ادامه) </vt:lpstr>
      <vt:lpstr>وسایل ذخیره سازی</vt:lpstr>
      <vt:lpstr>دیسک های قابل پاک کردن و ظرفیت آنها</vt:lpstr>
      <vt:lpstr>اجزای ورودی</vt:lpstr>
      <vt:lpstr>اجزای خروجی</vt:lpstr>
      <vt:lpstr>PowerPoint Presentation</vt:lpstr>
      <vt:lpstr>پرینتر ها</vt:lpstr>
      <vt:lpstr>چند رسانه ای</vt:lpstr>
      <vt:lpstr>تبدیلات سخت افزار</vt:lpstr>
      <vt:lpstr>نرم افزار</vt:lpstr>
      <vt:lpstr>سه نوع نرم افزار سیستمی اصلی </vt:lpstr>
      <vt:lpstr>سه نوع نرم افزار سیستمی اصلی (ادامه)</vt:lpstr>
      <vt:lpstr>انواع نرم افزار های سیستمی ( ادامه) </vt:lpstr>
      <vt:lpstr>PowerPoint Presentation</vt:lpstr>
      <vt:lpstr>نرم افزار کاربردی</vt:lpstr>
      <vt:lpstr>نرم افزار کاربردی (ادامه) </vt:lpstr>
      <vt:lpstr>نقش نرم افزار کاربر پسند</vt:lpstr>
      <vt:lpstr>تغییرات نرم افزار </vt:lpstr>
      <vt:lpstr>خلاصه</vt:lpstr>
      <vt:lpstr>فصل هفتم</vt:lpstr>
      <vt:lpstr>سازماندهی داده</vt:lpstr>
      <vt:lpstr>سازماندهی داده</vt:lpstr>
      <vt:lpstr>سازماندهی داده ها در داخل پوشه ها</vt:lpstr>
      <vt:lpstr>مدل های مشترک برای سازماندهی  داده های فایل</vt:lpstr>
      <vt:lpstr>ساختن بلوک های اصلی</vt:lpstr>
      <vt:lpstr>صفحه گستره به عنوان یک پایگاه داده ساده</vt:lpstr>
      <vt:lpstr>واژه شناسی ساختمان داده  صفحه گستره</vt:lpstr>
      <vt:lpstr>ساختار های پایگاه داده</vt:lpstr>
      <vt:lpstr>ساختار پایگاه داده (ادامه)</vt:lpstr>
      <vt:lpstr>ساختا ر پایگاه داده (ادامه)</vt:lpstr>
      <vt:lpstr>عرضه کنندگان پایگاه داده رابطه ای</vt:lpstr>
      <vt:lpstr>مفهوم پایگاه داده</vt:lpstr>
      <vt:lpstr>جداول</vt:lpstr>
      <vt:lpstr>Book شرح جدول</vt:lpstr>
      <vt:lpstr>Studentشرح جدول </vt:lpstr>
      <vt:lpstr>روابط جدول</vt:lpstr>
      <vt:lpstr>PowerPoint Presentation</vt:lpstr>
      <vt:lpstr>تکامل نرم افزار پایگاه داده</vt:lpstr>
      <vt:lpstr>تکامل نرم افزار پایگاه داده(ادامه)</vt:lpstr>
      <vt:lpstr>ایجاد یک پایگاه داده</vt:lpstr>
      <vt:lpstr>PowerPoint Presentation</vt:lpstr>
      <vt:lpstr>PowerPoint Presentation</vt:lpstr>
      <vt:lpstr>PowerPoint Presentation</vt:lpstr>
      <vt:lpstr>مشخصات فیلد</vt:lpstr>
      <vt:lpstr>قاعده فیلد مورد نیاز</vt:lpstr>
      <vt:lpstr>چگونگی وارد کردن BookName</vt:lpstr>
      <vt:lpstr>ایجاد یک پایگاه داده</vt:lpstr>
      <vt:lpstr>پرسش با مثال</vt:lpstr>
      <vt:lpstr>پردازش تجزیه ای فعال شده (OLAP)</vt:lpstr>
      <vt:lpstr>OLAPمثال خروجی </vt:lpstr>
      <vt:lpstr>پایگاه داده اصلی (DBA)</vt:lpstr>
      <vt:lpstr> (KDD)دانش در پایگاه داده</vt:lpstr>
      <vt:lpstr>دانش در پایگاه داده (ادامه)</vt:lpstr>
      <vt:lpstr>فرایند بازاریابی دانش در پایگاه داده</vt:lpstr>
      <vt:lpstr>DBMSمزایای </vt:lpstr>
      <vt:lpstr>DBMSمعایب</vt:lpstr>
      <vt:lpstr>خلاصه</vt:lpstr>
      <vt:lpstr>فصل هشتم</vt:lpstr>
      <vt:lpstr>پایه های ارتباط</vt:lpstr>
      <vt:lpstr>OSIمدل مرجع </vt:lpstr>
      <vt:lpstr>ISOصفحه وب </vt:lpstr>
      <vt:lpstr>پروتکلهای ارتباطات کامپیوتری</vt:lpstr>
      <vt:lpstr>پروتکلهای ارتباطات کامپیوتری</vt:lpstr>
      <vt:lpstr>بسته ها</vt:lpstr>
      <vt:lpstr>آدرسهای شبکه</vt:lpstr>
      <vt:lpstr>پروتکلهایی برای سیستم تلفن عمومی</vt:lpstr>
      <vt:lpstr>پروتکلهایی برای سیستم تلفن عمومی (ادامه )</vt:lpstr>
      <vt:lpstr>PowerPoint Presentation</vt:lpstr>
      <vt:lpstr>شبکه ها</vt:lpstr>
      <vt:lpstr>انواع شبکه ها </vt:lpstr>
      <vt:lpstr> </vt:lpstr>
      <vt:lpstr>توپولوژی معمول شبکه محلی ستاره ای</vt:lpstr>
      <vt:lpstr>توپولوژی معمول شبکه محلی حلقوی</vt:lpstr>
      <vt:lpstr>توپولوژی معمول شبکه محلی باس</vt:lpstr>
      <vt:lpstr>PowerPoint Presentation</vt:lpstr>
      <vt:lpstr>انواع شبکه ها (ادامه ) </vt:lpstr>
      <vt:lpstr>شبکه های کنترل داده</vt:lpstr>
      <vt:lpstr>PowerPoint Presentation</vt:lpstr>
      <vt:lpstr>PowerPoint Presentation</vt:lpstr>
      <vt:lpstr>ارتباطات سخت افزار</vt:lpstr>
      <vt:lpstr>ارتباطات داده ای یک مودم</vt:lpstr>
      <vt:lpstr>ارتباطات سخت افزاری (ادامه)</vt:lpstr>
      <vt:lpstr>اتصالات ارتباطات</vt:lpstr>
      <vt:lpstr>اتصالات ارتباطات(ادامه)</vt:lpstr>
      <vt:lpstr>مدیریت شبکه</vt:lpstr>
      <vt:lpstr>مدیریت شبکه( ادامه) </vt:lpstr>
      <vt:lpstr>شبکه های بیسیم</vt:lpstr>
      <vt:lpstr>شبکه های بیسیم (ادامه )</vt:lpstr>
      <vt:lpstr>PowerPoint Presentation</vt:lpstr>
      <vt:lpstr>خلاصه</vt:lpstr>
      <vt:lpstr>خلاصه (ادامه)</vt:lpstr>
      <vt:lpstr>فصل نهم</vt:lpstr>
      <vt:lpstr>MIS تعریف</vt:lpstr>
      <vt:lpstr>MIS  تلاش های اخیر در زمینه</vt:lpstr>
      <vt:lpstr>MIS     یک از منابع سازمان </vt:lpstr>
      <vt:lpstr>MISیک مدل </vt:lpstr>
      <vt:lpstr>PowerPoint Presentation</vt:lpstr>
      <vt:lpstr>PowerPoint Presentation</vt:lpstr>
      <vt:lpstr>سیستم های اطلاعات وظیفه ای</vt:lpstr>
      <vt:lpstr>نرم افزار گزارش نویسی </vt:lpstr>
      <vt:lpstr>مدیریت استثنا</vt:lpstr>
      <vt:lpstr>PowerPoint Presentation</vt:lpstr>
      <vt:lpstr>PowerPoint Presentation</vt:lpstr>
      <vt:lpstr>PowerPoint Presentation</vt:lpstr>
      <vt:lpstr>PowerPoint Presentation</vt:lpstr>
      <vt:lpstr>مدل سازی</vt:lpstr>
      <vt:lpstr>مدل سازی ریاضی</vt:lpstr>
      <vt:lpstr>انواع مدل های ریاضی</vt:lpstr>
      <vt:lpstr>انواع مدل های ریاضی (ادامه)</vt:lpstr>
      <vt:lpstr>انواع مدل های ریاضی (ادامه)</vt:lpstr>
      <vt:lpstr>شبیه سازی</vt:lpstr>
      <vt:lpstr>شبیه سازی (ادامه)</vt:lpstr>
      <vt:lpstr>نمونه مدل سازی</vt:lpstr>
      <vt:lpstr>بیشتر درباره مدل سازی</vt:lpstr>
      <vt:lpstr>خروجی گرافیکی</vt:lpstr>
      <vt:lpstr>خروجی گرافیکی</vt:lpstr>
      <vt:lpstr>چه نموداری استفاده شود</vt:lpstr>
      <vt:lpstr>PowerPoint Presentation</vt:lpstr>
      <vt:lpstr>PowerPoint Presentation</vt:lpstr>
      <vt:lpstr>PowerPoint Presentation</vt:lpstr>
      <vt:lpstr>ملاحظات عوامل انسانی</vt:lpstr>
      <vt:lpstr>کاهش ترس ها</vt:lpstr>
      <vt:lpstr>MIS چشم اندازی از</vt:lpstr>
      <vt:lpstr>MIS حل مشکل و</vt:lpstr>
      <vt:lpstr>خلاصه</vt:lpstr>
      <vt:lpstr>خلاصه (ادامه)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/>
  <dc:creator>George Schell and Roger McHaney</dc:creator>
  <cp:keywords/>
  <dc:description/>
  <cp:lastModifiedBy>Sayed Ali</cp:lastModifiedBy>
  <cp:revision>88</cp:revision>
  <cp:lastPrinted>2000-04-24T04:24:52Z</cp:lastPrinted>
  <dcterms:created xsi:type="dcterms:W3CDTF">1997-07-17T14:14:44Z</dcterms:created>
  <dcterms:modified xsi:type="dcterms:W3CDTF">2018-12-22T16:31:15Z</dcterms:modified>
</cp:coreProperties>
</file>