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9" r:id="rId1"/>
  </p:sldMasterIdLst>
  <p:notesMasterIdLst>
    <p:notesMasterId r:id="rId343"/>
  </p:notesMasterIdLst>
  <p:sldIdLst>
    <p:sldId id="694" r:id="rId2"/>
    <p:sldId id="724" r:id="rId3"/>
    <p:sldId id="723" r:id="rId4"/>
    <p:sldId id="563" r:id="rId5"/>
    <p:sldId id="257" r:id="rId6"/>
    <p:sldId id="566" r:id="rId7"/>
    <p:sldId id="590" r:id="rId8"/>
    <p:sldId id="260" r:id="rId9"/>
    <p:sldId id="591" r:id="rId10"/>
    <p:sldId id="261" r:id="rId11"/>
    <p:sldId id="564" r:id="rId12"/>
    <p:sldId id="266" r:id="rId13"/>
    <p:sldId id="592" r:id="rId14"/>
    <p:sldId id="575" r:id="rId15"/>
    <p:sldId id="599" r:id="rId16"/>
    <p:sldId id="578" r:id="rId17"/>
    <p:sldId id="598" r:id="rId18"/>
    <p:sldId id="584" r:id="rId19"/>
    <p:sldId id="586" r:id="rId20"/>
    <p:sldId id="597" r:id="rId21"/>
    <p:sldId id="593" r:id="rId22"/>
    <p:sldId id="596" r:id="rId23"/>
    <p:sldId id="594" r:id="rId24"/>
    <p:sldId id="268" r:id="rId25"/>
    <p:sldId id="269" r:id="rId26"/>
    <p:sldId id="271" r:id="rId27"/>
    <p:sldId id="569" r:id="rId28"/>
    <p:sldId id="272" r:id="rId29"/>
    <p:sldId id="273" r:id="rId30"/>
    <p:sldId id="570" r:id="rId31"/>
    <p:sldId id="573" r:id="rId32"/>
    <p:sldId id="688" r:id="rId33"/>
    <p:sldId id="572" r:id="rId34"/>
    <p:sldId id="610" r:id="rId35"/>
    <p:sldId id="600" r:id="rId36"/>
    <p:sldId id="611" r:id="rId37"/>
    <p:sldId id="291" r:id="rId38"/>
    <p:sldId id="293" r:id="rId39"/>
    <p:sldId id="601" r:id="rId40"/>
    <p:sldId id="294" r:id="rId41"/>
    <p:sldId id="295" r:id="rId42"/>
    <p:sldId id="296" r:id="rId43"/>
    <p:sldId id="602" r:id="rId44"/>
    <p:sldId id="604" r:id="rId45"/>
    <p:sldId id="605" r:id="rId46"/>
    <p:sldId id="607" r:id="rId47"/>
    <p:sldId id="609" r:id="rId48"/>
    <p:sldId id="613" r:id="rId49"/>
    <p:sldId id="612" r:id="rId50"/>
    <p:sldId id="673" r:id="rId51"/>
    <p:sldId id="675" r:id="rId52"/>
    <p:sldId id="615" r:id="rId53"/>
    <p:sldId id="616" r:id="rId54"/>
    <p:sldId id="617" r:id="rId55"/>
    <p:sldId id="618" r:id="rId56"/>
    <p:sldId id="619" r:id="rId57"/>
    <p:sldId id="620" r:id="rId58"/>
    <p:sldId id="689" r:id="rId59"/>
    <p:sldId id="621" r:id="rId60"/>
    <p:sldId id="622" r:id="rId61"/>
    <p:sldId id="623" r:id="rId62"/>
    <p:sldId id="624" r:id="rId63"/>
    <p:sldId id="625" r:id="rId64"/>
    <p:sldId id="626" r:id="rId65"/>
    <p:sldId id="627" r:id="rId66"/>
    <p:sldId id="676" r:id="rId67"/>
    <p:sldId id="630" r:id="rId68"/>
    <p:sldId id="690" r:id="rId69"/>
    <p:sldId id="698" r:id="rId70"/>
    <p:sldId id="699" r:id="rId71"/>
    <p:sldId id="691" r:id="rId72"/>
    <p:sldId id="692" r:id="rId73"/>
    <p:sldId id="631" r:id="rId74"/>
    <p:sldId id="632" r:id="rId75"/>
    <p:sldId id="633" r:id="rId76"/>
    <p:sldId id="634" r:id="rId77"/>
    <p:sldId id="635" r:id="rId78"/>
    <p:sldId id="636" r:id="rId79"/>
    <p:sldId id="637" r:id="rId80"/>
    <p:sldId id="638" r:id="rId81"/>
    <p:sldId id="639" r:id="rId82"/>
    <p:sldId id="640" r:id="rId83"/>
    <p:sldId id="641" r:id="rId84"/>
    <p:sldId id="643" r:id="rId85"/>
    <p:sldId id="700" r:id="rId86"/>
    <p:sldId id="701" r:id="rId87"/>
    <p:sldId id="702" r:id="rId88"/>
    <p:sldId id="703" r:id="rId89"/>
    <p:sldId id="704" r:id="rId90"/>
    <p:sldId id="705" r:id="rId91"/>
    <p:sldId id="706" r:id="rId92"/>
    <p:sldId id="707" r:id="rId93"/>
    <p:sldId id="708" r:id="rId94"/>
    <p:sldId id="709" r:id="rId95"/>
    <p:sldId id="710" r:id="rId96"/>
    <p:sldId id="711" r:id="rId97"/>
    <p:sldId id="712" r:id="rId98"/>
    <p:sldId id="713" r:id="rId99"/>
    <p:sldId id="714" r:id="rId100"/>
    <p:sldId id="653" r:id="rId101"/>
    <p:sldId id="717" r:id="rId102"/>
    <p:sldId id="719" r:id="rId103"/>
    <p:sldId id="718" r:id="rId104"/>
    <p:sldId id="720" r:id="rId105"/>
    <p:sldId id="715" r:id="rId106"/>
    <p:sldId id="716" r:id="rId107"/>
    <p:sldId id="686" r:id="rId108"/>
    <p:sldId id="655" r:id="rId109"/>
    <p:sldId id="656" r:id="rId110"/>
    <p:sldId id="657" r:id="rId111"/>
    <p:sldId id="658" r:id="rId112"/>
    <p:sldId id="659" r:id="rId113"/>
    <p:sldId id="660" r:id="rId114"/>
    <p:sldId id="661" r:id="rId115"/>
    <p:sldId id="662" r:id="rId116"/>
    <p:sldId id="682" r:id="rId117"/>
    <p:sldId id="663" r:id="rId118"/>
    <p:sldId id="664" r:id="rId119"/>
    <p:sldId id="683" r:id="rId120"/>
    <p:sldId id="684" r:id="rId121"/>
    <p:sldId id="645" r:id="rId122"/>
    <p:sldId id="646" r:id="rId123"/>
    <p:sldId id="647" r:id="rId124"/>
    <p:sldId id="648" r:id="rId125"/>
    <p:sldId id="302" r:id="rId126"/>
    <p:sldId id="301" r:id="rId127"/>
    <p:sldId id="303" r:id="rId128"/>
    <p:sldId id="304" r:id="rId129"/>
    <p:sldId id="305" r:id="rId130"/>
    <p:sldId id="306" r:id="rId131"/>
    <p:sldId id="307" r:id="rId132"/>
    <p:sldId id="308" r:id="rId133"/>
    <p:sldId id="309" r:id="rId134"/>
    <p:sldId id="314" r:id="rId135"/>
    <p:sldId id="311" r:id="rId136"/>
    <p:sldId id="315" r:id="rId137"/>
    <p:sldId id="316" r:id="rId138"/>
    <p:sldId id="317" r:id="rId139"/>
    <p:sldId id="318" r:id="rId140"/>
    <p:sldId id="319" r:id="rId141"/>
    <p:sldId id="320" r:id="rId142"/>
    <p:sldId id="321" r:id="rId143"/>
    <p:sldId id="322" r:id="rId144"/>
    <p:sldId id="323" r:id="rId145"/>
    <p:sldId id="324" r:id="rId146"/>
    <p:sldId id="325" r:id="rId147"/>
    <p:sldId id="326" r:id="rId148"/>
    <p:sldId id="351" r:id="rId149"/>
    <p:sldId id="353" r:id="rId150"/>
    <p:sldId id="359" r:id="rId151"/>
    <p:sldId id="360" r:id="rId152"/>
    <p:sldId id="361" r:id="rId153"/>
    <p:sldId id="362" r:id="rId154"/>
    <p:sldId id="363" r:id="rId155"/>
    <p:sldId id="371" r:id="rId156"/>
    <p:sldId id="372" r:id="rId157"/>
    <p:sldId id="376" r:id="rId158"/>
    <p:sldId id="377" r:id="rId159"/>
    <p:sldId id="378" r:id="rId160"/>
    <p:sldId id="379" r:id="rId161"/>
    <p:sldId id="380" r:id="rId162"/>
    <p:sldId id="381" r:id="rId163"/>
    <p:sldId id="382" r:id="rId164"/>
    <p:sldId id="383" r:id="rId165"/>
    <p:sldId id="384" r:id="rId166"/>
    <p:sldId id="385" r:id="rId167"/>
    <p:sldId id="386" r:id="rId168"/>
    <p:sldId id="387" r:id="rId169"/>
    <p:sldId id="388" r:id="rId170"/>
    <p:sldId id="389" r:id="rId171"/>
    <p:sldId id="390" r:id="rId172"/>
    <p:sldId id="391" r:id="rId173"/>
    <p:sldId id="392" r:id="rId174"/>
    <p:sldId id="393" r:id="rId175"/>
    <p:sldId id="394" r:id="rId176"/>
    <p:sldId id="395" r:id="rId177"/>
    <p:sldId id="396" r:id="rId178"/>
    <p:sldId id="397" r:id="rId179"/>
    <p:sldId id="398" r:id="rId180"/>
    <p:sldId id="399" r:id="rId181"/>
    <p:sldId id="400" r:id="rId182"/>
    <p:sldId id="401" r:id="rId183"/>
    <p:sldId id="402" r:id="rId184"/>
    <p:sldId id="403" r:id="rId185"/>
    <p:sldId id="404" r:id="rId186"/>
    <p:sldId id="405" r:id="rId187"/>
    <p:sldId id="406" r:id="rId188"/>
    <p:sldId id="407" r:id="rId189"/>
    <p:sldId id="408" r:id="rId190"/>
    <p:sldId id="409" r:id="rId191"/>
    <p:sldId id="410" r:id="rId192"/>
    <p:sldId id="411" r:id="rId193"/>
    <p:sldId id="412" r:id="rId194"/>
    <p:sldId id="413" r:id="rId195"/>
    <p:sldId id="414" r:id="rId196"/>
    <p:sldId id="415" r:id="rId197"/>
    <p:sldId id="416" r:id="rId198"/>
    <p:sldId id="417" r:id="rId199"/>
    <p:sldId id="418" r:id="rId200"/>
    <p:sldId id="419" r:id="rId201"/>
    <p:sldId id="420" r:id="rId202"/>
    <p:sldId id="421" r:id="rId203"/>
    <p:sldId id="422" r:id="rId204"/>
    <p:sldId id="423" r:id="rId205"/>
    <p:sldId id="424" r:id="rId206"/>
    <p:sldId id="425" r:id="rId207"/>
    <p:sldId id="426" r:id="rId208"/>
    <p:sldId id="427" r:id="rId209"/>
    <p:sldId id="428" r:id="rId210"/>
    <p:sldId id="429" r:id="rId211"/>
    <p:sldId id="430" r:id="rId212"/>
    <p:sldId id="431" r:id="rId213"/>
    <p:sldId id="432" r:id="rId214"/>
    <p:sldId id="433" r:id="rId215"/>
    <p:sldId id="434" r:id="rId216"/>
    <p:sldId id="435" r:id="rId217"/>
    <p:sldId id="436" r:id="rId218"/>
    <p:sldId id="437" r:id="rId219"/>
    <p:sldId id="438" r:id="rId220"/>
    <p:sldId id="439" r:id="rId221"/>
    <p:sldId id="440" r:id="rId222"/>
    <p:sldId id="441" r:id="rId223"/>
    <p:sldId id="442" r:id="rId224"/>
    <p:sldId id="443" r:id="rId225"/>
    <p:sldId id="444" r:id="rId226"/>
    <p:sldId id="446" r:id="rId227"/>
    <p:sldId id="445" r:id="rId228"/>
    <p:sldId id="447" r:id="rId229"/>
    <p:sldId id="448" r:id="rId230"/>
    <p:sldId id="449" r:id="rId231"/>
    <p:sldId id="450" r:id="rId232"/>
    <p:sldId id="451" r:id="rId233"/>
    <p:sldId id="452" r:id="rId234"/>
    <p:sldId id="453" r:id="rId235"/>
    <p:sldId id="454" r:id="rId236"/>
    <p:sldId id="455" r:id="rId237"/>
    <p:sldId id="456" r:id="rId238"/>
    <p:sldId id="457" r:id="rId239"/>
    <p:sldId id="458" r:id="rId240"/>
    <p:sldId id="459" r:id="rId241"/>
    <p:sldId id="460" r:id="rId242"/>
    <p:sldId id="461" r:id="rId243"/>
    <p:sldId id="462" r:id="rId244"/>
    <p:sldId id="463" r:id="rId245"/>
    <p:sldId id="464" r:id="rId246"/>
    <p:sldId id="465" r:id="rId247"/>
    <p:sldId id="466" r:id="rId248"/>
    <p:sldId id="467" r:id="rId249"/>
    <p:sldId id="468" r:id="rId250"/>
    <p:sldId id="469" r:id="rId251"/>
    <p:sldId id="470" r:id="rId252"/>
    <p:sldId id="471" r:id="rId253"/>
    <p:sldId id="472" r:id="rId254"/>
    <p:sldId id="473" r:id="rId255"/>
    <p:sldId id="474" r:id="rId256"/>
    <p:sldId id="475" r:id="rId257"/>
    <p:sldId id="476" r:id="rId258"/>
    <p:sldId id="477" r:id="rId259"/>
    <p:sldId id="478" r:id="rId260"/>
    <p:sldId id="479" r:id="rId261"/>
    <p:sldId id="480" r:id="rId262"/>
    <p:sldId id="481" r:id="rId263"/>
    <p:sldId id="482" r:id="rId264"/>
    <p:sldId id="483" r:id="rId265"/>
    <p:sldId id="484" r:id="rId266"/>
    <p:sldId id="485" r:id="rId267"/>
    <p:sldId id="486" r:id="rId268"/>
    <p:sldId id="487" r:id="rId269"/>
    <p:sldId id="488" r:id="rId270"/>
    <p:sldId id="489" r:id="rId271"/>
    <p:sldId id="490" r:id="rId272"/>
    <p:sldId id="491" r:id="rId273"/>
    <p:sldId id="492" r:id="rId274"/>
    <p:sldId id="493" r:id="rId275"/>
    <p:sldId id="494" r:id="rId276"/>
    <p:sldId id="495" r:id="rId277"/>
    <p:sldId id="496" r:id="rId278"/>
    <p:sldId id="497" r:id="rId279"/>
    <p:sldId id="498" r:id="rId280"/>
    <p:sldId id="499" r:id="rId281"/>
    <p:sldId id="500" r:id="rId282"/>
    <p:sldId id="501" r:id="rId283"/>
    <p:sldId id="502" r:id="rId284"/>
    <p:sldId id="503" r:id="rId285"/>
    <p:sldId id="504" r:id="rId286"/>
    <p:sldId id="505" r:id="rId287"/>
    <p:sldId id="506" r:id="rId288"/>
    <p:sldId id="507" r:id="rId289"/>
    <p:sldId id="508" r:id="rId290"/>
    <p:sldId id="509" r:id="rId291"/>
    <p:sldId id="510" r:id="rId292"/>
    <p:sldId id="511" r:id="rId293"/>
    <p:sldId id="512" r:id="rId294"/>
    <p:sldId id="513" r:id="rId295"/>
    <p:sldId id="514" r:id="rId296"/>
    <p:sldId id="515" r:id="rId297"/>
    <p:sldId id="516" r:id="rId298"/>
    <p:sldId id="517" r:id="rId299"/>
    <p:sldId id="518" r:id="rId300"/>
    <p:sldId id="519" r:id="rId301"/>
    <p:sldId id="520" r:id="rId302"/>
    <p:sldId id="521" r:id="rId303"/>
    <p:sldId id="522" r:id="rId304"/>
    <p:sldId id="523" r:id="rId305"/>
    <p:sldId id="524" r:id="rId306"/>
    <p:sldId id="525" r:id="rId307"/>
    <p:sldId id="526" r:id="rId308"/>
    <p:sldId id="527" r:id="rId309"/>
    <p:sldId id="528" r:id="rId310"/>
    <p:sldId id="529" r:id="rId311"/>
    <p:sldId id="530" r:id="rId312"/>
    <p:sldId id="531" r:id="rId313"/>
    <p:sldId id="532" r:id="rId314"/>
    <p:sldId id="533" r:id="rId315"/>
    <p:sldId id="534" r:id="rId316"/>
    <p:sldId id="535" r:id="rId317"/>
    <p:sldId id="536" r:id="rId318"/>
    <p:sldId id="537" r:id="rId319"/>
    <p:sldId id="538" r:id="rId320"/>
    <p:sldId id="539" r:id="rId321"/>
    <p:sldId id="540" r:id="rId322"/>
    <p:sldId id="541" r:id="rId323"/>
    <p:sldId id="542" r:id="rId324"/>
    <p:sldId id="543" r:id="rId325"/>
    <p:sldId id="544" r:id="rId326"/>
    <p:sldId id="545" r:id="rId327"/>
    <p:sldId id="546" r:id="rId328"/>
    <p:sldId id="547" r:id="rId329"/>
    <p:sldId id="548" r:id="rId330"/>
    <p:sldId id="549" r:id="rId331"/>
    <p:sldId id="550" r:id="rId332"/>
    <p:sldId id="551" r:id="rId333"/>
    <p:sldId id="552" r:id="rId334"/>
    <p:sldId id="553" r:id="rId335"/>
    <p:sldId id="554" r:id="rId336"/>
    <p:sldId id="555" r:id="rId337"/>
    <p:sldId id="556" r:id="rId338"/>
    <p:sldId id="557" r:id="rId339"/>
    <p:sldId id="558" r:id="rId340"/>
    <p:sldId id="559" r:id="rId341"/>
    <p:sldId id="560" r:id="rId342"/>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Garamond" pitchFamily="18" charset="0"/>
        <a:ea typeface="+mn-ea"/>
        <a:cs typeface="Arial" charset="0"/>
      </a:defRPr>
    </a:lvl1pPr>
    <a:lvl2pPr marL="457200" algn="r" rtl="0" fontAlgn="base">
      <a:spcBef>
        <a:spcPct val="0"/>
      </a:spcBef>
      <a:spcAft>
        <a:spcPct val="0"/>
      </a:spcAft>
      <a:defRPr kern="1200">
        <a:solidFill>
          <a:schemeClr val="tx1"/>
        </a:solidFill>
        <a:latin typeface="Garamond" pitchFamily="18" charset="0"/>
        <a:ea typeface="+mn-ea"/>
        <a:cs typeface="Arial" charset="0"/>
      </a:defRPr>
    </a:lvl2pPr>
    <a:lvl3pPr marL="914400" algn="r" rtl="0" fontAlgn="base">
      <a:spcBef>
        <a:spcPct val="0"/>
      </a:spcBef>
      <a:spcAft>
        <a:spcPct val="0"/>
      </a:spcAft>
      <a:defRPr kern="1200">
        <a:solidFill>
          <a:schemeClr val="tx1"/>
        </a:solidFill>
        <a:latin typeface="Garamond" pitchFamily="18" charset="0"/>
        <a:ea typeface="+mn-ea"/>
        <a:cs typeface="Arial" charset="0"/>
      </a:defRPr>
    </a:lvl3pPr>
    <a:lvl4pPr marL="1371600" algn="r" rtl="0" fontAlgn="base">
      <a:spcBef>
        <a:spcPct val="0"/>
      </a:spcBef>
      <a:spcAft>
        <a:spcPct val="0"/>
      </a:spcAft>
      <a:defRPr kern="1200">
        <a:solidFill>
          <a:schemeClr val="tx1"/>
        </a:solidFill>
        <a:latin typeface="Garamond" pitchFamily="18" charset="0"/>
        <a:ea typeface="+mn-ea"/>
        <a:cs typeface="Arial" charset="0"/>
      </a:defRPr>
    </a:lvl4pPr>
    <a:lvl5pPr marL="1828800" algn="r"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49" autoAdjust="0"/>
    <p:restoredTop sz="94660"/>
  </p:normalViewPr>
  <p:slideViewPr>
    <p:cSldViewPr>
      <p:cViewPr>
        <p:scale>
          <a:sx n="82" d="100"/>
          <a:sy n="82" d="100"/>
        </p:scale>
        <p:origin x="-120"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viewProps" Target="viewProps.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theme" Target="theme/theme1.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tableStyles" Target="tableStyle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slide" Target="slides/slide327.xml"/><Relationship Id="rId34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15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fld id="{9927D86F-E2B1-40C1-BAFA-DDB7E8B7CA90}" type="slidenum">
              <a:rPr lang="en-US"/>
              <a:pPr>
                <a:defRPr/>
              </a:pPr>
              <a:t>‹#›</a:t>
            </a:fld>
            <a:endParaRPr lang="en-US"/>
          </a:p>
        </p:txBody>
      </p:sp>
    </p:spTree>
    <p:extLst>
      <p:ext uri="{BB962C8B-B14F-4D97-AF65-F5344CB8AC3E}">
        <p14:creationId xmlns:p14="http://schemas.microsoft.com/office/powerpoint/2010/main" val="36991738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EA3CD0D4-885C-4C66-9E99-C61CEECBBF9A}" type="slidenum">
              <a:rPr lang="en-US" smtClean="0"/>
              <a:pPr/>
              <a:t>5</a:t>
            </a:fld>
            <a:endParaRPr lang="en-US" smtClean="0"/>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 </a:t>
            </a:r>
            <a:endParaRPr lang="en-US" dirty="0"/>
          </a:p>
        </p:txBody>
      </p:sp>
      <p:sp>
        <p:nvSpPr>
          <p:cNvPr id="4" name="Slide Number Placeholder 3"/>
          <p:cNvSpPr>
            <a:spLocks noGrp="1"/>
          </p:cNvSpPr>
          <p:nvPr>
            <p:ph type="sldNum" sz="quarter" idx="10"/>
          </p:nvPr>
        </p:nvSpPr>
        <p:spPr/>
        <p:txBody>
          <a:bodyPr/>
          <a:lstStyle/>
          <a:p>
            <a:pPr>
              <a:defRPr/>
            </a:pPr>
            <a:fld id="{9927D86F-E2B1-40C1-BAFA-DDB7E8B7CA90}" type="slidenum">
              <a:rPr lang="en-US" smtClean="0"/>
              <a:pPr>
                <a:defRPr/>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trap</a:t>
            </a:r>
            <a:endParaRPr lang="en-US" dirty="0"/>
          </a:p>
        </p:txBody>
      </p:sp>
      <p:sp>
        <p:nvSpPr>
          <p:cNvPr id="4" name="Slide Number Placeholder 3"/>
          <p:cNvSpPr>
            <a:spLocks noGrp="1"/>
          </p:cNvSpPr>
          <p:nvPr>
            <p:ph type="sldNum" sz="quarter" idx="10"/>
          </p:nvPr>
        </p:nvSpPr>
        <p:spPr/>
        <p:txBody>
          <a:bodyPr/>
          <a:lstStyle/>
          <a:p>
            <a:fld id="{A2626B9A-B23D-4228-8803-07D23E02598E}" type="slidenum">
              <a:rPr lang="en-US" smtClean="0"/>
              <a:pPr/>
              <a:t>50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175E0A35-8240-4B55-8F03-CDBF43D6166C}" type="slidenum">
              <a:rPr lang="en-US" smtClean="0"/>
              <a:pPr/>
              <a:t>247</a:t>
            </a:fld>
            <a:endParaRPr lang="en-US" smtClean="0"/>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DAC207-CA8C-4A44-ADB1-71BDEEDA2B8E}"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BDB9A-EA06-426A-BF69-B30520F5BC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AC207-CA8C-4A44-ADB1-71BDEEDA2B8E}"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BDB9A-EA06-426A-BF69-B30520F5BC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AC207-CA8C-4A44-ADB1-71BDEEDA2B8E}"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BDB9A-EA06-426A-BF69-B30520F5BCE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xfrm>
            <a:off x="457200" y="6251575"/>
            <a:ext cx="2133600" cy="476250"/>
          </a:xfrm>
          <a:prstGeom prst="rect">
            <a:avLst/>
          </a:prstGeom>
        </p:spPr>
        <p:txBody>
          <a:bodyPr/>
          <a:lstStyle>
            <a:lvl1pPr>
              <a:defRPr/>
            </a:lvl1pPr>
          </a:lstStyle>
          <a:p>
            <a:pPr>
              <a:defRPr/>
            </a:pPr>
            <a:endParaRPr lang="en-US"/>
          </a:p>
        </p:txBody>
      </p:sp>
      <p:sp>
        <p:nvSpPr>
          <p:cNvPr id="7" name="Rectangle 3"/>
          <p:cNvSpPr>
            <a:spLocks noGrp="1" noChangeArrowheads="1"/>
          </p:cNvSpPr>
          <p:nvPr>
            <p:ph type="sldNum" sz="quarter" idx="11"/>
          </p:nvPr>
        </p:nvSpPr>
        <p:spPr>
          <a:xfrm>
            <a:off x="6553200" y="6248400"/>
            <a:ext cx="2133600" cy="476250"/>
          </a:xfrm>
          <a:prstGeom prst="rect">
            <a:avLst/>
          </a:prstGeom>
        </p:spPr>
        <p:txBody>
          <a:bodyPr/>
          <a:lstStyle>
            <a:lvl1pPr>
              <a:defRPr/>
            </a:lvl1pPr>
          </a:lstStyle>
          <a:p>
            <a:pPr>
              <a:defRPr/>
            </a:pPr>
            <a:fld id="{08941668-B17C-4038-8EA5-A470873C95AC}" type="slidenum">
              <a:rPr lang="en-US"/>
              <a:pPr>
                <a:defRPr/>
              </a:pPr>
              <a:t>‹#›</a:t>
            </a:fld>
            <a:endParaRPr lang="en-US"/>
          </a:p>
        </p:txBody>
      </p:sp>
      <p:sp>
        <p:nvSpPr>
          <p:cNvPr id="8" name="Rectangle 14"/>
          <p:cNvSpPr>
            <a:spLocks noGrp="1" noChangeArrowheads="1"/>
          </p:cNvSpPr>
          <p:nvPr>
            <p:ph type="ftr" sz="quarter" idx="12"/>
          </p:nvPr>
        </p:nvSpPr>
        <p:spPr>
          <a:xfrm>
            <a:off x="3124200" y="6248400"/>
            <a:ext cx="2895600" cy="476250"/>
          </a:xfrm>
          <a:prstGeom prst="rect">
            <a:avLst/>
          </a:prstGeom>
        </p:spPr>
        <p:txBody>
          <a:bodyPr/>
          <a:lstStyle>
            <a:lvl1pPr>
              <a:defRPr/>
            </a:lvl1pPr>
          </a:lstStyle>
          <a:p>
            <a:pPr>
              <a:defRPr/>
            </a:pP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4384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AC207-CA8C-4A44-ADB1-71BDEEDA2B8E}"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BDB9A-EA06-426A-BF69-B30520F5BC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DAC207-CA8C-4A44-ADB1-71BDEEDA2B8E}"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BDB9A-EA06-426A-BF69-B30520F5BC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DAC207-CA8C-4A44-ADB1-71BDEEDA2B8E}" type="datetimeFigureOut">
              <a:rPr lang="en-US" smtClean="0"/>
              <a:pPr/>
              <a:t>6/6/2013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BDB9A-EA06-426A-BF69-B30520F5BC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DAC207-CA8C-4A44-ADB1-71BDEEDA2B8E}" type="datetimeFigureOut">
              <a:rPr lang="en-US" smtClean="0"/>
              <a:pPr/>
              <a:t>6/6/2013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EBDB9A-EA06-426A-BF69-B30520F5BC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DAC207-CA8C-4A44-ADB1-71BDEEDA2B8E}" type="datetimeFigureOut">
              <a:rPr lang="en-US" smtClean="0"/>
              <a:pPr/>
              <a:t>6/6/2013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EBDB9A-EA06-426A-BF69-B30520F5BC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AC207-CA8C-4A44-ADB1-71BDEEDA2B8E}" type="datetimeFigureOut">
              <a:rPr lang="en-US" smtClean="0"/>
              <a:pPr/>
              <a:t>6/6/2013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EBDB9A-EA06-426A-BF69-B30520F5BC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AC207-CA8C-4A44-ADB1-71BDEEDA2B8E}" type="datetimeFigureOut">
              <a:rPr lang="en-US" smtClean="0"/>
              <a:pPr/>
              <a:t>6/6/2013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BDB9A-EA06-426A-BF69-B30520F5BC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AC207-CA8C-4A44-ADB1-71BDEEDA2B8E}" type="datetimeFigureOut">
              <a:rPr lang="en-US" smtClean="0"/>
              <a:pPr/>
              <a:t>6/6/2013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BDB9A-EA06-426A-BF69-B30520F5BC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AC207-CA8C-4A44-ADB1-71BDEEDA2B8E}" type="datetimeFigureOut">
              <a:rPr lang="en-US" smtClean="0"/>
              <a:pPr/>
              <a:t>6/6/2013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BDB9A-EA06-426A-BF69-B30520F5BC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3" r:id="rId12"/>
    <p:sldLayoutId id="214748379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9.wmf"/></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5.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7.bin"/></Relationships>
</file>

<file path=ppt/slides/_rels/slide29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8.bin"/><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oleObject" Target="../embeddings/oleObject9.bin"/><Relationship Id="rId4" Type="http://schemas.openxmlformats.org/officeDocument/2006/relationships/image" Target="../media/image14.emf"/></Relationships>
</file>

<file path=ppt/slides/_rels/slide29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emf"/></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9.emf"/></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22" name="Picture 2" descr="british_columbia"/>
          <p:cNvPicPr>
            <a:picLocks noGrp="1" noChangeAspect="1" noChangeArrowheads="1"/>
          </p:cNvPicPr>
          <p:nvPr>
            <p:ph sz="half" idx="2"/>
          </p:nvPr>
        </p:nvPicPr>
        <p:blipFill>
          <a:blip r:embed="rId2" cstate="print"/>
          <a:srcRect/>
          <a:stretch>
            <a:fillRect/>
          </a:stretch>
        </p:blipFill>
        <p:spPr>
          <a:xfrm>
            <a:off x="0" y="0"/>
            <a:ext cx="9144000" cy="6864350"/>
          </a:xfrm>
          <a:noFill/>
          <a:ln/>
        </p:spPr>
      </p:pic>
      <p:sp>
        <p:nvSpPr>
          <p:cNvPr id="1259523" name="Rectangle 3"/>
          <p:cNvSpPr>
            <a:spLocks noGrp="1" noChangeArrowheads="1"/>
          </p:cNvSpPr>
          <p:nvPr>
            <p:ph type="body" sz="half" idx="1"/>
          </p:nvPr>
        </p:nvSpPr>
        <p:spPr>
          <a:xfrm>
            <a:off x="2266950" y="2647950"/>
            <a:ext cx="4038600" cy="4525963"/>
          </a:xfrm>
        </p:spPr>
        <p:txBody>
          <a:bodyPr/>
          <a:lstStyle/>
          <a:p>
            <a:pPr algn="ctr" rtl="1">
              <a:buFontTx/>
              <a:buNone/>
            </a:pPr>
            <a:r>
              <a:rPr lang="fa-IR" sz="8800" dirty="0">
                <a:cs typeface="B Titr" pitchFamily="2" charset="-78"/>
              </a:rPr>
              <a:t>به نام او</a:t>
            </a:r>
            <a:endParaRPr lang="en-US" sz="8800" dirty="0">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iterate type="lt">
                                    <p:tmPct val="0"/>
                                  </p:iterate>
                                  <p:childTnLst>
                                    <p:set>
                                      <p:cBhvr>
                                        <p:cTn id="6" dur="1" fill="hold">
                                          <p:stCondLst>
                                            <p:cond delay="0"/>
                                          </p:stCondLst>
                                        </p:cTn>
                                        <p:tgtEl>
                                          <p:spTgt spid="1259523">
                                            <p:txEl>
                                              <p:pRg st="0" end="0"/>
                                            </p:txEl>
                                          </p:spTgt>
                                        </p:tgtEl>
                                        <p:attrNameLst>
                                          <p:attrName>style.visibility</p:attrName>
                                        </p:attrNameLst>
                                      </p:cBhvr>
                                      <p:to>
                                        <p:strVal val="visible"/>
                                      </p:to>
                                    </p:set>
                                    <p:anim calcmode="lin" valueType="num">
                                      <p:cBhvr>
                                        <p:cTn id="7" dur="5000" fill="hold"/>
                                        <p:tgtEl>
                                          <p:spTgt spid="1259523">
                                            <p:txEl>
                                              <p:pRg st="0" end="0"/>
                                            </p:txEl>
                                          </p:spTgt>
                                        </p:tgtEl>
                                        <p:attrNameLst>
                                          <p:attrName>ppt_w</p:attrName>
                                        </p:attrNameLst>
                                      </p:cBhvr>
                                      <p:tavLst>
                                        <p:tav tm="0">
                                          <p:val>
                                            <p:fltVal val="0"/>
                                          </p:val>
                                        </p:tav>
                                        <p:tav tm="100000">
                                          <p:val>
                                            <p:strVal val="#ppt_w"/>
                                          </p:val>
                                        </p:tav>
                                      </p:tavLst>
                                    </p:anim>
                                    <p:anim calcmode="lin" valueType="num">
                                      <p:cBhvr>
                                        <p:cTn id="8" dur="5000" fill="hold"/>
                                        <p:tgtEl>
                                          <p:spTgt spid="1259523">
                                            <p:txEl>
                                              <p:pRg st="0" end="0"/>
                                            </p:txEl>
                                          </p:spTgt>
                                        </p:tgtEl>
                                        <p:attrNameLst>
                                          <p:attrName>ppt_h</p:attrName>
                                        </p:attrNameLst>
                                      </p:cBhvr>
                                      <p:tavLst>
                                        <p:tav tm="0">
                                          <p:val>
                                            <p:fltVal val="0"/>
                                          </p:val>
                                        </p:tav>
                                        <p:tav tm="100000">
                                          <p:val>
                                            <p:strVal val="#ppt_h"/>
                                          </p:val>
                                        </p:tav>
                                      </p:tavLst>
                                    </p:anim>
                                    <p:animEffect transition="in" filter="fade">
                                      <p:cBhvr>
                                        <p:cTn id="9" dur="5000"/>
                                        <p:tgtEl>
                                          <p:spTgt spid="12595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50825" y="228600"/>
            <a:ext cx="8642350" cy="1066800"/>
          </a:xfrm>
        </p:spPr>
        <p:txBody>
          <a:bodyPr>
            <a:normAutofit/>
          </a:bodyPr>
          <a:lstStyle/>
          <a:p>
            <a:r>
              <a:rPr lang="fa-IR" sz="3200" b="1" dirty="0" smtClean="0"/>
              <a:t>ديدگاه تجربه گرايي و پوزيتیويسم</a:t>
            </a:r>
            <a:endParaRPr lang="en-US" sz="3200" b="1" dirty="0" smtClean="0"/>
          </a:p>
        </p:txBody>
      </p:sp>
      <p:sp>
        <p:nvSpPr>
          <p:cNvPr id="15363" name="Rectangle 3"/>
          <p:cNvSpPr>
            <a:spLocks noGrp="1" noChangeArrowheads="1"/>
          </p:cNvSpPr>
          <p:nvPr>
            <p:ph type="subTitle" idx="1"/>
          </p:nvPr>
        </p:nvSpPr>
        <p:spPr>
          <a:xfrm>
            <a:off x="1371600" y="1295400"/>
            <a:ext cx="6400800" cy="5105400"/>
          </a:xfrm>
        </p:spPr>
        <p:txBody>
          <a:bodyPr rtlCol="0">
            <a:normAutofit lnSpcReduction="10000"/>
          </a:bodyPr>
          <a:lstStyle/>
          <a:p>
            <a:pPr marL="514350" indent="-514350" rtl="1" fontAlgn="auto">
              <a:spcAft>
                <a:spcPts val="0"/>
              </a:spcAft>
              <a:buFont typeface="+mj-lt"/>
              <a:buAutoNum type="arabicPeriod"/>
              <a:defRPr/>
            </a:pPr>
            <a:r>
              <a:rPr lang="fa-IR" sz="2800" b="1" dirty="0" smtClean="0">
                <a:latin typeface="Times New Roman" pitchFamily="18" charset="0"/>
                <a:cs typeface="Times New Roman" pitchFamily="18" charset="0"/>
              </a:rPr>
              <a:t>باني اين طرز فکر </a:t>
            </a:r>
            <a:r>
              <a:rPr lang="fa-IR" sz="2800" b="1" dirty="0" smtClean="0">
                <a:solidFill>
                  <a:srgbClr val="FF0000"/>
                </a:solidFill>
                <a:latin typeface="Times New Roman" pitchFamily="18" charset="0"/>
                <a:cs typeface="Times New Roman" pitchFamily="18" charset="0"/>
              </a:rPr>
              <a:t>فرانسيس بيکن </a:t>
            </a:r>
            <a:r>
              <a:rPr lang="fa-IR" sz="2800" b="1" dirty="0" smtClean="0">
                <a:latin typeface="Times New Roman" pitchFamily="18" charset="0"/>
                <a:cs typeface="Times New Roman" pitchFamily="18" charset="0"/>
              </a:rPr>
              <a:t>است. اين مکتب فلسفی، وسيله شناخت را حواس انسان ميداند و معتقد است شناختي اعتبار دارد که به وسيله يکي از حواس قابل درک باشد.</a:t>
            </a:r>
          </a:p>
          <a:p>
            <a:pPr marL="514350" indent="-514350" algn="r" rtl="1" fontAlgn="auto">
              <a:spcAft>
                <a:spcPts val="0"/>
              </a:spcAft>
              <a:defRPr/>
            </a:pPr>
            <a:r>
              <a:rPr lang="fa-IR" sz="2800" b="1" dirty="0" smtClean="0">
                <a:latin typeface="Times New Roman" pitchFamily="18" charset="0"/>
                <a:cs typeface="Times New Roman" pitchFamily="18" charset="0"/>
              </a:rPr>
              <a:t>2. اساس تجربه است.</a:t>
            </a:r>
          </a:p>
          <a:p>
            <a:pPr marL="514350" indent="-514350" algn="r" rtl="1" fontAlgn="auto">
              <a:spcAft>
                <a:spcPts val="0"/>
              </a:spcAft>
              <a:defRPr/>
            </a:pPr>
            <a:r>
              <a:rPr lang="fa-IR" sz="2800" b="1" dirty="0" smtClean="0">
                <a:latin typeface="Times New Roman" pitchFamily="18" charset="0"/>
                <a:cs typeface="Times New Roman" pitchFamily="18" charset="0"/>
              </a:rPr>
              <a:t>3. برای فهم جهان به تجربه، آزمایش و مشاهده اصالت می دهد. تجربه و آموزش دو واژه کلیدی هستند.</a:t>
            </a:r>
          </a:p>
          <a:p>
            <a:pPr marL="514350" indent="-514350" algn="r" rtl="1" fontAlgn="auto">
              <a:spcAft>
                <a:spcPts val="0"/>
              </a:spcAft>
              <a:defRPr/>
            </a:pPr>
            <a:r>
              <a:rPr lang="fa-IR" sz="2800" b="1" dirty="0" smtClean="0">
                <a:latin typeface="Times New Roman" pitchFamily="18" charset="0"/>
                <a:cs typeface="Times New Roman" pitchFamily="18" charset="0"/>
              </a:rPr>
              <a:t>4. روش استقرایی را برای دستیابی به قوانین کلی و علمی بکار می گیرد.  </a:t>
            </a:r>
          </a:p>
          <a:p>
            <a:pPr marL="514350" indent="-514350" algn="r" rtl="1" fontAlgn="auto">
              <a:spcAft>
                <a:spcPts val="0"/>
              </a:spcAft>
              <a:defRPr/>
            </a:pPr>
            <a:r>
              <a:rPr lang="fa-IR" sz="2800" b="1" dirty="0" smtClean="0">
                <a:latin typeface="Times New Roman" pitchFamily="18" charset="0"/>
                <a:cs typeface="Times New Roman" pitchFamily="18" charset="0"/>
              </a:rPr>
              <a:t>5. برای حل مسئله فرضیه طراحی میشود و سپس فرضیه مذکور مورد آزمایش قرار می گیرد.</a:t>
            </a:r>
            <a:endParaRPr lang="en-US" sz="2800" b="1" dirty="0" smtClean="0">
              <a:latin typeface="Times New Roman" pitchFamily="18" charset="0"/>
              <a:cs typeface="Times New Roman" pitchFamily="18" charset="0"/>
            </a:endParaRPr>
          </a:p>
          <a:p>
            <a:pPr marL="514350" indent="-514350" algn="r" rtl="1" fontAlgn="auto">
              <a:spcAft>
                <a:spcPts val="0"/>
              </a:spcAft>
              <a:buFont typeface="+mj-lt"/>
              <a:buAutoNum type="arabicPeriod"/>
              <a:defRPr/>
            </a:pPr>
            <a:endParaRPr lang="en-US" dirty="0" smtClean="0">
              <a:cs typeface="Titr" pitchFamily="2" charset="-78"/>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172400"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388424"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388424"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388424" y="62907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8424"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172400"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56376"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72400"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56376"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72400"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56376" y="83671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172400"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956376"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388424"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388424"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172400"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956376"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172400"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56376"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04448"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604448"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604448" y="620688"/>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604448"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04448" y="1052736"/>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604448"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820472" y="836712"/>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820472"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172400"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388424"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56376"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172400"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604448"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604448"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219200" y="762000"/>
            <a:ext cx="6449144" cy="523220"/>
          </a:xfrm>
          <a:prstGeom prst="rect">
            <a:avLst/>
          </a:prstGeom>
          <a:noFill/>
        </p:spPr>
        <p:txBody>
          <a:bodyPr wrap="square" rtlCol="0">
            <a:spAutoFit/>
          </a:bodyPr>
          <a:lstStyle/>
          <a:p>
            <a:pPr algn="ctr" rtl="1"/>
            <a:r>
              <a:rPr lang="fa-IR" sz="2800" b="1" dirty="0" smtClean="0">
                <a:effectLst>
                  <a:outerShdw blurRad="38100" dist="38100" dir="2700000" algn="tl">
                    <a:srgbClr val="000000">
                      <a:alpha val="43137"/>
                    </a:srgbClr>
                  </a:outerShdw>
                </a:effectLst>
                <a:cs typeface="B Zar" pitchFamily="2" charset="-78"/>
              </a:rPr>
              <a:t>فرضیه (</a:t>
            </a:r>
            <a:r>
              <a:rPr lang="en-US" sz="2800" b="1" dirty="0" smtClean="0">
                <a:solidFill>
                  <a:srgbClr val="FF0000"/>
                </a:solidFill>
                <a:effectLst>
                  <a:outerShdw blurRad="38100" dist="38100" dir="2700000" algn="tl">
                    <a:srgbClr val="000000">
                      <a:alpha val="43137"/>
                    </a:srgbClr>
                  </a:outerShdw>
                </a:effectLst>
                <a:cs typeface="B Zar" pitchFamily="2" charset="-78"/>
              </a:rPr>
              <a:t>Hypothesis</a:t>
            </a:r>
            <a:r>
              <a:rPr lang="fa-IR" sz="2800" b="1" dirty="0" smtClean="0">
                <a:solidFill>
                  <a:srgbClr val="FF0000"/>
                </a:solidFill>
                <a:effectLst>
                  <a:outerShdw blurRad="38100" dist="38100" dir="2700000" algn="tl">
                    <a:srgbClr val="000000">
                      <a:alpha val="43137"/>
                    </a:srgbClr>
                  </a:outerShdw>
                </a:effectLst>
                <a:cs typeface="B Zar" pitchFamily="2" charset="-78"/>
              </a:rPr>
              <a:t>)</a:t>
            </a:r>
            <a:r>
              <a:rPr lang="fa-IR" sz="2800" b="1" dirty="0" smtClean="0">
                <a:effectLst>
                  <a:outerShdw blurRad="38100" dist="38100" dir="2700000" algn="tl">
                    <a:srgbClr val="000000">
                      <a:alpha val="43137"/>
                    </a:srgbClr>
                  </a:outerShdw>
                </a:effectLst>
                <a:cs typeface="B Zar" pitchFamily="2" charset="-78"/>
              </a:rPr>
              <a:t> چیست ؟</a:t>
            </a:r>
            <a:endParaRPr lang="en-US" sz="2800" b="1" dirty="0">
              <a:effectLst>
                <a:outerShdw blurRad="38100" dist="38100" dir="2700000" algn="tl">
                  <a:srgbClr val="000000">
                    <a:alpha val="43137"/>
                  </a:srgbClr>
                </a:outerShdw>
              </a:effectLst>
              <a:cs typeface="B Zar" pitchFamily="2" charset="-78"/>
            </a:endParaRPr>
          </a:p>
        </p:txBody>
      </p:sp>
      <p:sp>
        <p:nvSpPr>
          <p:cNvPr id="41" name="TextBox 40"/>
          <p:cNvSpPr txBox="1"/>
          <p:nvPr/>
        </p:nvSpPr>
        <p:spPr>
          <a:xfrm>
            <a:off x="609600" y="2049482"/>
            <a:ext cx="8001000" cy="3970318"/>
          </a:xfrm>
          <a:prstGeom prst="rect">
            <a:avLst/>
          </a:prstGeom>
          <a:noFill/>
        </p:spPr>
        <p:txBody>
          <a:bodyPr wrap="square" rtlCol="0">
            <a:spAutoFit/>
          </a:bodyPr>
          <a:lstStyle/>
          <a:p>
            <a:pPr algn="r" rtl="1">
              <a:lnSpc>
                <a:spcPct val="150000"/>
              </a:lnSpc>
              <a:buFont typeface="Arial" pitchFamily="34" charset="0"/>
              <a:buChar char="•"/>
            </a:pPr>
            <a:r>
              <a:rPr lang="fa-IR" sz="2400" b="1" dirty="0" smtClean="0">
                <a:cs typeface="B Zar" pitchFamily="2" charset="-78"/>
              </a:rPr>
              <a:t>حدس عالمانه ای درباره حل یک مساله.</a:t>
            </a:r>
          </a:p>
          <a:p>
            <a:pPr algn="r" rtl="1">
              <a:lnSpc>
                <a:spcPct val="150000"/>
              </a:lnSpc>
              <a:buFont typeface="Arial" pitchFamily="34" charset="0"/>
              <a:buChar char="•"/>
            </a:pPr>
            <a:endParaRPr lang="en-US" sz="2400" b="1" dirty="0" smtClean="0">
              <a:cs typeface="B Zar" pitchFamily="2" charset="-78"/>
            </a:endParaRPr>
          </a:p>
          <a:p>
            <a:pPr rtl="1">
              <a:lnSpc>
                <a:spcPct val="150000"/>
              </a:lnSpc>
              <a:buFont typeface="Arial" pitchFamily="34" charset="0"/>
              <a:buChar char="•"/>
            </a:pPr>
            <a:r>
              <a:rPr lang="fa-IR" sz="2400" b="1" dirty="0" smtClean="0">
                <a:cs typeface="B Zar" pitchFamily="2" charset="-78"/>
              </a:rPr>
              <a:t>راه حل پیشنهادی محقق برای پاسخگویی به مساله. </a:t>
            </a:r>
          </a:p>
          <a:p>
            <a:pPr rtl="1">
              <a:lnSpc>
                <a:spcPct val="150000"/>
              </a:lnSpc>
              <a:buFont typeface="Arial" pitchFamily="34" charset="0"/>
              <a:buChar char="•"/>
            </a:pPr>
            <a:endParaRPr lang="fa-IR" sz="2400" b="1" dirty="0" smtClean="0">
              <a:cs typeface="B Zar" pitchFamily="2" charset="-78"/>
            </a:endParaRPr>
          </a:p>
          <a:p>
            <a:pPr rtl="1">
              <a:lnSpc>
                <a:spcPct val="150000"/>
              </a:lnSpc>
              <a:buFont typeface="Arial" pitchFamily="34" charset="0"/>
              <a:buChar char="•"/>
            </a:pPr>
            <a:r>
              <a:rPr lang="fa-IR" sz="2400" b="1" dirty="0" smtClean="0">
                <a:cs typeface="B Zar" pitchFamily="2" charset="-78"/>
              </a:rPr>
              <a:t>فرض منطقی بین دو یا چند متغیر که بر اساس روابط یا شبکه روابط مبتنی بر چهارچوب نظری پایه ریزی میشوند و به صورت جمله های آزمون پذیر بیان می گردد</a:t>
            </a:r>
            <a:r>
              <a:rPr lang="fa-IR" sz="2400" dirty="0" smtClean="0">
                <a:cs typeface="B Zar" pitchFamily="2" charset="-78"/>
              </a:rPr>
              <a:t>.</a:t>
            </a:r>
            <a:endParaRPr lang="en-US" sz="2400" dirty="0" smtClean="0">
              <a:cs typeface="B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box(in)">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1">
                                            <p:txEl>
                                              <p:pRg st="0" end="0"/>
                                            </p:txEl>
                                          </p:spTgt>
                                        </p:tgtEl>
                                        <p:attrNameLst>
                                          <p:attrName>style.visibility</p:attrName>
                                        </p:attrNameLst>
                                      </p:cBhvr>
                                      <p:to>
                                        <p:strVal val="visible"/>
                                      </p:to>
                                    </p:set>
                                    <p:animEffect transition="in" filter="box(in)">
                                      <p:cBhvr>
                                        <p:cTn id="12" dur="500"/>
                                        <p:tgtEl>
                                          <p:spTgt spid="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box(in)">
                                      <p:cBhvr>
                                        <p:cTn id="17" dur="500"/>
                                        <p:tgtEl>
                                          <p:spTgt spid="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1">
                                            <p:txEl>
                                              <p:pRg st="4" end="4"/>
                                            </p:txEl>
                                          </p:spTgt>
                                        </p:tgtEl>
                                        <p:attrNameLst>
                                          <p:attrName>style.visibility</p:attrName>
                                        </p:attrNameLst>
                                      </p:cBhvr>
                                      <p:to>
                                        <p:strVal val="visible"/>
                                      </p:to>
                                    </p:set>
                                    <p:animEffect transition="in" filter="box(in)">
                                      <p:cBhvr>
                                        <p:cTn id="22" dur="500"/>
                                        <p:tgtEl>
                                          <p:spTgt spid="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fa-IR" sz="3200" b="1" dirty="0" smtClean="0">
                <a:latin typeface="Times New Roman" pitchFamily="18" charset="0"/>
                <a:cs typeface="Times New Roman" pitchFamily="18" charset="0"/>
              </a:rPr>
              <a:t>فرضيه</a:t>
            </a:r>
            <a:r>
              <a:rPr lang="fa-IR" dirty="0" smtClean="0">
                <a:cs typeface="Titr" pitchFamily="2" charset="-78"/>
              </a:rPr>
              <a:t>  </a:t>
            </a:r>
            <a:endParaRPr lang="en-US" dirty="0" smtClean="0">
              <a:cs typeface="Titr" pitchFamily="2" charset="-78"/>
            </a:endParaRPr>
          </a:p>
        </p:txBody>
      </p:sp>
      <p:sp>
        <p:nvSpPr>
          <p:cNvPr id="49155" name="Rectangle 3"/>
          <p:cNvSpPr>
            <a:spLocks noGrp="1" noChangeArrowheads="1"/>
          </p:cNvSpPr>
          <p:nvPr>
            <p:ph idx="1"/>
          </p:nvPr>
        </p:nvSpPr>
        <p:spPr/>
        <p:txBody>
          <a:bodyPr/>
          <a:lstStyle/>
          <a:p>
            <a:pPr algn="just" rtl="1" eaLnBrk="1" hangingPunct="1"/>
            <a:r>
              <a:rPr lang="fa-IR" sz="2800" b="1" dirty="0" smtClean="0">
                <a:cs typeface="Titr" pitchFamily="2" charset="-78"/>
              </a:rPr>
              <a:t> </a:t>
            </a:r>
            <a:r>
              <a:rPr lang="ar-SA" sz="2800" b="1" dirty="0" smtClean="0">
                <a:solidFill>
                  <a:srgbClr val="FF3300"/>
                </a:solidFill>
                <a:latin typeface="Times New Roman" pitchFamily="18" charset="0"/>
                <a:cs typeface="Times New Roman" pitchFamily="18" charset="0"/>
              </a:rPr>
              <a:t>فرضيه</a:t>
            </a:r>
            <a:r>
              <a:rPr lang="ar-SA" sz="2800" b="1" dirty="0" smtClean="0">
                <a:latin typeface="Times New Roman" pitchFamily="18" charset="0"/>
                <a:cs typeface="Times New Roman" pitchFamily="18" charset="0"/>
              </a:rPr>
              <a:t> حدسي است علمي كه محقق براي نتيجه تحقيق خود مي زند. فرضيه نشان مي دهد كه چرا يك يا چند عامل ، عوامل ديگر را تحت تأثير قرار مي دهند.</a:t>
            </a:r>
            <a:endParaRPr lang="fa-IR" sz="2800" b="1" dirty="0" smtClean="0">
              <a:latin typeface="Times New Roman" pitchFamily="18" charset="0"/>
              <a:cs typeface="Times New Roman" pitchFamily="18" charset="0"/>
            </a:endParaRPr>
          </a:p>
          <a:p>
            <a:pPr algn="just" rtl="1" eaLnBrk="1" hangingPunct="1"/>
            <a:r>
              <a:rPr lang="fa-IR" sz="2800" b="1" dirty="0" smtClean="0">
                <a:solidFill>
                  <a:srgbClr val="FF3300"/>
                </a:solidFill>
                <a:latin typeface="Times New Roman" pitchFamily="18" charset="0"/>
                <a:cs typeface="Times New Roman" pitchFamily="18" charset="0"/>
              </a:rPr>
              <a:t>فرضيه</a:t>
            </a:r>
            <a:r>
              <a:rPr lang="fa-IR" sz="2800" b="1" dirty="0" smtClean="0">
                <a:latin typeface="Times New Roman" pitchFamily="18" charset="0"/>
                <a:cs typeface="Times New Roman" pitchFamily="18" charset="0"/>
              </a:rPr>
              <a:t> تحقيق را يک حدس علمی يا پيش داوری دانست که بوسيله ی جمع آوری حقايقی که منجر به قبولی يا رد آن فرضيه می شود مورد آزمايش قرار می گيرد</a:t>
            </a:r>
          </a:p>
          <a:p>
            <a:pPr algn="just" rtl="1" eaLnBrk="1" hangingPunct="1"/>
            <a:r>
              <a:rPr lang="fa-IR" sz="2800" b="1" dirty="0" smtClean="0">
                <a:latin typeface="Times New Roman" pitchFamily="18" charset="0"/>
                <a:cs typeface="Times New Roman" pitchFamily="18" charset="0"/>
              </a:rPr>
              <a:t> به عبارت ديگر </a:t>
            </a:r>
            <a:r>
              <a:rPr lang="fa-IR" sz="2800" b="1" dirty="0" smtClean="0">
                <a:solidFill>
                  <a:srgbClr val="FF3300"/>
                </a:solidFill>
                <a:latin typeface="Times New Roman" pitchFamily="18" charset="0"/>
                <a:cs typeface="Times New Roman" pitchFamily="18" charset="0"/>
              </a:rPr>
              <a:t>فرضيه</a:t>
            </a:r>
            <a:r>
              <a:rPr lang="fa-IR" sz="2800" b="1" dirty="0" smtClean="0">
                <a:latin typeface="Times New Roman" pitchFamily="18" charset="0"/>
                <a:cs typeface="Times New Roman" pitchFamily="18" charset="0"/>
              </a:rPr>
              <a:t> را راه حل پيشنهادی محقق برای مسئله تحقيق و يا نتيجه تحقيق دانسته اند.</a:t>
            </a:r>
            <a:r>
              <a:rPr lang="ar-SA" sz="2800" b="1" dirty="0" smtClean="0">
                <a:latin typeface="Times New Roman" pitchFamily="18" charset="0"/>
                <a:cs typeface="Times New Roman" pitchFamily="18" charset="0"/>
              </a:rPr>
              <a:t> </a:t>
            </a:r>
            <a:endParaRPr lang="fa-IR" sz="2800" b="1" dirty="0" smtClean="0">
              <a:latin typeface="Times New Roman" pitchFamily="18" charset="0"/>
              <a:cs typeface="Times New Roman" pitchFamily="18" charset="0"/>
            </a:endParaRPr>
          </a:p>
          <a:p>
            <a:pPr algn="just" eaLnBrk="1" hangingPunct="1"/>
            <a:endParaRPr lang="fa-IR" sz="2800" b="1" dirty="0" smtClean="0">
              <a:cs typeface="Titr" pitchFamily="2" charset="-78"/>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fa-IR" sz="3200" b="1" dirty="0" smtClean="0">
                <a:latin typeface="Times New Roman" pitchFamily="18" charset="0"/>
                <a:cs typeface="Times New Roman" pitchFamily="18" charset="0"/>
              </a:rPr>
              <a:t>مثال</a:t>
            </a:r>
            <a:r>
              <a:rPr lang="fa-IR" dirty="0" smtClean="0">
                <a:cs typeface="Titr" pitchFamily="2" charset="-78"/>
              </a:rPr>
              <a:t>  </a:t>
            </a:r>
            <a:endParaRPr lang="en-US" dirty="0" smtClean="0">
              <a:cs typeface="Titr" pitchFamily="2" charset="-78"/>
            </a:endParaRPr>
          </a:p>
        </p:txBody>
      </p:sp>
      <p:sp>
        <p:nvSpPr>
          <p:cNvPr id="49155" name="Rectangle 3"/>
          <p:cNvSpPr>
            <a:spLocks noGrp="1" noChangeArrowheads="1"/>
          </p:cNvSpPr>
          <p:nvPr>
            <p:ph idx="1"/>
          </p:nvPr>
        </p:nvSpPr>
        <p:spPr/>
        <p:txBody>
          <a:bodyPr/>
          <a:lstStyle/>
          <a:p>
            <a:pPr algn="just" rtl="1" eaLnBrk="1" hangingPunct="1"/>
            <a:r>
              <a:rPr lang="fa-IR" sz="2800" b="1" dirty="0" smtClean="0">
                <a:cs typeface="Titr" pitchFamily="2" charset="-78"/>
              </a:rPr>
              <a:t> </a:t>
            </a:r>
            <a:r>
              <a:rPr lang="fa-IR" sz="2800" b="1" dirty="0" smtClean="0">
                <a:latin typeface="Times New Roman" pitchFamily="18" charset="0"/>
                <a:cs typeface="Times New Roman" pitchFamily="18" charset="0"/>
              </a:rPr>
              <a:t>افراد سیگاری بیشتر از دیگران به بیماریهای قلبی مبتلا می شوند.</a:t>
            </a:r>
          </a:p>
          <a:p>
            <a:pPr algn="just" rtl="1" eaLnBrk="1" hangingPunct="1"/>
            <a:r>
              <a:rPr lang="fa-IR" sz="2800" b="1" dirty="0" smtClean="0">
                <a:latin typeface="Times New Roman" pitchFamily="18" charset="0"/>
                <a:cs typeface="Times New Roman" pitchFamily="18" charset="0"/>
              </a:rPr>
              <a:t>مصرف شیر مادر در رشد هوشی کودک تاثیر دارد. </a:t>
            </a:r>
          </a:p>
          <a:p>
            <a:pPr algn="just" rtl="1" eaLnBrk="1" hangingPunct="1"/>
            <a:r>
              <a:rPr lang="fa-IR" sz="2800" b="1" dirty="0" smtClean="0">
                <a:latin typeface="Times New Roman" pitchFamily="18" charset="0"/>
                <a:cs typeface="Times New Roman" pitchFamily="18" charset="0"/>
              </a:rPr>
              <a:t>بین وضعیت اقتصادی و افت تحصیلی رابطه وجود دارد.</a:t>
            </a:r>
          </a:p>
          <a:p>
            <a:pPr algn="just" rtl="1"/>
            <a:r>
              <a:rPr lang="fa-IR" sz="2800" b="1" dirty="0" smtClean="0">
                <a:latin typeface="Times New Roman" pitchFamily="18" charset="0"/>
                <a:cs typeface="Times New Roman" pitchFamily="18" charset="0"/>
              </a:rPr>
              <a:t>کارایی بیرونی سازمانهای دولتی بستگی به نوع سازماندهی (متمرکز یا غیر متمرکز) دارد.</a:t>
            </a:r>
          </a:p>
          <a:p>
            <a:pPr algn="just" rtl="1"/>
            <a:r>
              <a:rPr lang="fa-IR" sz="2800" b="1" dirty="0" smtClean="0">
                <a:latin typeface="Times New Roman" pitchFamily="18" charset="0"/>
                <a:cs typeface="Times New Roman" pitchFamily="18" charset="0"/>
              </a:rPr>
              <a:t>آفرینندگی مدیر تابع تکامل توانایی های شخصی است. (کلی)</a:t>
            </a:r>
          </a:p>
          <a:p>
            <a:pPr algn="just" rtl="1"/>
            <a:endParaRPr lang="fa-IR" sz="28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fa-IR" b="1" dirty="0" smtClean="0">
                <a:cs typeface="Titr" pitchFamily="2" charset="-78"/>
              </a:rPr>
              <a:t>بيان فرضيه</a:t>
            </a:r>
            <a:endParaRPr lang="en-US" b="1" dirty="0" smtClean="0">
              <a:cs typeface="Titr" pitchFamily="2" charset="-78"/>
            </a:endParaRPr>
          </a:p>
        </p:txBody>
      </p:sp>
      <p:sp>
        <p:nvSpPr>
          <p:cNvPr id="50179" name="Rectangle 3"/>
          <p:cNvSpPr>
            <a:spLocks noGrp="1" noChangeArrowheads="1"/>
          </p:cNvSpPr>
          <p:nvPr>
            <p:ph idx="1"/>
          </p:nvPr>
        </p:nvSpPr>
        <p:spPr/>
        <p:txBody>
          <a:bodyPr/>
          <a:lstStyle/>
          <a:p>
            <a:pPr algn="just" rtl="1" eaLnBrk="1" hangingPunct="1"/>
            <a:r>
              <a:rPr lang="fa-IR" b="1" dirty="0" smtClean="0">
                <a:latin typeface="Times New Roman" pitchFamily="18" charset="0"/>
                <a:cs typeface="Times New Roman" pitchFamily="18" charset="0"/>
              </a:rPr>
              <a:t>گاهی اوقات از يک فرمول برای بيان فرضيه استفاده می شود، بدين شکل که:" </a:t>
            </a:r>
            <a:r>
              <a:rPr lang="fa-IR" b="1" u="sng" dirty="0" smtClean="0">
                <a:solidFill>
                  <a:srgbClr val="FF3300"/>
                </a:solidFill>
                <a:latin typeface="Times New Roman" pitchFamily="18" charset="0"/>
                <a:cs typeface="Times New Roman" pitchFamily="18" charset="0"/>
              </a:rPr>
              <a:t>اگر چنين و چنان رخ دهد چنين و چنان خواهد شد</a:t>
            </a:r>
            <a:r>
              <a:rPr lang="fa-IR" b="1" u="sng" dirty="0" smtClean="0">
                <a:latin typeface="Times New Roman" pitchFamily="18" charset="0"/>
                <a:cs typeface="Times New Roman" pitchFamily="18" charset="0"/>
              </a:rPr>
              <a:t>" </a:t>
            </a:r>
          </a:p>
          <a:p>
            <a:pPr algn="just" rtl="1" eaLnBrk="1" hangingPunct="1"/>
            <a:endParaRPr lang="fa-IR" b="1" dirty="0" smtClean="0">
              <a:latin typeface="Times New Roman" pitchFamily="18" charset="0"/>
              <a:cs typeface="Times New Roman" pitchFamily="18" charset="0"/>
            </a:endParaRPr>
          </a:p>
          <a:p>
            <a:pPr algn="just" rtl="1" eaLnBrk="1" hangingPunct="1"/>
            <a:r>
              <a:rPr lang="fa-IR" b="1" dirty="0" smtClean="0">
                <a:latin typeface="Times New Roman" pitchFamily="18" charset="0"/>
                <a:cs typeface="Times New Roman" pitchFamily="18" charset="0"/>
              </a:rPr>
              <a:t>محقق صرفا" قصد </a:t>
            </a:r>
            <a:r>
              <a:rPr lang="fa-IR" b="1" dirty="0" smtClean="0">
                <a:solidFill>
                  <a:srgbClr val="0033CC"/>
                </a:solidFill>
                <a:latin typeface="Times New Roman" pitchFamily="18" charset="0"/>
                <a:cs typeface="Times New Roman" pitchFamily="18" charset="0"/>
              </a:rPr>
              <a:t>آزمايش فرضيه را دارد نه اثبات آن</a:t>
            </a:r>
            <a:r>
              <a:rPr lang="fa-IR"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fa-IR" sz="3200" b="1" dirty="0" smtClean="0">
                <a:latin typeface="Times New Roman" pitchFamily="18" charset="0"/>
                <a:cs typeface="Times New Roman" pitchFamily="18" charset="0"/>
              </a:rPr>
              <a:t>نقش فرضیه در تحقیق علمی</a:t>
            </a:r>
            <a:r>
              <a:rPr lang="fa-IR" b="1" dirty="0" smtClean="0">
                <a:cs typeface="Titr" pitchFamily="2" charset="-78"/>
              </a:rPr>
              <a:t> </a:t>
            </a:r>
            <a:endParaRPr lang="en-US" b="1" dirty="0" smtClean="0">
              <a:cs typeface="Titr" pitchFamily="2" charset="-78"/>
            </a:endParaRPr>
          </a:p>
        </p:txBody>
      </p:sp>
      <p:sp>
        <p:nvSpPr>
          <p:cNvPr id="50179" name="Rectangle 3"/>
          <p:cNvSpPr>
            <a:spLocks noGrp="1" noChangeArrowheads="1"/>
          </p:cNvSpPr>
          <p:nvPr>
            <p:ph idx="1"/>
          </p:nvPr>
        </p:nvSpPr>
        <p:spPr/>
        <p:txBody>
          <a:bodyPr>
            <a:normAutofit/>
          </a:bodyPr>
          <a:lstStyle/>
          <a:p>
            <a:pPr algn="just" rtl="1" eaLnBrk="1" hangingPunct="1"/>
            <a:r>
              <a:rPr lang="fa-IR" sz="2400" b="1" dirty="0" smtClean="0">
                <a:latin typeface="Times New Roman" pitchFamily="18" charset="0"/>
                <a:cs typeface="Times New Roman" pitchFamily="18" charset="0"/>
              </a:rPr>
              <a:t>به مطالعه منابع و ادبیات تحقیق جهت می دهد.</a:t>
            </a:r>
          </a:p>
          <a:p>
            <a:pPr algn="just" rtl="1" eaLnBrk="1" hangingPunct="1"/>
            <a:r>
              <a:rPr lang="fa-IR" sz="2400" b="1" dirty="0" smtClean="0">
                <a:latin typeface="Times New Roman" pitchFamily="18" charset="0"/>
                <a:cs typeface="Times New Roman" pitchFamily="18" charset="0"/>
              </a:rPr>
              <a:t>محقق را به موقعیتهای معنی دار مسئله پژوهش حساس تر می نماید.</a:t>
            </a:r>
          </a:p>
          <a:p>
            <a:pPr algn="just" rtl="1" eaLnBrk="1" hangingPunct="1"/>
            <a:r>
              <a:rPr lang="fa-IR" sz="2400" b="1" dirty="0" smtClean="0">
                <a:latin typeface="Times New Roman" pitchFamily="18" charset="0"/>
                <a:cs typeface="Times New Roman" pitchFamily="18" charset="0"/>
              </a:rPr>
              <a:t>باعث می شود تا محقق مسئله پژوهش را بهتر درک و روشهای جمع آوری اطلاعات را بهتر تعیین نماید.</a:t>
            </a:r>
          </a:p>
          <a:p>
            <a:pPr algn="just" rtl="1" eaLnBrk="1" hangingPunct="1"/>
            <a:r>
              <a:rPr lang="fa-IR" sz="2400" b="1" dirty="0" smtClean="0">
                <a:latin typeface="Times New Roman" pitchFamily="18" charset="0"/>
                <a:cs typeface="Times New Roman" pitchFamily="18" charset="0"/>
              </a:rPr>
              <a:t>فرضیه چهارچوبی برای تجزیه و تحلیل و تفسیر اطلاعات و نتیجه گیری ارائه می دهد.</a:t>
            </a:r>
          </a:p>
          <a:p>
            <a:pPr algn="just" rtl="1" eaLnBrk="1" hangingPunct="1">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172400"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388424"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388424"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388424" y="62907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8424"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172400"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56376"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72400"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56376"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72400"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56376" y="83671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172400"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956376"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388424"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388424"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172400"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956376"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172400"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56376"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04448"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604448"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604448" y="620688"/>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604448"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04448" y="1052736"/>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604448"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820472" y="836712"/>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820472"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172400"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388424"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56376"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172400"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604448"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604448"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219200" y="762000"/>
            <a:ext cx="6449144" cy="523220"/>
          </a:xfrm>
          <a:prstGeom prst="rect">
            <a:avLst/>
          </a:prstGeom>
          <a:noFill/>
        </p:spPr>
        <p:txBody>
          <a:bodyPr wrap="square" rtlCol="0">
            <a:spAutoFit/>
          </a:bodyPr>
          <a:lstStyle/>
          <a:p>
            <a:pPr algn="ctr" rtl="1"/>
            <a:r>
              <a:rPr lang="fa-IR" sz="2800" b="1" dirty="0" smtClean="0">
                <a:effectLst>
                  <a:outerShdw blurRad="38100" dist="38100" dir="2700000" algn="tl">
                    <a:srgbClr val="000000">
                      <a:alpha val="43137"/>
                    </a:srgbClr>
                  </a:outerShdw>
                </a:effectLst>
                <a:cs typeface="B Zar" pitchFamily="2" charset="-78"/>
              </a:rPr>
              <a:t>منابع فرضیه</a:t>
            </a:r>
            <a:endParaRPr lang="en-US" sz="2800" b="1" dirty="0">
              <a:effectLst>
                <a:outerShdw blurRad="38100" dist="38100" dir="2700000" algn="tl">
                  <a:srgbClr val="000000">
                    <a:alpha val="43137"/>
                  </a:srgbClr>
                </a:outerShdw>
              </a:effectLst>
              <a:cs typeface="B Zar" pitchFamily="2" charset="-78"/>
            </a:endParaRPr>
          </a:p>
        </p:txBody>
      </p:sp>
      <p:sp>
        <p:nvSpPr>
          <p:cNvPr id="41" name="TextBox 40"/>
          <p:cNvSpPr txBox="1"/>
          <p:nvPr/>
        </p:nvSpPr>
        <p:spPr>
          <a:xfrm>
            <a:off x="838200" y="2057400"/>
            <a:ext cx="6400800" cy="3046988"/>
          </a:xfrm>
          <a:prstGeom prst="rect">
            <a:avLst/>
          </a:prstGeom>
          <a:noFill/>
        </p:spPr>
        <p:txBody>
          <a:bodyPr wrap="square" rtlCol="0">
            <a:spAutoFit/>
          </a:bodyPr>
          <a:lstStyle/>
          <a:p>
            <a:pPr algn="r" rtl="1">
              <a:lnSpc>
                <a:spcPct val="200000"/>
              </a:lnSpc>
              <a:buFont typeface="Arial" pitchFamily="34" charset="0"/>
              <a:buChar char="•"/>
            </a:pPr>
            <a:r>
              <a:rPr lang="fa-IR" sz="2400" b="1" dirty="0" smtClean="0">
                <a:cs typeface="B Zar" pitchFamily="2" charset="-78"/>
              </a:rPr>
              <a:t>تجارب گذشته</a:t>
            </a:r>
          </a:p>
          <a:p>
            <a:pPr algn="r" rtl="1">
              <a:lnSpc>
                <a:spcPct val="200000"/>
              </a:lnSpc>
              <a:buFont typeface="Arial" pitchFamily="34" charset="0"/>
              <a:buChar char="•"/>
            </a:pPr>
            <a:r>
              <a:rPr lang="fa-IR" sz="2400" b="1" dirty="0" smtClean="0">
                <a:cs typeface="B Zar" pitchFamily="2" charset="-78"/>
              </a:rPr>
              <a:t>تئوریهای موجود</a:t>
            </a:r>
          </a:p>
          <a:p>
            <a:pPr algn="r" rtl="1">
              <a:lnSpc>
                <a:spcPct val="200000"/>
              </a:lnSpc>
              <a:buFont typeface="Arial" pitchFamily="34" charset="0"/>
              <a:buChar char="•"/>
            </a:pPr>
            <a:r>
              <a:rPr lang="fa-IR" sz="2400" b="1" dirty="0" smtClean="0">
                <a:cs typeface="B Zar" pitchFamily="2" charset="-78"/>
              </a:rPr>
              <a:t>خلاقیت پژوهشگر</a:t>
            </a:r>
          </a:p>
          <a:p>
            <a:pPr algn="r" rtl="1"/>
            <a:endParaRPr lang="fa-IR" sz="2400" b="1" dirty="0" smtClean="0">
              <a:cs typeface="B Zar" pitchFamily="2" charset="-78"/>
            </a:endParaRPr>
          </a:p>
          <a:p>
            <a:pPr algn="r" rtl="1"/>
            <a:endParaRPr lang="en-US" sz="2400" b="1" dirty="0">
              <a:cs typeface="B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box(in)">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1">
                                            <p:txEl>
                                              <p:pRg st="0" end="0"/>
                                            </p:txEl>
                                          </p:spTgt>
                                        </p:tgtEl>
                                        <p:attrNameLst>
                                          <p:attrName>style.visibility</p:attrName>
                                        </p:attrNameLst>
                                      </p:cBhvr>
                                      <p:to>
                                        <p:strVal val="visible"/>
                                      </p:to>
                                    </p:set>
                                    <p:animEffect transition="in" filter="box(in)">
                                      <p:cBhvr>
                                        <p:cTn id="12" dur="500"/>
                                        <p:tgtEl>
                                          <p:spTgt spid="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1">
                                            <p:txEl>
                                              <p:pRg st="1" end="1"/>
                                            </p:txEl>
                                          </p:spTgt>
                                        </p:tgtEl>
                                        <p:attrNameLst>
                                          <p:attrName>style.visibility</p:attrName>
                                        </p:attrNameLst>
                                      </p:cBhvr>
                                      <p:to>
                                        <p:strVal val="visible"/>
                                      </p:to>
                                    </p:set>
                                    <p:animEffect transition="in" filter="box(in)">
                                      <p:cBhvr>
                                        <p:cTn id="17" dur="500"/>
                                        <p:tgtEl>
                                          <p:spTgt spid="4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1">
                                            <p:txEl>
                                              <p:pRg st="2" end="2"/>
                                            </p:txEl>
                                          </p:spTgt>
                                        </p:tgtEl>
                                        <p:attrNameLst>
                                          <p:attrName>style.visibility</p:attrName>
                                        </p:attrNameLst>
                                      </p:cBhvr>
                                      <p:to>
                                        <p:strVal val="visible"/>
                                      </p:to>
                                    </p:set>
                                    <p:animEffect transition="in" filter="box(in)">
                                      <p:cBhvr>
                                        <p:cTn id="22" dur="500"/>
                                        <p:tgtEl>
                                          <p:spTgt spid="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172400"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388424"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388424"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388424" y="62907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8424"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172400"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56376"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72400"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56376"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72400"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56376" y="83671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172400"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956376"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388424"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388424"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172400"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956376"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172400"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56376"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04448"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604448"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604448" y="620688"/>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604448"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04448" y="1052736"/>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604448"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820472" y="836712"/>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820472"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172400"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388424"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56376"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172400"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604448"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604448"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219200" y="152400"/>
            <a:ext cx="6449144" cy="523220"/>
          </a:xfrm>
          <a:prstGeom prst="rect">
            <a:avLst/>
          </a:prstGeom>
          <a:noFill/>
        </p:spPr>
        <p:txBody>
          <a:bodyPr wrap="square" rtlCol="0">
            <a:spAutoFit/>
          </a:bodyPr>
          <a:lstStyle/>
          <a:p>
            <a:pPr algn="ctr" rtl="1"/>
            <a:r>
              <a:rPr lang="fa-IR" sz="2800" b="1" dirty="0" smtClean="0">
                <a:effectLst>
                  <a:outerShdw blurRad="38100" dist="38100" dir="2700000" algn="tl">
                    <a:srgbClr val="000000">
                      <a:alpha val="43137"/>
                    </a:srgbClr>
                  </a:outerShdw>
                </a:effectLst>
                <a:cs typeface="B Zar" pitchFamily="2" charset="-78"/>
              </a:rPr>
              <a:t>ملاکهای تدوین فرضیه </a:t>
            </a:r>
            <a:endParaRPr lang="en-US" sz="2800" b="1" dirty="0">
              <a:effectLst>
                <a:outerShdw blurRad="38100" dist="38100" dir="2700000" algn="tl">
                  <a:srgbClr val="000000">
                    <a:alpha val="43137"/>
                  </a:srgbClr>
                </a:outerShdw>
              </a:effectLst>
              <a:cs typeface="B Zar" pitchFamily="2" charset="-78"/>
            </a:endParaRPr>
          </a:p>
        </p:txBody>
      </p:sp>
      <p:sp>
        <p:nvSpPr>
          <p:cNvPr id="41" name="TextBox 40"/>
          <p:cNvSpPr txBox="1"/>
          <p:nvPr/>
        </p:nvSpPr>
        <p:spPr>
          <a:xfrm>
            <a:off x="609600" y="1551087"/>
            <a:ext cx="7620000" cy="5078313"/>
          </a:xfrm>
          <a:prstGeom prst="rect">
            <a:avLst/>
          </a:prstGeom>
          <a:noFill/>
        </p:spPr>
        <p:txBody>
          <a:bodyPr wrap="square" rtlCol="0">
            <a:spAutoFit/>
          </a:bodyPr>
          <a:lstStyle/>
          <a:p>
            <a:pPr algn="r" rtl="1">
              <a:lnSpc>
                <a:spcPct val="150000"/>
              </a:lnSpc>
              <a:buFont typeface="Arial" pitchFamily="34" charset="0"/>
              <a:buChar char="•"/>
            </a:pPr>
            <a:r>
              <a:rPr lang="fa-IR" sz="2400" b="1" dirty="0" smtClean="0">
                <a:cs typeface="B Zar" pitchFamily="2" charset="-78"/>
              </a:rPr>
              <a:t>فرضیه باید بصورت یک جمله خبری روشن و بدون ابهام بیان شود. </a:t>
            </a:r>
          </a:p>
          <a:p>
            <a:pPr rtl="1">
              <a:lnSpc>
                <a:spcPct val="150000"/>
              </a:lnSpc>
              <a:buFont typeface="Arial" pitchFamily="34" charset="0"/>
              <a:buChar char="•"/>
            </a:pPr>
            <a:r>
              <a:rPr lang="fa-IR" sz="2400" b="1" dirty="0" smtClean="0">
                <a:cs typeface="B Zar" pitchFamily="2" charset="-78"/>
              </a:rPr>
              <a:t>فرضیه باید همبستگی یا رابطه بین دو یا چند متغیر را پیش بینی کند.</a:t>
            </a:r>
          </a:p>
          <a:p>
            <a:pPr rtl="1">
              <a:lnSpc>
                <a:spcPct val="150000"/>
              </a:lnSpc>
              <a:buFont typeface="Arial" pitchFamily="34" charset="0"/>
              <a:buChar char="•"/>
            </a:pPr>
            <a:r>
              <a:rPr lang="fa-IR" sz="2400" b="1" dirty="0" smtClean="0">
                <a:cs typeface="B Zar" pitchFamily="2" charset="-78"/>
              </a:rPr>
              <a:t> فرضیه باید قدرت تبیین داشته باشد.</a:t>
            </a:r>
          </a:p>
          <a:p>
            <a:pPr rtl="1">
              <a:lnSpc>
                <a:spcPct val="150000"/>
              </a:lnSpc>
              <a:buFont typeface="Arial" pitchFamily="34" charset="0"/>
              <a:buChar char="•"/>
            </a:pPr>
            <a:r>
              <a:rPr lang="fa-IR" sz="2400" b="1" dirty="0" smtClean="0">
                <a:cs typeface="B Zar" pitchFamily="2" charset="-78"/>
              </a:rPr>
              <a:t>فرضیه باید قابل آزمون بر مبناي داده‌هاي تجربي باشد. </a:t>
            </a:r>
          </a:p>
          <a:p>
            <a:pPr rtl="1">
              <a:lnSpc>
                <a:spcPct val="150000"/>
              </a:lnSpc>
              <a:buFont typeface="Arial" pitchFamily="34" charset="0"/>
              <a:buChar char="•"/>
            </a:pPr>
            <a:r>
              <a:rPr lang="fa-IR" sz="2400" b="1" dirty="0" smtClean="0">
                <a:cs typeface="B Zar" pitchFamily="2" charset="-78"/>
              </a:rPr>
              <a:t>فرضیه باید با اصول کلی دانش و حقایق هماهنگ باشد.</a:t>
            </a:r>
          </a:p>
          <a:p>
            <a:pPr rtl="1">
              <a:lnSpc>
                <a:spcPct val="150000"/>
              </a:lnSpc>
              <a:buFont typeface="Arial" pitchFamily="34" charset="0"/>
              <a:buChar char="•"/>
            </a:pPr>
            <a:r>
              <a:rPr lang="fa-IR" sz="2400" b="1" dirty="0" smtClean="0">
                <a:cs typeface="B Zar" pitchFamily="2" charset="-78"/>
              </a:rPr>
              <a:t>فرضیه باید مختصر، گویا، دقیق و بدون ابهام باشد.</a:t>
            </a:r>
          </a:p>
          <a:p>
            <a:pPr rtl="1">
              <a:lnSpc>
                <a:spcPct val="150000"/>
              </a:lnSpc>
              <a:buFont typeface="Arial" pitchFamily="34" charset="0"/>
              <a:buChar char="•"/>
            </a:pPr>
            <a:r>
              <a:rPr lang="fa-IR" sz="2400" b="1" dirty="0" smtClean="0">
                <a:cs typeface="B Zar" pitchFamily="2" charset="-78"/>
              </a:rPr>
              <a:t>فرضیه باید فارغ از مفاهیم ارزشی و اخلاقی باشد.</a:t>
            </a:r>
          </a:p>
          <a:p>
            <a:pPr rtl="1">
              <a:lnSpc>
                <a:spcPct val="150000"/>
              </a:lnSpc>
              <a:buFont typeface="Arial" pitchFamily="34" charset="0"/>
              <a:buChar char="•"/>
            </a:pPr>
            <a:r>
              <a:rPr lang="fa-IR" sz="2400" b="1" dirty="0" smtClean="0">
                <a:cs typeface="B Zar" pitchFamily="2" charset="-78"/>
              </a:rPr>
              <a:t>فرضیه باید با نظریه ای مرتبط باشد. </a:t>
            </a:r>
          </a:p>
          <a:p>
            <a:pPr rtl="1">
              <a:lnSpc>
                <a:spcPct val="150000"/>
              </a:lnSpc>
              <a:buFont typeface="Arial" pitchFamily="34" charset="0"/>
              <a:buChar char="•"/>
            </a:pPr>
            <a:r>
              <a:rPr lang="fa-IR" sz="2400" b="1" dirty="0" smtClean="0">
                <a:cs typeface="B Zar" pitchFamily="2" charset="-78"/>
              </a:rPr>
              <a:t>فرضیه باید اختصاصی باشد.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box(in)">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1">
                                            <p:txEl>
                                              <p:pRg st="0" end="0"/>
                                            </p:txEl>
                                          </p:spTgt>
                                        </p:tgtEl>
                                        <p:attrNameLst>
                                          <p:attrName>style.visibility</p:attrName>
                                        </p:attrNameLst>
                                      </p:cBhvr>
                                      <p:to>
                                        <p:strVal val="visible"/>
                                      </p:to>
                                    </p:set>
                                    <p:animEffect transition="in" filter="box(in)">
                                      <p:cBhvr>
                                        <p:cTn id="12" dur="500"/>
                                        <p:tgtEl>
                                          <p:spTgt spid="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1">
                                            <p:txEl>
                                              <p:pRg st="1" end="1"/>
                                            </p:txEl>
                                          </p:spTgt>
                                        </p:tgtEl>
                                        <p:attrNameLst>
                                          <p:attrName>style.visibility</p:attrName>
                                        </p:attrNameLst>
                                      </p:cBhvr>
                                      <p:to>
                                        <p:strVal val="visible"/>
                                      </p:to>
                                    </p:set>
                                    <p:animEffect transition="in" filter="box(in)">
                                      <p:cBhvr>
                                        <p:cTn id="17" dur="500"/>
                                        <p:tgtEl>
                                          <p:spTgt spid="4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1">
                                            <p:txEl>
                                              <p:pRg st="2" end="2"/>
                                            </p:txEl>
                                          </p:spTgt>
                                        </p:tgtEl>
                                        <p:attrNameLst>
                                          <p:attrName>style.visibility</p:attrName>
                                        </p:attrNameLst>
                                      </p:cBhvr>
                                      <p:to>
                                        <p:strVal val="visible"/>
                                      </p:to>
                                    </p:set>
                                    <p:animEffect transition="in" filter="box(in)">
                                      <p:cBhvr>
                                        <p:cTn id="22" dur="500"/>
                                        <p:tgtEl>
                                          <p:spTgt spid="4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1">
                                            <p:txEl>
                                              <p:pRg st="3" end="3"/>
                                            </p:txEl>
                                          </p:spTgt>
                                        </p:tgtEl>
                                        <p:attrNameLst>
                                          <p:attrName>style.visibility</p:attrName>
                                        </p:attrNameLst>
                                      </p:cBhvr>
                                      <p:to>
                                        <p:strVal val="visible"/>
                                      </p:to>
                                    </p:set>
                                    <p:animEffect transition="in" filter="box(in)">
                                      <p:cBhvr>
                                        <p:cTn id="27" dur="500"/>
                                        <p:tgtEl>
                                          <p:spTgt spid="4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1">
                                            <p:txEl>
                                              <p:pRg st="4" end="4"/>
                                            </p:txEl>
                                          </p:spTgt>
                                        </p:tgtEl>
                                        <p:attrNameLst>
                                          <p:attrName>style.visibility</p:attrName>
                                        </p:attrNameLst>
                                      </p:cBhvr>
                                      <p:to>
                                        <p:strVal val="visible"/>
                                      </p:to>
                                    </p:set>
                                    <p:animEffect transition="in" filter="box(in)">
                                      <p:cBhvr>
                                        <p:cTn id="32" dur="500"/>
                                        <p:tgtEl>
                                          <p:spTgt spid="4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1">
                                            <p:txEl>
                                              <p:pRg st="5" end="5"/>
                                            </p:txEl>
                                          </p:spTgt>
                                        </p:tgtEl>
                                        <p:attrNameLst>
                                          <p:attrName>style.visibility</p:attrName>
                                        </p:attrNameLst>
                                      </p:cBhvr>
                                      <p:to>
                                        <p:strVal val="visible"/>
                                      </p:to>
                                    </p:set>
                                    <p:animEffect transition="in" filter="box(in)">
                                      <p:cBhvr>
                                        <p:cTn id="37" dur="500"/>
                                        <p:tgtEl>
                                          <p:spTgt spid="4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1">
                                            <p:txEl>
                                              <p:pRg st="6" end="6"/>
                                            </p:txEl>
                                          </p:spTgt>
                                        </p:tgtEl>
                                        <p:attrNameLst>
                                          <p:attrName>style.visibility</p:attrName>
                                        </p:attrNameLst>
                                      </p:cBhvr>
                                      <p:to>
                                        <p:strVal val="visible"/>
                                      </p:to>
                                    </p:set>
                                    <p:animEffect transition="in" filter="box(in)">
                                      <p:cBhvr>
                                        <p:cTn id="42" dur="500"/>
                                        <p:tgtEl>
                                          <p:spTgt spid="4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41">
                                            <p:txEl>
                                              <p:pRg st="7" end="7"/>
                                            </p:txEl>
                                          </p:spTgt>
                                        </p:tgtEl>
                                        <p:attrNameLst>
                                          <p:attrName>style.visibility</p:attrName>
                                        </p:attrNameLst>
                                      </p:cBhvr>
                                      <p:to>
                                        <p:strVal val="visible"/>
                                      </p:to>
                                    </p:set>
                                    <p:animEffect transition="in" filter="box(in)">
                                      <p:cBhvr>
                                        <p:cTn id="47" dur="500"/>
                                        <p:tgtEl>
                                          <p:spTgt spid="4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41">
                                            <p:txEl>
                                              <p:pRg st="8" end="8"/>
                                            </p:txEl>
                                          </p:spTgt>
                                        </p:tgtEl>
                                        <p:attrNameLst>
                                          <p:attrName>style.visibility</p:attrName>
                                        </p:attrNameLst>
                                      </p:cBhvr>
                                      <p:to>
                                        <p:strVal val="visible"/>
                                      </p:to>
                                    </p:set>
                                    <p:animEffect transition="in" filter="box(in)">
                                      <p:cBhvr>
                                        <p:cTn id="52" dur="500"/>
                                        <p:tgtEl>
                                          <p:spTgt spid="4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4" descr="22"/>
          <p:cNvPicPr>
            <a:picLocks noGrp="1" noChangeAspect="1" noChangeArrowheads="1"/>
          </p:cNvPicPr>
          <p:nvPr>
            <p:ph idx="1"/>
          </p:nvPr>
        </p:nvPicPr>
        <p:blipFill>
          <a:blip r:embed="rId2" cstate="print"/>
          <a:srcRect/>
          <a:stretch>
            <a:fillRect/>
          </a:stretch>
        </p:blipFill>
        <p:spPr>
          <a:xfrm>
            <a:off x="457200" y="692150"/>
            <a:ext cx="7772400" cy="5614988"/>
          </a:xfrm>
          <a:noFill/>
        </p:spPr>
      </p:pic>
      <p:sp>
        <p:nvSpPr>
          <p:cNvPr id="5" name="Slide Number Placeholder 5"/>
          <p:cNvSpPr>
            <a:spLocks noGrp="1"/>
          </p:cNvSpPr>
          <p:nvPr>
            <p:ph type="sldNum" sz="quarter" idx="12"/>
          </p:nvPr>
        </p:nvSpPr>
        <p:spPr/>
        <p:txBody>
          <a:bodyPr/>
          <a:lstStyle/>
          <a:p>
            <a:pPr>
              <a:defRPr/>
            </a:pPr>
            <a:fld id="{08390C69-E47E-4C03-9519-DC28C3FA862B}" type="slidenum">
              <a:rPr lang="ar-SA"/>
              <a:pPr>
                <a:defRPr/>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172400"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388424"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8424"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388424" y="62907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88424"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72400"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56376"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72400"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56376"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172400"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956376" y="83671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172400"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956376"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388424"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88424"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172400"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56376"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172400"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956376"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604448"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604448"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04448" y="620688"/>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604448"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604448" y="1052736"/>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604448"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820472" y="836712"/>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820472"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172400"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388424"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956376"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172400"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604448"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604448"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066800" y="1066800"/>
            <a:ext cx="7105600" cy="523220"/>
          </a:xfrm>
          <a:prstGeom prst="rect">
            <a:avLst/>
          </a:prstGeom>
          <a:noFill/>
        </p:spPr>
        <p:txBody>
          <a:bodyPr wrap="square" rtlCol="0">
            <a:spAutoFit/>
          </a:bodyPr>
          <a:lstStyle/>
          <a:p>
            <a:pPr algn="ctr" rtl="1"/>
            <a:r>
              <a:rPr lang="fa-IR" sz="2800" b="1" dirty="0" smtClean="0">
                <a:effectLst>
                  <a:outerShdw blurRad="38100" dist="38100" dir="2700000" algn="tl">
                    <a:srgbClr val="000000">
                      <a:alpha val="43137"/>
                    </a:srgbClr>
                  </a:outerShdw>
                </a:effectLst>
                <a:cs typeface="B Zar" pitchFamily="2" charset="-78"/>
              </a:rPr>
              <a:t>دو شرط برای آزمون پذیری فرضیه</a:t>
            </a:r>
            <a:endParaRPr lang="en-US" sz="2800" b="1" dirty="0">
              <a:effectLst>
                <a:outerShdw blurRad="38100" dist="38100" dir="2700000" algn="tl">
                  <a:srgbClr val="000000">
                    <a:alpha val="43137"/>
                  </a:srgbClr>
                </a:outerShdw>
              </a:effectLst>
              <a:cs typeface="B Zar" pitchFamily="2" charset="-78"/>
            </a:endParaRPr>
          </a:p>
        </p:txBody>
      </p:sp>
      <p:sp>
        <p:nvSpPr>
          <p:cNvPr id="46" name="Rectangle 45"/>
          <p:cNvSpPr/>
          <p:nvPr/>
        </p:nvSpPr>
        <p:spPr>
          <a:xfrm>
            <a:off x="762000" y="2133600"/>
            <a:ext cx="7848600" cy="830997"/>
          </a:xfrm>
          <a:prstGeom prst="rect">
            <a:avLst/>
          </a:prstGeom>
        </p:spPr>
        <p:txBody>
          <a:bodyPr wrap="square">
            <a:spAutoFit/>
          </a:bodyPr>
          <a:lstStyle/>
          <a:p>
            <a:pPr marL="609600" indent="-609600" algn="just" rtl="1">
              <a:buClr>
                <a:schemeClr val="tx2"/>
              </a:buClr>
            </a:pPr>
            <a:r>
              <a:rPr lang="fa-IR" sz="2400" dirty="0" smtClean="0">
                <a:cs typeface="B Zar" pitchFamily="2" charset="-78"/>
              </a:rPr>
              <a:t>1.	</a:t>
            </a:r>
            <a:r>
              <a:rPr lang="fa-IR" sz="2400" b="1" dirty="0" smtClean="0">
                <a:latin typeface="Times New Roman" pitchFamily="18" charset="0"/>
                <a:cs typeface="Times New Roman" pitchFamily="18" charset="0"/>
              </a:rPr>
              <a:t>ارتباط داشتن همه </a:t>
            </a:r>
            <a:r>
              <a:rPr lang="fa-IR" sz="2400" b="1" dirty="0" err="1" smtClean="0">
                <a:latin typeface="Times New Roman" pitchFamily="18" charset="0"/>
                <a:cs typeface="Times New Roman" pitchFamily="18" charset="0"/>
              </a:rPr>
              <a:t>متغيرهاي</a:t>
            </a:r>
            <a:r>
              <a:rPr lang="fa-IR" sz="2400" b="1" dirty="0" smtClean="0">
                <a:latin typeface="Times New Roman" pitchFamily="18" charset="0"/>
                <a:cs typeface="Times New Roman" pitchFamily="18" charset="0"/>
              </a:rPr>
              <a:t> موجود در فرضيه با </a:t>
            </a:r>
            <a:r>
              <a:rPr lang="fa-IR" sz="2400" b="1" dirty="0" err="1" smtClean="0">
                <a:latin typeface="Times New Roman" pitchFamily="18" charset="0"/>
                <a:cs typeface="Times New Roman" pitchFamily="18" charset="0"/>
              </a:rPr>
              <a:t>پيشامدهاي</a:t>
            </a:r>
            <a:r>
              <a:rPr lang="fa-IR" sz="2400" b="1" dirty="0" smtClean="0">
                <a:latin typeface="Times New Roman" pitchFamily="18" charset="0"/>
                <a:cs typeface="Times New Roman" pitchFamily="18" charset="0"/>
              </a:rPr>
              <a:t> مشاهده‌ </a:t>
            </a:r>
            <a:r>
              <a:rPr lang="fa-IR" sz="2400" b="1" dirty="0" err="1" smtClean="0">
                <a:latin typeface="Times New Roman" pitchFamily="18" charset="0"/>
                <a:cs typeface="Times New Roman" pitchFamily="18" charset="0"/>
              </a:rPr>
              <a:t>پذير</a:t>
            </a:r>
            <a:endParaRPr lang="fa-IR" sz="2400" b="1" dirty="0">
              <a:latin typeface="Times New Roman" pitchFamily="18" charset="0"/>
              <a:cs typeface="Times New Roman" pitchFamily="18" charset="0"/>
            </a:endParaRPr>
          </a:p>
        </p:txBody>
      </p:sp>
      <p:sp>
        <p:nvSpPr>
          <p:cNvPr id="47" name="Rectangle 46"/>
          <p:cNvSpPr/>
          <p:nvPr/>
        </p:nvSpPr>
        <p:spPr>
          <a:xfrm>
            <a:off x="685800" y="3429000"/>
            <a:ext cx="7924800" cy="1200329"/>
          </a:xfrm>
          <a:prstGeom prst="rect">
            <a:avLst/>
          </a:prstGeom>
        </p:spPr>
        <p:txBody>
          <a:bodyPr wrap="square">
            <a:spAutoFit/>
          </a:bodyPr>
          <a:lstStyle/>
          <a:p>
            <a:pPr marL="609600" indent="-609600" algn="just" rtl="1">
              <a:buClr>
                <a:schemeClr val="tx2"/>
              </a:buClr>
            </a:pPr>
            <a:r>
              <a:rPr lang="fa-IR" sz="2400" dirty="0" smtClean="0">
                <a:cs typeface="B Zar" pitchFamily="2" charset="-78"/>
              </a:rPr>
              <a:t>2.	</a:t>
            </a:r>
            <a:r>
              <a:rPr lang="fa-IR" sz="2400" b="1" dirty="0" smtClean="0">
                <a:cs typeface="B Zar" pitchFamily="2" charset="-78"/>
              </a:rPr>
              <a:t>مؤلفه</a:t>
            </a:r>
            <a:r>
              <a:rPr lang="fa-IR" sz="2400" b="1" dirty="0" smtClean="0"/>
              <a:t>‌</a:t>
            </a:r>
            <a:r>
              <a:rPr lang="fa-IR" sz="2400" b="1" dirty="0" smtClean="0">
                <a:cs typeface="B Zar" pitchFamily="2" charset="-78"/>
              </a:rPr>
              <a:t>هاي آن را بتوان به </a:t>
            </a:r>
            <a:r>
              <a:rPr lang="fa-IR" sz="2400" b="1" dirty="0" err="1" smtClean="0">
                <a:cs typeface="B Zar" pitchFamily="2" charset="-78"/>
              </a:rPr>
              <a:t>پيشامدهايي</a:t>
            </a:r>
            <a:r>
              <a:rPr lang="fa-IR" sz="2400" b="1" dirty="0" smtClean="0">
                <a:cs typeface="B Zar" pitchFamily="2" charset="-78"/>
              </a:rPr>
              <a:t> </a:t>
            </a:r>
            <a:r>
              <a:rPr lang="fa-IR" sz="2400" b="1" dirty="0" err="1" smtClean="0">
                <a:cs typeface="B Zar" pitchFamily="2" charset="-78"/>
              </a:rPr>
              <a:t>كه</a:t>
            </a:r>
            <a:r>
              <a:rPr lang="fa-IR" sz="2400" b="1" dirty="0" smtClean="0">
                <a:cs typeface="B Zar" pitchFamily="2" charset="-78"/>
              </a:rPr>
              <a:t> به گونه </a:t>
            </a:r>
            <a:r>
              <a:rPr lang="fa-IR" sz="2400" b="1" dirty="0" err="1" smtClean="0">
                <a:cs typeface="B Zar" pitchFamily="2" charset="-78"/>
              </a:rPr>
              <a:t>تجربي</a:t>
            </a:r>
            <a:r>
              <a:rPr lang="fa-IR" sz="2400" b="1" dirty="0" smtClean="0">
                <a:cs typeface="B Zar" pitchFamily="2" charset="-78"/>
              </a:rPr>
              <a:t> مشاهده</a:t>
            </a:r>
            <a:r>
              <a:rPr lang="fa-IR" sz="2400" b="1" dirty="0" smtClean="0"/>
              <a:t>‌</a:t>
            </a:r>
            <a:r>
              <a:rPr lang="fa-IR" sz="2400" b="1" dirty="0" smtClean="0">
                <a:cs typeface="B Zar" pitchFamily="2" charset="-78"/>
              </a:rPr>
              <a:t>پذير ( رؤيت</a:t>
            </a:r>
            <a:r>
              <a:rPr lang="fa-IR" sz="2400" b="1" dirty="0" smtClean="0"/>
              <a:t>‌</a:t>
            </a:r>
            <a:r>
              <a:rPr lang="fa-IR" sz="2400" b="1" dirty="0" smtClean="0">
                <a:cs typeface="B Zar" pitchFamily="2" charset="-78"/>
              </a:rPr>
              <a:t>پذير) باشند، ارتباط داد و درباره درجه احتمال وقوع آنها تصميم</a:t>
            </a:r>
            <a:r>
              <a:rPr lang="fa-IR" sz="2400" b="1" dirty="0" smtClean="0"/>
              <a:t>‌</a:t>
            </a:r>
            <a:r>
              <a:rPr lang="fa-IR" sz="2400" b="1" dirty="0" smtClean="0">
                <a:cs typeface="B Zar" pitchFamily="2" charset="-78"/>
              </a:rPr>
              <a:t>گيري </a:t>
            </a:r>
            <a:r>
              <a:rPr lang="fa-IR" sz="2400" b="1" dirty="0" err="1" smtClean="0">
                <a:cs typeface="B Zar" pitchFamily="2" charset="-78"/>
              </a:rPr>
              <a:t>كرد</a:t>
            </a:r>
            <a:r>
              <a:rPr lang="fa-IR" sz="2400" b="1" dirty="0" smtClean="0">
                <a:cs typeface="B Zar" pitchFamily="2" charset="-78"/>
              </a:rPr>
              <a:t>.</a:t>
            </a:r>
            <a:endParaRPr lang="en-US" sz="2400" b="1" dirty="0">
              <a:cs typeface="B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box(in)">
                                      <p:cBhvr>
                                        <p:cTn id="7" dur="500"/>
                                        <p:tgtEl>
                                          <p:spTgt spid="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6">
                                            <p:txEl>
                                              <p:pRg st="0" end="0"/>
                                            </p:txEl>
                                          </p:spTgt>
                                        </p:tgtEl>
                                        <p:attrNameLst>
                                          <p:attrName>style.visibility</p:attrName>
                                        </p:attrNameLst>
                                      </p:cBhvr>
                                      <p:to>
                                        <p:strVal val="visible"/>
                                      </p:to>
                                    </p:set>
                                    <p:animEffect transition="in" filter="box(in)">
                                      <p:cBhvr>
                                        <p:cTn id="12" dur="500"/>
                                        <p:tgtEl>
                                          <p:spTgt spid="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7">
                                            <p:txEl>
                                              <p:pRg st="0" end="0"/>
                                            </p:txEl>
                                          </p:spTgt>
                                        </p:tgtEl>
                                        <p:attrNameLst>
                                          <p:attrName>style.visibility</p:attrName>
                                        </p:attrNameLst>
                                      </p:cBhvr>
                                      <p:to>
                                        <p:strVal val="visible"/>
                                      </p:to>
                                    </p:set>
                                    <p:animEffect transition="in" filter="box(in)">
                                      <p:cBhvr>
                                        <p:cTn id="17"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172400"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388424"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8424"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388424" y="62907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88424"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72400"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56376"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72400"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56376"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172400"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956376" y="83671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172400"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956376"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388424"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88424"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172400"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56376"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172400"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956376"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604448"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604448"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04448" y="620688"/>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604448"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604448" y="1052736"/>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604448"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820472" y="836712"/>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820472"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172400"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388424"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956376"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172400"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604448"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604448"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491880" y="1484784"/>
            <a:ext cx="1368152" cy="523220"/>
          </a:xfrm>
          <a:prstGeom prst="rect">
            <a:avLst/>
          </a:prstGeom>
          <a:noFill/>
        </p:spPr>
        <p:txBody>
          <a:bodyPr wrap="square" rtlCol="0">
            <a:spAutoFit/>
          </a:bodyPr>
          <a:lstStyle/>
          <a:p>
            <a:pPr algn="ctr"/>
            <a:r>
              <a:rPr lang="fa-IR" sz="2800" b="1" dirty="0" smtClean="0">
                <a:cs typeface="B Zar" pitchFamily="2" charset="-78"/>
              </a:rPr>
              <a:t>سوال</a:t>
            </a:r>
            <a:endParaRPr lang="en-US" sz="2800" b="1" dirty="0">
              <a:cs typeface="B Zar" pitchFamily="2" charset="-78"/>
            </a:endParaRPr>
          </a:p>
        </p:txBody>
      </p:sp>
      <p:sp>
        <p:nvSpPr>
          <p:cNvPr id="41" name="Rectangle 40"/>
          <p:cNvSpPr/>
          <p:nvPr/>
        </p:nvSpPr>
        <p:spPr>
          <a:xfrm>
            <a:off x="1417837" y="2204864"/>
            <a:ext cx="5386411" cy="523220"/>
          </a:xfrm>
          <a:prstGeom prst="rect">
            <a:avLst/>
          </a:prstGeom>
        </p:spPr>
        <p:txBody>
          <a:bodyPr wrap="none">
            <a:spAutoFit/>
          </a:bodyPr>
          <a:lstStyle/>
          <a:p>
            <a:pPr marL="609600" indent="-609600" algn="r" rtl="1"/>
            <a:r>
              <a:rPr lang="fa-IR" sz="2800" b="1" dirty="0" err="1" smtClean="0">
                <a:cs typeface="B Zar" pitchFamily="2" charset="-78"/>
              </a:rPr>
              <a:t>كدام</a:t>
            </a:r>
            <a:r>
              <a:rPr lang="fa-IR" sz="2800" b="1" dirty="0" smtClean="0">
                <a:cs typeface="B Zar" pitchFamily="2" charset="-78"/>
              </a:rPr>
              <a:t> </a:t>
            </a:r>
            <a:r>
              <a:rPr lang="fa-IR" sz="2800" b="1" dirty="0" err="1" smtClean="0">
                <a:cs typeface="B Zar" pitchFamily="2" charset="-78"/>
              </a:rPr>
              <a:t>يك</a:t>
            </a:r>
            <a:r>
              <a:rPr lang="fa-IR" sz="2800" b="1" dirty="0" smtClean="0">
                <a:cs typeface="B Zar" pitchFamily="2" charset="-78"/>
              </a:rPr>
              <a:t> از دو فرضيه </a:t>
            </a:r>
            <a:r>
              <a:rPr lang="fa-IR" sz="2800" b="1" dirty="0" err="1" smtClean="0">
                <a:cs typeface="B Zar" pitchFamily="2" charset="-78"/>
              </a:rPr>
              <a:t>زير</a:t>
            </a:r>
            <a:r>
              <a:rPr lang="fa-IR" sz="2800" b="1" dirty="0" smtClean="0">
                <a:cs typeface="B Zar" pitchFamily="2" charset="-78"/>
              </a:rPr>
              <a:t> </a:t>
            </a:r>
            <a:r>
              <a:rPr lang="fa-IR" sz="2800" b="1" u="sng" dirty="0" smtClean="0">
                <a:cs typeface="B Zar" pitchFamily="2" charset="-78"/>
              </a:rPr>
              <a:t>نامناسب</a:t>
            </a:r>
            <a:r>
              <a:rPr lang="fa-IR" sz="2800" b="1" dirty="0" smtClean="0">
                <a:cs typeface="B Zar" pitchFamily="2" charset="-78"/>
              </a:rPr>
              <a:t> است؟</a:t>
            </a:r>
            <a:endParaRPr lang="en-US" sz="2800" b="1" dirty="0">
              <a:cs typeface="B Zar" pitchFamily="2" charset="-78"/>
            </a:endParaRPr>
          </a:p>
        </p:txBody>
      </p:sp>
      <p:sp>
        <p:nvSpPr>
          <p:cNvPr id="42" name="Rectangle 41"/>
          <p:cNvSpPr/>
          <p:nvPr/>
        </p:nvSpPr>
        <p:spPr>
          <a:xfrm>
            <a:off x="762000" y="3284984"/>
            <a:ext cx="8077200" cy="461665"/>
          </a:xfrm>
          <a:prstGeom prst="rect">
            <a:avLst/>
          </a:prstGeom>
        </p:spPr>
        <p:txBody>
          <a:bodyPr wrap="square">
            <a:spAutoFit/>
          </a:bodyPr>
          <a:lstStyle/>
          <a:p>
            <a:pPr lvl="2" algn="r" rtl="1">
              <a:buFont typeface="Wingdings" pitchFamily="2" charset="2"/>
              <a:buChar char="§"/>
            </a:pPr>
            <a:r>
              <a:rPr lang="fa-IR" sz="2400" b="1" dirty="0" smtClean="0">
                <a:cs typeface="B Zar" pitchFamily="2" charset="-78"/>
              </a:rPr>
              <a:t>         مطالعه </a:t>
            </a:r>
            <a:r>
              <a:rPr lang="fa-IR" sz="2400" b="1" dirty="0" err="1" smtClean="0">
                <a:cs typeface="B Zar" pitchFamily="2" charset="-78"/>
              </a:rPr>
              <a:t>گروهي</a:t>
            </a:r>
            <a:r>
              <a:rPr lang="fa-IR" sz="2400" b="1" dirty="0" smtClean="0">
                <a:cs typeface="B Zar" pitchFamily="2" charset="-78"/>
              </a:rPr>
              <a:t> در </a:t>
            </a:r>
            <a:r>
              <a:rPr lang="fa-IR" sz="2400" b="1" dirty="0" err="1" smtClean="0">
                <a:cs typeface="B Zar" pitchFamily="2" charset="-78"/>
              </a:rPr>
              <a:t>پيشرفت</a:t>
            </a:r>
            <a:r>
              <a:rPr lang="fa-IR" sz="2400" b="1" dirty="0" smtClean="0">
                <a:cs typeface="B Zar" pitchFamily="2" charset="-78"/>
              </a:rPr>
              <a:t> </a:t>
            </a:r>
            <a:r>
              <a:rPr lang="fa-IR" sz="2400" b="1" dirty="0" err="1" smtClean="0">
                <a:cs typeface="B Zar" pitchFamily="2" charset="-78"/>
              </a:rPr>
              <a:t>تحصيلي</a:t>
            </a:r>
            <a:r>
              <a:rPr lang="fa-IR" sz="2400" b="1" dirty="0" smtClean="0">
                <a:cs typeface="B Zar" pitchFamily="2" charset="-78"/>
              </a:rPr>
              <a:t> مؤثر است.</a:t>
            </a:r>
            <a:endParaRPr lang="en-US" sz="2400" b="1" dirty="0"/>
          </a:p>
        </p:txBody>
      </p:sp>
      <p:sp>
        <p:nvSpPr>
          <p:cNvPr id="43" name="Rectangle 42"/>
          <p:cNvSpPr/>
          <p:nvPr/>
        </p:nvSpPr>
        <p:spPr>
          <a:xfrm>
            <a:off x="685800" y="3933056"/>
            <a:ext cx="7162800" cy="461665"/>
          </a:xfrm>
          <a:prstGeom prst="rect">
            <a:avLst/>
          </a:prstGeom>
        </p:spPr>
        <p:txBody>
          <a:bodyPr wrap="square">
            <a:spAutoFit/>
          </a:bodyPr>
          <a:lstStyle/>
          <a:p>
            <a:pPr marL="609600" indent="-609600" algn="r" rtl="1">
              <a:buFont typeface="Wingdings" pitchFamily="2" charset="2"/>
              <a:buChar char="§"/>
            </a:pPr>
            <a:r>
              <a:rPr lang="fa-IR" sz="2400" b="1" dirty="0" err="1" smtClean="0">
                <a:cs typeface="B Zar" pitchFamily="2" charset="-78"/>
              </a:rPr>
              <a:t>تمرين</a:t>
            </a:r>
            <a:r>
              <a:rPr lang="fa-IR" sz="2400" b="1" dirty="0" smtClean="0">
                <a:cs typeface="B Zar" pitchFamily="2" charset="-78"/>
              </a:rPr>
              <a:t> در </a:t>
            </a:r>
            <a:r>
              <a:rPr lang="fa-IR" sz="2400" b="1" dirty="0" err="1" smtClean="0">
                <a:cs typeface="B Zar" pitchFamily="2" charset="-78"/>
              </a:rPr>
              <a:t>كارذهني</a:t>
            </a:r>
            <a:r>
              <a:rPr lang="fa-IR" sz="2400" b="1" dirty="0" smtClean="0">
                <a:cs typeface="B Zar" pitchFamily="2" charset="-78"/>
              </a:rPr>
              <a:t> با </a:t>
            </a:r>
            <a:r>
              <a:rPr lang="fa-IR" sz="2400" b="1" dirty="0" err="1" smtClean="0">
                <a:cs typeface="B Zar" pitchFamily="2" charset="-78"/>
              </a:rPr>
              <a:t>يادگيري</a:t>
            </a:r>
            <a:r>
              <a:rPr lang="fa-IR" sz="2400" b="1" dirty="0" smtClean="0">
                <a:cs typeface="B Zar" pitchFamily="2" charset="-78"/>
              </a:rPr>
              <a:t> آن </a:t>
            </a:r>
            <a:r>
              <a:rPr lang="fa-IR" sz="2400" b="1" dirty="0" err="1" smtClean="0">
                <a:cs typeface="B Zar" pitchFamily="2" charset="-78"/>
              </a:rPr>
              <a:t>كار</a:t>
            </a:r>
            <a:r>
              <a:rPr lang="fa-IR" sz="2400" b="1" dirty="0" smtClean="0">
                <a:cs typeface="B Zar" pitchFamily="2" charset="-78"/>
              </a:rPr>
              <a:t> </a:t>
            </a:r>
            <a:r>
              <a:rPr lang="fa-IR" sz="2400" b="1" dirty="0" err="1" smtClean="0">
                <a:cs typeface="B Zar" pitchFamily="2" charset="-78"/>
              </a:rPr>
              <a:t>ذهني</a:t>
            </a:r>
            <a:r>
              <a:rPr lang="fa-IR" sz="2400" b="1" dirty="0" smtClean="0">
                <a:cs typeface="B Zar" pitchFamily="2" charset="-78"/>
              </a:rPr>
              <a:t> رابطه ندارد</a:t>
            </a:r>
            <a:r>
              <a:rPr lang="fa-IR" sz="2400" b="1" dirty="0" smtClean="0">
                <a:cs typeface="Nazanin" pitchFamily="2" charset="-78"/>
              </a:rPr>
              <a:t>.</a:t>
            </a:r>
            <a:endParaRPr lang="fa-IR" sz="2400" b="1" dirty="0">
              <a:cs typeface="Nazanin"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4724400"/>
          </a:xfrm>
        </p:spPr>
        <p:txBody>
          <a:bodyPr>
            <a:normAutofit fontScale="90000"/>
          </a:bodyPr>
          <a:lstStyle/>
          <a:p>
            <a:pPr rtl="1"/>
            <a:r>
              <a:rPr lang="fa-IR" dirty="0" smtClean="0"/>
              <a:t/>
            </a:r>
            <a:br>
              <a:rPr lang="fa-IR" dirty="0" smtClean="0"/>
            </a:br>
            <a:r>
              <a:rPr lang="fa-IR" dirty="0" smtClean="0"/>
              <a:t/>
            </a:r>
            <a:br>
              <a:rPr lang="fa-IR" dirty="0" smtClean="0"/>
            </a:br>
            <a:r>
              <a:rPr lang="fa-IR" dirty="0" smtClean="0"/>
              <a:t/>
            </a:r>
            <a:br>
              <a:rPr lang="fa-IR" dirty="0" smtClean="0"/>
            </a:br>
            <a:r>
              <a:rPr lang="fa-IR" dirty="0" smtClean="0"/>
              <a:t> ديدگاه استنباطی </a:t>
            </a:r>
            <a:br>
              <a:rPr lang="fa-IR" dirty="0" smtClean="0"/>
            </a:br>
            <a:r>
              <a:rPr lang="fa-IR" dirty="0" smtClean="0"/>
              <a:t/>
            </a:r>
            <a:br>
              <a:rPr lang="fa-IR" dirty="0" smtClean="0"/>
            </a:br>
            <a:r>
              <a:rPr lang="fa-IR" dirty="0" smtClean="0"/>
              <a:t>برای شناخت جهان از همه نیروهای درونی کمک گرفت. تنها بااندیشه نمی توان به درک جهان پرداخت.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172400"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388424"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388424"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388424" y="62907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8424"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172400"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56376"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72400"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56376"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72400"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56376" y="83671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172400"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956376"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388424"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388424"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172400"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956376"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172400"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56376"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04448"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604448"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604448" y="620688"/>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604448"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04448" y="1052736"/>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604448"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820472" y="836712"/>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820472"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rot="5400000">
            <a:off x="7020272" y="908720"/>
            <a:ext cx="1584176" cy="0"/>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172400"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388424"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56376"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172400"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604448"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604448"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038600" y="1988840"/>
            <a:ext cx="4133800" cy="523220"/>
          </a:xfrm>
          <a:prstGeom prst="rect">
            <a:avLst/>
          </a:prstGeom>
          <a:noFill/>
        </p:spPr>
        <p:txBody>
          <a:bodyPr wrap="square" rtlCol="0">
            <a:spAutoFit/>
          </a:bodyPr>
          <a:lstStyle/>
          <a:p>
            <a:pPr algn="ctr" rtl="1"/>
            <a:r>
              <a:rPr lang="fa-IR" sz="2800" b="1" dirty="0" smtClean="0">
                <a:effectLst>
                  <a:outerShdw blurRad="38100" dist="38100" dir="2700000" algn="tl">
                    <a:srgbClr val="000000">
                      <a:alpha val="43137"/>
                    </a:srgbClr>
                  </a:outerShdw>
                </a:effectLst>
                <a:cs typeface="B Zar" pitchFamily="2" charset="-78"/>
              </a:rPr>
              <a:t>دسته بندی فرضیه ها</a:t>
            </a:r>
            <a:endParaRPr lang="en-US" sz="2800" b="1" dirty="0">
              <a:effectLst>
                <a:outerShdw blurRad="38100" dist="38100" dir="2700000" algn="tl">
                  <a:srgbClr val="000000">
                    <a:alpha val="43137"/>
                  </a:srgbClr>
                </a:outerShdw>
              </a:effectLst>
              <a:cs typeface="B Zar" pitchFamily="2" charset="-78"/>
            </a:endParaRPr>
          </a:p>
        </p:txBody>
      </p:sp>
      <p:sp>
        <p:nvSpPr>
          <p:cNvPr id="41" name="Rectangle 40"/>
          <p:cNvSpPr/>
          <p:nvPr/>
        </p:nvSpPr>
        <p:spPr>
          <a:xfrm>
            <a:off x="4510250" y="3068960"/>
            <a:ext cx="4158511" cy="461665"/>
          </a:xfrm>
          <a:prstGeom prst="rect">
            <a:avLst/>
          </a:prstGeom>
        </p:spPr>
        <p:txBody>
          <a:bodyPr wrap="none">
            <a:spAutoFit/>
          </a:bodyPr>
          <a:lstStyle/>
          <a:p>
            <a:pPr marL="609600" indent="-609600" algn="r" rtl="1">
              <a:buClr>
                <a:schemeClr val="tx2"/>
              </a:buClr>
            </a:pPr>
            <a:r>
              <a:rPr lang="fa-IR" sz="2400" b="1" dirty="0" smtClean="0">
                <a:cs typeface="B Zar" pitchFamily="2" charset="-78"/>
              </a:rPr>
              <a:t>از نظر جهت: جهت‌دار و بدون جهت</a:t>
            </a:r>
            <a:endParaRPr lang="fa-IR" sz="2400" b="1" dirty="0">
              <a:cs typeface="B Zar" pitchFamily="2" charset="-78"/>
            </a:endParaRPr>
          </a:p>
        </p:txBody>
      </p:sp>
      <p:sp>
        <p:nvSpPr>
          <p:cNvPr id="42" name="Rectangle 41"/>
          <p:cNvSpPr/>
          <p:nvPr/>
        </p:nvSpPr>
        <p:spPr>
          <a:xfrm>
            <a:off x="3457266" y="3717032"/>
            <a:ext cx="5266185" cy="461665"/>
          </a:xfrm>
          <a:prstGeom prst="rect">
            <a:avLst/>
          </a:prstGeom>
        </p:spPr>
        <p:txBody>
          <a:bodyPr wrap="none">
            <a:spAutoFit/>
          </a:bodyPr>
          <a:lstStyle/>
          <a:p>
            <a:pPr marL="609600" indent="-609600" algn="r" rtl="1">
              <a:buClr>
                <a:schemeClr val="tx2"/>
              </a:buClr>
            </a:pPr>
            <a:r>
              <a:rPr lang="fa-IR" sz="2400" b="1" dirty="0" smtClean="0">
                <a:cs typeface="B Zar" pitchFamily="2" charset="-78"/>
              </a:rPr>
              <a:t>از نظر نوع تنظیم: فرضيه تحقیق و فرضيه آماری</a:t>
            </a:r>
            <a:endParaRPr lang="fa-IR" sz="2400" b="1" dirty="0">
              <a:cs typeface="B Zar" pitchFamily="2" charset="-78"/>
            </a:endParaRPr>
          </a:p>
        </p:txBody>
      </p:sp>
      <p:sp>
        <p:nvSpPr>
          <p:cNvPr id="43" name="Rectangle 42"/>
          <p:cNvSpPr/>
          <p:nvPr/>
        </p:nvSpPr>
        <p:spPr>
          <a:xfrm>
            <a:off x="4020888" y="4437112"/>
            <a:ext cx="4727576" cy="461665"/>
          </a:xfrm>
          <a:prstGeom prst="rect">
            <a:avLst/>
          </a:prstGeom>
        </p:spPr>
        <p:txBody>
          <a:bodyPr wrap="none">
            <a:spAutoFit/>
          </a:bodyPr>
          <a:lstStyle/>
          <a:p>
            <a:pPr marL="609600" indent="-609600" algn="r" rtl="1">
              <a:buClr>
                <a:schemeClr val="tx2"/>
              </a:buClr>
            </a:pPr>
            <a:r>
              <a:rPr lang="fa-IR" sz="2400" b="1" dirty="0" smtClean="0">
                <a:cs typeface="B Zar" pitchFamily="2" charset="-78"/>
              </a:rPr>
              <a:t>از نظر آزمون: فرضيه صفر و فرضيه جانشین</a:t>
            </a:r>
            <a:endParaRPr lang="en-US" sz="2400" b="1" dirty="0">
              <a:cs typeface="B Zar" pitchFamily="2" charset="-78"/>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172400"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388424"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388424"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388424" y="62907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8424"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172400"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56376"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72400"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56376"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72400"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56376" y="83671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172400"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956376"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388424"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388424"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172400"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956376"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172400"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56376"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04448"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604448"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604448" y="620688"/>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604448"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04448" y="1052736"/>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604448"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820472" y="836712"/>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820472"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rot="5400000">
            <a:off x="7020272" y="908720"/>
            <a:ext cx="1584176" cy="0"/>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172400"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388424"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56376"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172400"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604448"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604448"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220072" y="1988840"/>
            <a:ext cx="2952328" cy="523220"/>
          </a:xfrm>
          <a:prstGeom prst="rect">
            <a:avLst/>
          </a:prstGeom>
          <a:noFill/>
        </p:spPr>
        <p:txBody>
          <a:bodyPr wrap="square" rtlCol="0">
            <a:spAutoFit/>
          </a:bodyPr>
          <a:lstStyle/>
          <a:p>
            <a:pPr algn="ctr" rtl="1"/>
            <a:r>
              <a:rPr lang="fa-IR" sz="2800" dirty="0" smtClean="0">
                <a:effectLst>
                  <a:outerShdw blurRad="38100" dist="38100" dir="2700000" algn="tl">
                    <a:srgbClr val="000000">
                      <a:alpha val="43137"/>
                    </a:srgbClr>
                  </a:outerShdw>
                </a:effectLst>
                <a:cs typeface="B Zar" pitchFamily="2" charset="-78"/>
              </a:rPr>
              <a:t>فرضیه های جهت دار</a:t>
            </a:r>
            <a:endParaRPr lang="en-US" sz="2800" dirty="0">
              <a:effectLst>
                <a:outerShdw blurRad="38100" dist="38100" dir="2700000" algn="tl">
                  <a:srgbClr val="000000">
                    <a:alpha val="43137"/>
                  </a:srgbClr>
                </a:outerShdw>
              </a:effectLst>
              <a:cs typeface="B Zar" pitchFamily="2" charset="-78"/>
            </a:endParaRPr>
          </a:p>
        </p:txBody>
      </p:sp>
      <p:sp>
        <p:nvSpPr>
          <p:cNvPr id="41" name="TextBox 40"/>
          <p:cNvSpPr txBox="1"/>
          <p:nvPr/>
        </p:nvSpPr>
        <p:spPr>
          <a:xfrm>
            <a:off x="2819400" y="3164775"/>
            <a:ext cx="6096000" cy="830997"/>
          </a:xfrm>
          <a:prstGeom prst="rect">
            <a:avLst/>
          </a:prstGeom>
          <a:noFill/>
        </p:spPr>
        <p:txBody>
          <a:bodyPr wrap="square" rtlCol="0">
            <a:spAutoFit/>
          </a:bodyPr>
          <a:lstStyle/>
          <a:p>
            <a:pPr algn="r" rtl="1"/>
            <a:r>
              <a:rPr lang="fa-IR" sz="2400" b="1" dirty="0" smtClean="0">
                <a:cs typeface="B Zar" pitchFamily="2" charset="-78"/>
              </a:rPr>
              <a:t>فرضیه </a:t>
            </a:r>
            <a:r>
              <a:rPr lang="fa-IR" sz="2400" b="1" dirty="0" err="1" smtClean="0">
                <a:cs typeface="B Zar" pitchFamily="2" charset="-78"/>
              </a:rPr>
              <a:t>هایی</a:t>
            </a:r>
            <a:r>
              <a:rPr lang="fa-IR" sz="2400" b="1" dirty="0" smtClean="0">
                <a:cs typeface="B Zar" pitchFamily="2" charset="-78"/>
              </a:rPr>
              <a:t> هستند که سمت و سوی روابط بین متغیر ها را (مثبت یا منفی) نشان میدهند</a:t>
            </a:r>
            <a:endParaRPr lang="en-US" sz="2400" b="1" dirty="0">
              <a:cs typeface="B Zar" pitchFamily="2" charset="-78"/>
            </a:endParaRPr>
          </a:p>
        </p:txBody>
      </p:sp>
      <p:pic>
        <p:nvPicPr>
          <p:cNvPr id="5123" name="Picture 3" descr="C:\Ali !\Jozavate Darsi\Research Methodology-Dr.Abooee\direction_sign_2.jpg"/>
          <p:cNvPicPr>
            <a:picLocks noChangeAspect="1" noChangeArrowheads="1"/>
          </p:cNvPicPr>
          <p:nvPr/>
        </p:nvPicPr>
        <p:blipFill>
          <a:blip r:embed="rId2" cstate="print"/>
          <a:srcRect/>
          <a:stretch>
            <a:fillRect/>
          </a:stretch>
        </p:blipFill>
        <p:spPr bwMode="auto">
          <a:xfrm>
            <a:off x="827585" y="76200"/>
            <a:ext cx="1534615" cy="3475037"/>
          </a:xfrm>
          <a:prstGeom prst="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172400"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388424"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388424"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388424" y="62907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8424"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172400"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56376"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72400"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56376"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72400"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56376" y="83671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172400"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956376"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388424"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388424"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172400"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956376"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172400"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56376"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04448"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604448"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604448" y="620688"/>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604448"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04448" y="1052736"/>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604448"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820472" y="836712"/>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820472"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rot="5400000">
            <a:off x="7020272" y="908720"/>
            <a:ext cx="1584176" cy="0"/>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172400"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388424"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56376"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172400"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604448"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604448"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114800" y="1457980"/>
            <a:ext cx="2952328" cy="523220"/>
          </a:xfrm>
          <a:prstGeom prst="rect">
            <a:avLst/>
          </a:prstGeom>
          <a:noFill/>
        </p:spPr>
        <p:txBody>
          <a:bodyPr wrap="square" rtlCol="0">
            <a:spAutoFit/>
          </a:bodyPr>
          <a:lstStyle/>
          <a:p>
            <a:pPr algn="l" rtl="1"/>
            <a:r>
              <a:rPr lang="fa-IR" sz="2800" dirty="0" smtClean="0">
                <a:effectLst>
                  <a:outerShdw blurRad="38100" dist="38100" dir="2700000" algn="tl">
                    <a:srgbClr val="000000">
                      <a:alpha val="43137"/>
                    </a:srgbClr>
                  </a:outerShdw>
                </a:effectLst>
                <a:cs typeface="B Zar" pitchFamily="2" charset="-78"/>
              </a:rPr>
              <a:t>فرضیه های غیر جهت دار</a:t>
            </a:r>
            <a:endParaRPr lang="en-US" sz="2800" dirty="0">
              <a:effectLst>
                <a:outerShdw blurRad="38100" dist="38100" dir="2700000" algn="tl">
                  <a:srgbClr val="000000">
                    <a:alpha val="43137"/>
                  </a:srgbClr>
                </a:outerShdw>
              </a:effectLst>
              <a:cs typeface="B Zar" pitchFamily="2" charset="-78"/>
            </a:endParaRPr>
          </a:p>
        </p:txBody>
      </p:sp>
      <p:pic>
        <p:nvPicPr>
          <p:cNvPr id="6146" name="Picture 2" descr="C:\Ali !\Jozavate Darsi\Research Methodology-Dr.Abooee\images (11).jpg"/>
          <p:cNvPicPr>
            <a:picLocks noChangeAspect="1" noChangeArrowheads="1"/>
          </p:cNvPicPr>
          <p:nvPr/>
        </p:nvPicPr>
        <p:blipFill>
          <a:blip r:embed="rId2" cstate="print"/>
          <a:srcRect/>
          <a:stretch>
            <a:fillRect/>
          </a:stretch>
        </p:blipFill>
        <p:spPr bwMode="auto">
          <a:xfrm>
            <a:off x="152400" y="457200"/>
            <a:ext cx="2514600" cy="5751309"/>
          </a:xfrm>
          <a:prstGeom prst="rect">
            <a:avLst/>
          </a:prstGeom>
          <a:noFill/>
        </p:spPr>
      </p:pic>
      <p:sp>
        <p:nvSpPr>
          <p:cNvPr id="41" name="TextBox 40"/>
          <p:cNvSpPr txBox="1"/>
          <p:nvPr/>
        </p:nvSpPr>
        <p:spPr>
          <a:xfrm>
            <a:off x="3124200" y="3308791"/>
            <a:ext cx="5715000" cy="1200329"/>
          </a:xfrm>
          <a:prstGeom prst="rect">
            <a:avLst/>
          </a:prstGeom>
          <a:noFill/>
        </p:spPr>
        <p:txBody>
          <a:bodyPr wrap="square" rtlCol="0">
            <a:spAutoFit/>
          </a:bodyPr>
          <a:lstStyle/>
          <a:p>
            <a:pPr algn="r" rtl="1"/>
            <a:r>
              <a:rPr lang="fa-IR" sz="2400" b="1" dirty="0" smtClean="0">
                <a:cs typeface="B Zar" pitchFamily="2" charset="-78"/>
              </a:rPr>
              <a:t>فرضیه </a:t>
            </a:r>
            <a:r>
              <a:rPr lang="fa-IR" sz="2400" b="1" dirty="0" err="1" smtClean="0">
                <a:cs typeface="B Zar" pitchFamily="2" charset="-78"/>
              </a:rPr>
              <a:t>هایی</a:t>
            </a:r>
            <a:r>
              <a:rPr lang="fa-IR" sz="2400" b="1" dirty="0" smtClean="0">
                <a:cs typeface="B Zar" pitchFamily="2" charset="-78"/>
              </a:rPr>
              <a:t> هستند که روابط بین متغیر ها را وضع میکنند اما سمت و سوی این روابط را مشخص نمیکنند</a:t>
            </a:r>
            <a:endParaRPr lang="en-US" sz="2400" b="1" dirty="0">
              <a:cs typeface="B Zar" pitchFamily="2" charset="-78"/>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172400"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388424"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388424"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388424" y="62907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8424"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172400"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56376"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72400"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56376"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72400"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56376" y="83671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172400"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956376"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388424"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388424"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172400"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956376"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172400"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56376"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04448"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604448"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604448" y="620688"/>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604448"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04448" y="1052736"/>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604448"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820472" y="836712"/>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820472"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rot="5400000">
            <a:off x="7020272" y="908720"/>
            <a:ext cx="1584176" cy="0"/>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172400"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388424"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56376"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172400"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604448"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604448"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57200" y="3068960"/>
            <a:ext cx="8153400" cy="2062103"/>
          </a:xfrm>
          <a:prstGeom prst="rect">
            <a:avLst/>
          </a:prstGeom>
          <a:noFill/>
        </p:spPr>
        <p:txBody>
          <a:bodyPr wrap="square" rtlCol="0">
            <a:spAutoFit/>
          </a:bodyPr>
          <a:lstStyle/>
          <a:p>
            <a:pPr marL="609600" indent="-609600" algn="r" rtl="1"/>
            <a:r>
              <a:rPr lang="fa-IR" sz="2800" b="1" dirty="0" smtClean="0">
                <a:cs typeface="B Zar" pitchFamily="2" charset="-78"/>
              </a:rPr>
              <a:t>مثال: كدام فرضيه </a:t>
            </a:r>
            <a:r>
              <a:rPr lang="fa-IR" sz="2800" b="1" u="sng" dirty="0" smtClean="0">
                <a:cs typeface="B Zar" pitchFamily="2" charset="-78"/>
              </a:rPr>
              <a:t>جهت</a:t>
            </a:r>
            <a:r>
              <a:rPr lang="fa-IR" sz="2800" b="1" u="sng" dirty="0" smtClean="0"/>
              <a:t>‌</a:t>
            </a:r>
            <a:r>
              <a:rPr lang="fa-IR" sz="2800" b="1" u="sng" dirty="0" smtClean="0">
                <a:cs typeface="B Zar" pitchFamily="2" charset="-78"/>
              </a:rPr>
              <a:t>دار</a:t>
            </a:r>
            <a:r>
              <a:rPr lang="fa-IR" sz="2800" b="1" dirty="0" smtClean="0">
                <a:cs typeface="B Zar" pitchFamily="2" charset="-78"/>
              </a:rPr>
              <a:t> است؟</a:t>
            </a:r>
            <a:endParaRPr lang="en-US" sz="2800" b="1" dirty="0" smtClean="0">
              <a:cs typeface="B Zar" pitchFamily="2" charset="-78"/>
            </a:endParaRPr>
          </a:p>
          <a:p>
            <a:pPr marL="609600" indent="-609600" algn="r" rtl="1">
              <a:buFontTx/>
              <a:buNone/>
            </a:pPr>
            <a:endParaRPr lang="fa-IR" sz="2800" dirty="0" smtClean="0">
              <a:solidFill>
                <a:schemeClr val="tx2"/>
              </a:solidFill>
              <a:cs typeface="B Zar" pitchFamily="2" charset="-78"/>
            </a:endParaRPr>
          </a:p>
          <a:p>
            <a:pPr marL="609600" indent="-609600" algn="r" rtl="1">
              <a:buClr>
                <a:schemeClr val="tx2"/>
              </a:buClr>
              <a:buFont typeface="Wingdings" pitchFamily="2" charset="2"/>
              <a:buAutoNum type="arabicPeriod"/>
            </a:pPr>
            <a:r>
              <a:rPr lang="fa-IR" sz="2400" b="1" dirty="0" smtClean="0">
                <a:cs typeface="B Zar" pitchFamily="2" charset="-78"/>
              </a:rPr>
              <a:t>ميانگين سطح انگيزش در زنان دانشجو بيش از مردان دانشجو است.</a:t>
            </a:r>
          </a:p>
          <a:p>
            <a:pPr marL="609600" indent="-609600" algn="r" rtl="1">
              <a:buClr>
                <a:schemeClr val="tx2"/>
              </a:buClr>
              <a:buFont typeface="Wingdings" pitchFamily="2" charset="2"/>
              <a:buAutoNum type="arabicPeriod"/>
            </a:pPr>
            <a:r>
              <a:rPr lang="fa-IR" sz="2400" b="1" dirty="0" smtClean="0">
                <a:cs typeface="B Zar" pitchFamily="2" charset="-78"/>
              </a:rPr>
              <a:t>ميانگين وجدان كار در كشورهاي اروپايي با كشورهاي  آسيايي تفاوت دارد.</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172400"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388424"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388424"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388424" y="62907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8424"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172400"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56376"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72400"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56376"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72400"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56376" y="83671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172400"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956376"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388424"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388424"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172400"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172400"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56376"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04448"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604448"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604448" y="620688"/>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604448"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04448" y="1052736"/>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604448"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820472" y="836712"/>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820472"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rot="5400000">
            <a:off x="7020272" y="908720"/>
            <a:ext cx="1584176" cy="0"/>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172400"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388424"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56376"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172400"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604448"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604448"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23528" y="332656"/>
            <a:ext cx="2592288" cy="400110"/>
          </a:xfrm>
          <a:prstGeom prst="rect">
            <a:avLst/>
          </a:prstGeom>
          <a:noFill/>
        </p:spPr>
        <p:txBody>
          <a:bodyPr wrap="square" rtlCol="0">
            <a:spAutoFit/>
          </a:bodyPr>
          <a:lstStyle/>
          <a:p>
            <a:pPr algn="ctr" rtl="1"/>
            <a:r>
              <a:rPr lang="fa-IR" sz="2000" dirty="0" smtClean="0">
                <a:effectLst>
                  <a:outerShdw blurRad="38100" dist="38100" dir="2700000" algn="tl">
                    <a:srgbClr val="000000">
                      <a:alpha val="43137"/>
                    </a:srgbClr>
                  </a:outerShdw>
                </a:effectLst>
                <a:cs typeface="B Nazanin" pitchFamily="2" charset="-78"/>
              </a:rPr>
              <a:t>روش های تحقیق در مدیریّت</a:t>
            </a:r>
            <a:endParaRPr lang="en-US" sz="2000" dirty="0">
              <a:effectLst>
                <a:outerShdw blurRad="38100" dist="38100" dir="2700000" algn="tl">
                  <a:srgbClr val="000000">
                    <a:alpha val="43137"/>
                  </a:srgbClr>
                </a:outerShdw>
              </a:effectLst>
              <a:cs typeface="B Nazanin" pitchFamily="2" charset="-78"/>
            </a:endParaRPr>
          </a:p>
        </p:txBody>
      </p:sp>
      <p:sp>
        <p:nvSpPr>
          <p:cNvPr id="38" name="TextBox 37"/>
          <p:cNvSpPr txBox="1"/>
          <p:nvPr/>
        </p:nvSpPr>
        <p:spPr>
          <a:xfrm>
            <a:off x="5580112" y="188640"/>
            <a:ext cx="2232248" cy="1015663"/>
          </a:xfrm>
          <a:prstGeom prst="rect">
            <a:avLst/>
          </a:prstGeom>
          <a:noFill/>
        </p:spPr>
        <p:txBody>
          <a:bodyPr wrap="square" rtlCol="0">
            <a:spAutoFit/>
          </a:bodyPr>
          <a:lstStyle/>
          <a:p>
            <a:pPr algn="ctr" rtl="1"/>
            <a:r>
              <a:rPr lang="fa-IR" sz="2000" b="1" dirty="0" smtClean="0">
                <a:cs typeface="B Nazanin" pitchFamily="2" charset="-78"/>
              </a:rPr>
              <a:t>فصل سوم</a:t>
            </a:r>
          </a:p>
          <a:p>
            <a:pPr algn="ctr" rtl="1"/>
            <a:r>
              <a:rPr lang="fa-IR" sz="2000" b="1" dirty="0" smtClean="0">
                <a:cs typeface="B Nazanin" pitchFamily="2" charset="-78"/>
              </a:rPr>
              <a:t>فرآیند تحقیق</a:t>
            </a:r>
          </a:p>
          <a:p>
            <a:pPr algn="ctr" rtl="1"/>
            <a:r>
              <a:rPr lang="fa-IR" sz="2000" b="1" dirty="0" smtClean="0">
                <a:cs typeface="B Nazanin" pitchFamily="2" charset="-78"/>
              </a:rPr>
              <a:t>گام چهارم و پنجم</a:t>
            </a:r>
          </a:p>
        </p:txBody>
      </p:sp>
      <p:sp>
        <p:nvSpPr>
          <p:cNvPr id="39" name="TextBox 38"/>
          <p:cNvSpPr txBox="1"/>
          <p:nvPr/>
        </p:nvSpPr>
        <p:spPr>
          <a:xfrm>
            <a:off x="6228184" y="3121804"/>
            <a:ext cx="1440160" cy="523220"/>
          </a:xfrm>
          <a:prstGeom prst="rect">
            <a:avLst/>
          </a:prstGeom>
          <a:noFill/>
        </p:spPr>
        <p:txBody>
          <a:bodyPr wrap="square" rtlCol="0">
            <a:spAutoFit/>
          </a:bodyPr>
          <a:lstStyle/>
          <a:p>
            <a:pPr algn="r" rtl="1"/>
            <a:r>
              <a:rPr lang="fa-IR" sz="2800" b="1" dirty="0" smtClean="0">
                <a:cs typeface="B Zar" pitchFamily="2" charset="-78"/>
              </a:rPr>
              <a:t>فرضیه :</a:t>
            </a:r>
            <a:endParaRPr lang="en-US" sz="2800" b="1" dirty="0">
              <a:cs typeface="B Zar" pitchFamily="2" charset="-78"/>
            </a:endParaRPr>
          </a:p>
        </p:txBody>
      </p:sp>
      <p:sp>
        <p:nvSpPr>
          <p:cNvPr id="40" name="Left Brace 39"/>
          <p:cNvSpPr/>
          <p:nvPr/>
        </p:nvSpPr>
        <p:spPr>
          <a:xfrm rot="10800000">
            <a:off x="6012160" y="2060848"/>
            <a:ext cx="432048" cy="2736304"/>
          </a:xfrm>
          <a:prstGeom prst="leftBrace">
            <a:avLst>
              <a:gd name="adj1" fmla="val 96246"/>
              <a:gd name="adj2" fmla="val 50000"/>
            </a:avLst>
          </a:prstGeom>
          <a:noFill/>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p:cNvSpPr txBox="1"/>
          <p:nvPr/>
        </p:nvSpPr>
        <p:spPr>
          <a:xfrm>
            <a:off x="4860032" y="1916831"/>
            <a:ext cx="1080120" cy="461665"/>
          </a:xfrm>
          <a:prstGeom prst="rect">
            <a:avLst/>
          </a:prstGeom>
          <a:noFill/>
        </p:spPr>
        <p:txBody>
          <a:bodyPr wrap="square" rtlCol="0">
            <a:spAutoFit/>
          </a:bodyPr>
          <a:lstStyle/>
          <a:p>
            <a:pPr algn="r" rtl="1"/>
            <a:r>
              <a:rPr lang="fa-IR" sz="2400" b="1" dirty="0" smtClean="0">
                <a:cs typeface="B Zar" pitchFamily="2" charset="-78"/>
              </a:rPr>
              <a:t>آماری</a:t>
            </a:r>
          </a:p>
        </p:txBody>
      </p:sp>
      <p:sp>
        <p:nvSpPr>
          <p:cNvPr id="45" name="TextBox 44"/>
          <p:cNvSpPr txBox="1"/>
          <p:nvPr/>
        </p:nvSpPr>
        <p:spPr>
          <a:xfrm>
            <a:off x="4716016" y="4581128"/>
            <a:ext cx="1152128" cy="461665"/>
          </a:xfrm>
          <a:prstGeom prst="rect">
            <a:avLst/>
          </a:prstGeom>
          <a:noFill/>
        </p:spPr>
        <p:txBody>
          <a:bodyPr wrap="square" rtlCol="0">
            <a:spAutoFit/>
          </a:bodyPr>
          <a:lstStyle/>
          <a:p>
            <a:pPr algn="r" rtl="1"/>
            <a:r>
              <a:rPr lang="fa-IR" sz="2400" b="1" dirty="0" smtClean="0">
                <a:cs typeface="B Zar" pitchFamily="2" charset="-78"/>
              </a:rPr>
              <a:t>پژوهشی</a:t>
            </a:r>
            <a:endParaRPr lang="en-US" sz="2400" b="1" dirty="0">
              <a:cs typeface="B Zar" pitchFamily="2" charset="-78"/>
            </a:endParaRPr>
          </a:p>
        </p:txBody>
      </p:sp>
      <p:sp>
        <p:nvSpPr>
          <p:cNvPr id="46" name="Rectangle 45"/>
          <p:cNvSpPr/>
          <p:nvPr/>
        </p:nvSpPr>
        <p:spPr>
          <a:xfrm>
            <a:off x="251076" y="4407495"/>
            <a:ext cx="4371710" cy="461665"/>
          </a:xfrm>
          <a:prstGeom prst="rect">
            <a:avLst/>
          </a:prstGeom>
        </p:spPr>
        <p:txBody>
          <a:bodyPr wrap="none">
            <a:spAutoFit/>
          </a:bodyPr>
          <a:lstStyle/>
          <a:p>
            <a:pPr algn="r" rtl="1">
              <a:buClr>
                <a:schemeClr val="tx2"/>
              </a:buClr>
            </a:pPr>
            <a:r>
              <a:rPr lang="fa-IR" sz="2400" b="1" dirty="0" smtClean="0">
                <a:cs typeface="B Zar" pitchFamily="2" charset="-78"/>
              </a:rPr>
              <a:t>حدس پژوهشگر در مورد </a:t>
            </a:r>
            <a:r>
              <a:rPr lang="fa-IR" sz="2400" b="1" dirty="0" err="1" smtClean="0">
                <a:cs typeface="B Zar" pitchFamily="2" charset="-78"/>
              </a:rPr>
              <a:t>نتيجه</a:t>
            </a:r>
            <a:r>
              <a:rPr lang="fa-IR" sz="2400" b="1" dirty="0" smtClean="0">
                <a:cs typeface="B Zar" pitchFamily="2" charset="-78"/>
              </a:rPr>
              <a:t> پژوهش</a:t>
            </a:r>
            <a:endParaRPr lang="fa-IR" sz="2400" b="1" dirty="0">
              <a:cs typeface="B Zar" pitchFamily="2" charset="-78"/>
            </a:endParaRPr>
          </a:p>
        </p:txBody>
      </p:sp>
      <p:sp>
        <p:nvSpPr>
          <p:cNvPr id="47" name="Rectangle 46"/>
          <p:cNvSpPr/>
          <p:nvPr/>
        </p:nvSpPr>
        <p:spPr>
          <a:xfrm>
            <a:off x="1011282" y="4983559"/>
            <a:ext cx="3632726" cy="461665"/>
          </a:xfrm>
          <a:prstGeom prst="rect">
            <a:avLst/>
          </a:prstGeom>
        </p:spPr>
        <p:txBody>
          <a:bodyPr wrap="none">
            <a:spAutoFit/>
          </a:bodyPr>
          <a:lstStyle/>
          <a:p>
            <a:r>
              <a:rPr lang="fa-IR" sz="2400" dirty="0" smtClean="0">
                <a:cs typeface="B Zar" pitchFamily="2" charset="-78"/>
              </a:rPr>
              <a:t> </a:t>
            </a:r>
            <a:r>
              <a:rPr lang="fa-IR" sz="2400" b="1" dirty="0" smtClean="0">
                <a:cs typeface="B Zar" pitchFamily="2" charset="-78"/>
              </a:rPr>
              <a:t>پيش</a:t>
            </a:r>
            <a:r>
              <a:rPr lang="fa-IR" sz="2400" b="1" dirty="0" smtClean="0"/>
              <a:t>‌</a:t>
            </a:r>
            <a:r>
              <a:rPr lang="fa-IR" sz="2400" b="1" dirty="0" smtClean="0">
                <a:cs typeface="B Zar" pitchFamily="2" charset="-78"/>
              </a:rPr>
              <a:t>نويسي از </a:t>
            </a:r>
            <a:r>
              <a:rPr lang="fa-IR" sz="2400" b="1" dirty="0" err="1" smtClean="0">
                <a:cs typeface="B Zar" pitchFamily="2" charset="-78"/>
              </a:rPr>
              <a:t>يك</a:t>
            </a:r>
            <a:r>
              <a:rPr lang="fa-IR" sz="2400" b="1" dirty="0" smtClean="0">
                <a:cs typeface="B Zar" pitchFamily="2" charset="-78"/>
              </a:rPr>
              <a:t> قانون </a:t>
            </a:r>
            <a:r>
              <a:rPr lang="fa-IR" sz="2400" b="1" dirty="0" err="1" smtClean="0">
                <a:cs typeface="B Zar" pitchFamily="2" charset="-78"/>
              </a:rPr>
              <a:t>تجربي</a:t>
            </a:r>
            <a:endParaRPr lang="en-US" sz="2400" b="1" dirty="0"/>
          </a:p>
        </p:txBody>
      </p:sp>
      <p:sp>
        <p:nvSpPr>
          <p:cNvPr id="48" name="Rectangle 47"/>
          <p:cNvSpPr/>
          <p:nvPr/>
        </p:nvSpPr>
        <p:spPr>
          <a:xfrm>
            <a:off x="179512" y="1940639"/>
            <a:ext cx="4572000" cy="1200329"/>
          </a:xfrm>
          <a:prstGeom prst="rect">
            <a:avLst/>
          </a:prstGeom>
        </p:spPr>
        <p:txBody>
          <a:bodyPr>
            <a:spAutoFit/>
          </a:bodyPr>
          <a:lstStyle/>
          <a:p>
            <a:pPr algn="just" rtl="1"/>
            <a:r>
              <a:rPr lang="fa-IR" sz="2400" dirty="0" smtClean="0">
                <a:cs typeface="B Zar" pitchFamily="2" charset="-78"/>
              </a:rPr>
              <a:t>گزاره</a:t>
            </a:r>
            <a:r>
              <a:rPr lang="fa-IR" sz="2400" dirty="0" smtClean="0"/>
              <a:t>‌</a:t>
            </a:r>
            <a:r>
              <a:rPr lang="fa-IR" sz="2400" dirty="0" smtClean="0">
                <a:cs typeface="B Zar" pitchFamily="2" charset="-78"/>
              </a:rPr>
              <a:t>اي در مورد </a:t>
            </a:r>
            <a:r>
              <a:rPr lang="fa-IR" sz="2400" dirty="0" err="1" smtClean="0">
                <a:cs typeface="B Zar" pitchFamily="2" charset="-78"/>
              </a:rPr>
              <a:t>يك</a:t>
            </a:r>
            <a:r>
              <a:rPr lang="fa-IR" sz="2400" dirty="0" smtClean="0">
                <a:cs typeface="B Zar" pitchFamily="2" charset="-78"/>
              </a:rPr>
              <a:t> </a:t>
            </a:r>
            <a:r>
              <a:rPr lang="fa-IR" sz="2400" dirty="0" err="1" smtClean="0">
                <a:cs typeface="B Zar" pitchFamily="2" charset="-78"/>
              </a:rPr>
              <a:t>يا</a:t>
            </a:r>
            <a:r>
              <a:rPr lang="fa-IR" sz="2400" dirty="0" smtClean="0">
                <a:cs typeface="B Zar" pitchFamily="2" charset="-78"/>
              </a:rPr>
              <a:t> چند پارامتر از </a:t>
            </a:r>
            <a:r>
              <a:rPr lang="fa-IR" sz="2400" dirty="0" err="1" smtClean="0">
                <a:cs typeface="B Zar" pitchFamily="2" charset="-78"/>
              </a:rPr>
              <a:t>يك</a:t>
            </a:r>
            <a:r>
              <a:rPr lang="fa-IR" sz="2400" dirty="0" smtClean="0">
                <a:cs typeface="B Zar" pitchFamily="2" charset="-78"/>
              </a:rPr>
              <a:t> </a:t>
            </a:r>
            <a:r>
              <a:rPr lang="fa-IR" sz="2400" dirty="0" err="1" smtClean="0">
                <a:cs typeface="B Zar" pitchFamily="2" charset="-78"/>
              </a:rPr>
              <a:t>يا</a:t>
            </a:r>
            <a:r>
              <a:rPr lang="fa-IR" sz="2400" dirty="0" smtClean="0">
                <a:cs typeface="B Zar" pitchFamily="2" charset="-78"/>
              </a:rPr>
              <a:t> چند جامعه </a:t>
            </a:r>
            <a:r>
              <a:rPr lang="fa-IR" sz="2400" dirty="0" err="1" smtClean="0">
                <a:cs typeface="B Zar" pitchFamily="2" charset="-78"/>
              </a:rPr>
              <a:t>كه</a:t>
            </a:r>
            <a:r>
              <a:rPr lang="fa-IR" sz="2400" dirty="0" smtClean="0">
                <a:cs typeface="B Zar" pitchFamily="2" charset="-78"/>
              </a:rPr>
              <a:t> به </a:t>
            </a:r>
            <a:r>
              <a:rPr lang="fa-IR" sz="2400" dirty="0" err="1" smtClean="0">
                <a:cs typeface="B Zar" pitchFamily="2" charset="-78"/>
              </a:rPr>
              <a:t>وسيله</a:t>
            </a:r>
            <a:r>
              <a:rPr lang="fa-IR" sz="2400" dirty="0" smtClean="0">
                <a:cs typeface="B Zar" pitchFamily="2" charset="-78"/>
              </a:rPr>
              <a:t> آن مي</a:t>
            </a:r>
            <a:r>
              <a:rPr lang="fa-IR" sz="2400" dirty="0" smtClean="0"/>
              <a:t>‌</a:t>
            </a:r>
            <a:r>
              <a:rPr lang="fa-IR" sz="2400" dirty="0" smtClean="0">
                <a:cs typeface="B Zar" pitchFamily="2" charset="-78"/>
              </a:rPr>
              <a:t>توان </a:t>
            </a:r>
            <a:r>
              <a:rPr lang="fa-IR" sz="2400" dirty="0" err="1" smtClean="0">
                <a:cs typeface="B Zar" pitchFamily="2" charset="-78"/>
              </a:rPr>
              <a:t>كيفيت</a:t>
            </a:r>
            <a:r>
              <a:rPr lang="fa-IR" sz="2400" dirty="0" smtClean="0">
                <a:cs typeface="B Zar" pitchFamily="2" charset="-78"/>
              </a:rPr>
              <a:t> </a:t>
            </a:r>
            <a:r>
              <a:rPr lang="fa-IR" sz="2400" dirty="0" err="1" smtClean="0">
                <a:cs typeface="B Zar" pitchFamily="2" charset="-78"/>
              </a:rPr>
              <a:t>يا</a:t>
            </a:r>
            <a:r>
              <a:rPr lang="fa-IR" sz="2400" dirty="0" smtClean="0">
                <a:cs typeface="B Zar" pitchFamily="2" charset="-78"/>
              </a:rPr>
              <a:t> </a:t>
            </a:r>
            <a:r>
              <a:rPr lang="fa-IR" sz="2400" dirty="0" err="1" smtClean="0">
                <a:cs typeface="B Zar" pitchFamily="2" charset="-78"/>
              </a:rPr>
              <a:t>كميت</a:t>
            </a:r>
            <a:r>
              <a:rPr lang="fa-IR" sz="2400" dirty="0" smtClean="0">
                <a:cs typeface="B Zar" pitchFamily="2" charset="-78"/>
              </a:rPr>
              <a:t> </a:t>
            </a:r>
            <a:r>
              <a:rPr lang="fa-IR" sz="2400" dirty="0" err="1" smtClean="0">
                <a:cs typeface="B Zar" pitchFamily="2" charset="-78"/>
              </a:rPr>
              <a:t>يك</a:t>
            </a:r>
            <a:r>
              <a:rPr lang="fa-IR" sz="2400" dirty="0" smtClean="0">
                <a:cs typeface="B Zar" pitchFamily="2" charset="-78"/>
              </a:rPr>
              <a:t> صفت را پيش</a:t>
            </a:r>
            <a:r>
              <a:rPr lang="fa-IR" sz="2400" dirty="0" smtClean="0"/>
              <a:t>‌</a:t>
            </a:r>
            <a:r>
              <a:rPr lang="fa-IR" sz="2400" dirty="0" smtClean="0">
                <a:cs typeface="B Zar" pitchFamily="2" charset="-78"/>
              </a:rPr>
              <a:t>بيني </a:t>
            </a:r>
            <a:r>
              <a:rPr lang="fa-IR" sz="2400" dirty="0" err="1" smtClean="0">
                <a:cs typeface="B Zar" pitchFamily="2" charset="-78"/>
              </a:rPr>
              <a:t>كرد</a:t>
            </a:r>
            <a:r>
              <a:rPr lang="fa-IR" sz="2400" dirty="0" smtClean="0">
                <a:cs typeface="B Zar" pitchFamily="2" charset="-78"/>
              </a:rPr>
              <a:t>.</a:t>
            </a:r>
            <a:endParaRPr lang="en-US" sz="2400" dirty="0"/>
          </a:p>
        </p:txBody>
      </p:sp>
      <p:sp>
        <p:nvSpPr>
          <p:cNvPr id="50" name="Arc 49"/>
          <p:cNvSpPr/>
          <p:nvPr/>
        </p:nvSpPr>
        <p:spPr>
          <a:xfrm rot="3761614">
            <a:off x="4059330" y="1963062"/>
            <a:ext cx="842531" cy="2276668"/>
          </a:xfrm>
          <a:prstGeom prst="arc">
            <a:avLst>
              <a:gd name="adj1" fmla="val 16200000"/>
              <a:gd name="adj2" fmla="val 21414242"/>
            </a:avLst>
          </a:prstGeom>
          <a:noFill/>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ysClr val="windowText" lastClr="000000"/>
                </a:solidFill>
              </a:ln>
            </a:endParaRPr>
          </a:p>
        </p:txBody>
      </p:sp>
      <p:sp>
        <p:nvSpPr>
          <p:cNvPr id="51" name="Arc 50"/>
          <p:cNvSpPr/>
          <p:nvPr/>
        </p:nvSpPr>
        <p:spPr>
          <a:xfrm rot="2839982">
            <a:off x="3701396" y="2037598"/>
            <a:ext cx="1157167" cy="3231474"/>
          </a:xfrm>
          <a:prstGeom prst="arc">
            <a:avLst>
              <a:gd name="adj1" fmla="val 16281823"/>
              <a:gd name="adj2" fmla="val 0"/>
            </a:avLst>
          </a:prstGeom>
          <a:noFill/>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ysClr val="windowText" lastClr="000000"/>
                </a:solidFill>
              </a:ln>
            </a:endParaRPr>
          </a:p>
        </p:txBody>
      </p:sp>
      <p:sp>
        <p:nvSpPr>
          <p:cNvPr id="53" name="TextBox 52"/>
          <p:cNvSpPr txBox="1"/>
          <p:nvPr/>
        </p:nvSpPr>
        <p:spPr>
          <a:xfrm>
            <a:off x="3707904" y="3212976"/>
            <a:ext cx="864096" cy="523220"/>
          </a:xfrm>
          <a:prstGeom prst="rect">
            <a:avLst/>
          </a:prstGeom>
          <a:noFill/>
        </p:spPr>
        <p:txBody>
          <a:bodyPr wrap="square" rtlCol="0">
            <a:spAutoFit/>
          </a:bodyPr>
          <a:lstStyle/>
          <a:p>
            <a:pPr algn="r" rtl="1"/>
            <a:r>
              <a:rPr lang="fa-IR" sz="2800" dirty="0" smtClean="0">
                <a:cs typeface="B Zar" pitchFamily="2" charset="-78"/>
              </a:rPr>
              <a:t>صفر</a:t>
            </a:r>
            <a:endParaRPr lang="en-US" sz="2800" dirty="0">
              <a:cs typeface="B Zar" pitchFamily="2" charset="-78"/>
            </a:endParaRPr>
          </a:p>
        </p:txBody>
      </p:sp>
      <p:sp>
        <p:nvSpPr>
          <p:cNvPr id="54" name="TextBox 53"/>
          <p:cNvSpPr txBox="1"/>
          <p:nvPr/>
        </p:nvSpPr>
        <p:spPr>
          <a:xfrm>
            <a:off x="3563888" y="3789040"/>
            <a:ext cx="1008112" cy="523220"/>
          </a:xfrm>
          <a:prstGeom prst="rect">
            <a:avLst/>
          </a:prstGeom>
          <a:noFill/>
        </p:spPr>
        <p:txBody>
          <a:bodyPr wrap="square" rtlCol="0">
            <a:spAutoFit/>
          </a:bodyPr>
          <a:lstStyle/>
          <a:p>
            <a:pPr algn="r" rtl="1"/>
            <a:r>
              <a:rPr lang="fa-IR" sz="2800" dirty="0" smtClean="0">
                <a:cs typeface="B Zar" pitchFamily="2" charset="-78"/>
              </a:rPr>
              <a:t>جانشین</a:t>
            </a:r>
            <a:endParaRPr lang="en-US" sz="2800" dirty="0">
              <a:cs typeface="B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000"/>
                                        <p:tgtEl>
                                          <p:spTgt spid="48"/>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10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1000"/>
                                        <p:tgtEl>
                                          <p:spTgt spid="53"/>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000"/>
                                        <p:tgtEl>
                                          <p:spTgt spid="5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P spid="42" grpId="0"/>
      <p:bldP spid="45" grpId="0"/>
      <p:bldP spid="46" grpId="0"/>
      <p:bldP spid="47" grpId="0"/>
      <p:bldP spid="48" grpId="0"/>
      <p:bldP spid="50" grpId="0" animBg="1"/>
      <p:bldP spid="51" grpId="0" animBg="1"/>
      <p:bldP spid="53" grpId="0"/>
      <p:bldP spid="5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172400"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388424"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388424"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388424" y="62907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8424"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172400"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56376"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72400"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56376"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72400"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56376" y="83671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172400"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956376"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388424"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388424"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172400"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956376"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172400"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56376"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04448"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604448"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604448" y="620688"/>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604448"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04448" y="1052736"/>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604448"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820472" y="836712"/>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820472"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rot="5400000">
            <a:off x="7020272" y="908720"/>
            <a:ext cx="1584176" cy="0"/>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172400"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388424"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56376"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172400"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604448"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604448"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187624" y="2924944"/>
            <a:ext cx="6768752" cy="3384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buFontTx/>
              <a:buNone/>
            </a:pPr>
            <a:r>
              <a:rPr lang="fa-IR" sz="2400" b="1" dirty="0" smtClean="0">
                <a:solidFill>
                  <a:schemeClr val="tx1"/>
                </a:solidFill>
                <a:latin typeface="Adobe Caslon Pro" pitchFamily="18" charset="0"/>
                <a:cs typeface="B Zar" pitchFamily="2" charset="-78"/>
              </a:rPr>
              <a:t>فرضيه آماري همواره دو وجه مكمل دارد</a:t>
            </a:r>
            <a:r>
              <a:rPr lang="fa-IR" sz="2400" dirty="0" smtClean="0">
                <a:solidFill>
                  <a:schemeClr val="tx1"/>
                </a:solidFill>
                <a:latin typeface="Adobe Caslon Pro" pitchFamily="18" charset="0"/>
                <a:cs typeface="B Zar" pitchFamily="2" charset="-78"/>
              </a:rPr>
              <a:t>: </a:t>
            </a:r>
            <a:endParaRPr lang="en-US" sz="2400" dirty="0" smtClean="0">
              <a:solidFill>
                <a:schemeClr val="tx1"/>
              </a:solidFill>
              <a:latin typeface="Adobe Caslon Pro" pitchFamily="18" charset="0"/>
              <a:cs typeface="B Zar" pitchFamily="2" charset="-78"/>
            </a:endParaRPr>
          </a:p>
          <a:p>
            <a:pPr algn="r" rtl="1">
              <a:buFontTx/>
              <a:buNone/>
            </a:pPr>
            <a:endParaRPr lang="fa-IR" sz="2400" dirty="0" smtClean="0">
              <a:solidFill>
                <a:schemeClr val="tx1"/>
              </a:solidFill>
              <a:latin typeface="Adobe Caslon Pro" pitchFamily="18" charset="0"/>
              <a:cs typeface="B Zar" pitchFamily="2" charset="-78"/>
            </a:endParaRPr>
          </a:p>
          <a:p>
            <a:pPr algn="r" rtl="1">
              <a:buFontTx/>
              <a:buNone/>
            </a:pPr>
            <a:r>
              <a:rPr lang="fa-IR" sz="2400" dirty="0" smtClean="0">
                <a:solidFill>
                  <a:schemeClr val="tx1"/>
                </a:solidFill>
                <a:latin typeface="Adobe Caslon Pro" pitchFamily="18" charset="0"/>
                <a:cs typeface="B Zar" pitchFamily="2" charset="-78"/>
              </a:rPr>
              <a:t>الف. وجه اول متوجه كيفيت صفت مورد بررسي در شرايط تصادفي (نبودن تفاوت و يا نبودن رابطه) </a:t>
            </a:r>
          </a:p>
          <a:p>
            <a:pPr algn="r" rtl="1">
              <a:buFontTx/>
              <a:buNone/>
            </a:pPr>
            <a:r>
              <a:rPr lang="fa-IR" sz="2400" dirty="0" smtClean="0">
                <a:solidFill>
                  <a:schemeClr val="tx1"/>
                </a:solidFill>
                <a:latin typeface="Adobe Caslon Pro" pitchFamily="18" charset="0"/>
                <a:cs typeface="B Zar" pitchFamily="2" charset="-78"/>
              </a:rPr>
              <a:t>ب. وجه دوم متوجه نتيجه آزمون در شرايط غيرتصادفي (وجود رابطه يا تفاوت ناشي از عوامل مورد نظر در پژوهش)</a:t>
            </a:r>
            <a:endParaRPr lang="en-US" sz="2400" dirty="0" smtClean="0">
              <a:solidFill>
                <a:schemeClr val="tx1"/>
              </a:solidFill>
              <a:latin typeface="Adobe Caslon Pro" pitchFamily="18" charset="0"/>
              <a:cs typeface="B Zar" pitchFamily="2" charset="-78"/>
            </a:endParaRPr>
          </a:p>
          <a:p>
            <a:pPr algn="r" rtl="1">
              <a:buFontTx/>
              <a:buNone/>
            </a:pPr>
            <a:endParaRPr lang="fa-IR" sz="2400" dirty="0" smtClean="0">
              <a:solidFill>
                <a:schemeClr val="tx1"/>
              </a:solidFill>
              <a:latin typeface="Adobe Caslon Pro" pitchFamily="18" charset="0"/>
              <a:cs typeface="B Zar" pitchFamily="2" charset="-78"/>
            </a:endParaRPr>
          </a:p>
          <a:p>
            <a:pPr algn="r" rtl="1">
              <a:buClr>
                <a:schemeClr val="tx2"/>
              </a:buClr>
            </a:pPr>
            <a:r>
              <a:rPr lang="fa-IR" sz="2400" b="1" dirty="0" smtClean="0">
                <a:solidFill>
                  <a:schemeClr val="tx1"/>
                </a:solidFill>
                <a:latin typeface="Adobe Caslon Pro" pitchFamily="18" charset="0"/>
                <a:cs typeface="B Zar" pitchFamily="2" charset="-78"/>
              </a:rPr>
              <a:t>فرضيه آماري مورد آزمون را فرضيه صفر و فرضيه مقابل آن را فرضيه جانشين مي‌نامند.</a:t>
            </a:r>
            <a:endParaRPr lang="en-US" sz="2400" b="1" dirty="0" smtClean="0">
              <a:solidFill>
                <a:schemeClr val="tx1"/>
              </a:solidFill>
              <a:latin typeface="Adobe Caslon Pro" pitchFamily="18" charset="0"/>
              <a:cs typeface="B Zar" pitchFamily="2" charset="-78"/>
            </a:endParaRPr>
          </a:p>
          <a:p>
            <a:pPr algn="ctr"/>
            <a:endParaRPr lang="en-US" sz="24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endParaRPr lang="en-US" smtClean="0"/>
          </a:p>
        </p:txBody>
      </p:sp>
      <p:sp>
        <p:nvSpPr>
          <p:cNvPr id="20484" name="Rectangle 3"/>
          <p:cNvSpPr>
            <a:spLocks noGrp="1" noChangeArrowheads="1"/>
          </p:cNvSpPr>
          <p:nvPr>
            <p:ph idx="1"/>
          </p:nvPr>
        </p:nvSpPr>
        <p:spPr/>
        <p:txBody>
          <a:bodyPr/>
          <a:lstStyle/>
          <a:p>
            <a:pPr eaLnBrk="1" hangingPunct="1"/>
            <a:endParaRPr lang="en-US" smtClean="0"/>
          </a:p>
        </p:txBody>
      </p:sp>
      <p:sp>
        <p:nvSpPr>
          <p:cNvPr id="7" name="Slide Number Placeholder 5"/>
          <p:cNvSpPr>
            <a:spLocks noGrp="1"/>
          </p:cNvSpPr>
          <p:nvPr>
            <p:ph type="sldNum" sz="quarter" idx="12"/>
          </p:nvPr>
        </p:nvSpPr>
        <p:spPr/>
        <p:txBody>
          <a:bodyPr/>
          <a:lstStyle/>
          <a:p>
            <a:pPr>
              <a:defRPr/>
            </a:pPr>
            <a:fld id="{1AA9D70D-E99B-49D5-8F38-0B2581B4A31B}" type="slidenum">
              <a:rPr lang="ar-SA"/>
              <a:pPr>
                <a:defRPr/>
              </a:pPr>
              <a:t>116</a:t>
            </a:fld>
            <a:endParaRPr lang="en-US"/>
          </a:p>
        </p:txBody>
      </p:sp>
      <p:pic>
        <p:nvPicPr>
          <p:cNvPr id="20485" name="Picture 4" descr="18"/>
          <p:cNvPicPr>
            <a:picLocks noChangeAspect="1" noChangeArrowheads="1"/>
          </p:cNvPicPr>
          <p:nvPr/>
        </p:nvPicPr>
        <p:blipFill>
          <a:blip r:embed="rId2" cstate="print"/>
          <a:srcRect/>
          <a:stretch>
            <a:fillRect/>
          </a:stretch>
        </p:blipFill>
        <p:spPr bwMode="auto">
          <a:xfrm>
            <a:off x="-715963" y="-177800"/>
            <a:ext cx="10575926" cy="721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172400"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388424"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388424"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388424" y="62907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8424"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172400"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56376"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72400"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56376"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72400"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56376" y="83671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172400"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956376"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388424"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388424"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172400"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956376"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172400"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56376"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04448"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604448"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604448" y="620688"/>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604448"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04448" y="1052736"/>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604448"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820472" y="836712"/>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820472"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rot="5400000">
            <a:off x="7020272" y="908720"/>
            <a:ext cx="1584176" cy="0"/>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172400"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388424"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56376"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172400"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604448"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604448"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220072" y="1988840"/>
            <a:ext cx="2952328" cy="523220"/>
          </a:xfrm>
          <a:prstGeom prst="rect">
            <a:avLst/>
          </a:prstGeom>
          <a:noFill/>
        </p:spPr>
        <p:txBody>
          <a:bodyPr wrap="square" rtlCol="0">
            <a:spAutoFit/>
          </a:bodyPr>
          <a:lstStyle/>
          <a:p>
            <a:pPr algn="ctr" rtl="1"/>
            <a:r>
              <a:rPr lang="fa-IR" sz="2800" dirty="0" smtClean="0">
                <a:effectLst>
                  <a:outerShdw blurRad="38100" dist="38100" dir="2700000" algn="tl">
                    <a:srgbClr val="000000">
                      <a:alpha val="43137"/>
                    </a:srgbClr>
                  </a:outerShdw>
                </a:effectLst>
                <a:cs typeface="B Zar" pitchFamily="2" charset="-78"/>
              </a:rPr>
              <a:t>فرضیه ی صفر</a:t>
            </a:r>
            <a:endParaRPr lang="en-US" sz="2800" dirty="0">
              <a:effectLst>
                <a:outerShdw blurRad="38100" dist="38100" dir="2700000" algn="tl">
                  <a:srgbClr val="000000">
                    <a:alpha val="43137"/>
                  </a:srgbClr>
                </a:outerShdw>
              </a:effectLst>
              <a:cs typeface="B Zar" pitchFamily="2" charset="-78"/>
            </a:endParaRPr>
          </a:p>
        </p:txBody>
      </p:sp>
      <p:sp>
        <p:nvSpPr>
          <p:cNvPr id="40" name="TextBox 39"/>
          <p:cNvSpPr txBox="1"/>
          <p:nvPr/>
        </p:nvSpPr>
        <p:spPr>
          <a:xfrm>
            <a:off x="5292080" y="2924944"/>
            <a:ext cx="3470920" cy="2677656"/>
          </a:xfrm>
          <a:prstGeom prst="rect">
            <a:avLst/>
          </a:prstGeom>
          <a:noFill/>
        </p:spPr>
        <p:txBody>
          <a:bodyPr wrap="square" rtlCol="0">
            <a:spAutoFit/>
          </a:bodyPr>
          <a:lstStyle/>
          <a:p>
            <a:pPr algn="just" rtl="1"/>
            <a:r>
              <a:rPr lang="fa-IR" sz="2400" b="1" dirty="0" smtClean="0">
                <a:cs typeface="B Zar" pitchFamily="2" charset="-78"/>
              </a:rPr>
              <a:t>فرضیه صفر پیشنهادی است که </a:t>
            </a:r>
            <a:r>
              <a:rPr lang="fa-IR" sz="2400" b="1" u="sng" dirty="0" smtClean="0">
                <a:cs typeface="B Zar" pitchFamily="2" charset="-78"/>
              </a:rPr>
              <a:t>رابطه ای مشخص</a:t>
            </a:r>
            <a:r>
              <a:rPr lang="fa-IR" sz="2400" b="1" dirty="0" smtClean="0">
                <a:cs typeface="B Zar" pitchFamily="2" charset="-78"/>
              </a:rPr>
              <a:t> و </a:t>
            </a:r>
            <a:r>
              <a:rPr lang="fa-IR" sz="2400" b="1" u="sng" dirty="0" smtClean="0">
                <a:cs typeface="B Zar" pitchFamily="2" charset="-78"/>
              </a:rPr>
              <a:t>دقیق</a:t>
            </a:r>
            <a:r>
              <a:rPr lang="fa-IR" sz="2400" b="1" dirty="0" smtClean="0">
                <a:cs typeface="B Zar" pitchFamily="2" charset="-78"/>
              </a:rPr>
              <a:t> بین دو متغیر را بیان میکند.</a:t>
            </a:r>
          </a:p>
          <a:p>
            <a:pPr algn="just" rtl="1"/>
            <a:r>
              <a:rPr lang="fa-IR" sz="2400" b="1" dirty="0" smtClean="0">
                <a:cs typeface="B Zar" pitchFamily="2" charset="-78"/>
              </a:rPr>
              <a:t>فرضیه صفر به عنوان عدم ارتباط معنی دار بین دو متغیر یا عدم تفاوت معنی دار بین دو گروه تعریف میشود.</a:t>
            </a:r>
            <a:endParaRPr lang="en-US" sz="2400" b="1" dirty="0">
              <a:cs typeface="B Zar" pitchFamily="2" charset="-78"/>
            </a:endParaRPr>
          </a:p>
        </p:txBody>
      </p:sp>
      <p:sp>
        <p:nvSpPr>
          <p:cNvPr id="42" name="TextBox 41"/>
          <p:cNvSpPr txBox="1"/>
          <p:nvPr/>
        </p:nvSpPr>
        <p:spPr>
          <a:xfrm>
            <a:off x="533400" y="2924944"/>
            <a:ext cx="4419600" cy="1938992"/>
          </a:xfrm>
          <a:prstGeom prst="rect">
            <a:avLst/>
          </a:prstGeom>
          <a:noFill/>
        </p:spPr>
        <p:txBody>
          <a:bodyPr wrap="square" rtlCol="0">
            <a:spAutoFit/>
          </a:bodyPr>
          <a:lstStyle/>
          <a:p>
            <a:pPr algn="just" rtl="1"/>
            <a:r>
              <a:rPr lang="fa-IR" sz="2400" b="1" dirty="0" smtClean="0">
                <a:cs typeface="B Zar" pitchFamily="2" charset="-78"/>
              </a:rPr>
              <a:t>به هنگام برپایی فرضیه صفر بیان میداریم که هیچ تفاوت معنی داری بین آنچه ممکن است در ویژگی های جامعه </a:t>
            </a:r>
            <a:r>
              <a:rPr lang="fa-IR" sz="2400" b="1" dirty="0" err="1" smtClean="0">
                <a:cs typeface="B Zar" pitchFamily="2" charset="-78"/>
              </a:rPr>
              <a:t>بیابیم</a:t>
            </a:r>
            <a:r>
              <a:rPr lang="fa-IR" sz="2400" b="1" dirty="0" smtClean="0">
                <a:cs typeface="B Zar" pitchFamily="2" charset="-78"/>
              </a:rPr>
              <a:t> و نمونه ای که درباره </a:t>
            </a:r>
            <a:r>
              <a:rPr lang="fa-IR" sz="2400" b="1" dirty="0" err="1" smtClean="0">
                <a:cs typeface="B Zar" pitchFamily="2" charset="-78"/>
              </a:rPr>
              <a:t>اش</a:t>
            </a:r>
            <a:r>
              <a:rPr lang="fa-IR" sz="2400" b="1" dirty="0" smtClean="0">
                <a:cs typeface="B Zar" pitchFamily="2" charset="-78"/>
              </a:rPr>
              <a:t> پژوهش میکنیم وجود ندارد.</a:t>
            </a:r>
            <a:endParaRPr lang="en-US" sz="2400" b="1" dirty="0">
              <a:cs typeface="B Zar" pitchFamily="2" charset="-78"/>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172400"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388424"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388424"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388424" y="62907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8424"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172400"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56376"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72400"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56376"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72400"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56376" y="83671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172400"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956376"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388424"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388424"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172400"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956376"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172400"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56376" y="1052736"/>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04448"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604448"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604448" y="620688"/>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604448" y="836712"/>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04448" y="1052736"/>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604448"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820472" y="836712"/>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820472" y="404664"/>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rot="5400000">
            <a:off x="7020272" y="908720"/>
            <a:ext cx="1584176" cy="0"/>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172400"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388424"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56376"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172400" y="1268760"/>
            <a:ext cx="144016"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604448" y="1484784"/>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604448" y="1268760"/>
            <a:ext cx="144016"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220072" y="1988840"/>
            <a:ext cx="2952328" cy="523220"/>
          </a:xfrm>
          <a:prstGeom prst="rect">
            <a:avLst/>
          </a:prstGeom>
          <a:noFill/>
        </p:spPr>
        <p:txBody>
          <a:bodyPr wrap="square" rtlCol="0">
            <a:spAutoFit/>
          </a:bodyPr>
          <a:lstStyle/>
          <a:p>
            <a:pPr algn="ctr" rtl="1"/>
            <a:r>
              <a:rPr lang="fa-IR" sz="2800" b="1" dirty="0" smtClean="0">
                <a:effectLst>
                  <a:outerShdw blurRad="38100" dist="38100" dir="2700000" algn="tl">
                    <a:srgbClr val="000000">
                      <a:alpha val="43137"/>
                    </a:srgbClr>
                  </a:outerShdw>
                </a:effectLst>
                <a:cs typeface="B Zar" pitchFamily="2" charset="-78"/>
              </a:rPr>
              <a:t>فرضیه ی جانشین</a:t>
            </a:r>
            <a:endParaRPr lang="en-US" sz="2800" b="1" dirty="0">
              <a:effectLst>
                <a:outerShdw blurRad="38100" dist="38100" dir="2700000" algn="tl">
                  <a:srgbClr val="000000">
                    <a:alpha val="43137"/>
                  </a:srgbClr>
                </a:outerShdw>
              </a:effectLst>
              <a:cs typeface="B Zar" pitchFamily="2" charset="-78"/>
            </a:endParaRPr>
          </a:p>
        </p:txBody>
      </p:sp>
      <p:sp>
        <p:nvSpPr>
          <p:cNvPr id="40" name="TextBox 39"/>
          <p:cNvSpPr txBox="1"/>
          <p:nvPr/>
        </p:nvSpPr>
        <p:spPr>
          <a:xfrm>
            <a:off x="4572000" y="2924944"/>
            <a:ext cx="4191000" cy="830997"/>
          </a:xfrm>
          <a:prstGeom prst="rect">
            <a:avLst/>
          </a:prstGeom>
          <a:noFill/>
        </p:spPr>
        <p:txBody>
          <a:bodyPr wrap="square" rtlCol="0">
            <a:spAutoFit/>
          </a:bodyPr>
          <a:lstStyle/>
          <a:p>
            <a:pPr algn="r" rtl="1"/>
            <a:r>
              <a:rPr lang="fa-IR" sz="2400" b="1" dirty="0" smtClean="0">
                <a:cs typeface="B Zar" pitchFamily="2" charset="-78"/>
              </a:rPr>
              <a:t>فرضیه جانشین به نوعی در مقابل فرضیه صفر قرار میگیرد</a:t>
            </a:r>
            <a:r>
              <a:rPr lang="en-US" sz="2400" b="1" dirty="0" smtClean="0">
                <a:cs typeface="B Zar" pitchFamily="2" charset="-78"/>
              </a:rPr>
              <a:t>.</a:t>
            </a:r>
            <a:endParaRPr lang="en-US" sz="2400" b="1" dirty="0">
              <a:cs typeface="B Zar" pitchFamily="2" charset="-78"/>
            </a:endParaRPr>
          </a:p>
        </p:txBody>
      </p:sp>
      <p:sp>
        <p:nvSpPr>
          <p:cNvPr id="42" name="TextBox 41"/>
          <p:cNvSpPr txBox="1"/>
          <p:nvPr/>
        </p:nvSpPr>
        <p:spPr>
          <a:xfrm>
            <a:off x="467544" y="2852936"/>
            <a:ext cx="4637856" cy="830997"/>
          </a:xfrm>
          <a:prstGeom prst="rect">
            <a:avLst/>
          </a:prstGeom>
          <a:noFill/>
        </p:spPr>
        <p:txBody>
          <a:bodyPr wrap="square" rtlCol="0">
            <a:spAutoFit/>
          </a:bodyPr>
          <a:lstStyle/>
          <a:p>
            <a:pPr algn="r" rtl="1"/>
            <a:r>
              <a:rPr lang="fa-IR" sz="2400" b="1" dirty="0" smtClean="0">
                <a:cs typeface="B Zar" pitchFamily="2" charset="-78"/>
              </a:rPr>
              <a:t>فرضیه جانشین، متوجه نتیجه آزمون در شرایط غیر تصادفی است.</a:t>
            </a:r>
            <a:endParaRPr lang="en-US" sz="2400" b="1" dirty="0">
              <a:cs typeface="B Zar" pitchFamily="2" charset="-78"/>
            </a:endParaRPr>
          </a:p>
        </p:txBody>
      </p:sp>
      <p:sp>
        <p:nvSpPr>
          <p:cNvPr id="43" name="TextBox 42"/>
          <p:cNvSpPr txBox="1"/>
          <p:nvPr/>
        </p:nvSpPr>
        <p:spPr>
          <a:xfrm>
            <a:off x="5580112" y="188640"/>
            <a:ext cx="2232248" cy="1015663"/>
          </a:xfrm>
          <a:prstGeom prst="rect">
            <a:avLst/>
          </a:prstGeom>
          <a:noFill/>
        </p:spPr>
        <p:txBody>
          <a:bodyPr wrap="square" rtlCol="0">
            <a:spAutoFit/>
          </a:bodyPr>
          <a:lstStyle/>
          <a:p>
            <a:pPr algn="ctr" rtl="1"/>
            <a:r>
              <a:rPr lang="fa-IR" sz="2000" b="1" dirty="0" smtClean="0">
                <a:cs typeface="B Nazanin" pitchFamily="2" charset="-78"/>
              </a:rPr>
              <a:t>فصل سوم</a:t>
            </a:r>
          </a:p>
          <a:p>
            <a:pPr algn="ctr" rtl="1"/>
            <a:r>
              <a:rPr lang="fa-IR" sz="2000" b="1" dirty="0" smtClean="0">
                <a:cs typeface="B Nazanin" pitchFamily="2" charset="-78"/>
              </a:rPr>
              <a:t>فرآیند تحقیق</a:t>
            </a:r>
          </a:p>
          <a:p>
            <a:pPr algn="ctr" rtl="1"/>
            <a:r>
              <a:rPr lang="fa-IR" sz="2000" b="1" dirty="0" smtClean="0">
                <a:cs typeface="B Nazanin" pitchFamily="2" charset="-78"/>
              </a:rPr>
              <a:t>گام چهارم و پنجم</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endParaRPr lang="en-US" smtClean="0"/>
          </a:p>
        </p:txBody>
      </p:sp>
      <p:sp>
        <p:nvSpPr>
          <p:cNvPr id="21508" name="Rectangle 3"/>
          <p:cNvSpPr>
            <a:spLocks noGrp="1" noChangeArrowheads="1"/>
          </p:cNvSpPr>
          <p:nvPr>
            <p:ph idx="1"/>
          </p:nvPr>
        </p:nvSpPr>
        <p:spPr/>
        <p:txBody>
          <a:bodyPr/>
          <a:lstStyle/>
          <a:p>
            <a:pPr eaLnBrk="1" hangingPunct="1"/>
            <a:endParaRPr lang="en-US" smtClean="0"/>
          </a:p>
        </p:txBody>
      </p:sp>
      <p:sp>
        <p:nvSpPr>
          <p:cNvPr id="7" name="Slide Number Placeholder 5"/>
          <p:cNvSpPr>
            <a:spLocks noGrp="1"/>
          </p:cNvSpPr>
          <p:nvPr>
            <p:ph type="sldNum" sz="quarter" idx="12"/>
          </p:nvPr>
        </p:nvSpPr>
        <p:spPr/>
        <p:txBody>
          <a:bodyPr/>
          <a:lstStyle/>
          <a:p>
            <a:pPr>
              <a:defRPr/>
            </a:pPr>
            <a:fld id="{EB015C27-5630-4E25-967D-5DFF9B78429F}" type="slidenum">
              <a:rPr lang="ar-SA"/>
              <a:pPr>
                <a:defRPr/>
              </a:pPr>
              <a:t>119</a:t>
            </a:fld>
            <a:endParaRPr lang="en-US"/>
          </a:p>
        </p:txBody>
      </p:sp>
      <p:pic>
        <p:nvPicPr>
          <p:cNvPr id="21509" name="Picture 4" descr="19"/>
          <p:cNvPicPr>
            <a:picLocks noChangeAspect="1" noChangeArrowheads="1"/>
          </p:cNvPicPr>
          <p:nvPr/>
        </p:nvPicPr>
        <p:blipFill>
          <a:blip r:embed="rId2" cstate="print"/>
          <a:srcRect/>
          <a:stretch>
            <a:fillRect/>
          </a:stretch>
        </p:blipFill>
        <p:spPr bwMode="auto">
          <a:xfrm>
            <a:off x="-715963" y="-177800"/>
            <a:ext cx="10575926" cy="721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4213" y="404813"/>
            <a:ext cx="7772400" cy="1728787"/>
          </a:xfrm>
        </p:spPr>
        <p:txBody>
          <a:bodyPr/>
          <a:lstStyle/>
          <a:p>
            <a:r>
              <a:rPr lang="fa-IR" dirty="0" smtClean="0"/>
              <a:t>ديدگاه هرمنوتيک</a:t>
            </a:r>
            <a:endParaRPr lang="en-US" dirty="0" smtClean="0"/>
          </a:p>
        </p:txBody>
      </p:sp>
      <p:sp>
        <p:nvSpPr>
          <p:cNvPr id="20483" name="Rectangle 3"/>
          <p:cNvSpPr>
            <a:spLocks noGrp="1" noChangeArrowheads="1"/>
          </p:cNvSpPr>
          <p:nvPr>
            <p:ph type="subTitle" idx="1"/>
          </p:nvPr>
        </p:nvSpPr>
        <p:spPr>
          <a:xfrm>
            <a:off x="228600" y="1828801"/>
            <a:ext cx="8077200" cy="4343400"/>
          </a:xfrm>
        </p:spPr>
        <p:txBody>
          <a:bodyPr rtlCol="0">
            <a:normAutofit/>
          </a:bodyPr>
          <a:lstStyle/>
          <a:p>
            <a:pPr marL="514350" indent="-514350" algn="r" rtl="1" fontAlgn="auto">
              <a:lnSpc>
                <a:spcPct val="120000"/>
              </a:lnSpc>
              <a:spcAft>
                <a:spcPts val="0"/>
              </a:spcAft>
              <a:buFont typeface="+mj-lt"/>
              <a:buAutoNum type="arabicPeriod"/>
              <a:defRPr/>
            </a:pPr>
            <a:r>
              <a:rPr lang="fa-IR" dirty="0" smtClean="0"/>
              <a:t>هرمنوتيک عبارت است از روش تفسیر و تاویل متن برای کشف حقیقت.</a:t>
            </a:r>
          </a:p>
          <a:p>
            <a:pPr marL="514350" indent="-514350" algn="r" rtl="1" fontAlgn="auto">
              <a:lnSpc>
                <a:spcPct val="120000"/>
              </a:lnSpc>
              <a:spcAft>
                <a:spcPts val="0"/>
              </a:spcAft>
              <a:buFont typeface="+mj-lt"/>
              <a:buAutoNum type="arabicPeriod"/>
              <a:defRPr/>
            </a:pPr>
            <a:r>
              <a:rPr lang="fa-IR" dirty="0" smtClean="0"/>
              <a:t>در روش هرمنوتيکي با تفسير و تاويل متن معني و مفهوم نهفته در آن کشف و راز و رمز آن بازگشايي ميشود. </a:t>
            </a:r>
            <a:endParaRPr lang="en-US" dirty="0" smtClean="0"/>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endParaRPr lang="en-US" smtClean="0"/>
          </a:p>
        </p:txBody>
      </p:sp>
      <p:sp>
        <p:nvSpPr>
          <p:cNvPr id="22532" name="Rectangle 3"/>
          <p:cNvSpPr>
            <a:spLocks noGrp="1" noChangeArrowheads="1"/>
          </p:cNvSpPr>
          <p:nvPr>
            <p:ph idx="1"/>
          </p:nvPr>
        </p:nvSpPr>
        <p:spPr/>
        <p:txBody>
          <a:bodyPr/>
          <a:lstStyle/>
          <a:p>
            <a:pPr eaLnBrk="1" hangingPunct="1"/>
            <a:endParaRPr lang="en-US" smtClean="0"/>
          </a:p>
        </p:txBody>
      </p:sp>
      <p:sp>
        <p:nvSpPr>
          <p:cNvPr id="7" name="Slide Number Placeholder 5"/>
          <p:cNvSpPr>
            <a:spLocks noGrp="1"/>
          </p:cNvSpPr>
          <p:nvPr>
            <p:ph type="sldNum" sz="quarter" idx="12"/>
          </p:nvPr>
        </p:nvSpPr>
        <p:spPr/>
        <p:txBody>
          <a:bodyPr/>
          <a:lstStyle/>
          <a:p>
            <a:pPr>
              <a:defRPr/>
            </a:pPr>
            <a:fld id="{C2F5E2FF-E15F-4468-A993-F8A85FD18AA2}" type="slidenum">
              <a:rPr lang="ar-SA"/>
              <a:pPr>
                <a:defRPr/>
              </a:pPr>
              <a:t>120</a:t>
            </a:fld>
            <a:endParaRPr lang="en-US"/>
          </a:p>
        </p:txBody>
      </p:sp>
      <p:pic>
        <p:nvPicPr>
          <p:cNvPr id="22533" name="Picture 4" descr="20"/>
          <p:cNvPicPr>
            <a:picLocks noChangeAspect="1" noChangeArrowheads="1"/>
          </p:cNvPicPr>
          <p:nvPr/>
        </p:nvPicPr>
        <p:blipFill>
          <a:blip r:embed="rId2" cstate="print"/>
          <a:srcRect/>
          <a:stretch>
            <a:fillRect/>
          </a:stretch>
        </p:blipFill>
        <p:spPr bwMode="auto">
          <a:xfrm>
            <a:off x="-715963" y="-177800"/>
            <a:ext cx="10575926" cy="721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84213" y="260350"/>
            <a:ext cx="7772400" cy="1081088"/>
          </a:xfrm>
        </p:spPr>
        <p:txBody>
          <a:bodyPr/>
          <a:lstStyle/>
          <a:p>
            <a:r>
              <a:rPr lang="fa-IR" smtClean="0"/>
              <a:t>مرحله اول:نمونه گيري</a:t>
            </a:r>
            <a:endParaRPr lang="en-US" smtClean="0"/>
          </a:p>
        </p:txBody>
      </p:sp>
      <p:sp>
        <p:nvSpPr>
          <p:cNvPr id="29699" name="Rectangle 3"/>
          <p:cNvSpPr>
            <a:spLocks noGrp="1" noChangeArrowheads="1"/>
          </p:cNvSpPr>
          <p:nvPr>
            <p:ph type="subTitle" idx="1"/>
          </p:nvPr>
        </p:nvSpPr>
        <p:spPr>
          <a:xfrm>
            <a:off x="827088" y="1989138"/>
            <a:ext cx="7231062" cy="3649662"/>
          </a:xfrm>
        </p:spPr>
        <p:txBody>
          <a:bodyPr rtlCol="0">
            <a:normAutofit/>
          </a:bodyPr>
          <a:lstStyle/>
          <a:p>
            <a:pPr fontAlgn="auto">
              <a:lnSpc>
                <a:spcPct val="130000"/>
              </a:lnSpc>
              <a:spcAft>
                <a:spcPts val="0"/>
              </a:spcAft>
              <a:buFont typeface="Arial" pitchFamily="34" charset="0"/>
              <a:buNone/>
              <a:defRPr/>
            </a:pPr>
            <a:r>
              <a:rPr lang="fa-IR" dirty="0" smtClean="0"/>
              <a:t>به اين دليل که امکان مطالعه تمام افراد جامعه در خصوص پديده مورد نظر امکان ندارد بنابراين محقق بايد قلمرو تحقيق خود را در باره افراد جامعه محدود کند و به جاي تمام افراد, </a:t>
            </a:r>
            <a:r>
              <a:rPr lang="fa-IR" dirty="0" smtClean="0">
                <a:solidFill>
                  <a:srgbClr val="FF0000"/>
                </a:solidFill>
              </a:rPr>
              <a:t>تعدادي را که معرف کل جامعه</a:t>
            </a:r>
            <a:r>
              <a:rPr lang="fa-IR" dirty="0" smtClean="0"/>
              <a:t> است را انتخاب کند.</a:t>
            </a:r>
            <a:endParaRPr lang="en-US" dirty="0" smtClean="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0" y="404813"/>
            <a:ext cx="9144000" cy="1736725"/>
          </a:xfrm>
        </p:spPr>
        <p:txBody>
          <a:bodyPr>
            <a:normAutofit/>
          </a:bodyPr>
          <a:lstStyle/>
          <a:p>
            <a:r>
              <a:rPr lang="fa-IR" sz="3600" dirty="0" smtClean="0"/>
              <a:t>مرحله دوم:گردآوري و طبقه بندي اطلاعات</a:t>
            </a:r>
            <a:endParaRPr lang="en-US" sz="3600" dirty="0" smtClean="0"/>
          </a:p>
        </p:txBody>
      </p:sp>
      <p:sp>
        <p:nvSpPr>
          <p:cNvPr id="30723" name="Rectangle 3"/>
          <p:cNvSpPr>
            <a:spLocks noGrp="1" noChangeArrowheads="1"/>
          </p:cNvSpPr>
          <p:nvPr>
            <p:ph type="subTitle" idx="1"/>
          </p:nvPr>
        </p:nvSpPr>
        <p:spPr>
          <a:xfrm>
            <a:off x="684213" y="2420938"/>
            <a:ext cx="7559675" cy="3887787"/>
          </a:xfrm>
        </p:spPr>
        <p:txBody>
          <a:bodyPr rtlCol="0">
            <a:normAutofit/>
          </a:bodyPr>
          <a:lstStyle/>
          <a:p>
            <a:pPr fontAlgn="auto">
              <a:lnSpc>
                <a:spcPct val="140000"/>
              </a:lnSpc>
              <a:spcAft>
                <a:spcPts val="0"/>
              </a:spcAft>
              <a:buFont typeface="Arial" pitchFamily="34" charset="0"/>
              <a:buNone/>
              <a:defRPr/>
            </a:pPr>
            <a:r>
              <a:rPr lang="fa-IR" dirty="0" smtClean="0"/>
              <a:t>در اين مرحله نيز به آمار احتياج داريم چون محقق با حجم انبوهي از اطلاعات رو به  رو است. و بايد از جدول هاي توزيع فراواني استفاده کند.</a:t>
            </a:r>
            <a:endParaRPr lang="en-US" dirty="0" smtClean="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4213" y="333375"/>
            <a:ext cx="8459787" cy="1008063"/>
          </a:xfrm>
        </p:spPr>
        <p:txBody>
          <a:bodyPr>
            <a:normAutofit/>
          </a:bodyPr>
          <a:lstStyle/>
          <a:p>
            <a:r>
              <a:rPr lang="fa-IR" sz="3600" dirty="0" smtClean="0"/>
              <a:t>مرحله سوم :تجزيه و تحليل اطلاعات</a:t>
            </a:r>
            <a:endParaRPr lang="en-US" sz="3600" dirty="0" smtClean="0"/>
          </a:p>
        </p:txBody>
      </p:sp>
      <p:sp>
        <p:nvSpPr>
          <p:cNvPr id="31747" name="Rectangle 3"/>
          <p:cNvSpPr>
            <a:spLocks noGrp="1" noChangeArrowheads="1"/>
          </p:cNvSpPr>
          <p:nvPr>
            <p:ph type="subTitle" idx="1"/>
          </p:nvPr>
        </p:nvSpPr>
        <p:spPr>
          <a:xfrm>
            <a:off x="1371600" y="1773238"/>
            <a:ext cx="6400800" cy="3865562"/>
          </a:xfrm>
        </p:spPr>
        <p:txBody>
          <a:bodyPr rtlCol="0">
            <a:normAutofit/>
          </a:bodyPr>
          <a:lstStyle/>
          <a:p>
            <a:pPr fontAlgn="auto">
              <a:lnSpc>
                <a:spcPct val="130000"/>
              </a:lnSpc>
              <a:spcAft>
                <a:spcPts val="0"/>
              </a:spcAft>
              <a:buFont typeface="Arial" pitchFamily="34" charset="0"/>
              <a:buNone/>
              <a:defRPr/>
            </a:pPr>
            <a:r>
              <a:rPr lang="fa-IR" smtClean="0"/>
              <a:t>محقق براي شناسايي ويژگيهاي پديده مورد مطالعه از شاخص هاي گرايش به مرکز مثل ميانگين ,ميانه,مد و... و شاخص هاي پراکندگي مانند انحراف معيار و واريانس و ... استفاده نمايد.</a:t>
            </a:r>
            <a:endParaRPr lang="en-US" smtClean="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219200" y="333375"/>
            <a:ext cx="6858000" cy="1089025"/>
          </a:xfrm>
        </p:spPr>
        <p:txBody>
          <a:bodyPr>
            <a:normAutofit/>
          </a:bodyPr>
          <a:lstStyle/>
          <a:p>
            <a:r>
              <a:rPr lang="fa-IR" sz="3600" dirty="0" smtClean="0"/>
              <a:t>مرحله چهارم:تبيين و نمايش تحقيق</a:t>
            </a:r>
            <a:endParaRPr lang="en-US" sz="3600" dirty="0" smtClean="0"/>
          </a:p>
        </p:txBody>
      </p:sp>
      <p:sp>
        <p:nvSpPr>
          <p:cNvPr id="32771" name="Rectangle 3"/>
          <p:cNvSpPr>
            <a:spLocks noGrp="1" noChangeArrowheads="1"/>
          </p:cNvSpPr>
          <p:nvPr>
            <p:ph type="subTitle" idx="1"/>
          </p:nvPr>
        </p:nvSpPr>
        <p:spPr>
          <a:xfrm>
            <a:off x="611188" y="1700213"/>
            <a:ext cx="7921625" cy="3841750"/>
          </a:xfrm>
        </p:spPr>
        <p:txBody>
          <a:bodyPr rtlCol="0">
            <a:normAutofit/>
          </a:bodyPr>
          <a:lstStyle/>
          <a:p>
            <a:pPr fontAlgn="auto">
              <a:lnSpc>
                <a:spcPct val="130000"/>
              </a:lnSpc>
              <a:spcAft>
                <a:spcPts val="0"/>
              </a:spcAft>
              <a:buFont typeface="Arial" pitchFamily="34" charset="0"/>
              <a:buNone/>
              <a:defRPr/>
            </a:pPr>
            <a:r>
              <a:rPr lang="fa-IR" dirty="0" smtClean="0"/>
              <a:t>در اين مرحله محقق براي تبيين نمايش ساده تر نتايج تحقيق از </a:t>
            </a:r>
            <a:r>
              <a:rPr lang="fa-IR" dirty="0" smtClean="0">
                <a:solidFill>
                  <a:srgbClr val="FF0000"/>
                </a:solidFill>
              </a:rPr>
              <a:t>روشهاي گرافيکي مثل منحني هاي چند ضلعي, تجمعي , ستوني افقي ,ستوني عمودي,ستوني دو طرفه ستوني ترکيبي و نمودارهاي شعاي يا قطاعي </a:t>
            </a:r>
            <a:r>
              <a:rPr lang="fa-IR" dirty="0" smtClean="0"/>
              <a:t>استفاده ميکند.</a:t>
            </a:r>
            <a:endParaRPr lang="en-US" dirty="0" smtClean="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755650" y="188913"/>
            <a:ext cx="7772400" cy="1920875"/>
          </a:xfrm>
        </p:spPr>
        <p:txBody>
          <a:bodyPr/>
          <a:lstStyle/>
          <a:p>
            <a:r>
              <a:rPr lang="fa-IR" smtClean="0"/>
              <a:t>تحقيقات علمي بر اساس ماهيت و روش</a:t>
            </a:r>
            <a:endParaRPr lang="en-US" smtClean="0"/>
          </a:p>
        </p:txBody>
      </p:sp>
      <p:sp>
        <p:nvSpPr>
          <p:cNvPr id="55299" name="Rectangle 3"/>
          <p:cNvSpPr>
            <a:spLocks noGrp="1" noChangeArrowheads="1"/>
          </p:cNvSpPr>
          <p:nvPr>
            <p:ph type="subTitle" idx="1"/>
          </p:nvPr>
        </p:nvSpPr>
        <p:spPr>
          <a:xfrm>
            <a:off x="684213" y="2492375"/>
            <a:ext cx="7632700" cy="3673475"/>
          </a:xfrm>
        </p:spPr>
        <p:txBody>
          <a:bodyPr rtlCol="0">
            <a:normAutofit/>
          </a:bodyPr>
          <a:lstStyle/>
          <a:p>
            <a:pPr algn="r" fontAlgn="auto">
              <a:spcAft>
                <a:spcPts val="0"/>
              </a:spcAft>
              <a:buFont typeface="Arial" pitchFamily="34" charset="0"/>
              <a:buNone/>
              <a:defRPr/>
            </a:pPr>
            <a:r>
              <a:rPr lang="fa-IR" smtClean="0"/>
              <a:t>الف ) تحقيقات تاريخي</a:t>
            </a:r>
          </a:p>
          <a:p>
            <a:pPr algn="r" fontAlgn="auto">
              <a:spcAft>
                <a:spcPts val="0"/>
              </a:spcAft>
              <a:buFont typeface="Arial" pitchFamily="34" charset="0"/>
              <a:buNone/>
              <a:defRPr/>
            </a:pPr>
            <a:r>
              <a:rPr lang="fa-IR" smtClean="0"/>
              <a:t> ب  ) تحقيات توصيفي</a:t>
            </a:r>
          </a:p>
          <a:p>
            <a:pPr algn="r" fontAlgn="auto">
              <a:spcAft>
                <a:spcPts val="0"/>
              </a:spcAft>
              <a:buFont typeface="Arial" pitchFamily="34" charset="0"/>
              <a:buNone/>
              <a:defRPr/>
            </a:pPr>
            <a:r>
              <a:rPr lang="fa-IR" smtClean="0"/>
              <a:t> ج  ) همبستگي</a:t>
            </a:r>
          </a:p>
          <a:p>
            <a:pPr algn="r" fontAlgn="auto">
              <a:spcAft>
                <a:spcPts val="0"/>
              </a:spcAft>
              <a:buFont typeface="Arial" pitchFamily="34" charset="0"/>
              <a:buNone/>
              <a:defRPr/>
            </a:pPr>
            <a:r>
              <a:rPr lang="fa-IR" smtClean="0"/>
              <a:t> د  )   تجربي و عليّ</a:t>
            </a:r>
            <a:endParaRPr lang="en-US"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684213" y="0"/>
            <a:ext cx="7772400" cy="576263"/>
          </a:xfrm>
        </p:spPr>
        <p:txBody>
          <a:bodyPr rtlCol="0">
            <a:normAutofit fontScale="90000"/>
          </a:bodyPr>
          <a:lstStyle/>
          <a:p>
            <a:pPr fontAlgn="auto">
              <a:spcAft>
                <a:spcPts val="0"/>
              </a:spcAft>
              <a:defRPr/>
            </a:pPr>
            <a:r>
              <a:rPr lang="fa-IR" sz="4000" dirty="0" smtClean="0"/>
              <a:t>تحقيقات تاريخي</a:t>
            </a:r>
            <a:endParaRPr lang="en-US" sz="4000" dirty="0" smtClean="0"/>
          </a:p>
        </p:txBody>
      </p:sp>
      <p:sp>
        <p:nvSpPr>
          <p:cNvPr id="56323" name="Rectangle 3"/>
          <p:cNvSpPr>
            <a:spLocks noGrp="1" noChangeArrowheads="1"/>
          </p:cNvSpPr>
          <p:nvPr>
            <p:ph type="subTitle" idx="1"/>
          </p:nvPr>
        </p:nvSpPr>
        <p:spPr>
          <a:xfrm>
            <a:off x="179388" y="620713"/>
            <a:ext cx="8713787" cy="5040312"/>
          </a:xfrm>
        </p:spPr>
        <p:txBody>
          <a:bodyPr rtlCol="0">
            <a:normAutofit fontScale="92500" lnSpcReduction="20000"/>
          </a:bodyPr>
          <a:lstStyle/>
          <a:p>
            <a:pPr fontAlgn="auto">
              <a:lnSpc>
                <a:spcPct val="120000"/>
              </a:lnSpc>
              <a:spcAft>
                <a:spcPts val="0"/>
              </a:spcAft>
              <a:buFont typeface="Arial" pitchFamily="34" charset="0"/>
              <a:buNone/>
              <a:defRPr/>
            </a:pPr>
            <a:r>
              <a:rPr lang="fa-IR" sz="2800" smtClean="0"/>
              <a:t>-تحقيقات تاريخي:با استفاده از اسناد و مدارک معتبر انجام ميشودتا بتوان از اين طريق ويژگيهاي عمومي و مشترک پديده ها و حوادث تاريخي و دلايل آنها را تبيين کرد.منابع اين تحقيق عبارتست از:</a:t>
            </a:r>
          </a:p>
          <a:p>
            <a:pPr fontAlgn="auto">
              <a:lnSpc>
                <a:spcPct val="120000"/>
              </a:lnSpc>
              <a:spcAft>
                <a:spcPts val="0"/>
              </a:spcAft>
              <a:buFont typeface="Arial" pitchFamily="34" charset="0"/>
              <a:buNone/>
              <a:defRPr/>
            </a:pPr>
            <a:r>
              <a:rPr lang="fa-IR" sz="2800" smtClean="0"/>
              <a:t>  منابع دست اول:که مستقيما در ارتباط با حادثه قرار ميگيرد .         منابع دست چندم:که به طورغيرمستقيم در ارتباطبا حادثه است .             </a:t>
            </a:r>
          </a:p>
          <a:p>
            <a:pPr fontAlgn="auto">
              <a:lnSpc>
                <a:spcPct val="120000"/>
              </a:lnSpc>
              <a:spcAft>
                <a:spcPts val="0"/>
              </a:spcAft>
              <a:buFont typeface="Arial" pitchFamily="34" charset="0"/>
              <a:buNone/>
              <a:defRPr/>
            </a:pPr>
            <a:r>
              <a:rPr lang="fa-IR" sz="2800" smtClean="0"/>
              <a:t> منابع مکتوب,شفاهي,تصويري,ساختماني,مادي الکترونيکي تعدادي از منابع تاريخي هستند که مورد استفاده قرار ميگيرند.</a:t>
            </a:r>
          </a:p>
          <a:p>
            <a:pPr fontAlgn="auto">
              <a:lnSpc>
                <a:spcPct val="120000"/>
              </a:lnSpc>
              <a:spcAft>
                <a:spcPts val="0"/>
              </a:spcAft>
              <a:buFont typeface="Arial" pitchFamily="34" charset="0"/>
              <a:buNone/>
              <a:defRPr/>
            </a:pPr>
            <a:r>
              <a:rPr lang="fa-IR" sz="2800" smtClean="0"/>
              <a:t>دلايل ضعف اين نوع از تحقيق عبارتست از :</a:t>
            </a:r>
          </a:p>
          <a:p>
            <a:pPr fontAlgn="auto">
              <a:lnSpc>
                <a:spcPct val="120000"/>
              </a:lnSpc>
              <a:spcAft>
                <a:spcPts val="0"/>
              </a:spcAft>
              <a:buFont typeface="Arial" pitchFamily="34" charset="0"/>
              <a:buNone/>
              <a:defRPr/>
            </a:pPr>
            <a:r>
              <a:rPr lang="fa-IR" sz="2800" smtClean="0"/>
              <a:t>-محقق در صحنه حضور ندارد.</a:t>
            </a:r>
          </a:p>
          <a:p>
            <a:pPr fontAlgn="auto">
              <a:lnSpc>
                <a:spcPct val="120000"/>
              </a:lnSpc>
              <a:spcAft>
                <a:spcPts val="0"/>
              </a:spcAft>
              <a:buFont typeface="Arial" pitchFamily="34" charset="0"/>
              <a:buNone/>
              <a:defRPr/>
            </a:pPr>
            <a:r>
              <a:rPr lang="fa-IR" sz="2800" smtClean="0"/>
              <a:t>-امکان تهيه مدارک کافي برايش مقدور نيست.</a:t>
            </a:r>
          </a:p>
          <a:p>
            <a:pPr fontAlgn="auto">
              <a:lnSpc>
                <a:spcPct val="120000"/>
              </a:lnSpc>
              <a:spcAft>
                <a:spcPts val="0"/>
              </a:spcAft>
              <a:buFont typeface="Arial" pitchFamily="34" charset="0"/>
              <a:buNone/>
              <a:defRPr/>
            </a:pPr>
            <a:r>
              <a:rPr lang="fa-IR" sz="2800" smtClean="0"/>
              <a:t>-بعضي از منابع سنديت و اعتبار ندارند.</a:t>
            </a:r>
            <a:endParaRPr lang="en-US" sz="2800" smtClean="0"/>
          </a:p>
        </p:txBody>
      </p:sp>
      <p:sp>
        <p:nvSpPr>
          <p:cNvPr id="56324" name="AutoShape 4"/>
          <p:cNvSpPr>
            <a:spLocks/>
          </p:cNvSpPr>
          <p:nvPr/>
        </p:nvSpPr>
        <p:spPr bwMode="auto">
          <a:xfrm>
            <a:off x="8856663" y="5300663"/>
            <a:ext cx="287337" cy="1295400"/>
          </a:xfrm>
          <a:prstGeom prst="rightBrace">
            <a:avLst>
              <a:gd name="adj1" fmla="val 37569"/>
              <a:gd name="adj2" fmla="val 50000"/>
            </a:avLst>
          </a:prstGeom>
          <a:noFill/>
          <a:ln w="9525">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755650" y="188913"/>
            <a:ext cx="7772400" cy="647700"/>
          </a:xfrm>
        </p:spPr>
        <p:txBody>
          <a:bodyPr/>
          <a:lstStyle/>
          <a:p>
            <a:r>
              <a:rPr lang="fa-IR" sz="3600" smtClean="0"/>
              <a:t>تحقيقات توصيفي</a:t>
            </a:r>
            <a:endParaRPr lang="en-US" sz="3600" smtClean="0"/>
          </a:p>
        </p:txBody>
      </p:sp>
      <p:sp>
        <p:nvSpPr>
          <p:cNvPr id="57347" name="Rectangle 3"/>
          <p:cNvSpPr>
            <a:spLocks noGrp="1" noChangeArrowheads="1"/>
          </p:cNvSpPr>
          <p:nvPr>
            <p:ph type="subTitle" idx="1"/>
          </p:nvPr>
        </p:nvSpPr>
        <p:spPr>
          <a:xfrm>
            <a:off x="250825" y="692150"/>
            <a:ext cx="8642350" cy="5472113"/>
          </a:xfrm>
        </p:spPr>
        <p:txBody>
          <a:bodyPr rtlCol="0">
            <a:normAutofit fontScale="92500" lnSpcReduction="20000"/>
          </a:bodyPr>
          <a:lstStyle/>
          <a:p>
            <a:pPr algn="r" fontAlgn="auto">
              <a:lnSpc>
                <a:spcPct val="120000"/>
              </a:lnSpc>
              <a:spcAft>
                <a:spcPts val="0"/>
              </a:spcAft>
              <a:buFont typeface="Arial" pitchFamily="34" charset="0"/>
              <a:buNone/>
              <a:defRPr/>
            </a:pPr>
            <a:r>
              <a:rPr lang="fa-IR" sz="2400" smtClean="0"/>
              <a:t>-تحقيقات توصيفي:محقق به دنبال چگونه بودن موضوع است.و ميخواهد بداند پديده ،متغير،شي يا مطلب چگونه است.</a:t>
            </a:r>
          </a:p>
          <a:p>
            <a:pPr algn="r" fontAlgn="auto">
              <a:lnSpc>
                <a:spcPct val="120000"/>
              </a:lnSpc>
              <a:spcAft>
                <a:spcPts val="0"/>
              </a:spcAft>
              <a:buFont typeface="Arial" pitchFamily="34" charset="0"/>
              <a:buNone/>
              <a:defRPr/>
            </a:pPr>
            <a:r>
              <a:rPr lang="fa-IR" sz="2400" smtClean="0"/>
              <a:t>تحقيقات توصيفي هم جنبه کاربردي دارد و هم جنبه مبنايي.در بعد کاربردي از نتايج در تصميمگيري و برنامه ريزي استفاده ميشود.ودر بعد بنيادي يا مبنايي به کشف حقايق و واقعيت هاي جهان خلقت مي پردازد.     </a:t>
            </a:r>
          </a:p>
          <a:p>
            <a:pPr algn="r" fontAlgn="auto">
              <a:lnSpc>
                <a:spcPct val="120000"/>
              </a:lnSpc>
              <a:spcAft>
                <a:spcPts val="0"/>
              </a:spcAft>
              <a:buFont typeface="Arial" pitchFamily="34" charset="0"/>
              <a:buNone/>
              <a:defRPr/>
            </a:pPr>
            <a:r>
              <a:rPr lang="fa-IR" sz="2400" smtClean="0"/>
              <a:t>تحقيقات توصيفي از نظر </a:t>
            </a:r>
            <a:r>
              <a:rPr lang="fa-IR" sz="2400" u="sng" smtClean="0"/>
              <a:t>شيوه نگرش</a:t>
            </a:r>
            <a:r>
              <a:rPr lang="fa-IR" sz="2400" smtClean="0"/>
              <a:t>  به دو دسته تقسيم ميشوند:</a:t>
            </a:r>
          </a:p>
          <a:p>
            <a:pPr algn="r" fontAlgn="auto">
              <a:lnSpc>
                <a:spcPct val="120000"/>
              </a:lnSpc>
              <a:spcAft>
                <a:spcPts val="0"/>
              </a:spcAft>
              <a:buFont typeface="Arial" pitchFamily="34" charset="0"/>
              <a:buNone/>
              <a:defRPr/>
            </a:pPr>
            <a:r>
              <a:rPr lang="fa-IR" sz="2400" smtClean="0"/>
              <a:t>   الف)تحقيقات توصيفي محض :محقق صرفا به کشف و تصوير سازي ماهيت و                                                                                                     وضعيت موجود مساله مي پردازد. </a:t>
            </a:r>
          </a:p>
          <a:p>
            <a:pPr algn="r" fontAlgn="auto">
              <a:lnSpc>
                <a:spcPct val="120000"/>
              </a:lnSpc>
              <a:spcAft>
                <a:spcPts val="0"/>
              </a:spcAft>
              <a:buFont typeface="Arial" pitchFamily="34" charset="0"/>
              <a:buNone/>
              <a:defRPr/>
            </a:pPr>
            <a:r>
              <a:rPr lang="fa-IR" sz="2400" smtClean="0"/>
              <a:t>  ب) تحقيقات توصيفي-تحليلي : محقق علاوه بر تصوير سازي آنچه هست به                  تشريح و تبيين دلايل چگونه بودن و چرايي وضعيت مساله مي پردازد. </a:t>
            </a:r>
          </a:p>
          <a:p>
            <a:pPr algn="r" fontAlgn="auto">
              <a:lnSpc>
                <a:spcPct val="120000"/>
              </a:lnSpc>
              <a:spcAft>
                <a:spcPts val="0"/>
              </a:spcAft>
              <a:buFont typeface="Arial" pitchFamily="34" charset="0"/>
              <a:buNone/>
              <a:defRPr/>
            </a:pPr>
            <a:r>
              <a:rPr lang="fa-IR" sz="2400" smtClean="0"/>
              <a:t>به طور کلي تحقيقات توصيفي به سه يا چهار گروه تقسيم ميشود :</a:t>
            </a:r>
          </a:p>
          <a:p>
            <a:pPr algn="r" fontAlgn="auto">
              <a:lnSpc>
                <a:spcPct val="120000"/>
              </a:lnSpc>
              <a:spcAft>
                <a:spcPts val="0"/>
              </a:spcAft>
              <a:buFont typeface="Arial" pitchFamily="34" charset="0"/>
              <a:buNone/>
              <a:defRPr/>
            </a:pPr>
            <a:r>
              <a:rPr lang="fa-IR" sz="2400" smtClean="0"/>
              <a:t>  تحقيقات </a:t>
            </a:r>
            <a:r>
              <a:rPr lang="fa-IR" sz="2400" i="1" u="sng" smtClean="0"/>
              <a:t>زمينه ياب</a:t>
            </a:r>
            <a:r>
              <a:rPr lang="fa-IR" sz="2400" smtClean="0"/>
              <a:t>, </a:t>
            </a:r>
            <a:r>
              <a:rPr lang="fa-IR" sz="2400" i="1" u="sng" smtClean="0"/>
              <a:t>تحقيق  موردي</a:t>
            </a:r>
            <a:r>
              <a:rPr lang="fa-IR" sz="2400" smtClean="0"/>
              <a:t> ,</a:t>
            </a:r>
            <a:r>
              <a:rPr lang="fa-IR" sz="2400" i="1" u="sng" smtClean="0"/>
              <a:t>تحقيق تحليل محتوا</a:t>
            </a:r>
            <a:r>
              <a:rPr lang="fa-IR" sz="2400" smtClean="0"/>
              <a:t> ، </a:t>
            </a:r>
            <a:r>
              <a:rPr lang="fa-IR" sz="2400" i="1" u="sng" smtClean="0"/>
              <a:t>قوم نگاري</a:t>
            </a:r>
            <a:r>
              <a:rPr lang="fa-IR" sz="2400" smtClean="0"/>
              <a:t> از انواع اين   تحقيق است .  </a:t>
            </a:r>
            <a:endParaRPr lang="en-US" sz="2400" smtClean="0"/>
          </a:p>
        </p:txBody>
      </p:sp>
      <p:sp>
        <p:nvSpPr>
          <p:cNvPr id="57348" name="AutoShape 4"/>
          <p:cNvSpPr>
            <a:spLocks/>
          </p:cNvSpPr>
          <p:nvPr/>
        </p:nvSpPr>
        <p:spPr bwMode="auto">
          <a:xfrm>
            <a:off x="8999538" y="3789363"/>
            <a:ext cx="144462" cy="1584325"/>
          </a:xfrm>
          <a:prstGeom prst="rightBrace">
            <a:avLst>
              <a:gd name="adj1" fmla="val 91392"/>
              <a:gd name="adj2" fmla="val 50000"/>
            </a:avLst>
          </a:prstGeom>
          <a:noFill/>
          <a:ln w="9525">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subTitle" idx="1"/>
          </p:nvPr>
        </p:nvSpPr>
        <p:spPr>
          <a:xfrm>
            <a:off x="250825" y="333375"/>
            <a:ext cx="8713788" cy="6264275"/>
          </a:xfrm>
        </p:spPr>
        <p:txBody>
          <a:bodyPr rtlCol="0">
            <a:normAutofit/>
          </a:bodyPr>
          <a:lstStyle/>
          <a:p>
            <a:pPr fontAlgn="auto">
              <a:lnSpc>
                <a:spcPct val="110000"/>
              </a:lnSpc>
              <a:spcAft>
                <a:spcPts val="0"/>
              </a:spcAft>
              <a:buFont typeface="Arial" pitchFamily="34" charset="0"/>
              <a:buNone/>
              <a:defRPr/>
            </a:pPr>
            <a:r>
              <a:rPr lang="fa-IR" smtClean="0"/>
              <a:t>تحقيق زمينه ياب:اين تحقيق به مطالعه ويژگيها و صفات افراد ميپردازد و وضعيت فعلي جامعه آماري را در قالب چند صفت يا متغير مورد بررسي قرار ميدهد.</a:t>
            </a:r>
          </a:p>
          <a:p>
            <a:pPr fontAlgn="auto">
              <a:lnSpc>
                <a:spcPct val="110000"/>
              </a:lnSpc>
              <a:spcAft>
                <a:spcPts val="0"/>
              </a:spcAft>
              <a:buFont typeface="Arial" pitchFamily="34" charset="0"/>
              <a:buNone/>
              <a:defRPr/>
            </a:pPr>
            <a:r>
              <a:rPr lang="fa-IR" smtClean="0"/>
              <a:t> تحقيق موردي : اين تحقيق عبارتست از مطالعه يک مورد يا يک واحد و کاوش عميق در مورد آن.در اينگونه از تحقيق محقق فرضيه هاي خود را ميسازد و به گردآوري اطلاعات درباره آن مي پردازد . </a:t>
            </a:r>
          </a:p>
          <a:p>
            <a:pPr fontAlgn="auto">
              <a:lnSpc>
                <a:spcPct val="110000"/>
              </a:lnSpc>
              <a:spcAft>
                <a:spcPts val="0"/>
              </a:spcAft>
              <a:buFont typeface="Arial" pitchFamily="34" charset="0"/>
              <a:buNone/>
              <a:defRPr/>
            </a:pPr>
            <a:r>
              <a:rPr lang="fa-IR" smtClean="0"/>
              <a:t>تحليل محتوا :اين تحقيق به منظور توصيف عيني و کيفي محتواي مفاهيم به صورت نظامدار انجام مي شود.محقق در اين تحقيق به دنبال تجزيه و تحليل و توصيف مطالب است.</a:t>
            </a:r>
            <a:endParaRPr lang="en-US" smtClean="0"/>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684213" y="188913"/>
            <a:ext cx="7772400" cy="865187"/>
          </a:xfrm>
        </p:spPr>
        <p:txBody>
          <a:bodyPr/>
          <a:lstStyle/>
          <a:p>
            <a:r>
              <a:rPr lang="fa-IR" smtClean="0"/>
              <a:t>تحقيقات همبستگي</a:t>
            </a:r>
            <a:endParaRPr lang="en-US" smtClean="0"/>
          </a:p>
        </p:txBody>
      </p:sp>
      <p:sp>
        <p:nvSpPr>
          <p:cNvPr id="59395" name="Rectangle 3"/>
          <p:cNvSpPr>
            <a:spLocks noGrp="1" noChangeArrowheads="1"/>
          </p:cNvSpPr>
          <p:nvPr>
            <p:ph type="subTitle" idx="1"/>
          </p:nvPr>
        </p:nvSpPr>
        <p:spPr>
          <a:xfrm>
            <a:off x="468313" y="1125538"/>
            <a:ext cx="8207375" cy="5256212"/>
          </a:xfrm>
        </p:spPr>
        <p:txBody>
          <a:bodyPr rtlCol="0">
            <a:normAutofit lnSpcReduction="10000"/>
          </a:bodyPr>
          <a:lstStyle/>
          <a:p>
            <a:pPr fontAlgn="auto">
              <a:lnSpc>
                <a:spcPct val="120000"/>
              </a:lnSpc>
              <a:spcAft>
                <a:spcPts val="0"/>
              </a:spcAft>
              <a:buFont typeface="Arial" pitchFamily="34" charset="0"/>
              <a:buNone/>
              <a:defRPr/>
            </a:pPr>
            <a:r>
              <a:rPr lang="fa-IR" sz="2400" smtClean="0"/>
              <a:t>اين تحقيقات براي کسب اطلاع از وجود رابطه بين متغيرها انجام ميپذيرد،ولي درآنها الزاما کشف رابطه علت و معلول مورد نظرنيست.در تحقيق همبستگي بر کشف وجود رابطه بين دو گروه از اطلاعات تاکيد ميشود.</a:t>
            </a:r>
          </a:p>
          <a:p>
            <a:pPr fontAlgn="auto">
              <a:lnSpc>
                <a:spcPct val="120000"/>
              </a:lnSpc>
              <a:spcAft>
                <a:spcPts val="0"/>
              </a:spcAft>
              <a:buFont typeface="Arial" pitchFamily="34" charset="0"/>
              <a:buNone/>
              <a:defRPr/>
            </a:pPr>
            <a:r>
              <a:rPr lang="fa-IR" sz="2400" smtClean="0"/>
              <a:t>اساسا همبستگي به دو شکل وجود دارد:مثبت و منفي .</a:t>
            </a:r>
          </a:p>
          <a:p>
            <a:pPr fontAlgn="auto">
              <a:lnSpc>
                <a:spcPct val="120000"/>
              </a:lnSpc>
              <a:spcAft>
                <a:spcPts val="0"/>
              </a:spcAft>
              <a:buFont typeface="Arial" pitchFamily="34" charset="0"/>
              <a:buNone/>
              <a:defRPr/>
            </a:pPr>
            <a:r>
              <a:rPr lang="fa-IR" sz="2400" smtClean="0"/>
              <a:t>همبستگي مثبت آن است که جهت تغييرات يک متغير با جهت تغيير در متغير ديگر همسو باشد.</a:t>
            </a:r>
          </a:p>
          <a:p>
            <a:pPr fontAlgn="auto">
              <a:lnSpc>
                <a:spcPct val="120000"/>
              </a:lnSpc>
              <a:spcAft>
                <a:spcPts val="0"/>
              </a:spcAft>
              <a:buFont typeface="Arial" pitchFamily="34" charset="0"/>
              <a:buNone/>
              <a:defRPr/>
            </a:pPr>
            <a:r>
              <a:rPr lang="fa-IR" sz="2400" smtClean="0"/>
              <a:t>همبستگي منفي آن است که جهت تغييرات يک متغير با جهت تغيير در متغير ديگر همسو نباشد.</a:t>
            </a:r>
          </a:p>
          <a:p>
            <a:pPr fontAlgn="auto">
              <a:lnSpc>
                <a:spcPct val="120000"/>
              </a:lnSpc>
              <a:spcAft>
                <a:spcPts val="0"/>
              </a:spcAft>
              <a:buFont typeface="Arial" pitchFamily="34" charset="0"/>
              <a:buNone/>
              <a:defRPr/>
            </a:pPr>
            <a:r>
              <a:rPr lang="fa-IR" sz="2400" smtClean="0"/>
              <a:t>دامنه و طيف ضريب همبستگي 1+ تا  1- نوسان دارد.</a:t>
            </a:r>
          </a:p>
          <a:p>
            <a:pPr fontAlgn="auto">
              <a:lnSpc>
                <a:spcPct val="120000"/>
              </a:lnSpc>
              <a:spcAft>
                <a:spcPts val="0"/>
              </a:spcAft>
              <a:buFont typeface="Arial" pitchFamily="34" charset="0"/>
              <a:buNone/>
              <a:defRPr/>
            </a:pPr>
            <a:r>
              <a:rPr lang="fa-IR" sz="2400" smtClean="0"/>
              <a:t>براي اندازه گيري ضريب همبستگي بين متغيرها از روشهاي مختلفي مثل روش پيرسون ،اسپيرمن،کندال و...استفاده ميگردد.</a:t>
            </a:r>
            <a:endParaRPr lang="en-US" sz="240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755650" y="333375"/>
            <a:ext cx="7772400" cy="1008063"/>
          </a:xfrm>
        </p:spPr>
        <p:txBody>
          <a:bodyPr>
            <a:normAutofit/>
          </a:bodyPr>
          <a:lstStyle/>
          <a:p>
            <a:r>
              <a:rPr lang="fa-IR" sz="3200" b="1" dirty="0" smtClean="0">
                <a:solidFill>
                  <a:srgbClr val="FF0000"/>
                </a:solidFill>
              </a:rPr>
              <a:t>مفاهيم کليدي</a:t>
            </a:r>
            <a:endParaRPr lang="en-US" sz="3200" b="1" dirty="0" smtClean="0">
              <a:solidFill>
                <a:srgbClr val="FF0000"/>
              </a:solidFill>
            </a:endParaRPr>
          </a:p>
        </p:txBody>
      </p:sp>
      <p:sp>
        <p:nvSpPr>
          <p:cNvPr id="35843" name="Rectangle 3"/>
          <p:cNvSpPr>
            <a:spLocks noGrp="1" noChangeArrowheads="1"/>
          </p:cNvSpPr>
          <p:nvPr>
            <p:ph type="subTitle" idx="1"/>
          </p:nvPr>
        </p:nvSpPr>
        <p:spPr>
          <a:xfrm>
            <a:off x="611188" y="1962150"/>
            <a:ext cx="7993062" cy="2686050"/>
          </a:xfrm>
        </p:spPr>
        <p:txBody>
          <a:bodyPr rtlCol="0">
            <a:normAutofit/>
          </a:bodyPr>
          <a:lstStyle/>
          <a:p>
            <a:pPr fontAlgn="auto">
              <a:lnSpc>
                <a:spcPct val="140000"/>
              </a:lnSpc>
              <a:spcAft>
                <a:spcPts val="0"/>
              </a:spcAft>
              <a:buFont typeface="Arial" pitchFamily="34" charset="0"/>
              <a:buNone/>
              <a:defRPr/>
            </a:pPr>
            <a:r>
              <a:rPr lang="fa-IR" sz="2800" b="1" dirty="0" smtClean="0">
                <a:solidFill>
                  <a:schemeClr val="tx1"/>
                </a:solidFill>
              </a:rPr>
              <a:t>در تحقيقات علمي مفاهيمي وجود دارد که محقق بايد با آنها آشنا باشد.در قسمتهاي بعدي يه بيان تعدادي از اين مفاهيم مي پردازيم از جمله مفهوم علم,نظريه,قانون علمي,استدلال ,انواع متغير و </a:t>
            </a:r>
            <a:r>
              <a:rPr lang="fa-IR" sz="2800" b="1" dirty="0" smtClean="0"/>
              <a:t>...</a:t>
            </a:r>
          </a:p>
          <a:p>
            <a:pPr algn="r" fontAlgn="auto">
              <a:spcAft>
                <a:spcPts val="0"/>
              </a:spcAft>
              <a:buFont typeface="Arial" pitchFamily="34" charset="0"/>
              <a:buNone/>
              <a:defRPr/>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ox(in)">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box(in)">
                                      <p:cBhvr>
                                        <p:cTn id="12" dur="500"/>
                                        <p:tgtEl>
                                          <p:spTgt spid="35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subTitle" idx="1"/>
          </p:nvPr>
        </p:nvSpPr>
        <p:spPr>
          <a:xfrm>
            <a:off x="395288" y="404813"/>
            <a:ext cx="8280400" cy="6192837"/>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  </a:t>
            </a:r>
            <a:r>
              <a:rPr lang="fa-IR" sz="1600" smtClean="0"/>
              <a:t>بدون همبستگي                                 همبستگي منفي                                           همبستگي  مثبت</a:t>
            </a:r>
          </a:p>
          <a:p>
            <a:pPr algn="r" fontAlgn="auto">
              <a:spcAft>
                <a:spcPts val="0"/>
              </a:spcAft>
              <a:buFont typeface="Arial" pitchFamily="34" charset="0"/>
              <a:buNone/>
              <a:defRPr/>
            </a:pPr>
            <a:endParaRPr lang="fa-IR" sz="1600" smtClean="0"/>
          </a:p>
          <a:p>
            <a:pPr algn="r" fontAlgn="auto">
              <a:spcAft>
                <a:spcPts val="0"/>
              </a:spcAft>
              <a:buFont typeface="Arial" pitchFamily="34" charset="0"/>
              <a:buNone/>
              <a:defRPr/>
            </a:pPr>
            <a:endParaRPr lang="fa-IR" sz="1600" smtClean="0"/>
          </a:p>
          <a:p>
            <a:pPr algn="r" fontAlgn="auto">
              <a:spcAft>
                <a:spcPts val="0"/>
              </a:spcAft>
              <a:buFont typeface="Arial" pitchFamily="34" charset="0"/>
              <a:buNone/>
              <a:defRPr/>
            </a:pPr>
            <a:endParaRPr lang="fa-IR" sz="1600" smtClean="0"/>
          </a:p>
          <a:p>
            <a:pPr algn="r" fontAlgn="auto">
              <a:spcAft>
                <a:spcPts val="0"/>
              </a:spcAft>
              <a:buFont typeface="Arial" pitchFamily="34" charset="0"/>
              <a:buNone/>
              <a:defRPr/>
            </a:pPr>
            <a:endParaRPr lang="fa-IR" sz="1600" smtClean="0"/>
          </a:p>
          <a:p>
            <a:pPr algn="r" fontAlgn="auto">
              <a:spcAft>
                <a:spcPts val="0"/>
              </a:spcAft>
              <a:buFont typeface="Arial" pitchFamily="34" charset="0"/>
              <a:buNone/>
              <a:defRPr/>
            </a:pPr>
            <a:endParaRPr lang="fa-IR" sz="1600" smtClean="0"/>
          </a:p>
          <a:p>
            <a:pPr algn="r" fontAlgn="auto">
              <a:spcAft>
                <a:spcPts val="0"/>
              </a:spcAft>
              <a:buFont typeface="Arial" pitchFamily="34" charset="0"/>
              <a:buNone/>
              <a:defRPr/>
            </a:pPr>
            <a:endParaRPr lang="fa-IR" sz="1600" smtClean="0"/>
          </a:p>
          <a:p>
            <a:pPr algn="r" fontAlgn="auto">
              <a:spcAft>
                <a:spcPts val="0"/>
              </a:spcAft>
              <a:buFont typeface="Arial" pitchFamily="34" charset="0"/>
              <a:buNone/>
              <a:defRPr/>
            </a:pPr>
            <a:endParaRPr lang="fa-IR" sz="1600" smtClean="0"/>
          </a:p>
          <a:p>
            <a:pPr algn="r" fontAlgn="auto">
              <a:spcAft>
                <a:spcPts val="0"/>
              </a:spcAft>
              <a:buFont typeface="Arial" pitchFamily="34" charset="0"/>
              <a:buNone/>
              <a:defRPr/>
            </a:pPr>
            <a:endParaRPr lang="fa-IR" sz="1600" smtClean="0"/>
          </a:p>
          <a:p>
            <a:pPr algn="r" fontAlgn="auto">
              <a:spcAft>
                <a:spcPts val="0"/>
              </a:spcAft>
              <a:buFont typeface="Arial" pitchFamily="34" charset="0"/>
              <a:buNone/>
              <a:defRPr/>
            </a:pPr>
            <a:endParaRPr lang="fa-IR" sz="1600" smtClean="0"/>
          </a:p>
          <a:p>
            <a:pPr algn="r" fontAlgn="auto">
              <a:spcAft>
                <a:spcPts val="0"/>
              </a:spcAft>
              <a:buFont typeface="Arial" pitchFamily="34" charset="0"/>
              <a:buNone/>
              <a:defRPr/>
            </a:pPr>
            <a:r>
              <a:rPr lang="fa-IR" sz="1600" smtClean="0"/>
              <a:t>                                                            تغيير جهت همبستگي دو متغير</a:t>
            </a:r>
            <a:endParaRPr lang="en-US" sz="1600" smtClean="0"/>
          </a:p>
        </p:txBody>
      </p:sp>
      <p:sp>
        <p:nvSpPr>
          <p:cNvPr id="60419" name="Line 3"/>
          <p:cNvSpPr>
            <a:spLocks noChangeShapeType="1"/>
          </p:cNvSpPr>
          <p:nvPr/>
        </p:nvSpPr>
        <p:spPr bwMode="auto">
          <a:xfrm flipV="1">
            <a:off x="7164388" y="1412875"/>
            <a:ext cx="0" cy="1368425"/>
          </a:xfrm>
          <a:prstGeom prst="line">
            <a:avLst/>
          </a:prstGeom>
          <a:noFill/>
          <a:ln w="9525">
            <a:solidFill>
              <a:schemeClr val="tx1"/>
            </a:solidFill>
            <a:round/>
            <a:headEnd/>
            <a:tailEnd type="triangle" w="med" len="med"/>
          </a:ln>
        </p:spPr>
        <p:txBody>
          <a:bodyPr/>
          <a:lstStyle/>
          <a:p>
            <a:endParaRPr lang="en-US"/>
          </a:p>
        </p:txBody>
      </p:sp>
      <p:sp>
        <p:nvSpPr>
          <p:cNvPr id="60420" name="Line 4"/>
          <p:cNvSpPr>
            <a:spLocks noChangeShapeType="1"/>
          </p:cNvSpPr>
          <p:nvPr/>
        </p:nvSpPr>
        <p:spPr bwMode="auto">
          <a:xfrm>
            <a:off x="7164388" y="2781300"/>
            <a:ext cx="1584325" cy="0"/>
          </a:xfrm>
          <a:prstGeom prst="line">
            <a:avLst/>
          </a:prstGeom>
          <a:noFill/>
          <a:ln w="9525">
            <a:solidFill>
              <a:schemeClr val="tx1"/>
            </a:solidFill>
            <a:round/>
            <a:headEnd/>
            <a:tailEnd type="triangle" w="med" len="med"/>
          </a:ln>
        </p:spPr>
        <p:txBody>
          <a:bodyPr/>
          <a:lstStyle/>
          <a:p>
            <a:endParaRPr lang="en-US"/>
          </a:p>
        </p:txBody>
      </p:sp>
      <p:sp>
        <p:nvSpPr>
          <p:cNvPr id="60421" name="Line 5"/>
          <p:cNvSpPr>
            <a:spLocks noChangeShapeType="1"/>
          </p:cNvSpPr>
          <p:nvPr/>
        </p:nvSpPr>
        <p:spPr bwMode="auto">
          <a:xfrm>
            <a:off x="7164388" y="2276475"/>
            <a:ext cx="1295400" cy="0"/>
          </a:xfrm>
          <a:prstGeom prst="line">
            <a:avLst/>
          </a:prstGeom>
          <a:noFill/>
          <a:ln w="9525">
            <a:solidFill>
              <a:schemeClr val="tx1"/>
            </a:solidFill>
            <a:round/>
            <a:headEnd/>
            <a:tailEnd/>
          </a:ln>
        </p:spPr>
        <p:txBody>
          <a:bodyPr/>
          <a:lstStyle/>
          <a:p>
            <a:endParaRPr lang="en-US"/>
          </a:p>
        </p:txBody>
      </p:sp>
      <p:sp>
        <p:nvSpPr>
          <p:cNvPr id="60422" name="Line 6"/>
          <p:cNvSpPr>
            <a:spLocks noChangeShapeType="1"/>
          </p:cNvSpPr>
          <p:nvPr/>
        </p:nvSpPr>
        <p:spPr bwMode="auto">
          <a:xfrm flipV="1">
            <a:off x="3924300" y="1341438"/>
            <a:ext cx="0" cy="1438275"/>
          </a:xfrm>
          <a:prstGeom prst="line">
            <a:avLst/>
          </a:prstGeom>
          <a:noFill/>
          <a:ln w="9525">
            <a:solidFill>
              <a:schemeClr val="tx1"/>
            </a:solidFill>
            <a:round/>
            <a:headEnd/>
            <a:tailEnd type="triangle" w="med" len="med"/>
          </a:ln>
        </p:spPr>
        <p:txBody>
          <a:bodyPr/>
          <a:lstStyle/>
          <a:p>
            <a:endParaRPr lang="en-US"/>
          </a:p>
        </p:txBody>
      </p:sp>
      <p:sp>
        <p:nvSpPr>
          <p:cNvPr id="60423" name="Line 7"/>
          <p:cNvSpPr>
            <a:spLocks noChangeShapeType="1"/>
          </p:cNvSpPr>
          <p:nvPr/>
        </p:nvSpPr>
        <p:spPr bwMode="auto">
          <a:xfrm>
            <a:off x="3924300" y="2781300"/>
            <a:ext cx="1511300" cy="0"/>
          </a:xfrm>
          <a:prstGeom prst="line">
            <a:avLst/>
          </a:prstGeom>
          <a:noFill/>
          <a:ln w="9525">
            <a:solidFill>
              <a:schemeClr val="tx1"/>
            </a:solidFill>
            <a:round/>
            <a:headEnd/>
            <a:tailEnd type="triangle" w="med" len="med"/>
          </a:ln>
        </p:spPr>
        <p:txBody>
          <a:bodyPr/>
          <a:lstStyle/>
          <a:p>
            <a:endParaRPr lang="en-US"/>
          </a:p>
        </p:txBody>
      </p:sp>
      <p:sp>
        <p:nvSpPr>
          <p:cNvPr id="60424" name="Line 8"/>
          <p:cNvSpPr>
            <a:spLocks noChangeShapeType="1"/>
          </p:cNvSpPr>
          <p:nvPr/>
        </p:nvSpPr>
        <p:spPr bwMode="auto">
          <a:xfrm>
            <a:off x="4427538" y="1557338"/>
            <a:ext cx="576262" cy="863600"/>
          </a:xfrm>
          <a:prstGeom prst="line">
            <a:avLst/>
          </a:prstGeom>
          <a:noFill/>
          <a:ln w="9525">
            <a:solidFill>
              <a:schemeClr val="tx1"/>
            </a:solidFill>
            <a:round/>
            <a:headEnd/>
            <a:tailEnd/>
          </a:ln>
        </p:spPr>
        <p:txBody>
          <a:bodyPr/>
          <a:lstStyle/>
          <a:p>
            <a:endParaRPr lang="en-US"/>
          </a:p>
        </p:txBody>
      </p:sp>
      <p:sp>
        <p:nvSpPr>
          <p:cNvPr id="60425" name="Line 9"/>
          <p:cNvSpPr>
            <a:spLocks noChangeShapeType="1"/>
          </p:cNvSpPr>
          <p:nvPr/>
        </p:nvSpPr>
        <p:spPr bwMode="auto">
          <a:xfrm flipV="1">
            <a:off x="611188" y="1341438"/>
            <a:ext cx="0" cy="1439862"/>
          </a:xfrm>
          <a:prstGeom prst="line">
            <a:avLst/>
          </a:prstGeom>
          <a:noFill/>
          <a:ln w="9525">
            <a:solidFill>
              <a:schemeClr val="tx1"/>
            </a:solidFill>
            <a:round/>
            <a:headEnd/>
            <a:tailEnd type="triangle" w="med" len="med"/>
          </a:ln>
        </p:spPr>
        <p:txBody>
          <a:bodyPr/>
          <a:lstStyle/>
          <a:p>
            <a:endParaRPr lang="en-US"/>
          </a:p>
        </p:txBody>
      </p:sp>
      <p:sp>
        <p:nvSpPr>
          <p:cNvPr id="60426" name="Line 10"/>
          <p:cNvSpPr>
            <a:spLocks noChangeShapeType="1"/>
          </p:cNvSpPr>
          <p:nvPr/>
        </p:nvSpPr>
        <p:spPr bwMode="auto">
          <a:xfrm>
            <a:off x="611188" y="2781300"/>
            <a:ext cx="1657350" cy="0"/>
          </a:xfrm>
          <a:prstGeom prst="line">
            <a:avLst/>
          </a:prstGeom>
          <a:noFill/>
          <a:ln w="9525">
            <a:solidFill>
              <a:schemeClr val="tx1"/>
            </a:solidFill>
            <a:round/>
            <a:headEnd/>
            <a:tailEnd type="triangle" w="med" len="med"/>
          </a:ln>
        </p:spPr>
        <p:txBody>
          <a:bodyPr/>
          <a:lstStyle/>
          <a:p>
            <a:endParaRPr lang="en-US"/>
          </a:p>
        </p:txBody>
      </p:sp>
      <p:sp>
        <p:nvSpPr>
          <p:cNvPr id="60427" name="Line 11"/>
          <p:cNvSpPr>
            <a:spLocks noChangeShapeType="1"/>
          </p:cNvSpPr>
          <p:nvPr/>
        </p:nvSpPr>
        <p:spPr bwMode="auto">
          <a:xfrm flipV="1">
            <a:off x="900113" y="1773238"/>
            <a:ext cx="1008062" cy="719137"/>
          </a:xfrm>
          <a:prstGeom prst="line">
            <a:avLst/>
          </a:prstGeom>
          <a:noFill/>
          <a:ln w="9525">
            <a:solidFill>
              <a:schemeClr val="tx1"/>
            </a:solidFill>
            <a:round/>
            <a:headEnd/>
            <a:tailEnd/>
          </a:ln>
        </p:spPr>
        <p:txBody>
          <a:bodyPr/>
          <a:lstStyle/>
          <a:p>
            <a:endParaRPr lang="en-US"/>
          </a:p>
        </p:txBody>
      </p:sp>
      <p:sp>
        <p:nvSpPr>
          <p:cNvPr id="60428" name="Line 12"/>
          <p:cNvSpPr>
            <a:spLocks noChangeShapeType="1"/>
          </p:cNvSpPr>
          <p:nvPr/>
        </p:nvSpPr>
        <p:spPr bwMode="auto">
          <a:xfrm flipV="1">
            <a:off x="1979613" y="3573463"/>
            <a:ext cx="0" cy="2087562"/>
          </a:xfrm>
          <a:prstGeom prst="line">
            <a:avLst/>
          </a:prstGeom>
          <a:noFill/>
          <a:ln w="9525">
            <a:solidFill>
              <a:schemeClr val="tx1"/>
            </a:solidFill>
            <a:round/>
            <a:headEnd/>
            <a:tailEnd type="triangle" w="med" len="med"/>
          </a:ln>
        </p:spPr>
        <p:txBody>
          <a:bodyPr/>
          <a:lstStyle/>
          <a:p>
            <a:endParaRPr lang="en-US"/>
          </a:p>
        </p:txBody>
      </p:sp>
      <p:sp>
        <p:nvSpPr>
          <p:cNvPr id="60429" name="Line 13"/>
          <p:cNvSpPr>
            <a:spLocks noChangeShapeType="1"/>
          </p:cNvSpPr>
          <p:nvPr/>
        </p:nvSpPr>
        <p:spPr bwMode="auto">
          <a:xfrm>
            <a:off x="1979613" y="5661025"/>
            <a:ext cx="3600450" cy="0"/>
          </a:xfrm>
          <a:prstGeom prst="line">
            <a:avLst/>
          </a:prstGeom>
          <a:noFill/>
          <a:ln w="9525">
            <a:solidFill>
              <a:schemeClr val="tx1"/>
            </a:solidFill>
            <a:round/>
            <a:headEnd/>
            <a:tailEnd type="triangle" w="med" len="med"/>
          </a:ln>
        </p:spPr>
        <p:txBody>
          <a:bodyPr/>
          <a:lstStyle/>
          <a:p>
            <a:endParaRPr lang="en-US"/>
          </a:p>
        </p:txBody>
      </p:sp>
      <p:sp>
        <p:nvSpPr>
          <p:cNvPr id="60430" name="Freeform 14"/>
          <p:cNvSpPr>
            <a:spLocks/>
          </p:cNvSpPr>
          <p:nvPr/>
        </p:nvSpPr>
        <p:spPr bwMode="auto">
          <a:xfrm rot="1044190">
            <a:off x="2601913" y="3867150"/>
            <a:ext cx="2376487" cy="1584325"/>
          </a:xfrm>
          <a:custGeom>
            <a:avLst/>
            <a:gdLst>
              <a:gd name="T0" fmla="*/ 0 w 1497"/>
              <a:gd name="T1" fmla="*/ 2147483647 h 802"/>
              <a:gd name="T2" fmla="*/ 914815831 w 1497"/>
              <a:gd name="T3" fmla="*/ 296588834 h 802"/>
              <a:gd name="T4" fmla="*/ 2147483647 w 1497"/>
              <a:gd name="T5" fmla="*/ 1358060950 h 802"/>
              <a:gd name="T6" fmla="*/ 2147483647 w 1497"/>
              <a:gd name="T7" fmla="*/ 1182449837 h 802"/>
              <a:gd name="T8" fmla="*/ 0 60000 65536"/>
              <a:gd name="T9" fmla="*/ 0 60000 65536"/>
              <a:gd name="T10" fmla="*/ 0 60000 65536"/>
              <a:gd name="T11" fmla="*/ 0 60000 65536"/>
              <a:gd name="T12" fmla="*/ 0 w 1497"/>
              <a:gd name="T13" fmla="*/ 0 h 802"/>
              <a:gd name="T14" fmla="*/ 1497 w 1497"/>
              <a:gd name="T15" fmla="*/ 802 h 802"/>
            </a:gdLst>
            <a:ahLst/>
            <a:cxnLst>
              <a:cxn ang="T8">
                <a:pos x="T0" y="T1"/>
              </a:cxn>
              <a:cxn ang="T9">
                <a:pos x="T2" y="T3"/>
              </a:cxn>
              <a:cxn ang="T10">
                <a:pos x="T4" y="T5"/>
              </a:cxn>
              <a:cxn ang="T11">
                <a:pos x="T6" y="T7"/>
              </a:cxn>
            </a:cxnLst>
            <a:rect l="T12" t="T13" r="T14" b="T15"/>
            <a:pathLst>
              <a:path w="1497" h="802">
                <a:moveTo>
                  <a:pt x="0" y="802"/>
                </a:moveTo>
                <a:cubicBezTo>
                  <a:pt x="87" y="477"/>
                  <a:pt x="174" y="152"/>
                  <a:pt x="363" y="76"/>
                </a:cubicBezTo>
                <a:cubicBezTo>
                  <a:pt x="552" y="0"/>
                  <a:pt x="945" y="310"/>
                  <a:pt x="1134" y="348"/>
                </a:cubicBezTo>
                <a:cubicBezTo>
                  <a:pt x="1323" y="386"/>
                  <a:pt x="1436" y="310"/>
                  <a:pt x="1497" y="303"/>
                </a:cubicBezTo>
              </a:path>
            </a:pathLst>
          </a:custGeom>
          <a:no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4213" y="115888"/>
            <a:ext cx="7772400" cy="755650"/>
          </a:xfrm>
        </p:spPr>
        <p:txBody>
          <a:bodyPr/>
          <a:lstStyle/>
          <a:p>
            <a:r>
              <a:rPr lang="fa-IR" sz="4000" smtClean="0"/>
              <a:t>تحقيقات علي</a:t>
            </a:r>
            <a:endParaRPr lang="en-US" sz="4000" smtClean="0"/>
          </a:p>
        </p:txBody>
      </p:sp>
      <p:sp>
        <p:nvSpPr>
          <p:cNvPr id="61443" name="Rectangle 3"/>
          <p:cNvSpPr>
            <a:spLocks noGrp="1" noChangeArrowheads="1"/>
          </p:cNvSpPr>
          <p:nvPr>
            <p:ph type="subTitle" idx="1"/>
          </p:nvPr>
        </p:nvSpPr>
        <p:spPr>
          <a:xfrm>
            <a:off x="395288" y="908050"/>
            <a:ext cx="8064500" cy="5545138"/>
          </a:xfrm>
        </p:spPr>
        <p:txBody>
          <a:bodyPr rtlCol="0">
            <a:normAutofit lnSpcReduction="10000"/>
          </a:bodyPr>
          <a:lstStyle/>
          <a:p>
            <a:pPr fontAlgn="auto">
              <a:lnSpc>
                <a:spcPct val="110000"/>
              </a:lnSpc>
              <a:spcAft>
                <a:spcPts val="0"/>
              </a:spcAft>
              <a:buFont typeface="Arial" pitchFamily="34" charset="0"/>
              <a:buNone/>
              <a:defRPr/>
            </a:pPr>
            <a:r>
              <a:rPr lang="fa-IR" sz="2300" smtClean="0"/>
              <a:t>در اينگونه تحقيقات کشف علتها يا عوامل بروز يک رويداد يا حادثه يا پديده مورد نظر است . محقق در متغيرها دخل و تصرفي نداشته ،اساسا حضور ندارد بلکه تحقيق عليّ را انجام ميدهد تا اين متغيرها و عواملي را که باعث بروز واقعه شده است را شناسايي کند .</a:t>
            </a:r>
          </a:p>
          <a:p>
            <a:pPr fontAlgn="auto">
              <a:lnSpc>
                <a:spcPct val="110000"/>
              </a:lnSpc>
              <a:spcAft>
                <a:spcPts val="0"/>
              </a:spcAft>
              <a:buFont typeface="Arial" pitchFamily="34" charset="0"/>
              <a:buNone/>
              <a:defRPr/>
            </a:pPr>
            <a:r>
              <a:rPr lang="fa-IR" sz="2300" smtClean="0"/>
              <a:t>اين نوع تحقيق داراي معايبي است . از آن جمله :</a:t>
            </a:r>
          </a:p>
          <a:p>
            <a:pPr fontAlgn="auto">
              <a:lnSpc>
                <a:spcPct val="110000"/>
              </a:lnSpc>
              <a:spcAft>
                <a:spcPts val="0"/>
              </a:spcAft>
              <a:buFont typeface="Arial" pitchFamily="34" charset="0"/>
              <a:buNone/>
              <a:defRPr/>
            </a:pPr>
            <a:r>
              <a:rPr lang="fa-IR" sz="2300" smtClean="0"/>
              <a:t>-تهيه مدارک و اسناد و مباني استدلال مساله.</a:t>
            </a:r>
          </a:p>
          <a:p>
            <a:pPr fontAlgn="auto">
              <a:lnSpc>
                <a:spcPct val="110000"/>
              </a:lnSpc>
              <a:spcAft>
                <a:spcPts val="0"/>
              </a:spcAft>
              <a:buFont typeface="Arial" pitchFamily="34" charset="0"/>
              <a:buNone/>
              <a:defRPr/>
            </a:pPr>
            <a:r>
              <a:rPr lang="fa-IR" sz="2300" smtClean="0"/>
              <a:t>-نميتوان نسبت به نتايج تحقيق يقين قطعي داشت.</a:t>
            </a:r>
          </a:p>
          <a:p>
            <a:pPr fontAlgn="auto">
              <a:lnSpc>
                <a:spcPct val="110000"/>
              </a:lnSpc>
              <a:spcAft>
                <a:spcPts val="0"/>
              </a:spcAft>
              <a:buFont typeface="Arial" pitchFamily="34" charset="0"/>
              <a:buNone/>
              <a:defRPr/>
            </a:pPr>
            <a:r>
              <a:rPr lang="fa-IR" sz="2300" smtClean="0"/>
              <a:t>-تشخيص معتبر بودن يا نبودن نتايج تحقيق نيز کار مشکلي است.</a:t>
            </a:r>
          </a:p>
          <a:p>
            <a:pPr fontAlgn="auto">
              <a:lnSpc>
                <a:spcPct val="110000"/>
              </a:lnSpc>
              <a:spcAft>
                <a:spcPts val="0"/>
              </a:spcAft>
              <a:buFont typeface="Arial" pitchFamily="34" charset="0"/>
              <a:buNone/>
              <a:defRPr/>
            </a:pPr>
            <a:r>
              <a:rPr lang="fa-IR" sz="2300" smtClean="0"/>
              <a:t>سه دسته کلي متغيرهاي که محقق بايد براي اين تحقيق شناسايي کند عبارتست از:</a:t>
            </a:r>
          </a:p>
          <a:p>
            <a:pPr fontAlgn="auto">
              <a:lnSpc>
                <a:spcPct val="110000"/>
              </a:lnSpc>
              <a:spcAft>
                <a:spcPts val="0"/>
              </a:spcAft>
              <a:buFont typeface="Arial" pitchFamily="34" charset="0"/>
              <a:buNone/>
              <a:defRPr/>
            </a:pPr>
            <a:r>
              <a:rPr lang="fa-IR" sz="2300" smtClean="0"/>
              <a:t>الف)متغيرهاي اصلي که نقش موثر و مثبت در بروز پديده داشته اند.</a:t>
            </a:r>
          </a:p>
          <a:p>
            <a:pPr fontAlgn="auto">
              <a:lnSpc>
                <a:spcPct val="110000"/>
              </a:lnSpc>
              <a:spcAft>
                <a:spcPts val="0"/>
              </a:spcAft>
              <a:buFont typeface="Arial" pitchFamily="34" charset="0"/>
              <a:buNone/>
              <a:defRPr/>
            </a:pPr>
            <a:r>
              <a:rPr lang="fa-IR" sz="2300" smtClean="0"/>
              <a:t>ب  )متغيرهايي که نقش بازدارنده و منفي در بروز پديده داشته اند.</a:t>
            </a:r>
          </a:p>
          <a:p>
            <a:pPr fontAlgn="auto">
              <a:lnSpc>
                <a:spcPct val="110000"/>
              </a:lnSpc>
              <a:spcAft>
                <a:spcPts val="0"/>
              </a:spcAft>
              <a:buFont typeface="Arial" pitchFamily="34" charset="0"/>
              <a:buNone/>
              <a:defRPr/>
            </a:pPr>
            <a:r>
              <a:rPr lang="fa-IR" sz="2300" smtClean="0"/>
              <a:t>ج  ) متغيرهاي زمينه ساز که هموار کننده راه براي اثر گذاري متغيرهاي اصلي بوده،از خاصيت تسهيل کنندگي برخوردار بوده اند .</a:t>
            </a:r>
            <a:endParaRPr lang="en-US" sz="2300" smtClean="0"/>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684213" y="188913"/>
            <a:ext cx="7772400" cy="647700"/>
          </a:xfrm>
        </p:spPr>
        <p:txBody>
          <a:bodyPr>
            <a:normAutofit fontScale="90000"/>
          </a:bodyPr>
          <a:lstStyle/>
          <a:p>
            <a:r>
              <a:rPr lang="fa-IR" smtClean="0"/>
              <a:t>تحقيقات تجربي(آزمايشي)</a:t>
            </a:r>
            <a:endParaRPr lang="en-US" smtClean="0"/>
          </a:p>
        </p:txBody>
      </p:sp>
      <p:sp>
        <p:nvSpPr>
          <p:cNvPr id="62467" name="Rectangle 3"/>
          <p:cNvSpPr>
            <a:spLocks noGrp="1" noChangeArrowheads="1"/>
          </p:cNvSpPr>
          <p:nvPr>
            <p:ph type="subTitle" idx="1"/>
          </p:nvPr>
        </p:nvSpPr>
        <p:spPr>
          <a:xfrm>
            <a:off x="468313" y="1989138"/>
            <a:ext cx="7991475" cy="4679950"/>
          </a:xfrm>
        </p:spPr>
        <p:txBody>
          <a:bodyPr rtlCol="0">
            <a:normAutofit/>
          </a:bodyPr>
          <a:lstStyle/>
          <a:p>
            <a:pPr fontAlgn="auto">
              <a:lnSpc>
                <a:spcPct val="120000"/>
              </a:lnSpc>
              <a:spcAft>
                <a:spcPts val="0"/>
              </a:spcAft>
              <a:buFont typeface="Arial" pitchFamily="34" charset="0"/>
              <a:buNone/>
              <a:defRPr/>
            </a:pPr>
            <a:r>
              <a:rPr lang="fa-IR" smtClean="0"/>
              <a:t>تحقيقات تجربي بر شناخت رابطه علت و معلولي بين متغيرها تاکيد دارد و سخن از مطالعه رابطه يک سويه و تاثير مستقل (علت) بر متغير تابع (معلول) است و در پايان محقق به طور قاطع نظر ميدهد که چنين رابطه اي وجود دارد يا ندارد.</a:t>
            </a:r>
            <a:endParaRPr lang="en-US" smtClean="0"/>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755650" y="115888"/>
            <a:ext cx="7772400" cy="827087"/>
          </a:xfrm>
        </p:spPr>
        <p:txBody>
          <a:bodyPr/>
          <a:lstStyle/>
          <a:p>
            <a:r>
              <a:rPr lang="fa-IR" sz="4000" smtClean="0"/>
              <a:t>شرايط ضروري يک تحقيق تجربي</a:t>
            </a:r>
            <a:endParaRPr lang="en-US" sz="4000" smtClean="0"/>
          </a:p>
        </p:txBody>
      </p:sp>
      <p:sp>
        <p:nvSpPr>
          <p:cNvPr id="63491" name="Rectangle 3"/>
          <p:cNvSpPr>
            <a:spLocks noGrp="1" noChangeArrowheads="1"/>
          </p:cNvSpPr>
          <p:nvPr>
            <p:ph type="subTitle" idx="1"/>
          </p:nvPr>
        </p:nvSpPr>
        <p:spPr>
          <a:xfrm>
            <a:off x="107950" y="1052513"/>
            <a:ext cx="8640763" cy="5472112"/>
          </a:xfrm>
        </p:spPr>
        <p:txBody>
          <a:bodyPr rtlCol="0">
            <a:normAutofit/>
          </a:bodyPr>
          <a:lstStyle/>
          <a:p>
            <a:pPr fontAlgn="auto">
              <a:spcAft>
                <a:spcPts val="0"/>
              </a:spcAft>
              <a:buFont typeface="Arial" pitchFamily="34" charset="0"/>
              <a:buNone/>
              <a:defRPr/>
            </a:pPr>
            <a:r>
              <a:rPr lang="fa-IR" sz="2800" smtClean="0"/>
              <a:t>يک تحقيق تجربي براي بالا بردن اعتبار خود بايد ويژگيهاي زير را داشته باشد: </a:t>
            </a:r>
          </a:p>
          <a:p>
            <a:pPr fontAlgn="auto">
              <a:spcAft>
                <a:spcPts val="0"/>
              </a:spcAft>
              <a:buFont typeface="Arial" pitchFamily="34" charset="0"/>
              <a:buNone/>
              <a:defRPr/>
            </a:pPr>
            <a:r>
              <a:rPr lang="fa-IR" sz="2800" smtClean="0"/>
              <a:t>الف)کنترل:ويژگي اصلي يک تحقيق آزمايشي کنترل است.</a:t>
            </a:r>
          </a:p>
          <a:p>
            <a:pPr fontAlgn="auto">
              <a:spcAft>
                <a:spcPts val="0"/>
              </a:spcAft>
              <a:buFont typeface="Arial" pitchFamily="34" charset="0"/>
              <a:buNone/>
              <a:defRPr/>
            </a:pPr>
            <a:r>
              <a:rPr lang="fa-IR" sz="2800" smtClean="0"/>
              <a:t>آزمايش بايد به نحوي برنامه ريزي و سازماندهي شود که مانع حضور متغيرهاي مزاحم و اخلالگر شود.زيرا اين متغيرها نتايج آزمايش را خدشه دار مي کنند .</a:t>
            </a:r>
          </a:p>
          <a:p>
            <a:pPr fontAlgn="auto">
              <a:spcAft>
                <a:spcPts val="0"/>
              </a:spcAft>
              <a:buFont typeface="Arial" pitchFamily="34" charset="0"/>
              <a:buNone/>
              <a:defRPr/>
            </a:pPr>
            <a:r>
              <a:rPr lang="fa-IR" sz="2800" smtClean="0"/>
              <a:t>ب)انتخاب تصادفي </a:t>
            </a:r>
          </a:p>
          <a:p>
            <a:pPr fontAlgn="auto">
              <a:spcAft>
                <a:spcPts val="0"/>
              </a:spcAft>
              <a:buFont typeface="Arial" pitchFamily="34" charset="0"/>
              <a:buNone/>
              <a:defRPr/>
            </a:pPr>
            <a:r>
              <a:rPr lang="fa-IR" sz="2800" smtClean="0"/>
              <a:t>ج)تکرار آزمايش </a:t>
            </a:r>
          </a:p>
          <a:p>
            <a:pPr fontAlgn="auto">
              <a:spcAft>
                <a:spcPts val="0"/>
              </a:spcAft>
              <a:buFont typeface="Arial" pitchFamily="34" charset="0"/>
              <a:buNone/>
              <a:defRPr/>
            </a:pPr>
            <a:r>
              <a:rPr lang="fa-IR" sz="2800" smtClean="0"/>
              <a:t>د) قابليت تعميم :نتايج تحقيق تجربي بايد قابل تعميم باشد</a:t>
            </a:r>
          </a:p>
          <a:p>
            <a:pPr algn="r" fontAlgn="auto">
              <a:spcAft>
                <a:spcPts val="0"/>
              </a:spcAft>
              <a:buFont typeface="Arial" pitchFamily="34" charset="0"/>
              <a:buNone/>
              <a:defRPr/>
            </a:pPr>
            <a:endParaRPr lang="en-US" smtClean="0"/>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11188" y="260350"/>
            <a:ext cx="7772400" cy="984250"/>
          </a:xfrm>
        </p:spPr>
        <p:txBody>
          <a:bodyPr>
            <a:normAutofit fontScale="90000"/>
          </a:bodyPr>
          <a:lstStyle/>
          <a:p>
            <a:pPr algn="r"/>
            <a:r>
              <a:rPr lang="fa-IR" sz="3600" smtClean="0"/>
              <a:t>نکاتي که محقق بايد در خصوص قابليت تعميم رعايت کند:</a:t>
            </a:r>
            <a:endParaRPr lang="en-US" sz="3600" smtClean="0"/>
          </a:p>
        </p:txBody>
      </p:sp>
      <p:sp>
        <p:nvSpPr>
          <p:cNvPr id="64515" name="Rectangle 3"/>
          <p:cNvSpPr>
            <a:spLocks noGrp="1" noChangeArrowheads="1"/>
          </p:cNvSpPr>
          <p:nvPr>
            <p:ph type="subTitle" idx="1"/>
          </p:nvPr>
        </p:nvSpPr>
        <p:spPr>
          <a:xfrm>
            <a:off x="611188" y="1268413"/>
            <a:ext cx="7921625" cy="4968875"/>
          </a:xfrm>
        </p:spPr>
        <p:txBody>
          <a:bodyPr rtlCol="0">
            <a:normAutofit/>
          </a:bodyPr>
          <a:lstStyle/>
          <a:p>
            <a:pPr fontAlgn="auto">
              <a:lnSpc>
                <a:spcPct val="110000"/>
              </a:lnSpc>
              <a:spcAft>
                <a:spcPts val="0"/>
              </a:spcAft>
              <a:buFont typeface="Arial" pitchFamily="34" charset="0"/>
              <a:buNone/>
              <a:defRPr/>
            </a:pPr>
            <a:r>
              <a:rPr lang="fa-IR" sz="2800" smtClean="0"/>
              <a:t>-از اصل کنترل غفلت نکند.</a:t>
            </a:r>
          </a:p>
          <a:p>
            <a:pPr fontAlgn="auto">
              <a:lnSpc>
                <a:spcPct val="110000"/>
              </a:lnSpc>
              <a:spcAft>
                <a:spcPts val="0"/>
              </a:spcAft>
              <a:buFont typeface="Arial" pitchFamily="34" charset="0"/>
              <a:buNone/>
              <a:defRPr/>
            </a:pPr>
            <a:r>
              <a:rPr lang="fa-IR" sz="2800" smtClean="0"/>
              <a:t>-در انتخاب افراد نمونه به روش تصادفي اقدام بکند.</a:t>
            </a:r>
          </a:p>
          <a:p>
            <a:pPr fontAlgn="auto">
              <a:lnSpc>
                <a:spcPct val="110000"/>
              </a:lnSpc>
              <a:spcAft>
                <a:spcPts val="0"/>
              </a:spcAft>
              <a:buFont typeface="Arial" pitchFamily="34" charset="0"/>
              <a:buNone/>
              <a:defRPr/>
            </a:pPr>
            <a:r>
              <a:rPr lang="fa-IR" sz="2800" smtClean="0"/>
              <a:t>-تاثير اشتباهات آماري را در انتخاب نمونه و طبقه بندي و تجزيه و تحليل داده ها به حداقل برساند.</a:t>
            </a:r>
          </a:p>
          <a:p>
            <a:pPr fontAlgn="auto">
              <a:lnSpc>
                <a:spcPct val="110000"/>
              </a:lnSpc>
              <a:spcAft>
                <a:spcPts val="0"/>
              </a:spcAft>
              <a:buFont typeface="Arial" pitchFamily="34" charset="0"/>
              <a:buNone/>
              <a:defRPr/>
            </a:pPr>
            <a:r>
              <a:rPr lang="fa-IR" sz="2800" smtClean="0"/>
              <a:t>-محيط آزمايش را به صورت طبيعي و عادي نگه دارد.</a:t>
            </a:r>
          </a:p>
          <a:p>
            <a:pPr fontAlgn="auto">
              <a:lnSpc>
                <a:spcPct val="110000"/>
              </a:lnSpc>
              <a:spcAft>
                <a:spcPts val="0"/>
              </a:spcAft>
              <a:buFont typeface="Arial" pitchFamily="34" charset="0"/>
              <a:buNone/>
              <a:defRPr/>
            </a:pPr>
            <a:r>
              <a:rPr lang="fa-IR" sz="2800" smtClean="0"/>
              <a:t>-در انجام دادن فعاليتهاي تحقيقاتي و مراحل کار و نتيجه گيري تعجيل نکند.</a:t>
            </a:r>
          </a:p>
          <a:p>
            <a:pPr fontAlgn="auto">
              <a:lnSpc>
                <a:spcPct val="110000"/>
              </a:lnSpc>
              <a:spcAft>
                <a:spcPts val="0"/>
              </a:spcAft>
              <a:buFont typeface="Arial" pitchFamily="34" charset="0"/>
              <a:buNone/>
              <a:defRPr/>
            </a:pPr>
            <a:r>
              <a:rPr lang="fa-IR" sz="2800" smtClean="0"/>
              <a:t>-آزمايشها را در موقعيتها و شرايط مشابه تکرار نموده .</a:t>
            </a:r>
          </a:p>
          <a:p>
            <a:pPr fontAlgn="auto">
              <a:lnSpc>
                <a:spcPct val="110000"/>
              </a:lnSpc>
              <a:spcAft>
                <a:spcPts val="0"/>
              </a:spcAft>
              <a:buFont typeface="Arial" pitchFamily="34" charset="0"/>
              <a:buNone/>
              <a:defRPr/>
            </a:pPr>
            <a:r>
              <a:rPr lang="fa-IR" sz="2800" smtClean="0"/>
              <a:t>-از اعتبار دروني آزمايش و نيز اعتبار بيروني آن مطمئن شود.</a:t>
            </a:r>
            <a:endParaRPr lang="en-US" sz="2800" smtClean="0"/>
          </a:p>
          <a:p>
            <a:pPr fontAlgn="auto">
              <a:spcAft>
                <a:spcPts val="0"/>
              </a:spcAft>
              <a:buFont typeface="Arial" pitchFamily="34" charset="0"/>
              <a:buNone/>
              <a:defRPr/>
            </a:pPr>
            <a:endParaRPr lang="en-US" sz="2800" smtClean="0"/>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subTitle" idx="1"/>
          </p:nvPr>
        </p:nvSpPr>
        <p:spPr>
          <a:xfrm>
            <a:off x="539750" y="476250"/>
            <a:ext cx="8135938" cy="5905500"/>
          </a:xfrm>
        </p:spPr>
        <p:txBody>
          <a:bodyPr rtlCol="0">
            <a:normAutofit/>
          </a:bodyPr>
          <a:lstStyle/>
          <a:p>
            <a:pPr fontAlgn="auto">
              <a:lnSpc>
                <a:spcPct val="120000"/>
              </a:lnSpc>
              <a:spcAft>
                <a:spcPts val="0"/>
              </a:spcAft>
              <a:buFont typeface="Arial" pitchFamily="34" charset="0"/>
              <a:buNone/>
              <a:defRPr/>
            </a:pPr>
            <a:r>
              <a:rPr lang="fa-IR" sz="3600" smtClean="0"/>
              <a:t>اعتبار تحقيق آزمايشي :بررسي اعتبار تحقيق آزمايشي بايد در دو زمينه زير انجام شود :</a:t>
            </a:r>
          </a:p>
          <a:p>
            <a:pPr fontAlgn="auto">
              <a:lnSpc>
                <a:spcPct val="120000"/>
              </a:lnSpc>
              <a:spcAft>
                <a:spcPts val="0"/>
              </a:spcAft>
              <a:buFont typeface="Arial" pitchFamily="34" charset="0"/>
              <a:buNone/>
              <a:defRPr/>
            </a:pPr>
            <a:r>
              <a:rPr lang="fa-IR" sz="3600" smtClean="0"/>
              <a:t>-اعتبار دروني :يعني اينکه آيا متغير مستقل در متغير تابع اثر ميگذارد؟يا متغيرهاي مزاحم در آن دخالت داشته اند.</a:t>
            </a:r>
          </a:p>
          <a:p>
            <a:pPr fontAlgn="auto">
              <a:lnSpc>
                <a:spcPct val="120000"/>
              </a:lnSpc>
              <a:spcAft>
                <a:spcPts val="0"/>
              </a:spcAft>
              <a:buFont typeface="Arial" pitchFamily="34" charset="0"/>
              <a:buNone/>
              <a:defRPr/>
            </a:pPr>
            <a:r>
              <a:rPr lang="fa-IR" sz="3600" smtClean="0"/>
              <a:t>-اعتبار بيروني:يعني اينکه يافته هاي تحقيق قابل اطمينان بوده و امکان تعميم آن در موقعيتهاي مشابه وجود داشته باشد.</a:t>
            </a:r>
            <a:endParaRPr lang="en-US" sz="3600" smtClean="0"/>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611188" y="260350"/>
            <a:ext cx="7772400" cy="1368425"/>
          </a:xfrm>
        </p:spPr>
        <p:txBody>
          <a:bodyPr/>
          <a:lstStyle/>
          <a:p>
            <a:r>
              <a:rPr lang="fa-IR" smtClean="0"/>
              <a:t>روشها و طرح هاي اجراي تحقيق تجربي</a:t>
            </a:r>
            <a:endParaRPr lang="en-US" smtClean="0"/>
          </a:p>
        </p:txBody>
      </p:sp>
      <p:sp>
        <p:nvSpPr>
          <p:cNvPr id="68611" name="Rectangle 3"/>
          <p:cNvSpPr>
            <a:spLocks noGrp="1" noChangeArrowheads="1"/>
          </p:cNvSpPr>
          <p:nvPr>
            <p:ph type="subTitle" idx="1"/>
          </p:nvPr>
        </p:nvSpPr>
        <p:spPr>
          <a:xfrm>
            <a:off x="684213" y="1484313"/>
            <a:ext cx="7632700" cy="4897437"/>
          </a:xfrm>
        </p:spPr>
        <p:txBody>
          <a:bodyPr rtlCol="0">
            <a:normAutofit/>
          </a:bodyPr>
          <a:lstStyle/>
          <a:p>
            <a:pPr algn="r" fontAlgn="auto">
              <a:lnSpc>
                <a:spcPct val="120000"/>
              </a:lnSpc>
              <a:spcAft>
                <a:spcPts val="0"/>
              </a:spcAft>
              <a:buFont typeface="Arial" pitchFamily="34" charset="0"/>
              <a:buNone/>
              <a:defRPr/>
            </a:pPr>
            <a:r>
              <a:rPr lang="fa-IR" sz="4000" smtClean="0"/>
              <a:t>- آزمايش با استفاده از يک گروه آزمودني</a:t>
            </a:r>
          </a:p>
          <a:p>
            <a:pPr algn="r" fontAlgn="auto">
              <a:lnSpc>
                <a:spcPct val="120000"/>
              </a:lnSpc>
              <a:spcAft>
                <a:spcPts val="0"/>
              </a:spcAft>
              <a:buFont typeface="Arial" pitchFamily="34" charset="0"/>
              <a:buNone/>
              <a:defRPr/>
            </a:pPr>
            <a:r>
              <a:rPr lang="fa-IR" sz="4000" smtClean="0"/>
              <a:t>-آزمايش با استفاده از دو گروه (شاهد و آزمايش )</a:t>
            </a:r>
          </a:p>
          <a:p>
            <a:pPr algn="r" fontAlgn="auto">
              <a:lnSpc>
                <a:spcPct val="120000"/>
              </a:lnSpc>
              <a:spcAft>
                <a:spcPts val="0"/>
              </a:spcAft>
              <a:buFont typeface="Arial" pitchFamily="34" charset="0"/>
              <a:buNone/>
              <a:defRPr/>
            </a:pPr>
            <a:r>
              <a:rPr lang="fa-IR" sz="4000" smtClean="0"/>
              <a:t>-آزمايش با استفاده از چند گروه</a:t>
            </a:r>
          </a:p>
          <a:p>
            <a:pPr algn="r" fontAlgn="auto">
              <a:lnSpc>
                <a:spcPct val="120000"/>
              </a:lnSpc>
              <a:spcAft>
                <a:spcPts val="0"/>
              </a:spcAft>
              <a:buFont typeface="Arial" pitchFamily="34" charset="0"/>
              <a:buNone/>
              <a:defRPr/>
            </a:pPr>
            <a:r>
              <a:rPr lang="fa-IR" sz="4000" smtClean="0"/>
              <a:t>-آزمايش با استفاده از روش تکرار آزمون</a:t>
            </a:r>
            <a:endParaRPr lang="en-US" sz="4000" smtClean="0"/>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827088" y="260350"/>
            <a:ext cx="7772400" cy="1920875"/>
          </a:xfrm>
        </p:spPr>
        <p:txBody>
          <a:bodyPr/>
          <a:lstStyle/>
          <a:p>
            <a:r>
              <a:rPr lang="fa-IR" sz="4000" smtClean="0"/>
              <a:t>آزمايش با استفاده از يک گروه آزمودني</a:t>
            </a:r>
            <a:endParaRPr lang="en-US" sz="4000" smtClean="0"/>
          </a:p>
        </p:txBody>
      </p:sp>
      <p:sp>
        <p:nvSpPr>
          <p:cNvPr id="69635" name="Rectangle 3"/>
          <p:cNvSpPr>
            <a:spLocks noGrp="1" noChangeArrowheads="1"/>
          </p:cNvSpPr>
          <p:nvPr>
            <p:ph type="subTitle" idx="1"/>
          </p:nvPr>
        </p:nvSpPr>
        <p:spPr>
          <a:xfrm>
            <a:off x="827088" y="1844675"/>
            <a:ext cx="7632700" cy="4321175"/>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الف) پس آزمون</a:t>
            </a:r>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ب)پيش آزمون و پس آزمون</a:t>
            </a:r>
            <a:endParaRPr lang="en-US" smtClean="0"/>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755650" y="765175"/>
            <a:ext cx="7772400" cy="1020763"/>
          </a:xfrm>
        </p:spPr>
        <p:txBody>
          <a:bodyPr/>
          <a:lstStyle/>
          <a:p>
            <a:pPr algn="r"/>
            <a:r>
              <a:rPr lang="fa-IR" smtClean="0"/>
              <a:t>پس آزمون</a:t>
            </a:r>
            <a:endParaRPr lang="en-US" smtClean="0"/>
          </a:p>
        </p:txBody>
      </p:sp>
      <p:sp>
        <p:nvSpPr>
          <p:cNvPr id="70659" name="Rectangle 3"/>
          <p:cNvSpPr>
            <a:spLocks noGrp="1" noChangeArrowheads="1"/>
          </p:cNvSpPr>
          <p:nvPr>
            <p:ph type="subTitle" idx="1"/>
          </p:nvPr>
        </p:nvSpPr>
        <p:spPr>
          <a:xfrm>
            <a:off x="1371600" y="2060575"/>
            <a:ext cx="7088188" cy="3578225"/>
          </a:xfrm>
        </p:spPr>
        <p:txBody>
          <a:bodyPr rtlCol="0">
            <a:normAutofit/>
          </a:bodyPr>
          <a:lstStyle/>
          <a:p>
            <a:pPr fontAlgn="auto">
              <a:lnSpc>
                <a:spcPct val="120000"/>
              </a:lnSpc>
              <a:spcAft>
                <a:spcPts val="0"/>
              </a:spcAft>
              <a:buFont typeface="Arial" pitchFamily="34" charset="0"/>
              <a:buNone/>
              <a:defRPr/>
            </a:pPr>
            <a:r>
              <a:rPr lang="fa-IR" sz="3600" smtClean="0"/>
              <a:t>وقتي افراد گروه آزمودني به طور متجانس برگزيده شدند،در معرض متغير مستقل قرار ميگيرند .سپس از آنها آزمون به عمل مي آيد و نتايج مورد تجزيه و تحليل قرار مي گيرد .</a:t>
            </a:r>
            <a:endParaRPr lang="en-US" sz="3600" smtClean="0"/>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611188" y="404813"/>
            <a:ext cx="7772400" cy="1584325"/>
          </a:xfrm>
        </p:spPr>
        <p:txBody>
          <a:bodyPr/>
          <a:lstStyle/>
          <a:p>
            <a:r>
              <a:rPr lang="fa-IR" smtClean="0"/>
              <a:t>پيش آزمون و پس آزمون</a:t>
            </a:r>
            <a:endParaRPr lang="en-US" smtClean="0"/>
          </a:p>
        </p:txBody>
      </p:sp>
      <p:sp>
        <p:nvSpPr>
          <p:cNvPr id="71683" name="Rectangle 3"/>
          <p:cNvSpPr>
            <a:spLocks noGrp="1" noChangeArrowheads="1"/>
          </p:cNvSpPr>
          <p:nvPr>
            <p:ph type="subTitle" idx="1"/>
          </p:nvPr>
        </p:nvSpPr>
        <p:spPr>
          <a:xfrm>
            <a:off x="971550" y="1989138"/>
            <a:ext cx="7192963" cy="4103687"/>
          </a:xfrm>
        </p:spPr>
        <p:txBody>
          <a:bodyPr rtlCol="0">
            <a:normAutofit/>
          </a:bodyPr>
          <a:lstStyle/>
          <a:p>
            <a:pPr fontAlgn="auto">
              <a:lnSpc>
                <a:spcPct val="130000"/>
              </a:lnSpc>
              <a:spcAft>
                <a:spcPts val="0"/>
              </a:spcAft>
              <a:buFont typeface="Arial" pitchFamily="34" charset="0"/>
              <a:buNone/>
              <a:defRPr/>
            </a:pPr>
            <a:r>
              <a:rPr lang="fa-IR" smtClean="0"/>
              <a:t>در اين روش از گروه متجانس قبل از تاثير متغير مستقل آزمون به عمل مي آيد .سپس تحت تاثير متغير مستقل قرار ميگيرد و پس از آن مجددا از آنها  آزمون گرفته ميشود و نتايج آن با نتايج آزمون قبل مقايسه ميگردد.</a:t>
            </a:r>
            <a:endParaRPr lang="en-US"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4213" y="260350"/>
            <a:ext cx="7772400" cy="796925"/>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5400" b="1" i="0" u="none" strike="noStrike" kern="1200" cap="none" spc="0" normalizeH="0" baseline="0" noProof="0" dirty="0" smtClean="0">
                <a:ln>
                  <a:noFill/>
                </a:ln>
                <a:solidFill>
                  <a:schemeClr val="tx1"/>
                </a:solidFill>
                <a:effectLst/>
                <a:uLnTx/>
                <a:uFillTx/>
                <a:latin typeface="+mj-lt"/>
                <a:ea typeface="+mj-ea"/>
                <a:cs typeface="+mj-cs"/>
              </a:rPr>
              <a:t>علم</a:t>
            </a:r>
            <a:endParaRPr kumimoji="0" lang="en-US" sz="5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Rectangle 4"/>
          <p:cNvSpPr/>
          <p:nvPr/>
        </p:nvSpPr>
        <p:spPr>
          <a:xfrm>
            <a:off x="381000" y="1219200"/>
            <a:ext cx="8229600" cy="3046988"/>
          </a:xfrm>
          <a:prstGeom prst="rect">
            <a:avLst/>
          </a:prstGeom>
        </p:spPr>
        <p:txBody>
          <a:bodyPr wrap="square">
            <a:spAutoFit/>
          </a:bodyPr>
          <a:lstStyle/>
          <a:p>
            <a:pPr rtl="1" fontAlgn="auto">
              <a:spcAft>
                <a:spcPts val="0"/>
              </a:spcAft>
              <a:defRPr/>
            </a:pPr>
            <a:r>
              <a:rPr lang="fa-IR" sz="3200" b="1" dirty="0" smtClean="0">
                <a:solidFill>
                  <a:srgbClr val="FF0000"/>
                </a:solidFill>
              </a:rPr>
              <a:t>در تعریف علم اختلاف نظر زیادی وجود دارد.</a:t>
            </a:r>
            <a:endParaRPr lang="en-US" sz="3200" b="1" dirty="0" smtClean="0">
              <a:solidFill>
                <a:srgbClr val="FF0000"/>
              </a:solidFill>
            </a:endParaRPr>
          </a:p>
          <a:p>
            <a:pPr rtl="1" fontAlgn="auto">
              <a:spcAft>
                <a:spcPts val="0"/>
              </a:spcAft>
              <a:defRPr/>
            </a:pPr>
            <a:r>
              <a:rPr lang="fa-IR" sz="3200" b="1" dirty="0" smtClean="0"/>
              <a:t>در لغت به معني يقين, معرفت و دانش است.و در مفهوم کلي خود بر هر نوع آگاهي نسبت به اشيا ,پديده ها,روابط و ... اطلاق ميشود. علم بشر را مجموعه آگاهيها , دانشها , و معلوماتي دانست که تا کنون نسبت به دنياي ماده و عالم معنا پيدا کرده است. </a:t>
            </a:r>
            <a:r>
              <a:rPr lang="fa-IR" sz="3200" b="1" dirty="0" smtClean="0">
                <a:solidFill>
                  <a:srgbClr val="FF0000"/>
                </a:solidFill>
              </a:rPr>
              <a:t>(</a:t>
            </a:r>
            <a:r>
              <a:rPr lang="en-US" sz="3200" b="1" dirty="0" smtClean="0">
                <a:solidFill>
                  <a:srgbClr val="FF0000"/>
                </a:solidFill>
              </a:rPr>
              <a:t>knowledge</a:t>
            </a:r>
            <a:r>
              <a:rPr lang="fa-IR" sz="3200" b="1" dirty="0" smtClean="0">
                <a:solidFill>
                  <a:srgbClr val="FF0000"/>
                </a:solidFill>
              </a:rPr>
              <a:t>)</a:t>
            </a:r>
          </a:p>
        </p:txBody>
      </p:sp>
      <p:sp>
        <p:nvSpPr>
          <p:cNvPr id="6" name="Rectangle 5"/>
          <p:cNvSpPr/>
          <p:nvPr/>
        </p:nvSpPr>
        <p:spPr>
          <a:xfrm>
            <a:off x="304800" y="4258270"/>
            <a:ext cx="8229600" cy="1569660"/>
          </a:xfrm>
          <a:prstGeom prst="rect">
            <a:avLst/>
          </a:prstGeom>
        </p:spPr>
        <p:txBody>
          <a:bodyPr wrap="square">
            <a:spAutoFit/>
          </a:bodyPr>
          <a:lstStyle/>
          <a:p>
            <a:pPr rtl="1" fontAlgn="auto">
              <a:spcAft>
                <a:spcPts val="0"/>
              </a:spcAft>
              <a:defRPr/>
            </a:pPr>
            <a:r>
              <a:rPr lang="fa-IR" sz="3200" b="1" dirty="0" smtClean="0"/>
              <a:t>علم در مفهوم خاص خود آن بخش از دانستنيها و آگاهيهاي نوع </a:t>
            </a:r>
            <a:r>
              <a:rPr lang="en-US" sz="3200" b="1" dirty="0" smtClean="0"/>
              <a:t> </a:t>
            </a:r>
            <a:r>
              <a:rPr lang="fa-IR" sz="3200" b="1" dirty="0" smtClean="0"/>
              <a:t>بشر است که به روشهاي تجربي قابل اثبات و تاييد باشد.</a:t>
            </a:r>
            <a:r>
              <a:rPr lang="en-US" sz="3200" b="1" dirty="0" smtClean="0"/>
              <a:t>   </a:t>
            </a:r>
            <a:r>
              <a:rPr lang="en-US" sz="3200" b="1" dirty="0" smtClean="0">
                <a:solidFill>
                  <a:srgbClr val="FF0000"/>
                </a:solidFill>
              </a:rPr>
              <a:t>(science)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539750" y="476250"/>
            <a:ext cx="7772400" cy="804863"/>
          </a:xfrm>
        </p:spPr>
        <p:txBody>
          <a:bodyPr/>
          <a:lstStyle/>
          <a:p>
            <a:r>
              <a:rPr lang="fa-IR" sz="3600" smtClean="0"/>
              <a:t>آزمايش با استفاده از دو گروه (شاهد و آزمايش)</a:t>
            </a:r>
            <a:endParaRPr lang="en-US" sz="3600" smtClean="0"/>
          </a:p>
        </p:txBody>
      </p:sp>
      <p:sp>
        <p:nvSpPr>
          <p:cNvPr id="72707" name="Rectangle 3"/>
          <p:cNvSpPr>
            <a:spLocks noGrp="1" noChangeArrowheads="1"/>
          </p:cNvSpPr>
          <p:nvPr>
            <p:ph type="subTitle" idx="1"/>
          </p:nvPr>
        </p:nvSpPr>
        <p:spPr>
          <a:xfrm>
            <a:off x="1371600" y="1484313"/>
            <a:ext cx="6800850" cy="4154487"/>
          </a:xfrm>
        </p:spPr>
        <p:txBody>
          <a:bodyPr rtlCol="0">
            <a:normAutofit/>
          </a:bodyPr>
          <a:lstStyle/>
          <a:p>
            <a:pPr fontAlgn="auto">
              <a:spcAft>
                <a:spcPts val="0"/>
              </a:spcAft>
              <a:buFont typeface="Arial" pitchFamily="34" charset="0"/>
              <a:buNone/>
              <a:defRPr/>
            </a:pPr>
            <a:r>
              <a:rPr lang="fa-IR" smtClean="0"/>
              <a:t>در اين روش افراد متجانس آزمودني به طور تصادفي به دو گروه تقسيم ميشوند .گروه اول گروه آزمايش و گروه دوم گروه کنترل ناميده ميشوند اين روش به دو صورت انجام ميشود:</a:t>
            </a:r>
          </a:p>
          <a:p>
            <a:pPr algn="r" fontAlgn="auto">
              <a:spcAft>
                <a:spcPts val="0"/>
              </a:spcAft>
              <a:buFont typeface="Arial" pitchFamily="34" charset="0"/>
              <a:buNone/>
              <a:defRPr/>
            </a:pPr>
            <a:r>
              <a:rPr lang="fa-IR" smtClean="0"/>
              <a:t>الف ) استفاده از پس آزمون</a:t>
            </a:r>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ب ) استفاده از پس آزمون و پيش آزمون</a:t>
            </a:r>
            <a:endParaRPr lang="en-US" smtClean="0"/>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611188" y="476250"/>
            <a:ext cx="7772400" cy="1165225"/>
          </a:xfrm>
        </p:spPr>
        <p:txBody>
          <a:bodyPr/>
          <a:lstStyle/>
          <a:p>
            <a:r>
              <a:rPr lang="fa-IR" smtClean="0"/>
              <a:t>استفاده از پس آزمون</a:t>
            </a:r>
            <a:endParaRPr lang="en-US" smtClean="0"/>
          </a:p>
        </p:txBody>
      </p:sp>
      <p:sp>
        <p:nvSpPr>
          <p:cNvPr id="73731" name="Rectangle 3"/>
          <p:cNvSpPr>
            <a:spLocks noGrp="1" noChangeArrowheads="1"/>
          </p:cNvSpPr>
          <p:nvPr>
            <p:ph type="subTitle" idx="1"/>
          </p:nvPr>
        </p:nvSpPr>
        <p:spPr>
          <a:xfrm>
            <a:off x="827088" y="1989138"/>
            <a:ext cx="7273925" cy="4176712"/>
          </a:xfrm>
        </p:spPr>
        <p:txBody>
          <a:bodyPr rtlCol="0">
            <a:normAutofit/>
          </a:bodyPr>
          <a:lstStyle/>
          <a:p>
            <a:pPr fontAlgn="auto">
              <a:lnSpc>
                <a:spcPct val="110000"/>
              </a:lnSpc>
              <a:spcAft>
                <a:spcPts val="0"/>
              </a:spcAft>
              <a:buFont typeface="Arial" pitchFamily="34" charset="0"/>
              <a:buNone/>
              <a:defRPr/>
            </a:pPr>
            <a:r>
              <a:rPr lang="fa-IR" smtClean="0"/>
              <a:t> </a:t>
            </a:r>
            <a:r>
              <a:rPr lang="fa-IR" sz="4000" smtClean="0"/>
              <a:t>پس از انتخاب دو گروه يکي به عنوان گروه آزمايش و ديگري به عنوان گروه شاهد تعيين مي شود.سپس گروه آزمايش تحت تاثير متغير مستقل قرار ميگيرد .آنگاه از هر دو گروه آزمون به عمل مي آيد و نتايج آنها با هم مقايسه مي شود . </a:t>
            </a:r>
            <a:endParaRPr lang="en-US" sz="4000" smtClean="0"/>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755650" y="692150"/>
            <a:ext cx="7772400" cy="1165225"/>
          </a:xfrm>
        </p:spPr>
        <p:txBody>
          <a:bodyPr/>
          <a:lstStyle/>
          <a:p>
            <a:pPr algn="r"/>
            <a:r>
              <a:rPr lang="fa-IR" sz="3600" smtClean="0"/>
              <a:t>استفاده از پس آزمون و پيش آزمون</a:t>
            </a:r>
            <a:endParaRPr lang="en-US" sz="3600" smtClean="0"/>
          </a:p>
        </p:txBody>
      </p:sp>
      <p:sp>
        <p:nvSpPr>
          <p:cNvPr id="74755" name="Rectangle 3"/>
          <p:cNvSpPr>
            <a:spLocks noGrp="1" noChangeArrowheads="1"/>
          </p:cNvSpPr>
          <p:nvPr>
            <p:ph type="subTitle" idx="1"/>
          </p:nvPr>
        </p:nvSpPr>
        <p:spPr>
          <a:xfrm>
            <a:off x="971550" y="2133600"/>
            <a:ext cx="7416800" cy="3959225"/>
          </a:xfrm>
        </p:spPr>
        <p:txBody>
          <a:bodyPr rtlCol="0">
            <a:normAutofit lnSpcReduction="10000"/>
          </a:bodyPr>
          <a:lstStyle/>
          <a:p>
            <a:pPr fontAlgn="auto">
              <a:lnSpc>
                <a:spcPct val="120000"/>
              </a:lnSpc>
              <a:spcAft>
                <a:spcPts val="0"/>
              </a:spcAft>
              <a:buFont typeface="Arial" pitchFamily="34" charset="0"/>
              <a:buNone/>
              <a:defRPr/>
            </a:pPr>
            <a:r>
              <a:rPr lang="fa-IR" sz="3600" smtClean="0"/>
              <a:t>در اين روش قبل از اعمال متغيرها از هر دو گروه آزمايش و کنترل آزمون به عمل مي آيد و وضعيت آنها  روشن ميشود.سپس گروه آزمايش تحت تاثير متغير مستقل قرار ميگيرد.پس از آن از هر دو گروه آزمون به عمل مي آيد و نتايج دو آزمون با همديگر مقايسه مي شود.</a:t>
            </a:r>
            <a:endParaRPr lang="en-US" sz="3600" smtClean="0"/>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539750" y="333375"/>
            <a:ext cx="7772400" cy="1308100"/>
          </a:xfrm>
        </p:spPr>
        <p:txBody>
          <a:bodyPr/>
          <a:lstStyle/>
          <a:p>
            <a:r>
              <a:rPr lang="fa-IR" smtClean="0"/>
              <a:t>آزمايش با استفاده از چند گروه</a:t>
            </a:r>
            <a:endParaRPr lang="en-US" smtClean="0"/>
          </a:p>
        </p:txBody>
      </p:sp>
      <p:sp>
        <p:nvSpPr>
          <p:cNvPr id="75779" name="Rectangle 3"/>
          <p:cNvSpPr>
            <a:spLocks noGrp="1" noChangeArrowheads="1"/>
          </p:cNvSpPr>
          <p:nvPr>
            <p:ph type="subTitle" idx="1"/>
          </p:nvPr>
        </p:nvSpPr>
        <p:spPr>
          <a:xfrm>
            <a:off x="827088" y="1557338"/>
            <a:ext cx="7489825" cy="4751387"/>
          </a:xfrm>
        </p:spPr>
        <p:txBody>
          <a:bodyPr rtlCol="0">
            <a:normAutofit/>
          </a:bodyPr>
          <a:lstStyle/>
          <a:p>
            <a:pPr algn="r" fontAlgn="auto">
              <a:lnSpc>
                <a:spcPct val="120000"/>
              </a:lnSpc>
              <a:spcAft>
                <a:spcPts val="0"/>
              </a:spcAft>
              <a:buFont typeface="Arial" pitchFamily="34" charset="0"/>
              <a:buNone/>
              <a:defRPr/>
            </a:pPr>
            <a:r>
              <a:rPr lang="fa-IR" sz="3600" smtClean="0"/>
              <a:t>اين روش نيز به صور مختلفي اجرا مي شود که عبارتند از :</a:t>
            </a:r>
          </a:p>
          <a:p>
            <a:pPr algn="r" fontAlgn="auto">
              <a:lnSpc>
                <a:spcPct val="120000"/>
              </a:lnSpc>
              <a:spcAft>
                <a:spcPts val="0"/>
              </a:spcAft>
              <a:buFont typeface="Arial" pitchFamily="34" charset="0"/>
              <a:buNone/>
              <a:defRPr/>
            </a:pPr>
            <a:r>
              <a:rPr lang="fa-IR" sz="3600" smtClean="0"/>
              <a:t>-استفاده از طرح چهار گروهي سولومون</a:t>
            </a:r>
          </a:p>
          <a:p>
            <a:pPr algn="r" fontAlgn="auto">
              <a:lnSpc>
                <a:spcPct val="120000"/>
              </a:lnSpc>
              <a:spcAft>
                <a:spcPts val="0"/>
              </a:spcAft>
              <a:buFont typeface="Arial" pitchFamily="34" charset="0"/>
              <a:buNone/>
              <a:defRPr/>
            </a:pPr>
            <a:r>
              <a:rPr lang="fa-IR" sz="3600" smtClean="0"/>
              <a:t>-طرح پس آزمون چند گروهي</a:t>
            </a:r>
          </a:p>
          <a:p>
            <a:pPr algn="r" fontAlgn="auto">
              <a:lnSpc>
                <a:spcPct val="120000"/>
              </a:lnSpc>
              <a:spcAft>
                <a:spcPts val="0"/>
              </a:spcAft>
              <a:buFont typeface="Arial" pitchFamily="34" charset="0"/>
              <a:buNone/>
              <a:defRPr/>
            </a:pPr>
            <a:r>
              <a:rPr lang="fa-IR" sz="3600" smtClean="0"/>
              <a:t>-استفاده از پيش آزمون و پس آزمون گروهي</a:t>
            </a:r>
          </a:p>
          <a:p>
            <a:pPr algn="r" fontAlgn="auto">
              <a:spcAft>
                <a:spcPts val="0"/>
              </a:spcAft>
              <a:buFont typeface="Arial" pitchFamily="34" charset="0"/>
              <a:buNone/>
              <a:defRPr/>
            </a:pPr>
            <a:endParaRPr lang="en-US" sz="3600" smtClean="0"/>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827088" y="549275"/>
            <a:ext cx="7772400" cy="792163"/>
          </a:xfrm>
        </p:spPr>
        <p:txBody>
          <a:bodyPr/>
          <a:lstStyle/>
          <a:p>
            <a:pPr algn="r"/>
            <a:r>
              <a:rPr lang="fa-IR" sz="4000" smtClean="0"/>
              <a:t>استفاده از طرح چهار گروهي سولومون:</a:t>
            </a:r>
            <a:endParaRPr lang="en-US" sz="4000" smtClean="0"/>
          </a:p>
        </p:txBody>
      </p:sp>
      <p:sp>
        <p:nvSpPr>
          <p:cNvPr id="76803" name="Rectangle 3"/>
          <p:cNvSpPr>
            <a:spLocks noGrp="1" noChangeArrowheads="1"/>
          </p:cNvSpPr>
          <p:nvPr>
            <p:ph type="subTitle" idx="1"/>
          </p:nvPr>
        </p:nvSpPr>
        <p:spPr>
          <a:xfrm>
            <a:off x="539750" y="1484313"/>
            <a:ext cx="7920038" cy="4681537"/>
          </a:xfrm>
        </p:spPr>
        <p:txBody>
          <a:bodyPr rtlCol="0">
            <a:normAutofit lnSpcReduction="10000"/>
          </a:bodyPr>
          <a:lstStyle/>
          <a:p>
            <a:pPr fontAlgn="auto">
              <a:lnSpc>
                <a:spcPct val="120000"/>
              </a:lnSpc>
              <a:spcAft>
                <a:spcPts val="0"/>
              </a:spcAft>
              <a:buFont typeface="Arial" pitchFamily="34" charset="0"/>
              <a:buNone/>
              <a:defRPr/>
            </a:pPr>
            <a:r>
              <a:rPr lang="fa-IR" smtClean="0"/>
              <a:t>در اين طرح آزمودنيهاي متجانس به روش تصادفي به چهار گروه تقسيم و دو گروه براي آزمايش و دو گروه براي کنترل يا گواه در نظر گرفته ميشود.</a:t>
            </a:r>
          </a:p>
          <a:p>
            <a:pPr fontAlgn="auto">
              <a:lnSpc>
                <a:spcPct val="120000"/>
              </a:lnSpc>
              <a:spcAft>
                <a:spcPts val="0"/>
              </a:spcAft>
              <a:buFont typeface="Arial" pitchFamily="34" charset="0"/>
              <a:buNone/>
              <a:defRPr/>
            </a:pPr>
            <a:r>
              <a:rPr lang="fa-IR" smtClean="0"/>
              <a:t>سپس در يکي از گروه هاي آزمايش و کنترل  پيش آزمون برگزار ميگردد آنگاه دو گروه تحت تاثير متغير مستقل قرار ميگيرند.سپس از همه گروههاي چهارگانه آزمون به عمل مي آيد و نتايج از طريق تحليل واريانس دو طرفه مقايسه ميشود.</a:t>
            </a:r>
            <a:endParaRPr lang="en-US" smtClean="0"/>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684213" y="476250"/>
            <a:ext cx="7772400" cy="1020763"/>
          </a:xfrm>
        </p:spPr>
        <p:txBody>
          <a:bodyPr/>
          <a:lstStyle/>
          <a:p>
            <a:pPr algn="r"/>
            <a:r>
              <a:rPr lang="fa-IR" smtClean="0"/>
              <a:t>طرح پس آزمون چند گروهي:</a:t>
            </a:r>
            <a:endParaRPr lang="en-US" smtClean="0"/>
          </a:p>
        </p:txBody>
      </p:sp>
      <p:sp>
        <p:nvSpPr>
          <p:cNvPr id="77827" name="Rectangle 3"/>
          <p:cNvSpPr>
            <a:spLocks noGrp="1" noChangeArrowheads="1"/>
          </p:cNvSpPr>
          <p:nvPr>
            <p:ph type="subTitle" idx="1"/>
          </p:nvPr>
        </p:nvSpPr>
        <p:spPr>
          <a:xfrm>
            <a:off x="539750" y="1412875"/>
            <a:ext cx="8208963" cy="4752975"/>
          </a:xfrm>
        </p:spPr>
        <p:txBody>
          <a:bodyPr rtlCol="0">
            <a:normAutofit/>
          </a:bodyPr>
          <a:lstStyle/>
          <a:p>
            <a:pPr fontAlgn="auto">
              <a:lnSpc>
                <a:spcPct val="120000"/>
              </a:lnSpc>
              <a:spcAft>
                <a:spcPts val="0"/>
              </a:spcAft>
              <a:buFont typeface="Arial" pitchFamily="34" charset="0"/>
              <a:buNone/>
              <a:defRPr/>
            </a:pPr>
            <a:r>
              <a:rPr lang="fa-IR" sz="4000" smtClean="0"/>
              <a:t>در اين روش آزمودنيها به شيوه تصادفي به بيش از سه گروه متجانس تقسيم مي شوند.آنگاه نيمي از آنها تحت تاثير متغير مستقل قرار مي گيرند .سپس از آنها آزمون به عمل آمده،نتايج مورد تجزيه و تحليل قرار ميگيرد.</a:t>
            </a:r>
            <a:endParaRPr lang="en-US" sz="4000" smtClean="0"/>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900113" y="620713"/>
            <a:ext cx="7772400" cy="1079500"/>
          </a:xfrm>
        </p:spPr>
        <p:txBody>
          <a:bodyPr/>
          <a:lstStyle/>
          <a:p>
            <a:pPr algn="r"/>
            <a:r>
              <a:rPr lang="fa-IR" sz="4000" smtClean="0"/>
              <a:t>استفاده از پيش آزمون و پس آزمون گروهي:</a:t>
            </a:r>
            <a:endParaRPr lang="en-US" sz="4000" smtClean="0"/>
          </a:p>
        </p:txBody>
      </p:sp>
      <p:sp>
        <p:nvSpPr>
          <p:cNvPr id="78851" name="Rectangle 3"/>
          <p:cNvSpPr>
            <a:spLocks noGrp="1" noChangeArrowheads="1"/>
          </p:cNvSpPr>
          <p:nvPr>
            <p:ph type="subTitle" idx="1"/>
          </p:nvPr>
        </p:nvSpPr>
        <p:spPr>
          <a:xfrm>
            <a:off x="684213" y="1700213"/>
            <a:ext cx="7632700" cy="4608512"/>
          </a:xfrm>
        </p:spPr>
        <p:txBody>
          <a:bodyPr rtlCol="0">
            <a:normAutofit/>
          </a:bodyPr>
          <a:lstStyle/>
          <a:p>
            <a:pPr fontAlgn="auto">
              <a:lnSpc>
                <a:spcPct val="125000"/>
              </a:lnSpc>
              <a:spcAft>
                <a:spcPts val="0"/>
              </a:spcAft>
              <a:buFont typeface="Arial" pitchFamily="34" charset="0"/>
              <a:buNone/>
              <a:defRPr/>
            </a:pPr>
            <a:r>
              <a:rPr lang="fa-IR" smtClean="0"/>
              <a:t>در اين روش آزمودنيها به بيش از سه گروه متجانس به روش تصادفي تقسيم ميشوند .آنگاه از آنها آزمون به عمل مي آيد سپس همگي تحت تاثير متغير مستقل قرار گرفته ،از آنها آزمون بعدي گرفته ميشود و نتايج حاصله مورد تجزيه و تحليل آماري قرار مي گيرد.</a:t>
            </a:r>
            <a:endParaRPr lang="en-US" smtClean="0"/>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755650" y="333375"/>
            <a:ext cx="7772400" cy="792163"/>
          </a:xfrm>
        </p:spPr>
        <p:txBody>
          <a:bodyPr/>
          <a:lstStyle/>
          <a:p>
            <a:r>
              <a:rPr lang="fa-IR" sz="4000" smtClean="0"/>
              <a:t>آزمايش با استفاده از روش تکرار آزمون</a:t>
            </a:r>
            <a:endParaRPr lang="en-US" sz="4000" smtClean="0"/>
          </a:p>
        </p:txBody>
      </p:sp>
      <p:sp>
        <p:nvSpPr>
          <p:cNvPr id="79875" name="Rectangle 3"/>
          <p:cNvSpPr>
            <a:spLocks noGrp="1" noChangeArrowheads="1"/>
          </p:cNvSpPr>
          <p:nvPr>
            <p:ph type="subTitle" idx="1"/>
          </p:nvPr>
        </p:nvSpPr>
        <p:spPr>
          <a:xfrm>
            <a:off x="1042988" y="1341438"/>
            <a:ext cx="7058025" cy="4679950"/>
          </a:xfrm>
        </p:spPr>
        <p:txBody>
          <a:bodyPr rtlCol="0">
            <a:normAutofit/>
          </a:bodyPr>
          <a:lstStyle/>
          <a:p>
            <a:pPr fontAlgn="auto">
              <a:lnSpc>
                <a:spcPct val="120000"/>
              </a:lnSpc>
              <a:spcAft>
                <a:spcPts val="0"/>
              </a:spcAft>
              <a:buFont typeface="Arial" pitchFamily="34" charset="0"/>
              <a:buNone/>
              <a:defRPr/>
            </a:pPr>
            <a:r>
              <a:rPr lang="fa-IR" sz="3600" smtClean="0"/>
              <a:t>اين روش چه با استفاده از يک گروه و چه استفاده از دو گروه متجانس انجام ميشود.در اينجا محقق سعي مي کند گروه آزمايش را به دفعات تحت تاثير متغيرهاي مستقل قرار دهد . </a:t>
            </a:r>
            <a:endParaRPr lang="en-US" sz="3600" smtClean="0"/>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755650" y="549275"/>
            <a:ext cx="7772400" cy="684213"/>
          </a:xfrm>
        </p:spPr>
        <p:txBody>
          <a:bodyPr/>
          <a:lstStyle/>
          <a:p>
            <a:r>
              <a:rPr lang="fa-IR" sz="3600" smtClean="0"/>
              <a:t>شناسايي و تحليل مساله تحقيق</a:t>
            </a:r>
            <a:endParaRPr lang="en-US" sz="3600" smtClean="0"/>
          </a:p>
        </p:txBody>
      </p:sp>
      <p:sp>
        <p:nvSpPr>
          <p:cNvPr id="107523" name="Rectangle 3"/>
          <p:cNvSpPr>
            <a:spLocks noGrp="1" noChangeArrowheads="1"/>
          </p:cNvSpPr>
          <p:nvPr>
            <p:ph type="subTitle" idx="1"/>
          </p:nvPr>
        </p:nvSpPr>
        <p:spPr>
          <a:xfrm>
            <a:off x="250825" y="1557338"/>
            <a:ext cx="8569325" cy="4679950"/>
          </a:xfrm>
        </p:spPr>
        <p:txBody>
          <a:bodyPr rtlCol="0">
            <a:normAutofit/>
          </a:bodyPr>
          <a:lstStyle/>
          <a:p>
            <a:pPr algn="r" fontAlgn="auto">
              <a:spcAft>
                <a:spcPts val="0"/>
              </a:spcAft>
              <a:buFont typeface="Arial" pitchFamily="34" charset="0"/>
              <a:buNone/>
              <a:defRPr/>
            </a:pPr>
            <a:endParaRPr lang="fa-IR" sz="2800" smtClean="0"/>
          </a:p>
          <a:p>
            <a:pPr algn="r" fontAlgn="auto">
              <a:spcAft>
                <a:spcPts val="0"/>
              </a:spcAft>
              <a:buFont typeface="Arial" pitchFamily="34" charset="0"/>
              <a:buNone/>
              <a:defRPr/>
            </a:pPr>
            <a:endParaRPr lang="fa-IR" sz="2800" smtClean="0"/>
          </a:p>
          <a:p>
            <a:pPr algn="r" fontAlgn="auto">
              <a:spcAft>
                <a:spcPts val="0"/>
              </a:spcAft>
              <a:buFont typeface="Arial" pitchFamily="34" charset="0"/>
              <a:buNone/>
              <a:defRPr/>
            </a:pPr>
            <a:r>
              <a:rPr lang="fa-IR" sz="2800" smtClean="0"/>
              <a:t>در اين مرحله محقق ابعاد و ويژگي هاي مساله تحقيق را مورد بررسي قرار داده ،جنبه هاي مختلف آن را مورد تحليل و ارزيابي قرار مي دهد .</a:t>
            </a:r>
            <a:endParaRPr lang="en-US" sz="2800" smtClean="0"/>
          </a:p>
          <a:p>
            <a:pPr algn="r" fontAlgn="auto">
              <a:spcAft>
                <a:spcPts val="0"/>
              </a:spcAft>
              <a:buFont typeface="Arial" pitchFamily="34" charset="0"/>
              <a:buNone/>
              <a:defRPr/>
            </a:pPr>
            <a:r>
              <a:rPr lang="fa-IR" sz="2800" smtClean="0"/>
              <a:t>پس از شناسايي مساله و ازاطلاع از کمّ و کيف  و ابعاد آن ،محقق بايد نسبت به تجزيه و تحليل آن اقدام کند.و از حيث کار و عملي بودن تحقيق آن را ارزيابي کند.</a:t>
            </a:r>
            <a:endParaRPr lang="en-US" sz="2800" smtClean="0"/>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539750" y="404813"/>
            <a:ext cx="7773988" cy="828675"/>
          </a:xfrm>
        </p:spPr>
        <p:txBody>
          <a:bodyPr>
            <a:normAutofit fontScale="90000"/>
          </a:bodyPr>
          <a:lstStyle/>
          <a:p>
            <a:pPr algn="r"/>
            <a:r>
              <a:rPr lang="fa-IR" smtClean="0"/>
              <a:t>تعيين  متغيّرها  و تدوين مدلهاي عليّ</a:t>
            </a:r>
            <a:br>
              <a:rPr lang="fa-IR" smtClean="0"/>
            </a:br>
            <a:endParaRPr lang="en-US" smtClean="0"/>
          </a:p>
        </p:txBody>
      </p:sp>
      <p:sp>
        <p:nvSpPr>
          <p:cNvPr id="108547" name="Rectangle 3"/>
          <p:cNvSpPr>
            <a:spLocks noGrp="1" noChangeArrowheads="1"/>
          </p:cNvSpPr>
          <p:nvPr>
            <p:ph type="subTitle" idx="1"/>
          </p:nvPr>
        </p:nvSpPr>
        <p:spPr>
          <a:xfrm>
            <a:off x="395288" y="1125538"/>
            <a:ext cx="8497887" cy="5256212"/>
          </a:xfrm>
        </p:spPr>
        <p:txBody>
          <a:bodyPr rtlCol="0">
            <a:normAutofit/>
          </a:bodyPr>
          <a:lstStyle/>
          <a:p>
            <a:pPr algn="r" fontAlgn="auto">
              <a:spcAft>
                <a:spcPts val="0"/>
              </a:spcAft>
              <a:buFont typeface="Arial" pitchFamily="34" charset="0"/>
              <a:buNone/>
              <a:defRPr/>
            </a:pPr>
            <a:r>
              <a:rPr lang="fa-IR" smtClean="0"/>
              <a:t>محقق در تحقيق خود به دنبال شناسايي متغيرها و چگونگي رابطه آنها با يکديگر است.</a:t>
            </a:r>
          </a:p>
          <a:p>
            <a:pPr algn="r" fontAlgn="auto">
              <a:spcAft>
                <a:spcPts val="0"/>
              </a:spcAft>
              <a:buFont typeface="Arial" pitchFamily="34" charset="0"/>
              <a:buNone/>
              <a:defRPr/>
            </a:pPr>
            <a:r>
              <a:rPr lang="fa-IR" smtClean="0"/>
              <a:t>اگر تحقيق از از نوع توصيفي است ، مي خواهد وضعيت يک شي يا پديده را شناسايي و تبيين نمايد .که براي اين کار نيازمند بررسي صفات و ويژگيها و به عبارتي متغيرهاي توصيفي است.</a:t>
            </a:r>
          </a:p>
          <a:p>
            <a:pPr algn="r" fontAlgn="auto">
              <a:spcAft>
                <a:spcPts val="0"/>
              </a:spcAft>
              <a:buFont typeface="Arial" pitchFamily="34" charset="0"/>
              <a:buNone/>
              <a:defRPr/>
            </a:pPr>
            <a:endParaRPr lang="en-US"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8"/>
            <a:ext cx="8229600" cy="4983162"/>
          </a:xfrm>
        </p:spPr>
        <p:txBody>
          <a:bodyPr>
            <a:noAutofit/>
          </a:bodyPr>
          <a:lstStyle/>
          <a:p>
            <a:pPr algn="r" rtl="1"/>
            <a:r>
              <a:rPr lang="fa-IR" sz="2400" b="1" dirty="0" smtClean="0">
                <a:solidFill>
                  <a:srgbClr val="FF0000"/>
                </a:solidFill>
                <a:latin typeface="Times New Roman" pitchFamily="18" charset="0"/>
                <a:cs typeface="Times New Roman" pitchFamily="18" charset="0"/>
              </a:rPr>
              <a:t>کرلینجر (1970) دو دیدگاه را مطرح می کند.</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1- دیدگاه ایستا: علم فعالیتی است که اطلاعات منظم در مورد جهان فراهم می کند. دیدگاهی است که معمولا افراد عادی و دانشجویان از آن متاثرند. بر وضعیت موجود دانش و افزودن بر آن، بر مجموعه قوانین، نظریه ها، فرضیه ها و اصول موجود تاکید می شود. کار دانشمندان کشف حقایق جدید و افزودن آن بر بدنه اطلاعات موجود است.</a:t>
            </a:r>
            <a:br>
              <a:rPr lang="fa-IR" sz="2400" b="1"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
            </a:r>
            <a:br>
              <a:rPr lang="fa-IR" sz="2400" b="1"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2- دیدگاه پویا: در این دیدگاه علم بیشتر به عنوان یک فعالیت یعنی آنچه که دانشمندان انجام می دهند را در نظر می گیرند. علم بیشتر به عنوان مبنای پژوهش مطرح است. به این دیدگاه ، دیدگاه اکتشافی یا حل مساله نیز گفته میشود. </a:t>
            </a:r>
            <a:br>
              <a:rPr lang="fa-IR" sz="2400" b="1"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a:xfrm>
            <a:off x="685800" y="1160463"/>
            <a:ext cx="7772400" cy="828675"/>
          </a:xfrm>
        </p:spPr>
        <p:txBody>
          <a:bodyPr/>
          <a:lstStyle/>
          <a:p>
            <a:r>
              <a:rPr lang="fa-IR" sz="4000" smtClean="0"/>
              <a:t>نحوه بيان مساله تحقيق و نگارش آن</a:t>
            </a:r>
            <a:endParaRPr lang="en-US" sz="4000" smtClean="0"/>
          </a:p>
        </p:txBody>
      </p:sp>
      <p:sp>
        <p:nvSpPr>
          <p:cNvPr id="113667" name="Rectangle 3"/>
          <p:cNvSpPr>
            <a:spLocks noGrp="1" noChangeArrowheads="1"/>
          </p:cNvSpPr>
          <p:nvPr>
            <p:ph type="subTitle" idx="1"/>
          </p:nvPr>
        </p:nvSpPr>
        <p:spPr>
          <a:xfrm>
            <a:off x="539750" y="2205038"/>
            <a:ext cx="7561263" cy="3433762"/>
          </a:xfrm>
        </p:spPr>
        <p:txBody>
          <a:bodyPr rtlCol="0">
            <a:normAutofit/>
          </a:bodyPr>
          <a:lstStyle/>
          <a:p>
            <a:pPr algn="r" fontAlgn="auto">
              <a:spcAft>
                <a:spcPts val="0"/>
              </a:spcAft>
              <a:buFont typeface="Arial" pitchFamily="34" charset="0"/>
              <a:buNone/>
              <a:defRPr/>
            </a:pPr>
            <a:r>
              <a:rPr lang="fa-IR" smtClean="0"/>
              <a:t>محقق در اين مرحله آماده ميشود مساله را آن طور که يافته است تعريف نموده ،اهداف تحقيق خود را بيان نمايد .</a:t>
            </a:r>
            <a:endParaRPr lang="en-US" smtClean="0"/>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subTitle" idx="1"/>
          </p:nvPr>
        </p:nvSpPr>
        <p:spPr>
          <a:xfrm>
            <a:off x="323850" y="549275"/>
            <a:ext cx="8569325" cy="5903913"/>
          </a:xfrm>
        </p:spPr>
        <p:txBody>
          <a:bodyPr rtlCol="0">
            <a:normAutofit/>
          </a:bodyPr>
          <a:lstStyle/>
          <a:p>
            <a:pPr algn="r" fontAlgn="auto">
              <a:spcAft>
                <a:spcPts val="0"/>
              </a:spcAft>
              <a:buFont typeface="Arial" pitchFamily="34" charset="0"/>
              <a:buNone/>
              <a:defRPr/>
            </a:pPr>
            <a:r>
              <a:rPr lang="fa-IR" smtClean="0"/>
              <a:t>بر بيان مساله و تعريف آن محقق بايد به نکات زير توجه کند :</a:t>
            </a:r>
          </a:p>
          <a:p>
            <a:pPr algn="r" fontAlgn="auto">
              <a:spcAft>
                <a:spcPts val="0"/>
              </a:spcAft>
              <a:buFont typeface="Arial" pitchFamily="34" charset="0"/>
              <a:buNone/>
              <a:defRPr/>
            </a:pPr>
            <a:r>
              <a:rPr lang="fa-IR" smtClean="0"/>
              <a:t>الف ) صورت مساله بايد شکل سوالي داشته باشد.</a:t>
            </a:r>
          </a:p>
          <a:p>
            <a:pPr algn="r" fontAlgn="auto">
              <a:spcAft>
                <a:spcPts val="0"/>
              </a:spcAft>
              <a:buFont typeface="Arial" pitchFamily="34" charset="0"/>
              <a:buNone/>
              <a:defRPr/>
            </a:pPr>
            <a:r>
              <a:rPr lang="fa-IR" smtClean="0"/>
              <a:t>ب) مساله بايد به طور واضح تعريف گردد .</a:t>
            </a:r>
          </a:p>
          <a:p>
            <a:pPr algn="r" fontAlgn="auto">
              <a:spcAft>
                <a:spcPts val="0"/>
              </a:spcAft>
              <a:buFont typeface="Arial" pitchFamily="34" charset="0"/>
              <a:buNone/>
              <a:defRPr/>
            </a:pPr>
            <a:r>
              <a:rPr lang="fa-IR" smtClean="0"/>
              <a:t>ج)از کاربرد اصطلاحات و واژگان ارزشي خودداري شود .</a:t>
            </a:r>
          </a:p>
          <a:p>
            <a:pPr algn="r" fontAlgn="auto">
              <a:spcAft>
                <a:spcPts val="0"/>
              </a:spcAft>
              <a:buFont typeface="Arial" pitchFamily="34" charset="0"/>
              <a:buNone/>
              <a:defRPr/>
            </a:pPr>
            <a:r>
              <a:rPr lang="fa-IR" smtClean="0"/>
              <a:t>د ) اصطلاحات و مفاهيم تخصصي بايد تعريف شود .</a:t>
            </a:r>
          </a:p>
          <a:p>
            <a:pPr algn="r" fontAlgn="auto">
              <a:spcAft>
                <a:spcPts val="0"/>
              </a:spcAft>
              <a:buFont typeface="Arial" pitchFamily="34" charset="0"/>
              <a:buNone/>
              <a:defRPr/>
            </a:pPr>
            <a:r>
              <a:rPr lang="fa-IR" smtClean="0"/>
              <a:t>ه )سوالات ويژه تحقيق بايد نوشته شود .</a:t>
            </a:r>
          </a:p>
          <a:p>
            <a:pPr algn="r" fontAlgn="auto">
              <a:spcAft>
                <a:spcPts val="0"/>
              </a:spcAft>
              <a:buFont typeface="Arial" pitchFamily="34" charset="0"/>
              <a:buNone/>
              <a:defRPr/>
            </a:pPr>
            <a:endParaRPr lang="en-US" smtClean="0"/>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685800" y="476250"/>
            <a:ext cx="7772400" cy="755650"/>
          </a:xfrm>
        </p:spPr>
        <p:txBody>
          <a:bodyPr/>
          <a:lstStyle/>
          <a:p>
            <a:r>
              <a:rPr lang="fa-IR" sz="4000" smtClean="0"/>
              <a:t>روش نگارش و ارزيابي مساله تحقيق</a:t>
            </a:r>
            <a:endParaRPr lang="en-US" sz="4000" smtClean="0"/>
          </a:p>
        </p:txBody>
      </p:sp>
      <p:sp>
        <p:nvSpPr>
          <p:cNvPr id="115715" name="Rectangle 3"/>
          <p:cNvSpPr>
            <a:spLocks noGrp="1" noChangeArrowheads="1"/>
          </p:cNvSpPr>
          <p:nvPr>
            <p:ph type="subTitle" idx="1"/>
          </p:nvPr>
        </p:nvSpPr>
        <p:spPr>
          <a:xfrm>
            <a:off x="250825" y="1341438"/>
            <a:ext cx="8569325" cy="5111750"/>
          </a:xfrm>
        </p:spPr>
        <p:txBody>
          <a:bodyPr rtlCol="0">
            <a:normAutofit/>
          </a:bodyPr>
          <a:lstStyle/>
          <a:p>
            <a:pPr algn="r" fontAlgn="auto">
              <a:spcAft>
                <a:spcPts val="0"/>
              </a:spcAft>
              <a:buFont typeface="Arial" pitchFamily="34" charset="0"/>
              <a:buNone/>
              <a:defRPr/>
            </a:pPr>
            <a:r>
              <a:rPr lang="fa-IR" sz="2800" smtClean="0"/>
              <a:t>محقق براي بيان مساله تحقيق و نگارش آن بايد به اين ترتيب اقدام کند:</a:t>
            </a:r>
          </a:p>
          <a:p>
            <a:pPr algn="r" fontAlgn="auto">
              <a:spcAft>
                <a:spcPts val="0"/>
              </a:spcAft>
              <a:buFont typeface="Arial" pitchFamily="34" charset="0"/>
              <a:buNone/>
              <a:defRPr/>
            </a:pPr>
            <a:r>
              <a:rPr lang="fa-IR" sz="2800" smtClean="0"/>
              <a:t>-صورت مساله را به صورت سوالي بنويسد</a:t>
            </a:r>
          </a:p>
          <a:p>
            <a:pPr algn="r" fontAlgn="auto">
              <a:spcAft>
                <a:spcPts val="0"/>
              </a:spcAft>
              <a:buFont typeface="Arial" pitchFamily="34" charset="0"/>
              <a:buNone/>
              <a:defRPr/>
            </a:pPr>
            <a:r>
              <a:rPr lang="fa-IR" sz="2800" smtClean="0"/>
              <a:t>-يک مقدمه کلي بنويسد </a:t>
            </a:r>
          </a:p>
          <a:p>
            <a:pPr algn="r" fontAlgn="auto">
              <a:spcAft>
                <a:spcPts val="0"/>
              </a:spcAft>
              <a:buFont typeface="Arial" pitchFamily="34" charset="0"/>
              <a:buNone/>
              <a:defRPr/>
            </a:pPr>
            <a:r>
              <a:rPr lang="fa-IR" sz="2800" smtClean="0"/>
              <a:t>-ابعاد و ويژگيها و صفات مورد مطالعه را شرح دهد </a:t>
            </a:r>
          </a:p>
          <a:p>
            <a:pPr algn="r" fontAlgn="auto">
              <a:spcAft>
                <a:spcPts val="0"/>
              </a:spcAft>
              <a:buFont typeface="Arial" pitchFamily="34" charset="0"/>
              <a:buNone/>
              <a:defRPr/>
            </a:pPr>
            <a:r>
              <a:rPr lang="fa-IR" sz="2800" smtClean="0"/>
              <a:t>-ادبيات و سوابق مساله تحقيق را بيان کند</a:t>
            </a:r>
          </a:p>
          <a:p>
            <a:pPr algn="r" fontAlgn="auto">
              <a:spcAft>
                <a:spcPts val="0"/>
              </a:spcAft>
              <a:buFont typeface="Arial" pitchFamily="34" charset="0"/>
              <a:buNone/>
              <a:defRPr/>
            </a:pPr>
            <a:r>
              <a:rPr lang="fa-IR" sz="2800" smtClean="0"/>
              <a:t>-فهرست متغيرها و معرفهاي مورد مطالعه را ذکر کند </a:t>
            </a:r>
          </a:p>
          <a:p>
            <a:pPr algn="r" fontAlgn="auto">
              <a:spcAft>
                <a:spcPts val="0"/>
              </a:spcAft>
              <a:buFont typeface="Arial" pitchFamily="34" charset="0"/>
              <a:buNone/>
              <a:defRPr/>
            </a:pPr>
            <a:r>
              <a:rPr lang="fa-IR" sz="2800" smtClean="0"/>
              <a:t>-سوالات ويژه تحقيق را فهرست کند</a:t>
            </a:r>
          </a:p>
          <a:p>
            <a:pPr algn="r" fontAlgn="auto">
              <a:spcAft>
                <a:spcPts val="0"/>
              </a:spcAft>
              <a:buFont typeface="Arial" pitchFamily="34" charset="0"/>
              <a:buNone/>
              <a:defRPr/>
            </a:pPr>
            <a:r>
              <a:rPr lang="fa-IR" sz="2800" smtClean="0"/>
              <a:t>-نتايج و دستاوردهاي پيش بيني شده تحقيق را اظهار کند</a:t>
            </a:r>
          </a:p>
          <a:p>
            <a:pPr algn="r" fontAlgn="auto">
              <a:spcAft>
                <a:spcPts val="0"/>
              </a:spcAft>
              <a:buFont typeface="Arial" pitchFamily="34" charset="0"/>
              <a:buNone/>
              <a:defRPr/>
            </a:pPr>
            <a:endParaRPr lang="en-US" sz="2800" smtClean="0"/>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subTitle" idx="1"/>
          </p:nvPr>
        </p:nvSpPr>
        <p:spPr>
          <a:xfrm>
            <a:off x="250825" y="260350"/>
            <a:ext cx="8642350" cy="6337300"/>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محقق براي اطمينان از انجام دادن اموري که براي نگارش و بيان مساله تحقيق لازم است ، ميتواند جدول کنترل را تهيه نموده و به ارزيابي آن بپردازد .</a:t>
            </a:r>
          </a:p>
          <a:p>
            <a:pPr algn="r" fontAlgn="auto">
              <a:spcAft>
                <a:spcPts val="0"/>
              </a:spcAft>
              <a:buFont typeface="Arial" pitchFamily="34" charset="0"/>
              <a:buNone/>
              <a:defRPr/>
            </a:pPr>
            <a:r>
              <a:rPr lang="fa-IR" smtClean="0"/>
              <a:t>نمونه جدول کنترل به شکل زير است :</a:t>
            </a:r>
            <a:endParaRPr lang="en-US" smtClean="0"/>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611188" y="260350"/>
            <a:ext cx="8064500" cy="468313"/>
          </a:xfrm>
        </p:spPr>
        <p:txBody>
          <a:bodyPr>
            <a:normAutofit fontScale="90000"/>
          </a:bodyPr>
          <a:lstStyle/>
          <a:p>
            <a:pPr algn="r"/>
            <a:r>
              <a:rPr lang="fa-IR" sz="2800" smtClean="0"/>
              <a:t>جدول کنترل و ارزيابي نگارش مساله تحقيق:</a:t>
            </a:r>
            <a:endParaRPr lang="en-US" sz="2800" smtClean="0"/>
          </a:p>
        </p:txBody>
      </p:sp>
      <p:sp>
        <p:nvSpPr>
          <p:cNvPr id="117763" name="Rectangle 3"/>
          <p:cNvSpPr>
            <a:spLocks noGrp="1" noChangeArrowheads="1"/>
          </p:cNvSpPr>
          <p:nvPr>
            <p:ph type="subTitle" idx="1"/>
          </p:nvPr>
        </p:nvSpPr>
        <p:spPr>
          <a:xfrm>
            <a:off x="323850" y="836613"/>
            <a:ext cx="8569325" cy="5688012"/>
          </a:xfrm>
        </p:spPr>
        <p:txBody>
          <a:bodyPr rtlCol="0">
            <a:normAutofit/>
          </a:bodyPr>
          <a:lstStyle/>
          <a:p>
            <a:pPr marL="609600" indent="-609600" algn="r" fontAlgn="auto">
              <a:spcAft>
                <a:spcPts val="0"/>
              </a:spcAft>
              <a:buFont typeface="Arial" pitchFamily="34" charset="0"/>
              <a:buNone/>
              <a:defRPr/>
            </a:pPr>
            <a:endParaRPr lang="fa-IR" sz="1600" smtClean="0"/>
          </a:p>
          <a:p>
            <a:pPr marL="609600" indent="-609600" algn="r" fontAlgn="auto">
              <a:spcAft>
                <a:spcPts val="0"/>
              </a:spcAft>
              <a:buFont typeface="Arial" pitchFamily="34" charset="0"/>
              <a:buNone/>
              <a:defRPr/>
            </a:pPr>
            <a:r>
              <a:rPr lang="fa-IR" sz="1600" smtClean="0"/>
              <a:t>رديف                             شرح                                                              بلي       خير      ملاحظات</a:t>
            </a:r>
          </a:p>
          <a:p>
            <a:pPr marL="609600" indent="-609600" algn="r" fontAlgn="auto">
              <a:spcAft>
                <a:spcPts val="0"/>
              </a:spcAft>
              <a:buFont typeface="Arial" pitchFamily="34" charset="0"/>
              <a:buNone/>
              <a:defRPr/>
            </a:pPr>
            <a:r>
              <a:rPr lang="fa-IR" sz="1600" smtClean="0"/>
              <a:t>1       آيا صورت مساله به شکل سوالي است ؟  </a:t>
            </a:r>
          </a:p>
          <a:p>
            <a:pPr marL="609600" indent="-609600" algn="r" fontAlgn="auto">
              <a:spcAft>
                <a:spcPts val="0"/>
              </a:spcAft>
              <a:buFont typeface="Arial" pitchFamily="34" charset="0"/>
              <a:buNone/>
              <a:defRPr/>
            </a:pPr>
            <a:r>
              <a:rPr lang="fa-IR" sz="1600" smtClean="0"/>
              <a:t>2       آيا مقدمه توضيحي درمورد مسا له و اهميت تحقيق داده است؟</a:t>
            </a:r>
          </a:p>
          <a:p>
            <a:pPr marL="609600" indent="-609600" algn="r" fontAlgn="auto">
              <a:spcAft>
                <a:spcPts val="0"/>
              </a:spcAft>
              <a:buFont typeface="Arial" pitchFamily="34" charset="0"/>
              <a:buNone/>
              <a:defRPr/>
            </a:pPr>
            <a:r>
              <a:rPr lang="fa-IR" sz="1600" smtClean="0"/>
              <a:t>3       آيا ابعاد و حدود مساله بيان شده است ؟</a:t>
            </a:r>
          </a:p>
          <a:p>
            <a:pPr marL="609600" indent="-609600" algn="r" fontAlgn="auto">
              <a:spcAft>
                <a:spcPts val="0"/>
              </a:spcAft>
              <a:buFont typeface="Arial" pitchFamily="34" charset="0"/>
              <a:buNone/>
              <a:defRPr/>
            </a:pPr>
            <a:r>
              <a:rPr lang="fa-IR" sz="1600" smtClean="0"/>
              <a:t>4       آيا ادبيات و سوابق مساله ذکر شده است ؟</a:t>
            </a:r>
          </a:p>
          <a:p>
            <a:pPr marL="609600" indent="-609600" algn="r" fontAlgn="auto">
              <a:spcAft>
                <a:spcPts val="0"/>
              </a:spcAft>
              <a:buFont typeface="Arial" pitchFamily="34" charset="0"/>
              <a:buNone/>
              <a:defRPr/>
            </a:pPr>
            <a:r>
              <a:rPr lang="fa-IR" sz="1600" smtClean="0"/>
              <a:t>5       آيا فهرست متغيرها و مدلهاي مربوط ذکر شده است ؟</a:t>
            </a:r>
          </a:p>
          <a:p>
            <a:pPr marL="609600" indent="-609600" algn="r" fontAlgn="auto">
              <a:spcAft>
                <a:spcPts val="0"/>
              </a:spcAft>
              <a:buFont typeface="Arial" pitchFamily="34" charset="0"/>
              <a:buNone/>
              <a:defRPr/>
            </a:pPr>
            <a:r>
              <a:rPr lang="fa-IR" sz="1600" smtClean="0"/>
              <a:t>6       آيا سوالات ويژه تحقيق تدوين و بيان شده است ؟</a:t>
            </a:r>
          </a:p>
          <a:p>
            <a:pPr marL="609600" indent="-609600" algn="r" fontAlgn="auto">
              <a:spcAft>
                <a:spcPts val="0"/>
              </a:spcAft>
              <a:buFont typeface="Arial" pitchFamily="34" charset="0"/>
              <a:buNone/>
              <a:defRPr/>
            </a:pPr>
            <a:r>
              <a:rPr lang="fa-IR" sz="1600" smtClean="0"/>
              <a:t>7       آيا به هدف تحقيق اشاره شده است ؟</a:t>
            </a:r>
          </a:p>
          <a:p>
            <a:pPr marL="609600" indent="-609600" algn="r" fontAlgn="auto">
              <a:spcAft>
                <a:spcPts val="0"/>
              </a:spcAft>
              <a:buFont typeface="Arial" pitchFamily="34" charset="0"/>
              <a:buNone/>
              <a:defRPr/>
            </a:pPr>
            <a:r>
              <a:rPr lang="fa-IR" sz="1600" smtClean="0"/>
              <a:t>8       آيا بيان مساله از وضوح برخوردار است ؟</a:t>
            </a:r>
          </a:p>
          <a:p>
            <a:pPr marL="609600" indent="-609600" algn="r" fontAlgn="auto">
              <a:spcAft>
                <a:spcPts val="0"/>
              </a:spcAft>
              <a:buFont typeface="Arial" pitchFamily="34" charset="0"/>
              <a:buNone/>
              <a:defRPr/>
            </a:pPr>
            <a:r>
              <a:rPr lang="fa-IR" sz="1600" smtClean="0"/>
              <a:t>9       آيا اصطلاحات و مفاهيم به خوبي تعريف شده است ؟</a:t>
            </a:r>
          </a:p>
          <a:p>
            <a:pPr marL="609600" indent="-609600" algn="r" fontAlgn="auto">
              <a:spcAft>
                <a:spcPts val="0"/>
              </a:spcAft>
              <a:buFont typeface="Arial" pitchFamily="34" charset="0"/>
              <a:buNone/>
              <a:defRPr/>
            </a:pPr>
            <a:endParaRPr lang="en-US" sz="1600" smtClean="0"/>
          </a:p>
        </p:txBody>
      </p:sp>
      <p:sp>
        <p:nvSpPr>
          <p:cNvPr id="117764" name="Line 4"/>
          <p:cNvSpPr>
            <a:spLocks noChangeShapeType="1"/>
          </p:cNvSpPr>
          <p:nvPr/>
        </p:nvSpPr>
        <p:spPr bwMode="auto">
          <a:xfrm>
            <a:off x="8964613" y="1125538"/>
            <a:ext cx="0" cy="3024187"/>
          </a:xfrm>
          <a:prstGeom prst="line">
            <a:avLst/>
          </a:prstGeom>
          <a:noFill/>
          <a:ln w="9525">
            <a:solidFill>
              <a:schemeClr val="tx1"/>
            </a:solidFill>
            <a:round/>
            <a:headEnd/>
            <a:tailEnd/>
          </a:ln>
        </p:spPr>
        <p:txBody>
          <a:bodyPr/>
          <a:lstStyle/>
          <a:p>
            <a:endParaRPr lang="en-US"/>
          </a:p>
        </p:txBody>
      </p:sp>
      <p:sp>
        <p:nvSpPr>
          <p:cNvPr id="117765" name="Line 5"/>
          <p:cNvSpPr>
            <a:spLocks noChangeShapeType="1"/>
          </p:cNvSpPr>
          <p:nvPr/>
        </p:nvSpPr>
        <p:spPr bwMode="auto">
          <a:xfrm>
            <a:off x="8316913" y="1125538"/>
            <a:ext cx="0" cy="3024187"/>
          </a:xfrm>
          <a:prstGeom prst="line">
            <a:avLst/>
          </a:prstGeom>
          <a:noFill/>
          <a:ln w="9525">
            <a:solidFill>
              <a:schemeClr val="tx1"/>
            </a:solidFill>
            <a:round/>
            <a:headEnd/>
            <a:tailEnd/>
          </a:ln>
        </p:spPr>
        <p:txBody>
          <a:bodyPr/>
          <a:lstStyle/>
          <a:p>
            <a:endParaRPr lang="en-US"/>
          </a:p>
        </p:txBody>
      </p:sp>
      <p:sp>
        <p:nvSpPr>
          <p:cNvPr id="117766" name="Line 6"/>
          <p:cNvSpPr>
            <a:spLocks noChangeShapeType="1"/>
          </p:cNvSpPr>
          <p:nvPr/>
        </p:nvSpPr>
        <p:spPr bwMode="auto">
          <a:xfrm>
            <a:off x="3492500" y="1125538"/>
            <a:ext cx="0" cy="3024187"/>
          </a:xfrm>
          <a:prstGeom prst="line">
            <a:avLst/>
          </a:prstGeom>
          <a:noFill/>
          <a:ln w="9525">
            <a:solidFill>
              <a:schemeClr val="tx1"/>
            </a:solidFill>
            <a:round/>
            <a:headEnd/>
            <a:tailEnd/>
          </a:ln>
        </p:spPr>
        <p:txBody>
          <a:bodyPr/>
          <a:lstStyle/>
          <a:p>
            <a:endParaRPr lang="en-US"/>
          </a:p>
        </p:txBody>
      </p:sp>
      <p:sp>
        <p:nvSpPr>
          <p:cNvPr id="117767" name="Line 7"/>
          <p:cNvSpPr>
            <a:spLocks noChangeShapeType="1"/>
          </p:cNvSpPr>
          <p:nvPr/>
        </p:nvSpPr>
        <p:spPr bwMode="auto">
          <a:xfrm>
            <a:off x="2339975" y="1125538"/>
            <a:ext cx="0" cy="3024187"/>
          </a:xfrm>
          <a:prstGeom prst="line">
            <a:avLst/>
          </a:prstGeom>
          <a:noFill/>
          <a:ln w="9525">
            <a:solidFill>
              <a:schemeClr val="tx1"/>
            </a:solidFill>
            <a:round/>
            <a:headEnd/>
            <a:tailEnd/>
          </a:ln>
        </p:spPr>
        <p:txBody>
          <a:bodyPr/>
          <a:lstStyle/>
          <a:p>
            <a:endParaRPr lang="en-US"/>
          </a:p>
        </p:txBody>
      </p:sp>
      <p:sp>
        <p:nvSpPr>
          <p:cNvPr id="117768" name="Line 8"/>
          <p:cNvSpPr>
            <a:spLocks noChangeShapeType="1"/>
          </p:cNvSpPr>
          <p:nvPr/>
        </p:nvSpPr>
        <p:spPr bwMode="auto">
          <a:xfrm>
            <a:off x="1763713" y="1125538"/>
            <a:ext cx="0" cy="3024187"/>
          </a:xfrm>
          <a:prstGeom prst="line">
            <a:avLst/>
          </a:prstGeom>
          <a:noFill/>
          <a:ln w="9525">
            <a:solidFill>
              <a:schemeClr val="tx1"/>
            </a:solidFill>
            <a:round/>
            <a:headEnd/>
            <a:tailEnd/>
          </a:ln>
        </p:spPr>
        <p:txBody>
          <a:bodyPr/>
          <a:lstStyle/>
          <a:p>
            <a:endParaRPr lang="en-US"/>
          </a:p>
        </p:txBody>
      </p:sp>
      <p:sp>
        <p:nvSpPr>
          <p:cNvPr id="117769" name="Line 9"/>
          <p:cNvSpPr>
            <a:spLocks noChangeShapeType="1"/>
          </p:cNvSpPr>
          <p:nvPr/>
        </p:nvSpPr>
        <p:spPr bwMode="auto">
          <a:xfrm>
            <a:off x="827088" y="1125538"/>
            <a:ext cx="0" cy="3024187"/>
          </a:xfrm>
          <a:prstGeom prst="line">
            <a:avLst/>
          </a:prstGeom>
          <a:noFill/>
          <a:ln w="9525">
            <a:solidFill>
              <a:schemeClr val="tx1"/>
            </a:solidFill>
            <a:round/>
            <a:headEnd/>
            <a:tailEnd/>
          </a:ln>
        </p:spPr>
        <p:txBody>
          <a:bodyPr/>
          <a:lstStyle/>
          <a:p>
            <a:endParaRPr lang="en-US"/>
          </a:p>
        </p:txBody>
      </p:sp>
      <p:sp>
        <p:nvSpPr>
          <p:cNvPr id="117770" name="Line 10"/>
          <p:cNvSpPr>
            <a:spLocks noChangeShapeType="1"/>
          </p:cNvSpPr>
          <p:nvPr/>
        </p:nvSpPr>
        <p:spPr bwMode="auto">
          <a:xfrm flipH="1">
            <a:off x="827088" y="1125538"/>
            <a:ext cx="8137525" cy="0"/>
          </a:xfrm>
          <a:prstGeom prst="line">
            <a:avLst/>
          </a:prstGeom>
          <a:noFill/>
          <a:ln w="9525">
            <a:solidFill>
              <a:schemeClr val="tx1"/>
            </a:solidFill>
            <a:round/>
            <a:headEnd/>
            <a:tailEnd/>
          </a:ln>
        </p:spPr>
        <p:txBody>
          <a:bodyPr/>
          <a:lstStyle/>
          <a:p>
            <a:endParaRPr lang="en-US"/>
          </a:p>
        </p:txBody>
      </p:sp>
      <p:sp>
        <p:nvSpPr>
          <p:cNvPr id="117771" name="Line 11"/>
          <p:cNvSpPr>
            <a:spLocks noChangeShapeType="1"/>
          </p:cNvSpPr>
          <p:nvPr/>
        </p:nvSpPr>
        <p:spPr bwMode="auto">
          <a:xfrm flipH="1">
            <a:off x="827088" y="4149725"/>
            <a:ext cx="8137525" cy="0"/>
          </a:xfrm>
          <a:prstGeom prst="line">
            <a:avLst/>
          </a:prstGeom>
          <a:noFill/>
          <a:ln w="9525">
            <a:solidFill>
              <a:schemeClr val="tx1"/>
            </a:solidFill>
            <a:round/>
            <a:headEnd/>
            <a:tailEnd/>
          </a:ln>
        </p:spPr>
        <p:txBody>
          <a:bodyPr/>
          <a:lstStyle/>
          <a:p>
            <a:endParaRPr lang="en-US"/>
          </a:p>
        </p:txBody>
      </p:sp>
      <p:sp>
        <p:nvSpPr>
          <p:cNvPr id="117772" name="Line 12"/>
          <p:cNvSpPr>
            <a:spLocks noChangeShapeType="1"/>
          </p:cNvSpPr>
          <p:nvPr/>
        </p:nvSpPr>
        <p:spPr bwMode="auto">
          <a:xfrm flipH="1">
            <a:off x="827088" y="1412875"/>
            <a:ext cx="8066087" cy="0"/>
          </a:xfrm>
          <a:prstGeom prst="line">
            <a:avLst/>
          </a:prstGeom>
          <a:no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827088" y="188913"/>
            <a:ext cx="7772400" cy="804862"/>
          </a:xfrm>
        </p:spPr>
        <p:txBody>
          <a:bodyPr/>
          <a:lstStyle/>
          <a:p>
            <a:pPr algn="r"/>
            <a:r>
              <a:rPr lang="fa-IR" sz="4000" smtClean="0"/>
              <a:t>ويژگيهاي يک تحقيق خوب:</a:t>
            </a:r>
            <a:endParaRPr lang="en-US" sz="4000" smtClean="0"/>
          </a:p>
        </p:txBody>
      </p:sp>
      <p:sp>
        <p:nvSpPr>
          <p:cNvPr id="125955" name="Rectangle 3"/>
          <p:cNvSpPr>
            <a:spLocks noGrp="1" noChangeArrowheads="1"/>
          </p:cNvSpPr>
          <p:nvPr>
            <p:ph type="subTitle" idx="1"/>
          </p:nvPr>
        </p:nvSpPr>
        <p:spPr>
          <a:xfrm>
            <a:off x="323850" y="1052513"/>
            <a:ext cx="8569325" cy="5472112"/>
          </a:xfrm>
        </p:spPr>
        <p:txBody>
          <a:bodyPr rtlCol="0">
            <a:normAutofit/>
          </a:bodyPr>
          <a:lstStyle/>
          <a:p>
            <a:pPr algn="r" fontAlgn="auto">
              <a:lnSpc>
                <a:spcPct val="90000"/>
              </a:lnSpc>
              <a:spcAft>
                <a:spcPts val="0"/>
              </a:spcAft>
              <a:buFont typeface="Arial" pitchFamily="34" charset="0"/>
              <a:buNone/>
              <a:defRPr/>
            </a:pPr>
            <a:r>
              <a:rPr lang="fa-IR" sz="2400" smtClean="0"/>
              <a:t>الف)فرضيه بايد قدرت تبيين حقايق را داشته باشد.</a:t>
            </a:r>
          </a:p>
          <a:p>
            <a:pPr algn="r" fontAlgn="auto">
              <a:lnSpc>
                <a:spcPct val="90000"/>
              </a:lnSpc>
              <a:spcAft>
                <a:spcPts val="0"/>
              </a:spcAft>
              <a:buFont typeface="Arial" pitchFamily="34" charset="0"/>
              <a:buNone/>
              <a:defRPr/>
            </a:pPr>
            <a:r>
              <a:rPr lang="fa-IR" sz="2400" smtClean="0"/>
              <a:t>ب)فرضيه بايد بتواند پاسخ مساله تحقيق را بدهد</a:t>
            </a:r>
          </a:p>
          <a:p>
            <a:pPr algn="r" fontAlgn="auto">
              <a:lnSpc>
                <a:spcPct val="90000"/>
              </a:lnSpc>
              <a:spcAft>
                <a:spcPts val="0"/>
              </a:spcAft>
              <a:buFont typeface="Arial" pitchFamily="34" charset="0"/>
              <a:buNone/>
              <a:defRPr/>
            </a:pPr>
            <a:r>
              <a:rPr lang="fa-IR" sz="2400" smtClean="0"/>
              <a:t>ج) فرضيه بايد قابليت حذف حقايق نامرتبط با مساله تحقيق را داشته باشد</a:t>
            </a:r>
          </a:p>
          <a:p>
            <a:pPr algn="r" fontAlgn="auto">
              <a:lnSpc>
                <a:spcPct val="90000"/>
              </a:lnSpc>
              <a:spcAft>
                <a:spcPts val="0"/>
              </a:spcAft>
              <a:buFont typeface="Arial" pitchFamily="34" charset="0"/>
              <a:buNone/>
              <a:defRPr/>
            </a:pPr>
            <a:r>
              <a:rPr lang="fa-IR" sz="2400" smtClean="0"/>
              <a:t>د)فرضيه بايد شفاف ،ساده،و قابل فهم باشد.</a:t>
            </a:r>
          </a:p>
          <a:p>
            <a:pPr algn="r" fontAlgn="auto">
              <a:lnSpc>
                <a:spcPct val="90000"/>
              </a:lnSpc>
              <a:spcAft>
                <a:spcPts val="0"/>
              </a:spcAft>
              <a:buFont typeface="Arial" pitchFamily="34" charset="0"/>
              <a:buNone/>
              <a:defRPr/>
            </a:pPr>
            <a:r>
              <a:rPr lang="fa-IR" sz="2400" smtClean="0"/>
              <a:t>ه)فرضيه بايد قابليت آزمون را داشته باشد.</a:t>
            </a:r>
          </a:p>
          <a:p>
            <a:pPr algn="r" fontAlgn="auto">
              <a:lnSpc>
                <a:spcPct val="90000"/>
              </a:lnSpc>
              <a:spcAft>
                <a:spcPts val="0"/>
              </a:spcAft>
              <a:buFont typeface="Arial" pitchFamily="34" charset="0"/>
              <a:buNone/>
              <a:defRPr/>
            </a:pPr>
            <a:r>
              <a:rPr lang="fa-IR" sz="2400" smtClean="0"/>
              <a:t>و)فرضيه نبايد با حقايق و قوانين مسلم و اصول علمي تاييد شده مغايرت داشته باشد .</a:t>
            </a:r>
          </a:p>
          <a:p>
            <a:pPr algn="r" fontAlgn="auto">
              <a:lnSpc>
                <a:spcPct val="90000"/>
              </a:lnSpc>
              <a:spcAft>
                <a:spcPts val="0"/>
              </a:spcAft>
              <a:buFont typeface="Arial" pitchFamily="34" charset="0"/>
              <a:buNone/>
              <a:defRPr/>
            </a:pPr>
            <a:r>
              <a:rPr lang="fa-IR" sz="2400" smtClean="0"/>
              <a:t>ز)فرضيه نبايد از واژه ها و مفاهيم ارزشي استفاده کند .</a:t>
            </a:r>
          </a:p>
          <a:p>
            <a:pPr algn="r" fontAlgn="auto">
              <a:lnSpc>
                <a:spcPct val="90000"/>
              </a:lnSpc>
              <a:spcAft>
                <a:spcPts val="0"/>
              </a:spcAft>
              <a:buFont typeface="Arial" pitchFamily="34" charset="0"/>
              <a:buNone/>
              <a:defRPr/>
            </a:pPr>
            <a:r>
              <a:rPr lang="fa-IR" sz="2400" smtClean="0"/>
              <a:t>ح)فرضيه بايد به مطالعه و پژوهش جهت بدهد.</a:t>
            </a:r>
          </a:p>
          <a:p>
            <a:pPr algn="r" fontAlgn="auto">
              <a:lnSpc>
                <a:spcPct val="90000"/>
              </a:lnSpc>
              <a:spcAft>
                <a:spcPts val="0"/>
              </a:spcAft>
              <a:buFont typeface="Arial" pitchFamily="34" charset="0"/>
              <a:buNone/>
              <a:defRPr/>
            </a:pPr>
            <a:r>
              <a:rPr lang="fa-IR" sz="2400" smtClean="0"/>
              <a:t>ي)بايد به صورت جمله خبري باشد.</a:t>
            </a:r>
          </a:p>
          <a:p>
            <a:pPr algn="r" fontAlgn="auto">
              <a:lnSpc>
                <a:spcPct val="90000"/>
              </a:lnSpc>
              <a:spcAft>
                <a:spcPts val="0"/>
              </a:spcAft>
              <a:buFont typeface="Arial" pitchFamily="34" charset="0"/>
              <a:buNone/>
              <a:defRPr/>
            </a:pPr>
            <a:r>
              <a:rPr lang="fa-IR" sz="2400" smtClean="0"/>
              <a:t>ک)فرضيه ها بايد مختص مساله تحقيق باشند</a:t>
            </a:r>
          </a:p>
          <a:p>
            <a:pPr algn="r" fontAlgn="auto">
              <a:lnSpc>
                <a:spcPct val="90000"/>
              </a:lnSpc>
              <a:spcAft>
                <a:spcPts val="0"/>
              </a:spcAft>
              <a:buFont typeface="Arial" pitchFamily="34" charset="0"/>
              <a:buNone/>
              <a:defRPr/>
            </a:pPr>
            <a:r>
              <a:rPr lang="fa-IR" sz="2400" smtClean="0"/>
              <a:t>ل)بايد بين فرضيه ها و سوالهاي ويژه تناظر صوري و محتوايي وجود داشته باشد؛</a:t>
            </a:r>
            <a:endParaRPr lang="en-US" sz="2400" smtClean="0"/>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subTitle" idx="1"/>
          </p:nvPr>
        </p:nvSpPr>
        <p:spPr>
          <a:xfrm>
            <a:off x="395288" y="476250"/>
            <a:ext cx="8353425" cy="5976938"/>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منظور از تناظر صوري اين است که :</a:t>
            </a:r>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اولا : به تعداد سوالهاي فرعي ،فرضيه تدوين شود.</a:t>
            </a:r>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ثانيا : هر فرضيه در مقابل سوال مربوط به آن قرار گيرد.</a:t>
            </a:r>
            <a:endParaRPr lang="en-US" smtClean="0"/>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565400"/>
            <a:ext cx="7772400" cy="1920875"/>
          </a:xfrm>
        </p:spPr>
        <p:txBody>
          <a:bodyPr/>
          <a:lstStyle/>
          <a:p>
            <a:r>
              <a:rPr lang="fa-IR" smtClean="0"/>
              <a:t>فصل پنجم:نمونه گيري</a:t>
            </a:r>
            <a:endParaRPr lang="en-US" smtClean="0"/>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subTitle" idx="1"/>
          </p:nvPr>
        </p:nvSpPr>
        <p:spPr>
          <a:xfrm>
            <a:off x="684213" y="836613"/>
            <a:ext cx="7632700" cy="5256212"/>
          </a:xfrm>
        </p:spPr>
        <p:txBody>
          <a:bodyPr rtlCol="0">
            <a:normAutofit/>
          </a:bodyPr>
          <a:lstStyle/>
          <a:p>
            <a:pPr algn="r" fontAlgn="auto">
              <a:spcAft>
                <a:spcPts val="0"/>
              </a:spcAft>
              <a:buFont typeface="Arial" pitchFamily="34" charset="0"/>
              <a:buNone/>
              <a:defRPr/>
            </a:pPr>
            <a:r>
              <a:rPr lang="fa-IR" smtClean="0"/>
              <a:t>تحقيق علمي با چه هدفي انجام ميشود ؟</a:t>
            </a:r>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تحقيق علمي با هدف شناخت يک پديده در يک جامعه آماري انجام مي شود .به اين دليل ،موضوع تحقيق ممکن است متوجه صفات و ويژگي ها کارکردها و متغيرهاي آن باشد يا اينکه روابط بين متغيرها ،صفات ، کنش و واکنش و عوامل تاثير گذار در جامعه را مورد مطالعه قرار دهد.</a:t>
            </a:r>
            <a:endParaRPr lang="en-US" smtClean="0"/>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subTitle" idx="1"/>
          </p:nvPr>
        </p:nvSpPr>
        <p:spPr>
          <a:xfrm>
            <a:off x="755650" y="765175"/>
            <a:ext cx="7848600" cy="5400675"/>
          </a:xfrm>
        </p:spPr>
        <p:txBody>
          <a:bodyPr rtlCol="0">
            <a:normAutofit/>
          </a:bodyPr>
          <a:lstStyle/>
          <a:p>
            <a:pPr algn="r" fontAlgn="auto">
              <a:spcAft>
                <a:spcPts val="0"/>
              </a:spcAft>
              <a:buFont typeface="Arial" pitchFamily="34" charset="0"/>
              <a:buNone/>
              <a:defRPr/>
            </a:pPr>
            <a:r>
              <a:rPr lang="fa-IR" smtClean="0"/>
              <a:t>تعريف جامعه آماري:</a:t>
            </a:r>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جامعه آماري عبارتست از کليه عناصر و افرادي که در يک مقياس جغرافيايي مشخص داراي يک يا چند صفت مشترک باشند.</a:t>
            </a:r>
          </a:p>
          <a:p>
            <a:pPr algn="r" fontAlgn="auto">
              <a:spcAft>
                <a:spcPts val="0"/>
              </a:spcAft>
              <a:buFont typeface="Arial" pitchFamily="34" charset="0"/>
              <a:buNone/>
              <a:defRPr/>
            </a:pPr>
            <a:r>
              <a:rPr lang="fa-IR" smtClean="0"/>
              <a:t>هرچه جامعه آماري کوچکتر باشد ميتوان آنرا دقيقتر از يک جامعه آماري بزرگتر مطالعه نمود.</a:t>
            </a:r>
            <a:endParaRPr lang="en-US"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09600"/>
            <a:ext cx="8534400" cy="2246769"/>
          </a:xfrm>
          <a:prstGeom prst="rect">
            <a:avLst/>
          </a:prstGeom>
        </p:spPr>
        <p:txBody>
          <a:bodyPr wrap="square">
            <a:spAutoFit/>
          </a:bodyPr>
          <a:lstStyle/>
          <a:p>
            <a:r>
              <a:rPr lang="fa-IR" sz="2800" b="1" dirty="0" smtClean="0">
                <a:solidFill>
                  <a:srgbClr val="FF0000"/>
                </a:solidFill>
              </a:rPr>
              <a:t>تعریف علم از نظر اسمیت</a:t>
            </a:r>
            <a:r>
              <a:rPr lang="fa-IR" sz="2800" b="1" dirty="0" smtClean="0"/>
              <a:t>:</a:t>
            </a:r>
          </a:p>
          <a:p>
            <a:endParaRPr lang="fa-IR" sz="2800" b="1" dirty="0" smtClean="0"/>
          </a:p>
          <a:p>
            <a:r>
              <a:rPr lang="fa-IR" sz="2800" b="1" dirty="0" smtClean="0"/>
              <a:t> بهترین معرفت نظام یافته که بر حسب دقیق ترین و کامل ترین روشهای تحقیقی به دست آمده و در حال حاضر در دسترس میباشد. و هدف آن رسیدن به حق وحقیقت است.</a:t>
            </a:r>
            <a:endParaRPr lang="en-US" sz="2800" dirty="0"/>
          </a:p>
        </p:txBody>
      </p:sp>
      <p:sp>
        <p:nvSpPr>
          <p:cNvPr id="5" name="Rectangle 4"/>
          <p:cNvSpPr/>
          <p:nvPr/>
        </p:nvSpPr>
        <p:spPr>
          <a:xfrm>
            <a:off x="304800" y="3415605"/>
            <a:ext cx="8382000" cy="1384995"/>
          </a:xfrm>
          <a:prstGeom prst="rect">
            <a:avLst/>
          </a:prstGeom>
        </p:spPr>
        <p:txBody>
          <a:bodyPr wrap="square">
            <a:spAutoFit/>
          </a:bodyPr>
          <a:lstStyle/>
          <a:p>
            <a:r>
              <a:rPr lang="fa-IR" sz="2800" b="1" dirty="0" smtClean="0"/>
              <a:t>روش علمی: فرایندی است نظام یافته، کنترل شده، تجربی و انتقادی در مورد پدیده های طبیعی که روابط احتمالی بین این پدیده ها به وسیله نظریه و فرضیه هدایت می شوند (کرلینجر).</a:t>
            </a:r>
            <a:endParaRPr lang="en-US" sz="2800" dirty="0"/>
          </a:p>
        </p:txBody>
      </p:sp>
      <p:sp>
        <p:nvSpPr>
          <p:cNvPr id="6" name="Rectangle 5"/>
          <p:cNvSpPr/>
          <p:nvPr/>
        </p:nvSpPr>
        <p:spPr>
          <a:xfrm>
            <a:off x="685800" y="5370493"/>
            <a:ext cx="8001000" cy="954107"/>
          </a:xfrm>
          <a:prstGeom prst="rect">
            <a:avLst/>
          </a:prstGeom>
        </p:spPr>
        <p:txBody>
          <a:bodyPr wrap="square">
            <a:spAutoFit/>
          </a:bodyPr>
          <a:lstStyle/>
          <a:p>
            <a:r>
              <a:rPr lang="fa-IR" b="1" dirty="0" smtClean="0"/>
              <a:t> </a:t>
            </a:r>
            <a:r>
              <a:rPr lang="fa-IR" sz="2800" b="1" dirty="0" smtClean="0"/>
              <a:t>روش علمی: فرایندی است منظم برای کنترل یک موقعیت نامعین (دیوئی). </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1117600" y="188913"/>
            <a:ext cx="7631113" cy="1044575"/>
          </a:xfrm>
        </p:spPr>
        <p:txBody>
          <a:bodyPr/>
          <a:lstStyle/>
          <a:p>
            <a:pPr algn="r"/>
            <a:r>
              <a:rPr lang="fa-IR" smtClean="0"/>
              <a:t>مفهوم نمونه:</a:t>
            </a:r>
            <a:endParaRPr lang="en-US" smtClean="0"/>
          </a:p>
        </p:txBody>
      </p:sp>
      <p:sp>
        <p:nvSpPr>
          <p:cNvPr id="134147" name="Rectangle 3"/>
          <p:cNvSpPr>
            <a:spLocks noGrp="1" noChangeArrowheads="1"/>
          </p:cNvSpPr>
          <p:nvPr>
            <p:ph type="subTitle" idx="1"/>
          </p:nvPr>
        </p:nvSpPr>
        <p:spPr>
          <a:xfrm>
            <a:off x="323850" y="1125538"/>
            <a:ext cx="8496300" cy="5399087"/>
          </a:xfrm>
        </p:spPr>
        <p:txBody>
          <a:bodyPr rtlCol="0">
            <a:normAutofit/>
          </a:bodyPr>
          <a:lstStyle/>
          <a:p>
            <a:pPr algn="r" fontAlgn="auto">
              <a:spcAft>
                <a:spcPts val="0"/>
              </a:spcAft>
              <a:buFont typeface="Arial" pitchFamily="34" charset="0"/>
              <a:buNone/>
              <a:defRPr/>
            </a:pPr>
            <a:r>
              <a:rPr lang="fa-IR" sz="2800" smtClean="0"/>
              <a:t>چنانچه جامعه آماري بزرگ باشد ؛ محقق با توجه به محدوديت امکانات ناچار است از بين افراد جامعه تعداد مشخصي را به عنوان نمونه برگزيند و با مطالعه اين جمع محدود ،ويژگيها و صفات جامعه را مطالعه کرده ، شاخصها و اندازه هاي آماري آن را محاسبه کند.</a:t>
            </a:r>
          </a:p>
          <a:p>
            <a:pPr algn="r" fontAlgn="auto">
              <a:spcAft>
                <a:spcPts val="0"/>
              </a:spcAft>
              <a:buFont typeface="Arial" pitchFamily="34" charset="0"/>
              <a:buNone/>
              <a:defRPr/>
            </a:pPr>
            <a:r>
              <a:rPr lang="fa-IR" sz="2800" smtClean="0"/>
              <a:t>به اين جامعه محدود ، نمونه مي گويند.</a:t>
            </a:r>
          </a:p>
          <a:p>
            <a:pPr algn="r" fontAlgn="auto">
              <a:spcAft>
                <a:spcPts val="0"/>
              </a:spcAft>
              <a:buFont typeface="Arial" pitchFamily="34" charset="0"/>
              <a:buNone/>
              <a:defRPr/>
            </a:pPr>
            <a:r>
              <a:rPr lang="fa-IR" sz="2800" i="1" u="sng" smtClean="0"/>
              <a:t> نمونه عبارتست از تعدادي از افراد جامعه که صفات آنها با صفات جامعه مشابهت داشته و معرف جامعه بوده و از تجانس و همگني با افراد جامعه برخوردار با شند.</a:t>
            </a:r>
          </a:p>
          <a:p>
            <a:pPr algn="r" fontAlgn="auto">
              <a:spcAft>
                <a:spcPts val="0"/>
              </a:spcAft>
              <a:buFont typeface="Arial" pitchFamily="34" charset="0"/>
              <a:buNone/>
              <a:defRPr/>
            </a:pPr>
            <a:r>
              <a:rPr lang="fa-IR" sz="2800" smtClean="0"/>
              <a:t>در آمار به مقادير اندازه گيري شده صفات مربوط به يک نمونه، ” شاخص آماري “ و به مقادير اندازه گيري شده صفات مربوط به تمام جامعه ” پارامتر“ ميگويند.</a:t>
            </a:r>
            <a:endParaRPr lang="en-US" sz="2800" smtClean="0"/>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subTitle" idx="1"/>
          </p:nvPr>
        </p:nvSpPr>
        <p:spPr>
          <a:xfrm>
            <a:off x="0" y="476250"/>
            <a:ext cx="9144000" cy="5976938"/>
          </a:xfrm>
        </p:spPr>
        <p:txBody>
          <a:bodyPr rtlCol="0">
            <a:normAutofit/>
          </a:bodyPr>
          <a:lstStyle/>
          <a:p>
            <a:pPr algn="r" fontAlgn="auto">
              <a:spcAft>
                <a:spcPts val="0"/>
              </a:spcAft>
              <a:buFont typeface="Arial" pitchFamily="34" charset="0"/>
              <a:buNone/>
              <a:defRPr/>
            </a:pPr>
            <a:r>
              <a:rPr lang="fa-IR" smtClean="0"/>
              <a:t>محقق به دو شکل ممکن است نمونه را انتخاب کند:</a:t>
            </a:r>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-يک شکل آن اين است که شانس انتخاب شدن را به تمامي افراد جامعه بدهد .يعني تمام افراد جامعه شانس مساوي براي انتخاب شدن داشته باشند. که به آن  روش </a:t>
            </a:r>
            <a:r>
              <a:rPr lang="fa-IR" i="1" u="sng" smtClean="0"/>
              <a:t>انتخاب احتمالي يا    اتفاقي </a:t>
            </a:r>
            <a:r>
              <a:rPr lang="fa-IR" smtClean="0"/>
              <a:t> ميگويند.</a:t>
            </a:r>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-روش ديگر روش وضعي و غير احتمالي است؛يعني تمام افراد جامعه شانس مساوي براي انتخاب شدن نداشته باشند و در انتخاب افراد براي نمونه محقق نظريات خود را دخالت مي دهد.اين نمونه گيري را </a:t>
            </a:r>
            <a:r>
              <a:rPr lang="fa-IR" i="1" u="sng" smtClean="0"/>
              <a:t>نمونه هاي</a:t>
            </a:r>
            <a:r>
              <a:rPr lang="fa-IR" u="sng" smtClean="0"/>
              <a:t> </a:t>
            </a:r>
            <a:r>
              <a:rPr lang="fa-IR" i="1" u="sng" smtClean="0"/>
              <a:t>وضعي يا تورش دار</a:t>
            </a:r>
            <a:r>
              <a:rPr lang="fa-IR" smtClean="0"/>
              <a:t> ميگويند.</a:t>
            </a:r>
            <a:endParaRPr lang="en-US" smtClean="0"/>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755650" y="333375"/>
            <a:ext cx="7772400" cy="935038"/>
          </a:xfrm>
        </p:spPr>
        <p:txBody>
          <a:bodyPr/>
          <a:lstStyle/>
          <a:p>
            <a:r>
              <a:rPr lang="fa-IR" smtClean="0"/>
              <a:t>انواع نمونه احتمالي</a:t>
            </a:r>
            <a:endParaRPr lang="en-US" smtClean="0"/>
          </a:p>
        </p:txBody>
      </p:sp>
      <p:sp>
        <p:nvSpPr>
          <p:cNvPr id="136195" name="Rectangle 3"/>
          <p:cNvSpPr>
            <a:spLocks noGrp="1" noChangeArrowheads="1"/>
          </p:cNvSpPr>
          <p:nvPr>
            <p:ph type="subTitle" idx="1"/>
          </p:nvPr>
        </p:nvSpPr>
        <p:spPr>
          <a:xfrm>
            <a:off x="468313" y="1268413"/>
            <a:ext cx="8351837" cy="5113337"/>
          </a:xfrm>
        </p:spPr>
        <p:txBody>
          <a:bodyPr rtlCol="0">
            <a:normAutofit/>
          </a:bodyPr>
          <a:lstStyle/>
          <a:p>
            <a:pPr algn="r" fontAlgn="auto">
              <a:spcAft>
                <a:spcPts val="0"/>
              </a:spcAft>
              <a:buFont typeface="Arial" pitchFamily="34" charset="0"/>
              <a:buNone/>
              <a:defRPr/>
            </a:pPr>
            <a:r>
              <a:rPr lang="fa-IR" smtClean="0"/>
              <a:t>اين نمونه ها عبارتند از :</a:t>
            </a:r>
          </a:p>
          <a:p>
            <a:pPr algn="r" fontAlgn="auto">
              <a:spcAft>
                <a:spcPts val="0"/>
              </a:spcAft>
              <a:buFont typeface="Arial" pitchFamily="34" charset="0"/>
              <a:buNone/>
              <a:defRPr/>
            </a:pPr>
            <a:r>
              <a:rPr lang="fa-IR" smtClean="0"/>
              <a:t>الف)نمونه هاي احتمالي ساده</a:t>
            </a:r>
          </a:p>
          <a:p>
            <a:pPr algn="r" fontAlgn="auto">
              <a:spcAft>
                <a:spcPts val="0"/>
              </a:spcAft>
              <a:buFont typeface="Arial" pitchFamily="34" charset="0"/>
              <a:buNone/>
              <a:defRPr/>
            </a:pPr>
            <a:r>
              <a:rPr lang="fa-IR" smtClean="0"/>
              <a:t>ب ) نمونه گيري احتمالي طبقه بندي شده</a:t>
            </a:r>
          </a:p>
          <a:p>
            <a:pPr algn="r" fontAlgn="auto">
              <a:spcAft>
                <a:spcPts val="0"/>
              </a:spcAft>
              <a:buFont typeface="Arial" pitchFamily="34" charset="0"/>
              <a:buNone/>
              <a:defRPr/>
            </a:pPr>
            <a:r>
              <a:rPr lang="fa-IR" smtClean="0"/>
              <a:t>ج ) نمونه گيري گروهي يا خوشه اي </a:t>
            </a:r>
          </a:p>
          <a:p>
            <a:pPr algn="r" fontAlgn="auto">
              <a:spcAft>
                <a:spcPts val="0"/>
              </a:spcAft>
              <a:buFont typeface="Arial" pitchFamily="34" charset="0"/>
              <a:buNone/>
              <a:defRPr/>
            </a:pPr>
            <a:r>
              <a:rPr lang="fa-IR" smtClean="0"/>
              <a:t>د ) نمونه گيري مکاني </a:t>
            </a:r>
          </a:p>
          <a:p>
            <a:pPr algn="r" fontAlgn="auto">
              <a:spcAft>
                <a:spcPts val="0"/>
              </a:spcAft>
              <a:buFont typeface="Arial" pitchFamily="34" charset="0"/>
              <a:buNone/>
              <a:defRPr/>
            </a:pPr>
            <a:r>
              <a:rPr lang="fa-IR" smtClean="0"/>
              <a:t>ه ) ساير نمونه گيري ها</a:t>
            </a:r>
            <a:endParaRPr lang="en-US" smtClean="0"/>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684213" y="333375"/>
            <a:ext cx="7772400" cy="828675"/>
          </a:xfrm>
        </p:spPr>
        <p:txBody>
          <a:bodyPr/>
          <a:lstStyle/>
          <a:p>
            <a:pPr algn="r"/>
            <a:r>
              <a:rPr lang="fa-IR" smtClean="0"/>
              <a:t>الف)نمونه هاي احتمالي ساده</a:t>
            </a:r>
            <a:endParaRPr lang="en-US" smtClean="0"/>
          </a:p>
        </p:txBody>
      </p:sp>
      <p:sp>
        <p:nvSpPr>
          <p:cNvPr id="137219" name="Rectangle 3"/>
          <p:cNvSpPr>
            <a:spLocks noGrp="1" noChangeArrowheads="1"/>
          </p:cNvSpPr>
          <p:nvPr>
            <p:ph type="subTitle" idx="1"/>
          </p:nvPr>
        </p:nvSpPr>
        <p:spPr>
          <a:xfrm>
            <a:off x="0" y="1125538"/>
            <a:ext cx="9144000" cy="5472112"/>
          </a:xfrm>
        </p:spPr>
        <p:txBody>
          <a:bodyPr rtlCol="0">
            <a:normAutofit/>
          </a:bodyPr>
          <a:lstStyle/>
          <a:p>
            <a:pPr algn="r" fontAlgn="auto">
              <a:spcAft>
                <a:spcPts val="0"/>
              </a:spcAft>
              <a:buFont typeface="Arial" pitchFamily="34" charset="0"/>
              <a:buNone/>
              <a:defRPr/>
            </a:pPr>
            <a:r>
              <a:rPr lang="fa-IR" smtClean="0"/>
              <a:t>از اين نوع نمونه در تحقيقات توصيفي زمينه ياب ، همبستگي،عليّ و تجربي استفاده ميشود.اين نمونه بر اساس اين اصل انتخاب ميشود که کليه افراد جامعه مورد مطالعه با هم مشابهت دارند و متجانس يا يکدست هستند.</a:t>
            </a:r>
          </a:p>
          <a:p>
            <a:pPr algn="r" fontAlgn="auto">
              <a:spcAft>
                <a:spcPts val="0"/>
              </a:spcAft>
              <a:buFont typeface="Arial" pitchFamily="34" charset="0"/>
              <a:buNone/>
              <a:defRPr/>
            </a:pPr>
            <a:r>
              <a:rPr lang="fa-IR" smtClean="0"/>
              <a:t>براي انتخاب افراد نمونه از جامعه سه روش وجود دارد:</a:t>
            </a:r>
          </a:p>
          <a:p>
            <a:pPr algn="r" fontAlgn="auto">
              <a:spcAft>
                <a:spcPts val="0"/>
              </a:spcAft>
              <a:buFont typeface="Arial" pitchFamily="34" charset="0"/>
              <a:buNone/>
              <a:defRPr/>
            </a:pPr>
            <a:r>
              <a:rPr lang="fa-IR" smtClean="0"/>
              <a:t>-استفاده از قرعه کشي</a:t>
            </a:r>
          </a:p>
          <a:p>
            <a:pPr algn="r" fontAlgn="auto">
              <a:spcAft>
                <a:spcPts val="0"/>
              </a:spcAft>
              <a:buFont typeface="Arial" pitchFamily="34" charset="0"/>
              <a:buNone/>
              <a:defRPr/>
            </a:pPr>
            <a:r>
              <a:rPr lang="fa-IR" smtClean="0"/>
              <a:t>-استفاده از جدول اعداد تصادفي </a:t>
            </a:r>
          </a:p>
          <a:p>
            <a:pPr algn="r" fontAlgn="auto">
              <a:spcAft>
                <a:spcPts val="0"/>
              </a:spcAft>
              <a:buFont typeface="Arial" pitchFamily="34" charset="0"/>
              <a:buNone/>
              <a:defRPr/>
            </a:pPr>
            <a:r>
              <a:rPr lang="fa-IR" smtClean="0"/>
              <a:t>-استفاده از روش منظم يا سيستماتيک</a:t>
            </a:r>
          </a:p>
          <a:p>
            <a:pPr algn="r" fontAlgn="auto">
              <a:spcAft>
                <a:spcPts val="0"/>
              </a:spcAft>
              <a:buFont typeface="Arial" pitchFamily="34" charset="0"/>
              <a:buNone/>
              <a:defRPr/>
            </a:pPr>
            <a:r>
              <a:rPr lang="fa-IR" smtClean="0"/>
              <a:t>که به توضيح آنها ميپردازيم:</a:t>
            </a:r>
            <a:endParaRPr lang="en-US" smtClean="0"/>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a:xfrm>
            <a:off x="755650" y="333375"/>
            <a:ext cx="7702550" cy="539750"/>
          </a:xfrm>
        </p:spPr>
        <p:txBody>
          <a:bodyPr>
            <a:normAutofit fontScale="90000"/>
          </a:bodyPr>
          <a:lstStyle/>
          <a:p>
            <a:pPr algn="r"/>
            <a:r>
              <a:rPr lang="fa-IR" sz="3200" smtClean="0"/>
              <a:t>-استفاده از قرعه کشي:</a:t>
            </a:r>
            <a:endParaRPr lang="en-US" sz="3200" smtClean="0"/>
          </a:p>
        </p:txBody>
      </p:sp>
      <p:sp>
        <p:nvSpPr>
          <p:cNvPr id="138243" name="Rectangle 3"/>
          <p:cNvSpPr>
            <a:spLocks noGrp="1" noChangeArrowheads="1"/>
          </p:cNvSpPr>
          <p:nvPr>
            <p:ph type="subTitle" idx="1"/>
          </p:nvPr>
        </p:nvSpPr>
        <p:spPr>
          <a:xfrm>
            <a:off x="395288" y="981075"/>
            <a:ext cx="8424862" cy="5543550"/>
          </a:xfrm>
        </p:spPr>
        <p:txBody>
          <a:bodyPr rtlCol="0">
            <a:normAutofit/>
          </a:bodyPr>
          <a:lstStyle/>
          <a:p>
            <a:pPr algn="r" fontAlgn="auto">
              <a:spcAft>
                <a:spcPts val="0"/>
              </a:spcAft>
              <a:buFont typeface="Arial" pitchFamily="34" charset="0"/>
              <a:buNone/>
              <a:defRPr/>
            </a:pPr>
            <a:r>
              <a:rPr lang="fa-IR" smtClean="0"/>
              <a:t>در اين روش محقق به هر يک از افراد جامعه يک کد يا شماره مخصوص مي دهد . سپس از مهره ها  يا  پلاکهاي شماره دار استفاده مي کند و در صورت نبود آن ،شماره هريک از آنها را روي کاغذ يا مقواي کوچکي يادداشت مي نمايد؛بنابراين ، به تعداد افراد جامعه ،مهره يا پلاک يا کاغذ شماره دار در اختيار  خواهد داشت .آنگاه آنها را داخل کيسه يا ظرفي مي ريزد و مهره ها را يکي يکي خارج کرده و شماره آنها را يادداشت مي نمايد و اين کار را آنقدر ادامه ميدهد تا حجم نمونه کامل شود.</a:t>
            </a:r>
            <a:endParaRPr lang="en-US" smtClean="0"/>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subTitle" idx="1"/>
          </p:nvPr>
        </p:nvSpPr>
        <p:spPr>
          <a:xfrm>
            <a:off x="250825" y="333375"/>
            <a:ext cx="8642350" cy="6264275"/>
          </a:xfrm>
        </p:spPr>
        <p:txBody>
          <a:bodyPr rtlCol="0">
            <a:normAutofit/>
          </a:bodyPr>
          <a:lstStyle/>
          <a:p>
            <a:pPr algn="r" fontAlgn="auto">
              <a:spcAft>
                <a:spcPts val="0"/>
              </a:spcAft>
              <a:buFont typeface="Arial" pitchFamily="34" charset="0"/>
              <a:buNone/>
              <a:defRPr/>
            </a:pPr>
            <a:endParaRPr lang="fa-IR" sz="2000" smtClean="0"/>
          </a:p>
          <a:p>
            <a:pPr algn="r" fontAlgn="auto">
              <a:spcAft>
                <a:spcPts val="0"/>
              </a:spcAft>
              <a:buFont typeface="Arial" pitchFamily="34" charset="0"/>
              <a:buNone/>
              <a:defRPr/>
            </a:pPr>
            <a:endParaRPr lang="fa-IR" sz="2000" smtClean="0"/>
          </a:p>
          <a:p>
            <a:pPr algn="r" fontAlgn="auto">
              <a:spcAft>
                <a:spcPts val="0"/>
              </a:spcAft>
              <a:buFont typeface="Arial" pitchFamily="34" charset="0"/>
              <a:buNone/>
              <a:defRPr/>
            </a:pPr>
            <a:r>
              <a:rPr lang="fa-IR" sz="2000" smtClean="0"/>
              <a:t>                                    </a:t>
            </a:r>
          </a:p>
          <a:p>
            <a:pPr algn="l" fontAlgn="auto">
              <a:spcAft>
                <a:spcPts val="0"/>
              </a:spcAft>
              <a:buFont typeface="Arial" pitchFamily="34" charset="0"/>
              <a:buNone/>
              <a:defRPr/>
            </a:pPr>
            <a:r>
              <a:rPr lang="fa-IR" sz="2000" smtClean="0"/>
              <a:t>                                   -اول اينکه مهره يا شماره هر فرد  نمونه  را که از کيسه خارج کرد پس                                       از يادداشت کردن آن به کيسه برگرداند تا نسبت بين نمونه و جامعه تغيير </a:t>
            </a:r>
          </a:p>
          <a:p>
            <a:pPr algn="r" fontAlgn="auto">
              <a:spcAft>
                <a:spcPts val="0"/>
              </a:spcAft>
              <a:buFont typeface="Arial" pitchFamily="34" charset="0"/>
              <a:buNone/>
              <a:defRPr/>
            </a:pPr>
            <a:r>
              <a:rPr lang="fa-IR" sz="2000" smtClean="0"/>
              <a:t>                                     نکند. </a:t>
            </a:r>
          </a:p>
          <a:p>
            <a:pPr algn="r" fontAlgn="auto">
              <a:spcAft>
                <a:spcPts val="0"/>
              </a:spcAft>
              <a:buFont typeface="Arial" pitchFamily="34" charset="0"/>
              <a:buNone/>
              <a:defRPr/>
            </a:pPr>
            <a:r>
              <a:rPr lang="fa-IR" sz="2000" smtClean="0"/>
              <a:t>محقق در نمونه گيري</a:t>
            </a:r>
          </a:p>
          <a:p>
            <a:pPr algn="r" fontAlgn="auto">
              <a:spcAft>
                <a:spcPts val="0"/>
              </a:spcAft>
              <a:buFont typeface="Arial" pitchFamily="34" charset="0"/>
              <a:buNone/>
              <a:defRPr/>
            </a:pPr>
            <a:r>
              <a:rPr lang="fa-IR" sz="2000" smtClean="0"/>
              <a:t>تصادفي بايد به اين دو</a:t>
            </a:r>
          </a:p>
          <a:p>
            <a:pPr algn="r" fontAlgn="auto">
              <a:spcAft>
                <a:spcPts val="0"/>
              </a:spcAft>
              <a:buFont typeface="Arial" pitchFamily="34" charset="0"/>
              <a:buNone/>
              <a:defRPr/>
            </a:pPr>
            <a:r>
              <a:rPr lang="fa-IR" sz="2000" smtClean="0"/>
              <a:t> نکته توجه کند</a:t>
            </a:r>
          </a:p>
          <a:p>
            <a:pPr algn="l" fontAlgn="auto">
              <a:spcAft>
                <a:spcPts val="0"/>
              </a:spcAft>
              <a:buFont typeface="Arial" pitchFamily="34" charset="0"/>
              <a:buNone/>
              <a:defRPr/>
            </a:pPr>
            <a:r>
              <a:rPr lang="fa-IR" sz="2000" smtClean="0"/>
              <a:t>                                   -ممکن است براي انتخاب نمونه افراد بعدي ،شماره مربوط به افراد                                           انتخاب شده قبلي از کيسه بيرون آيد که محقق بايد آن را پوچ تصور </a:t>
            </a:r>
          </a:p>
          <a:p>
            <a:pPr algn="r" fontAlgn="auto">
              <a:spcAft>
                <a:spcPts val="0"/>
              </a:spcAft>
              <a:buFont typeface="Arial" pitchFamily="34" charset="0"/>
              <a:buNone/>
              <a:defRPr/>
            </a:pPr>
            <a:r>
              <a:rPr lang="fa-IR" sz="2000" smtClean="0"/>
              <a:t>                                    کرده و به کيسه برگرداند تا اصل ثبات  رعايت شود .</a:t>
            </a:r>
          </a:p>
          <a:p>
            <a:pPr algn="r" fontAlgn="auto">
              <a:spcAft>
                <a:spcPts val="0"/>
              </a:spcAft>
              <a:buFont typeface="Arial" pitchFamily="34" charset="0"/>
              <a:buNone/>
              <a:defRPr/>
            </a:pPr>
            <a:endParaRPr lang="fa-IR" sz="2000" smtClean="0"/>
          </a:p>
          <a:p>
            <a:pPr algn="r" fontAlgn="auto">
              <a:spcAft>
                <a:spcPts val="0"/>
              </a:spcAft>
              <a:buFont typeface="Arial" pitchFamily="34" charset="0"/>
              <a:buNone/>
              <a:defRPr/>
            </a:pPr>
            <a:endParaRPr lang="fa-IR" sz="2000" smtClean="0"/>
          </a:p>
          <a:p>
            <a:pPr algn="r" fontAlgn="auto">
              <a:spcAft>
                <a:spcPts val="0"/>
              </a:spcAft>
              <a:buFont typeface="Arial" pitchFamily="34" charset="0"/>
              <a:buNone/>
              <a:defRPr/>
            </a:pPr>
            <a:endParaRPr lang="en-US" sz="2000" smtClean="0"/>
          </a:p>
        </p:txBody>
      </p:sp>
      <p:sp>
        <p:nvSpPr>
          <p:cNvPr id="139267" name="AutoShape 3"/>
          <p:cNvSpPr>
            <a:spLocks/>
          </p:cNvSpPr>
          <p:nvPr/>
        </p:nvSpPr>
        <p:spPr bwMode="auto">
          <a:xfrm>
            <a:off x="6443663" y="1341438"/>
            <a:ext cx="215900" cy="3240087"/>
          </a:xfrm>
          <a:prstGeom prst="rightBrace">
            <a:avLst>
              <a:gd name="adj1" fmla="val 125061"/>
              <a:gd name="adj2" fmla="val 50000"/>
            </a:avLst>
          </a:prstGeom>
          <a:noFill/>
          <a:ln w="9525">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1120775" y="404813"/>
            <a:ext cx="7772400" cy="612775"/>
          </a:xfrm>
        </p:spPr>
        <p:txBody>
          <a:bodyPr/>
          <a:lstStyle/>
          <a:p>
            <a:pPr algn="r"/>
            <a:r>
              <a:rPr lang="fa-IR" sz="3200" smtClean="0"/>
              <a:t>-استفاده از جدول اعداد تصادفي:</a:t>
            </a:r>
            <a:endParaRPr lang="en-US" sz="3200" smtClean="0"/>
          </a:p>
        </p:txBody>
      </p:sp>
      <p:sp>
        <p:nvSpPr>
          <p:cNvPr id="140291" name="Rectangle 3"/>
          <p:cNvSpPr>
            <a:spLocks noGrp="1" noChangeArrowheads="1"/>
          </p:cNvSpPr>
          <p:nvPr>
            <p:ph type="subTitle" idx="1"/>
          </p:nvPr>
        </p:nvSpPr>
        <p:spPr>
          <a:xfrm>
            <a:off x="250825" y="1052513"/>
            <a:ext cx="8569325" cy="5545137"/>
          </a:xfrm>
        </p:spPr>
        <p:txBody>
          <a:bodyPr rtlCol="0">
            <a:normAutofit/>
          </a:bodyPr>
          <a:lstStyle/>
          <a:p>
            <a:pPr algn="r" fontAlgn="auto">
              <a:spcAft>
                <a:spcPts val="0"/>
              </a:spcAft>
              <a:buFont typeface="Arial" pitchFamily="34" charset="0"/>
              <a:buNone/>
              <a:defRPr/>
            </a:pPr>
            <a:r>
              <a:rPr lang="fa-IR" smtClean="0"/>
              <a:t>جدول هاي اعداد تصادفي به وسيله رايانه هايي که ارقام را به طور اتفاقي تنظيم مي کنند تهيه مي شود .</a:t>
            </a:r>
          </a:p>
          <a:p>
            <a:pPr algn="r" fontAlgn="auto">
              <a:spcAft>
                <a:spcPts val="0"/>
              </a:spcAft>
              <a:buFont typeface="Arial" pitchFamily="34" charset="0"/>
              <a:buNone/>
              <a:defRPr/>
            </a:pPr>
            <a:r>
              <a:rPr lang="fa-IR" smtClean="0"/>
              <a:t>اين جدولها در دو جهت سطر و ستون داراي اعداد اتفاقي هستند که معمولا به  </a:t>
            </a:r>
            <a:r>
              <a:rPr lang="fa-IR" sz="2800" smtClean="0"/>
              <a:t>99 </a:t>
            </a:r>
            <a:r>
              <a:rPr lang="fa-IR" smtClean="0"/>
              <a:t>سطر و ستون بالغ مي شود و ارقام سطرها و ستونها به صورت بلوکهاي پنج رقمي در کنار يکديگر و به شکل تفکيک شده قرار دارد تا استفاده از آن تسهيل شود.</a:t>
            </a:r>
            <a:endParaRPr lang="en-US" smtClean="0"/>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xfrm>
            <a:off x="687388" y="333375"/>
            <a:ext cx="7772400" cy="684213"/>
          </a:xfrm>
        </p:spPr>
        <p:txBody>
          <a:bodyPr/>
          <a:lstStyle/>
          <a:p>
            <a:pPr algn="r"/>
            <a:r>
              <a:rPr lang="fa-IR" sz="3200" smtClean="0"/>
              <a:t>استفاده از روش منظم يا سيستماتيک :</a:t>
            </a:r>
            <a:endParaRPr lang="en-US" sz="3200" smtClean="0"/>
          </a:p>
        </p:txBody>
      </p:sp>
      <p:sp>
        <p:nvSpPr>
          <p:cNvPr id="141315" name="Rectangle 3"/>
          <p:cNvSpPr>
            <a:spLocks noGrp="1" noChangeArrowheads="1"/>
          </p:cNvSpPr>
          <p:nvPr>
            <p:ph type="subTitle" idx="1"/>
          </p:nvPr>
        </p:nvSpPr>
        <p:spPr>
          <a:xfrm>
            <a:off x="179388" y="1052513"/>
            <a:ext cx="8640762" cy="5400675"/>
          </a:xfrm>
        </p:spPr>
        <p:txBody>
          <a:bodyPr rtlCol="0">
            <a:normAutofit/>
          </a:bodyPr>
          <a:lstStyle/>
          <a:p>
            <a:pPr algn="r" fontAlgn="auto">
              <a:spcAft>
                <a:spcPts val="0"/>
              </a:spcAft>
              <a:buFont typeface="Arial" pitchFamily="34" charset="0"/>
              <a:buNone/>
              <a:defRPr/>
            </a:pPr>
            <a:endParaRPr lang="fa-IR" smtClean="0"/>
          </a:p>
          <a:p>
            <a:pPr fontAlgn="auto">
              <a:lnSpc>
                <a:spcPct val="130000"/>
              </a:lnSpc>
              <a:spcAft>
                <a:spcPts val="0"/>
              </a:spcAft>
              <a:buFont typeface="Arial" pitchFamily="34" charset="0"/>
              <a:buNone/>
              <a:defRPr/>
            </a:pPr>
            <a:r>
              <a:rPr lang="fa-IR" sz="3600" smtClean="0"/>
              <a:t>در اين روش همانند روشهاي قبل فرض بر اين است که افراد جامعه متجانس هستند و از اين رو به هر يک از آنها از عدد1  تا </a:t>
            </a:r>
            <a:r>
              <a:rPr lang="en-US" sz="3600" smtClean="0"/>
              <a:t>n</a:t>
            </a:r>
            <a:r>
              <a:rPr lang="fa-IR" sz="3600" smtClean="0"/>
              <a:t>شماره يا کد داده مي شود.    </a:t>
            </a:r>
            <a:endParaRPr lang="en-US" sz="3600" smtClean="0"/>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subTitle" idx="1"/>
          </p:nvPr>
        </p:nvSpPr>
        <p:spPr>
          <a:xfrm>
            <a:off x="611188" y="260350"/>
            <a:ext cx="8208962" cy="5976938"/>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روش نمونه گيري منظم باعث مي شود تا افراد نمونه به طور يکنواخت در سراسر جامعه پراکنده باشند.ضمنا محقق مي تواند موقعيت فرد اول نمونه را در انتهاي  سلسله اعداد جامعه يا در بين آن انتخاب کند </a:t>
            </a:r>
            <a:endParaRPr lang="en-US" smtClean="0"/>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a:xfrm>
            <a:off x="687388" y="260350"/>
            <a:ext cx="7772400" cy="900113"/>
          </a:xfrm>
        </p:spPr>
        <p:txBody>
          <a:bodyPr/>
          <a:lstStyle/>
          <a:p>
            <a:pPr algn="r"/>
            <a:r>
              <a:rPr lang="fa-IR" smtClean="0"/>
              <a:t>ب ) نمونه گيري احتمالي طبقه بندي شده</a:t>
            </a:r>
            <a:endParaRPr lang="en-US" smtClean="0"/>
          </a:p>
        </p:txBody>
      </p:sp>
      <p:sp>
        <p:nvSpPr>
          <p:cNvPr id="143363" name="Rectangle 3"/>
          <p:cNvSpPr>
            <a:spLocks noGrp="1" noChangeArrowheads="1"/>
          </p:cNvSpPr>
          <p:nvPr>
            <p:ph type="subTitle" idx="1"/>
          </p:nvPr>
        </p:nvSpPr>
        <p:spPr>
          <a:xfrm>
            <a:off x="468313" y="1268413"/>
            <a:ext cx="8064500" cy="5329237"/>
          </a:xfrm>
        </p:spPr>
        <p:txBody>
          <a:bodyPr rtlCol="0">
            <a:normAutofit/>
          </a:bodyPr>
          <a:lstStyle/>
          <a:p>
            <a:pPr algn="r" fontAlgn="auto">
              <a:spcAft>
                <a:spcPts val="0"/>
              </a:spcAft>
              <a:buFont typeface="Arial" pitchFamily="34" charset="0"/>
              <a:buNone/>
              <a:defRPr/>
            </a:pPr>
            <a:r>
              <a:rPr lang="fa-IR" smtClean="0"/>
              <a:t>در جامعه اي که افراد آن از تجانس و همگوني برخوردار نيستند استفاده از روش اتفاقي ساده مناسب نيست و از روش طبقه بندي استفاده مي شود .</a:t>
            </a:r>
          </a:p>
          <a:p>
            <a:pPr algn="r" fontAlgn="auto">
              <a:spcAft>
                <a:spcPts val="0"/>
              </a:spcAft>
              <a:buFont typeface="Arial" pitchFamily="34" charset="0"/>
              <a:buNone/>
              <a:defRPr/>
            </a:pPr>
            <a:r>
              <a:rPr lang="fa-IR" smtClean="0"/>
              <a:t>يعني افراد جامعه با توجه به صفات درون گروهي خود به طبقات مختلفي تقسيم مي شوند و افراد نمونه به تناسب از بين تمامي طبقات انتخاب مي گردند.</a:t>
            </a:r>
            <a:endParaRPr 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76200"/>
            <a:ext cx="7467600" cy="584775"/>
          </a:xfrm>
          <a:prstGeom prst="rect">
            <a:avLst/>
          </a:prstGeom>
        </p:spPr>
        <p:txBody>
          <a:bodyPr wrap="square">
            <a:spAutoFit/>
          </a:bodyPr>
          <a:lstStyle/>
          <a:p>
            <a:pPr algn="ctr"/>
            <a:r>
              <a:rPr lang="fa-IR" sz="3200" b="1" dirty="0" smtClean="0">
                <a:solidFill>
                  <a:srgbClr val="FF0000"/>
                </a:solidFill>
              </a:rPr>
              <a:t>نظريه (تئوری)</a:t>
            </a:r>
            <a:endParaRPr lang="en-US" sz="3200" b="1" dirty="0">
              <a:solidFill>
                <a:srgbClr val="FF0000"/>
              </a:solidFill>
            </a:endParaRPr>
          </a:p>
        </p:txBody>
      </p:sp>
      <p:sp>
        <p:nvSpPr>
          <p:cNvPr id="5" name="Rectangle 4"/>
          <p:cNvSpPr/>
          <p:nvPr/>
        </p:nvSpPr>
        <p:spPr>
          <a:xfrm>
            <a:off x="609600" y="685800"/>
            <a:ext cx="8077200" cy="1384995"/>
          </a:xfrm>
          <a:prstGeom prst="rect">
            <a:avLst/>
          </a:prstGeom>
        </p:spPr>
        <p:txBody>
          <a:bodyPr wrap="square">
            <a:spAutoFit/>
          </a:bodyPr>
          <a:lstStyle/>
          <a:p>
            <a:r>
              <a:rPr lang="fa-IR" sz="2800" b="1" dirty="0" smtClean="0"/>
              <a:t>ساموئلسون در تعريف نظريه ميگويد</a:t>
            </a:r>
            <a:r>
              <a:rPr lang="fa-IR" sz="2800" b="1" dirty="0" smtClean="0">
                <a:sym typeface="Wingdings" pitchFamily="2" charset="2"/>
              </a:rPr>
              <a:t>: يک نظريه مجموعه اي از بديهيات , قوانين و فرضيه هايي است که چيزي را درباره واقعيت قابل مشاهده تبيين مي نمايد.</a:t>
            </a:r>
            <a:endParaRPr lang="en-US" sz="2800" b="1" dirty="0"/>
          </a:p>
        </p:txBody>
      </p:sp>
      <p:sp>
        <p:nvSpPr>
          <p:cNvPr id="6" name="Rectangle 5"/>
          <p:cNvSpPr/>
          <p:nvPr/>
        </p:nvSpPr>
        <p:spPr>
          <a:xfrm>
            <a:off x="762000" y="2133600"/>
            <a:ext cx="8077200" cy="3477875"/>
          </a:xfrm>
          <a:prstGeom prst="rect">
            <a:avLst/>
          </a:prstGeom>
        </p:spPr>
        <p:txBody>
          <a:bodyPr wrap="square">
            <a:spAutoFit/>
          </a:bodyPr>
          <a:lstStyle/>
          <a:p>
            <a:pPr rtl="1"/>
            <a:r>
              <a:rPr lang="fa-IR" sz="2400" b="1" dirty="0" smtClean="0"/>
              <a:t>نظریه کوششی است عملی در راه جمع آوری شواهد و یافته های تجربی و برقرار کردن همبستگی بین این یافته ها و تبیین آنها از طریق استقرا بدون بکار بردن هر گونه تصورات، تخیلات و توضیحات اضافه بر مشاهدات تجربی، که رابطه علت ومعلولی بین پدیده ها را اثبات می کند. (کرلینجر)</a:t>
            </a:r>
          </a:p>
          <a:p>
            <a:pPr rtl="1"/>
            <a:endParaRPr lang="fa-IR" sz="2400" b="1" dirty="0" smtClean="0"/>
          </a:p>
          <a:p>
            <a:pPr rtl="1"/>
            <a:r>
              <a:rPr lang="fa-IR" sz="2400" b="1" dirty="0" smtClean="0"/>
              <a:t>نظریه بیان کلی و علی ارتباط بین پدیده هاست. و آزمون پذیر نیست بلکه برای تایید آن باید به تایید فرضیه هایی پرداخت که آزمون پذیر هستد و متغیرهای آن به صورت عینی تعریف شده اند  </a:t>
            </a:r>
          </a:p>
          <a:p>
            <a:pPr rtl="1"/>
            <a:endParaRPr lang="en-US" sz="2800" b="1" dirty="0"/>
          </a:p>
        </p:txBody>
      </p:sp>
      <p:sp>
        <p:nvSpPr>
          <p:cNvPr id="7" name="Rectangle 6"/>
          <p:cNvSpPr/>
          <p:nvPr/>
        </p:nvSpPr>
        <p:spPr>
          <a:xfrm>
            <a:off x="228600" y="5410200"/>
            <a:ext cx="8610600" cy="954107"/>
          </a:xfrm>
          <a:prstGeom prst="rect">
            <a:avLst/>
          </a:prstGeom>
        </p:spPr>
        <p:txBody>
          <a:bodyPr wrap="square">
            <a:spAutoFit/>
          </a:bodyPr>
          <a:lstStyle/>
          <a:p>
            <a:r>
              <a:rPr lang="fa-IR" sz="2800" b="1" dirty="0" smtClean="0">
                <a:solidFill>
                  <a:srgbClr val="FF0000"/>
                </a:solidFill>
              </a:rPr>
              <a:t>مثال:چنانچه فشار ثابت باشد، با افزایش دما گاز هیدروژن منبسط میشود و با کاهش دما منقبض.</a:t>
            </a:r>
            <a:r>
              <a:rPr lang="fa-IR" sz="2800" b="1"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subTitle" idx="1"/>
          </p:nvPr>
        </p:nvSpPr>
        <p:spPr>
          <a:xfrm>
            <a:off x="323850" y="333375"/>
            <a:ext cx="8569325" cy="6119813"/>
          </a:xfrm>
        </p:spPr>
        <p:txBody>
          <a:bodyPr rtlCol="0">
            <a:normAutofit/>
          </a:bodyPr>
          <a:lstStyle/>
          <a:p>
            <a:pPr algn="r" fontAlgn="auto">
              <a:spcAft>
                <a:spcPts val="0"/>
              </a:spcAft>
              <a:buFont typeface="Arial" pitchFamily="34" charset="0"/>
              <a:buNone/>
              <a:defRPr/>
            </a:pPr>
            <a:r>
              <a:rPr lang="fa-IR" smtClean="0"/>
              <a:t>براي انتخاب در چنين جامعه اي محقق بايد به اين ترتيت عمل کند :</a:t>
            </a:r>
          </a:p>
          <a:p>
            <a:pPr algn="r" fontAlgn="auto">
              <a:spcAft>
                <a:spcPts val="0"/>
              </a:spcAft>
              <a:buFont typeface="Arial" pitchFamily="34" charset="0"/>
              <a:buNone/>
              <a:defRPr/>
            </a:pPr>
            <a:r>
              <a:rPr lang="fa-IR" smtClean="0"/>
              <a:t>-صفات مميز کننده افراد جامعه را مشخص کند.</a:t>
            </a:r>
          </a:p>
          <a:p>
            <a:pPr algn="r" fontAlgn="auto">
              <a:spcAft>
                <a:spcPts val="0"/>
              </a:spcAft>
              <a:buFont typeface="Arial" pitchFamily="34" charset="0"/>
              <a:buNone/>
              <a:defRPr/>
            </a:pPr>
            <a:r>
              <a:rPr lang="fa-IR" smtClean="0"/>
              <a:t>-براساس صفت يا صفات مورد نظر جامعه را طبقه بندي کند .</a:t>
            </a:r>
          </a:p>
          <a:p>
            <a:pPr algn="r" fontAlgn="auto">
              <a:spcAft>
                <a:spcPts val="0"/>
              </a:spcAft>
              <a:buFont typeface="Arial" pitchFamily="34" charset="0"/>
              <a:buNone/>
              <a:defRPr/>
            </a:pPr>
            <a:r>
              <a:rPr lang="fa-IR" smtClean="0"/>
              <a:t>-جدول توزيع افراد جامعه را بين هر يک از طبقات تهيه کند .</a:t>
            </a:r>
          </a:p>
          <a:p>
            <a:pPr algn="r" fontAlgn="auto">
              <a:spcAft>
                <a:spcPts val="0"/>
              </a:spcAft>
              <a:buFont typeface="Arial" pitchFamily="34" charset="0"/>
              <a:buNone/>
              <a:defRPr/>
            </a:pPr>
            <a:r>
              <a:rPr lang="fa-IR" smtClean="0"/>
              <a:t>-نسبت درصد و سهم هر يک از طبقات را در کل جمعيت جامعه محاسبه نمايد.</a:t>
            </a:r>
          </a:p>
          <a:p>
            <a:pPr algn="r" fontAlgn="auto">
              <a:spcAft>
                <a:spcPts val="0"/>
              </a:spcAft>
              <a:buFont typeface="Arial" pitchFamily="34" charset="0"/>
              <a:buNone/>
              <a:defRPr/>
            </a:pPr>
            <a:r>
              <a:rPr lang="fa-IR" smtClean="0"/>
              <a:t>-با توجه به سهم هر طبقه در جامعه نسبت درصد و سهم آن طبقه را در افراد نمونه نيز معين کند.</a:t>
            </a:r>
          </a:p>
          <a:p>
            <a:pPr algn="r" fontAlgn="auto">
              <a:spcAft>
                <a:spcPts val="0"/>
              </a:spcAft>
              <a:buFont typeface="Arial" pitchFamily="34" charset="0"/>
              <a:buNone/>
              <a:defRPr/>
            </a:pPr>
            <a:r>
              <a:rPr lang="fa-IR" smtClean="0"/>
              <a:t>-با استفاده از روش نمونه گيري اتفاقي ساده تعداد افراد نمونه هر طبقه را از بين کل افراد همان طبقه انتخاب نمايد.</a:t>
            </a:r>
            <a:endParaRPr lang="en-US" smtClean="0"/>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a:xfrm>
            <a:off x="685800" y="188913"/>
            <a:ext cx="7772400" cy="1187450"/>
          </a:xfrm>
        </p:spPr>
        <p:txBody>
          <a:bodyPr/>
          <a:lstStyle/>
          <a:p>
            <a:r>
              <a:rPr lang="fa-IR" smtClean="0"/>
              <a:t>ج ) نمونه گيري گروهي يا خوشه اي</a:t>
            </a:r>
            <a:endParaRPr lang="en-US" smtClean="0"/>
          </a:p>
        </p:txBody>
      </p:sp>
      <p:sp>
        <p:nvSpPr>
          <p:cNvPr id="145411" name="Rectangle 3"/>
          <p:cNvSpPr>
            <a:spLocks noGrp="1" noChangeArrowheads="1"/>
          </p:cNvSpPr>
          <p:nvPr>
            <p:ph type="subTitle" idx="1"/>
          </p:nvPr>
        </p:nvSpPr>
        <p:spPr>
          <a:xfrm>
            <a:off x="468313" y="1268413"/>
            <a:ext cx="7991475" cy="4370387"/>
          </a:xfrm>
        </p:spPr>
        <p:txBody>
          <a:bodyPr rtlCol="0">
            <a:normAutofit/>
          </a:bodyPr>
          <a:lstStyle/>
          <a:p>
            <a:pPr algn="r" fontAlgn="auto">
              <a:lnSpc>
                <a:spcPct val="90000"/>
              </a:lnSpc>
              <a:spcAft>
                <a:spcPts val="0"/>
              </a:spcAft>
              <a:buFont typeface="Arial" pitchFamily="34" charset="0"/>
              <a:buNone/>
              <a:defRPr/>
            </a:pPr>
            <a:r>
              <a:rPr lang="fa-IR" smtClean="0"/>
              <a:t>عبارت است از انتخاب واحد تحليل و به عبارتي واحد اصلي  مطالعه از طريق طي چند مرحله نمونه گيري پيوسته . </a:t>
            </a:r>
          </a:p>
          <a:p>
            <a:pPr algn="r" fontAlgn="auto">
              <a:lnSpc>
                <a:spcPct val="90000"/>
              </a:lnSpc>
              <a:spcAft>
                <a:spcPts val="0"/>
              </a:spcAft>
              <a:buFont typeface="Arial" pitchFamily="34" charset="0"/>
              <a:buNone/>
              <a:defRPr/>
            </a:pPr>
            <a:r>
              <a:rPr lang="fa-IR" smtClean="0"/>
              <a:t>اين گونه نمونه ها به دو دسته تقسيم مي شوند:</a:t>
            </a:r>
          </a:p>
          <a:p>
            <a:pPr algn="r" fontAlgn="auto">
              <a:lnSpc>
                <a:spcPct val="90000"/>
              </a:lnSpc>
              <a:spcAft>
                <a:spcPts val="0"/>
              </a:spcAft>
              <a:buFont typeface="Arial" pitchFamily="34" charset="0"/>
              <a:buNone/>
              <a:defRPr/>
            </a:pPr>
            <a:endParaRPr lang="fa-IR" smtClean="0"/>
          </a:p>
          <a:p>
            <a:pPr algn="r" fontAlgn="auto">
              <a:lnSpc>
                <a:spcPct val="90000"/>
              </a:lnSpc>
              <a:spcAft>
                <a:spcPts val="0"/>
              </a:spcAft>
              <a:buFont typeface="Arial" pitchFamily="34" charset="0"/>
              <a:buNone/>
              <a:defRPr/>
            </a:pPr>
            <a:r>
              <a:rPr lang="fa-IR" smtClean="0"/>
              <a:t>-خوشه اي محض که مربوط به جامعه سلسله مراتبي در يک مکان خاص است</a:t>
            </a:r>
          </a:p>
          <a:p>
            <a:pPr algn="r" fontAlgn="auto">
              <a:lnSpc>
                <a:spcPct val="90000"/>
              </a:lnSpc>
              <a:spcAft>
                <a:spcPts val="0"/>
              </a:spcAft>
              <a:buFont typeface="Arial" pitchFamily="34" charset="0"/>
              <a:buNone/>
              <a:defRPr/>
            </a:pPr>
            <a:r>
              <a:rPr lang="fa-IR" smtClean="0"/>
              <a:t> -خوشه اي – فضايي   </a:t>
            </a:r>
            <a:endParaRPr lang="en-US" smtClean="0"/>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ctrTitle"/>
          </p:nvPr>
        </p:nvSpPr>
        <p:spPr>
          <a:xfrm>
            <a:off x="685800" y="404813"/>
            <a:ext cx="7772400" cy="900112"/>
          </a:xfrm>
        </p:spPr>
        <p:txBody>
          <a:bodyPr/>
          <a:lstStyle/>
          <a:p>
            <a:r>
              <a:rPr lang="fa-IR" smtClean="0"/>
              <a:t>د ) نمونه گيري مکاني</a:t>
            </a:r>
            <a:endParaRPr lang="en-US" smtClean="0"/>
          </a:p>
        </p:txBody>
      </p:sp>
      <p:sp>
        <p:nvSpPr>
          <p:cNvPr id="146435" name="Rectangle 3"/>
          <p:cNvSpPr>
            <a:spLocks noGrp="1" noChangeArrowheads="1"/>
          </p:cNvSpPr>
          <p:nvPr>
            <p:ph type="subTitle" idx="1"/>
          </p:nvPr>
        </p:nvSpPr>
        <p:spPr>
          <a:xfrm>
            <a:off x="323850" y="1341438"/>
            <a:ext cx="8496300" cy="5111750"/>
          </a:xfrm>
        </p:spPr>
        <p:txBody>
          <a:bodyPr rtlCol="0">
            <a:normAutofit/>
          </a:bodyPr>
          <a:lstStyle/>
          <a:p>
            <a:pPr algn="r" fontAlgn="auto">
              <a:spcAft>
                <a:spcPts val="0"/>
              </a:spcAft>
              <a:buFont typeface="Arial" pitchFamily="34" charset="0"/>
              <a:buNone/>
              <a:defRPr/>
            </a:pPr>
            <a:r>
              <a:rPr lang="fa-IR" smtClean="0"/>
              <a:t>اين روش نمونه گيري بيشتر براي مطالعه پديده ها و ويژگيهاي مکانها و نواحي جغرافيايي مورد استفاده قرار مي گيرد .</a:t>
            </a:r>
          </a:p>
          <a:p>
            <a:pPr algn="r" fontAlgn="auto">
              <a:spcAft>
                <a:spcPts val="0"/>
              </a:spcAft>
              <a:buFont typeface="Arial" pitchFamily="34" charset="0"/>
              <a:buNone/>
              <a:defRPr/>
            </a:pPr>
            <a:r>
              <a:rPr lang="fa-IR" smtClean="0"/>
              <a:t>در فضاي جغرافيايي پديده ها و صفات گوناگوني وجود دارد که گاهي بعد طبيعي دارند و گاه بعد انساني و گاهي نيز ترکيبي از هر دو بعد هستند.هرکدام از اين پديده ها مکان يا فضاي جغرافيايي خاصي را به خود اختصاص داده اند که مطالعه تمام آنها مقدور نيست.از اين رو محقق بايد از طريق انتخاب تعدادي از مکانها يا نواحي جغرافيايي آنها را مورد مطالعه قرار دهد.</a:t>
            </a:r>
            <a:endParaRPr lang="en-US" smtClean="0"/>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a:xfrm>
            <a:off x="685800" y="333375"/>
            <a:ext cx="7772400" cy="1044575"/>
          </a:xfrm>
        </p:spPr>
        <p:txBody>
          <a:bodyPr/>
          <a:lstStyle/>
          <a:p>
            <a:r>
              <a:rPr lang="fa-IR" smtClean="0"/>
              <a:t>ه ) ساير نمونه گيري ها</a:t>
            </a:r>
            <a:endParaRPr lang="en-US" smtClean="0"/>
          </a:p>
        </p:txBody>
      </p:sp>
      <p:sp>
        <p:nvSpPr>
          <p:cNvPr id="147459" name="Rectangle 3"/>
          <p:cNvSpPr>
            <a:spLocks noGrp="1" noChangeArrowheads="1"/>
          </p:cNvSpPr>
          <p:nvPr>
            <p:ph type="subTitle" idx="1"/>
          </p:nvPr>
        </p:nvSpPr>
        <p:spPr>
          <a:xfrm>
            <a:off x="323850" y="1341438"/>
            <a:ext cx="8640763" cy="5111750"/>
          </a:xfrm>
        </p:spPr>
        <p:txBody>
          <a:bodyPr rtlCol="0">
            <a:normAutofit/>
          </a:bodyPr>
          <a:lstStyle/>
          <a:p>
            <a:pPr algn="r" fontAlgn="auto">
              <a:spcAft>
                <a:spcPts val="0"/>
              </a:spcAft>
              <a:buFont typeface="Arial" pitchFamily="34" charset="0"/>
              <a:buNone/>
              <a:defRPr/>
            </a:pPr>
            <a:r>
              <a:rPr lang="fa-IR" smtClean="0"/>
              <a:t>-نمونه گيري هاي مادر يا پايه اي</a:t>
            </a:r>
          </a:p>
          <a:p>
            <a:pPr algn="r" fontAlgn="auto">
              <a:spcAft>
                <a:spcPts val="0"/>
              </a:spcAft>
              <a:buFont typeface="Arial" pitchFamily="34" charset="0"/>
              <a:buNone/>
              <a:defRPr/>
            </a:pPr>
            <a:r>
              <a:rPr lang="fa-IR" smtClean="0"/>
              <a:t>-نمونه برداري چند درجه اي</a:t>
            </a:r>
          </a:p>
          <a:p>
            <a:pPr algn="r" fontAlgn="auto">
              <a:spcAft>
                <a:spcPts val="0"/>
              </a:spcAft>
              <a:buFont typeface="Arial" pitchFamily="34" charset="0"/>
              <a:buNone/>
              <a:defRPr/>
            </a:pPr>
            <a:r>
              <a:rPr lang="fa-IR" smtClean="0"/>
              <a:t>-نمونه مختلط</a:t>
            </a:r>
          </a:p>
          <a:p>
            <a:pPr algn="r" fontAlgn="auto">
              <a:spcAft>
                <a:spcPts val="0"/>
              </a:spcAft>
              <a:buFont typeface="Arial" pitchFamily="34" charset="0"/>
              <a:buNone/>
              <a:defRPr/>
            </a:pPr>
            <a:endParaRPr lang="en-US" smtClean="0"/>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827088" y="333375"/>
            <a:ext cx="7772400" cy="733425"/>
          </a:xfrm>
        </p:spPr>
        <p:txBody>
          <a:bodyPr/>
          <a:lstStyle/>
          <a:p>
            <a:pPr algn="r"/>
            <a:r>
              <a:rPr lang="fa-IR" sz="3200" smtClean="0"/>
              <a:t>-نمونه گيري هاي مادر يا پايه اي:</a:t>
            </a:r>
            <a:endParaRPr lang="en-US" sz="3200" smtClean="0"/>
          </a:p>
        </p:txBody>
      </p:sp>
      <p:sp>
        <p:nvSpPr>
          <p:cNvPr id="148483" name="Rectangle 3"/>
          <p:cNvSpPr>
            <a:spLocks noGrp="1" noChangeArrowheads="1"/>
          </p:cNvSpPr>
          <p:nvPr>
            <p:ph type="subTitle" idx="1"/>
          </p:nvPr>
        </p:nvSpPr>
        <p:spPr>
          <a:xfrm>
            <a:off x="0" y="1196975"/>
            <a:ext cx="9144000" cy="5400675"/>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اين گونه نمونه گيريها براي جوامع بزرگ که در بعد زماني داراي تحقيقات و بررسي هاي تکراري هستند ،مناسب است.براي سهولت کار در مرحله اول اقدام به انتخاب يک نمونه مادر و پايه اي مي شود .سپس در تحقيقات بعدي و بر حسب نياز از درون نمونه مادر نمونه هاي فرعي انتخاب مي شوند.</a:t>
            </a:r>
            <a:endParaRPr lang="en-US" smtClean="0"/>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900113" y="476250"/>
            <a:ext cx="7772400" cy="660400"/>
          </a:xfrm>
        </p:spPr>
        <p:txBody>
          <a:bodyPr/>
          <a:lstStyle/>
          <a:p>
            <a:pPr algn="r"/>
            <a:r>
              <a:rPr lang="fa-IR" sz="3200" smtClean="0"/>
              <a:t>-نمونه برداري چند درجه اي:</a:t>
            </a:r>
            <a:endParaRPr lang="en-US" sz="3200" smtClean="0"/>
          </a:p>
        </p:txBody>
      </p:sp>
      <p:sp>
        <p:nvSpPr>
          <p:cNvPr id="149507" name="Rectangle 3"/>
          <p:cNvSpPr>
            <a:spLocks noGrp="1" noChangeArrowheads="1"/>
          </p:cNvSpPr>
          <p:nvPr>
            <p:ph type="subTitle" idx="1"/>
          </p:nvPr>
        </p:nvSpPr>
        <p:spPr>
          <a:xfrm>
            <a:off x="0" y="1196975"/>
            <a:ext cx="9144000" cy="5256213"/>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از اين روش زماني استفاده مي شود که اطلاعات مورد نياز را به طور کامل از نمونه اصلي برگزيده شده نمي توان کسب نمود و محقق ناچار است از درون نمونه مزبور ،نمونه فرعي و کوچکتري را برگزيند و اطلاعات بيشتري و دقيقتري را از آن به دست آورد.</a:t>
            </a:r>
            <a:endParaRPr lang="en-US" smtClean="0"/>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a:xfrm>
            <a:off x="900113" y="476250"/>
            <a:ext cx="7558087" cy="755650"/>
          </a:xfrm>
        </p:spPr>
        <p:txBody>
          <a:bodyPr/>
          <a:lstStyle/>
          <a:p>
            <a:pPr algn="r"/>
            <a:r>
              <a:rPr lang="fa-IR" sz="3600" smtClean="0"/>
              <a:t>-</a:t>
            </a:r>
            <a:r>
              <a:rPr lang="fa-IR" sz="3200" smtClean="0"/>
              <a:t>نمونه مختلط</a:t>
            </a:r>
            <a:endParaRPr lang="en-US" sz="3200" smtClean="0"/>
          </a:p>
        </p:txBody>
      </p:sp>
      <p:sp>
        <p:nvSpPr>
          <p:cNvPr id="150531" name="Rectangle 3"/>
          <p:cNvSpPr>
            <a:spLocks noGrp="1" noChangeArrowheads="1"/>
          </p:cNvSpPr>
          <p:nvPr>
            <p:ph type="subTitle" idx="1"/>
          </p:nvPr>
        </p:nvSpPr>
        <p:spPr>
          <a:xfrm>
            <a:off x="395288" y="1412875"/>
            <a:ext cx="8569325" cy="5111750"/>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نمونه است که در مراحل مختلف تشکيل آن روشهاي متفاوت به کار مي رود</a:t>
            </a:r>
            <a:endParaRPr lang="en-US" smtClean="0"/>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a:xfrm>
            <a:off x="611188" y="476250"/>
            <a:ext cx="7772400" cy="1116013"/>
          </a:xfrm>
        </p:spPr>
        <p:txBody>
          <a:bodyPr>
            <a:normAutofit fontScale="90000"/>
          </a:bodyPr>
          <a:lstStyle/>
          <a:p>
            <a:r>
              <a:rPr lang="fa-IR" sz="4800" smtClean="0"/>
              <a:t>انواع نمونه هاي غير احتمالي يا تورش دار</a:t>
            </a:r>
            <a:endParaRPr lang="en-US" sz="4800" smtClean="0"/>
          </a:p>
        </p:txBody>
      </p:sp>
      <p:sp>
        <p:nvSpPr>
          <p:cNvPr id="151555" name="Rectangle 3"/>
          <p:cNvSpPr>
            <a:spLocks noGrp="1" noChangeArrowheads="1"/>
          </p:cNvSpPr>
          <p:nvPr>
            <p:ph type="subTitle" idx="1"/>
          </p:nvPr>
        </p:nvSpPr>
        <p:spPr>
          <a:xfrm>
            <a:off x="323850" y="1916113"/>
            <a:ext cx="8569325" cy="4465637"/>
          </a:xfrm>
        </p:spPr>
        <p:txBody>
          <a:bodyPr rtlCol="0">
            <a:normAutofit/>
          </a:bodyPr>
          <a:lstStyle/>
          <a:p>
            <a:pPr algn="r" fontAlgn="auto">
              <a:spcAft>
                <a:spcPts val="0"/>
              </a:spcAft>
              <a:buFont typeface="Arial" pitchFamily="34" charset="0"/>
              <a:buNone/>
              <a:defRPr/>
            </a:pPr>
            <a:r>
              <a:rPr lang="fa-IR" smtClean="0"/>
              <a:t>الف ) نمونه گيري سهميه اي</a:t>
            </a:r>
          </a:p>
          <a:p>
            <a:pPr algn="r" fontAlgn="auto">
              <a:spcAft>
                <a:spcPts val="0"/>
              </a:spcAft>
              <a:buFont typeface="Arial" pitchFamily="34" charset="0"/>
              <a:buNone/>
              <a:defRPr/>
            </a:pPr>
            <a:r>
              <a:rPr lang="fa-IR" smtClean="0"/>
              <a:t>ب  ) نمونه گيري اتفاقي</a:t>
            </a:r>
          </a:p>
          <a:p>
            <a:pPr algn="r" fontAlgn="auto">
              <a:spcAft>
                <a:spcPts val="0"/>
              </a:spcAft>
              <a:buFont typeface="Arial" pitchFamily="34" charset="0"/>
              <a:buNone/>
              <a:defRPr/>
            </a:pPr>
            <a:r>
              <a:rPr lang="fa-IR" smtClean="0"/>
              <a:t> ج ) نمونه وضعي </a:t>
            </a:r>
          </a:p>
          <a:p>
            <a:pPr algn="r" fontAlgn="auto">
              <a:spcAft>
                <a:spcPts val="0"/>
              </a:spcAft>
              <a:buFont typeface="Arial" pitchFamily="34" charset="0"/>
              <a:buNone/>
              <a:defRPr/>
            </a:pPr>
            <a:r>
              <a:rPr lang="fa-IR" smtClean="0"/>
              <a:t> د ) نمونه موردي </a:t>
            </a:r>
            <a:endParaRPr lang="en-US" smtClean="0"/>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ctrTitle"/>
          </p:nvPr>
        </p:nvSpPr>
        <p:spPr>
          <a:xfrm>
            <a:off x="755650" y="476250"/>
            <a:ext cx="7772400" cy="1008063"/>
          </a:xfrm>
        </p:spPr>
        <p:txBody>
          <a:bodyPr/>
          <a:lstStyle/>
          <a:p>
            <a:pPr algn="r"/>
            <a:r>
              <a:rPr lang="fa-IR" sz="4000" smtClean="0"/>
              <a:t>الف ) نمونه گيري سهميه اي:</a:t>
            </a:r>
            <a:endParaRPr lang="en-US" sz="4000" smtClean="0"/>
          </a:p>
        </p:txBody>
      </p:sp>
      <p:sp>
        <p:nvSpPr>
          <p:cNvPr id="152579" name="Rectangle 3"/>
          <p:cNvSpPr>
            <a:spLocks noGrp="1" noChangeArrowheads="1"/>
          </p:cNvSpPr>
          <p:nvPr>
            <p:ph type="subTitle" idx="1"/>
          </p:nvPr>
        </p:nvSpPr>
        <p:spPr>
          <a:xfrm>
            <a:off x="468313" y="1412875"/>
            <a:ext cx="8280400" cy="5184775"/>
          </a:xfrm>
        </p:spPr>
        <p:txBody>
          <a:bodyPr rtlCol="0">
            <a:normAutofit/>
          </a:bodyPr>
          <a:lstStyle/>
          <a:p>
            <a:pPr algn="r" fontAlgn="auto">
              <a:spcAft>
                <a:spcPts val="0"/>
              </a:spcAft>
              <a:buFont typeface="Arial" pitchFamily="34" charset="0"/>
              <a:buNone/>
              <a:defRPr/>
            </a:pPr>
            <a:r>
              <a:rPr lang="fa-IR" smtClean="0"/>
              <a:t>در اين روش تعداد نمونه ها مشخص ميشود و به همراه دستورالعمل مصاحبه و پرسشگري تحويل پرسشگر مي گردد تا شخصا به ميدان بررسي رفته و خودش افراد نمونه را با توجه به تعدادي که به وي داده شده انتخاب کند و از طريق مصاحبه با آنها اطلاعات لازم را گردآوري نمايد.</a:t>
            </a:r>
            <a:endParaRPr lang="en-US" smtClean="0"/>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ctrTitle"/>
          </p:nvPr>
        </p:nvSpPr>
        <p:spPr>
          <a:xfrm>
            <a:off x="827088" y="404813"/>
            <a:ext cx="7772400" cy="900112"/>
          </a:xfrm>
        </p:spPr>
        <p:txBody>
          <a:bodyPr/>
          <a:lstStyle/>
          <a:p>
            <a:pPr algn="r"/>
            <a:r>
              <a:rPr lang="fa-IR" sz="4000" smtClean="0"/>
              <a:t>ب  ) نمونه گيري اتفاقي :</a:t>
            </a:r>
            <a:endParaRPr lang="en-US" sz="4000" smtClean="0"/>
          </a:p>
        </p:txBody>
      </p:sp>
      <p:sp>
        <p:nvSpPr>
          <p:cNvPr id="153603" name="Rectangle 3"/>
          <p:cNvSpPr>
            <a:spLocks noGrp="1" noChangeArrowheads="1"/>
          </p:cNvSpPr>
          <p:nvPr>
            <p:ph type="subTitle" idx="1"/>
          </p:nvPr>
        </p:nvSpPr>
        <p:spPr>
          <a:xfrm>
            <a:off x="539750" y="1341438"/>
            <a:ext cx="8280400" cy="4967287"/>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اين روش يکي از ساده ترين روش ها است ؛ يعني اينکه افرادي مورد مطالعه قرار مي گيرند که در دسترس قرار دارند و مصاحبه گر در چهارچوب تعداد و حجم نمونه در مکان هاي خاصي مي ايستد و با هر کس از راه رسيد مصاحبه مي کند</a:t>
            </a:r>
            <a:endParaRPr 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152400"/>
            <a:ext cx="7848600" cy="523220"/>
          </a:xfrm>
          <a:prstGeom prst="rect">
            <a:avLst/>
          </a:prstGeom>
        </p:spPr>
        <p:txBody>
          <a:bodyPr wrap="square">
            <a:spAutoFit/>
          </a:bodyPr>
          <a:lstStyle/>
          <a:p>
            <a:r>
              <a:rPr lang="fa-IR" sz="2800" b="1" dirty="0" smtClean="0"/>
              <a:t>نظريه جنبه تبييني دارد و بنياد هر فعاليت علمي را تشکيل ميدهد.</a:t>
            </a:r>
            <a:endParaRPr lang="en-US" sz="2800" b="1" dirty="0"/>
          </a:p>
        </p:txBody>
      </p:sp>
      <p:sp>
        <p:nvSpPr>
          <p:cNvPr id="7" name="Rectangle 6"/>
          <p:cNvSpPr/>
          <p:nvPr/>
        </p:nvSpPr>
        <p:spPr>
          <a:xfrm>
            <a:off x="304800" y="762000"/>
            <a:ext cx="8534400" cy="2267544"/>
          </a:xfrm>
          <a:prstGeom prst="rect">
            <a:avLst/>
          </a:prstGeom>
        </p:spPr>
        <p:txBody>
          <a:bodyPr wrap="square">
            <a:spAutoFit/>
          </a:bodyPr>
          <a:lstStyle/>
          <a:p>
            <a:pPr fontAlgn="auto">
              <a:lnSpc>
                <a:spcPct val="120000"/>
              </a:lnSpc>
              <a:spcAft>
                <a:spcPts val="0"/>
              </a:spcAft>
              <a:buFont typeface="Arial" pitchFamily="34" charset="0"/>
              <a:buNone/>
              <a:defRPr/>
            </a:pPr>
            <a:r>
              <a:rPr lang="fa-IR" sz="2400" b="1" dirty="0" smtClean="0">
                <a:solidFill>
                  <a:srgbClr val="FF0000"/>
                </a:solidFill>
              </a:rPr>
              <a:t>نظريه ها به طور کلي به دو گروه تقسيم ميشوند:</a:t>
            </a:r>
          </a:p>
          <a:p>
            <a:pPr fontAlgn="auto">
              <a:lnSpc>
                <a:spcPct val="120000"/>
              </a:lnSpc>
              <a:spcAft>
                <a:spcPts val="0"/>
              </a:spcAft>
              <a:buFont typeface="Arial" pitchFamily="34" charset="0"/>
              <a:buNone/>
              <a:defRPr/>
            </a:pPr>
            <a:r>
              <a:rPr lang="fa-IR" sz="2400" b="1" dirty="0" smtClean="0">
                <a:solidFill>
                  <a:srgbClr val="FF0000"/>
                </a:solidFill>
              </a:rPr>
              <a:t>الف-نظريه هاي تبييني </a:t>
            </a:r>
            <a:r>
              <a:rPr lang="fa-IR" sz="2400" b="1" dirty="0" smtClean="0"/>
              <a:t>: اين نظريه ها بنياد علم هستند. در واقع ,آنها مدعي اند که حقايق و واقعيت ها را تبيين کرده و توضيح ميدهند.اين نظريه ها در صورتي که  پس از آزمايشهاي مکرر به طور قطعي تاييد شوند به حقايق علمي (قانون) تبديل ميشوند.</a:t>
            </a:r>
          </a:p>
        </p:txBody>
      </p:sp>
      <p:sp>
        <p:nvSpPr>
          <p:cNvPr id="8" name="Rectangle 7"/>
          <p:cNvSpPr/>
          <p:nvPr/>
        </p:nvSpPr>
        <p:spPr>
          <a:xfrm>
            <a:off x="304800" y="3048000"/>
            <a:ext cx="8534400" cy="2677656"/>
          </a:xfrm>
          <a:prstGeom prst="rect">
            <a:avLst/>
          </a:prstGeom>
        </p:spPr>
        <p:txBody>
          <a:bodyPr wrap="square">
            <a:spAutoFit/>
          </a:bodyPr>
          <a:lstStyle/>
          <a:p>
            <a:pPr fontAlgn="auto">
              <a:lnSpc>
                <a:spcPct val="120000"/>
              </a:lnSpc>
              <a:spcAft>
                <a:spcPts val="0"/>
              </a:spcAft>
              <a:buFont typeface="Arial" pitchFamily="34" charset="0"/>
              <a:buNone/>
              <a:defRPr/>
            </a:pPr>
            <a:r>
              <a:rPr lang="fa-IR" sz="2800" b="1" dirty="0" smtClean="0">
                <a:solidFill>
                  <a:srgbClr val="FF0000"/>
                </a:solidFill>
              </a:rPr>
              <a:t>ب- نظريه هاي تجويزي و توصيه اي</a:t>
            </a:r>
            <a:r>
              <a:rPr lang="fa-IR" sz="2800" b="1" dirty="0" smtClean="0"/>
              <a:t>: اين نظريه ها که عمدتا ماهیت سیاسی-اجتماعی دارند ممکن است بر اساس یک سری پیش فرضهای اعتقادی، ایدئولوژیک، فرهنگی، سیاسی و حتی علمی ارائه شوند. اين نظريه ها مدعي بهبود بخشي به زندگي فردي و اجتماعي بشرند و گاه از سوی مصلحان اجتماعی توصیه و تجویز می شوند.  </a:t>
            </a:r>
            <a:endParaRPr lang="en-US"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a:xfrm>
            <a:off x="684213" y="404813"/>
            <a:ext cx="7772400" cy="828675"/>
          </a:xfrm>
        </p:spPr>
        <p:txBody>
          <a:bodyPr/>
          <a:lstStyle/>
          <a:p>
            <a:pPr algn="r"/>
            <a:r>
              <a:rPr lang="fa-IR" sz="4000" smtClean="0"/>
              <a:t>ج ) نمونه وضعي :</a:t>
            </a:r>
            <a:endParaRPr lang="en-US" sz="4000" smtClean="0"/>
          </a:p>
        </p:txBody>
      </p:sp>
      <p:sp>
        <p:nvSpPr>
          <p:cNvPr id="154627" name="Rectangle 3"/>
          <p:cNvSpPr>
            <a:spLocks noGrp="1" noChangeArrowheads="1"/>
          </p:cNvSpPr>
          <p:nvPr>
            <p:ph type="subTitle" idx="1"/>
          </p:nvPr>
        </p:nvSpPr>
        <p:spPr>
          <a:xfrm>
            <a:off x="468313" y="1412875"/>
            <a:ext cx="8351837" cy="4968875"/>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گاهي اوقات محقق بر اساس تجربه شخصي يا تجارب تکراري و مشابه ديگران يک گروه اجتماعي را معرف جامعه اي که به آن تعلق دارند مي يا بد . در واقع نمونه اي را با نظر خويش وضع نموده است</a:t>
            </a:r>
            <a:endParaRPr lang="en-US" smtClean="0"/>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755650" y="0"/>
            <a:ext cx="7772400" cy="1079500"/>
          </a:xfrm>
        </p:spPr>
        <p:txBody>
          <a:bodyPr/>
          <a:lstStyle/>
          <a:p>
            <a:r>
              <a:rPr lang="fa-IR" sz="4800" smtClean="0"/>
              <a:t>روشهاي برآورد حجم نمونه</a:t>
            </a:r>
            <a:endParaRPr lang="en-US" sz="4800" smtClean="0"/>
          </a:p>
        </p:txBody>
      </p:sp>
      <p:sp>
        <p:nvSpPr>
          <p:cNvPr id="155651" name="Rectangle 3"/>
          <p:cNvSpPr>
            <a:spLocks noGrp="1" noChangeArrowheads="1"/>
          </p:cNvSpPr>
          <p:nvPr>
            <p:ph type="subTitle" idx="1"/>
          </p:nvPr>
        </p:nvSpPr>
        <p:spPr>
          <a:xfrm>
            <a:off x="468313" y="981075"/>
            <a:ext cx="8064500" cy="5543550"/>
          </a:xfrm>
        </p:spPr>
        <p:txBody>
          <a:bodyPr rtlCol="0">
            <a:normAutofit/>
          </a:bodyPr>
          <a:lstStyle/>
          <a:p>
            <a:pPr algn="r" fontAlgn="auto">
              <a:lnSpc>
                <a:spcPct val="90000"/>
              </a:lnSpc>
              <a:spcAft>
                <a:spcPts val="0"/>
              </a:spcAft>
              <a:buFont typeface="Arial" pitchFamily="34" charset="0"/>
              <a:buNone/>
              <a:defRPr/>
            </a:pPr>
            <a:r>
              <a:rPr lang="fa-IR" smtClean="0"/>
              <a:t>روش اول :</a:t>
            </a:r>
          </a:p>
          <a:p>
            <a:pPr algn="r" fontAlgn="auto">
              <a:lnSpc>
                <a:spcPct val="90000"/>
              </a:lnSpc>
              <a:spcAft>
                <a:spcPts val="0"/>
              </a:spcAft>
              <a:buFont typeface="Arial" pitchFamily="34" charset="0"/>
              <a:buNone/>
              <a:defRPr/>
            </a:pPr>
            <a:r>
              <a:rPr lang="fa-IR" smtClean="0"/>
              <a:t>در اين روش از تخمين شخصي استفاده مي شود ؛ يعني اينکه محقق با در نظر گرفتن عواملي شخصا نسبت به برآورد حجم نمونه يا تعيين درصد مشخصي از جامعه اقدام مي کند .هرچه جامعه کوچکتر باشد ،اين درصدها بزرگتر خواهد شد و بر عکس</a:t>
            </a:r>
          </a:p>
          <a:p>
            <a:pPr algn="r" fontAlgn="auto">
              <a:lnSpc>
                <a:spcPct val="90000"/>
              </a:lnSpc>
              <a:spcAft>
                <a:spcPts val="0"/>
              </a:spcAft>
              <a:buFont typeface="Arial" pitchFamily="34" charset="0"/>
              <a:buNone/>
              <a:defRPr/>
            </a:pPr>
            <a:r>
              <a:rPr lang="fa-IR" smtClean="0"/>
              <a:t>روش دوم : </a:t>
            </a:r>
          </a:p>
          <a:p>
            <a:pPr algn="r" fontAlgn="auto">
              <a:lnSpc>
                <a:spcPct val="90000"/>
              </a:lnSpc>
              <a:spcAft>
                <a:spcPts val="0"/>
              </a:spcAft>
              <a:buFont typeface="Arial" pitchFamily="34" charset="0"/>
              <a:buNone/>
              <a:defRPr/>
            </a:pPr>
            <a:r>
              <a:rPr lang="fa-IR" smtClean="0"/>
              <a:t>در اين روش برا برآورد حجم نمونه از تکنيک ها و روش هاي آماري استفاده مي شود. ولي محقق براي انجام آن به دانستن اطلاعات و پارامترهايي درباره جامعه اي که قصد انتخاب نمونه از آن را دارد.</a:t>
            </a:r>
            <a:endParaRPr lang="en-US" smtClean="0"/>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ctrTitle"/>
          </p:nvPr>
        </p:nvSpPr>
        <p:spPr>
          <a:xfrm>
            <a:off x="611188" y="404813"/>
            <a:ext cx="7772400" cy="971550"/>
          </a:xfrm>
        </p:spPr>
        <p:txBody>
          <a:bodyPr>
            <a:normAutofit fontScale="90000"/>
          </a:bodyPr>
          <a:lstStyle/>
          <a:p>
            <a:pPr algn="r"/>
            <a:r>
              <a:rPr lang="fa-IR" sz="3200" smtClean="0"/>
              <a:t>عواملي که محقق در مورد تخمين حجم نمونه بايد مد نظر قرار دهد :</a:t>
            </a:r>
            <a:endParaRPr lang="en-US" sz="3200" smtClean="0"/>
          </a:p>
        </p:txBody>
      </p:sp>
      <p:sp>
        <p:nvSpPr>
          <p:cNvPr id="156675" name="Rectangle 3"/>
          <p:cNvSpPr>
            <a:spLocks noGrp="1" noChangeArrowheads="1"/>
          </p:cNvSpPr>
          <p:nvPr>
            <p:ph type="subTitle" idx="1"/>
          </p:nvPr>
        </p:nvSpPr>
        <p:spPr>
          <a:xfrm>
            <a:off x="755650" y="1341438"/>
            <a:ext cx="7993063" cy="4967287"/>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-حجم و اندازه جامعه </a:t>
            </a:r>
          </a:p>
          <a:p>
            <a:pPr algn="r" fontAlgn="auto">
              <a:spcAft>
                <a:spcPts val="0"/>
              </a:spcAft>
              <a:buFont typeface="Arial" pitchFamily="34" charset="0"/>
              <a:buNone/>
              <a:defRPr/>
            </a:pPr>
            <a:r>
              <a:rPr lang="fa-IR" smtClean="0"/>
              <a:t>-ميزان تجانس جامعه يا پراکندگي صفت يا صفات جامعه</a:t>
            </a:r>
          </a:p>
          <a:p>
            <a:pPr algn="r" fontAlgn="auto">
              <a:spcAft>
                <a:spcPts val="0"/>
              </a:spcAft>
              <a:buFont typeface="Arial" pitchFamily="34" charset="0"/>
              <a:buNone/>
              <a:defRPr/>
            </a:pPr>
            <a:r>
              <a:rPr lang="fa-IR" smtClean="0"/>
              <a:t>-امکانات ،مقدورات و زمان</a:t>
            </a:r>
          </a:p>
          <a:p>
            <a:pPr algn="r" fontAlgn="auto">
              <a:spcAft>
                <a:spcPts val="0"/>
              </a:spcAft>
              <a:buFont typeface="Arial" pitchFamily="34" charset="0"/>
              <a:buNone/>
              <a:defRPr/>
            </a:pPr>
            <a:endParaRPr lang="en-US" smtClean="0"/>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827088" y="620713"/>
            <a:ext cx="7772400" cy="828675"/>
          </a:xfrm>
        </p:spPr>
        <p:txBody>
          <a:bodyPr/>
          <a:lstStyle/>
          <a:p>
            <a:r>
              <a:rPr lang="fa-IR" smtClean="0"/>
              <a:t>حد نصاب هاي نمونه</a:t>
            </a:r>
            <a:endParaRPr lang="en-US" smtClean="0"/>
          </a:p>
        </p:txBody>
      </p:sp>
      <p:sp>
        <p:nvSpPr>
          <p:cNvPr id="157699" name="Rectangle 3"/>
          <p:cNvSpPr>
            <a:spLocks noGrp="1" noChangeArrowheads="1"/>
          </p:cNvSpPr>
          <p:nvPr>
            <p:ph type="subTitle" idx="1"/>
          </p:nvPr>
        </p:nvSpPr>
        <p:spPr>
          <a:xfrm>
            <a:off x="323850" y="1557338"/>
            <a:ext cx="8569325" cy="4967287"/>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-در تحقيق همبستگي حجم نمونه 30 نفر است</a:t>
            </a:r>
          </a:p>
          <a:p>
            <a:pPr algn="r" fontAlgn="auto">
              <a:spcAft>
                <a:spcPts val="0"/>
              </a:spcAft>
              <a:buFont typeface="Arial" pitchFamily="34" charset="0"/>
              <a:buNone/>
              <a:defRPr/>
            </a:pPr>
            <a:r>
              <a:rPr lang="fa-IR" smtClean="0"/>
              <a:t>- در تحقيقات عليّ و آزمايشي حجم نمونه 15 نفر است</a:t>
            </a:r>
          </a:p>
          <a:p>
            <a:pPr algn="r" fontAlgn="auto">
              <a:spcAft>
                <a:spcPts val="0"/>
              </a:spcAft>
              <a:buFont typeface="Arial" pitchFamily="34" charset="0"/>
              <a:buNone/>
              <a:defRPr/>
            </a:pPr>
            <a:r>
              <a:rPr lang="fa-IR" smtClean="0"/>
              <a:t>-در تحقيق توصيفي زمينه ياب و پيمايشي حداقل حجم نمونه 100 نفر است</a:t>
            </a:r>
          </a:p>
          <a:p>
            <a:pPr algn="r" fontAlgn="auto">
              <a:spcAft>
                <a:spcPts val="0"/>
              </a:spcAft>
              <a:buFont typeface="Arial" pitchFamily="34" charset="0"/>
              <a:buNone/>
              <a:defRPr/>
            </a:pPr>
            <a:r>
              <a:rPr lang="fa-IR" smtClean="0"/>
              <a:t>-در تحقيقاتي که نياز به طبقه بندي جامعه براي نمونه گيري ميباشد حداقل نمونه هر طبقه بين 20 تا 50 نفر است .</a:t>
            </a:r>
            <a:endParaRPr lang="en-US" smtClean="0"/>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ctrTitle"/>
          </p:nvPr>
        </p:nvSpPr>
        <p:spPr>
          <a:xfrm>
            <a:off x="684213" y="260350"/>
            <a:ext cx="7772400" cy="936625"/>
          </a:xfrm>
        </p:spPr>
        <p:txBody>
          <a:bodyPr/>
          <a:lstStyle/>
          <a:p>
            <a:pPr algn="r"/>
            <a:r>
              <a:rPr lang="fa-IR" sz="4000" smtClean="0"/>
              <a:t>ملاحظات مربوط به بر آورد حجم نمونه :</a:t>
            </a:r>
            <a:endParaRPr lang="en-US" sz="4000" smtClean="0"/>
          </a:p>
        </p:txBody>
      </p:sp>
      <p:sp>
        <p:nvSpPr>
          <p:cNvPr id="158723" name="Rectangle 3"/>
          <p:cNvSpPr>
            <a:spLocks noGrp="1" noChangeArrowheads="1"/>
          </p:cNvSpPr>
          <p:nvPr>
            <p:ph type="subTitle" idx="1"/>
          </p:nvPr>
        </p:nvSpPr>
        <p:spPr>
          <a:xfrm>
            <a:off x="468313" y="1196975"/>
            <a:ext cx="8351837" cy="5400675"/>
          </a:xfrm>
        </p:spPr>
        <p:txBody>
          <a:bodyPr rtlCol="0">
            <a:normAutofit/>
          </a:bodyPr>
          <a:lstStyle/>
          <a:p>
            <a:pPr algn="r" fontAlgn="auto">
              <a:spcAft>
                <a:spcPts val="0"/>
              </a:spcAft>
              <a:buFont typeface="Arial" pitchFamily="34" charset="0"/>
              <a:buNone/>
              <a:defRPr/>
            </a:pPr>
            <a:r>
              <a:rPr lang="fa-IR" smtClean="0"/>
              <a:t>الف ) تعداد مواردي که به عنوان حجم نمونه محاسبه مي شود در واقع به حد نصاب و حداقل  نمونه مورد نياز شناخته ميشود؛بنابراين اگر امکانات تحقيق اجازه بدهد ،بهتر است محقق نمونه خود را بيش از حداقل افزايش دهد تا به اعتبار نتيجه تحقيق خود بيفزايد .</a:t>
            </a:r>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                                                        </a:t>
            </a:r>
            <a:r>
              <a:rPr lang="fa-IR" sz="1600" smtClean="0"/>
              <a:t>ميزان اشتباهات</a:t>
            </a:r>
          </a:p>
          <a:p>
            <a:pPr algn="r" fontAlgn="auto">
              <a:spcAft>
                <a:spcPts val="0"/>
              </a:spcAft>
              <a:buFont typeface="Arial" pitchFamily="34" charset="0"/>
              <a:buNone/>
              <a:defRPr/>
            </a:pPr>
            <a:endParaRPr lang="fa-IR" sz="1600" smtClean="0"/>
          </a:p>
          <a:p>
            <a:pPr algn="r" fontAlgn="auto">
              <a:spcAft>
                <a:spcPts val="0"/>
              </a:spcAft>
              <a:buFont typeface="Arial" pitchFamily="34" charset="0"/>
              <a:buNone/>
              <a:defRPr/>
            </a:pPr>
            <a:endParaRPr lang="fa-IR" sz="1600" smtClean="0"/>
          </a:p>
          <a:p>
            <a:pPr algn="r" fontAlgn="auto">
              <a:spcAft>
                <a:spcPts val="0"/>
              </a:spcAft>
              <a:buFont typeface="Arial" pitchFamily="34" charset="0"/>
              <a:buNone/>
              <a:defRPr/>
            </a:pPr>
            <a:r>
              <a:rPr lang="fa-IR" sz="1600" smtClean="0"/>
              <a:t>                                                                           حجم نمونه</a:t>
            </a:r>
            <a:endParaRPr lang="en-US" smtClean="0"/>
          </a:p>
        </p:txBody>
      </p:sp>
      <p:sp>
        <p:nvSpPr>
          <p:cNvPr id="158724" name="Line 4"/>
          <p:cNvSpPr>
            <a:spLocks noChangeShapeType="1"/>
          </p:cNvSpPr>
          <p:nvPr/>
        </p:nvSpPr>
        <p:spPr bwMode="auto">
          <a:xfrm flipV="1">
            <a:off x="2771775" y="4437063"/>
            <a:ext cx="0" cy="1439862"/>
          </a:xfrm>
          <a:prstGeom prst="line">
            <a:avLst/>
          </a:prstGeom>
          <a:noFill/>
          <a:ln w="9525">
            <a:solidFill>
              <a:schemeClr val="tx1"/>
            </a:solidFill>
            <a:round/>
            <a:headEnd/>
            <a:tailEnd type="triangle" w="med" len="med"/>
          </a:ln>
        </p:spPr>
        <p:txBody>
          <a:bodyPr/>
          <a:lstStyle/>
          <a:p>
            <a:endParaRPr lang="en-US"/>
          </a:p>
        </p:txBody>
      </p:sp>
      <p:sp>
        <p:nvSpPr>
          <p:cNvPr id="158725" name="Line 5"/>
          <p:cNvSpPr>
            <a:spLocks noChangeShapeType="1"/>
          </p:cNvSpPr>
          <p:nvPr/>
        </p:nvSpPr>
        <p:spPr bwMode="auto">
          <a:xfrm>
            <a:off x="2771775" y="5876925"/>
            <a:ext cx="2016125" cy="0"/>
          </a:xfrm>
          <a:prstGeom prst="line">
            <a:avLst/>
          </a:prstGeom>
          <a:noFill/>
          <a:ln w="9525">
            <a:solidFill>
              <a:schemeClr val="tx1"/>
            </a:solidFill>
            <a:round/>
            <a:headEnd/>
            <a:tailEnd type="triangle" w="med" len="med"/>
          </a:ln>
        </p:spPr>
        <p:txBody>
          <a:bodyPr/>
          <a:lstStyle/>
          <a:p>
            <a:endParaRPr lang="en-US"/>
          </a:p>
        </p:txBody>
      </p:sp>
      <p:cxnSp>
        <p:nvCxnSpPr>
          <p:cNvPr id="158726" name="AutoShape 6"/>
          <p:cNvCxnSpPr>
            <a:cxnSpLocks noChangeShapeType="1"/>
            <a:stCxn id="158723" idx="2"/>
            <a:endCxn id="158723" idx="2"/>
          </p:cNvCxnSpPr>
          <p:nvPr/>
        </p:nvCxnSpPr>
        <p:spPr bwMode="auto">
          <a:xfrm rot="16200000" flipH="1">
            <a:off x="4645025" y="6597650"/>
            <a:ext cx="1588" cy="1588"/>
          </a:xfrm>
          <a:prstGeom prst="curvedConnector3">
            <a:avLst>
              <a:gd name="adj1" fmla="val 14400005"/>
            </a:avLst>
          </a:prstGeom>
          <a:noFill/>
          <a:ln w="9525">
            <a:solidFill>
              <a:schemeClr val="tx1"/>
            </a:solidFill>
            <a:round/>
            <a:headEnd/>
            <a:tailEnd/>
          </a:ln>
        </p:spPr>
      </p:cxnSp>
      <p:sp>
        <p:nvSpPr>
          <p:cNvPr id="158727" name="Freeform 7"/>
          <p:cNvSpPr>
            <a:spLocks/>
          </p:cNvSpPr>
          <p:nvPr/>
        </p:nvSpPr>
        <p:spPr bwMode="auto">
          <a:xfrm>
            <a:off x="2987675" y="4652963"/>
            <a:ext cx="1439863" cy="947737"/>
          </a:xfrm>
          <a:custGeom>
            <a:avLst/>
            <a:gdLst>
              <a:gd name="T0" fmla="*/ 0 w 907"/>
              <a:gd name="T1" fmla="*/ 0 h 597"/>
              <a:gd name="T2" fmla="*/ 458668672 w 907"/>
              <a:gd name="T3" fmla="*/ 1257556394 h 597"/>
              <a:gd name="T4" fmla="*/ 2147483647 w 907"/>
              <a:gd name="T5" fmla="*/ 1486891192 h 597"/>
              <a:gd name="T6" fmla="*/ 0 60000 65536"/>
              <a:gd name="T7" fmla="*/ 0 60000 65536"/>
              <a:gd name="T8" fmla="*/ 0 60000 65536"/>
              <a:gd name="T9" fmla="*/ 0 w 907"/>
              <a:gd name="T10" fmla="*/ 0 h 597"/>
              <a:gd name="T11" fmla="*/ 907 w 907"/>
              <a:gd name="T12" fmla="*/ 597 h 597"/>
            </a:gdLst>
            <a:ahLst/>
            <a:cxnLst>
              <a:cxn ang="T6">
                <a:pos x="T0" y="T1"/>
              </a:cxn>
              <a:cxn ang="T7">
                <a:pos x="T2" y="T3"/>
              </a:cxn>
              <a:cxn ang="T8">
                <a:pos x="T4" y="T5"/>
              </a:cxn>
            </a:cxnLst>
            <a:rect l="T9" t="T10" r="T11" b="T12"/>
            <a:pathLst>
              <a:path w="907" h="597">
                <a:moveTo>
                  <a:pt x="0" y="0"/>
                </a:moveTo>
                <a:cubicBezTo>
                  <a:pt x="15" y="200"/>
                  <a:pt x="31" y="401"/>
                  <a:pt x="182" y="499"/>
                </a:cubicBezTo>
                <a:cubicBezTo>
                  <a:pt x="333" y="597"/>
                  <a:pt x="620" y="593"/>
                  <a:pt x="907" y="590"/>
                </a:cubicBezTo>
              </a:path>
            </a:pathLst>
          </a:custGeom>
          <a:no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subTitle" idx="1"/>
          </p:nvPr>
        </p:nvSpPr>
        <p:spPr>
          <a:xfrm>
            <a:off x="468313" y="333375"/>
            <a:ext cx="8280400" cy="5975350"/>
          </a:xfrm>
        </p:spPr>
        <p:txBody>
          <a:bodyPr rtlCol="0">
            <a:normAutofit/>
          </a:bodyPr>
          <a:lstStyle/>
          <a:p>
            <a:pPr algn="r" fontAlgn="auto">
              <a:spcAft>
                <a:spcPts val="0"/>
              </a:spcAft>
              <a:buFont typeface="Arial" pitchFamily="34" charset="0"/>
              <a:buNone/>
              <a:defRPr/>
            </a:pPr>
            <a:r>
              <a:rPr lang="fa-IR" smtClean="0"/>
              <a:t>ب ) درهنگام محاسبه حجم نمونه ،محقق ممکن است تنها با يک صفت رو به رو نباشد و بخواهد چند صفت را از جامعه مطالعه کند . در اين صورت بايد حجم نمونه مورد نياز را براي هر صفت جداگانه محاسبه کند.</a:t>
            </a:r>
          </a:p>
          <a:p>
            <a:pPr algn="r" fontAlgn="auto">
              <a:spcAft>
                <a:spcPts val="0"/>
              </a:spcAft>
              <a:buFont typeface="Arial" pitchFamily="34" charset="0"/>
              <a:buNone/>
              <a:defRPr/>
            </a:pPr>
            <a:r>
              <a:rPr lang="fa-IR" smtClean="0"/>
              <a:t>ج ) محقق ميتواند به صورت گمانه زني بخشهايي از جامعه را بررسي و وضع توزيع صفت يا واريانس آن را در آن مشخص کند.</a:t>
            </a:r>
          </a:p>
          <a:p>
            <a:pPr algn="r" fontAlgn="auto">
              <a:spcAft>
                <a:spcPts val="0"/>
              </a:spcAft>
              <a:buFont typeface="Arial" pitchFamily="34" charset="0"/>
              <a:buNone/>
              <a:defRPr/>
            </a:pPr>
            <a:r>
              <a:rPr lang="fa-IR" smtClean="0"/>
              <a:t>د)با توجه به اينکه نمونه گيري خوشه اي و چند مرحله اي هزينه بر و زمان بر است اجراي آن طولاني است،توصيه ميشود محقق به طور سنجيده اي تعداد خوشه ها يا مراحل را کاهش دهد</a:t>
            </a:r>
            <a:endParaRPr lang="en-US" smtClean="0"/>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subTitle" idx="1"/>
          </p:nvPr>
        </p:nvSpPr>
        <p:spPr>
          <a:xfrm>
            <a:off x="468313" y="333375"/>
            <a:ext cx="8351837" cy="6119813"/>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ه ) در تحقيقات توصيفي زمينه ياب و پيمايشي و نيز تحقيقاتي که نمونه گيري آنها از نوع طبقه بندي احتمالي است ،بهتر است محقق حجم و تعداد نمونه را بيشتر در نظر بگيرد .</a:t>
            </a:r>
          </a:p>
          <a:p>
            <a:pPr algn="r" fontAlgn="auto">
              <a:spcAft>
                <a:spcPts val="0"/>
              </a:spcAft>
              <a:buFont typeface="Arial" pitchFamily="34" charset="0"/>
              <a:buNone/>
              <a:defRPr/>
            </a:pPr>
            <a:endParaRPr lang="en-US" smtClean="0"/>
          </a:p>
        </p:txBody>
      </p:sp>
      <p:sp>
        <p:nvSpPr>
          <p:cNvPr id="158723" name="Rectangle 3"/>
          <p:cNvSpPr>
            <a:spLocks noChangeArrowheads="1"/>
          </p:cNvSpPr>
          <p:nvPr/>
        </p:nvSpPr>
        <p:spPr bwMode="auto">
          <a:xfrm>
            <a:off x="2051050" y="2060575"/>
            <a:ext cx="247650" cy="366713"/>
          </a:xfrm>
          <a:prstGeom prst="rect">
            <a:avLst/>
          </a:prstGeom>
          <a:noFill/>
          <a:ln w="9525">
            <a:noFill/>
            <a:miter lim="800000"/>
            <a:headEnd/>
            <a:tailEnd/>
          </a:ln>
          <a:effectLst/>
        </p:spPr>
        <p:txBody>
          <a:bodyPr wrap="none">
            <a:spAutoFit/>
          </a:bodyPr>
          <a:lstStyle/>
          <a:p>
            <a:pPr>
              <a:spcBef>
                <a:spcPct val="20000"/>
              </a:spcBef>
              <a:buClr>
                <a:schemeClr val="hlink"/>
              </a:buClr>
              <a:buSzPct val="70000"/>
              <a:buFont typeface="Wingdings" pitchFamily="2" charset="2"/>
              <a:buNone/>
              <a:defRPr/>
            </a:pPr>
            <a:r>
              <a:rPr lang="fa-IR">
                <a:effectLst>
                  <a:outerShdw blurRad="38100" dist="38100" dir="2700000" algn="tl">
                    <a:srgbClr val="000000"/>
                  </a:outerShdw>
                </a:effectLst>
              </a:rPr>
              <a:t>:</a:t>
            </a:r>
            <a:endParaRPr lang="en-US">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ctrTitle"/>
          </p:nvPr>
        </p:nvSpPr>
        <p:spPr>
          <a:xfrm>
            <a:off x="611188" y="404813"/>
            <a:ext cx="7772400" cy="612775"/>
          </a:xfrm>
        </p:spPr>
        <p:txBody>
          <a:bodyPr/>
          <a:lstStyle/>
          <a:p>
            <a:r>
              <a:rPr lang="fa-IR" sz="3200" smtClean="0"/>
              <a:t>ويژگي هاي يک نمونه خوب به شرح زير است:</a:t>
            </a:r>
            <a:endParaRPr lang="en-US" sz="3200" smtClean="0"/>
          </a:p>
        </p:txBody>
      </p:sp>
      <p:sp>
        <p:nvSpPr>
          <p:cNvPr id="161795" name="Rectangle 3"/>
          <p:cNvSpPr>
            <a:spLocks noGrp="1" noChangeArrowheads="1"/>
          </p:cNvSpPr>
          <p:nvPr>
            <p:ph type="subTitle" idx="1"/>
          </p:nvPr>
        </p:nvSpPr>
        <p:spPr>
          <a:xfrm>
            <a:off x="611188" y="1484313"/>
            <a:ext cx="8137525" cy="4897437"/>
          </a:xfrm>
        </p:spPr>
        <p:txBody>
          <a:bodyPr rtlCol="0">
            <a:normAutofit/>
          </a:bodyPr>
          <a:lstStyle/>
          <a:p>
            <a:pPr algn="r" fontAlgn="auto">
              <a:spcAft>
                <a:spcPts val="0"/>
              </a:spcAft>
              <a:buFont typeface="Arial" pitchFamily="34" charset="0"/>
              <a:buNone/>
              <a:defRPr/>
            </a:pPr>
            <a:r>
              <a:rPr lang="fa-IR" smtClean="0"/>
              <a:t>-سودمندي و برخوردار بودن از جامعيت</a:t>
            </a:r>
          </a:p>
          <a:p>
            <a:pPr algn="r" fontAlgn="auto">
              <a:spcAft>
                <a:spcPts val="0"/>
              </a:spcAft>
              <a:buFont typeface="Arial" pitchFamily="34" charset="0"/>
              <a:buNone/>
              <a:defRPr/>
            </a:pPr>
            <a:r>
              <a:rPr lang="fa-IR" smtClean="0"/>
              <a:t>-داشتن اعتبار و کفايت وصول به مقصود</a:t>
            </a:r>
          </a:p>
          <a:p>
            <a:pPr algn="r" fontAlgn="auto">
              <a:spcAft>
                <a:spcPts val="0"/>
              </a:spcAft>
              <a:buFont typeface="Arial" pitchFamily="34" charset="0"/>
              <a:buNone/>
              <a:defRPr/>
            </a:pPr>
            <a:r>
              <a:rPr lang="fa-IR" smtClean="0"/>
              <a:t>-داشتن وضوح و برخورداري از طبقه بندي و تعاريف بديهي</a:t>
            </a:r>
          </a:p>
          <a:p>
            <a:pPr algn="r" fontAlgn="auto">
              <a:spcAft>
                <a:spcPts val="0"/>
              </a:spcAft>
              <a:buFont typeface="Arial" pitchFamily="34" charset="0"/>
              <a:buNone/>
              <a:defRPr/>
            </a:pPr>
            <a:r>
              <a:rPr lang="fa-IR" smtClean="0"/>
              <a:t>-برخورداري از سرعت در نمونه  گيري</a:t>
            </a:r>
          </a:p>
          <a:p>
            <a:pPr algn="r" fontAlgn="auto">
              <a:spcAft>
                <a:spcPts val="0"/>
              </a:spcAft>
              <a:buFont typeface="Arial" pitchFamily="34" charset="0"/>
              <a:buNone/>
              <a:defRPr/>
            </a:pPr>
            <a:r>
              <a:rPr lang="fa-IR" smtClean="0"/>
              <a:t>-اقتصادي بودن عمليات نمونه گيري</a:t>
            </a:r>
          </a:p>
          <a:p>
            <a:pPr algn="r" fontAlgn="auto">
              <a:spcAft>
                <a:spcPts val="0"/>
              </a:spcAft>
              <a:buFont typeface="Arial" pitchFamily="34" charset="0"/>
              <a:buNone/>
              <a:defRPr/>
            </a:pPr>
            <a:r>
              <a:rPr lang="fa-IR" smtClean="0"/>
              <a:t>-قابليت تعريف و تفسير صحيح</a:t>
            </a:r>
            <a:endParaRPr lang="en-US" smtClean="0"/>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685800" y="2516188"/>
            <a:ext cx="7772400" cy="1920875"/>
          </a:xfrm>
        </p:spPr>
        <p:txBody>
          <a:bodyPr/>
          <a:lstStyle/>
          <a:p>
            <a:r>
              <a:rPr lang="fa-IR" smtClean="0"/>
              <a:t>فصل ششم : ابزار سنجش و گردآوري اطلاعات</a:t>
            </a:r>
            <a:endParaRPr lang="en-US" smtClean="0"/>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subTitle" idx="1"/>
          </p:nvPr>
        </p:nvSpPr>
        <p:spPr>
          <a:xfrm>
            <a:off x="468313" y="333375"/>
            <a:ext cx="8351837" cy="6119813"/>
          </a:xfrm>
        </p:spPr>
        <p:txBody>
          <a:bodyPr rtlCol="0">
            <a:normAutofit/>
          </a:bodyPr>
          <a:lstStyle/>
          <a:p>
            <a:pPr algn="r" fontAlgn="auto">
              <a:spcAft>
                <a:spcPts val="0"/>
              </a:spcAft>
              <a:buFont typeface="Arial" pitchFamily="34" charset="0"/>
              <a:buNone/>
              <a:defRPr/>
            </a:pPr>
            <a:r>
              <a:rPr lang="fa-IR" smtClean="0"/>
              <a:t>ابزار سنجش و اندازه گيري وسايلي هستند که محقق به کمک آنها مي تواند اطلاعات مورد نياز را براي تجزيه و تحليل و بررسي پديده مورد مطالعه و نهايتا کشف حقيقت گردآوري نمايد.</a:t>
            </a:r>
          </a:p>
          <a:p>
            <a:pPr algn="r" fontAlgn="auto">
              <a:spcAft>
                <a:spcPts val="0"/>
              </a:spcAft>
              <a:buFont typeface="Arial" pitchFamily="34" charset="0"/>
              <a:buNone/>
              <a:defRPr/>
            </a:pPr>
            <a:r>
              <a:rPr lang="fa-IR" smtClean="0"/>
              <a:t>در تعريف ابزار اندازه گيري مي توان گفت :</a:t>
            </a:r>
          </a:p>
          <a:p>
            <a:pPr algn="r" fontAlgn="auto">
              <a:spcAft>
                <a:spcPts val="0"/>
              </a:spcAft>
              <a:buFont typeface="Arial" pitchFamily="34" charset="0"/>
              <a:buNone/>
              <a:defRPr/>
            </a:pPr>
            <a:r>
              <a:rPr lang="fa-IR" smtClean="0"/>
              <a:t>ابزار اندازه گيري و مقياس ها  وسايلي هستند که محقق به کمک آنها قادر است اطلاعات مورد نياز تحقيق خود را گردآوري ،ثبت و کميّ نمايد.</a:t>
            </a:r>
            <a:endParaRPr lang="en-US"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0537" y="304800"/>
            <a:ext cx="6519463" cy="584775"/>
          </a:xfrm>
          <a:prstGeom prst="rect">
            <a:avLst/>
          </a:prstGeom>
        </p:spPr>
        <p:txBody>
          <a:bodyPr wrap="square">
            <a:spAutoFit/>
          </a:bodyPr>
          <a:lstStyle/>
          <a:p>
            <a:pPr algn="ctr" rtl="1" fontAlgn="auto">
              <a:spcAft>
                <a:spcPts val="0"/>
              </a:spcAft>
              <a:defRPr/>
            </a:pPr>
            <a:r>
              <a:rPr lang="fa-IR" sz="3200" b="1" dirty="0" smtClean="0">
                <a:solidFill>
                  <a:srgbClr val="FF0000"/>
                </a:solidFill>
              </a:rPr>
              <a:t>نظريه داراي ويژگي هاي زير است</a:t>
            </a:r>
            <a:r>
              <a:rPr lang="fa-IR" dirty="0" smtClean="0"/>
              <a:t>:</a:t>
            </a:r>
          </a:p>
        </p:txBody>
      </p:sp>
      <p:sp>
        <p:nvSpPr>
          <p:cNvPr id="5" name="Rectangle 4"/>
          <p:cNvSpPr/>
          <p:nvPr/>
        </p:nvSpPr>
        <p:spPr>
          <a:xfrm>
            <a:off x="152400" y="990600"/>
            <a:ext cx="8763000" cy="523220"/>
          </a:xfrm>
          <a:prstGeom prst="rect">
            <a:avLst/>
          </a:prstGeom>
        </p:spPr>
        <p:txBody>
          <a:bodyPr wrap="square">
            <a:spAutoFit/>
          </a:bodyPr>
          <a:lstStyle/>
          <a:p>
            <a:pPr fontAlgn="auto">
              <a:spcAft>
                <a:spcPts val="0"/>
              </a:spcAft>
              <a:defRPr/>
            </a:pPr>
            <a:r>
              <a:rPr lang="fa-IR" sz="2800" b="1" dirty="0" smtClean="0"/>
              <a:t>- مبين ماهيت پديده يا روابط علت و معلولي بين پديده ها و متغيرهاست.</a:t>
            </a:r>
          </a:p>
        </p:txBody>
      </p:sp>
      <p:sp>
        <p:nvSpPr>
          <p:cNvPr id="6" name="Rectangle 5"/>
          <p:cNvSpPr/>
          <p:nvPr/>
        </p:nvSpPr>
        <p:spPr>
          <a:xfrm>
            <a:off x="381000" y="1752600"/>
            <a:ext cx="8458200" cy="954107"/>
          </a:xfrm>
          <a:prstGeom prst="rect">
            <a:avLst/>
          </a:prstGeom>
        </p:spPr>
        <p:txBody>
          <a:bodyPr wrap="square">
            <a:spAutoFit/>
          </a:bodyPr>
          <a:lstStyle/>
          <a:p>
            <a:pPr fontAlgn="auto">
              <a:spcAft>
                <a:spcPts val="0"/>
              </a:spcAft>
              <a:defRPr/>
            </a:pPr>
            <a:r>
              <a:rPr lang="fa-IR" sz="2800" b="1" dirty="0" smtClean="0"/>
              <a:t>- از ترکيب مفاهيم , قضايا و قوانين ويژه خود که به صورت نظام يافته درباره يک واقعيت به وجود مي آيد حاصل آمده است.</a:t>
            </a:r>
          </a:p>
        </p:txBody>
      </p:sp>
      <p:sp>
        <p:nvSpPr>
          <p:cNvPr id="7" name="Rectangle 6"/>
          <p:cNvSpPr/>
          <p:nvPr/>
        </p:nvSpPr>
        <p:spPr>
          <a:xfrm>
            <a:off x="381001" y="2971800"/>
            <a:ext cx="8458200" cy="523220"/>
          </a:xfrm>
          <a:prstGeom prst="rect">
            <a:avLst/>
          </a:prstGeom>
        </p:spPr>
        <p:txBody>
          <a:bodyPr wrap="square">
            <a:spAutoFit/>
          </a:bodyPr>
          <a:lstStyle/>
          <a:p>
            <a:pPr fontAlgn="auto">
              <a:spcAft>
                <a:spcPts val="0"/>
              </a:spcAft>
              <a:defRPr/>
            </a:pPr>
            <a:r>
              <a:rPr lang="fa-IR" sz="2800" b="1" dirty="0" smtClean="0"/>
              <a:t>- قدرت پيش بيني و آينده نگري  دارد.</a:t>
            </a:r>
          </a:p>
        </p:txBody>
      </p:sp>
      <p:sp>
        <p:nvSpPr>
          <p:cNvPr id="8" name="Rectangle 7"/>
          <p:cNvSpPr/>
          <p:nvPr/>
        </p:nvSpPr>
        <p:spPr>
          <a:xfrm>
            <a:off x="762000" y="3657600"/>
            <a:ext cx="7924800" cy="523220"/>
          </a:xfrm>
          <a:prstGeom prst="rect">
            <a:avLst/>
          </a:prstGeom>
        </p:spPr>
        <p:txBody>
          <a:bodyPr wrap="square">
            <a:spAutoFit/>
          </a:bodyPr>
          <a:lstStyle/>
          <a:p>
            <a:r>
              <a:rPr lang="fa-IR" sz="2800" b="1" dirty="0" smtClean="0"/>
              <a:t>مفاهيم و قضاياي نظريه از مصاديق بيروني برخوردارند .</a:t>
            </a:r>
            <a:endParaRPr lang="en-US" sz="2800" b="1" dirty="0"/>
          </a:p>
        </p:txBody>
      </p:sp>
      <p:sp>
        <p:nvSpPr>
          <p:cNvPr id="9" name="Rectangle 8"/>
          <p:cNvSpPr/>
          <p:nvPr/>
        </p:nvSpPr>
        <p:spPr>
          <a:xfrm>
            <a:off x="457200" y="4419600"/>
            <a:ext cx="8382000" cy="523220"/>
          </a:xfrm>
          <a:prstGeom prst="rect">
            <a:avLst/>
          </a:prstGeom>
        </p:spPr>
        <p:txBody>
          <a:bodyPr wrap="square">
            <a:spAutoFit/>
          </a:bodyPr>
          <a:lstStyle/>
          <a:p>
            <a:pPr fontAlgn="auto">
              <a:spcAft>
                <a:spcPts val="0"/>
              </a:spcAft>
              <a:defRPr/>
            </a:pPr>
            <a:r>
              <a:rPr lang="fa-IR" sz="2800" b="1" dirty="0" smtClean="0"/>
              <a:t>- چهارچوب مفهومي مناسبي را براي انجام دادن تحقيقات ارايه ميدهد</a:t>
            </a:r>
            <a:r>
              <a:rPr lang="fa-IR"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755650" y="260350"/>
            <a:ext cx="7772400" cy="1079500"/>
          </a:xfrm>
        </p:spPr>
        <p:txBody>
          <a:bodyPr/>
          <a:lstStyle/>
          <a:p>
            <a:r>
              <a:rPr lang="fa-IR" sz="3600" smtClean="0"/>
              <a:t>طبقه بندي ابزار اندازه گيري و گردآوري اطلاعات</a:t>
            </a:r>
            <a:endParaRPr lang="en-US" sz="3600" smtClean="0"/>
          </a:p>
        </p:txBody>
      </p:sp>
      <p:sp>
        <p:nvSpPr>
          <p:cNvPr id="164867" name="Rectangle 3"/>
          <p:cNvSpPr>
            <a:spLocks noGrp="1" noChangeArrowheads="1"/>
          </p:cNvSpPr>
          <p:nvPr>
            <p:ph type="subTitle" idx="1"/>
          </p:nvPr>
        </p:nvSpPr>
        <p:spPr>
          <a:xfrm>
            <a:off x="611188" y="1341438"/>
            <a:ext cx="7921625" cy="5111750"/>
          </a:xfrm>
        </p:spPr>
        <p:txBody>
          <a:bodyPr rtlCol="0">
            <a:normAutofit/>
          </a:bodyPr>
          <a:lstStyle/>
          <a:p>
            <a:pPr algn="r" fontAlgn="auto">
              <a:spcAft>
                <a:spcPts val="0"/>
              </a:spcAft>
              <a:buFont typeface="Arial" pitchFamily="34" charset="0"/>
              <a:buNone/>
              <a:defRPr/>
            </a:pPr>
            <a:r>
              <a:rPr lang="fa-IR" smtClean="0"/>
              <a:t>ابزارهاي اندازه گيري به دو دسته کلي تقسيم ميشوند:</a:t>
            </a:r>
          </a:p>
          <a:p>
            <a:pPr algn="r" fontAlgn="auto">
              <a:spcAft>
                <a:spcPts val="0"/>
              </a:spcAft>
              <a:buFont typeface="Arial" pitchFamily="34" charset="0"/>
              <a:buNone/>
              <a:defRPr/>
            </a:pPr>
            <a:r>
              <a:rPr lang="fa-IR" smtClean="0"/>
              <a:t>-استاندارد يا ميزان شده</a:t>
            </a:r>
          </a:p>
          <a:p>
            <a:pPr algn="r" fontAlgn="auto">
              <a:spcAft>
                <a:spcPts val="0"/>
              </a:spcAft>
              <a:buFont typeface="Arial" pitchFamily="34" charset="0"/>
              <a:buNone/>
              <a:defRPr/>
            </a:pPr>
            <a:r>
              <a:rPr lang="fa-IR" smtClean="0"/>
              <a:t>-محقق ساخته</a:t>
            </a:r>
          </a:p>
          <a:p>
            <a:pPr algn="r" fontAlgn="auto">
              <a:spcAft>
                <a:spcPts val="0"/>
              </a:spcAft>
              <a:buFont typeface="Arial" pitchFamily="34" charset="0"/>
              <a:buNone/>
              <a:defRPr/>
            </a:pPr>
            <a:r>
              <a:rPr lang="fa-IR" smtClean="0"/>
              <a:t>ابزارهاي استاندارد قابليت اعتماد بالايي دارند و بيشتر مورد استفاده محققان قرار ميگيرند.و کار تحقيق را راحتتر مي نمايند و محقق با اطمينان بالاي از آنها استفاده مي کنند.</a:t>
            </a:r>
            <a:endParaRPr lang="en-US" smtClean="0"/>
          </a:p>
        </p:txBody>
      </p:sp>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755650" y="333375"/>
            <a:ext cx="7772400" cy="828675"/>
          </a:xfrm>
        </p:spPr>
        <p:txBody>
          <a:bodyPr/>
          <a:lstStyle/>
          <a:p>
            <a:r>
              <a:rPr lang="fa-IR" sz="4000" smtClean="0"/>
              <a:t>ويژگي هاي ابزار سنجش</a:t>
            </a:r>
            <a:endParaRPr lang="en-US" sz="4000" smtClean="0"/>
          </a:p>
        </p:txBody>
      </p:sp>
      <p:sp>
        <p:nvSpPr>
          <p:cNvPr id="165891" name="Rectangle 3"/>
          <p:cNvSpPr>
            <a:spLocks noGrp="1" noChangeArrowheads="1"/>
          </p:cNvSpPr>
          <p:nvPr>
            <p:ph type="subTitle" idx="1"/>
          </p:nvPr>
        </p:nvSpPr>
        <p:spPr>
          <a:xfrm>
            <a:off x="323850" y="1412875"/>
            <a:ext cx="8569325" cy="4895850"/>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-جنبه هاي مختلف آنها به خوبي تعريف شده است.</a:t>
            </a:r>
          </a:p>
          <a:p>
            <a:pPr algn="r" fontAlgn="auto">
              <a:spcAft>
                <a:spcPts val="0"/>
              </a:spcAft>
              <a:buFont typeface="Arial" pitchFamily="34" charset="0"/>
              <a:buNone/>
              <a:defRPr/>
            </a:pPr>
            <a:r>
              <a:rPr lang="fa-IR" smtClean="0"/>
              <a:t>-روشهاي نمره گذاري به دقت مشخص شده است.</a:t>
            </a:r>
          </a:p>
          <a:p>
            <a:pPr algn="r" fontAlgn="auto">
              <a:spcAft>
                <a:spcPts val="0"/>
              </a:spcAft>
              <a:buFont typeface="Arial" pitchFamily="34" charset="0"/>
              <a:buNone/>
              <a:defRPr/>
            </a:pPr>
            <a:r>
              <a:rPr lang="fa-IR" smtClean="0"/>
              <a:t>-اعتبار و پايايي آنهاي از طريق تجارب زياد مورد تاييد قرار گرفته است.</a:t>
            </a:r>
            <a:endParaRPr lang="en-US" smtClean="0"/>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a:xfrm>
            <a:off x="684213" y="333375"/>
            <a:ext cx="7772400" cy="828675"/>
          </a:xfrm>
        </p:spPr>
        <p:txBody>
          <a:bodyPr/>
          <a:lstStyle/>
          <a:p>
            <a:r>
              <a:rPr lang="fa-IR" smtClean="0"/>
              <a:t>انواع ابزارهاي گردآوري اطلاعات </a:t>
            </a:r>
            <a:endParaRPr lang="en-US" smtClean="0"/>
          </a:p>
        </p:txBody>
      </p:sp>
      <p:sp>
        <p:nvSpPr>
          <p:cNvPr id="166915" name="Rectangle 3"/>
          <p:cNvSpPr>
            <a:spLocks noGrp="1" noChangeArrowheads="1"/>
          </p:cNvSpPr>
          <p:nvPr>
            <p:ph type="subTitle" idx="1"/>
          </p:nvPr>
        </p:nvSpPr>
        <p:spPr>
          <a:xfrm>
            <a:off x="468313" y="1196975"/>
            <a:ext cx="8456612" cy="5327650"/>
          </a:xfrm>
        </p:spPr>
        <p:txBody>
          <a:bodyPr rtlCol="0">
            <a:normAutofit/>
          </a:bodyPr>
          <a:lstStyle/>
          <a:p>
            <a:pPr algn="r" fontAlgn="auto">
              <a:spcAft>
                <a:spcPts val="0"/>
              </a:spcAft>
              <a:buFont typeface="Arial" pitchFamily="34" charset="0"/>
              <a:buNone/>
              <a:defRPr/>
            </a:pPr>
            <a:r>
              <a:rPr lang="fa-IR" smtClean="0"/>
              <a:t>الف ) پرسشنامه                   ب)مصاحبه</a:t>
            </a:r>
          </a:p>
          <a:p>
            <a:pPr algn="r" fontAlgn="auto">
              <a:spcAft>
                <a:spcPts val="0"/>
              </a:spcAft>
              <a:buFont typeface="Arial" pitchFamily="34" charset="0"/>
              <a:buNone/>
              <a:defRPr/>
            </a:pPr>
            <a:r>
              <a:rPr lang="fa-IR" smtClean="0"/>
              <a:t>ج  ) کارت مشاهده                د ) نظرسنج</a:t>
            </a:r>
          </a:p>
          <a:p>
            <a:pPr algn="r" fontAlgn="auto">
              <a:spcAft>
                <a:spcPts val="0"/>
              </a:spcAft>
              <a:buFont typeface="Arial" pitchFamily="34" charset="0"/>
              <a:buNone/>
              <a:defRPr/>
            </a:pPr>
            <a:r>
              <a:rPr lang="fa-IR" smtClean="0"/>
              <a:t>ه  ) فيش                            و ) فرم</a:t>
            </a:r>
          </a:p>
          <a:p>
            <a:pPr algn="r" fontAlgn="auto">
              <a:spcAft>
                <a:spcPts val="0"/>
              </a:spcAft>
              <a:buFont typeface="Arial" pitchFamily="34" charset="0"/>
              <a:buNone/>
              <a:defRPr/>
            </a:pPr>
            <a:r>
              <a:rPr lang="fa-IR" smtClean="0"/>
              <a:t>ز )نقشه گنگ و کروکي           ح)آزمون استعداد</a:t>
            </a:r>
          </a:p>
          <a:p>
            <a:pPr algn="r" fontAlgn="auto">
              <a:spcAft>
                <a:spcPts val="0"/>
              </a:spcAft>
              <a:buFont typeface="Arial" pitchFamily="34" charset="0"/>
              <a:buNone/>
              <a:defRPr/>
            </a:pPr>
            <a:r>
              <a:rPr lang="fa-IR" smtClean="0"/>
              <a:t>ط)آزمونهاي پيشرفت تحصيلي    ي)آزمون هوش</a:t>
            </a:r>
          </a:p>
          <a:p>
            <a:pPr algn="r" fontAlgn="auto">
              <a:spcAft>
                <a:spcPts val="0"/>
              </a:spcAft>
              <a:buFont typeface="Arial" pitchFamily="34" charset="0"/>
              <a:buNone/>
              <a:defRPr/>
            </a:pPr>
            <a:r>
              <a:rPr lang="fa-IR" smtClean="0"/>
              <a:t>ک)رغبت سنج                      ل)آزمون فرافکن</a:t>
            </a:r>
          </a:p>
          <a:p>
            <a:pPr algn="r" fontAlgn="auto">
              <a:spcAft>
                <a:spcPts val="0"/>
              </a:spcAft>
              <a:buFont typeface="Arial" pitchFamily="34" charset="0"/>
              <a:buNone/>
              <a:defRPr/>
            </a:pPr>
            <a:endParaRPr lang="en-US" smtClean="0"/>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685800" y="188913"/>
            <a:ext cx="7772400" cy="1920875"/>
          </a:xfrm>
        </p:spPr>
        <p:txBody>
          <a:bodyPr/>
          <a:lstStyle/>
          <a:p>
            <a:pPr algn="r"/>
            <a:r>
              <a:rPr lang="fa-IR" sz="4000" smtClean="0"/>
              <a:t>الف ) پرسشنامه</a:t>
            </a:r>
            <a:endParaRPr lang="en-US" sz="4000" smtClean="0"/>
          </a:p>
        </p:txBody>
      </p:sp>
      <p:sp>
        <p:nvSpPr>
          <p:cNvPr id="167939" name="Rectangle 3"/>
          <p:cNvSpPr>
            <a:spLocks noGrp="1" noChangeArrowheads="1"/>
          </p:cNvSpPr>
          <p:nvPr>
            <p:ph type="subTitle" idx="1"/>
          </p:nvPr>
        </p:nvSpPr>
        <p:spPr>
          <a:xfrm>
            <a:off x="611188" y="1557338"/>
            <a:ext cx="7921625" cy="4679950"/>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اين ابزار به صورت مجموعه سوالاتي مکتوب که حول متغيرهاي يک مساله تحقيق تنظيم شده ،ساخته مي شود و پاسخگو به شکل حضوري يا غير حضوري و مستقيم يا غير مستقيم آن را تکميل ميکند.</a:t>
            </a:r>
            <a:endParaRPr lang="en-US" smtClean="0"/>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827088" y="404813"/>
            <a:ext cx="7772400" cy="828675"/>
          </a:xfrm>
        </p:spPr>
        <p:txBody>
          <a:bodyPr/>
          <a:lstStyle/>
          <a:p>
            <a:pPr algn="r"/>
            <a:r>
              <a:rPr lang="fa-IR" sz="4000" smtClean="0"/>
              <a:t>ب)مصاحبه</a:t>
            </a:r>
            <a:endParaRPr lang="en-US" sz="4000" smtClean="0"/>
          </a:p>
        </p:txBody>
      </p:sp>
      <p:sp>
        <p:nvSpPr>
          <p:cNvPr id="168963" name="Rectangle 3"/>
          <p:cNvSpPr>
            <a:spLocks noGrp="1" noChangeArrowheads="1"/>
          </p:cNvSpPr>
          <p:nvPr>
            <p:ph type="subTitle" idx="1"/>
          </p:nvPr>
        </p:nvSpPr>
        <p:spPr>
          <a:xfrm>
            <a:off x="611188" y="1341438"/>
            <a:ext cx="8208962" cy="5111750"/>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ابزار مکتوبي است که به عنوان راهنماي طرح سوالات و ثبت اطلاعات از آن استفاده ميشود.</a:t>
            </a:r>
            <a:endParaRPr lang="en-US" smtClean="0"/>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755650" y="404813"/>
            <a:ext cx="7920038" cy="936625"/>
          </a:xfrm>
        </p:spPr>
        <p:txBody>
          <a:bodyPr/>
          <a:lstStyle/>
          <a:p>
            <a:pPr algn="r"/>
            <a:r>
              <a:rPr lang="fa-IR" sz="4000" smtClean="0"/>
              <a:t>ج  ) کارت مشاهده</a:t>
            </a:r>
            <a:endParaRPr lang="en-US" sz="4000" smtClean="0"/>
          </a:p>
        </p:txBody>
      </p:sp>
      <p:sp>
        <p:nvSpPr>
          <p:cNvPr id="169987" name="Rectangle 3"/>
          <p:cNvSpPr>
            <a:spLocks noGrp="1" noChangeArrowheads="1"/>
          </p:cNvSpPr>
          <p:nvPr>
            <p:ph type="subTitle" idx="1"/>
          </p:nvPr>
        </p:nvSpPr>
        <p:spPr>
          <a:xfrm>
            <a:off x="468313" y="1268413"/>
            <a:ext cx="8064500" cy="5256212"/>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ابزار مکتوبي  است که  با تجه به اقلام و اطلاعات خاصي تنظيم مي شود و محقق از آن براي ثبت مشاهدات مربوط به پديده مورد مطالعه استفاده مي کند.</a:t>
            </a:r>
            <a:endParaRPr lang="en-US" smtClean="0"/>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a:xfrm>
            <a:off x="684213" y="333375"/>
            <a:ext cx="7772400" cy="971550"/>
          </a:xfrm>
        </p:spPr>
        <p:txBody>
          <a:bodyPr/>
          <a:lstStyle/>
          <a:p>
            <a:pPr algn="r"/>
            <a:r>
              <a:rPr lang="fa-IR" sz="4000" smtClean="0"/>
              <a:t>د ) نظرسنج</a:t>
            </a:r>
            <a:endParaRPr lang="en-US" sz="4000" smtClean="0"/>
          </a:p>
        </p:txBody>
      </p:sp>
      <p:sp>
        <p:nvSpPr>
          <p:cNvPr id="171011" name="Rectangle 3"/>
          <p:cNvSpPr>
            <a:spLocks noGrp="1" noChangeArrowheads="1"/>
          </p:cNvSpPr>
          <p:nvPr>
            <p:ph type="subTitle" idx="1"/>
          </p:nvPr>
        </p:nvSpPr>
        <p:spPr>
          <a:xfrm>
            <a:off x="323850" y="1412875"/>
            <a:ext cx="8351838" cy="4895850"/>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ابزار مکتوبي است که محقق با طرح سوالاتي درباره مساله تحقيق و ارائه گزينه هايي در قالب يک طيف سعي دارد نوع نگرش و قضاوت فرد و شدت و ضعف آن را نسبت به متغير يا موضوع پديده اي بسنجد.</a:t>
            </a:r>
            <a:endParaRPr lang="en-US" smtClean="0"/>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a:xfrm>
            <a:off x="685800" y="333375"/>
            <a:ext cx="7772400" cy="1044575"/>
          </a:xfrm>
        </p:spPr>
        <p:txBody>
          <a:bodyPr/>
          <a:lstStyle/>
          <a:p>
            <a:pPr algn="r"/>
            <a:r>
              <a:rPr lang="fa-IR" sz="4000" smtClean="0"/>
              <a:t>ه  ) فيش</a:t>
            </a:r>
            <a:endParaRPr lang="en-US" sz="4000" smtClean="0"/>
          </a:p>
        </p:txBody>
      </p:sp>
      <p:sp>
        <p:nvSpPr>
          <p:cNvPr id="172035" name="Rectangle 3"/>
          <p:cNvSpPr>
            <a:spLocks noGrp="1" noChangeArrowheads="1"/>
          </p:cNvSpPr>
          <p:nvPr>
            <p:ph type="subTitle" idx="1"/>
          </p:nvPr>
        </p:nvSpPr>
        <p:spPr>
          <a:xfrm>
            <a:off x="395288" y="1268413"/>
            <a:ext cx="8353425" cy="5040312"/>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برگه اي است که محقق در مسير مطالعات خود در مسير مطالعات خود،تمام يا بخشي از متن مرتبط با موضوع تحقيق را به صورت کامل يا خلاصه نوشته يا ترجمه نموده يا ....</a:t>
            </a:r>
          </a:p>
          <a:p>
            <a:pPr algn="r" fontAlgn="auto">
              <a:spcAft>
                <a:spcPts val="0"/>
              </a:spcAft>
              <a:buFont typeface="Arial" pitchFamily="34" charset="0"/>
              <a:buNone/>
              <a:defRPr/>
            </a:pPr>
            <a:r>
              <a:rPr lang="fa-IR" smtClean="0"/>
              <a:t>روي آن ثبت نموده يا الصاق مي کند .</a:t>
            </a:r>
            <a:endParaRPr lang="en-US" smtClean="0"/>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a:xfrm>
            <a:off x="685800" y="549275"/>
            <a:ext cx="7772400" cy="792163"/>
          </a:xfrm>
        </p:spPr>
        <p:txBody>
          <a:bodyPr/>
          <a:lstStyle/>
          <a:p>
            <a:pPr algn="r"/>
            <a:r>
              <a:rPr lang="fa-IR" sz="4000" smtClean="0"/>
              <a:t>و ) فرم</a:t>
            </a:r>
            <a:endParaRPr lang="en-US" sz="4000" smtClean="0"/>
          </a:p>
        </p:txBody>
      </p:sp>
      <p:sp>
        <p:nvSpPr>
          <p:cNvPr id="173059" name="Rectangle 3"/>
          <p:cNvSpPr>
            <a:spLocks noGrp="1" noChangeArrowheads="1"/>
          </p:cNvSpPr>
          <p:nvPr>
            <p:ph type="subTitle" idx="1"/>
          </p:nvPr>
        </p:nvSpPr>
        <p:spPr>
          <a:xfrm>
            <a:off x="684213" y="1700213"/>
            <a:ext cx="7991475" cy="4537075"/>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برگه يا جدولي است که محقق براي انتقال اطلاعات آماري يا غير آماري مرتبط با موضوع تحقيق از منبع يا متن مورد مطالعه ، آن را طراحي مي نمايد.</a:t>
            </a:r>
            <a:endParaRPr lang="en-US" smtClean="0"/>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755650" y="476250"/>
            <a:ext cx="7772400" cy="828675"/>
          </a:xfrm>
        </p:spPr>
        <p:txBody>
          <a:bodyPr/>
          <a:lstStyle/>
          <a:p>
            <a:pPr algn="r"/>
            <a:r>
              <a:rPr lang="fa-IR" sz="4000" smtClean="0"/>
              <a:t>ز )نقشه گنگ و کروکي</a:t>
            </a:r>
            <a:endParaRPr lang="en-US" sz="4000" smtClean="0"/>
          </a:p>
        </p:txBody>
      </p:sp>
      <p:sp>
        <p:nvSpPr>
          <p:cNvPr id="174083" name="Rectangle 3"/>
          <p:cNvSpPr>
            <a:spLocks noGrp="1" noChangeArrowheads="1"/>
          </p:cNvSpPr>
          <p:nvPr>
            <p:ph type="subTitle" idx="1"/>
          </p:nvPr>
        </p:nvSpPr>
        <p:spPr>
          <a:xfrm>
            <a:off x="539750" y="1412875"/>
            <a:ext cx="8064500" cy="4968875"/>
          </a:xfrm>
        </p:spPr>
        <p:txBody>
          <a:bodyPr rtlCol="0">
            <a:normAutofit/>
          </a:bodyPr>
          <a:lstStyle/>
          <a:p>
            <a:pPr algn="r" fontAlgn="auto">
              <a:spcAft>
                <a:spcPts val="0"/>
              </a:spcAft>
              <a:buFont typeface="Arial" pitchFamily="34" charset="0"/>
              <a:buNone/>
              <a:defRPr/>
            </a:pPr>
            <a:r>
              <a:rPr lang="en-US" smtClean="0"/>
              <a:t> </a:t>
            </a: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ابزاري است گرافيکي که محقق براي انتقال و ثبت اطلاعات مربوط به موضوع تحقيق از منابع ، اطلس ها يا متون مورد مطالعه از آن استفاده ميکند.</a:t>
            </a:r>
            <a:endParaRPr lang="en-US"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2133600"/>
            <a:ext cx="7920037" cy="3046988"/>
          </a:xfrm>
          <a:prstGeom prst="rect">
            <a:avLst/>
          </a:prstGeom>
          <a:noFill/>
          <a:ln w="9525">
            <a:noFill/>
            <a:miter lim="800000"/>
            <a:headEnd/>
            <a:tailEnd/>
          </a:ln>
        </p:spPr>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 </a:t>
            </a:r>
            <a:r>
              <a:rPr lang="fa-IR" sz="3200" b="1" dirty="0" smtClean="0">
                <a:ln w="11430"/>
                <a:solidFill>
                  <a:srgbClr val="00B0F0"/>
                </a:solidFill>
                <a:effectLst>
                  <a:reflection blurRad="6350" stA="55000" endA="300" endPos="45500" dir="5400000" sy="-100000" algn="bl" rotWithShape="0"/>
                </a:effectLst>
                <a:latin typeface="Times New Roman" pitchFamily="18" charset="0"/>
                <a:cs typeface="Times New Roman" pitchFamily="18" charset="0"/>
              </a:rPr>
              <a:t>بزرگی را گفتند زندگی را بر چند اصل استوار ساختی، بفرمود 4 اصل:</a:t>
            </a:r>
          </a:p>
          <a:p>
            <a:r>
              <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چون دانستم کسی کار مرا انجام نمی دهد پس تلاش کردم.</a:t>
            </a:r>
          </a:p>
          <a:p>
            <a:pPr rtl="1"/>
            <a:r>
              <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 چون دانستم که خدا ناظر است پس حیا کردم.</a:t>
            </a:r>
          </a:p>
          <a:p>
            <a:pPr rtl="1"/>
            <a:r>
              <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چون دانستم که کسی رزق مرا نمی برد پس آرام شدم.</a:t>
            </a:r>
          </a:p>
          <a:p>
            <a:pPr rtl="1"/>
            <a:r>
              <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چون دانستم که مرگ مرا در بر می گیرد پس مهیا شدم.</a:t>
            </a:r>
            <a:endParaRPr lang="ar-S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0"/>
            <a:ext cx="7772400" cy="6477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rgbClr val="FF0000"/>
                </a:solidFill>
                <a:effectLst/>
                <a:uLnTx/>
                <a:uFillTx/>
                <a:latin typeface="+mj-lt"/>
                <a:ea typeface="+mj-ea"/>
                <a:cs typeface="+mj-cs"/>
              </a:rPr>
              <a:t>قانون علمي</a:t>
            </a:r>
            <a:endParaRPr kumimoji="0" lang="en-US"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5" name="Rectangle 4"/>
          <p:cNvSpPr/>
          <p:nvPr/>
        </p:nvSpPr>
        <p:spPr>
          <a:xfrm>
            <a:off x="381000" y="533400"/>
            <a:ext cx="8458200" cy="2677656"/>
          </a:xfrm>
          <a:prstGeom prst="rect">
            <a:avLst/>
          </a:prstGeom>
        </p:spPr>
        <p:txBody>
          <a:bodyPr wrap="square">
            <a:spAutoFit/>
          </a:bodyPr>
          <a:lstStyle/>
          <a:p>
            <a:pPr fontAlgn="auto">
              <a:lnSpc>
                <a:spcPct val="120000"/>
              </a:lnSpc>
              <a:spcAft>
                <a:spcPts val="0"/>
              </a:spcAft>
              <a:buFont typeface="Arial" pitchFamily="34" charset="0"/>
              <a:buNone/>
              <a:defRPr/>
            </a:pPr>
            <a:r>
              <a:rPr lang="fa-IR" sz="2800" b="1" dirty="0" smtClean="0"/>
              <a:t>قوانين علمي اصول کلي هستند که از رابطه </a:t>
            </a:r>
            <a:r>
              <a:rPr lang="fa-IR" sz="2800" b="1" dirty="0" smtClean="0">
                <a:solidFill>
                  <a:srgbClr val="FF0000"/>
                </a:solidFill>
              </a:rPr>
              <a:t>حتمي ,قطعي و دائمي </a:t>
            </a:r>
            <a:r>
              <a:rPr lang="fa-IR" sz="2800" b="1" dirty="0" smtClean="0"/>
              <a:t>بين متغيرها خبر ميدهند.</a:t>
            </a:r>
          </a:p>
          <a:p>
            <a:pPr fontAlgn="auto">
              <a:lnSpc>
                <a:spcPct val="120000"/>
              </a:lnSpc>
              <a:spcAft>
                <a:spcPts val="0"/>
              </a:spcAft>
              <a:buFont typeface="Arial" pitchFamily="34" charset="0"/>
              <a:buNone/>
              <a:defRPr/>
            </a:pPr>
            <a:r>
              <a:rPr lang="fa-IR" sz="2800" b="1" dirty="0" smtClean="0"/>
              <a:t>يک قانون علمي بيانگر رابطه اي کلي و عمومي بين حقايق و وقايع و پديده ها است که از طريق مشاهده حقايق يا فرايندهاي منطقي به دست مي آيد.</a:t>
            </a:r>
          </a:p>
        </p:txBody>
      </p:sp>
      <p:sp>
        <p:nvSpPr>
          <p:cNvPr id="6" name="Rectangle 5"/>
          <p:cNvSpPr/>
          <p:nvPr/>
        </p:nvSpPr>
        <p:spPr>
          <a:xfrm>
            <a:off x="457200" y="3048000"/>
            <a:ext cx="8305800" cy="523220"/>
          </a:xfrm>
          <a:prstGeom prst="rect">
            <a:avLst/>
          </a:prstGeom>
        </p:spPr>
        <p:txBody>
          <a:bodyPr wrap="square">
            <a:spAutoFit/>
          </a:bodyPr>
          <a:lstStyle/>
          <a:p>
            <a:pPr rtl="1"/>
            <a:r>
              <a:rPr lang="fa-IR" sz="2800" b="1" dirty="0" smtClean="0">
                <a:solidFill>
                  <a:srgbClr val="FF0000"/>
                </a:solidFill>
              </a:rPr>
              <a:t>قانون علمي بايد  داراي مشخصات زيرباشد:</a:t>
            </a:r>
            <a:endParaRPr lang="en-US" sz="2800" b="1" dirty="0">
              <a:solidFill>
                <a:srgbClr val="FF0000"/>
              </a:solidFill>
            </a:endParaRPr>
          </a:p>
        </p:txBody>
      </p:sp>
      <p:sp>
        <p:nvSpPr>
          <p:cNvPr id="7" name="Rectangle 6"/>
          <p:cNvSpPr/>
          <p:nvPr/>
        </p:nvSpPr>
        <p:spPr>
          <a:xfrm>
            <a:off x="3282012" y="3429000"/>
            <a:ext cx="5480988" cy="561885"/>
          </a:xfrm>
          <a:prstGeom prst="rect">
            <a:avLst/>
          </a:prstGeom>
        </p:spPr>
        <p:txBody>
          <a:bodyPr wrap="none">
            <a:spAutoFit/>
          </a:bodyPr>
          <a:lstStyle/>
          <a:p>
            <a:pPr marL="457200" indent="-457200" rtl="1" fontAlgn="auto">
              <a:lnSpc>
                <a:spcPct val="120000"/>
              </a:lnSpc>
              <a:spcAft>
                <a:spcPts val="0"/>
              </a:spcAft>
              <a:defRPr/>
            </a:pPr>
            <a:r>
              <a:rPr lang="fa-IR" sz="2800" b="1" dirty="0" smtClean="0"/>
              <a:t>-کلي بوده و بر تمام مصاديق خود تطبيق کند.</a:t>
            </a:r>
          </a:p>
        </p:txBody>
      </p:sp>
      <p:sp>
        <p:nvSpPr>
          <p:cNvPr id="8" name="Rectangle 7"/>
          <p:cNvSpPr/>
          <p:nvPr/>
        </p:nvSpPr>
        <p:spPr>
          <a:xfrm>
            <a:off x="4546038" y="4086315"/>
            <a:ext cx="4293162" cy="561885"/>
          </a:xfrm>
          <a:prstGeom prst="rect">
            <a:avLst/>
          </a:prstGeom>
        </p:spPr>
        <p:txBody>
          <a:bodyPr wrap="none">
            <a:spAutoFit/>
          </a:bodyPr>
          <a:lstStyle/>
          <a:p>
            <a:pPr marL="457200" indent="-457200" rtl="1" fontAlgn="auto">
              <a:lnSpc>
                <a:spcPct val="120000"/>
              </a:lnSpc>
              <a:spcAft>
                <a:spcPts val="0"/>
              </a:spcAft>
              <a:defRPr/>
            </a:pPr>
            <a:r>
              <a:rPr lang="fa-IR" sz="2800" b="1" dirty="0" smtClean="0"/>
              <a:t>-دقيق ,روشن , مشخص بيان شود.</a:t>
            </a:r>
          </a:p>
        </p:txBody>
      </p:sp>
      <p:sp>
        <p:nvSpPr>
          <p:cNvPr id="9" name="Rectangle 8"/>
          <p:cNvSpPr/>
          <p:nvPr/>
        </p:nvSpPr>
        <p:spPr>
          <a:xfrm>
            <a:off x="3755757" y="4772115"/>
            <a:ext cx="5083443" cy="561885"/>
          </a:xfrm>
          <a:prstGeom prst="rect">
            <a:avLst/>
          </a:prstGeom>
        </p:spPr>
        <p:txBody>
          <a:bodyPr wrap="none">
            <a:spAutoFit/>
          </a:bodyPr>
          <a:lstStyle/>
          <a:p>
            <a:pPr marL="457200" indent="-457200" rtl="1" fontAlgn="auto">
              <a:lnSpc>
                <a:spcPct val="120000"/>
              </a:lnSpc>
              <a:spcAft>
                <a:spcPts val="0"/>
              </a:spcAft>
              <a:defRPr/>
            </a:pPr>
            <a:r>
              <a:rPr lang="fa-IR" sz="2800" b="1" dirty="0" smtClean="0"/>
              <a:t>-در همه زمانها و مکانها قابل اثبات باشد.</a:t>
            </a:r>
          </a:p>
        </p:txBody>
      </p:sp>
      <p:sp>
        <p:nvSpPr>
          <p:cNvPr id="10" name="Rectangle 9"/>
          <p:cNvSpPr/>
          <p:nvPr/>
        </p:nvSpPr>
        <p:spPr>
          <a:xfrm>
            <a:off x="3067753" y="5181600"/>
            <a:ext cx="5719836" cy="561885"/>
          </a:xfrm>
          <a:prstGeom prst="rect">
            <a:avLst/>
          </a:prstGeom>
        </p:spPr>
        <p:txBody>
          <a:bodyPr wrap="none">
            <a:spAutoFit/>
          </a:bodyPr>
          <a:lstStyle/>
          <a:p>
            <a:pPr marL="457200" indent="-457200" rtl="1" fontAlgn="auto">
              <a:lnSpc>
                <a:spcPct val="120000"/>
              </a:lnSpc>
              <a:spcAft>
                <a:spcPts val="0"/>
              </a:spcAft>
              <a:defRPr/>
            </a:pPr>
            <a:r>
              <a:rPr lang="fa-IR" sz="2800" b="1" dirty="0" smtClean="0"/>
              <a:t>-با آزمايشهاي متعدد نتيجه واحد و يکسان بدهد</a:t>
            </a:r>
          </a:p>
        </p:txBody>
      </p:sp>
      <p:sp>
        <p:nvSpPr>
          <p:cNvPr id="11" name="Rectangle 10"/>
          <p:cNvSpPr/>
          <p:nvPr/>
        </p:nvSpPr>
        <p:spPr>
          <a:xfrm>
            <a:off x="2525824" y="5791200"/>
            <a:ext cx="6160976" cy="523220"/>
          </a:xfrm>
          <a:prstGeom prst="rect">
            <a:avLst/>
          </a:prstGeom>
        </p:spPr>
        <p:txBody>
          <a:bodyPr wrap="square">
            <a:spAutoFit/>
          </a:bodyPr>
          <a:lstStyle/>
          <a:p>
            <a:pPr rtl="1"/>
            <a:r>
              <a:rPr lang="fa-IR" sz="2800" b="1" dirty="0" smtClean="0"/>
              <a:t>-رابطه علت و معلولي بين دو متغير را بيان کند.</a:t>
            </a:r>
            <a:endParaRPr lang="en-US" sz="2800" b="1" dirty="0"/>
          </a:p>
        </p:txBody>
      </p:sp>
      <p:sp>
        <p:nvSpPr>
          <p:cNvPr id="12" name="Rectangle 11"/>
          <p:cNvSpPr/>
          <p:nvPr/>
        </p:nvSpPr>
        <p:spPr>
          <a:xfrm>
            <a:off x="2952653" y="6248400"/>
            <a:ext cx="5886547" cy="561885"/>
          </a:xfrm>
          <a:prstGeom prst="rect">
            <a:avLst/>
          </a:prstGeom>
        </p:spPr>
        <p:txBody>
          <a:bodyPr wrap="none">
            <a:spAutoFit/>
          </a:bodyPr>
          <a:lstStyle/>
          <a:p>
            <a:pPr marL="457200" indent="-457200" rtl="1" fontAlgn="auto">
              <a:lnSpc>
                <a:spcPct val="120000"/>
              </a:lnSpc>
              <a:spcAft>
                <a:spcPts val="0"/>
              </a:spcAft>
              <a:defRPr/>
            </a:pPr>
            <a:r>
              <a:rPr lang="fa-IR" sz="2800" b="1" dirty="0" smtClean="0"/>
              <a:t>-بر اساس اطلاعات صحيح پايه گذاري شده باشد</a:t>
            </a:r>
            <a:r>
              <a:rPr lang="fa-IR" sz="1600" dirty="0" smtClean="0"/>
              <a:t>.</a:t>
            </a: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1"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ox(i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ox(in)">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8" grpId="1"/>
      <p:bldP spid="9" grpId="0"/>
      <p:bldP spid="10" grpId="0"/>
      <p:bldP spid="11" grpId="0"/>
      <p:bldP spid="12"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ctrTitle"/>
          </p:nvPr>
        </p:nvSpPr>
        <p:spPr>
          <a:xfrm>
            <a:off x="755650" y="549275"/>
            <a:ext cx="7772400" cy="720725"/>
          </a:xfrm>
        </p:spPr>
        <p:txBody>
          <a:bodyPr/>
          <a:lstStyle/>
          <a:p>
            <a:pPr algn="r"/>
            <a:r>
              <a:rPr lang="fa-IR" sz="4000" smtClean="0"/>
              <a:t>ح)آزمون هوش</a:t>
            </a:r>
            <a:endParaRPr lang="en-US" sz="4000" smtClean="0"/>
          </a:p>
        </p:txBody>
      </p:sp>
      <p:sp>
        <p:nvSpPr>
          <p:cNvPr id="175107" name="Rectangle 3"/>
          <p:cNvSpPr>
            <a:spLocks noGrp="1" noChangeArrowheads="1"/>
          </p:cNvSpPr>
          <p:nvPr>
            <p:ph type="subTitle" idx="1"/>
          </p:nvPr>
        </p:nvSpPr>
        <p:spPr>
          <a:xfrm>
            <a:off x="539750" y="1341438"/>
            <a:ext cx="8604250" cy="5040312"/>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ابزاري است مکتوب و معمولا استاندارد و ميزان شده که معلمان ، روانشناسان ، روان سنج ها و متخصصان تعليم و تربيت براي سنجش بهره هوشي افراد آنها را به کار مي گيرند .</a:t>
            </a:r>
            <a:endParaRPr lang="en-US" smtClean="0"/>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ctrTitle"/>
          </p:nvPr>
        </p:nvSpPr>
        <p:spPr>
          <a:xfrm>
            <a:off x="827088" y="333375"/>
            <a:ext cx="7777162" cy="1020763"/>
          </a:xfrm>
        </p:spPr>
        <p:txBody>
          <a:bodyPr/>
          <a:lstStyle/>
          <a:p>
            <a:pPr algn="r"/>
            <a:r>
              <a:rPr lang="fa-IR" sz="4000" smtClean="0"/>
              <a:t>ط)آزمونهاي پيشرفت تحصيلي</a:t>
            </a:r>
            <a:endParaRPr lang="en-US" sz="4000" smtClean="0"/>
          </a:p>
        </p:txBody>
      </p:sp>
      <p:sp>
        <p:nvSpPr>
          <p:cNvPr id="176131" name="Rectangle 3"/>
          <p:cNvSpPr>
            <a:spLocks noGrp="1" noChangeArrowheads="1"/>
          </p:cNvSpPr>
          <p:nvPr>
            <p:ph type="subTitle" idx="1"/>
          </p:nvPr>
        </p:nvSpPr>
        <p:spPr>
          <a:xfrm>
            <a:off x="539750" y="1341438"/>
            <a:ext cx="7920038" cy="4967287"/>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ابزارهايي هستند که معلم به صورت سوالنامه آنها را در اختيار دانش آموز يا دانشجو قرار ميدهد تا ميزان پيشرفت و افزايش آگاهي هاي وي درباره موضوع درسي را مورد سنجش و اندازه گيري قرار دهد .</a:t>
            </a:r>
            <a:endParaRPr lang="en-US" smtClean="0"/>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ctrTitle"/>
          </p:nvPr>
        </p:nvSpPr>
        <p:spPr>
          <a:xfrm>
            <a:off x="685800" y="549275"/>
            <a:ext cx="7772400" cy="755650"/>
          </a:xfrm>
        </p:spPr>
        <p:txBody>
          <a:bodyPr/>
          <a:lstStyle/>
          <a:p>
            <a:pPr algn="r"/>
            <a:r>
              <a:rPr lang="fa-IR" sz="4000" smtClean="0"/>
              <a:t>ي)آزمون استعداد</a:t>
            </a:r>
            <a:endParaRPr lang="en-US" sz="4000" smtClean="0"/>
          </a:p>
        </p:txBody>
      </p:sp>
      <p:sp>
        <p:nvSpPr>
          <p:cNvPr id="177155" name="Rectangle 3"/>
          <p:cNvSpPr>
            <a:spLocks noGrp="1" noChangeArrowheads="1"/>
          </p:cNvSpPr>
          <p:nvPr>
            <p:ph type="subTitle" idx="1"/>
          </p:nvPr>
        </p:nvSpPr>
        <p:spPr>
          <a:xfrm>
            <a:off x="395288" y="1341438"/>
            <a:ext cx="8064500" cy="4967287"/>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ابزاري است مکتوب و معمولا استاندارد که براي اندازه گيري  توانايي بالقوه فرد در فعاليت ، ذوق و شغل خاص مورد استفاده راهنمايان ،مشاوران ،روانشناسان و .. قرار مي گيرد.</a:t>
            </a:r>
          </a:p>
          <a:p>
            <a:pPr algn="r" fontAlgn="auto">
              <a:spcAft>
                <a:spcPts val="0"/>
              </a:spcAft>
              <a:buFont typeface="Arial" pitchFamily="34" charset="0"/>
              <a:buNone/>
              <a:defRPr/>
            </a:pPr>
            <a:endParaRPr lang="en-US" smtClean="0"/>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ctrTitle"/>
          </p:nvPr>
        </p:nvSpPr>
        <p:spPr>
          <a:xfrm>
            <a:off x="685800" y="296863"/>
            <a:ext cx="7772400" cy="755650"/>
          </a:xfrm>
        </p:spPr>
        <p:txBody>
          <a:bodyPr/>
          <a:lstStyle/>
          <a:p>
            <a:pPr algn="r"/>
            <a:r>
              <a:rPr lang="fa-IR" sz="4000" smtClean="0"/>
              <a:t>ک)رغبت سنج</a:t>
            </a:r>
            <a:endParaRPr lang="en-US" sz="4000" smtClean="0"/>
          </a:p>
        </p:txBody>
      </p:sp>
      <p:sp>
        <p:nvSpPr>
          <p:cNvPr id="178179" name="Rectangle 3"/>
          <p:cNvSpPr>
            <a:spLocks noGrp="1" noChangeArrowheads="1"/>
          </p:cNvSpPr>
          <p:nvPr>
            <p:ph type="subTitle" idx="1"/>
          </p:nvPr>
        </p:nvSpPr>
        <p:spPr>
          <a:xfrm>
            <a:off x="323850" y="1196975"/>
            <a:ext cx="8424863" cy="5184775"/>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وسيله اي است مکتوب يا گرافيکي و تصويري و معمولا استاندارد که براي سنجش و تخمين علاقه و رغبت فرد نسبت به موضوع و پديدهاي خاص مورد استفاده قرار ميگيرد.</a:t>
            </a:r>
            <a:endParaRPr lang="en-US" smtClean="0"/>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685800" y="333375"/>
            <a:ext cx="7772400" cy="684213"/>
          </a:xfrm>
        </p:spPr>
        <p:txBody>
          <a:bodyPr/>
          <a:lstStyle/>
          <a:p>
            <a:pPr algn="r"/>
            <a:r>
              <a:rPr lang="fa-IR" sz="3600" smtClean="0"/>
              <a:t>ل)آزمون فرافکن</a:t>
            </a:r>
            <a:endParaRPr lang="en-US" sz="3600" smtClean="0"/>
          </a:p>
        </p:txBody>
      </p:sp>
      <p:sp>
        <p:nvSpPr>
          <p:cNvPr id="179203" name="Rectangle 3"/>
          <p:cNvSpPr>
            <a:spLocks noGrp="1" noChangeArrowheads="1"/>
          </p:cNvSpPr>
          <p:nvPr>
            <p:ph type="subTitle" idx="1"/>
          </p:nvPr>
        </p:nvSpPr>
        <p:spPr>
          <a:xfrm>
            <a:off x="323850" y="1052513"/>
            <a:ext cx="8569325" cy="5329237"/>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ابزاري است که باعث مي شود فرد طي آن احساسات دروني ، عقايد و نگرشها ،نيازها ،آرزوها و ارزشهاي مورد علاقه خود را بروز دهد .در واقع اين ابزار باعث مي شود که فرد درون خود را ظاهر سازد تا روانشناس يا روان سنج بتواند به مسائل </a:t>
            </a:r>
          </a:p>
          <a:p>
            <a:pPr algn="r" fontAlgn="auto">
              <a:spcAft>
                <a:spcPts val="0"/>
              </a:spcAft>
              <a:buFont typeface="Arial" pitchFamily="34" charset="0"/>
              <a:buNone/>
              <a:defRPr/>
            </a:pPr>
            <a:r>
              <a:rPr lang="fa-IR" smtClean="0"/>
              <a:t>دروني او پي ببرد.</a:t>
            </a:r>
            <a:endParaRPr lang="en-US" smtClean="0"/>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ctrTitle"/>
          </p:nvPr>
        </p:nvSpPr>
        <p:spPr>
          <a:xfrm>
            <a:off x="755650" y="260350"/>
            <a:ext cx="7772400" cy="1223963"/>
          </a:xfrm>
        </p:spPr>
        <p:txBody>
          <a:bodyPr/>
          <a:lstStyle/>
          <a:p>
            <a:r>
              <a:rPr lang="fa-IR" sz="4800" smtClean="0"/>
              <a:t>ابزارها و مقياس هاي اندازه گيري</a:t>
            </a:r>
            <a:endParaRPr lang="en-US" sz="4800" smtClean="0"/>
          </a:p>
        </p:txBody>
      </p:sp>
      <p:sp>
        <p:nvSpPr>
          <p:cNvPr id="180227" name="Rectangle 3"/>
          <p:cNvSpPr>
            <a:spLocks noGrp="1" noChangeArrowheads="1"/>
          </p:cNvSpPr>
          <p:nvPr>
            <p:ph type="subTitle" idx="1"/>
          </p:nvPr>
        </p:nvSpPr>
        <p:spPr>
          <a:xfrm>
            <a:off x="395288" y="1484313"/>
            <a:ext cx="8424862" cy="4752975"/>
          </a:xfrm>
        </p:spPr>
        <p:txBody>
          <a:bodyPr rtlCol="0">
            <a:normAutofit/>
          </a:bodyPr>
          <a:lstStyle/>
          <a:p>
            <a:pPr algn="r" fontAlgn="auto">
              <a:spcAft>
                <a:spcPts val="0"/>
              </a:spcAft>
              <a:buFont typeface="Arial" pitchFamily="34" charset="0"/>
              <a:buNone/>
              <a:defRPr/>
            </a:pPr>
            <a:r>
              <a:rPr lang="fa-IR" smtClean="0"/>
              <a:t>مقياسهاي اندازه گيري واحدهايي هستند که براي سنجش متغيرها در ابزارهاي گردآوري اطلاعات به کار روند. </a:t>
            </a:r>
          </a:p>
          <a:p>
            <a:pPr algn="r" fontAlgn="auto">
              <a:spcAft>
                <a:spcPts val="0"/>
              </a:spcAft>
              <a:buFont typeface="Arial" pitchFamily="34" charset="0"/>
              <a:buNone/>
              <a:defRPr/>
            </a:pPr>
            <a:r>
              <a:rPr lang="fa-IR" smtClean="0"/>
              <a:t>مقياس هاس اندازه گيري عبارتند از :</a:t>
            </a:r>
          </a:p>
          <a:p>
            <a:pPr algn="r" fontAlgn="auto">
              <a:spcAft>
                <a:spcPts val="0"/>
              </a:spcAft>
              <a:buFont typeface="Arial" pitchFamily="34" charset="0"/>
              <a:buNone/>
              <a:defRPr/>
            </a:pPr>
            <a:r>
              <a:rPr lang="fa-IR" smtClean="0"/>
              <a:t>-مقياس هاي اسمي يا عددي</a:t>
            </a:r>
          </a:p>
          <a:p>
            <a:pPr algn="r" fontAlgn="auto">
              <a:spcAft>
                <a:spcPts val="0"/>
              </a:spcAft>
              <a:buFont typeface="Arial" pitchFamily="34" charset="0"/>
              <a:buNone/>
              <a:defRPr/>
            </a:pPr>
            <a:r>
              <a:rPr lang="fa-IR" smtClean="0"/>
              <a:t>-مقياس هاي ترتيبي </a:t>
            </a:r>
          </a:p>
          <a:p>
            <a:pPr algn="r" fontAlgn="auto">
              <a:spcAft>
                <a:spcPts val="0"/>
              </a:spcAft>
              <a:buFont typeface="Arial" pitchFamily="34" charset="0"/>
              <a:buNone/>
              <a:defRPr/>
            </a:pPr>
            <a:r>
              <a:rPr lang="fa-IR" smtClean="0"/>
              <a:t>-مقياس هاي فاصله اي </a:t>
            </a:r>
          </a:p>
          <a:p>
            <a:pPr algn="r" fontAlgn="auto">
              <a:spcAft>
                <a:spcPts val="0"/>
              </a:spcAft>
              <a:buFont typeface="Arial" pitchFamily="34" charset="0"/>
              <a:buNone/>
              <a:defRPr/>
            </a:pPr>
            <a:r>
              <a:rPr lang="fa-IR" smtClean="0"/>
              <a:t>-مقياس هاي نسبي</a:t>
            </a:r>
            <a:endParaRPr lang="en-US" smtClean="0"/>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684213" y="404813"/>
            <a:ext cx="7772400" cy="863600"/>
          </a:xfrm>
        </p:spPr>
        <p:txBody>
          <a:bodyPr/>
          <a:lstStyle/>
          <a:p>
            <a:pPr algn="r"/>
            <a:r>
              <a:rPr lang="fa-IR" sz="4000" smtClean="0"/>
              <a:t>مقياس هاي اسمي يا عددي</a:t>
            </a:r>
            <a:r>
              <a:rPr lang="en-US" sz="4000" smtClean="0"/>
              <a:t>-</a:t>
            </a:r>
          </a:p>
        </p:txBody>
      </p:sp>
      <p:sp>
        <p:nvSpPr>
          <p:cNvPr id="181251" name="Rectangle 3"/>
          <p:cNvSpPr>
            <a:spLocks noGrp="1" noChangeArrowheads="1"/>
          </p:cNvSpPr>
          <p:nvPr>
            <p:ph type="subTitle" idx="1"/>
          </p:nvPr>
        </p:nvSpPr>
        <p:spPr>
          <a:xfrm>
            <a:off x="0" y="1412875"/>
            <a:ext cx="9144000" cy="5040313"/>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اين مقياس ها که به مقياس عددي ، نيز مشهورند جزو محدود ترين مقياس ها هستند و به صورت دو ارزشي و چند ارزشي وجود دارند ؛ مثلا درسنجش صفاتي نظير جنس ،مليت و مذهب از اين مقياس استفاده مي شود . </a:t>
            </a:r>
            <a:endParaRPr lang="en-US" smtClean="0"/>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a:xfrm>
            <a:off x="755650" y="260350"/>
            <a:ext cx="7772400" cy="828675"/>
          </a:xfrm>
        </p:spPr>
        <p:txBody>
          <a:bodyPr/>
          <a:lstStyle/>
          <a:p>
            <a:pPr algn="r"/>
            <a:r>
              <a:rPr lang="fa-IR" sz="4000" smtClean="0"/>
              <a:t>-مقياس هاي ترتيبي</a:t>
            </a:r>
            <a:endParaRPr lang="en-US" sz="4000" smtClean="0"/>
          </a:p>
        </p:txBody>
      </p:sp>
      <p:sp>
        <p:nvSpPr>
          <p:cNvPr id="182275" name="Rectangle 3"/>
          <p:cNvSpPr>
            <a:spLocks noGrp="1" noChangeArrowheads="1"/>
          </p:cNvSpPr>
          <p:nvPr>
            <p:ph type="subTitle" idx="1"/>
          </p:nvPr>
        </p:nvSpPr>
        <p:spPr>
          <a:xfrm>
            <a:off x="395288" y="1125538"/>
            <a:ext cx="8280400" cy="5327650"/>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با اين مقياس ها مي توان علاوه بر تشخيص وجود يا عدم وجود صفت ، شدت و ضعف آن را سنجيد .</a:t>
            </a:r>
          </a:p>
          <a:p>
            <a:pPr algn="r" fontAlgn="auto">
              <a:spcAft>
                <a:spcPts val="0"/>
              </a:spcAft>
              <a:buFont typeface="Arial" pitchFamily="34" charset="0"/>
              <a:buNone/>
              <a:defRPr/>
            </a:pPr>
            <a:r>
              <a:rPr lang="fa-IR" smtClean="0"/>
              <a:t>اين مقياس تنها ترتيب درجات را مشخص مي کند و قادر نيست فاصله بين آنها را مشخص کند.</a:t>
            </a:r>
            <a:endParaRPr lang="en-US" smtClean="0"/>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ctrTitle"/>
          </p:nvPr>
        </p:nvSpPr>
        <p:spPr>
          <a:xfrm>
            <a:off x="684213" y="333375"/>
            <a:ext cx="7772400" cy="828675"/>
          </a:xfrm>
        </p:spPr>
        <p:txBody>
          <a:bodyPr/>
          <a:lstStyle/>
          <a:p>
            <a:pPr algn="r"/>
            <a:r>
              <a:rPr lang="fa-IR" sz="4000" smtClean="0"/>
              <a:t>-مقياس هاي فاصله اي</a:t>
            </a:r>
            <a:endParaRPr lang="en-US" sz="4000" smtClean="0"/>
          </a:p>
        </p:txBody>
      </p:sp>
      <p:sp>
        <p:nvSpPr>
          <p:cNvPr id="183299" name="Rectangle 3"/>
          <p:cNvSpPr>
            <a:spLocks noGrp="1" noChangeArrowheads="1"/>
          </p:cNvSpPr>
          <p:nvPr>
            <p:ph type="subTitle" idx="1"/>
          </p:nvPr>
        </p:nvSpPr>
        <p:spPr>
          <a:xfrm>
            <a:off x="395288" y="1268413"/>
            <a:ext cx="8280400" cy="5184775"/>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fontAlgn="auto">
              <a:lnSpc>
                <a:spcPct val="130000"/>
              </a:lnSpc>
              <a:spcAft>
                <a:spcPts val="0"/>
              </a:spcAft>
              <a:buFont typeface="Arial" pitchFamily="34" charset="0"/>
              <a:buNone/>
              <a:defRPr/>
            </a:pPr>
            <a:r>
              <a:rPr lang="fa-IR" sz="4000" smtClean="0"/>
              <a:t>مقياس هاي فاصله اي علاوه بر دارا بودن صفات مقياس هاي اسمي و ترتيبي داراي اين ويژگي است که مي تواند فواصل بين نمرات را نيز مشخص کند يا به عبارتي آن را کميّ کند.</a:t>
            </a:r>
            <a:endParaRPr lang="en-US" sz="4000" smtClean="0"/>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ctrTitle"/>
          </p:nvPr>
        </p:nvSpPr>
        <p:spPr>
          <a:xfrm>
            <a:off x="685800" y="549275"/>
            <a:ext cx="7772400" cy="792163"/>
          </a:xfrm>
        </p:spPr>
        <p:txBody>
          <a:bodyPr/>
          <a:lstStyle/>
          <a:p>
            <a:pPr algn="r"/>
            <a:r>
              <a:rPr lang="fa-IR" sz="4000" smtClean="0"/>
              <a:t>-مقياس هاي نسبي</a:t>
            </a:r>
            <a:endParaRPr lang="en-US" sz="4000" smtClean="0"/>
          </a:p>
        </p:txBody>
      </p:sp>
      <p:sp>
        <p:nvSpPr>
          <p:cNvPr id="184323" name="Rectangle 3"/>
          <p:cNvSpPr>
            <a:spLocks noGrp="1" noChangeArrowheads="1"/>
          </p:cNvSpPr>
          <p:nvPr>
            <p:ph type="subTitle" idx="1"/>
          </p:nvPr>
        </p:nvSpPr>
        <p:spPr>
          <a:xfrm>
            <a:off x="468313" y="1341438"/>
            <a:ext cx="8207375" cy="5111750"/>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مقياس نسبي مانند مقياس فاصله اي است با اين تفاوت که اين مقياس داراي نقطه صفر مطلق است که به عنوان مبدا سنجش مورد استفاده قرار مي گيرد .</a:t>
            </a:r>
          </a:p>
          <a:p>
            <a:pPr algn="r" fontAlgn="auto">
              <a:spcAft>
                <a:spcPts val="0"/>
              </a:spcAft>
              <a:buFont typeface="Arial" pitchFamily="34" charset="0"/>
              <a:buNone/>
              <a:defRPr/>
            </a:pPr>
            <a:r>
              <a:rPr lang="fa-IR" smtClean="0"/>
              <a:t>از اين مقياس در اندازه گيري هاي فيزيکي نظير زمان ، مسافت ، اندازه و وزن استفاده مي شود.</a:t>
            </a:r>
            <a:endParaRPr lang="en-US"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381000"/>
            <a:ext cx="6477000" cy="646331"/>
          </a:xfrm>
          <a:prstGeom prst="rect">
            <a:avLst/>
          </a:prstGeom>
        </p:spPr>
        <p:txBody>
          <a:bodyPr wrap="square">
            <a:spAutoFit/>
          </a:bodyPr>
          <a:lstStyle/>
          <a:p>
            <a:pPr algn="ctr" rtl="1"/>
            <a:r>
              <a:rPr lang="fa-IR" sz="3600" b="1" dirty="0" smtClean="0">
                <a:solidFill>
                  <a:srgbClr val="FF0000"/>
                </a:solidFill>
              </a:rPr>
              <a:t>تحقيق علمي چيست؟</a:t>
            </a:r>
            <a:endParaRPr lang="en-US" sz="3600" b="1" dirty="0">
              <a:solidFill>
                <a:srgbClr val="FF0000"/>
              </a:solidFill>
            </a:endParaRPr>
          </a:p>
        </p:txBody>
      </p:sp>
      <p:sp>
        <p:nvSpPr>
          <p:cNvPr id="5" name="Rectangle 4"/>
          <p:cNvSpPr/>
          <p:nvPr/>
        </p:nvSpPr>
        <p:spPr>
          <a:xfrm>
            <a:off x="304800" y="1066800"/>
            <a:ext cx="8153400" cy="1714508"/>
          </a:xfrm>
          <a:prstGeom prst="rect">
            <a:avLst/>
          </a:prstGeom>
        </p:spPr>
        <p:txBody>
          <a:bodyPr wrap="square">
            <a:spAutoFit/>
          </a:bodyPr>
          <a:lstStyle/>
          <a:p>
            <a:pPr marL="514350" indent="-514350" rtl="1" fontAlgn="auto">
              <a:lnSpc>
                <a:spcPct val="130000"/>
              </a:lnSpc>
              <a:spcAft>
                <a:spcPts val="0"/>
              </a:spcAft>
              <a:buFont typeface="+mj-lt"/>
              <a:buAutoNum type="arabicPeriod"/>
              <a:defRPr/>
            </a:pPr>
            <a:r>
              <a:rPr lang="fa-IR" sz="2800" b="1" dirty="0" smtClean="0"/>
              <a:t>واژه تحقیق اطلاق عام دارد و آن شامل هر نوع فعالیت جستجو گرایانه و کاوشگرانه ای می شود که افراد برای پاسخ به مسئله ای و یا کشف مجهولی انجام می دهند.</a:t>
            </a:r>
          </a:p>
        </p:txBody>
      </p:sp>
      <p:sp>
        <p:nvSpPr>
          <p:cNvPr id="6" name="Rectangle 5"/>
          <p:cNvSpPr/>
          <p:nvPr/>
        </p:nvSpPr>
        <p:spPr>
          <a:xfrm>
            <a:off x="762000" y="3267670"/>
            <a:ext cx="7696200" cy="1815882"/>
          </a:xfrm>
          <a:prstGeom prst="rect">
            <a:avLst/>
          </a:prstGeom>
        </p:spPr>
        <p:txBody>
          <a:bodyPr wrap="square">
            <a:spAutoFit/>
          </a:bodyPr>
          <a:lstStyle/>
          <a:p>
            <a:r>
              <a:rPr lang="fa-IR" sz="2800" b="1" dirty="0" smtClean="0"/>
              <a:t>2. تحقيق علمي عبارت است از تلاش کاوشگرانه اي که با آداب خاصي به طور نظام يافته با هدف کشف مجهولي به منظور گسترش قلمرو معرفتي نوع بشر انجام شده و شناخت حاصل از آن مصاديق خارجي داشته باشد</a:t>
            </a:r>
            <a:r>
              <a:rPr lang="en-US" sz="2800" b="1" dirty="0" smtClean="0"/>
              <a:t> </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ctrTitle"/>
          </p:nvPr>
        </p:nvSpPr>
        <p:spPr>
          <a:xfrm>
            <a:off x="827088" y="404813"/>
            <a:ext cx="7772400" cy="1116012"/>
          </a:xfrm>
        </p:spPr>
        <p:txBody>
          <a:bodyPr/>
          <a:lstStyle/>
          <a:p>
            <a:r>
              <a:rPr lang="fa-IR" smtClean="0"/>
              <a:t>طيف ها </a:t>
            </a:r>
            <a:endParaRPr lang="en-US" smtClean="0"/>
          </a:p>
        </p:txBody>
      </p:sp>
      <p:sp>
        <p:nvSpPr>
          <p:cNvPr id="185347" name="Rectangle 3"/>
          <p:cNvSpPr>
            <a:spLocks noGrp="1" noChangeArrowheads="1"/>
          </p:cNvSpPr>
          <p:nvPr>
            <p:ph type="subTitle" idx="1"/>
          </p:nvPr>
        </p:nvSpPr>
        <p:spPr>
          <a:xfrm>
            <a:off x="323850" y="1557338"/>
            <a:ext cx="8496300" cy="5040312"/>
          </a:xfrm>
        </p:spPr>
        <p:txBody>
          <a:bodyPr rtlCol="0">
            <a:normAutofit/>
          </a:bodyPr>
          <a:lstStyle/>
          <a:p>
            <a:pPr algn="r" fontAlgn="auto">
              <a:spcAft>
                <a:spcPts val="0"/>
              </a:spcAft>
              <a:buFont typeface="Arial" pitchFamily="34" charset="0"/>
              <a:buNone/>
              <a:defRPr/>
            </a:pPr>
            <a:r>
              <a:rPr lang="fa-IR" smtClean="0"/>
              <a:t>سنجش ديدگاه ها و نگرش ها از امور کيفي هستند که ابزارهاي ويژه اي را در چهارچوب مقياس هاي اسمي-عددي براي اندازه گيري متغير ها طلب مي کند .محققان علوم اجتماعي و انساني سعي نموده اند براي سنجش نگرش ها ،تمايلات ،گرايش ها و آرزو ها اقدام به طراحي و ابداع ابزارهايي بنمايند که به عنوان طيف شهرت دارند .</a:t>
            </a:r>
          </a:p>
          <a:p>
            <a:pPr algn="r" fontAlgn="auto">
              <a:spcAft>
                <a:spcPts val="0"/>
              </a:spcAft>
              <a:buFont typeface="Arial" pitchFamily="34" charset="0"/>
              <a:buNone/>
              <a:defRPr/>
            </a:pPr>
            <a:r>
              <a:rPr lang="fa-IR" smtClean="0"/>
              <a:t>در اين جا به توضيح مختصر سه نوع از اين طيف ها مي پردازيم:</a:t>
            </a:r>
          </a:p>
          <a:p>
            <a:pPr algn="r" fontAlgn="auto">
              <a:spcAft>
                <a:spcPts val="0"/>
              </a:spcAft>
              <a:buFont typeface="Arial" pitchFamily="34" charset="0"/>
              <a:buNone/>
              <a:defRPr/>
            </a:pPr>
            <a:r>
              <a:rPr lang="fa-IR" smtClean="0"/>
              <a:t>بوگاردوس - ليکرت  - گاتمن  </a:t>
            </a:r>
            <a:endParaRPr lang="en-US" smtClean="0"/>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827088" y="260350"/>
            <a:ext cx="7772400" cy="720725"/>
          </a:xfrm>
        </p:spPr>
        <p:txBody>
          <a:bodyPr/>
          <a:lstStyle/>
          <a:p>
            <a:pPr algn="r"/>
            <a:r>
              <a:rPr lang="fa-IR" sz="3600" smtClean="0"/>
              <a:t>طيف بوگاردوس:</a:t>
            </a:r>
            <a:endParaRPr lang="en-US" sz="3600" smtClean="0"/>
          </a:p>
        </p:txBody>
      </p:sp>
      <p:sp>
        <p:nvSpPr>
          <p:cNvPr id="186371" name="Rectangle 3"/>
          <p:cNvSpPr>
            <a:spLocks noGrp="1" noChangeArrowheads="1"/>
          </p:cNvSpPr>
          <p:nvPr>
            <p:ph type="subTitle" idx="1"/>
          </p:nvPr>
        </p:nvSpPr>
        <p:spPr>
          <a:xfrm>
            <a:off x="323850" y="981075"/>
            <a:ext cx="8496300" cy="5472113"/>
          </a:xfrm>
        </p:spPr>
        <p:txBody>
          <a:bodyPr rtlCol="0">
            <a:normAutofit/>
          </a:bodyPr>
          <a:lstStyle/>
          <a:p>
            <a:pPr algn="r" fontAlgn="auto">
              <a:spcAft>
                <a:spcPts val="0"/>
              </a:spcAft>
              <a:buFont typeface="Arial" pitchFamily="34" charset="0"/>
              <a:buNone/>
              <a:defRPr/>
            </a:pPr>
            <a:r>
              <a:rPr lang="fa-IR" smtClean="0"/>
              <a:t>بوگاردوس اين طيف را که به طيف فاصله اجتماعي نيز معروف است در دانشگاه کاليفرنيا جنوبي طراحي کرد. بر اساس اين طيف سعي ميگردد ميزان پذيرش يا طرد يک فرد يا گروه به وسيله افراد يا گروه هاي ديگر مورد سنجش قرار گيرد.</a:t>
            </a:r>
          </a:p>
          <a:p>
            <a:pPr algn="r" fontAlgn="auto">
              <a:spcAft>
                <a:spcPts val="0"/>
              </a:spcAft>
              <a:buFont typeface="Arial" pitchFamily="34" charset="0"/>
              <a:buNone/>
              <a:defRPr/>
            </a:pPr>
            <a:r>
              <a:rPr lang="fa-IR" smtClean="0"/>
              <a:t>در اين طيف سه وضعيت به هفت درجه وجود دارد که فرد مي تواند تمايل يا عدم تمايل خود را نسبت به فرد يا موضوعي در يکي از درجات طيف مشخص کند .</a:t>
            </a:r>
          </a:p>
          <a:p>
            <a:pPr algn="r" fontAlgn="auto">
              <a:spcAft>
                <a:spcPts val="0"/>
              </a:spcAft>
              <a:buFont typeface="Arial" pitchFamily="34" charset="0"/>
              <a:buNone/>
              <a:defRPr/>
            </a:pPr>
            <a:endParaRPr lang="fa-IR" sz="1400" smtClean="0"/>
          </a:p>
          <a:p>
            <a:pPr algn="r" fontAlgn="auto">
              <a:spcAft>
                <a:spcPts val="0"/>
              </a:spcAft>
              <a:buFont typeface="Arial" pitchFamily="34" charset="0"/>
              <a:buNone/>
              <a:defRPr/>
            </a:pPr>
            <a:r>
              <a:rPr lang="fa-IR" sz="1400" smtClean="0"/>
              <a:t>           </a:t>
            </a:r>
            <a:r>
              <a:rPr lang="fa-IR" sz="1800" smtClean="0"/>
              <a:t>عدم تمايل                                         تمايل متوسط                               تمايل کامل</a:t>
            </a:r>
            <a:endParaRPr lang="en-US" sz="1400" smtClean="0"/>
          </a:p>
        </p:txBody>
      </p:sp>
      <p:sp>
        <p:nvSpPr>
          <p:cNvPr id="186372" name="Line 4"/>
          <p:cNvSpPr>
            <a:spLocks noChangeShapeType="1"/>
          </p:cNvSpPr>
          <p:nvPr/>
        </p:nvSpPr>
        <p:spPr bwMode="auto">
          <a:xfrm>
            <a:off x="1042988" y="6021388"/>
            <a:ext cx="7345362" cy="0"/>
          </a:xfrm>
          <a:prstGeom prst="line">
            <a:avLst/>
          </a:prstGeom>
          <a:noFill/>
          <a:ln w="9525">
            <a:solidFill>
              <a:schemeClr val="tx1"/>
            </a:solidFill>
            <a:round/>
            <a:headEnd/>
            <a:tailEnd/>
          </a:ln>
        </p:spPr>
        <p:txBody>
          <a:bodyPr/>
          <a:lstStyle/>
          <a:p>
            <a:endParaRPr lang="en-US"/>
          </a:p>
        </p:txBody>
      </p:sp>
      <p:sp>
        <p:nvSpPr>
          <p:cNvPr id="186373" name="AutoShape 5"/>
          <p:cNvSpPr>
            <a:spLocks noChangeArrowheads="1"/>
          </p:cNvSpPr>
          <p:nvPr/>
        </p:nvSpPr>
        <p:spPr bwMode="auto">
          <a:xfrm>
            <a:off x="971550" y="5949950"/>
            <a:ext cx="71438" cy="142875"/>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186374" name="AutoShape 6"/>
          <p:cNvSpPr>
            <a:spLocks noChangeArrowheads="1"/>
          </p:cNvSpPr>
          <p:nvPr/>
        </p:nvSpPr>
        <p:spPr bwMode="auto">
          <a:xfrm>
            <a:off x="5867400" y="5949950"/>
            <a:ext cx="71438" cy="142875"/>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186375" name="AutoShape 7"/>
          <p:cNvSpPr>
            <a:spLocks noChangeArrowheads="1"/>
          </p:cNvSpPr>
          <p:nvPr/>
        </p:nvSpPr>
        <p:spPr bwMode="auto">
          <a:xfrm>
            <a:off x="4500563" y="5949950"/>
            <a:ext cx="71437" cy="142875"/>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186376" name="AutoShape 8"/>
          <p:cNvSpPr>
            <a:spLocks noChangeArrowheads="1"/>
          </p:cNvSpPr>
          <p:nvPr/>
        </p:nvSpPr>
        <p:spPr bwMode="auto">
          <a:xfrm>
            <a:off x="3203575" y="5949950"/>
            <a:ext cx="71438" cy="142875"/>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186377" name="AutoShape 9"/>
          <p:cNvSpPr>
            <a:spLocks noChangeArrowheads="1"/>
          </p:cNvSpPr>
          <p:nvPr/>
        </p:nvSpPr>
        <p:spPr bwMode="auto">
          <a:xfrm>
            <a:off x="1979613" y="5949950"/>
            <a:ext cx="71437" cy="142875"/>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186378" name="AutoShape 10"/>
          <p:cNvSpPr>
            <a:spLocks noChangeArrowheads="1"/>
          </p:cNvSpPr>
          <p:nvPr/>
        </p:nvSpPr>
        <p:spPr bwMode="auto">
          <a:xfrm>
            <a:off x="7092950" y="5949950"/>
            <a:ext cx="71438" cy="142875"/>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186379" name="AutoShape 11"/>
          <p:cNvSpPr>
            <a:spLocks noChangeArrowheads="1"/>
          </p:cNvSpPr>
          <p:nvPr/>
        </p:nvSpPr>
        <p:spPr bwMode="auto">
          <a:xfrm>
            <a:off x="8316913" y="5949950"/>
            <a:ext cx="71437" cy="142875"/>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ctrTitle"/>
          </p:nvPr>
        </p:nvSpPr>
        <p:spPr>
          <a:xfrm>
            <a:off x="827088" y="404813"/>
            <a:ext cx="7772400" cy="828675"/>
          </a:xfrm>
        </p:spPr>
        <p:txBody>
          <a:bodyPr/>
          <a:lstStyle/>
          <a:p>
            <a:pPr algn="r"/>
            <a:r>
              <a:rPr lang="fa-IR" sz="4000" smtClean="0"/>
              <a:t>طيف ليکرت</a:t>
            </a:r>
            <a:endParaRPr lang="en-US" sz="4000" smtClean="0"/>
          </a:p>
        </p:txBody>
      </p:sp>
      <p:sp>
        <p:nvSpPr>
          <p:cNvPr id="187395" name="Rectangle 3"/>
          <p:cNvSpPr>
            <a:spLocks noGrp="1" noChangeArrowheads="1"/>
          </p:cNvSpPr>
          <p:nvPr>
            <p:ph type="subTitle" idx="1"/>
          </p:nvPr>
        </p:nvSpPr>
        <p:spPr>
          <a:xfrm>
            <a:off x="395288" y="1268413"/>
            <a:ext cx="8424862" cy="5113337"/>
          </a:xfrm>
        </p:spPr>
        <p:txBody>
          <a:bodyPr rtlCol="0">
            <a:normAutofit/>
          </a:bodyPr>
          <a:lstStyle/>
          <a:p>
            <a:pPr algn="r" fontAlgn="auto">
              <a:spcAft>
                <a:spcPts val="0"/>
              </a:spcAft>
              <a:buFont typeface="Arial" pitchFamily="34" charset="0"/>
              <a:buNone/>
              <a:defRPr/>
            </a:pPr>
            <a:r>
              <a:rPr lang="fa-IR" sz="2800" smtClean="0"/>
              <a:t>اين طيف از پنج قسمت مساوي تشکيل شده است و محقق متناسب با موضوع تحقيق موضوع تحقيق تعدادي گويه در اختيار پاسخگو قرار مي دهد تا گرايش خود را درباره آن مشخص نمايد طيف از گرايش کاملا موافق با گرايش کاملا مخالف کشيده مي شود .</a:t>
            </a:r>
          </a:p>
          <a:p>
            <a:pPr algn="r" fontAlgn="auto">
              <a:spcAft>
                <a:spcPts val="0"/>
              </a:spcAft>
              <a:buFont typeface="Arial" pitchFamily="34" charset="0"/>
              <a:buNone/>
              <a:defRPr/>
            </a:pPr>
            <a:endParaRPr lang="fa-IR" sz="2800" smtClean="0"/>
          </a:p>
          <a:p>
            <a:pPr algn="r" fontAlgn="auto">
              <a:spcAft>
                <a:spcPts val="0"/>
              </a:spcAft>
              <a:buFont typeface="Arial" pitchFamily="34" charset="0"/>
              <a:buNone/>
              <a:defRPr/>
            </a:pPr>
            <a:r>
              <a:rPr lang="fa-IR" sz="1400" smtClean="0"/>
              <a:t>          </a:t>
            </a:r>
          </a:p>
          <a:p>
            <a:pPr algn="r" fontAlgn="auto">
              <a:spcAft>
                <a:spcPts val="0"/>
              </a:spcAft>
              <a:buFont typeface="Arial" pitchFamily="34" charset="0"/>
              <a:buNone/>
              <a:defRPr/>
            </a:pPr>
            <a:r>
              <a:rPr lang="fa-IR" sz="1400" smtClean="0"/>
              <a:t>                 </a:t>
            </a:r>
            <a:r>
              <a:rPr lang="fa-IR" sz="1600" smtClean="0"/>
              <a:t>کاملا موافق            موافق                     بي نظر                  مخالف                   کاملا مخالف</a:t>
            </a:r>
          </a:p>
          <a:p>
            <a:pPr algn="r" fontAlgn="auto">
              <a:spcAft>
                <a:spcPts val="0"/>
              </a:spcAft>
              <a:buFont typeface="Arial" pitchFamily="34" charset="0"/>
              <a:buNone/>
              <a:defRPr/>
            </a:pPr>
            <a:endParaRPr lang="fa-IR" sz="2800" smtClean="0"/>
          </a:p>
          <a:p>
            <a:pPr algn="r" fontAlgn="auto">
              <a:spcAft>
                <a:spcPts val="0"/>
              </a:spcAft>
              <a:buFont typeface="Arial" pitchFamily="34" charset="0"/>
              <a:buNone/>
              <a:defRPr/>
            </a:pPr>
            <a:r>
              <a:rPr lang="fa-IR" sz="2800" smtClean="0"/>
              <a:t>محقق به هر يک از قسمتها ي طيف شماره هايي از 1 تا 5 اختصاص ميدهد سپس نمره هر يک از عبارتها را محاسبه ميکند</a:t>
            </a:r>
            <a:endParaRPr lang="en-US" sz="2800" smtClean="0"/>
          </a:p>
        </p:txBody>
      </p:sp>
      <p:sp>
        <p:nvSpPr>
          <p:cNvPr id="187396" name="Line 4"/>
          <p:cNvSpPr>
            <a:spLocks noChangeShapeType="1"/>
          </p:cNvSpPr>
          <p:nvPr/>
        </p:nvSpPr>
        <p:spPr bwMode="auto">
          <a:xfrm>
            <a:off x="1547813" y="4365625"/>
            <a:ext cx="6264275" cy="0"/>
          </a:xfrm>
          <a:prstGeom prst="line">
            <a:avLst/>
          </a:prstGeom>
          <a:noFill/>
          <a:ln w="9525">
            <a:solidFill>
              <a:schemeClr val="tx1"/>
            </a:solidFill>
            <a:round/>
            <a:headEnd/>
            <a:tailEnd/>
          </a:ln>
        </p:spPr>
        <p:txBody>
          <a:bodyPr/>
          <a:lstStyle/>
          <a:p>
            <a:endParaRPr lang="en-US"/>
          </a:p>
        </p:txBody>
      </p:sp>
      <p:sp>
        <p:nvSpPr>
          <p:cNvPr id="187397" name="AutoShape 5"/>
          <p:cNvSpPr>
            <a:spLocks noChangeArrowheads="1"/>
          </p:cNvSpPr>
          <p:nvPr/>
        </p:nvSpPr>
        <p:spPr bwMode="auto">
          <a:xfrm>
            <a:off x="6227763" y="4292600"/>
            <a:ext cx="71437" cy="142875"/>
          </a:xfrm>
          <a:prstGeom prst="flowChartDecision">
            <a:avLst/>
          </a:prstGeom>
          <a:solidFill>
            <a:schemeClr val="accent1"/>
          </a:solidFill>
          <a:ln w="9525">
            <a:solidFill>
              <a:schemeClr val="tx1"/>
            </a:solidFill>
            <a:miter lim="800000"/>
            <a:headEnd/>
            <a:tailEnd/>
          </a:ln>
        </p:spPr>
        <p:txBody>
          <a:bodyPr wrap="none" anchor="ctr"/>
          <a:lstStyle/>
          <a:p>
            <a:pPr algn="ctr"/>
            <a:r>
              <a:rPr lang="fa-IR"/>
              <a:t> </a:t>
            </a:r>
            <a:endParaRPr lang="en-US"/>
          </a:p>
        </p:txBody>
      </p:sp>
      <p:sp>
        <p:nvSpPr>
          <p:cNvPr id="187398" name="AutoShape 6"/>
          <p:cNvSpPr>
            <a:spLocks noChangeArrowheads="1"/>
          </p:cNvSpPr>
          <p:nvPr/>
        </p:nvSpPr>
        <p:spPr bwMode="auto">
          <a:xfrm>
            <a:off x="4643438" y="4292600"/>
            <a:ext cx="71437" cy="142875"/>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187399" name="AutoShape 7"/>
          <p:cNvSpPr>
            <a:spLocks noChangeArrowheads="1"/>
          </p:cNvSpPr>
          <p:nvPr/>
        </p:nvSpPr>
        <p:spPr bwMode="auto">
          <a:xfrm>
            <a:off x="3059113" y="4292600"/>
            <a:ext cx="71437" cy="142875"/>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187400" name="AutoShape 8"/>
          <p:cNvSpPr>
            <a:spLocks noChangeArrowheads="1"/>
          </p:cNvSpPr>
          <p:nvPr/>
        </p:nvSpPr>
        <p:spPr bwMode="auto">
          <a:xfrm>
            <a:off x="1547813" y="4292600"/>
            <a:ext cx="71437" cy="142875"/>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187401" name="AutoShape 9"/>
          <p:cNvSpPr>
            <a:spLocks noChangeArrowheads="1"/>
          </p:cNvSpPr>
          <p:nvPr/>
        </p:nvSpPr>
        <p:spPr bwMode="auto">
          <a:xfrm>
            <a:off x="7740650" y="4292600"/>
            <a:ext cx="71438" cy="142875"/>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ctrTitle"/>
          </p:nvPr>
        </p:nvSpPr>
        <p:spPr>
          <a:xfrm>
            <a:off x="755650" y="404813"/>
            <a:ext cx="7772400" cy="863600"/>
          </a:xfrm>
        </p:spPr>
        <p:txBody>
          <a:bodyPr/>
          <a:lstStyle/>
          <a:p>
            <a:pPr algn="r"/>
            <a:r>
              <a:rPr lang="fa-IR" sz="4000" smtClean="0"/>
              <a:t>طيف گاتمن :</a:t>
            </a:r>
            <a:endParaRPr lang="en-US" sz="4000" smtClean="0"/>
          </a:p>
        </p:txBody>
      </p:sp>
      <p:sp>
        <p:nvSpPr>
          <p:cNvPr id="188419" name="Rectangle 3"/>
          <p:cNvSpPr>
            <a:spLocks noGrp="1" noChangeArrowheads="1"/>
          </p:cNvSpPr>
          <p:nvPr>
            <p:ph type="subTitle" idx="1"/>
          </p:nvPr>
        </p:nvSpPr>
        <p:spPr>
          <a:xfrm>
            <a:off x="323850" y="1341438"/>
            <a:ext cx="8640763" cy="5256212"/>
          </a:xfrm>
        </p:spPr>
        <p:txBody>
          <a:bodyPr rtlCol="0">
            <a:normAutofit/>
          </a:bodyPr>
          <a:lstStyle/>
          <a:p>
            <a:pPr algn="r" fontAlgn="auto">
              <a:spcAft>
                <a:spcPts val="0"/>
              </a:spcAft>
              <a:buFont typeface="Arial" pitchFamily="34" charset="0"/>
              <a:buNone/>
              <a:defRPr/>
            </a:pPr>
            <a:r>
              <a:rPr lang="fa-IR" smtClean="0"/>
              <a:t>اين طيف محقق را قادر مي سازد که از روي نمره پاسخگو با دقت و با حداکثر 10 درصد خطا در کل نمونه بتواند عبارات مورد تاييد پاسخگو را دريابد . عبارات مقياس گاتمن داراي ويژگي هاي ترتيب پذيري و تجمع پذيري است .</a:t>
            </a:r>
          </a:p>
          <a:p>
            <a:pPr algn="r" fontAlgn="auto">
              <a:spcAft>
                <a:spcPts val="0"/>
              </a:spcAft>
              <a:buFont typeface="Arial" pitchFamily="34" charset="0"/>
              <a:buNone/>
              <a:defRPr/>
            </a:pPr>
            <a:r>
              <a:rPr lang="fa-IR" smtClean="0"/>
              <a:t>يعني عبارت ها از ترتيب منطقي برخوردار بوده درآغاز عبارتي قرار مي گيرد که مبين شديدترين حالت گرايش مثبت يا منفي باشد و در عبارات بعدي بتدريج از شدت آن کاسته مي شود .</a:t>
            </a:r>
            <a:endParaRPr lang="en-US" smtClean="0"/>
          </a:p>
        </p:txBody>
      </p:sp>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ctrTitle"/>
          </p:nvPr>
        </p:nvSpPr>
        <p:spPr>
          <a:xfrm>
            <a:off x="684213" y="260350"/>
            <a:ext cx="7772400" cy="792163"/>
          </a:xfrm>
        </p:spPr>
        <p:txBody>
          <a:bodyPr/>
          <a:lstStyle/>
          <a:p>
            <a:r>
              <a:rPr lang="fa-IR" sz="4000" smtClean="0"/>
              <a:t>روايي و پايايي ابزار سنجش</a:t>
            </a:r>
            <a:endParaRPr lang="en-US" sz="4000" smtClean="0"/>
          </a:p>
        </p:txBody>
      </p:sp>
      <p:sp>
        <p:nvSpPr>
          <p:cNvPr id="189443" name="Rectangle 3"/>
          <p:cNvSpPr>
            <a:spLocks noGrp="1" noChangeArrowheads="1"/>
          </p:cNvSpPr>
          <p:nvPr>
            <p:ph type="subTitle" idx="1"/>
          </p:nvPr>
        </p:nvSpPr>
        <p:spPr>
          <a:xfrm>
            <a:off x="0" y="1196975"/>
            <a:ext cx="8964613" cy="5327650"/>
          </a:xfrm>
        </p:spPr>
        <p:txBody>
          <a:bodyPr rtlCol="0">
            <a:normAutofit/>
          </a:bodyPr>
          <a:lstStyle/>
          <a:p>
            <a:pPr algn="r" fontAlgn="auto">
              <a:spcAft>
                <a:spcPts val="0"/>
              </a:spcAft>
              <a:buFont typeface="Arial" pitchFamily="34" charset="0"/>
              <a:buNone/>
              <a:defRPr/>
            </a:pPr>
            <a:r>
              <a:rPr lang="fa-IR" smtClean="0"/>
              <a:t>ابزار سنجش بايد از روايي و پايايي لازم برخوردار باشد تا محقق بتواند داده هاي متناسب با تحقيق را گردآوري نمايد و از طريق اين داده ها و تجزيه و تحليل آنها ، فرضيه هاي مورد نظر را بيازمايد و به سوال تحقيق پاسخ دهد . ابزار سنجش و آزمونهاي استاندارد و ميزان شده معمولا از روايي و پايايي مناسبي برخوردارند ؛ از اين رو محققان مي توانند آنها را با اطمينان به کار گيرند ؛ ولي ابزار محقق ساخته فاقد چنين اطميناني است و محقق بايد از روايي و پايايي آنها اطمينان حاصل کند. </a:t>
            </a:r>
            <a:r>
              <a:rPr lang="en-US" smtClean="0"/>
              <a:t> </a:t>
            </a:r>
            <a:r>
              <a:rPr lang="fa-IR" smtClean="0"/>
              <a:t> </a:t>
            </a:r>
            <a:endParaRPr lang="en-US" smtClean="0"/>
          </a:p>
        </p:txBody>
      </p:sp>
    </p:spTree>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ctrTitle"/>
          </p:nvPr>
        </p:nvSpPr>
        <p:spPr>
          <a:xfrm>
            <a:off x="685800" y="188913"/>
            <a:ext cx="7772400" cy="971550"/>
          </a:xfrm>
        </p:spPr>
        <p:txBody>
          <a:bodyPr/>
          <a:lstStyle/>
          <a:p>
            <a:r>
              <a:rPr lang="fa-IR" smtClean="0"/>
              <a:t>روايي ابزار سنجش</a:t>
            </a:r>
            <a:endParaRPr lang="en-US" smtClean="0"/>
          </a:p>
        </p:txBody>
      </p:sp>
      <p:sp>
        <p:nvSpPr>
          <p:cNvPr id="190467" name="Rectangle 3"/>
          <p:cNvSpPr>
            <a:spLocks noGrp="1" noChangeArrowheads="1"/>
          </p:cNvSpPr>
          <p:nvPr>
            <p:ph type="subTitle" idx="1"/>
          </p:nvPr>
        </p:nvSpPr>
        <p:spPr>
          <a:xfrm>
            <a:off x="323850" y="1125538"/>
            <a:ext cx="8496300" cy="5256212"/>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منظور از روايي اين است که مقياس و محتواي ابزار يا سوالات </a:t>
            </a:r>
          </a:p>
          <a:p>
            <a:pPr algn="r" fontAlgn="auto">
              <a:spcAft>
                <a:spcPts val="0"/>
              </a:spcAft>
              <a:buFont typeface="Arial" pitchFamily="34" charset="0"/>
              <a:buNone/>
              <a:defRPr/>
            </a:pPr>
            <a:r>
              <a:rPr lang="fa-IR" smtClean="0"/>
              <a:t>مندرج در ابزار دقيقا متغيرها و موضوع مورد مطالعه را بسنجد؛يعني اينکه بخشي از داده هاي مورد نياز در رابطه با سنجش متغيرها در محتواي ابزار حذف نشده باشد يا به عبارت ديگر ، عين واقعيت را بخوبي نشان دهد.</a:t>
            </a:r>
            <a:endParaRPr lang="en-US" smtClean="0"/>
          </a:p>
        </p:txBody>
      </p:sp>
    </p:spTree>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ctrTitle"/>
          </p:nvPr>
        </p:nvSpPr>
        <p:spPr>
          <a:xfrm>
            <a:off x="684213" y="333375"/>
            <a:ext cx="7772400" cy="1044575"/>
          </a:xfrm>
        </p:spPr>
        <p:txBody>
          <a:bodyPr/>
          <a:lstStyle/>
          <a:p>
            <a:r>
              <a:rPr lang="fa-IR" smtClean="0"/>
              <a:t>پايايي ابزار سنجش</a:t>
            </a:r>
            <a:endParaRPr lang="en-US" smtClean="0"/>
          </a:p>
        </p:txBody>
      </p:sp>
      <p:sp>
        <p:nvSpPr>
          <p:cNvPr id="191491" name="Rectangle 3"/>
          <p:cNvSpPr>
            <a:spLocks noGrp="1" noChangeArrowheads="1"/>
          </p:cNvSpPr>
          <p:nvPr>
            <p:ph type="subTitle" idx="1"/>
          </p:nvPr>
        </p:nvSpPr>
        <p:spPr>
          <a:xfrm>
            <a:off x="250825" y="1628775"/>
            <a:ext cx="8893175" cy="4824413"/>
          </a:xfrm>
        </p:spPr>
        <p:txBody>
          <a:bodyPr rtlCol="0">
            <a:normAutofit/>
          </a:bodyPr>
          <a:lstStyle/>
          <a:p>
            <a:pPr algn="r" fontAlgn="auto">
              <a:spcAft>
                <a:spcPts val="0"/>
              </a:spcAft>
              <a:buFont typeface="Arial" pitchFamily="34" charset="0"/>
              <a:buNone/>
              <a:defRPr/>
            </a:pPr>
            <a:r>
              <a:rPr lang="fa-IR" smtClean="0"/>
              <a:t>پايايي ابزار که از آن به اعتبار ،دقت ، و اعتمادپذيري نيز تعبير مي شود، عبارتست از اينکه اگر يک وسيله اندازه گيري که براي سنجش متغير و صفتي ساخته شده در شرايط مشابه در زمان يا مکان ديگر مورد استفاده قرار گيرد ، نتايج مشابهي از آن حاصل شود .</a:t>
            </a:r>
            <a:endParaRPr lang="en-US" smtClean="0"/>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685800" y="333375"/>
            <a:ext cx="7772400" cy="971550"/>
          </a:xfrm>
        </p:spPr>
        <p:txBody>
          <a:bodyPr>
            <a:normAutofit fontScale="90000"/>
          </a:bodyPr>
          <a:lstStyle/>
          <a:p>
            <a:pPr algn="r"/>
            <a:r>
              <a:rPr lang="fa-IR" sz="3600" smtClean="0"/>
              <a:t>عواملي که بر پايايي و روايي ابزار سنجش اثر منفي دارد:</a:t>
            </a:r>
            <a:endParaRPr lang="en-US" sz="3600" smtClean="0"/>
          </a:p>
        </p:txBody>
      </p:sp>
      <p:sp>
        <p:nvSpPr>
          <p:cNvPr id="192515" name="Rectangle 3"/>
          <p:cNvSpPr>
            <a:spLocks noGrp="1" noChangeArrowheads="1"/>
          </p:cNvSpPr>
          <p:nvPr>
            <p:ph type="subTitle" idx="1"/>
          </p:nvPr>
        </p:nvSpPr>
        <p:spPr>
          <a:xfrm>
            <a:off x="611188" y="1412875"/>
            <a:ext cx="7848600" cy="5111750"/>
          </a:xfrm>
        </p:spPr>
        <p:txBody>
          <a:bodyPr rtlCol="0">
            <a:normAutofit/>
          </a:bodyPr>
          <a:lstStyle/>
          <a:p>
            <a:pPr algn="r" fontAlgn="auto">
              <a:spcAft>
                <a:spcPts val="0"/>
              </a:spcAft>
              <a:buFont typeface="Arial" pitchFamily="34" charset="0"/>
              <a:buNone/>
              <a:defRPr/>
            </a:pPr>
            <a:r>
              <a:rPr lang="fa-IR" smtClean="0"/>
              <a:t>-تعريف نشدن اصطلاحات</a:t>
            </a:r>
          </a:p>
          <a:p>
            <a:pPr algn="r" fontAlgn="auto">
              <a:spcAft>
                <a:spcPts val="0"/>
              </a:spcAft>
              <a:buFont typeface="Arial" pitchFamily="34" charset="0"/>
              <a:buNone/>
              <a:defRPr/>
            </a:pPr>
            <a:r>
              <a:rPr lang="fa-IR" smtClean="0"/>
              <a:t>-عدم توجيه پرسشگران</a:t>
            </a:r>
          </a:p>
          <a:p>
            <a:pPr algn="r" fontAlgn="auto">
              <a:spcAft>
                <a:spcPts val="0"/>
              </a:spcAft>
              <a:buFont typeface="Arial" pitchFamily="34" charset="0"/>
              <a:buNone/>
              <a:defRPr/>
            </a:pPr>
            <a:r>
              <a:rPr lang="fa-IR" smtClean="0"/>
              <a:t>-عدم تجانس و همگوني پاسخگويان</a:t>
            </a:r>
          </a:p>
          <a:p>
            <a:pPr algn="r" fontAlgn="auto">
              <a:spcAft>
                <a:spcPts val="0"/>
              </a:spcAft>
              <a:buFont typeface="Arial" pitchFamily="34" charset="0"/>
              <a:buNone/>
              <a:defRPr/>
            </a:pPr>
            <a:r>
              <a:rPr lang="fa-IR" smtClean="0"/>
              <a:t>-تغيير شرايط و زمينه هاي اجراي پرسشگري</a:t>
            </a:r>
          </a:p>
          <a:p>
            <a:pPr algn="r" fontAlgn="auto">
              <a:spcAft>
                <a:spcPts val="0"/>
              </a:spcAft>
              <a:buFont typeface="Arial" pitchFamily="34" charset="0"/>
              <a:buNone/>
              <a:defRPr/>
            </a:pPr>
            <a:r>
              <a:rPr lang="fa-IR" smtClean="0"/>
              <a:t>-وضعيت ظاهري</a:t>
            </a:r>
          </a:p>
          <a:p>
            <a:pPr algn="r" fontAlgn="auto">
              <a:spcAft>
                <a:spcPts val="0"/>
              </a:spcAft>
              <a:buFont typeface="Arial" pitchFamily="34" charset="0"/>
              <a:buNone/>
              <a:defRPr/>
            </a:pPr>
            <a:r>
              <a:rPr lang="fa-IR" smtClean="0"/>
              <a:t>-عدم تناسب مراحل مختلف فرايند تحقيق</a:t>
            </a:r>
            <a:endParaRPr lang="en-US" smtClean="0"/>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p:nvPr>
        </p:nvSpPr>
        <p:spPr>
          <a:xfrm>
            <a:off x="685800" y="260350"/>
            <a:ext cx="7772400" cy="1187450"/>
          </a:xfrm>
        </p:spPr>
        <p:txBody>
          <a:bodyPr/>
          <a:lstStyle/>
          <a:p>
            <a:pPr algn="r"/>
            <a:r>
              <a:rPr lang="fa-IR" sz="3200" smtClean="0"/>
              <a:t>محققان براي اطمينان از روايي و پايايي ابزار از روشهاي مختلفي استفاده مي کنند :</a:t>
            </a:r>
            <a:endParaRPr lang="en-US" sz="3200" smtClean="0"/>
          </a:p>
        </p:txBody>
      </p:sp>
      <p:sp>
        <p:nvSpPr>
          <p:cNvPr id="193539" name="Rectangle 3"/>
          <p:cNvSpPr>
            <a:spLocks noGrp="1" noChangeArrowheads="1"/>
          </p:cNvSpPr>
          <p:nvPr>
            <p:ph type="subTitle" idx="1"/>
          </p:nvPr>
        </p:nvSpPr>
        <p:spPr>
          <a:xfrm>
            <a:off x="611188" y="1484313"/>
            <a:ext cx="7848600" cy="4968875"/>
          </a:xfrm>
        </p:spPr>
        <p:txBody>
          <a:bodyPr rtlCol="0">
            <a:normAutofit/>
          </a:bodyPr>
          <a:lstStyle/>
          <a:p>
            <a:pPr algn="r" fontAlgn="auto">
              <a:spcAft>
                <a:spcPts val="0"/>
              </a:spcAft>
              <a:buFont typeface="Arial" pitchFamily="34" charset="0"/>
              <a:buNone/>
              <a:defRPr/>
            </a:pPr>
            <a:r>
              <a:rPr lang="fa-IR" smtClean="0"/>
              <a:t>الف ) استفاده از روش هاي دوگانه و موازي</a:t>
            </a:r>
          </a:p>
          <a:p>
            <a:pPr algn="r" fontAlgn="auto">
              <a:spcAft>
                <a:spcPts val="0"/>
              </a:spcAft>
              <a:buFont typeface="Arial" pitchFamily="34" charset="0"/>
              <a:buNone/>
              <a:defRPr/>
            </a:pPr>
            <a:r>
              <a:rPr lang="fa-IR" smtClean="0"/>
              <a:t>ب  ) استفاده از روش مقايسه با معيار</a:t>
            </a:r>
          </a:p>
          <a:p>
            <a:pPr algn="r" fontAlgn="auto">
              <a:spcAft>
                <a:spcPts val="0"/>
              </a:spcAft>
              <a:buFont typeface="Arial" pitchFamily="34" charset="0"/>
              <a:buNone/>
              <a:defRPr/>
            </a:pPr>
            <a:r>
              <a:rPr lang="fa-IR" smtClean="0"/>
              <a:t> ج ) استفاده از روش پيش آزمون</a:t>
            </a:r>
            <a:endParaRPr lang="en-US" smtClean="0"/>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ctrTitle"/>
          </p:nvPr>
        </p:nvSpPr>
        <p:spPr>
          <a:xfrm>
            <a:off x="685800" y="404813"/>
            <a:ext cx="7772400" cy="828675"/>
          </a:xfrm>
        </p:spPr>
        <p:txBody>
          <a:bodyPr/>
          <a:lstStyle/>
          <a:p>
            <a:pPr algn="r"/>
            <a:r>
              <a:rPr lang="fa-IR" sz="3600" smtClean="0"/>
              <a:t>الف ) استفاده از روش هاي دوگانه و موازي</a:t>
            </a:r>
            <a:endParaRPr lang="en-US" sz="3600" smtClean="0"/>
          </a:p>
        </p:txBody>
      </p:sp>
      <p:sp>
        <p:nvSpPr>
          <p:cNvPr id="194563" name="Rectangle 3"/>
          <p:cNvSpPr>
            <a:spLocks noGrp="1" noChangeArrowheads="1"/>
          </p:cNvSpPr>
          <p:nvPr>
            <p:ph type="subTitle" idx="1"/>
          </p:nvPr>
        </p:nvSpPr>
        <p:spPr>
          <a:xfrm>
            <a:off x="827088" y="1268413"/>
            <a:ext cx="7416800" cy="5113337"/>
          </a:xfrm>
        </p:spPr>
        <p:txBody>
          <a:bodyPr rtlCol="0">
            <a:normAutofit/>
          </a:bodyPr>
          <a:lstStyle/>
          <a:p>
            <a:pPr algn="r" fontAlgn="auto">
              <a:spcAft>
                <a:spcPts val="0"/>
              </a:spcAft>
              <a:buFont typeface="Arial" pitchFamily="34" charset="0"/>
              <a:buNone/>
              <a:defRPr/>
            </a:pPr>
            <a:r>
              <a:rPr lang="fa-IR" smtClean="0"/>
              <a:t>در اين روش محقق مي تواند يک ابزار را در دو زمان </a:t>
            </a:r>
          </a:p>
          <a:p>
            <a:pPr algn="r" fontAlgn="auto">
              <a:spcAft>
                <a:spcPts val="0"/>
              </a:spcAft>
              <a:buFont typeface="Arial" pitchFamily="34" charset="0"/>
              <a:buNone/>
              <a:defRPr/>
            </a:pPr>
            <a:r>
              <a:rPr lang="fa-IR" smtClean="0"/>
              <a:t>يا دو مکان به مورد اجرا گذارد؛يعني اينکه در يک زمان دو گروه نمونه متجانس را انتخاب کند و ابزار را درباره آن ها به کار گيرد . يا اينکه ابزار را در دو گروه متجانس ولي متفاوت از حيث زمان و مکان مورد استفاده قرار دهد . سپس مي تواند نتايج حاصل را با يکديگر مقايسه نموده، ضريب هبستگي آنها را محاسبه کند .</a:t>
            </a:r>
            <a:endParaRPr lang="en-US"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81000"/>
            <a:ext cx="7620000" cy="7971413"/>
          </a:xfrm>
          <a:prstGeom prst="rect">
            <a:avLst/>
          </a:prstGeom>
        </p:spPr>
        <p:txBody>
          <a:bodyPr wrap="square">
            <a:spAutoFit/>
          </a:bodyPr>
          <a:lstStyle/>
          <a:p>
            <a:pPr algn="ctr" fontAlgn="auto">
              <a:spcAft>
                <a:spcPts val="0"/>
              </a:spcAft>
              <a:buFont typeface="Arial" pitchFamily="34" charset="0"/>
              <a:buNone/>
              <a:defRPr/>
            </a:pPr>
            <a:r>
              <a:rPr lang="fa-IR" sz="2800" b="1" dirty="0" smtClean="0">
                <a:latin typeface="Times New Roman" pitchFamily="18" charset="0"/>
                <a:cs typeface="Times New Roman" pitchFamily="18" charset="0"/>
              </a:rPr>
              <a:t>انواع تحقیق علمي :</a:t>
            </a:r>
          </a:p>
          <a:p>
            <a:pPr rtl="1" fontAlgn="auto">
              <a:spcAft>
                <a:spcPts val="0"/>
              </a:spcAft>
              <a:defRPr/>
            </a:pPr>
            <a:endParaRPr lang="fa-IR" sz="2800" b="1" dirty="0" smtClean="0">
              <a:latin typeface="Times New Roman" pitchFamily="18" charset="0"/>
              <a:cs typeface="Times New Roman" pitchFamily="18" charset="0"/>
            </a:endParaRPr>
          </a:p>
          <a:p>
            <a:pPr rtl="1" fontAlgn="auto">
              <a:spcAft>
                <a:spcPts val="0"/>
              </a:spcAft>
              <a:defRPr/>
            </a:pPr>
            <a:r>
              <a:rPr lang="fa-IR" sz="2800" b="1" dirty="0" smtClean="0">
                <a:latin typeface="Times New Roman" pitchFamily="18" charset="0"/>
                <a:cs typeface="Times New Roman" pitchFamily="18" charset="0"/>
              </a:rPr>
              <a:t>الف – بنیادی (</a:t>
            </a:r>
            <a:r>
              <a:rPr lang="en-US" sz="2800" b="1" dirty="0" smtClean="0">
                <a:latin typeface="Times New Roman" pitchFamily="18" charset="0"/>
                <a:cs typeface="Times New Roman" pitchFamily="18" charset="0"/>
              </a:rPr>
              <a:t>Basic Research</a:t>
            </a:r>
            <a:r>
              <a:rPr lang="fa-IR" sz="2800" b="1" dirty="0" smtClean="0">
                <a:latin typeface="Times New Roman" pitchFamily="18" charset="0"/>
                <a:cs typeface="Times New Roman" pitchFamily="18" charset="0"/>
              </a:rPr>
              <a:t>) (بررسي و ارزيابي نظريه ها)</a:t>
            </a:r>
          </a:p>
          <a:p>
            <a:pPr rtl="1" fontAlgn="auto">
              <a:spcAft>
                <a:spcPts val="0"/>
              </a:spcAft>
              <a:buFont typeface="Wingdings" pitchFamily="2" charset="2"/>
              <a:buChar char="ü"/>
              <a:defRPr/>
            </a:pPr>
            <a:r>
              <a:rPr lang="fa-IR" sz="2400" b="1" dirty="0" smtClean="0">
                <a:solidFill>
                  <a:srgbClr val="FF0000"/>
                </a:solidFill>
                <a:latin typeface="Times New Roman" pitchFamily="18" charset="0"/>
                <a:cs typeface="Times New Roman" pitchFamily="18" charset="0"/>
              </a:rPr>
              <a:t>در تحقیق بنیادی  هدف رسیدن به شناخت یا معرفت جدید است.</a:t>
            </a:r>
          </a:p>
          <a:p>
            <a:pPr rtl="1" fontAlgn="auto">
              <a:spcAft>
                <a:spcPts val="0"/>
              </a:spcAft>
              <a:buFont typeface="Wingdings" pitchFamily="2" charset="2"/>
              <a:buChar char="ü"/>
              <a:defRPr/>
            </a:pPr>
            <a:r>
              <a:rPr lang="fa-IR" sz="2400" b="1" dirty="0" smtClean="0">
                <a:solidFill>
                  <a:srgbClr val="FF0000"/>
                </a:solidFill>
                <a:latin typeface="Times New Roman" pitchFamily="18" charset="0"/>
                <a:cs typeface="Times New Roman" pitchFamily="18" charset="0"/>
              </a:rPr>
              <a:t>محقق صرفا برای یافتن روابط موجود میان واقعیتهای هستی دست به پژوهش میزند.</a:t>
            </a:r>
          </a:p>
          <a:p>
            <a:pPr rtl="1" fontAlgn="auto">
              <a:spcAft>
                <a:spcPts val="0"/>
              </a:spcAft>
              <a:buFont typeface="Wingdings" pitchFamily="2" charset="2"/>
              <a:buChar char="ü"/>
              <a:defRPr/>
            </a:pPr>
            <a:r>
              <a:rPr lang="fa-IR" sz="2400" b="1" dirty="0" smtClean="0">
                <a:solidFill>
                  <a:srgbClr val="FF0000"/>
                </a:solidFill>
                <a:latin typeface="Times New Roman" pitchFamily="18" charset="0"/>
                <a:cs typeface="Times New Roman" pitchFamily="18" charset="0"/>
              </a:rPr>
              <a:t> هدف بسط دانش و معرفت فراگیر است.</a:t>
            </a:r>
          </a:p>
          <a:p>
            <a:pPr rtl="1" fontAlgn="auto">
              <a:spcAft>
                <a:spcPts val="0"/>
              </a:spcAft>
              <a:buFont typeface="Wingdings" pitchFamily="2" charset="2"/>
              <a:buChar char="ü"/>
              <a:defRPr/>
            </a:pPr>
            <a:r>
              <a:rPr lang="fa-IR" sz="2400" b="1" dirty="0" smtClean="0">
                <a:solidFill>
                  <a:srgbClr val="FF0000"/>
                </a:solidFill>
                <a:latin typeface="Times New Roman" pitchFamily="18" charset="0"/>
                <a:cs typeface="Times New Roman" pitchFamily="18" charset="0"/>
              </a:rPr>
              <a:t>ارايه نظريه جديد. </a:t>
            </a:r>
          </a:p>
          <a:p>
            <a:pPr rtl="1" fontAlgn="auto">
              <a:spcAft>
                <a:spcPts val="0"/>
              </a:spcAft>
              <a:defRPr/>
            </a:pPr>
            <a:r>
              <a:rPr lang="fa-IR" sz="2800" b="1" dirty="0" smtClean="0">
                <a:solidFill>
                  <a:srgbClr val="00B050"/>
                </a:solidFill>
                <a:latin typeface="Times New Roman" pitchFamily="18" charset="0"/>
                <a:cs typeface="Times New Roman" pitchFamily="18" charset="0"/>
              </a:rPr>
              <a:t>مثال: بررسی الگوی کلی ساختارهای مدیریت رایج در جهان</a:t>
            </a:r>
          </a:p>
          <a:p>
            <a:pPr rtl="1" fontAlgn="auto">
              <a:spcAft>
                <a:spcPts val="0"/>
              </a:spcAft>
              <a:defRPr/>
            </a:pPr>
            <a:endParaRPr lang="fa-IR" sz="2800" b="1" dirty="0" smtClean="0">
              <a:latin typeface="Times New Roman" pitchFamily="18" charset="0"/>
              <a:cs typeface="Times New Roman" pitchFamily="18" charset="0"/>
            </a:endParaRPr>
          </a:p>
          <a:p>
            <a:pPr rtl="1" fontAlgn="auto">
              <a:spcAft>
                <a:spcPts val="0"/>
              </a:spcAft>
              <a:defRPr/>
            </a:pPr>
            <a:r>
              <a:rPr lang="fa-IR" sz="2800" b="1" dirty="0" smtClean="0">
                <a:latin typeface="Times New Roman" pitchFamily="18" charset="0"/>
                <a:cs typeface="Times New Roman" pitchFamily="18" charset="0"/>
              </a:rPr>
              <a:t>ب – کاربردی(</a:t>
            </a:r>
            <a:r>
              <a:rPr lang="en-US" sz="2800" b="1" dirty="0" smtClean="0">
                <a:latin typeface="Times New Roman" pitchFamily="18" charset="0"/>
                <a:cs typeface="Times New Roman" pitchFamily="18" charset="0"/>
              </a:rPr>
              <a:t>Applied Research</a:t>
            </a:r>
            <a:r>
              <a:rPr lang="fa-IR" sz="2800" b="1" dirty="0" smtClean="0">
                <a:latin typeface="Times New Roman" pitchFamily="18" charset="0"/>
                <a:cs typeface="Times New Roman" pitchFamily="18" charset="0"/>
              </a:rPr>
              <a:t>) (حل مشکل)</a:t>
            </a:r>
            <a:endParaRPr lang="en-US" sz="2800" b="1" dirty="0" smtClean="0">
              <a:latin typeface="Times New Roman" pitchFamily="18" charset="0"/>
              <a:cs typeface="Times New Roman" pitchFamily="18" charset="0"/>
            </a:endParaRPr>
          </a:p>
          <a:p>
            <a:pPr rtl="1" fontAlgn="auto">
              <a:spcAft>
                <a:spcPts val="0"/>
              </a:spcAft>
              <a:defRPr/>
            </a:pPr>
            <a:r>
              <a:rPr lang="fa-IR" sz="2800" b="1" dirty="0" smtClean="0">
                <a:latin typeface="Times New Roman" pitchFamily="18" charset="0"/>
                <a:cs typeface="Times New Roman" pitchFamily="18" charset="0"/>
              </a:rPr>
              <a:t>مثال :افت تحصیلی</a:t>
            </a:r>
            <a:r>
              <a:rPr lang="en-US" sz="2800" b="1" dirty="0" smtClean="0">
                <a:latin typeface="Times New Roman" pitchFamily="18" charset="0"/>
                <a:cs typeface="Times New Roman" pitchFamily="18" charset="0"/>
              </a:rPr>
              <a:t> </a:t>
            </a:r>
            <a:r>
              <a:rPr lang="fa-IR" sz="2800" b="1" dirty="0" smtClean="0">
                <a:latin typeface="Times New Roman" pitchFamily="18" charset="0"/>
                <a:cs typeface="Times New Roman" pitchFamily="18" charset="0"/>
              </a:rPr>
              <a:t>، انگیزش شغلی، سبکهای رهبری در سازمانها</a:t>
            </a:r>
          </a:p>
          <a:p>
            <a:pPr rtl="1" fontAlgn="auto">
              <a:spcAft>
                <a:spcPts val="0"/>
              </a:spcAft>
              <a:defRPr/>
            </a:pPr>
            <a:endParaRPr lang="fa-IR" sz="2800" b="1" dirty="0" smtClean="0">
              <a:latin typeface="Times New Roman" pitchFamily="18" charset="0"/>
              <a:cs typeface="Times New Roman" pitchFamily="18" charset="0"/>
            </a:endParaRPr>
          </a:p>
          <a:p>
            <a:pPr rtl="1" fontAlgn="auto">
              <a:spcAft>
                <a:spcPts val="0"/>
              </a:spcAft>
              <a:defRPr/>
            </a:pPr>
            <a:endParaRPr lang="fa-IR" sz="2800" b="1" dirty="0" smtClean="0">
              <a:latin typeface="Times New Roman" pitchFamily="18" charset="0"/>
              <a:cs typeface="Times New Roman" pitchFamily="18" charset="0"/>
            </a:endParaRPr>
          </a:p>
          <a:p>
            <a:pPr rtl="1" fontAlgn="auto">
              <a:spcAft>
                <a:spcPts val="0"/>
              </a:spcAft>
              <a:defRPr/>
            </a:pPr>
            <a:endParaRPr lang="fa-IR" sz="2800" b="1" dirty="0" smtClean="0">
              <a:latin typeface="Times New Roman" pitchFamily="18" charset="0"/>
              <a:cs typeface="Times New Roman" pitchFamily="18" charset="0"/>
            </a:endParaRPr>
          </a:p>
          <a:p>
            <a:pPr rtl="1" fontAlgn="auto">
              <a:spcAft>
                <a:spcPts val="0"/>
              </a:spcAft>
              <a:defRPr/>
            </a:pPr>
            <a:endParaRPr lang="fa-IR" sz="2800" b="1" dirty="0" smtClean="0">
              <a:latin typeface="Times New Roman" pitchFamily="18" charset="0"/>
              <a:cs typeface="Times New Roman" pitchFamily="18" charset="0"/>
            </a:endParaRPr>
          </a:p>
          <a:p>
            <a:pPr rtl="1" fontAlgn="auto">
              <a:spcAft>
                <a:spcPts val="0"/>
              </a:spcAft>
              <a:defRPr/>
            </a:pPr>
            <a:endParaRPr lang="en-US" sz="2800" b="1"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ctrTitle"/>
          </p:nvPr>
        </p:nvSpPr>
        <p:spPr>
          <a:xfrm>
            <a:off x="685800" y="549275"/>
            <a:ext cx="7772400" cy="755650"/>
          </a:xfrm>
        </p:spPr>
        <p:txBody>
          <a:bodyPr/>
          <a:lstStyle/>
          <a:p>
            <a:pPr algn="r"/>
            <a:r>
              <a:rPr lang="fa-IR" sz="3600" smtClean="0"/>
              <a:t>ب  ) استفاده از روش مقايسه با معيار</a:t>
            </a:r>
            <a:endParaRPr lang="en-US" sz="3600" smtClean="0"/>
          </a:p>
        </p:txBody>
      </p:sp>
      <p:sp>
        <p:nvSpPr>
          <p:cNvPr id="195587" name="Rectangle 3"/>
          <p:cNvSpPr>
            <a:spLocks noGrp="1" noChangeArrowheads="1"/>
          </p:cNvSpPr>
          <p:nvPr>
            <p:ph type="subTitle" idx="1"/>
          </p:nvPr>
        </p:nvSpPr>
        <p:spPr>
          <a:xfrm>
            <a:off x="539750" y="1484313"/>
            <a:ext cx="8135938" cy="4968875"/>
          </a:xfrm>
        </p:spPr>
        <p:txBody>
          <a:bodyPr rtlCol="0">
            <a:normAutofit/>
          </a:bodyPr>
          <a:lstStyle/>
          <a:p>
            <a:pPr algn="r" fontAlgn="auto">
              <a:spcAft>
                <a:spcPts val="0"/>
              </a:spcAft>
              <a:buFont typeface="Arial" pitchFamily="34" charset="0"/>
              <a:buNone/>
              <a:defRPr/>
            </a:pPr>
            <a:r>
              <a:rPr lang="fa-IR" smtClean="0"/>
              <a:t>در اين روش محقق نياز به معيار و محک دارد که بتواند نتايج حاصل از ابزار را با آن مقايسه نموده و بسنجد.معيارها</a:t>
            </a:r>
          </a:p>
          <a:p>
            <a:pPr algn="r" fontAlgn="auto">
              <a:spcAft>
                <a:spcPts val="0"/>
              </a:spcAft>
              <a:buFont typeface="Arial" pitchFamily="34" charset="0"/>
              <a:buNone/>
              <a:defRPr/>
            </a:pPr>
            <a:r>
              <a:rPr lang="fa-IR" smtClean="0"/>
              <a:t>و محک ها معمولا مشکل ساخته مي شوند و کمتر وجود دارند ،ولي در مواردي  که موجود هستند محقق مي تواند از آنها استفاده کند .</a:t>
            </a:r>
            <a:endParaRPr lang="en-US" smtClean="0"/>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ctrTitle"/>
          </p:nvPr>
        </p:nvSpPr>
        <p:spPr>
          <a:xfrm>
            <a:off x="685800" y="404813"/>
            <a:ext cx="7772400" cy="1116012"/>
          </a:xfrm>
        </p:spPr>
        <p:txBody>
          <a:bodyPr/>
          <a:lstStyle/>
          <a:p>
            <a:pPr algn="r"/>
            <a:r>
              <a:rPr lang="fa-IR" sz="4000" smtClean="0"/>
              <a:t>ج ) استفاده از روش پيش آزمون</a:t>
            </a:r>
            <a:endParaRPr lang="en-US" sz="4000" smtClean="0"/>
          </a:p>
        </p:txBody>
      </p:sp>
      <p:sp>
        <p:nvSpPr>
          <p:cNvPr id="196611" name="Rectangle 3"/>
          <p:cNvSpPr>
            <a:spLocks noGrp="1" noChangeArrowheads="1"/>
          </p:cNvSpPr>
          <p:nvPr>
            <p:ph type="subTitle" idx="1"/>
          </p:nvPr>
        </p:nvSpPr>
        <p:spPr>
          <a:xfrm>
            <a:off x="611188" y="1484313"/>
            <a:ext cx="7848600" cy="4968875"/>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از طريق اين روش مسائل مختلف فرايند تحقيق مورد بررسي مقدماتي قرار مي گيرد که يکي از اين موارد روايي و پايايي ابزار سنجش است.</a:t>
            </a:r>
            <a:endParaRPr lang="en-US" smtClean="0"/>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subTitle" idx="1"/>
          </p:nvPr>
        </p:nvSpPr>
        <p:spPr>
          <a:xfrm>
            <a:off x="539750" y="188913"/>
            <a:ext cx="8208963" cy="6192837"/>
          </a:xfrm>
        </p:spPr>
        <p:txBody>
          <a:bodyPr rtlCol="0">
            <a:normAutofit/>
          </a:bodyPr>
          <a:lstStyle/>
          <a:p>
            <a:pPr algn="r" fontAlgn="auto">
              <a:lnSpc>
                <a:spcPct val="90000"/>
              </a:lnSpc>
              <a:spcAft>
                <a:spcPts val="0"/>
              </a:spcAft>
              <a:buFont typeface="Arial" pitchFamily="34" charset="0"/>
              <a:buNone/>
              <a:defRPr/>
            </a:pPr>
            <a:r>
              <a:rPr lang="fa-IR" smtClean="0"/>
              <a:t>نتايج کار يک تحقيق آزمايشي يا پيش آزمون مي تواند فوايد زير را داشته باشد :</a:t>
            </a:r>
          </a:p>
          <a:p>
            <a:pPr algn="r" fontAlgn="auto">
              <a:lnSpc>
                <a:spcPct val="90000"/>
              </a:lnSpc>
              <a:spcAft>
                <a:spcPts val="0"/>
              </a:spcAft>
              <a:buFont typeface="Arial" pitchFamily="34" charset="0"/>
              <a:buNone/>
              <a:defRPr/>
            </a:pPr>
            <a:r>
              <a:rPr lang="fa-IR" smtClean="0"/>
              <a:t>-آگاهي از صفات جامعه مورد مطالعه بويژه زماني که پارامترهاي جامعه در اختيار نيست.</a:t>
            </a:r>
          </a:p>
          <a:p>
            <a:pPr algn="r" fontAlgn="auto">
              <a:lnSpc>
                <a:spcPct val="90000"/>
              </a:lnSpc>
              <a:spcAft>
                <a:spcPts val="0"/>
              </a:spcAft>
              <a:buFont typeface="Arial" pitchFamily="34" charset="0"/>
              <a:buNone/>
              <a:defRPr/>
            </a:pPr>
            <a:r>
              <a:rPr lang="fa-IR" smtClean="0"/>
              <a:t>-برآورد حجم نمونه يا ارزيابي تعداد نمونه هاي در نظر گرفته شده از طريق به کارگيري شاخص ها و نشانه هاي به دست آمده از جامعه به روش پيش آزمون</a:t>
            </a:r>
          </a:p>
          <a:p>
            <a:pPr algn="r" fontAlgn="auto">
              <a:lnSpc>
                <a:spcPct val="90000"/>
              </a:lnSpc>
              <a:spcAft>
                <a:spcPts val="0"/>
              </a:spcAft>
              <a:buFont typeface="Arial" pitchFamily="34" charset="0"/>
              <a:buNone/>
              <a:defRPr/>
            </a:pPr>
            <a:r>
              <a:rPr lang="fa-IR" smtClean="0"/>
              <a:t>-اصلاح روش گردآوري اطلاعات</a:t>
            </a:r>
          </a:p>
          <a:p>
            <a:pPr algn="r" fontAlgn="auto">
              <a:lnSpc>
                <a:spcPct val="90000"/>
              </a:lnSpc>
              <a:spcAft>
                <a:spcPts val="0"/>
              </a:spcAft>
              <a:buFont typeface="Arial" pitchFamily="34" charset="0"/>
              <a:buNone/>
              <a:defRPr/>
            </a:pPr>
            <a:r>
              <a:rPr lang="fa-IR" smtClean="0"/>
              <a:t>-اصلاح ابزار سنجش</a:t>
            </a:r>
          </a:p>
          <a:p>
            <a:pPr algn="r" fontAlgn="auto">
              <a:lnSpc>
                <a:spcPct val="90000"/>
              </a:lnSpc>
              <a:spcAft>
                <a:spcPts val="0"/>
              </a:spcAft>
              <a:buFont typeface="Arial" pitchFamily="34" charset="0"/>
              <a:buNone/>
              <a:defRPr/>
            </a:pPr>
            <a:r>
              <a:rPr lang="fa-IR" smtClean="0"/>
              <a:t>-اصلاح روش استخراج ،طبقه بندي و تجزيه و تحليل</a:t>
            </a:r>
          </a:p>
          <a:p>
            <a:pPr algn="r" fontAlgn="auto">
              <a:lnSpc>
                <a:spcPct val="90000"/>
              </a:lnSpc>
              <a:spcAft>
                <a:spcPts val="0"/>
              </a:spcAft>
              <a:buFont typeface="Arial" pitchFamily="34" charset="0"/>
              <a:buNone/>
              <a:defRPr/>
            </a:pPr>
            <a:r>
              <a:rPr lang="fa-IR" smtClean="0"/>
              <a:t>ا-طلاع از پاسخ هاي مورد انتظار</a:t>
            </a:r>
          </a:p>
          <a:p>
            <a:pPr algn="r" fontAlgn="auto">
              <a:lnSpc>
                <a:spcPct val="90000"/>
              </a:lnSpc>
              <a:spcAft>
                <a:spcPts val="0"/>
              </a:spcAft>
              <a:buFont typeface="Arial" pitchFamily="34" charset="0"/>
              <a:buNone/>
              <a:defRPr/>
            </a:pPr>
            <a:r>
              <a:rPr lang="fa-IR" smtClean="0"/>
              <a:t>-اصلاح روشهاي مصاحبه و مشاهده</a:t>
            </a:r>
            <a:endParaRPr lang="en-US" smtClean="0"/>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ctrTitle"/>
          </p:nvPr>
        </p:nvSpPr>
        <p:spPr>
          <a:xfrm>
            <a:off x="685800" y="2420938"/>
            <a:ext cx="7772400" cy="1920875"/>
          </a:xfrm>
        </p:spPr>
        <p:txBody>
          <a:bodyPr/>
          <a:lstStyle/>
          <a:p>
            <a:r>
              <a:rPr lang="fa-IR" smtClean="0"/>
              <a:t>فصل هفتم : روشهاي گردآوري اطلاعات</a:t>
            </a:r>
            <a:endParaRPr lang="en-US" smtClean="0"/>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subTitle" idx="1"/>
          </p:nvPr>
        </p:nvSpPr>
        <p:spPr>
          <a:xfrm>
            <a:off x="323850" y="476250"/>
            <a:ext cx="8569325" cy="6121400"/>
          </a:xfrm>
        </p:spPr>
        <p:txBody>
          <a:bodyPr rtlCol="0">
            <a:normAutofit/>
          </a:bodyPr>
          <a:lstStyle/>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گرد آوري اطلاعات مورد نياز تحقيق يکي از مراحل اساسي آن است.</a:t>
            </a:r>
          </a:p>
          <a:p>
            <a:pPr algn="r" fontAlgn="auto">
              <a:spcAft>
                <a:spcPts val="0"/>
              </a:spcAft>
              <a:buFont typeface="Arial" pitchFamily="34" charset="0"/>
              <a:buNone/>
              <a:defRPr/>
            </a:pPr>
            <a:r>
              <a:rPr lang="fa-IR" smtClean="0"/>
              <a:t>مرحله گردآوري اطلاعات آغاز فرايندي است که طي آن محقق يافته هاي ميداني و کتابخانه اي را گردآوري مي کند و به روش استقرائي به فشرده سازي آنها از طريق طبقه بندي و سپس تجزيه و تحليل مي پردازد و فرضيه هاي تدوين شده خود را مورد ارزيابي قرار مي دهد و در نهايت حکم صادر مي کند و پاسخ مساله تحقيق را به اتکاي آنها مي يابد</a:t>
            </a:r>
            <a:endParaRPr lang="en-US" smtClean="0"/>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subTitle" idx="1"/>
          </p:nvPr>
        </p:nvSpPr>
        <p:spPr>
          <a:xfrm>
            <a:off x="0" y="333375"/>
            <a:ext cx="9144000" cy="6191250"/>
          </a:xfrm>
        </p:spPr>
        <p:txBody>
          <a:bodyPr rtlCol="0">
            <a:normAutofit/>
          </a:bodyPr>
          <a:lstStyle/>
          <a:p>
            <a:pPr algn="r" fontAlgn="auto">
              <a:spcAft>
                <a:spcPts val="0"/>
              </a:spcAft>
              <a:buFont typeface="Arial" pitchFamily="34" charset="0"/>
              <a:buNone/>
              <a:defRPr/>
            </a:pPr>
            <a:r>
              <a:rPr lang="fa-IR" smtClean="0"/>
              <a:t> در گردآوري اطلاعات محقق بايد به دو اصل اساسي توجه نمايد : </a:t>
            </a:r>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الف ) اصل صحت :محقق بايد از درستي و صحت اطلاعات و داده هاي خود اطمينان حاصل نمايد.</a:t>
            </a:r>
          </a:p>
          <a:p>
            <a:pPr algn="r" fontAlgn="auto">
              <a:spcAft>
                <a:spcPts val="0"/>
              </a:spcAft>
              <a:buFont typeface="Arial" pitchFamily="34" charset="0"/>
              <a:buNone/>
              <a:defRPr/>
            </a:pPr>
            <a:endParaRPr lang="fa-IR" smtClean="0"/>
          </a:p>
          <a:p>
            <a:pPr algn="r" fontAlgn="auto">
              <a:spcAft>
                <a:spcPts val="0"/>
              </a:spcAft>
              <a:buFont typeface="Arial" pitchFamily="34" charset="0"/>
              <a:buNone/>
              <a:defRPr/>
            </a:pPr>
            <a:r>
              <a:rPr lang="fa-IR" smtClean="0"/>
              <a:t>ب ) اصل دقت :اطلاعات و داده هاي آماري که از منابع ميداني و کتابخانه اي گردآوري و در ابزارهاي مربوط به آنها درج ميشود در مراحل مختلف فرايند تحقيق مورد جابجايي،کاربردي،ارتباط و... قرار مي گيرد ؛ محقق بايد در هر مرحله شخصا يا به وسيله افراد مطمئن ديگر به بازنگري آنها بپردازد.</a:t>
            </a:r>
            <a:endParaRPr lang="en-US" smtClean="0"/>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subTitle" idx="1"/>
          </p:nvPr>
        </p:nvSpPr>
        <p:spPr>
          <a:xfrm>
            <a:off x="395288" y="620713"/>
            <a:ext cx="8424862" cy="5903912"/>
          </a:xfrm>
        </p:spPr>
        <p:txBody>
          <a:bodyPr rtlCol="0">
            <a:normAutofit/>
          </a:bodyPr>
          <a:lstStyle/>
          <a:p>
            <a:pPr algn="r" fontAlgn="auto">
              <a:spcAft>
                <a:spcPts val="0"/>
              </a:spcAft>
              <a:buFont typeface="Arial" pitchFamily="34" charset="0"/>
              <a:buNone/>
              <a:defRPr/>
            </a:pPr>
            <a:r>
              <a:rPr lang="fa-IR" smtClean="0"/>
              <a:t>روشهاي گردآوري اطلاعات را به طور کلي به طبقه مي توان </a:t>
            </a:r>
          </a:p>
          <a:p>
            <a:pPr algn="r" fontAlgn="auto">
              <a:spcAft>
                <a:spcPts val="0"/>
              </a:spcAft>
              <a:buFont typeface="Arial" pitchFamily="34" charset="0"/>
              <a:buNone/>
              <a:defRPr/>
            </a:pPr>
            <a:r>
              <a:rPr lang="fa-IR" smtClean="0"/>
              <a:t>تقسيم کرد :</a:t>
            </a:r>
          </a:p>
          <a:p>
            <a:pPr algn="r" fontAlgn="auto">
              <a:spcAft>
                <a:spcPts val="0"/>
              </a:spcAft>
              <a:buFont typeface="Arial" pitchFamily="34" charset="0"/>
              <a:buNone/>
              <a:defRPr/>
            </a:pPr>
            <a:r>
              <a:rPr lang="fa-IR" smtClean="0"/>
              <a:t>-روشهاي کتابخانه اي بسته به نوع سند و موضوع تحقيق ممکن است با استفاده از فيش يا جدول يا نقشه و کروکي يا فرم هاي شبه پرسشنامه يا ترکيبي از همه آنها انجام پذيرد.</a:t>
            </a:r>
          </a:p>
          <a:p>
            <a:pPr algn="r" fontAlgn="auto">
              <a:spcAft>
                <a:spcPts val="0"/>
              </a:spcAft>
              <a:buFont typeface="Arial" pitchFamily="34" charset="0"/>
              <a:buNone/>
              <a:defRPr/>
            </a:pPr>
            <a:r>
              <a:rPr lang="fa-IR" smtClean="0"/>
              <a:t>-روشهاي ميداني که از شهرت بيشتري برخوردارند عبارتند از : روش پرسشنامه اي ، روش مصاحبه  ،روش مشاهده ، روش آزمون و روشهاي صوتي و تصويري.</a:t>
            </a:r>
            <a:endParaRPr lang="en-US" smtClean="0"/>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250825" y="4652963"/>
            <a:ext cx="1439863" cy="431800"/>
          </a:xfrm>
          <a:prstGeom prst="rect">
            <a:avLst/>
          </a:prstGeom>
          <a:solidFill>
            <a:schemeClr val="accent1"/>
          </a:solidFill>
          <a:ln w="9525">
            <a:solidFill>
              <a:schemeClr val="tx1"/>
            </a:solidFill>
            <a:miter lim="800000"/>
            <a:headEnd/>
            <a:tailEnd/>
          </a:ln>
        </p:spPr>
        <p:txBody>
          <a:bodyPr wrap="none" anchor="ctr"/>
          <a:lstStyle/>
          <a:p>
            <a:pPr algn="ctr"/>
            <a:r>
              <a:rPr lang="fa-IR" sz="1200"/>
              <a:t>سند خواني</a:t>
            </a:r>
            <a:endParaRPr lang="en-US" sz="1200"/>
          </a:p>
        </p:txBody>
      </p:sp>
      <p:sp>
        <p:nvSpPr>
          <p:cNvPr id="202755" name="Rectangle 3"/>
          <p:cNvSpPr>
            <a:spLocks noChangeArrowheads="1"/>
          </p:cNvSpPr>
          <p:nvPr/>
        </p:nvSpPr>
        <p:spPr bwMode="auto">
          <a:xfrm>
            <a:off x="1978025" y="4652963"/>
            <a:ext cx="1439863" cy="431800"/>
          </a:xfrm>
          <a:prstGeom prst="rect">
            <a:avLst/>
          </a:prstGeom>
          <a:solidFill>
            <a:schemeClr val="accent1"/>
          </a:solidFill>
          <a:ln w="9525">
            <a:solidFill>
              <a:schemeClr val="tx1"/>
            </a:solidFill>
            <a:miter lim="800000"/>
            <a:headEnd/>
            <a:tailEnd/>
          </a:ln>
        </p:spPr>
        <p:txBody>
          <a:bodyPr wrap="none" anchor="ctr"/>
          <a:lstStyle/>
          <a:p>
            <a:pPr algn="ctr"/>
            <a:r>
              <a:rPr lang="fa-IR" sz="1200"/>
              <a:t>تصويرخواني نقشه کروکي</a:t>
            </a:r>
            <a:endParaRPr lang="en-US" sz="1200"/>
          </a:p>
        </p:txBody>
      </p:sp>
      <p:sp>
        <p:nvSpPr>
          <p:cNvPr id="202756" name="Rectangle 4"/>
          <p:cNvSpPr>
            <a:spLocks noChangeArrowheads="1"/>
          </p:cNvSpPr>
          <p:nvPr/>
        </p:nvSpPr>
        <p:spPr bwMode="auto">
          <a:xfrm>
            <a:off x="2627313" y="2925763"/>
            <a:ext cx="1006475" cy="431800"/>
          </a:xfrm>
          <a:prstGeom prst="rect">
            <a:avLst/>
          </a:prstGeom>
          <a:solidFill>
            <a:schemeClr val="accent1"/>
          </a:solidFill>
          <a:ln w="9525">
            <a:solidFill>
              <a:schemeClr val="tx1"/>
            </a:solidFill>
            <a:miter lim="800000"/>
            <a:headEnd/>
            <a:tailEnd/>
          </a:ln>
        </p:spPr>
        <p:txBody>
          <a:bodyPr wrap="none" anchor="ctr"/>
          <a:lstStyle/>
          <a:p>
            <a:pPr algn="ctr"/>
            <a:r>
              <a:rPr lang="fa-IR" sz="1200"/>
              <a:t>مشاهد ه</a:t>
            </a:r>
            <a:endParaRPr lang="en-US" sz="1200"/>
          </a:p>
        </p:txBody>
      </p:sp>
      <p:sp>
        <p:nvSpPr>
          <p:cNvPr id="202757" name="Rectangle 5"/>
          <p:cNvSpPr>
            <a:spLocks noChangeArrowheads="1"/>
          </p:cNvSpPr>
          <p:nvPr/>
        </p:nvSpPr>
        <p:spPr bwMode="auto">
          <a:xfrm>
            <a:off x="7378700" y="2060575"/>
            <a:ext cx="1439863" cy="431800"/>
          </a:xfrm>
          <a:prstGeom prst="rect">
            <a:avLst/>
          </a:prstGeom>
          <a:solidFill>
            <a:schemeClr val="accent1"/>
          </a:solidFill>
          <a:ln w="9525">
            <a:solidFill>
              <a:schemeClr val="tx1"/>
            </a:solidFill>
            <a:miter lim="800000"/>
            <a:headEnd/>
            <a:tailEnd/>
          </a:ln>
        </p:spPr>
        <p:txBody>
          <a:bodyPr wrap="none" anchor="ctr"/>
          <a:lstStyle/>
          <a:p>
            <a:pPr algn="ctr"/>
            <a:r>
              <a:rPr lang="fa-IR" sz="1200"/>
              <a:t>روشهاي کتابخانه اي</a:t>
            </a:r>
            <a:endParaRPr lang="en-US" sz="1200"/>
          </a:p>
        </p:txBody>
      </p:sp>
      <p:sp>
        <p:nvSpPr>
          <p:cNvPr id="202758" name="Rectangle 6"/>
          <p:cNvSpPr>
            <a:spLocks noChangeArrowheads="1"/>
          </p:cNvSpPr>
          <p:nvPr/>
        </p:nvSpPr>
        <p:spPr bwMode="auto">
          <a:xfrm>
            <a:off x="5507038" y="2060575"/>
            <a:ext cx="1439862" cy="431800"/>
          </a:xfrm>
          <a:prstGeom prst="rect">
            <a:avLst/>
          </a:prstGeom>
          <a:solidFill>
            <a:schemeClr val="accent1"/>
          </a:solidFill>
          <a:ln w="9525">
            <a:solidFill>
              <a:schemeClr val="tx1"/>
            </a:solidFill>
            <a:miter lim="800000"/>
            <a:headEnd/>
            <a:tailEnd/>
          </a:ln>
        </p:spPr>
        <p:txBody>
          <a:bodyPr wrap="none" anchor="ctr"/>
          <a:lstStyle/>
          <a:p>
            <a:pPr algn="ctr"/>
            <a:r>
              <a:rPr lang="fa-IR" sz="1200"/>
              <a:t>روش هاي ميداني</a:t>
            </a:r>
            <a:endParaRPr lang="en-US" sz="1200"/>
          </a:p>
        </p:txBody>
      </p:sp>
      <p:sp>
        <p:nvSpPr>
          <p:cNvPr id="202759" name="Rectangle 7"/>
          <p:cNvSpPr>
            <a:spLocks noChangeArrowheads="1"/>
          </p:cNvSpPr>
          <p:nvPr/>
        </p:nvSpPr>
        <p:spPr bwMode="auto">
          <a:xfrm>
            <a:off x="6586538" y="981075"/>
            <a:ext cx="1439862" cy="431800"/>
          </a:xfrm>
          <a:prstGeom prst="rect">
            <a:avLst/>
          </a:prstGeom>
          <a:solidFill>
            <a:schemeClr val="accent1"/>
          </a:solidFill>
          <a:ln w="9525">
            <a:solidFill>
              <a:schemeClr val="tx1"/>
            </a:solidFill>
            <a:miter lim="800000"/>
            <a:headEnd/>
            <a:tailEnd/>
          </a:ln>
        </p:spPr>
        <p:txBody>
          <a:bodyPr wrap="none" anchor="ctr"/>
          <a:lstStyle/>
          <a:p>
            <a:pPr algn="ctr"/>
            <a:r>
              <a:rPr lang="fa-IR" sz="1200"/>
              <a:t>روشهاي گردآوري اطلاعات</a:t>
            </a:r>
            <a:endParaRPr lang="en-US" sz="1200"/>
          </a:p>
        </p:txBody>
      </p:sp>
      <p:sp>
        <p:nvSpPr>
          <p:cNvPr id="202760" name="Rectangle 8"/>
          <p:cNvSpPr>
            <a:spLocks noChangeArrowheads="1"/>
          </p:cNvSpPr>
          <p:nvPr/>
        </p:nvSpPr>
        <p:spPr bwMode="auto">
          <a:xfrm>
            <a:off x="3130550" y="5589588"/>
            <a:ext cx="1439863" cy="431800"/>
          </a:xfrm>
          <a:prstGeom prst="rect">
            <a:avLst/>
          </a:prstGeom>
          <a:solidFill>
            <a:schemeClr val="accent1"/>
          </a:solidFill>
          <a:ln w="9525">
            <a:solidFill>
              <a:schemeClr val="tx1"/>
            </a:solidFill>
            <a:miter lim="800000"/>
            <a:headEnd/>
            <a:tailEnd/>
          </a:ln>
        </p:spPr>
        <p:txBody>
          <a:bodyPr wrap="none" anchor="ctr"/>
          <a:lstStyle/>
          <a:p>
            <a:pPr algn="ctr"/>
            <a:r>
              <a:rPr lang="fa-IR" sz="1200"/>
              <a:t>روش ترکيبي </a:t>
            </a:r>
            <a:endParaRPr lang="en-US" sz="1200"/>
          </a:p>
        </p:txBody>
      </p:sp>
      <p:sp>
        <p:nvSpPr>
          <p:cNvPr id="202761" name="Rectangle 9"/>
          <p:cNvSpPr>
            <a:spLocks noChangeArrowheads="1"/>
          </p:cNvSpPr>
          <p:nvPr/>
        </p:nvSpPr>
        <p:spPr bwMode="auto">
          <a:xfrm>
            <a:off x="3778250" y="4652963"/>
            <a:ext cx="1439863" cy="431800"/>
          </a:xfrm>
          <a:prstGeom prst="rect">
            <a:avLst/>
          </a:prstGeom>
          <a:solidFill>
            <a:schemeClr val="accent1"/>
          </a:solidFill>
          <a:ln w="9525">
            <a:solidFill>
              <a:schemeClr val="tx1"/>
            </a:solidFill>
            <a:miter lim="800000"/>
            <a:headEnd/>
            <a:tailEnd/>
          </a:ln>
        </p:spPr>
        <p:txBody>
          <a:bodyPr wrap="none" anchor="ctr"/>
          <a:lstStyle/>
          <a:p>
            <a:pPr algn="ctr"/>
            <a:r>
              <a:rPr lang="fa-IR" sz="1200"/>
              <a:t>آمار خواني و استفاده جدول</a:t>
            </a:r>
            <a:endParaRPr lang="en-US" sz="1200"/>
          </a:p>
        </p:txBody>
      </p:sp>
      <p:sp>
        <p:nvSpPr>
          <p:cNvPr id="202762" name="Rectangle 10"/>
          <p:cNvSpPr>
            <a:spLocks noChangeArrowheads="1"/>
          </p:cNvSpPr>
          <p:nvPr/>
        </p:nvSpPr>
        <p:spPr bwMode="auto">
          <a:xfrm>
            <a:off x="5722938" y="4652963"/>
            <a:ext cx="1439862" cy="431800"/>
          </a:xfrm>
          <a:prstGeom prst="rect">
            <a:avLst/>
          </a:prstGeom>
          <a:solidFill>
            <a:schemeClr val="accent1"/>
          </a:solidFill>
          <a:ln w="9525">
            <a:solidFill>
              <a:schemeClr val="tx1"/>
            </a:solidFill>
            <a:miter lim="800000"/>
            <a:headEnd/>
            <a:tailEnd/>
          </a:ln>
        </p:spPr>
        <p:txBody>
          <a:bodyPr wrap="none" anchor="ctr"/>
          <a:lstStyle/>
          <a:p>
            <a:pPr algn="ctr"/>
            <a:r>
              <a:rPr lang="fa-IR" sz="1200"/>
              <a:t>متن خواني و استفاده از فيش</a:t>
            </a:r>
            <a:endParaRPr lang="en-US" sz="1200"/>
          </a:p>
        </p:txBody>
      </p:sp>
      <p:sp>
        <p:nvSpPr>
          <p:cNvPr id="202763" name="Rectangle 11"/>
          <p:cNvSpPr>
            <a:spLocks noChangeArrowheads="1"/>
          </p:cNvSpPr>
          <p:nvPr/>
        </p:nvSpPr>
        <p:spPr bwMode="auto">
          <a:xfrm>
            <a:off x="3635375" y="3789363"/>
            <a:ext cx="1439863" cy="431800"/>
          </a:xfrm>
          <a:prstGeom prst="rect">
            <a:avLst/>
          </a:prstGeom>
          <a:solidFill>
            <a:schemeClr val="accent1"/>
          </a:solidFill>
          <a:ln w="9525">
            <a:solidFill>
              <a:schemeClr val="tx1"/>
            </a:solidFill>
            <a:miter lim="800000"/>
            <a:headEnd/>
            <a:tailEnd/>
          </a:ln>
        </p:spPr>
        <p:txBody>
          <a:bodyPr wrap="none" anchor="ctr"/>
          <a:lstStyle/>
          <a:p>
            <a:pPr algn="ctr"/>
            <a:r>
              <a:rPr lang="fa-IR" sz="1200"/>
              <a:t>روش ترکيبي</a:t>
            </a:r>
            <a:endParaRPr lang="en-US" sz="1200"/>
          </a:p>
        </p:txBody>
      </p:sp>
      <p:sp>
        <p:nvSpPr>
          <p:cNvPr id="202764" name="Rectangle 12"/>
          <p:cNvSpPr>
            <a:spLocks noChangeArrowheads="1"/>
          </p:cNvSpPr>
          <p:nvPr/>
        </p:nvSpPr>
        <p:spPr bwMode="auto">
          <a:xfrm>
            <a:off x="1474788" y="2925763"/>
            <a:ext cx="1006475" cy="431800"/>
          </a:xfrm>
          <a:prstGeom prst="rect">
            <a:avLst/>
          </a:prstGeom>
          <a:solidFill>
            <a:schemeClr val="accent1"/>
          </a:solidFill>
          <a:ln w="9525">
            <a:solidFill>
              <a:schemeClr val="tx1"/>
            </a:solidFill>
            <a:miter lim="800000"/>
            <a:headEnd/>
            <a:tailEnd/>
          </a:ln>
        </p:spPr>
        <p:txBody>
          <a:bodyPr wrap="none" anchor="ctr"/>
          <a:lstStyle/>
          <a:p>
            <a:pPr algn="ctr"/>
            <a:r>
              <a:rPr lang="fa-IR" sz="1200"/>
              <a:t>صوتي وتصويري</a:t>
            </a:r>
            <a:endParaRPr lang="en-US" sz="1200"/>
          </a:p>
        </p:txBody>
      </p:sp>
      <p:sp>
        <p:nvSpPr>
          <p:cNvPr id="202765" name="Rectangle 13"/>
          <p:cNvSpPr>
            <a:spLocks noChangeArrowheads="1"/>
          </p:cNvSpPr>
          <p:nvPr/>
        </p:nvSpPr>
        <p:spPr bwMode="auto">
          <a:xfrm>
            <a:off x="6154738" y="2925763"/>
            <a:ext cx="1006475" cy="431800"/>
          </a:xfrm>
          <a:prstGeom prst="rect">
            <a:avLst/>
          </a:prstGeom>
          <a:solidFill>
            <a:schemeClr val="accent1"/>
          </a:solidFill>
          <a:ln w="9525">
            <a:solidFill>
              <a:schemeClr val="tx1"/>
            </a:solidFill>
            <a:miter lim="800000"/>
            <a:headEnd/>
            <a:tailEnd/>
          </a:ln>
        </p:spPr>
        <p:txBody>
          <a:bodyPr wrap="none" anchor="ctr"/>
          <a:lstStyle/>
          <a:p>
            <a:pPr algn="ctr"/>
            <a:r>
              <a:rPr lang="fa-IR" sz="1200"/>
              <a:t>روش آزمون</a:t>
            </a:r>
            <a:endParaRPr lang="en-US" sz="1200"/>
          </a:p>
        </p:txBody>
      </p:sp>
      <p:sp>
        <p:nvSpPr>
          <p:cNvPr id="202766" name="Rectangle 14"/>
          <p:cNvSpPr>
            <a:spLocks noChangeArrowheads="1"/>
          </p:cNvSpPr>
          <p:nvPr/>
        </p:nvSpPr>
        <p:spPr bwMode="auto">
          <a:xfrm>
            <a:off x="5003800" y="2925763"/>
            <a:ext cx="1006475" cy="431800"/>
          </a:xfrm>
          <a:prstGeom prst="rect">
            <a:avLst/>
          </a:prstGeom>
          <a:solidFill>
            <a:schemeClr val="accent1"/>
          </a:solidFill>
          <a:ln w="9525">
            <a:solidFill>
              <a:schemeClr val="tx1"/>
            </a:solidFill>
            <a:miter lim="800000"/>
            <a:headEnd/>
            <a:tailEnd/>
          </a:ln>
        </p:spPr>
        <p:txBody>
          <a:bodyPr wrap="none" anchor="ctr"/>
          <a:lstStyle/>
          <a:p>
            <a:pPr algn="ctr"/>
            <a:r>
              <a:rPr lang="fa-IR" sz="1200"/>
              <a:t>پرسشنامه اي</a:t>
            </a:r>
            <a:endParaRPr lang="en-US" sz="1200"/>
          </a:p>
        </p:txBody>
      </p:sp>
      <p:sp>
        <p:nvSpPr>
          <p:cNvPr id="202767" name="Rectangle 15"/>
          <p:cNvSpPr>
            <a:spLocks noChangeArrowheads="1"/>
          </p:cNvSpPr>
          <p:nvPr/>
        </p:nvSpPr>
        <p:spPr bwMode="auto">
          <a:xfrm>
            <a:off x="3778250" y="2925763"/>
            <a:ext cx="1006475" cy="431800"/>
          </a:xfrm>
          <a:prstGeom prst="rect">
            <a:avLst/>
          </a:prstGeom>
          <a:solidFill>
            <a:schemeClr val="accent1"/>
          </a:solidFill>
          <a:ln w="9525">
            <a:solidFill>
              <a:schemeClr val="tx1"/>
            </a:solidFill>
            <a:miter lim="800000"/>
            <a:headEnd/>
            <a:tailEnd/>
          </a:ln>
        </p:spPr>
        <p:txBody>
          <a:bodyPr wrap="none" anchor="ctr"/>
          <a:lstStyle/>
          <a:p>
            <a:pPr algn="ctr"/>
            <a:r>
              <a:rPr lang="fa-IR" sz="1200"/>
              <a:t>مصاحبه</a:t>
            </a:r>
            <a:endParaRPr lang="en-US" sz="1200"/>
          </a:p>
        </p:txBody>
      </p:sp>
      <p:sp>
        <p:nvSpPr>
          <p:cNvPr id="202768" name="Line 16"/>
          <p:cNvSpPr>
            <a:spLocks noChangeShapeType="1"/>
          </p:cNvSpPr>
          <p:nvPr/>
        </p:nvSpPr>
        <p:spPr bwMode="auto">
          <a:xfrm>
            <a:off x="7307263" y="1412875"/>
            <a:ext cx="0" cy="287338"/>
          </a:xfrm>
          <a:prstGeom prst="line">
            <a:avLst/>
          </a:prstGeom>
          <a:noFill/>
          <a:ln w="9525">
            <a:solidFill>
              <a:schemeClr val="tx1"/>
            </a:solidFill>
            <a:round/>
            <a:headEnd/>
            <a:tailEnd/>
          </a:ln>
        </p:spPr>
        <p:txBody>
          <a:bodyPr/>
          <a:lstStyle/>
          <a:p>
            <a:endParaRPr lang="en-US"/>
          </a:p>
        </p:txBody>
      </p:sp>
      <p:sp>
        <p:nvSpPr>
          <p:cNvPr id="202769" name="Line 17"/>
          <p:cNvSpPr>
            <a:spLocks noChangeShapeType="1"/>
          </p:cNvSpPr>
          <p:nvPr/>
        </p:nvSpPr>
        <p:spPr bwMode="auto">
          <a:xfrm>
            <a:off x="6370638" y="1700213"/>
            <a:ext cx="1873250" cy="0"/>
          </a:xfrm>
          <a:prstGeom prst="line">
            <a:avLst/>
          </a:prstGeom>
          <a:noFill/>
          <a:ln w="9525">
            <a:solidFill>
              <a:schemeClr val="tx1"/>
            </a:solidFill>
            <a:round/>
            <a:headEnd/>
            <a:tailEnd/>
          </a:ln>
        </p:spPr>
        <p:txBody>
          <a:bodyPr/>
          <a:lstStyle/>
          <a:p>
            <a:endParaRPr lang="en-US"/>
          </a:p>
        </p:txBody>
      </p:sp>
      <p:sp>
        <p:nvSpPr>
          <p:cNvPr id="202770" name="Line 18"/>
          <p:cNvSpPr>
            <a:spLocks noChangeShapeType="1"/>
          </p:cNvSpPr>
          <p:nvPr/>
        </p:nvSpPr>
        <p:spPr bwMode="auto">
          <a:xfrm>
            <a:off x="6370638" y="1700213"/>
            <a:ext cx="0" cy="360362"/>
          </a:xfrm>
          <a:prstGeom prst="line">
            <a:avLst/>
          </a:prstGeom>
          <a:noFill/>
          <a:ln w="9525">
            <a:solidFill>
              <a:schemeClr val="tx1"/>
            </a:solidFill>
            <a:round/>
            <a:headEnd/>
            <a:tailEnd type="triangle" w="med" len="med"/>
          </a:ln>
        </p:spPr>
        <p:txBody>
          <a:bodyPr/>
          <a:lstStyle/>
          <a:p>
            <a:endParaRPr lang="en-US"/>
          </a:p>
        </p:txBody>
      </p:sp>
      <p:sp>
        <p:nvSpPr>
          <p:cNvPr id="202771" name="Line 19"/>
          <p:cNvSpPr>
            <a:spLocks noChangeShapeType="1"/>
          </p:cNvSpPr>
          <p:nvPr/>
        </p:nvSpPr>
        <p:spPr bwMode="auto">
          <a:xfrm>
            <a:off x="8243888" y="1700213"/>
            <a:ext cx="0" cy="360362"/>
          </a:xfrm>
          <a:prstGeom prst="line">
            <a:avLst/>
          </a:prstGeom>
          <a:noFill/>
          <a:ln w="9525">
            <a:solidFill>
              <a:schemeClr val="tx1"/>
            </a:solidFill>
            <a:round/>
            <a:headEnd/>
            <a:tailEnd type="triangle" w="med" len="med"/>
          </a:ln>
        </p:spPr>
        <p:txBody>
          <a:bodyPr/>
          <a:lstStyle/>
          <a:p>
            <a:endParaRPr lang="en-US"/>
          </a:p>
        </p:txBody>
      </p:sp>
      <p:sp>
        <p:nvSpPr>
          <p:cNvPr id="202772" name="Line 20"/>
          <p:cNvSpPr>
            <a:spLocks noChangeShapeType="1"/>
          </p:cNvSpPr>
          <p:nvPr/>
        </p:nvSpPr>
        <p:spPr bwMode="auto">
          <a:xfrm>
            <a:off x="6011863" y="2492375"/>
            <a:ext cx="0" cy="215900"/>
          </a:xfrm>
          <a:prstGeom prst="line">
            <a:avLst/>
          </a:prstGeom>
          <a:noFill/>
          <a:ln w="9525">
            <a:solidFill>
              <a:schemeClr val="tx1"/>
            </a:solidFill>
            <a:round/>
            <a:headEnd/>
            <a:tailEnd/>
          </a:ln>
        </p:spPr>
        <p:txBody>
          <a:bodyPr/>
          <a:lstStyle/>
          <a:p>
            <a:endParaRPr lang="en-US"/>
          </a:p>
        </p:txBody>
      </p:sp>
      <p:sp>
        <p:nvSpPr>
          <p:cNvPr id="202773" name="Line 21"/>
          <p:cNvSpPr>
            <a:spLocks noChangeShapeType="1"/>
          </p:cNvSpPr>
          <p:nvPr/>
        </p:nvSpPr>
        <p:spPr bwMode="auto">
          <a:xfrm>
            <a:off x="2122488" y="2708275"/>
            <a:ext cx="4681537" cy="0"/>
          </a:xfrm>
          <a:prstGeom prst="line">
            <a:avLst/>
          </a:prstGeom>
          <a:noFill/>
          <a:ln w="9525">
            <a:solidFill>
              <a:schemeClr val="tx1"/>
            </a:solidFill>
            <a:round/>
            <a:headEnd/>
            <a:tailEnd/>
          </a:ln>
        </p:spPr>
        <p:txBody>
          <a:bodyPr/>
          <a:lstStyle/>
          <a:p>
            <a:endParaRPr lang="en-US"/>
          </a:p>
        </p:txBody>
      </p:sp>
      <p:sp>
        <p:nvSpPr>
          <p:cNvPr id="202774" name="Line 22"/>
          <p:cNvSpPr>
            <a:spLocks noChangeShapeType="1"/>
          </p:cNvSpPr>
          <p:nvPr/>
        </p:nvSpPr>
        <p:spPr bwMode="auto">
          <a:xfrm>
            <a:off x="2122488" y="2708275"/>
            <a:ext cx="0" cy="217488"/>
          </a:xfrm>
          <a:prstGeom prst="line">
            <a:avLst/>
          </a:prstGeom>
          <a:noFill/>
          <a:ln w="9525">
            <a:solidFill>
              <a:schemeClr val="tx1"/>
            </a:solidFill>
            <a:round/>
            <a:headEnd/>
            <a:tailEnd type="triangle" w="med" len="med"/>
          </a:ln>
        </p:spPr>
        <p:txBody>
          <a:bodyPr/>
          <a:lstStyle/>
          <a:p>
            <a:endParaRPr lang="en-US"/>
          </a:p>
        </p:txBody>
      </p:sp>
      <p:sp>
        <p:nvSpPr>
          <p:cNvPr id="202775" name="Line 23"/>
          <p:cNvSpPr>
            <a:spLocks noChangeShapeType="1"/>
          </p:cNvSpPr>
          <p:nvPr/>
        </p:nvSpPr>
        <p:spPr bwMode="auto">
          <a:xfrm>
            <a:off x="3130550" y="2708275"/>
            <a:ext cx="0" cy="217488"/>
          </a:xfrm>
          <a:prstGeom prst="line">
            <a:avLst/>
          </a:prstGeom>
          <a:noFill/>
          <a:ln w="9525">
            <a:solidFill>
              <a:schemeClr val="tx1"/>
            </a:solidFill>
            <a:round/>
            <a:headEnd/>
            <a:tailEnd type="triangle" w="med" len="med"/>
          </a:ln>
        </p:spPr>
        <p:txBody>
          <a:bodyPr/>
          <a:lstStyle/>
          <a:p>
            <a:endParaRPr lang="en-US"/>
          </a:p>
        </p:txBody>
      </p:sp>
      <p:sp>
        <p:nvSpPr>
          <p:cNvPr id="202776" name="Line 24"/>
          <p:cNvSpPr>
            <a:spLocks noChangeShapeType="1"/>
          </p:cNvSpPr>
          <p:nvPr/>
        </p:nvSpPr>
        <p:spPr bwMode="auto">
          <a:xfrm>
            <a:off x="4283075" y="2708275"/>
            <a:ext cx="0" cy="217488"/>
          </a:xfrm>
          <a:prstGeom prst="line">
            <a:avLst/>
          </a:prstGeom>
          <a:noFill/>
          <a:ln w="9525">
            <a:solidFill>
              <a:schemeClr val="tx1"/>
            </a:solidFill>
            <a:round/>
            <a:headEnd/>
            <a:tailEnd type="triangle" w="med" len="med"/>
          </a:ln>
        </p:spPr>
        <p:txBody>
          <a:bodyPr/>
          <a:lstStyle/>
          <a:p>
            <a:endParaRPr lang="en-US"/>
          </a:p>
        </p:txBody>
      </p:sp>
      <p:sp>
        <p:nvSpPr>
          <p:cNvPr id="202777" name="Line 25"/>
          <p:cNvSpPr>
            <a:spLocks noChangeShapeType="1"/>
          </p:cNvSpPr>
          <p:nvPr/>
        </p:nvSpPr>
        <p:spPr bwMode="auto">
          <a:xfrm>
            <a:off x="6804025" y="2708275"/>
            <a:ext cx="0" cy="217488"/>
          </a:xfrm>
          <a:prstGeom prst="line">
            <a:avLst/>
          </a:prstGeom>
          <a:noFill/>
          <a:ln w="9525">
            <a:solidFill>
              <a:schemeClr val="tx1"/>
            </a:solidFill>
            <a:round/>
            <a:headEnd/>
            <a:tailEnd type="triangle" w="med" len="med"/>
          </a:ln>
        </p:spPr>
        <p:txBody>
          <a:bodyPr/>
          <a:lstStyle/>
          <a:p>
            <a:endParaRPr lang="en-US"/>
          </a:p>
        </p:txBody>
      </p:sp>
      <p:sp>
        <p:nvSpPr>
          <p:cNvPr id="202778" name="Line 26"/>
          <p:cNvSpPr>
            <a:spLocks noChangeShapeType="1"/>
          </p:cNvSpPr>
          <p:nvPr/>
        </p:nvSpPr>
        <p:spPr bwMode="auto">
          <a:xfrm>
            <a:off x="5507038" y="2708275"/>
            <a:ext cx="0" cy="217488"/>
          </a:xfrm>
          <a:prstGeom prst="line">
            <a:avLst/>
          </a:prstGeom>
          <a:noFill/>
          <a:ln w="9525">
            <a:solidFill>
              <a:schemeClr val="tx1"/>
            </a:solidFill>
            <a:round/>
            <a:headEnd/>
            <a:tailEnd type="triangle" w="med" len="med"/>
          </a:ln>
        </p:spPr>
        <p:txBody>
          <a:bodyPr/>
          <a:lstStyle/>
          <a:p>
            <a:endParaRPr lang="en-US"/>
          </a:p>
        </p:txBody>
      </p:sp>
      <p:sp>
        <p:nvSpPr>
          <p:cNvPr id="202779" name="Line 27"/>
          <p:cNvSpPr>
            <a:spLocks noChangeShapeType="1"/>
          </p:cNvSpPr>
          <p:nvPr/>
        </p:nvSpPr>
        <p:spPr bwMode="auto">
          <a:xfrm>
            <a:off x="1762125" y="3573463"/>
            <a:ext cx="4752975" cy="0"/>
          </a:xfrm>
          <a:prstGeom prst="line">
            <a:avLst/>
          </a:prstGeom>
          <a:noFill/>
          <a:ln w="9525">
            <a:solidFill>
              <a:schemeClr val="tx1"/>
            </a:solidFill>
            <a:round/>
            <a:headEnd/>
            <a:tailEnd/>
          </a:ln>
        </p:spPr>
        <p:txBody>
          <a:bodyPr/>
          <a:lstStyle/>
          <a:p>
            <a:endParaRPr lang="en-US"/>
          </a:p>
        </p:txBody>
      </p:sp>
      <p:sp>
        <p:nvSpPr>
          <p:cNvPr id="202780" name="Line 28"/>
          <p:cNvSpPr>
            <a:spLocks noChangeShapeType="1"/>
          </p:cNvSpPr>
          <p:nvPr/>
        </p:nvSpPr>
        <p:spPr bwMode="auto">
          <a:xfrm>
            <a:off x="4354513" y="3571875"/>
            <a:ext cx="0" cy="217488"/>
          </a:xfrm>
          <a:prstGeom prst="line">
            <a:avLst/>
          </a:prstGeom>
          <a:noFill/>
          <a:ln w="9525">
            <a:solidFill>
              <a:schemeClr val="tx1"/>
            </a:solidFill>
            <a:round/>
            <a:headEnd/>
            <a:tailEnd type="triangle" w="med" len="med"/>
          </a:ln>
        </p:spPr>
        <p:txBody>
          <a:bodyPr/>
          <a:lstStyle/>
          <a:p>
            <a:endParaRPr lang="en-US"/>
          </a:p>
        </p:txBody>
      </p:sp>
      <p:sp>
        <p:nvSpPr>
          <p:cNvPr id="202781" name="Line 29"/>
          <p:cNvSpPr>
            <a:spLocks noChangeShapeType="1"/>
          </p:cNvSpPr>
          <p:nvPr/>
        </p:nvSpPr>
        <p:spPr bwMode="auto">
          <a:xfrm flipV="1">
            <a:off x="1762125" y="3357563"/>
            <a:ext cx="0" cy="215900"/>
          </a:xfrm>
          <a:prstGeom prst="line">
            <a:avLst/>
          </a:prstGeom>
          <a:noFill/>
          <a:ln w="9525">
            <a:solidFill>
              <a:schemeClr val="tx1"/>
            </a:solidFill>
            <a:round/>
            <a:headEnd/>
            <a:tailEnd/>
          </a:ln>
        </p:spPr>
        <p:txBody>
          <a:bodyPr/>
          <a:lstStyle/>
          <a:p>
            <a:endParaRPr lang="en-US"/>
          </a:p>
        </p:txBody>
      </p:sp>
      <p:sp>
        <p:nvSpPr>
          <p:cNvPr id="202782" name="Line 30"/>
          <p:cNvSpPr>
            <a:spLocks noChangeShapeType="1"/>
          </p:cNvSpPr>
          <p:nvPr/>
        </p:nvSpPr>
        <p:spPr bwMode="auto">
          <a:xfrm flipV="1">
            <a:off x="3059113" y="3357563"/>
            <a:ext cx="0" cy="215900"/>
          </a:xfrm>
          <a:prstGeom prst="line">
            <a:avLst/>
          </a:prstGeom>
          <a:noFill/>
          <a:ln w="9525">
            <a:solidFill>
              <a:schemeClr val="tx1"/>
            </a:solidFill>
            <a:round/>
            <a:headEnd/>
            <a:tailEnd/>
          </a:ln>
        </p:spPr>
        <p:txBody>
          <a:bodyPr/>
          <a:lstStyle/>
          <a:p>
            <a:endParaRPr lang="en-US"/>
          </a:p>
        </p:txBody>
      </p:sp>
      <p:sp>
        <p:nvSpPr>
          <p:cNvPr id="202783" name="Line 31"/>
          <p:cNvSpPr>
            <a:spLocks noChangeShapeType="1"/>
          </p:cNvSpPr>
          <p:nvPr/>
        </p:nvSpPr>
        <p:spPr bwMode="auto">
          <a:xfrm flipV="1">
            <a:off x="6515100" y="3357563"/>
            <a:ext cx="0" cy="215900"/>
          </a:xfrm>
          <a:prstGeom prst="line">
            <a:avLst/>
          </a:prstGeom>
          <a:noFill/>
          <a:ln w="9525">
            <a:solidFill>
              <a:schemeClr val="tx1"/>
            </a:solidFill>
            <a:round/>
            <a:headEnd/>
            <a:tailEnd/>
          </a:ln>
        </p:spPr>
        <p:txBody>
          <a:bodyPr/>
          <a:lstStyle/>
          <a:p>
            <a:endParaRPr lang="en-US"/>
          </a:p>
        </p:txBody>
      </p:sp>
      <p:sp>
        <p:nvSpPr>
          <p:cNvPr id="202784" name="Line 32"/>
          <p:cNvSpPr>
            <a:spLocks noChangeShapeType="1"/>
          </p:cNvSpPr>
          <p:nvPr/>
        </p:nvSpPr>
        <p:spPr bwMode="auto">
          <a:xfrm flipV="1">
            <a:off x="5578475" y="3357563"/>
            <a:ext cx="0" cy="215900"/>
          </a:xfrm>
          <a:prstGeom prst="line">
            <a:avLst/>
          </a:prstGeom>
          <a:noFill/>
          <a:ln w="9525">
            <a:solidFill>
              <a:schemeClr val="tx1"/>
            </a:solidFill>
            <a:round/>
            <a:headEnd/>
            <a:tailEnd/>
          </a:ln>
        </p:spPr>
        <p:txBody>
          <a:bodyPr/>
          <a:lstStyle/>
          <a:p>
            <a:endParaRPr lang="en-US"/>
          </a:p>
        </p:txBody>
      </p:sp>
      <p:sp>
        <p:nvSpPr>
          <p:cNvPr id="202785" name="Line 33"/>
          <p:cNvSpPr>
            <a:spLocks noChangeShapeType="1"/>
          </p:cNvSpPr>
          <p:nvPr/>
        </p:nvSpPr>
        <p:spPr bwMode="auto">
          <a:xfrm flipV="1">
            <a:off x="4354513" y="3357563"/>
            <a:ext cx="0" cy="215900"/>
          </a:xfrm>
          <a:prstGeom prst="line">
            <a:avLst/>
          </a:prstGeom>
          <a:noFill/>
          <a:ln w="9525">
            <a:solidFill>
              <a:schemeClr val="tx1"/>
            </a:solidFill>
            <a:round/>
            <a:headEnd/>
            <a:tailEnd/>
          </a:ln>
        </p:spPr>
        <p:txBody>
          <a:bodyPr/>
          <a:lstStyle/>
          <a:p>
            <a:endParaRPr lang="en-US"/>
          </a:p>
        </p:txBody>
      </p:sp>
      <p:sp>
        <p:nvSpPr>
          <p:cNvPr id="202786" name="Line 34"/>
          <p:cNvSpPr>
            <a:spLocks noChangeShapeType="1"/>
          </p:cNvSpPr>
          <p:nvPr/>
        </p:nvSpPr>
        <p:spPr bwMode="auto">
          <a:xfrm>
            <a:off x="8315325" y="2492375"/>
            <a:ext cx="0" cy="1944688"/>
          </a:xfrm>
          <a:prstGeom prst="line">
            <a:avLst/>
          </a:prstGeom>
          <a:noFill/>
          <a:ln w="9525">
            <a:solidFill>
              <a:schemeClr val="tx1"/>
            </a:solidFill>
            <a:round/>
            <a:headEnd/>
            <a:tailEnd/>
          </a:ln>
        </p:spPr>
        <p:txBody>
          <a:bodyPr/>
          <a:lstStyle/>
          <a:p>
            <a:endParaRPr lang="en-US"/>
          </a:p>
        </p:txBody>
      </p:sp>
      <p:sp>
        <p:nvSpPr>
          <p:cNvPr id="202787" name="Line 35"/>
          <p:cNvSpPr>
            <a:spLocks noChangeShapeType="1"/>
          </p:cNvSpPr>
          <p:nvPr/>
        </p:nvSpPr>
        <p:spPr bwMode="auto">
          <a:xfrm flipH="1">
            <a:off x="1042988" y="4437063"/>
            <a:ext cx="7272337" cy="0"/>
          </a:xfrm>
          <a:prstGeom prst="line">
            <a:avLst/>
          </a:prstGeom>
          <a:noFill/>
          <a:ln w="9525">
            <a:solidFill>
              <a:schemeClr val="tx1"/>
            </a:solidFill>
            <a:round/>
            <a:headEnd/>
            <a:tailEnd/>
          </a:ln>
        </p:spPr>
        <p:txBody>
          <a:bodyPr/>
          <a:lstStyle/>
          <a:p>
            <a:endParaRPr lang="en-US"/>
          </a:p>
        </p:txBody>
      </p:sp>
      <p:sp>
        <p:nvSpPr>
          <p:cNvPr id="202788" name="Line 36"/>
          <p:cNvSpPr>
            <a:spLocks noChangeShapeType="1"/>
          </p:cNvSpPr>
          <p:nvPr/>
        </p:nvSpPr>
        <p:spPr bwMode="auto">
          <a:xfrm>
            <a:off x="1042988" y="4435475"/>
            <a:ext cx="0" cy="217488"/>
          </a:xfrm>
          <a:prstGeom prst="line">
            <a:avLst/>
          </a:prstGeom>
          <a:noFill/>
          <a:ln w="9525">
            <a:solidFill>
              <a:schemeClr val="tx1"/>
            </a:solidFill>
            <a:round/>
            <a:headEnd/>
            <a:tailEnd type="triangle" w="med" len="med"/>
          </a:ln>
        </p:spPr>
        <p:txBody>
          <a:bodyPr/>
          <a:lstStyle/>
          <a:p>
            <a:endParaRPr lang="en-US"/>
          </a:p>
        </p:txBody>
      </p:sp>
      <p:sp>
        <p:nvSpPr>
          <p:cNvPr id="202789" name="Line 37"/>
          <p:cNvSpPr>
            <a:spLocks noChangeShapeType="1"/>
          </p:cNvSpPr>
          <p:nvPr/>
        </p:nvSpPr>
        <p:spPr bwMode="auto">
          <a:xfrm>
            <a:off x="2627313" y="4435475"/>
            <a:ext cx="0" cy="217488"/>
          </a:xfrm>
          <a:prstGeom prst="line">
            <a:avLst/>
          </a:prstGeom>
          <a:noFill/>
          <a:ln w="9525">
            <a:solidFill>
              <a:schemeClr val="tx1"/>
            </a:solidFill>
            <a:round/>
            <a:headEnd/>
            <a:tailEnd type="triangle" w="med" len="med"/>
          </a:ln>
        </p:spPr>
        <p:txBody>
          <a:bodyPr/>
          <a:lstStyle/>
          <a:p>
            <a:endParaRPr lang="en-US"/>
          </a:p>
        </p:txBody>
      </p:sp>
      <p:sp>
        <p:nvSpPr>
          <p:cNvPr id="202790" name="Line 38"/>
          <p:cNvSpPr>
            <a:spLocks noChangeShapeType="1"/>
          </p:cNvSpPr>
          <p:nvPr/>
        </p:nvSpPr>
        <p:spPr bwMode="auto">
          <a:xfrm>
            <a:off x="4570413" y="4437063"/>
            <a:ext cx="0" cy="217487"/>
          </a:xfrm>
          <a:prstGeom prst="line">
            <a:avLst/>
          </a:prstGeom>
          <a:noFill/>
          <a:ln w="9525">
            <a:solidFill>
              <a:schemeClr val="tx1"/>
            </a:solidFill>
            <a:round/>
            <a:headEnd/>
            <a:tailEnd type="triangle" w="med" len="med"/>
          </a:ln>
        </p:spPr>
        <p:txBody>
          <a:bodyPr/>
          <a:lstStyle/>
          <a:p>
            <a:endParaRPr lang="en-US"/>
          </a:p>
        </p:txBody>
      </p:sp>
      <p:sp>
        <p:nvSpPr>
          <p:cNvPr id="202791" name="Line 39"/>
          <p:cNvSpPr>
            <a:spLocks noChangeShapeType="1"/>
          </p:cNvSpPr>
          <p:nvPr/>
        </p:nvSpPr>
        <p:spPr bwMode="auto">
          <a:xfrm>
            <a:off x="6443663" y="4435475"/>
            <a:ext cx="0" cy="217488"/>
          </a:xfrm>
          <a:prstGeom prst="line">
            <a:avLst/>
          </a:prstGeom>
          <a:noFill/>
          <a:ln w="9525">
            <a:solidFill>
              <a:schemeClr val="tx1"/>
            </a:solidFill>
            <a:round/>
            <a:headEnd/>
            <a:tailEnd type="triangle" w="med" len="med"/>
          </a:ln>
        </p:spPr>
        <p:txBody>
          <a:bodyPr/>
          <a:lstStyle/>
          <a:p>
            <a:endParaRPr lang="en-US"/>
          </a:p>
        </p:txBody>
      </p:sp>
      <p:sp>
        <p:nvSpPr>
          <p:cNvPr id="202792" name="Line 40"/>
          <p:cNvSpPr>
            <a:spLocks noChangeShapeType="1"/>
          </p:cNvSpPr>
          <p:nvPr/>
        </p:nvSpPr>
        <p:spPr bwMode="auto">
          <a:xfrm flipV="1">
            <a:off x="1042988" y="5084763"/>
            <a:ext cx="0" cy="215900"/>
          </a:xfrm>
          <a:prstGeom prst="line">
            <a:avLst/>
          </a:prstGeom>
          <a:noFill/>
          <a:ln w="9525">
            <a:solidFill>
              <a:schemeClr val="tx1"/>
            </a:solidFill>
            <a:round/>
            <a:headEnd/>
            <a:tailEnd/>
          </a:ln>
        </p:spPr>
        <p:txBody>
          <a:bodyPr/>
          <a:lstStyle/>
          <a:p>
            <a:endParaRPr lang="en-US"/>
          </a:p>
        </p:txBody>
      </p:sp>
      <p:sp>
        <p:nvSpPr>
          <p:cNvPr id="202793" name="Line 41"/>
          <p:cNvSpPr>
            <a:spLocks noChangeShapeType="1"/>
          </p:cNvSpPr>
          <p:nvPr/>
        </p:nvSpPr>
        <p:spPr bwMode="auto">
          <a:xfrm flipV="1">
            <a:off x="2627313" y="5084763"/>
            <a:ext cx="0" cy="215900"/>
          </a:xfrm>
          <a:prstGeom prst="line">
            <a:avLst/>
          </a:prstGeom>
          <a:noFill/>
          <a:ln w="9525">
            <a:solidFill>
              <a:schemeClr val="tx1"/>
            </a:solidFill>
            <a:round/>
            <a:headEnd/>
            <a:tailEnd/>
          </a:ln>
        </p:spPr>
        <p:txBody>
          <a:bodyPr/>
          <a:lstStyle/>
          <a:p>
            <a:endParaRPr lang="en-US"/>
          </a:p>
        </p:txBody>
      </p:sp>
      <p:sp>
        <p:nvSpPr>
          <p:cNvPr id="202794" name="Line 42"/>
          <p:cNvSpPr>
            <a:spLocks noChangeShapeType="1"/>
          </p:cNvSpPr>
          <p:nvPr/>
        </p:nvSpPr>
        <p:spPr bwMode="auto">
          <a:xfrm flipV="1">
            <a:off x="4570413" y="5084763"/>
            <a:ext cx="0" cy="215900"/>
          </a:xfrm>
          <a:prstGeom prst="line">
            <a:avLst/>
          </a:prstGeom>
          <a:noFill/>
          <a:ln w="9525">
            <a:solidFill>
              <a:schemeClr val="tx1"/>
            </a:solidFill>
            <a:round/>
            <a:headEnd/>
            <a:tailEnd/>
          </a:ln>
        </p:spPr>
        <p:txBody>
          <a:bodyPr/>
          <a:lstStyle/>
          <a:p>
            <a:endParaRPr lang="en-US"/>
          </a:p>
        </p:txBody>
      </p:sp>
      <p:sp>
        <p:nvSpPr>
          <p:cNvPr id="202795" name="Line 43"/>
          <p:cNvSpPr>
            <a:spLocks noChangeShapeType="1"/>
          </p:cNvSpPr>
          <p:nvPr/>
        </p:nvSpPr>
        <p:spPr bwMode="auto">
          <a:xfrm flipV="1">
            <a:off x="6443663" y="5084763"/>
            <a:ext cx="0" cy="215900"/>
          </a:xfrm>
          <a:prstGeom prst="line">
            <a:avLst/>
          </a:prstGeom>
          <a:noFill/>
          <a:ln w="9525">
            <a:solidFill>
              <a:schemeClr val="tx1"/>
            </a:solidFill>
            <a:round/>
            <a:headEnd/>
            <a:tailEnd/>
          </a:ln>
        </p:spPr>
        <p:txBody>
          <a:bodyPr/>
          <a:lstStyle/>
          <a:p>
            <a:endParaRPr lang="en-US"/>
          </a:p>
        </p:txBody>
      </p:sp>
      <p:sp>
        <p:nvSpPr>
          <p:cNvPr id="202796" name="Line 44"/>
          <p:cNvSpPr>
            <a:spLocks noChangeShapeType="1"/>
          </p:cNvSpPr>
          <p:nvPr/>
        </p:nvSpPr>
        <p:spPr bwMode="auto">
          <a:xfrm>
            <a:off x="1042988" y="5300663"/>
            <a:ext cx="5400675" cy="0"/>
          </a:xfrm>
          <a:prstGeom prst="line">
            <a:avLst/>
          </a:prstGeom>
          <a:noFill/>
          <a:ln w="9525">
            <a:solidFill>
              <a:schemeClr val="tx1"/>
            </a:solidFill>
            <a:round/>
            <a:headEnd/>
            <a:tailEnd/>
          </a:ln>
        </p:spPr>
        <p:txBody>
          <a:bodyPr/>
          <a:lstStyle/>
          <a:p>
            <a:endParaRPr lang="en-US"/>
          </a:p>
        </p:txBody>
      </p:sp>
      <p:sp>
        <p:nvSpPr>
          <p:cNvPr id="202797" name="Line 45"/>
          <p:cNvSpPr>
            <a:spLocks noChangeShapeType="1"/>
          </p:cNvSpPr>
          <p:nvPr/>
        </p:nvSpPr>
        <p:spPr bwMode="auto">
          <a:xfrm>
            <a:off x="3851275" y="5300663"/>
            <a:ext cx="0" cy="288925"/>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755650" y="260350"/>
            <a:ext cx="7772400" cy="612775"/>
          </a:xfrm>
        </p:spPr>
        <p:txBody>
          <a:bodyPr>
            <a:normAutofit fontScale="90000"/>
          </a:bodyPr>
          <a:lstStyle/>
          <a:p>
            <a:r>
              <a:rPr lang="fa-IR" sz="3600" smtClean="0"/>
              <a:t>روشهاي کتابخانه اي </a:t>
            </a:r>
            <a:endParaRPr lang="en-US" sz="3600" smtClean="0"/>
          </a:p>
        </p:txBody>
      </p:sp>
      <p:sp>
        <p:nvSpPr>
          <p:cNvPr id="203779" name="Rectangle 3"/>
          <p:cNvSpPr>
            <a:spLocks noGrp="1" noChangeArrowheads="1"/>
          </p:cNvSpPr>
          <p:nvPr>
            <p:ph type="subTitle" idx="1"/>
          </p:nvPr>
        </p:nvSpPr>
        <p:spPr>
          <a:xfrm>
            <a:off x="539750" y="1268413"/>
            <a:ext cx="8064500" cy="5040312"/>
          </a:xfrm>
        </p:spPr>
        <p:txBody>
          <a:bodyPr rtlCol="0">
            <a:normAutofit/>
          </a:bodyPr>
          <a:lstStyle/>
          <a:p>
            <a:pPr algn="r" fontAlgn="auto">
              <a:spcAft>
                <a:spcPts val="0"/>
              </a:spcAft>
              <a:buFont typeface="Arial" pitchFamily="34" charset="0"/>
              <a:buNone/>
              <a:defRPr/>
            </a:pPr>
            <a:r>
              <a:rPr lang="fa-IR" smtClean="0"/>
              <a:t>در تحقيقاتي که ماهيت کتابخانه اي دارند تقريبا تمام تلاش محقق در کتابخانه ها صورت مي پذيرد. حتي در تاليفات و تصنيفات نيز از اين روش استفاده مي شود .</a:t>
            </a:r>
          </a:p>
          <a:p>
            <a:pPr algn="r" fontAlgn="auto">
              <a:spcAft>
                <a:spcPts val="0"/>
              </a:spcAft>
              <a:buFont typeface="Arial" pitchFamily="34" charset="0"/>
              <a:buNone/>
              <a:defRPr/>
            </a:pPr>
            <a:r>
              <a:rPr lang="fa-IR" smtClean="0"/>
              <a:t>گام اول در مهارت تحقيق کتابخانه اي آشنايي با نحوه استفاده از کتابخانه است براي اينکار محقق بايد از روشهاي کتابداري نحوه استفاده از برگه دان و ثبت مشخصات کتاب ، نحوه جستجوي کتاب در کتابخانه و رايانه و ... اطلاع حاصل نمايد.</a:t>
            </a:r>
            <a:endParaRPr lang="en-US" smtClean="0"/>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ctrTitle"/>
          </p:nvPr>
        </p:nvSpPr>
        <p:spPr>
          <a:xfrm>
            <a:off x="685800" y="333375"/>
            <a:ext cx="7772400" cy="863600"/>
          </a:xfrm>
        </p:spPr>
        <p:txBody>
          <a:bodyPr/>
          <a:lstStyle/>
          <a:p>
            <a:r>
              <a:rPr lang="fa-IR" smtClean="0"/>
              <a:t>چند نکته در خصوص کتابخانه ها</a:t>
            </a:r>
            <a:endParaRPr lang="en-US" smtClean="0"/>
          </a:p>
        </p:txBody>
      </p:sp>
      <p:sp>
        <p:nvSpPr>
          <p:cNvPr id="204803" name="Rectangle 3"/>
          <p:cNvSpPr>
            <a:spLocks noGrp="1" noChangeArrowheads="1"/>
          </p:cNvSpPr>
          <p:nvPr>
            <p:ph type="subTitle" idx="1"/>
          </p:nvPr>
        </p:nvSpPr>
        <p:spPr>
          <a:xfrm>
            <a:off x="323850" y="1484313"/>
            <a:ext cx="8569325" cy="5040312"/>
          </a:xfrm>
        </p:spPr>
        <p:txBody>
          <a:bodyPr rtlCol="0">
            <a:normAutofit lnSpcReduction="10000"/>
          </a:bodyPr>
          <a:lstStyle/>
          <a:p>
            <a:pPr algn="r" fontAlgn="auto">
              <a:spcAft>
                <a:spcPts val="0"/>
              </a:spcAft>
              <a:buFont typeface="Arial" pitchFamily="34" charset="0"/>
              <a:buNone/>
              <a:defRPr/>
            </a:pPr>
            <a:r>
              <a:rPr lang="fa-IR" sz="2800" smtClean="0"/>
              <a:t>-نظام ها و سيستمهاي طبقه بندي کتابخانه ها پيچيده است .در حال حاضر سيستم هاي غالب در روشهاي کتابداري سيستم ديويي و سيستم کنگره است.</a:t>
            </a:r>
          </a:p>
          <a:p>
            <a:pPr algn="r" fontAlgn="auto">
              <a:spcAft>
                <a:spcPts val="0"/>
              </a:spcAft>
              <a:buFont typeface="Arial" pitchFamily="34" charset="0"/>
              <a:buNone/>
              <a:defRPr/>
            </a:pPr>
            <a:endParaRPr lang="fa-IR" sz="2800" smtClean="0"/>
          </a:p>
          <a:p>
            <a:pPr algn="r" fontAlgn="auto">
              <a:spcAft>
                <a:spcPts val="0"/>
              </a:spcAft>
              <a:buFont typeface="Arial" pitchFamily="34" charset="0"/>
              <a:buNone/>
              <a:defRPr/>
            </a:pPr>
            <a:r>
              <a:rPr lang="fa-IR" sz="2800" smtClean="0"/>
              <a:t>-نکته دوم شيوه جستجوي کتاب يا منبع مورد نياز در کتابخانه است .براي اين کار معمولا کتابخانه ها ، برگه دان ها يا کارت هاي ويژه اي در اختيار دارند که به سه شکل تنظيم شده است :بر اساس عنوان کتاب ، بر اساس موضوع ، بر اساس نام مولف </a:t>
            </a:r>
          </a:p>
          <a:p>
            <a:pPr algn="r" fontAlgn="auto">
              <a:spcAft>
                <a:spcPts val="0"/>
              </a:spcAft>
              <a:buFont typeface="Arial" pitchFamily="34" charset="0"/>
              <a:buNone/>
              <a:defRPr/>
            </a:pPr>
            <a:endParaRPr lang="fa-IR" sz="2800" smtClean="0"/>
          </a:p>
          <a:p>
            <a:pPr algn="r" fontAlgn="auto">
              <a:spcAft>
                <a:spcPts val="0"/>
              </a:spcAft>
              <a:buFont typeface="Arial" pitchFamily="34" charset="0"/>
              <a:buNone/>
              <a:defRPr/>
            </a:pPr>
            <a:r>
              <a:rPr lang="fa-IR" sz="2800" smtClean="0"/>
              <a:t>-نکته سوم اينکه هر کتابخانه آيين نامه و مقررات خاصي دارد و محقق بايد با مفاد اين آيين نامه آشنا شود </a:t>
            </a:r>
            <a:endParaRPr lang="en-US" sz="280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28600"/>
            <a:ext cx="4572000" cy="1077218"/>
          </a:xfrm>
          <a:prstGeom prst="rect">
            <a:avLst/>
          </a:prstGeom>
        </p:spPr>
        <p:txBody>
          <a:bodyPr>
            <a:spAutoFit/>
          </a:bodyPr>
          <a:lstStyle/>
          <a:p>
            <a:pPr algn="ctr" rtl="1"/>
            <a:r>
              <a:rPr lang="fa-IR" sz="3200" b="1" dirty="0" smtClean="0">
                <a:solidFill>
                  <a:srgbClr val="FF0000"/>
                </a:solidFill>
              </a:rPr>
              <a:t>تفاوت روش علمی با پژوهش: </a:t>
            </a:r>
            <a:br>
              <a:rPr lang="fa-IR" sz="3200" b="1" dirty="0" smtClean="0">
                <a:solidFill>
                  <a:srgbClr val="FF0000"/>
                </a:solidFill>
              </a:rPr>
            </a:br>
            <a:endParaRPr lang="en-US" sz="3200" dirty="0">
              <a:solidFill>
                <a:srgbClr val="FF0000"/>
              </a:solidFill>
            </a:endParaRPr>
          </a:p>
        </p:txBody>
      </p:sp>
      <p:sp>
        <p:nvSpPr>
          <p:cNvPr id="5" name="Rectangle 4"/>
          <p:cNvSpPr/>
          <p:nvPr/>
        </p:nvSpPr>
        <p:spPr>
          <a:xfrm>
            <a:off x="228600" y="1358205"/>
            <a:ext cx="8534400" cy="1384995"/>
          </a:xfrm>
          <a:prstGeom prst="rect">
            <a:avLst/>
          </a:prstGeom>
        </p:spPr>
        <p:txBody>
          <a:bodyPr wrap="square">
            <a:spAutoFit/>
          </a:bodyPr>
          <a:lstStyle/>
          <a:p>
            <a:r>
              <a:rPr lang="fa-IR" sz="2800" b="1" dirty="0" smtClean="0"/>
              <a:t>پژوهش روندی رسمی تر، منظم تر، و قوی تراز روش علمی دارد و معمولا منجربه نوعی </a:t>
            </a:r>
            <a:r>
              <a:rPr lang="fa-IR" sz="2800" b="1" dirty="0" smtClean="0">
                <a:solidFill>
                  <a:srgbClr val="FF0000"/>
                </a:solidFill>
              </a:rPr>
              <a:t>ثبت گزارش </a:t>
            </a:r>
            <a:r>
              <a:rPr lang="fa-IR" sz="2800" b="1" dirty="0" smtClean="0"/>
              <a:t>می شود.</a:t>
            </a:r>
            <a:br>
              <a:rPr lang="fa-IR" sz="2800" b="1" dirty="0" smtClean="0"/>
            </a:br>
            <a:endParaRPr lang="en-US" sz="2800" b="1" dirty="0"/>
          </a:p>
        </p:txBody>
      </p:sp>
      <p:sp>
        <p:nvSpPr>
          <p:cNvPr id="6" name="Rectangle 5"/>
          <p:cNvSpPr/>
          <p:nvPr/>
        </p:nvSpPr>
        <p:spPr>
          <a:xfrm>
            <a:off x="533400" y="2967335"/>
            <a:ext cx="8305800" cy="1231106"/>
          </a:xfrm>
          <a:prstGeom prst="rect">
            <a:avLst/>
          </a:prstGeom>
        </p:spPr>
        <p:txBody>
          <a:bodyPr wrap="square">
            <a:spAutoFit/>
          </a:bodyPr>
          <a:lstStyle/>
          <a:p>
            <a:r>
              <a:rPr lang="fa-IR" sz="2800" b="1" dirty="0" smtClean="0"/>
              <a:t>روش علمی را بدون پژوهش می توان انجام داد. ولی پژوهش را بدون روش علمی نمی توان انجام داد.</a:t>
            </a:r>
            <a:r>
              <a:rPr lang="fa-IR" b="1" dirty="0" smtClean="0"/>
              <a:t/>
            </a:r>
            <a:br>
              <a:rPr lang="fa-IR" b="1" dirty="0" smtClean="0"/>
            </a:br>
            <a:endParaRPr lang="en-US" dirty="0"/>
          </a:p>
        </p:txBody>
      </p:sp>
      <p:sp>
        <p:nvSpPr>
          <p:cNvPr id="7" name="Rectangle 6"/>
          <p:cNvSpPr/>
          <p:nvPr/>
        </p:nvSpPr>
        <p:spPr>
          <a:xfrm>
            <a:off x="4540369" y="4431268"/>
            <a:ext cx="4222631" cy="523220"/>
          </a:xfrm>
          <a:prstGeom prst="rect">
            <a:avLst/>
          </a:prstGeom>
        </p:spPr>
        <p:txBody>
          <a:bodyPr wrap="none">
            <a:spAutoFit/>
          </a:bodyPr>
          <a:lstStyle/>
          <a:p>
            <a:r>
              <a:rPr lang="fa-IR" sz="2800" b="1" dirty="0" smtClean="0"/>
              <a:t>پژوهش جنبه تخصصی تری دارد.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subTitle" idx="1"/>
          </p:nvPr>
        </p:nvSpPr>
        <p:spPr>
          <a:xfrm>
            <a:off x="179388" y="333375"/>
            <a:ext cx="8640762" cy="5400675"/>
          </a:xfrm>
        </p:spPr>
        <p:txBody>
          <a:bodyPr rtlCol="0">
            <a:normAutofit/>
          </a:bodyPr>
          <a:lstStyle/>
          <a:p>
            <a:pPr algn="r" fontAlgn="auto">
              <a:spcAft>
                <a:spcPts val="0"/>
              </a:spcAft>
              <a:buFont typeface="Arial" pitchFamily="34" charset="0"/>
              <a:buNone/>
              <a:defRPr/>
            </a:pPr>
            <a:endParaRPr lang="fa-IR" sz="2400" smtClean="0"/>
          </a:p>
          <a:p>
            <a:pPr algn="r" fontAlgn="auto">
              <a:spcAft>
                <a:spcPts val="0"/>
              </a:spcAft>
              <a:buFont typeface="Arial" pitchFamily="34" charset="0"/>
              <a:buNone/>
              <a:defRPr/>
            </a:pPr>
            <a:r>
              <a:rPr lang="fa-IR" sz="2400" smtClean="0"/>
              <a:t>-نکته چهارم اينکه کتابخانه ها و کتابداران معمولا هدفهاي خاص کتابداري را بيشتر تعقيب مي کنند و کمتر حاضرند به افراد غير عضو خدمات کتابداري ارائه نمايند</a:t>
            </a:r>
          </a:p>
          <a:p>
            <a:pPr algn="r" fontAlgn="auto">
              <a:spcAft>
                <a:spcPts val="0"/>
              </a:spcAft>
              <a:buFont typeface="Arial" pitchFamily="34" charset="0"/>
              <a:buNone/>
              <a:defRPr/>
            </a:pPr>
            <a:endParaRPr lang="fa-IR" sz="2400" smtClean="0"/>
          </a:p>
          <a:p>
            <a:pPr algn="r" fontAlgn="auto">
              <a:spcAft>
                <a:spcPts val="0"/>
              </a:spcAft>
              <a:buFont typeface="Arial" pitchFamily="34" charset="0"/>
              <a:buNone/>
              <a:defRPr/>
            </a:pPr>
            <a:r>
              <a:rPr lang="fa-IR" sz="2400" smtClean="0"/>
              <a:t>-نکته پنجم اينکه کتابخانه ها علاوه بر تامين کتاب ،سرويس ها و خدمات جانبي نيز ارائه مي دهند  و محققان مي توانند از آنها بهره برداري کنند .</a:t>
            </a:r>
          </a:p>
          <a:p>
            <a:pPr algn="r" fontAlgn="auto">
              <a:spcAft>
                <a:spcPts val="0"/>
              </a:spcAft>
              <a:buFont typeface="Arial" pitchFamily="34" charset="0"/>
              <a:buNone/>
              <a:defRPr/>
            </a:pPr>
            <a:endParaRPr lang="fa-IR" sz="2400" smtClean="0"/>
          </a:p>
          <a:p>
            <a:pPr algn="r" fontAlgn="auto">
              <a:spcAft>
                <a:spcPts val="0"/>
              </a:spcAft>
              <a:buFont typeface="Arial" pitchFamily="34" charset="0"/>
              <a:buNone/>
              <a:defRPr/>
            </a:pPr>
            <a:r>
              <a:rPr lang="fa-IR" sz="2400" smtClean="0"/>
              <a:t>-نکته ششم اينکه کتابداران ماموريت راهنمايي متقاضيان و نيز تامين خدمات را دارند و محقق مي تواند از راهنمايي آنها بهره مند شود </a:t>
            </a:r>
          </a:p>
          <a:p>
            <a:pPr algn="r" fontAlgn="auto">
              <a:spcAft>
                <a:spcPts val="0"/>
              </a:spcAft>
              <a:buFont typeface="Arial" pitchFamily="34" charset="0"/>
              <a:buNone/>
              <a:defRPr/>
            </a:pPr>
            <a:endParaRPr lang="fa-IR" sz="2400" smtClean="0"/>
          </a:p>
          <a:p>
            <a:pPr algn="r" fontAlgn="auto">
              <a:spcAft>
                <a:spcPts val="0"/>
              </a:spcAft>
              <a:buFont typeface="Arial" pitchFamily="34" charset="0"/>
              <a:buNone/>
              <a:defRPr/>
            </a:pPr>
            <a:r>
              <a:rPr lang="fa-IR" sz="2400" smtClean="0"/>
              <a:t>-نکته هفتم اينکه محقق ملزم به رعايت آداب و ضوابط حاکم بر کتابخانه است . رعايت </a:t>
            </a:r>
          </a:p>
          <a:p>
            <a:pPr algn="r" fontAlgn="auto">
              <a:spcAft>
                <a:spcPts val="0"/>
              </a:spcAft>
              <a:buFont typeface="Arial" pitchFamily="34" charset="0"/>
              <a:buNone/>
              <a:defRPr/>
            </a:pPr>
            <a:r>
              <a:rPr lang="fa-IR" sz="2400" smtClean="0"/>
              <a:t>سکوت،آرامش،عدم جابجايي کتابها ، و.... براي محقق امري ضروري است .</a:t>
            </a:r>
          </a:p>
          <a:p>
            <a:pPr algn="r" fontAlgn="auto">
              <a:spcAft>
                <a:spcPts val="0"/>
              </a:spcAft>
              <a:buFont typeface="Arial" pitchFamily="34" charset="0"/>
              <a:buNone/>
              <a:defRPr/>
            </a:pPr>
            <a:endParaRPr lang="fa-IR" sz="2400" smtClean="0"/>
          </a:p>
          <a:p>
            <a:pPr algn="r" fontAlgn="auto">
              <a:spcAft>
                <a:spcPts val="0"/>
              </a:spcAft>
              <a:buFont typeface="Arial" pitchFamily="34" charset="0"/>
              <a:buNone/>
              <a:defRPr/>
            </a:pPr>
            <a:endParaRPr lang="en-US" sz="2400" smtClean="0"/>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subTitle" idx="1"/>
          </p:nvPr>
        </p:nvSpPr>
        <p:spPr>
          <a:xfrm>
            <a:off x="611188" y="765175"/>
            <a:ext cx="7921625" cy="5616575"/>
          </a:xfrm>
        </p:spPr>
        <p:txBody>
          <a:bodyPr rtlCol="0">
            <a:normAutofit/>
          </a:bodyPr>
          <a:lstStyle/>
          <a:p>
            <a:pPr algn="r" fontAlgn="auto">
              <a:spcAft>
                <a:spcPts val="0"/>
              </a:spcAft>
              <a:buFont typeface="Arial" pitchFamily="34" charset="0"/>
              <a:buNone/>
              <a:defRPr/>
            </a:pPr>
            <a:r>
              <a:rPr lang="fa-IR" sz="2400" smtClean="0"/>
              <a:t>-نکته هشتم اينکه در کتابخانه ها به طور کلي دو دسته منبع وجود دارد :اول ،منابعي که به امانت داده ميشود .دوم ، منابعي که به امانت داده نمي شود مثل فرهنگها ،کتابهاي مرجع ، اطلس ها ، مجلات ، و ...</a:t>
            </a:r>
          </a:p>
          <a:p>
            <a:pPr algn="r" fontAlgn="auto">
              <a:spcAft>
                <a:spcPts val="0"/>
              </a:spcAft>
              <a:buFont typeface="Arial" pitchFamily="34" charset="0"/>
              <a:buNone/>
              <a:defRPr/>
            </a:pPr>
            <a:endParaRPr lang="fa-IR" sz="2400" smtClean="0"/>
          </a:p>
          <a:p>
            <a:pPr algn="r" fontAlgn="auto">
              <a:spcAft>
                <a:spcPts val="0"/>
              </a:spcAft>
              <a:buFont typeface="Arial" pitchFamily="34" charset="0"/>
              <a:buNone/>
              <a:defRPr/>
            </a:pPr>
            <a:r>
              <a:rPr lang="fa-IR" sz="2400" smtClean="0"/>
              <a:t>نکته نهم اينکه کتابخانه ها از حيث دسترسي به منابع به سه گروه تقسيم مي شوند :</a:t>
            </a:r>
          </a:p>
          <a:p>
            <a:pPr algn="r" fontAlgn="auto">
              <a:spcAft>
                <a:spcPts val="0"/>
              </a:spcAft>
              <a:buFont typeface="Arial" pitchFamily="34" charset="0"/>
              <a:buNone/>
              <a:defRPr/>
            </a:pPr>
            <a:r>
              <a:rPr lang="fa-IR" sz="2400" smtClean="0"/>
              <a:t>گروه اول کتابخانه هاي باز که در آنها محقق ميتواند آزادانه بين قفسه ها رفت آمد کند .</a:t>
            </a:r>
          </a:p>
          <a:p>
            <a:pPr algn="r" fontAlgn="auto">
              <a:spcAft>
                <a:spcPts val="0"/>
              </a:spcAft>
              <a:buFont typeface="Arial" pitchFamily="34" charset="0"/>
              <a:buNone/>
              <a:defRPr/>
            </a:pPr>
            <a:r>
              <a:rPr lang="fa-IR" sz="2400" smtClean="0"/>
              <a:t>گروه دوم کتابخانه هاي بسته که درآنها محقق امکان دسترسي به منابع را  به طور مستقيم ندارد  </a:t>
            </a:r>
          </a:p>
          <a:p>
            <a:pPr algn="r" fontAlgn="auto">
              <a:spcAft>
                <a:spcPts val="0"/>
              </a:spcAft>
              <a:buFont typeface="Arial" pitchFamily="34" charset="0"/>
              <a:buNone/>
              <a:defRPr/>
            </a:pPr>
            <a:r>
              <a:rPr lang="fa-IR" sz="2400" smtClean="0"/>
              <a:t>گروه سوم کتابخانه هاي نيمه باز که بخشي از آن مستقيما در دسترس محقق و  بخشي ديگر از آن در اختيار کتابدار است</a:t>
            </a:r>
            <a:endParaRPr lang="en-US" sz="2400" smtClean="0"/>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ctrTitle"/>
          </p:nvPr>
        </p:nvSpPr>
        <p:spPr>
          <a:xfrm>
            <a:off x="685800" y="115888"/>
            <a:ext cx="7772400" cy="792162"/>
          </a:xfrm>
        </p:spPr>
        <p:txBody>
          <a:bodyPr>
            <a:normAutofit fontScale="90000"/>
          </a:bodyPr>
          <a:lstStyle/>
          <a:p>
            <a:r>
              <a:rPr lang="fa-IR" sz="4000" smtClean="0"/>
              <a:t>انواع سند</a:t>
            </a:r>
            <a:r>
              <a:rPr lang="fa-IR" sz="5400" smtClean="0"/>
              <a:t> </a:t>
            </a:r>
            <a:endParaRPr lang="en-US" sz="5400" smtClean="0"/>
          </a:p>
        </p:txBody>
      </p:sp>
      <p:sp>
        <p:nvSpPr>
          <p:cNvPr id="207875" name="Rectangle 3"/>
          <p:cNvSpPr>
            <a:spLocks noGrp="1" noChangeArrowheads="1"/>
          </p:cNvSpPr>
          <p:nvPr>
            <p:ph type="subTitle" idx="1"/>
          </p:nvPr>
        </p:nvSpPr>
        <p:spPr>
          <a:xfrm>
            <a:off x="468313" y="981075"/>
            <a:ext cx="8424862" cy="5543550"/>
          </a:xfrm>
        </p:spPr>
        <p:txBody>
          <a:bodyPr rtlCol="0">
            <a:normAutofit/>
          </a:bodyPr>
          <a:lstStyle/>
          <a:p>
            <a:pPr algn="r" fontAlgn="auto">
              <a:spcAft>
                <a:spcPts val="0"/>
              </a:spcAft>
              <a:buFont typeface="Arial" pitchFamily="34" charset="0"/>
              <a:buNone/>
              <a:defRPr/>
            </a:pPr>
            <a:r>
              <a:rPr lang="fa-IR" smtClean="0"/>
              <a:t>اسناد عمده در مطالعات کتابخانه  اي عبارتند از  :</a:t>
            </a:r>
          </a:p>
          <a:p>
            <a:pPr algn="r" fontAlgn="auto">
              <a:spcAft>
                <a:spcPts val="0"/>
              </a:spcAft>
              <a:buFont typeface="Arial" pitchFamily="34" charset="0"/>
              <a:buNone/>
              <a:defRPr/>
            </a:pPr>
            <a:r>
              <a:rPr lang="fa-IR" smtClean="0"/>
              <a:t>-کتاب                                  -مقاله ها و مجله ها </a:t>
            </a:r>
          </a:p>
          <a:p>
            <a:pPr algn="r" fontAlgn="auto">
              <a:spcAft>
                <a:spcPts val="0"/>
              </a:spcAft>
              <a:buFont typeface="Arial" pitchFamily="34" charset="0"/>
              <a:buNone/>
              <a:defRPr/>
            </a:pPr>
            <a:r>
              <a:rPr lang="fa-IR" smtClean="0"/>
              <a:t>-ميکروفيلم و ميکرو فيش            -سايتها </a:t>
            </a:r>
          </a:p>
          <a:p>
            <a:pPr algn="r" fontAlgn="auto">
              <a:spcAft>
                <a:spcPts val="0"/>
              </a:spcAft>
              <a:buFont typeface="Arial" pitchFamily="34" charset="0"/>
              <a:buNone/>
              <a:defRPr/>
            </a:pPr>
            <a:r>
              <a:rPr lang="fa-IR" smtClean="0"/>
              <a:t>-ديسک هاي رايانه اي                -اسناد اصل</a:t>
            </a:r>
          </a:p>
          <a:p>
            <a:pPr algn="r" fontAlgn="auto">
              <a:spcAft>
                <a:spcPts val="0"/>
              </a:spcAft>
              <a:buFont typeface="Arial" pitchFamily="34" charset="0"/>
              <a:buNone/>
              <a:defRPr/>
            </a:pPr>
            <a:r>
              <a:rPr lang="fa-IR" smtClean="0"/>
              <a:t>-اسناد دولتي                           -نشريه هاي رسمي دولتي</a:t>
            </a:r>
          </a:p>
          <a:p>
            <a:pPr algn="r" fontAlgn="auto">
              <a:spcAft>
                <a:spcPts val="0"/>
              </a:spcAft>
              <a:buFont typeface="Arial" pitchFamily="34" charset="0"/>
              <a:buNone/>
              <a:defRPr/>
            </a:pPr>
            <a:r>
              <a:rPr lang="fa-IR" smtClean="0"/>
              <a:t>-اسناد شخصي و خصوصي         -مطبوعات</a:t>
            </a:r>
          </a:p>
          <a:p>
            <a:pPr algn="r" fontAlgn="auto">
              <a:spcAft>
                <a:spcPts val="0"/>
              </a:spcAft>
              <a:buFont typeface="Arial" pitchFamily="34" charset="0"/>
              <a:buNone/>
              <a:defRPr/>
            </a:pPr>
            <a:r>
              <a:rPr lang="fa-IR" smtClean="0"/>
              <a:t>-آمار نامه ها                          -اسناد صوتي و تصويري</a:t>
            </a:r>
            <a:endParaRPr lang="en-US" smtClean="0"/>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a:xfrm>
            <a:off x="685800" y="115888"/>
            <a:ext cx="7772400" cy="900112"/>
          </a:xfrm>
        </p:spPr>
        <p:txBody>
          <a:bodyPr/>
          <a:lstStyle/>
          <a:p>
            <a:pPr algn="r"/>
            <a:r>
              <a:rPr lang="fa-IR" sz="3600" smtClean="0"/>
              <a:t>ابزارهاي گردآوري اطلاعات در روش کتابخانه اي</a:t>
            </a:r>
            <a:endParaRPr lang="en-US" sz="3600" smtClean="0"/>
          </a:p>
        </p:txBody>
      </p:sp>
      <p:sp>
        <p:nvSpPr>
          <p:cNvPr id="208899" name="Rectangle 3"/>
          <p:cNvSpPr>
            <a:spLocks noGrp="1" noChangeArrowheads="1"/>
          </p:cNvSpPr>
          <p:nvPr>
            <p:ph type="subTitle" idx="1"/>
          </p:nvPr>
        </p:nvSpPr>
        <p:spPr>
          <a:xfrm>
            <a:off x="611188" y="981075"/>
            <a:ext cx="8281987" cy="5616575"/>
          </a:xfrm>
        </p:spPr>
        <p:txBody>
          <a:bodyPr rtlCol="0">
            <a:normAutofit/>
          </a:bodyPr>
          <a:lstStyle/>
          <a:p>
            <a:pPr algn="r" fontAlgn="auto">
              <a:spcAft>
                <a:spcPts val="0"/>
              </a:spcAft>
              <a:buFont typeface="Arial" pitchFamily="34" charset="0"/>
              <a:buNone/>
              <a:defRPr/>
            </a:pPr>
            <a:r>
              <a:rPr lang="fa-IR" smtClean="0"/>
              <a:t>اين ابزارها بسته به نوع سند و هدف محقق از گرد آوري اطلاعات و نوع آن متفاوت است.عمده ترين ابزاري که در تحقيق کتابخانه اي براي جمع آوري اطلاعات از آن استفاده </a:t>
            </a:r>
          </a:p>
          <a:p>
            <a:pPr algn="r" fontAlgn="auto">
              <a:spcAft>
                <a:spcPts val="0"/>
              </a:spcAft>
              <a:buFont typeface="Arial" pitchFamily="34" charset="0"/>
              <a:buNone/>
              <a:defRPr/>
            </a:pPr>
            <a:r>
              <a:rPr lang="fa-IR" smtClean="0"/>
              <a:t>مي شود عبارتند از :</a:t>
            </a:r>
          </a:p>
          <a:p>
            <a:pPr algn="r" fontAlgn="auto">
              <a:spcAft>
                <a:spcPts val="0"/>
              </a:spcAft>
              <a:buFont typeface="Arial" pitchFamily="34" charset="0"/>
              <a:buNone/>
              <a:defRPr/>
            </a:pPr>
            <a:r>
              <a:rPr lang="fa-IR" smtClean="0"/>
              <a:t>-فيش </a:t>
            </a:r>
          </a:p>
          <a:p>
            <a:pPr algn="r" fontAlgn="auto">
              <a:spcAft>
                <a:spcPts val="0"/>
              </a:spcAft>
              <a:buFont typeface="Arial" pitchFamily="34" charset="0"/>
              <a:buNone/>
              <a:defRPr/>
            </a:pPr>
            <a:r>
              <a:rPr lang="fa-IR" smtClean="0"/>
              <a:t>-جدول </a:t>
            </a:r>
          </a:p>
          <a:p>
            <a:pPr algn="r" fontAlgn="auto">
              <a:spcAft>
                <a:spcPts val="0"/>
              </a:spcAft>
              <a:buFont typeface="Arial" pitchFamily="34" charset="0"/>
              <a:buNone/>
              <a:defRPr/>
            </a:pPr>
            <a:r>
              <a:rPr lang="fa-IR" smtClean="0"/>
              <a:t>-فرم </a:t>
            </a:r>
          </a:p>
          <a:p>
            <a:pPr algn="r" fontAlgn="auto">
              <a:spcAft>
                <a:spcPts val="0"/>
              </a:spcAft>
              <a:buFont typeface="Arial" pitchFamily="34" charset="0"/>
              <a:buNone/>
              <a:defRPr/>
            </a:pPr>
            <a:r>
              <a:rPr lang="fa-IR" smtClean="0"/>
              <a:t>-پرسشنامه استخراج اطلاعات </a:t>
            </a:r>
          </a:p>
          <a:p>
            <a:pPr algn="r" fontAlgn="auto">
              <a:spcAft>
                <a:spcPts val="0"/>
              </a:spcAft>
              <a:buFont typeface="Arial" pitchFamily="34" charset="0"/>
              <a:buNone/>
              <a:defRPr/>
            </a:pPr>
            <a:r>
              <a:rPr lang="fa-IR" smtClean="0"/>
              <a:t>-نقشه و کروکي</a:t>
            </a:r>
            <a:endParaRPr lang="en-US" smtClean="0"/>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subTitle" idx="1"/>
          </p:nvPr>
        </p:nvSpPr>
        <p:spPr>
          <a:xfrm>
            <a:off x="395288" y="476250"/>
            <a:ext cx="8569325" cy="6192838"/>
          </a:xfrm>
        </p:spPr>
        <p:txBody>
          <a:bodyPr rtlCol="0">
            <a:normAutofit/>
          </a:bodyPr>
          <a:lstStyle/>
          <a:p>
            <a:pPr algn="r" fontAlgn="auto">
              <a:lnSpc>
                <a:spcPct val="90000"/>
              </a:lnSpc>
              <a:spcAft>
                <a:spcPts val="0"/>
              </a:spcAft>
              <a:buFont typeface="Arial" pitchFamily="34" charset="0"/>
              <a:buNone/>
              <a:defRPr/>
            </a:pPr>
            <a:endParaRPr lang="fa-IR" smtClean="0"/>
          </a:p>
          <a:p>
            <a:pPr algn="r" fontAlgn="auto">
              <a:lnSpc>
                <a:spcPct val="90000"/>
              </a:lnSpc>
              <a:spcAft>
                <a:spcPts val="0"/>
              </a:spcAft>
              <a:buFont typeface="Arial" pitchFamily="34" charset="0"/>
              <a:buNone/>
              <a:defRPr/>
            </a:pPr>
            <a:r>
              <a:rPr lang="fa-IR" sz="1600" smtClean="0"/>
              <a:t>      </a:t>
            </a:r>
            <a:r>
              <a:rPr lang="fa-IR" sz="1800" smtClean="0"/>
              <a:t>کد    عنوان منبع (کتاب)    نام مولف   نام مترجم  شماره جلد  شماره چاپ   ناشر  مکان نشر  زمان نشر</a:t>
            </a:r>
          </a:p>
          <a:p>
            <a:pPr algn="r" fontAlgn="auto">
              <a:lnSpc>
                <a:spcPct val="90000"/>
              </a:lnSpc>
              <a:spcAft>
                <a:spcPts val="0"/>
              </a:spcAft>
              <a:buFont typeface="Arial" pitchFamily="34" charset="0"/>
              <a:buNone/>
              <a:defRPr/>
            </a:pPr>
            <a:endParaRPr lang="fa-IR" sz="1800" smtClean="0"/>
          </a:p>
          <a:p>
            <a:pPr algn="r" fontAlgn="auto">
              <a:lnSpc>
                <a:spcPct val="90000"/>
              </a:lnSpc>
              <a:spcAft>
                <a:spcPts val="0"/>
              </a:spcAft>
              <a:buFont typeface="Arial" pitchFamily="34" charset="0"/>
              <a:buNone/>
              <a:defRPr/>
            </a:pPr>
            <a:endParaRPr lang="fa-IR" sz="1800" smtClean="0"/>
          </a:p>
          <a:p>
            <a:pPr algn="r" fontAlgn="auto">
              <a:lnSpc>
                <a:spcPct val="90000"/>
              </a:lnSpc>
              <a:spcAft>
                <a:spcPts val="0"/>
              </a:spcAft>
              <a:buFont typeface="Arial" pitchFamily="34" charset="0"/>
              <a:buNone/>
              <a:defRPr/>
            </a:pPr>
            <a:endParaRPr lang="fa-IR" sz="1800" smtClean="0"/>
          </a:p>
          <a:p>
            <a:pPr algn="r" fontAlgn="auto">
              <a:lnSpc>
                <a:spcPct val="90000"/>
              </a:lnSpc>
              <a:spcAft>
                <a:spcPts val="0"/>
              </a:spcAft>
              <a:buFont typeface="Arial" pitchFamily="34" charset="0"/>
              <a:buNone/>
              <a:defRPr/>
            </a:pPr>
            <a:endParaRPr lang="fa-IR" sz="1800" smtClean="0"/>
          </a:p>
          <a:p>
            <a:pPr algn="r" fontAlgn="auto">
              <a:lnSpc>
                <a:spcPct val="90000"/>
              </a:lnSpc>
              <a:spcAft>
                <a:spcPts val="0"/>
              </a:spcAft>
              <a:buFont typeface="Arial" pitchFamily="34" charset="0"/>
              <a:buNone/>
              <a:defRPr/>
            </a:pPr>
            <a:endParaRPr lang="fa-IR" sz="1800" smtClean="0"/>
          </a:p>
          <a:p>
            <a:pPr algn="r" fontAlgn="auto">
              <a:lnSpc>
                <a:spcPct val="90000"/>
              </a:lnSpc>
              <a:spcAft>
                <a:spcPts val="0"/>
              </a:spcAft>
              <a:buFont typeface="Arial" pitchFamily="34" charset="0"/>
              <a:buNone/>
              <a:defRPr/>
            </a:pPr>
            <a:endParaRPr lang="fa-IR" sz="1800" smtClean="0"/>
          </a:p>
          <a:p>
            <a:pPr algn="r" fontAlgn="auto">
              <a:lnSpc>
                <a:spcPct val="90000"/>
              </a:lnSpc>
              <a:spcAft>
                <a:spcPts val="0"/>
              </a:spcAft>
              <a:buFont typeface="Arial" pitchFamily="34" charset="0"/>
              <a:buNone/>
              <a:defRPr/>
            </a:pPr>
            <a:endParaRPr lang="fa-IR" sz="1800" smtClean="0"/>
          </a:p>
          <a:p>
            <a:pPr algn="r" fontAlgn="auto">
              <a:lnSpc>
                <a:spcPct val="90000"/>
              </a:lnSpc>
              <a:spcAft>
                <a:spcPts val="0"/>
              </a:spcAft>
              <a:buFont typeface="Arial" pitchFamily="34" charset="0"/>
              <a:buNone/>
              <a:defRPr/>
            </a:pPr>
            <a:endParaRPr lang="fa-IR" sz="1800" smtClean="0"/>
          </a:p>
          <a:p>
            <a:pPr algn="r" fontAlgn="auto">
              <a:lnSpc>
                <a:spcPct val="90000"/>
              </a:lnSpc>
              <a:spcAft>
                <a:spcPts val="0"/>
              </a:spcAft>
              <a:buFont typeface="Arial" pitchFamily="34" charset="0"/>
              <a:buNone/>
              <a:defRPr/>
            </a:pPr>
            <a:endParaRPr lang="fa-IR" sz="1800" smtClean="0"/>
          </a:p>
          <a:p>
            <a:pPr algn="r" fontAlgn="auto">
              <a:lnSpc>
                <a:spcPct val="90000"/>
              </a:lnSpc>
              <a:spcAft>
                <a:spcPts val="0"/>
              </a:spcAft>
              <a:buFont typeface="Arial" pitchFamily="34" charset="0"/>
              <a:buNone/>
              <a:defRPr/>
            </a:pPr>
            <a:endParaRPr lang="fa-IR" sz="1800" smtClean="0"/>
          </a:p>
          <a:p>
            <a:pPr algn="r" fontAlgn="auto">
              <a:lnSpc>
                <a:spcPct val="90000"/>
              </a:lnSpc>
              <a:spcAft>
                <a:spcPts val="0"/>
              </a:spcAft>
              <a:buFont typeface="Arial" pitchFamily="34" charset="0"/>
              <a:buNone/>
              <a:defRPr/>
            </a:pPr>
            <a:endParaRPr lang="fa-IR" sz="1800" smtClean="0"/>
          </a:p>
          <a:p>
            <a:pPr algn="r" fontAlgn="auto">
              <a:lnSpc>
                <a:spcPct val="90000"/>
              </a:lnSpc>
              <a:spcAft>
                <a:spcPts val="0"/>
              </a:spcAft>
              <a:buFont typeface="Arial" pitchFamily="34" charset="0"/>
              <a:buNone/>
              <a:defRPr/>
            </a:pPr>
            <a:endParaRPr lang="fa-IR" sz="1800" smtClean="0"/>
          </a:p>
          <a:p>
            <a:pPr algn="r" fontAlgn="auto">
              <a:lnSpc>
                <a:spcPct val="90000"/>
              </a:lnSpc>
              <a:spcAft>
                <a:spcPts val="0"/>
              </a:spcAft>
              <a:buFont typeface="Arial" pitchFamily="34" charset="0"/>
              <a:buNone/>
              <a:defRPr/>
            </a:pPr>
            <a:endParaRPr lang="fa-IR" sz="1800" smtClean="0"/>
          </a:p>
          <a:p>
            <a:pPr algn="r" fontAlgn="auto">
              <a:lnSpc>
                <a:spcPct val="90000"/>
              </a:lnSpc>
              <a:spcAft>
                <a:spcPts val="0"/>
              </a:spcAft>
              <a:buFont typeface="Arial" pitchFamily="34" charset="0"/>
              <a:buNone/>
              <a:defRPr/>
            </a:pPr>
            <a:endParaRPr lang="fa-IR" sz="1800" smtClean="0"/>
          </a:p>
          <a:p>
            <a:pPr algn="r" fontAlgn="auto">
              <a:lnSpc>
                <a:spcPct val="90000"/>
              </a:lnSpc>
              <a:spcAft>
                <a:spcPts val="0"/>
              </a:spcAft>
              <a:buFont typeface="Arial" pitchFamily="34" charset="0"/>
              <a:buNone/>
              <a:defRPr/>
            </a:pPr>
            <a:r>
              <a:rPr lang="fa-IR" sz="1600" smtClean="0"/>
              <a:t>                               </a:t>
            </a:r>
          </a:p>
          <a:p>
            <a:pPr algn="r" fontAlgn="auto">
              <a:lnSpc>
                <a:spcPct val="90000"/>
              </a:lnSpc>
              <a:spcAft>
                <a:spcPts val="0"/>
              </a:spcAft>
              <a:buFont typeface="Arial" pitchFamily="34" charset="0"/>
              <a:buNone/>
              <a:defRPr/>
            </a:pPr>
            <a:r>
              <a:rPr lang="fa-IR" sz="1600" smtClean="0"/>
              <a:t>             </a:t>
            </a:r>
            <a:r>
              <a:rPr lang="fa-IR" sz="2400" i="1" smtClean="0"/>
              <a:t>                         </a:t>
            </a:r>
            <a:r>
              <a:rPr lang="fa-IR" sz="2400" i="1" u="sng" smtClean="0"/>
              <a:t>نمونه جدول کد گذاري</a:t>
            </a:r>
            <a:endParaRPr lang="en-US" sz="1600" u="sng" smtClean="0"/>
          </a:p>
        </p:txBody>
      </p:sp>
      <p:sp>
        <p:nvSpPr>
          <p:cNvPr id="209923" name="Line 3"/>
          <p:cNvSpPr>
            <a:spLocks noChangeShapeType="1"/>
          </p:cNvSpPr>
          <p:nvPr/>
        </p:nvSpPr>
        <p:spPr bwMode="auto">
          <a:xfrm>
            <a:off x="755650" y="908050"/>
            <a:ext cx="8064500" cy="0"/>
          </a:xfrm>
          <a:prstGeom prst="line">
            <a:avLst/>
          </a:prstGeom>
          <a:noFill/>
          <a:ln w="9525">
            <a:solidFill>
              <a:schemeClr val="tx1"/>
            </a:solidFill>
            <a:round/>
            <a:headEnd/>
            <a:tailEnd/>
          </a:ln>
        </p:spPr>
        <p:txBody>
          <a:bodyPr/>
          <a:lstStyle/>
          <a:p>
            <a:endParaRPr lang="en-US"/>
          </a:p>
        </p:txBody>
      </p:sp>
      <p:sp>
        <p:nvSpPr>
          <p:cNvPr id="209924" name="Line 4"/>
          <p:cNvSpPr>
            <a:spLocks noChangeShapeType="1"/>
          </p:cNvSpPr>
          <p:nvPr/>
        </p:nvSpPr>
        <p:spPr bwMode="auto">
          <a:xfrm flipH="1">
            <a:off x="8820150" y="908050"/>
            <a:ext cx="0" cy="4321175"/>
          </a:xfrm>
          <a:prstGeom prst="line">
            <a:avLst/>
          </a:prstGeom>
          <a:noFill/>
          <a:ln w="9525">
            <a:solidFill>
              <a:schemeClr val="tx1"/>
            </a:solidFill>
            <a:round/>
            <a:headEnd/>
            <a:tailEnd/>
          </a:ln>
        </p:spPr>
        <p:txBody>
          <a:bodyPr/>
          <a:lstStyle/>
          <a:p>
            <a:endParaRPr lang="en-US"/>
          </a:p>
        </p:txBody>
      </p:sp>
      <p:sp>
        <p:nvSpPr>
          <p:cNvPr id="209925" name="Line 5"/>
          <p:cNvSpPr>
            <a:spLocks noChangeShapeType="1"/>
          </p:cNvSpPr>
          <p:nvPr/>
        </p:nvSpPr>
        <p:spPr bwMode="auto">
          <a:xfrm>
            <a:off x="755650" y="908050"/>
            <a:ext cx="0" cy="4321175"/>
          </a:xfrm>
          <a:prstGeom prst="line">
            <a:avLst/>
          </a:prstGeom>
          <a:noFill/>
          <a:ln w="9525">
            <a:solidFill>
              <a:schemeClr val="tx1"/>
            </a:solidFill>
            <a:round/>
            <a:headEnd/>
            <a:tailEnd/>
          </a:ln>
        </p:spPr>
        <p:txBody>
          <a:bodyPr/>
          <a:lstStyle/>
          <a:p>
            <a:endParaRPr lang="en-US"/>
          </a:p>
        </p:txBody>
      </p:sp>
      <p:sp>
        <p:nvSpPr>
          <p:cNvPr id="209926" name="Line 6"/>
          <p:cNvSpPr>
            <a:spLocks noChangeShapeType="1"/>
          </p:cNvSpPr>
          <p:nvPr/>
        </p:nvSpPr>
        <p:spPr bwMode="auto">
          <a:xfrm flipV="1">
            <a:off x="755650" y="5229225"/>
            <a:ext cx="8064500" cy="0"/>
          </a:xfrm>
          <a:prstGeom prst="line">
            <a:avLst/>
          </a:prstGeom>
          <a:noFill/>
          <a:ln w="9525">
            <a:solidFill>
              <a:schemeClr val="tx1"/>
            </a:solidFill>
            <a:round/>
            <a:headEnd/>
            <a:tailEnd/>
          </a:ln>
        </p:spPr>
        <p:txBody>
          <a:bodyPr/>
          <a:lstStyle/>
          <a:p>
            <a:endParaRPr lang="en-US"/>
          </a:p>
        </p:txBody>
      </p:sp>
      <p:sp>
        <p:nvSpPr>
          <p:cNvPr id="209927" name="Line 7"/>
          <p:cNvSpPr>
            <a:spLocks noChangeShapeType="1"/>
          </p:cNvSpPr>
          <p:nvPr/>
        </p:nvSpPr>
        <p:spPr bwMode="auto">
          <a:xfrm>
            <a:off x="8172450" y="908050"/>
            <a:ext cx="0" cy="4321175"/>
          </a:xfrm>
          <a:prstGeom prst="line">
            <a:avLst/>
          </a:prstGeom>
          <a:noFill/>
          <a:ln w="9525">
            <a:solidFill>
              <a:schemeClr val="tx1"/>
            </a:solidFill>
            <a:round/>
            <a:headEnd/>
            <a:tailEnd/>
          </a:ln>
        </p:spPr>
        <p:txBody>
          <a:bodyPr/>
          <a:lstStyle/>
          <a:p>
            <a:endParaRPr lang="en-US"/>
          </a:p>
        </p:txBody>
      </p:sp>
      <p:sp>
        <p:nvSpPr>
          <p:cNvPr id="209928" name="Line 8"/>
          <p:cNvSpPr>
            <a:spLocks noChangeShapeType="1"/>
          </p:cNvSpPr>
          <p:nvPr/>
        </p:nvSpPr>
        <p:spPr bwMode="auto">
          <a:xfrm>
            <a:off x="6659563" y="908050"/>
            <a:ext cx="0" cy="4321175"/>
          </a:xfrm>
          <a:prstGeom prst="line">
            <a:avLst/>
          </a:prstGeom>
          <a:noFill/>
          <a:ln w="9525">
            <a:solidFill>
              <a:schemeClr val="tx1"/>
            </a:solidFill>
            <a:round/>
            <a:headEnd/>
            <a:tailEnd/>
          </a:ln>
        </p:spPr>
        <p:txBody>
          <a:bodyPr/>
          <a:lstStyle/>
          <a:p>
            <a:endParaRPr lang="en-US"/>
          </a:p>
        </p:txBody>
      </p:sp>
      <p:sp>
        <p:nvSpPr>
          <p:cNvPr id="209929" name="Line 9"/>
          <p:cNvSpPr>
            <a:spLocks noChangeShapeType="1"/>
          </p:cNvSpPr>
          <p:nvPr/>
        </p:nvSpPr>
        <p:spPr bwMode="auto">
          <a:xfrm>
            <a:off x="5724525" y="908050"/>
            <a:ext cx="0" cy="4321175"/>
          </a:xfrm>
          <a:prstGeom prst="line">
            <a:avLst/>
          </a:prstGeom>
          <a:noFill/>
          <a:ln w="9525">
            <a:solidFill>
              <a:schemeClr val="tx1"/>
            </a:solidFill>
            <a:round/>
            <a:headEnd/>
            <a:tailEnd/>
          </a:ln>
        </p:spPr>
        <p:txBody>
          <a:bodyPr/>
          <a:lstStyle/>
          <a:p>
            <a:endParaRPr lang="en-US"/>
          </a:p>
        </p:txBody>
      </p:sp>
      <p:sp>
        <p:nvSpPr>
          <p:cNvPr id="209930" name="Line 10"/>
          <p:cNvSpPr>
            <a:spLocks noChangeShapeType="1"/>
          </p:cNvSpPr>
          <p:nvPr/>
        </p:nvSpPr>
        <p:spPr bwMode="auto">
          <a:xfrm>
            <a:off x="4859338" y="908050"/>
            <a:ext cx="0" cy="4321175"/>
          </a:xfrm>
          <a:prstGeom prst="line">
            <a:avLst/>
          </a:prstGeom>
          <a:noFill/>
          <a:ln w="9525">
            <a:solidFill>
              <a:schemeClr val="tx1"/>
            </a:solidFill>
            <a:round/>
            <a:headEnd/>
            <a:tailEnd/>
          </a:ln>
        </p:spPr>
        <p:txBody>
          <a:bodyPr/>
          <a:lstStyle/>
          <a:p>
            <a:endParaRPr lang="en-US"/>
          </a:p>
        </p:txBody>
      </p:sp>
      <p:sp>
        <p:nvSpPr>
          <p:cNvPr id="209931" name="Line 11"/>
          <p:cNvSpPr>
            <a:spLocks noChangeShapeType="1"/>
          </p:cNvSpPr>
          <p:nvPr/>
        </p:nvSpPr>
        <p:spPr bwMode="auto">
          <a:xfrm>
            <a:off x="3995738" y="908050"/>
            <a:ext cx="0" cy="4321175"/>
          </a:xfrm>
          <a:prstGeom prst="line">
            <a:avLst/>
          </a:prstGeom>
          <a:noFill/>
          <a:ln w="9525">
            <a:solidFill>
              <a:schemeClr val="tx1"/>
            </a:solidFill>
            <a:round/>
            <a:headEnd/>
            <a:tailEnd/>
          </a:ln>
        </p:spPr>
        <p:txBody>
          <a:bodyPr/>
          <a:lstStyle/>
          <a:p>
            <a:endParaRPr lang="en-US"/>
          </a:p>
        </p:txBody>
      </p:sp>
      <p:sp>
        <p:nvSpPr>
          <p:cNvPr id="209932" name="Line 12"/>
          <p:cNvSpPr>
            <a:spLocks noChangeShapeType="1"/>
          </p:cNvSpPr>
          <p:nvPr/>
        </p:nvSpPr>
        <p:spPr bwMode="auto">
          <a:xfrm>
            <a:off x="2987675" y="908050"/>
            <a:ext cx="0" cy="4321175"/>
          </a:xfrm>
          <a:prstGeom prst="line">
            <a:avLst/>
          </a:prstGeom>
          <a:noFill/>
          <a:ln w="9525">
            <a:solidFill>
              <a:schemeClr val="tx1"/>
            </a:solidFill>
            <a:round/>
            <a:headEnd/>
            <a:tailEnd/>
          </a:ln>
        </p:spPr>
        <p:txBody>
          <a:bodyPr/>
          <a:lstStyle/>
          <a:p>
            <a:endParaRPr lang="en-US"/>
          </a:p>
        </p:txBody>
      </p:sp>
      <p:sp>
        <p:nvSpPr>
          <p:cNvPr id="209933" name="Line 13"/>
          <p:cNvSpPr>
            <a:spLocks noChangeShapeType="1"/>
          </p:cNvSpPr>
          <p:nvPr/>
        </p:nvSpPr>
        <p:spPr bwMode="auto">
          <a:xfrm>
            <a:off x="2411413" y="908050"/>
            <a:ext cx="0" cy="4321175"/>
          </a:xfrm>
          <a:prstGeom prst="line">
            <a:avLst/>
          </a:prstGeom>
          <a:noFill/>
          <a:ln w="9525">
            <a:solidFill>
              <a:schemeClr val="tx1"/>
            </a:solidFill>
            <a:round/>
            <a:headEnd/>
            <a:tailEnd/>
          </a:ln>
        </p:spPr>
        <p:txBody>
          <a:bodyPr/>
          <a:lstStyle/>
          <a:p>
            <a:endParaRPr lang="en-US"/>
          </a:p>
        </p:txBody>
      </p:sp>
      <p:sp>
        <p:nvSpPr>
          <p:cNvPr id="209934" name="Line 14"/>
          <p:cNvSpPr>
            <a:spLocks noChangeShapeType="1"/>
          </p:cNvSpPr>
          <p:nvPr/>
        </p:nvSpPr>
        <p:spPr bwMode="auto">
          <a:xfrm>
            <a:off x="1619250" y="908050"/>
            <a:ext cx="0" cy="4321175"/>
          </a:xfrm>
          <a:prstGeom prst="line">
            <a:avLst/>
          </a:prstGeom>
          <a:noFill/>
          <a:ln w="9525">
            <a:solidFill>
              <a:schemeClr val="tx1"/>
            </a:solidFill>
            <a:round/>
            <a:headEnd/>
            <a:tailEnd/>
          </a:ln>
        </p:spPr>
        <p:txBody>
          <a:bodyPr/>
          <a:lstStyle/>
          <a:p>
            <a:endParaRPr lang="en-US"/>
          </a:p>
        </p:txBody>
      </p:sp>
      <p:sp>
        <p:nvSpPr>
          <p:cNvPr id="209935" name="Line 15"/>
          <p:cNvSpPr>
            <a:spLocks noChangeShapeType="1"/>
          </p:cNvSpPr>
          <p:nvPr/>
        </p:nvSpPr>
        <p:spPr bwMode="auto">
          <a:xfrm>
            <a:off x="755650" y="1700213"/>
            <a:ext cx="8064500" cy="0"/>
          </a:xfrm>
          <a:prstGeom prst="line">
            <a:avLst/>
          </a:prstGeom>
          <a:noFill/>
          <a:ln w="9525">
            <a:solidFill>
              <a:schemeClr val="tx1"/>
            </a:solidFill>
            <a:round/>
            <a:headEnd/>
            <a:tailEnd/>
          </a:ln>
        </p:spPr>
        <p:txBody>
          <a:bodyPr/>
          <a:lstStyle/>
          <a:p>
            <a:endParaRPr lang="en-US"/>
          </a:p>
        </p:txBody>
      </p:sp>
      <p:sp>
        <p:nvSpPr>
          <p:cNvPr id="209936" name="Line 16"/>
          <p:cNvSpPr>
            <a:spLocks noChangeShapeType="1"/>
          </p:cNvSpPr>
          <p:nvPr/>
        </p:nvSpPr>
        <p:spPr bwMode="auto">
          <a:xfrm>
            <a:off x="8675688" y="1700213"/>
            <a:ext cx="0" cy="3529012"/>
          </a:xfrm>
          <a:prstGeom prst="line">
            <a:avLst/>
          </a:prstGeom>
          <a:noFill/>
          <a:ln w="9525">
            <a:solidFill>
              <a:schemeClr val="tx1"/>
            </a:solidFill>
            <a:round/>
            <a:headEnd/>
            <a:tailEnd/>
          </a:ln>
        </p:spPr>
        <p:txBody>
          <a:bodyPr/>
          <a:lstStyle/>
          <a:p>
            <a:endParaRPr lang="en-US"/>
          </a:p>
        </p:txBody>
      </p:sp>
      <p:sp>
        <p:nvSpPr>
          <p:cNvPr id="209937" name="Line 17"/>
          <p:cNvSpPr>
            <a:spLocks noChangeShapeType="1"/>
          </p:cNvSpPr>
          <p:nvPr/>
        </p:nvSpPr>
        <p:spPr bwMode="auto">
          <a:xfrm>
            <a:off x="8532813" y="1700213"/>
            <a:ext cx="0" cy="3529012"/>
          </a:xfrm>
          <a:prstGeom prst="line">
            <a:avLst/>
          </a:prstGeom>
          <a:noFill/>
          <a:ln w="9525">
            <a:solidFill>
              <a:schemeClr val="tx1"/>
            </a:solidFill>
            <a:round/>
            <a:headEnd/>
            <a:tailEnd/>
          </a:ln>
        </p:spPr>
        <p:txBody>
          <a:bodyPr/>
          <a:lstStyle/>
          <a:p>
            <a:endParaRPr lang="en-US"/>
          </a:p>
        </p:txBody>
      </p:sp>
      <p:sp>
        <p:nvSpPr>
          <p:cNvPr id="209938" name="Line 18"/>
          <p:cNvSpPr>
            <a:spLocks noChangeShapeType="1"/>
          </p:cNvSpPr>
          <p:nvPr/>
        </p:nvSpPr>
        <p:spPr bwMode="auto">
          <a:xfrm>
            <a:off x="8316913" y="1700213"/>
            <a:ext cx="0" cy="3529012"/>
          </a:xfrm>
          <a:prstGeom prst="line">
            <a:avLst/>
          </a:prstGeom>
          <a:no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subTitle" idx="1"/>
          </p:nvPr>
        </p:nvSpPr>
        <p:spPr>
          <a:xfrm>
            <a:off x="323850" y="260350"/>
            <a:ext cx="8569325" cy="6264275"/>
          </a:xfrm>
        </p:spPr>
        <p:txBody>
          <a:bodyPr rtlCol="0">
            <a:normAutofit/>
          </a:bodyPr>
          <a:lstStyle/>
          <a:p>
            <a:pPr algn="r" fontAlgn="auto">
              <a:spcAft>
                <a:spcPts val="0"/>
              </a:spcAft>
              <a:buFont typeface="Arial" pitchFamily="34" charset="0"/>
              <a:buNone/>
              <a:defRPr/>
            </a:pPr>
            <a:endParaRPr lang="fa-IR" sz="1800" smtClean="0"/>
          </a:p>
          <a:p>
            <a:pPr algn="r" fontAlgn="auto">
              <a:spcAft>
                <a:spcPts val="0"/>
              </a:spcAft>
              <a:buFont typeface="Arial" pitchFamily="34" charset="0"/>
              <a:buNone/>
              <a:defRPr/>
            </a:pPr>
            <a:endParaRPr lang="fa-IR" sz="1800" smtClean="0"/>
          </a:p>
          <a:p>
            <a:pPr algn="r" fontAlgn="auto">
              <a:spcAft>
                <a:spcPts val="0"/>
              </a:spcAft>
              <a:buFont typeface="Arial" pitchFamily="34" charset="0"/>
              <a:buNone/>
              <a:defRPr/>
            </a:pPr>
            <a:r>
              <a:rPr lang="fa-IR" sz="1800" smtClean="0"/>
              <a:t>   موضوع تحقيق :                            کد                نام ماخذ                               کد </a:t>
            </a:r>
          </a:p>
          <a:p>
            <a:pPr algn="r" fontAlgn="auto">
              <a:spcAft>
                <a:spcPts val="0"/>
              </a:spcAft>
              <a:buFont typeface="Arial" pitchFamily="34" charset="0"/>
              <a:buNone/>
              <a:defRPr/>
            </a:pPr>
            <a:r>
              <a:rPr lang="fa-IR" sz="1800" smtClean="0"/>
              <a:t>  </a:t>
            </a:r>
          </a:p>
          <a:p>
            <a:pPr algn="r" fontAlgn="auto">
              <a:spcAft>
                <a:spcPts val="0"/>
              </a:spcAft>
              <a:buFont typeface="Arial" pitchFamily="34" charset="0"/>
              <a:buNone/>
              <a:defRPr/>
            </a:pPr>
            <a:r>
              <a:rPr lang="fa-IR" sz="1800" smtClean="0"/>
              <a:t>  موضوع فرعي :                             کد                 مولف                         مترجم :</a:t>
            </a:r>
          </a:p>
          <a:p>
            <a:pPr algn="r" fontAlgn="auto">
              <a:spcAft>
                <a:spcPts val="0"/>
              </a:spcAft>
              <a:buFont typeface="Arial" pitchFamily="34" charset="0"/>
              <a:buNone/>
              <a:defRPr/>
            </a:pPr>
            <a:endParaRPr lang="fa-IR" sz="1800" smtClean="0"/>
          </a:p>
          <a:p>
            <a:pPr algn="r" fontAlgn="auto">
              <a:spcAft>
                <a:spcPts val="0"/>
              </a:spcAft>
              <a:buFont typeface="Arial" pitchFamily="34" charset="0"/>
              <a:buNone/>
              <a:defRPr/>
            </a:pPr>
            <a:r>
              <a:rPr lang="fa-IR" sz="1800" smtClean="0"/>
              <a:t> موضوع خاص :                              کد                ناشر                       تاريخ و محل نشر:</a:t>
            </a:r>
          </a:p>
          <a:p>
            <a:pPr algn="r" fontAlgn="auto">
              <a:spcAft>
                <a:spcPts val="0"/>
              </a:spcAft>
              <a:buFont typeface="Arial" pitchFamily="34" charset="0"/>
              <a:buNone/>
              <a:defRPr/>
            </a:pPr>
            <a:endParaRPr lang="fa-IR" sz="1800" smtClean="0"/>
          </a:p>
          <a:p>
            <a:pPr algn="r" fontAlgn="auto">
              <a:spcAft>
                <a:spcPts val="0"/>
              </a:spcAft>
              <a:buFont typeface="Arial" pitchFamily="34" charset="0"/>
              <a:buNone/>
              <a:defRPr/>
            </a:pPr>
            <a:r>
              <a:rPr lang="fa-IR" sz="1800" smtClean="0"/>
              <a:t> نوع فيش برداري                  تاريخ:  /   /                    جلد           صفحه         فيش  نويس : </a:t>
            </a:r>
          </a:p>
          <a:p>
            <a:pPr algn="r" fontAlgn="auto">
              <a:spcAft>
                <a:spcPts val="0"/>
              </a:spcAft>
              <a:buFont typeface="Arial" pitchFamily="34" charset="0"/>
              <a:buNone/>
              <a:defRPr/>
            </a:pPr>
            <a:endParaRPr lang="fa-IR" sz="1800" smtClean="0"/>
          </a:p>
          <a:p>
            <a:pPr algn="r" fontAlgn="auto">
              <a:spcAft>
                <a:spcPts val="0"/>
              </a:spcAft>
              <a:buFont typeface="Arial" pitchFamily="34" charset="0"/>
              <a:buNone/>
              <a:defRPr/>
            </a:pPr>
            <a:endParaRPr lang="fa-IR" sz="1800" smtClean="0"/>
          </a:p>
          <a:p>
            <a:pPr algn="r" fontAlgn="auto">
              <a:spcAft>
                <a:spcPts val="0"/>
              </a:spcAft>
              <a:buFont typeface="Arial" pitchFamily="34" charset="0"/>
              <a:buNone/>
              <a:defRPr/>
            </a:pPr>
            <a:endParaRPr lang="fa-IR" sz="1800" smtClean="0"/>
          </a:p>
          <a:p>
            <a:pPr algn="r" fontAlgn="auto">
              <a:spcAft>
                <a:spcPts val="0"/>
              </a:spcAft>
              <a:buFont typeface="Arial" pitchFamily="34" charset="0"/>
              <a:buNone/>
              <a:defRPr/>
            </a:pPr>
            <a:endParaRPr lang="fa-IR" sz="1800" smtClean="0"/>
          </a:p>
          <a:p>
            <a:pPr algn="r" fontAlgn="auto">
              <a:spcAft>
                <a:spcPts val="0"/>
              </a:spcAft>
              <a:buFont typeface="Arial" pitchFamily="34" charset="0"/>
              <a:buNone/>
              <a:defRPr/>
            </a:pPr>
            <a:endParaRPr lang="fa-IR" sz="1800" smtClean="0"/>
          </a:p>
          <a:p>
            <a:pPr algn="r" fontAlgn="auto">
              <a:spcAft>
                <a:spcPts val="0"/>
              </a:spcAft>
              <a:buFont typeface="Arial" pitchFamily="34" charset="0"/>
              <a:buNone/>
              <a:defRPr/>
            </a:pPr>
            <a:r>
              <a:rPr lang="fa-IR" sz="1800" smtClean="0"/>
              <a:t>  نظريه :</a:t>
            </a:r>
          </a:p>
          <a:p>
            <a:pPr algn="r" fontAlgn="auto">
              <a:spcAft>
                <a:spcPts val="0"/>
              </a:spcAft>
              <a:buFont typeface="Arial" pitchFamily="34" charset="0"/>
              <a:buNone/>
              <a:defRPr/>
            </a:pPr>
            <a:endParaRPr lang="fa-IR" sz="1800" smtClean="0"/>
          </a:p>
          <a:p>
            <a:pPr algn="r" fontAlgn="auto">
              <a:spcAft>
                <a:spcPts val="0"/>
              </a:spcAft>
              <a:buFont typeface="Arial" pitchFamily="34" charset="0"/>
              <a:buNone/>
              <a:defRPr/>
            </a:pPr>
            <a:r>
              <a:rPr lang="fa-IR" sz="1800" smtClean="0"/>
              <a:t> </a:t>
            </a:r>
            <a:endParaRPr lang="en-US" sz="1800" smtClean="0"/>
          </a:p>
        </p:txBody>
      </p:sp>
      <p:sp>
        <p:nvSpPr>
          <p:cNvPr id="210947" name="Line 3"/>
          <p:cNvSpPr>
            <a:spLocks noChangeShapeType="1"/>
          </p:cNvSpPr>
          <p:nvPr/>
        </p:nvSpPr>
        <p:spPr bwMode="auto">
          <a:xfrm flipH="1">
            <a:off x="1547813" y="3644900"/>
            <a:ext cx="7056437" cy="0"/>
          </a:xfrm>
          <a:prstGeom prst="line">
            <a:avLst/>
          </a:prstGeom>
          <a:noFill/>
          <a:ln w="9525">
            <a:solidFill>
              <a:schemeClr val="tx1"/>
            </a:solidFill>
            <a:prstDash val="dashDot"/>
            <a:round/>
            <a:headEnd/>
            <a:tailEnd/>
          </a:ln>
        </p:spPr>
        <p:txBody>
          <a:bodyPr/>
          <a:lstStyle/>
          <a:p>
            <a:endParaRPr lang="en-US"/>
          </a:p>
        </p:txBody>
      </p:sp>
      <p:sp>
        <p:nvSpPr>
          <p:cNvPr id="210948" name="Line 4"/>
          <p:cNvSpPr>
            <a:spLocks noChangeShapeType="1"/>
          </p:cNvSpPr>
          <p:nvPr/>
        </p:nvSpPr>
        <p:spPr bwMode="auto">
          <a:xfrm flipH="1">
            <a:off x="1547813" y="3860800"/>
            <a:ext cx="7056437" cy="0"/>
          </a:xfrm>
          <a:prstGeom prst="line">
            <a:avLst/>
          </a:prstGeom>
          <a:noFill/>
          <a:ln w="9525">
            <a:solidFill>
              <a:schemeClr val="tx1"/>
            </a:solidFill>
            <a:prstDash val="dashDot"/>
            <a:round/>
            <a:headEnd/>
            <a:tailEnd/>
          </a:ln>
        </p:spPr>
        <p:txBody>
          <a:bodyPr/>
          <a:lstStyle/>
          <a:p>
            <a:endParaRPr lang="en-US"/>
          </a:p>
        </p:txBody>
      </p:sp>
      <p:sp>
        <p:nvSpPr>
          <p:cNvPr id="210949" name="Line 5"/>
          <p:cNvSpPr>
            <a:spLocks noChangeShapeType="1"/>
          </p:cNvSpPr>
          <p:nvPr/>
        </p:nvSpPr>
        <p:spPr bwMode="auto">
          <a:xfrm flipH="1">
            <a:off x="1547813" y="4076700"/>
            <a:ext cx="7056437" cy="0"/>
          </a:xfrm>
          <a:prstGeom prst="line">
            <a:avLst/>
          </a:prstGeom>
          <a:noFill/>
          <a:ln w="9525">
            <a:solidFill>
              <a:schemeClr val="tx1"/>
            </a:solidFill>
            <a:prstDash val="dashDot"/>
            <a:round/>
            <a:headEnd/>
            <a:tailEnd/>
          </a:ln>
        </p:spPr>
        <p:txBody>
          <a:bodyPr/>
          <a:lstStyle/>
          <a:p>
            <a:endParaRPr lang="en-US"/>
          </a:p>
        </p:txBody>
      </p:sp>
      <p:sp>
        <p:nvSpPr>
          <p:cNvPr id="210950" name="Line 6"/>
          <p:cNvSpPr>
            <a:spLocks noChangeShapeType="1"/>
          </p:cNvSpPr>
          <p:nvPr/>
        </p:nvSpPr>
        <p:spPr bwMode="auto">
          <a:xfrm flipH="1">
            <a:off x="1547813" y="4292600"/>
            <a:ext cx="7056437" cy="0"/>
          </a:xfrm>
          <a:prstGeom prst="line">
            <a:avLst/>
          </a:prstGeom>
          <a:noFill/>
          <a:ln w="9525">
            <a:solidFill>
              <a:schemeClr val="tx1"/>
            </a:solidFill>
            <a:prstDash val="dashDot"/>
            <a:round/>
            <a:headEnd/>
            <a:tailEnd/>
          </a:ln>
        </p:spPr>
        <p:txBody>
          <a:bodyPr/>
          <a:lstStyle/>
          <a:p>
            <a:endParaRPr lang="en-US"/>
          </a:p>
        </p:txBody>
      </p:sp>
      <p:sp>
        <p:nvSpPr>
          <p:cNvPr id="210951" name="Line 7"/>
          <p:cNvSpPr>
            <a:spLocks noChangeShapeType="1"/>
          </p:cNvSpPr>
          <p:nvPr/>
        </p:nvSpPr>
        <p:spPr bwMode="auto">
          <a:xfrm flipH="1">
            <a:off x="1547813" y="4508500"/>
            <a:ext cx="7056437" cy="0"/>
          </a:xfrm>
          <a:prstGeom prst="line">
            <a:avLst/>
          </a:prstGeom>
          <a:noFill/>
          <a:ln w="9525">
            <a:solidFill>
              <a:schemeClr val="tx1"/>
            </a:solidFill>
            <a:prstDash val="dashDot"/>
            <a:round/>
            <a:headEnd/>
            <a:tailEnd/>
          </a:ln>
        </p:spPr>
        <p:txBody>
          <a:bodyPr/>
          <a:lstStyle/>
          <a:p>
            <a:endParaRPr lang="en-US"/>
          </a:p>
        </p:txBody>
      </p:sp>
      <p:sp>
        <p:nvSpPr>
          <p:cNvPr id="210952" name="Line 8"/>
          <p:cNvSpPr>
            <a:spLocks noChangeShapeType="1"/>
          </p:cNvSpPr>
          <p:nvPr/>
        </p:nvSpPr>
        <p:spPr bwMode="auto">
          <a:xfrm flipH="1">
            <a:off x="1547813" y="4724400"/>
            <a:ext cx="7056437" cy="0"/>
          </a:xfrm>
          <a:prstGeom prst="line">
            <a:avLst/>
          </a:prstGeom>
          <a:noFill/>
          <a:ln w="9525">
            <a:solidFill>
              <a:schemeClr val="tx1"/>
            </a:solidFill>
            <a:prstDash val="dashDot"/>
            <a:round/>
            <a:headEnd/>
            <a:tailEnd/>
          </a:ln>
        </p:spPr>
        <p:txBody>
          <a:bodyPr/>
          <a:lstStyle/>
          <a:p>
            <a:endParaRPr lang="en-US"/>
          </a:p>
        </p:txBody>
      </p:sp>
      <p:sp>
        <p:nvSpPr>
          <p:cNvPr id="210953" name="Line 9"/>
          <p:cNvSpPr>
            <a:spLocks noChangeShapeType="1"/>
          </p:cNvSpPr>
          <p:nvPr/>
        </p:nvSpPr>
        <p:spPr bwMode="auto">
          <a:xfrm flipH="1">
            <a:off x="1547813" y="6165850"/>
            <a:ext cx="7056437" cy="0"/>
          </a:xfrm>
          <a:prstGeom prst="line">
            <a:avLst/>
          </a:prstGeom>
          <a:noFill/>
          <a:ln w="9525">
            <a:solidFill>
              <a:schemeClr val="tx1"/>
            </a:solidFill>
            <a:prstDash val="dashDot"/>
            <a:round/>
            <a:headEnd/>
            <a:tailEnd/>
          </a:ln>
        </p:spPr>
        <p:txBody>
          <a:bodyPr/>
          <a:lstStyle/>
          <a:p>
            <a:endParaRPr lang="en-US"/>
          </a:p>
        </p:txBody>
      </p:sp>
      <p:sp>
        <p:nvSpPr>
          <p:cNvPr id="210954" name="Line 10"/>
          <p:cNvSpPr>
            <a:spLocks noChangeShapeType="1"/>
          </p:cNvSpPr>
          <p:nvPr/>
        </p:nvSpPr>
        <p:spPr bwMode="auto">
          <a:xfrm flipH="1">
            <a:off x="1547813" y="5876925"/>
            <a:ext cx="7056437" cy="0"/>
          </a:xfrm>
          <a:prstGeom prst="line">
            <a:avLst/>
          </a:prstGeom>
          <a:noFill/>
          <a:ln w="9525">
            <a:solidFill>
              <a:schemeClr val="tx1"/>
            </a:solidFill>
            <a:prstDash val="dashDot"/>
            <a:round/>
            <a:headEnd/>
            <a:tailEnd/>
          </a:ln>
        </p:spPr>
        <p:txBody>
          <a:bodyPr/>
          <a:lstStyle/>
          <a:p>
            <a:endParaRPr lang="en-US"/>
          </a:p>
        </p:txBody>
      </p:sp>
      <p:sp>
        <p:nvSpPr>
          <p:cNvPr id="210955" name="Line 11"/>
          <p:cNvSpPr>
            <a:spLocks noChangeShapeType="1"/>
          </p:cNvSpPr>
          <p:nvPr/>
        </p:nvSpPr>
        <p:spPr bwMode="auto">
          <a:xfrm flipH="1">
            <a:off x="1547813" y="5589588"/>
            <a:ext cx="7056437" cy="0"/>
          </a:xfrm>
          <a:prstGeom prst="line">
            <a:avLst/>
          </a:prstGeom>
          <a:noFill/>
          <a:ln w="9525">
            <a:solidFill>
              <a:schemeClr val="tx1"/>
            </a:solidFill>
            <a:prstDash val="dashDot"/>
            <a:round/>
            <a:headEnd/>
            <a:tailEnd/>
          </a:ln>
        </p:spPr>
        <p:txBody>
          <a:bodyPr/>
          <a:lstStyle/>
          <a:p>
            <a:endParaRPr lang="en-US"/>
          </a:p>
        </p:txBody>
      </p:sp>
      <p:sp>
        <p:nvSpPr>
          <p:cNvPr id="210956" name="Line 12"/>
          <p:cNvSpPr>
            <a:spLocks noChangeShapeType="1"/>
          </p:cNvSpPr>
          <p:nvPr/>
        </p:nvSpPr>
        <p:spPr bwMode="auto">
          <a:xfrm flipH="1">
            <a:off x="1547813" y="5373688"/>
            <a:ext cx="7056437" cy="0"/>
          </a:xfrm>
          <a:prstGeom prst="line">
            <a:avLst/>
          </a:prstGeom>
          <a:noFill/>
          <a:ln w="9525">
            <a:solidFill>
              <a:schemeClr val="tx1"/>
            </a:solidFill>
            <a:prstDash val="dashDot"/>
            <a:round/>
            <a:headEnd/>
            <a:tailEnd/>
          </a:ln>
        </p:spPr>
        <p:txBody>
          <a:bodyPr/>
          <a:lstStyle/>
          <a:p>
            <a:endParaRPr lang="en-US"/>
          </a:p>
        </p:txBody>
      </p:sp>
      <p:sp>
        <p:nvSpPr>
          <p:cNvPr id="210957" name="Line 13"/>
          <p:cNvSpPr>
            <a:spLocks noChangeShapeType="1"/>
          </p:cNvSpPr>
          <p:nvPr/>
        </p:nvSpPr>
        <p:spPr bwMode="auto">
          <a:xfrm>
            <a:off x="971550" y="836613"/>
            <a:ext cx="7848600" cy="0"/>
          </a:xfrm>
          <a:prstGeom prst="line">
            <a:avLst/>
          </a:prstGeom>
          <a:noFill/>
          <a:ln w="9525">
            <a:solidFill>
              <a:schemeClr val="tx1"/>
            </a:solidFill>
            <a:round/>
            <a:headEnd/>
            <a:tailEnd/>
          </a:ln>
        </p:spPr>
        <p:txBody>
          <a:bodyPr/>
          <a:lstStyle/>
          <a:p>
            <a:endParaRPr lang="en-US"/>
          </a:p>
        </p:txBody>
      </p:sp>
      <p:sp>
        <p:nvSpPr>
          <p:cNvPr id="210958" name="Line 14"/>
          <p:cNvSpPr>
            <a:spLocks noChangeShapeType="1"/>
          </p:cNvSpPr>
          <p:nvPr/>
        </p:nvSpPr>
        <p:spPr bwMode="auto">
          <a:xfrm>
            <a:off x="971550" y="836613"/>
            <a:ext cx="0" cy="5545137"/>
          </a:xfrm>
          <a:prstGeom prst="line">
            <a:avLst/>
          </a:prstGeom>
          <a:noFill/>
          <a:ln w="9525">
            <a:solidFill>
              <a:schemeClr val="tx1"/>
            </a:solidFill>
            <a:round/>
            <a:headEnd/>
            <a:tailEnd/>
          </a:ln>
        </p:spPr>
        <p:txBody>
          <a:bodyPr/>
          <a:lstStyle/>
          <a:p>
            <a:endParaRPr lang="en-US"/>
          </a:p>
        </p:txBody>
      </p:sp>
      <p:sp>
        <p:nvSpPr>
          <p:cNvPr id="210959" name="Line 15"/>
          <p:cNvSpPr>
            <a:spLocks noChangeShapeType="1"/>
          </p:cNvSpPr>
          <p:nvPr/>
        </p:nvSpPr>
        <p:spPr bwMode="auto">
          <a:xfrm>
            <a:off x="8820150" y="836613"/>
            <a:ext cx="0" cy="5545137"/>
          </a:xfrm>
          <a:prstGeom prst="line">
            <a:avLst/>
          </a:prstGeom>
          <a:noFill/>
          <a:ln w="9525">
            <a:solidFill>
              <a:schemeClr val="tx1"/>
            </a:solidFill>
            <a:round/>
            <a:headEnd/>
            <a:tailEnd/>
          </a:ln>
        </p:spPr>
        <p:txBody>
          <a:bodyPr/>
          <a:lstStyle/>
          <a:p>
            <a:endParaRPr lang="en-US"/>
          </a:p>
        </p:txBody>
      </p:sp>
      <p:sp>
        <p:nvSpPr>
          <p:cNvPr id="210960" name="Line 16"/>
          <p:cNvSpPr>
            <a:spLocks noChangeShapeType="1"/>
          </p:cNvSpPr>
          <p:nvPr/>
        </p:nvSpPr>
        <p:spPr bwMode="auto">
          <a:xfrm>
            <a:off x="971550" y="6381750"/>
            <a:ext cx="7848600" cy="0"/>
          </a:xfrm>
          <a:prstGeom prst="line">
            <a:avLst/>
          </a:prstGeom>
          <a:noFill/>
          <a:ln w="9525">
            <a:solidFill>
              <a:schemeClr val="tx1"/>
            </a:solidFill>
            <a:round/>
            <a:headEnd/>
            <a:tailEnd/>
          </a:ln>
        </p:spPr>
        <p:txBody>
          <a:bodyPr/>
          <a:lstStyle/>
          <a:p>
            <a:endParaRPr lang="en-US"/>
          </a:p>
        </p:txBody>
      </p:sp>
      <p:sp>
        <p:nvSpPr>
          <p:cNvPr id="210961" name="Line 17"/>
          <p:cNvSpPr>
            <a:spLocks noChangeShapeType="1"/>
          </p:cNvSpPr>
          <p:nvPr/>
        </p:nvSpPr>
        <p:spPr bwMode="auto">
          <a:xfrm flipH="1">
            <a:off x="971550" y="1484313"/>
            <a:ext cx="7848600" cy="0"/>
          </a:xfrm>
          <a:prstGeom prst="line">
            <a:avLst/>
          </a:prstGeom>
          <a:noFill/>
          <a:ln w="9525">
            <a:solidFill>
              <a:schemeClr val="tx1"/>
            </a:solidFill>
            <a:round/>
            <a:headEnd/>
            <a:tailEnd/>
          </a:ln>
        </p:spPr>
        <p:txBody>
          <a:bodyPr/>
          <a:lstStyle/>
          <a:p>
            <a:endParaRPr lang="en-US"/>
          </a:p>
        </p:txBody>
      </p:sp>
      <p:sp>
        <p:nvSpPr>
          <p:cNvPr id="210962" name="Line 18"/>
          <p:cNvSpPr>
            <a:spLocks noChangeShapeType="1"/>
          </p:cNvSpPr>
          <p:nvPr/>
        </p:nvSpPr>
        <p:spPr bwMode="auto">
          <a:xfrm flipH="1" flipV="1">
            <a:off x="971550" y="2133600"/>
            <a:ext cx="7848600" cy="0"/>
          </a:xfrm>
          <a:prstGeom prst="line">
            <a:avLst/>
          </a:prstGeom>
          <a:noFill/>
          <a:ln w="9525">
            <a:solidFill>
              <a:schemeClr val="tx1"/>
            </a:solidFill>
            <a:round/>
            <a:headEnd/>
            <a:tailEnd/>
          </a:ln>
        </p:spPr>
        <p:txBody>
          <a:bodyPr/>
          <a:lstStyle/>
          <a:p>
            <a:endParaRPr lang="en-US"/>
          </a:p>
        </p:txBody>
      </p:sp>
      <p:sp>
        <p:nvSpPr>
          <p:cNvPr id="210963" name="Line 19"/>
          <p:cNvSpPr>
            <a:spLocks noChangeShapeType="1"/>
          </p:cNvSpPr>
          <p:nvPr/>
        </p:nvSpPr>
        <p:spPr bwMode="auto">
          <a:xfrm flipH="1">
            <a:off x="971550" y="2852738"/>
            <a:ext cx="7848600" cy="0"/>
          </a:xfrm>
          <a:prstGeom prst="line">
            <a:avLst/>
          </a:prstGeom>
          <a:noFill/>
          <a:ln w="9525">
            <a:solidFill>
              <a:schemeClr val="tx1"/>
            </a:solidFill>
            <a:round/>
            <a:headEnd/>
            <a:tailEnd/>
          </a:ln>
        </p:spPr>
        <p:txBody>
          <a:bodyPr/>
          <a:lstStyle/>
          <a:p>
            <a:endParaRPr lang="en-US"/>
          </a:p>
        </p:txBody>
      </p:sp>
      <p:sp>
        <p:nvSpPr>
          <p:cNvPr id="210964" name="Line 20"/>
          <p:cNvSpPr>
            <a:spLocks noChangeShapeType="1"/>
          </p:cNvSpPr>
          <p:nvPr/>
        </p:nvSpPr>
        <p:spPr bwMode="auto">
          <a:xfrm flipH="1">
            <a:off x="971550" y="3429000"/>
            <a:ext cx="7848600" cy="0"/>
          </a:xfrm>
          <a:prstGeom prst="line">
            <a:avLst/>
          </a:prstGeom>
          <a:noFill/>
          <a:ln w="9525">
            <a:solidFill>
              <a:schemeClr val="tx1"/>
            </a:solidFill>
            <a:round/>
            <a:headEnd/>
            <a:tailEnd/>
          </a:ln>
        </p:spPr>
        <p:txBody>
          <a:bodyPr/>
          <a:lstStyle/>
          <a:p>
            <a:endParaRPr lang="en-US"/>
          </a:p>
        </p:txBody>
      </p:sp>
      <p:sp>
        <p:nvSpPr>
          <p:cNvPr id="210965" name="Line 21"/>
          <p:cNvSpPr>
            <a:spLocks noChangeShapeType="1"/>
          </p:cNvSpPr>
          <p:nvPr/>
        </p:nvSpPr>
        <p:spPr bwMode="auto">
          <a:xfrm>
            <a:off x="5940425" y="836613"/>
            <a:ext cx="0" cy="2016125"/>
          </a:xfrm>
          <a:prstGeom prst="line">
            <a:avLst/>
          </a:prstGeom>
          <a:noFill/>
          <a:ln w="9525">
            <a:solidFill>
              <a:schemeClr val="tx1"/>
            </a:solidFill>
            <a:round/>
            <a:headEnd/>
            <a:tailEnd/>
          </a:ln>
        </p:spPr>
        <p:txBody>
          <a:bodyPr/>
          <a:lstStyle/>
          <a:p>
            <a:endParaRPr lang="en-US"/>
          </a:p>
        </p:txBody>
      </p:sp>
      <p:sp>
        <p:nvSpPr>
          <p:cNvPr id="210966" name="Line 22"/>
          <p:cNvSpPr>
            <a:spLocks noChangeShapeType="1"/>
          </p:cNvSpPr>
          <p:nvPr/>
        </p:nvSpPr>
        <p:spPr bwMode="auto">
          <a:xfrm>
            <a:off x="4859338" y="836613"/>
            <a:ext cx="0" cy="2592387"/>
          </a:xfrm>
          <a:prstGeom prst="line">
            <a:avLst/>
          </a:prstGeom>
          <a:noFill/>
          <a:ln w="9525">
            <a:solidFill>
              <a:schemeClr val="tx1"/>
            </a:solidFill>
            <a:round/>
            <a:headEnd/>
            <a:tailEnd/>
          </a:ln>
        </p:spPr>
        <p:txBody>
          <a:bodyPr/>
          <a:lstStyle/>
          <a:p>
            <a:endParaRPr lang="en-US"/>
          </a:p>
        </p:txBody>
      </p:sp>
      <p:sp>
        <p:nvSpPr>
          <p:cNvPr id="210967" name="Line 23"/>
          <p:cNvSpPr>
            <a:spLocks noChangeShapeType="1"/>
          </p:cNvSpPr>
          <p:nvPr/>
        </p:nvSpPr>
        <p:spPr bwMode="auto">
          <a:xfrm>
            <a:off x="2268538" y="836613"/>
            <a:ext cx="0" cy="647700"/>
          </a:xfrm>
          <a:prstGeom prst="line">
            <a:avLst/>
          </a:prstGeom>
          <a:noFill/>
          <a:ln w="9525">
            <a:solidFill>
              <a:schemeClr val="tx1"/>
            </a:solidFill>
            <a:round/>
            <a:headEnd/>
            <a:tailEnd/>
          </a:ln>
        </p:spPr>
        <p:txBody>
          <a:bodyPr/>
          <a:lstStyle/>
          <a:p>
            <a:endParaRPr lang="en-US"/>
          </a:p>
        </p:txBody>
      </p:sp>
      <p:sp>
        <p:nvSpPr>
          <p:cNvPr id="210968" name="Line 24"/>
          <p:cNvSpPr>
            <a:spLocks noChangeShapeType="1"/>
          </p:cNvSpPr>
          <p:nvPr/>
        </p:nvSpPr>
        <p:spPr bwMode="auto">
          <a:xfrm>
            <a:off x="2268538" y="2852738"/>
            <a:ext cx="0" cy="576262"/>
          </a:xfrm>
          <a:prstGeom prst="line">
            <a:avLst/>
          </a:prstGeom>
          <a:no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ctrTitle"/>
          </p:nvPr>
        </p:nvSpPr>
        <p:spPr>
          <a:xfrm>
            <a:off x="685800" y="152400"/>
            <a:ext cx="7772400" cy="396875"/>
          </a:xfrm>
        </p:spPr>
        <p:txBody>
          <a:bodyPr/>
          <a:lstStyle/>
          <a:p>
            <a:r>
              <a:rPr lang="fa-IR" sz="2000" i="1" u="sng" smtClean="0"/>
              <a:t>نمونه فرم گرد آوري اطلاعات</a:t>
            </a:r>
            <a:endParaRPr lang="en-US" sz="2000" i="1" u="sng" smtClean="0"/>
          </a:p>
        </p:txBody>
      </p:sp>
      <p:sp>
        <p:nvSpPr>
          <p:cNvPr id="211971" name="Rectangle 3"/>
          <p:cNvSpPr>
            <a:spLocks noGrp="1" noChangeArrowheads="1"/>
          </p:cNvSpPr>
          <p:nvPr>
            <p:ph type="subTitle" idx="1"/>
          </p:nvPr>
        </p:nvSpPr>
        <p:spPr>
          <a:xfrm>
            <a:off x="468313" y="765175"/>
            <a:ext cx="8424862" cy="5688013"/>
          </a:xfrm>
        </p:spPr>
        <p:txBody>
          <a:bodyPr rtlCol="0">
            <a:normAutofit/>
          </a:bodyPr>
          <a:lstStyle/>
          <a:p>
            <a:pPr fontAlgn="auto">
              <a:spcAft>
                <a:spcPts val="0"/>
              </a:spcAft>
              <a:buFont typeface="Arial" pitchFamily="34" charset="0"/>
              <a:buNone/>
              <a:defRPr/>
            </a:pPr>
            <a:endParaRPr lang="fa-IR" sz="1800" smtClean="0"/>
          </a:p>
          <a:p>
            <a:pPr fontAlgn="auto">
              <a:spcAft>
                <a:spcPts val="0"/>
              </a:spcAft>
              <a:buFont typeface="Arial" pitchFamily="34" charset="0"/>
              <a:buNone/>
              <a:defRPr/>
            </a:pPr>
            <a:endParaRPr lang="fa-IR" sz="1800" smtClean="0"/>
          </a:p>
          <a:p>
            <a:pPr algn="r" fontAlgn="auto">
              <a:spcAft>
                <a:spcPts val="0"/>
              </a:spcAft>
              <a:buFont typeface="Arial" pitchFamily="34" charset="0"/>
              <a:buNone/>
              <a:defRPr/>
            </a:pPr>
            <a:endParaRPr lang="fa-IR" sz="1800" smtClean="0"/>
          </a:p>
          <a:p>
            <a:pPr algn="r" fontAlgn="auto">
              <a:spcAft>
                <a:spcPts val="0"/>
              </a:spcAft>
              <a:buFont typeface="Arial" pitchFamily="34" charset="0"/>
              <a:buNone/>
              <a:defRPr/>
            </a:pPr>
            <a:r>
              <a:rPr lang="fa-IR" sz="1800" smtClean="0"/>
              <a:t>            </a:t>
            </a:r>
            <a:r>
              <a:rPr lang="fa-IR" sz="1200" smtClean="0"/>
              <a:t>نام استان</a:t>
            </a:r>
            <a:r>
              <a:rPr lang="fa-IR" sz="1800" smtClean="0"/>
              <a:t>   </a:t>
            </a:r>
            <a:r>
              <a:rPr lang="fa-IR" sz="1200" smtClean="0"/>
              <a:t>تعداد مدارس         تعداد دانش آموزان      تعداد دانش آموزان       کل دانش آموزان        تعداد قبولي      تعداد مردودي </a:t>
            </a:r>
          </a:p>
          <a:p>
            <a:pPr algn="r" fontAlgn="auto">
              <a:spcAft>
                <a:spcPts val="0"/>
              </a:spcAft>
              <a:buFont typeface="Arial" pitchFamily="34" charset="0"/>
              <a:buNone/>
              <a:defRPr/>
            </a:pPr>
            <a:r>
              <a:rPr lang="fa-IR" sz="1200" smtClean="0"/>
              <a:t>                                     ابتدايي                   پسر                      دختر</a:t>
            </a:r>
          </a:p>
          <a:p>
            <a:pPr algn="r" fontAlgn="auto">
              <a:spcAft>
                <a:spcPts val="0"/>
              </a:spcAft>
              <a:buFont typeface="Arial" pitchFamily="34" charset="0"/>
              <a:buNone/>
              <a:defRPr/>
            </a:pPr>
            <a:endParaRPr lang="fa-IR" sz="1200" smtClean="0"/>
          </a:p>
          <a:p>
            <a:pPr algn="r" fontAlgn="auto">
              <a:spcAft>
                <a:spcPts val="0"/>
              </a:spcAft>
              <a:buFont typeface="Arial" pitchFamily="34" charset="0"/>
              <a:buNone/>
              <a:defRPr/>
            </a:pPr>
            <a:endParaRPr lang="fa-IR" sz="1200" smtClean="0"/>
          </a:p>
          <a:p>
            <a:pPr algn="r" fontAlgn="auto">
              <a:spcAft>
                <a:spcPts val="0"/>
              </a:spcAft>
              <a:buFont typeface="Arial" pitchFamily="34" charset="0"/>
              <a:buNone/>
              <a:defRPr/>
            </a:pPr>
            <a:endParaRPr lang="fa-IR" sz="1200" smtClean="0"/>
          </a:p>
          <a:p>
            <a:pPr algn="r" fontAlgn="auto">
              <a:spcAft>
                <a:spcPts val="0"/>
              </a:spcAft>
              <a:buFont typeface="Arial" pitchFamily="34" charset="0"/>
              <a:buNone/>
              <a:defRPr/>
            </a:pPr>
            <a:endParaRPr lang="fa-IR" sz="1200" smtClean="0"/>
          </a:p>
          <a:p>
            <a:pPr algn="r" fontAlgn="auto">
              <a:spcAft>
                <a:spcPts val="0"/>
              </a:spcAft>
              <a:buFont typeface="Arial" pitchFamily="34" charset="0"/>
              <a:buNone/>
              <a:defRPr/>
            </a:pPr>
            <a:r>
              <a:rPr lang="fa-IR" sz="1200" smtClean="0"/>
              <a:t>                 استان   </a:t>
            </a:r>
          </a:p>
          <a:p>
            <a:pPr algn="r" fontAlgn="auto">
              <a:spcAft>
                <a:spcPts val="0"/>
              </a:spcAft>
              <a:buFont typeface="Arial" pitchFamily="34" charset="0"/>
              <a:buNone/>
              <a:defRPr/>
            </a:pPr>
            <a:r>
              <a:rPr lang="fa-IR" sz="1200" smtClean="0"/>
              <a:t> </a:t>
            </a:r>
          </a:p>
          <a:p>
            <a:pPr algn="r" fontAlgn="auto">
              <a:spcAft>
                <a:spcPts val="0"/>
              </a:spcAft>
              <a:buFont typeface="Arial" pitchFamily="34" charset="0"/>
              <a:buNone/>
              <a:defRPr/>
            </a:pPr>
            <a:r>
              <a:rPr lang="fa-IR" sz="1200" smtClean="0"/>
              <a:t>                 استان </a:t>
            </a:r>
          </a:p>
          <a:p>
            <a:pPr algn="r" fontAlgn="auto">
              <a:spcAft>
                <a:spcPts val="0"/>
              </a:spcAft>
              <a:buFont typeface="Arial" pitchFamily="34" charset="0"/>
              <a:buNone/>
              <a:defRPr/>
            </a:pPr>
            <a:r>
              <a:rPr lang="fa-IR" sz="1200" smtClean="0"/>
              <a:t>  </a:t>
            </a:r>
          </a:p>
          <a:p>
            <a:pPr algn="r" fontAlgn="auto">
              <a:spcAft>
                <a:spcPts val="0"/>
              </a:spcAft>
              <a:buFont typeface="Arial" pitchFamily="34" charset="0"/>
              <a:buNone/>
              <a:defRPr/>
            </a:pPr>
            <a:r>
              <a:rPr lang="fa-IR" sz="1200" smtClean="0"/>
              <a:t>                 استان</a:t>
            </a:r>
          </a:p>
          <a:p>
            <a:pPr algn="r" fontAlgn="auto">
              <a:spcAft>
                <a:spcPts val="0"/>
              </a:spcAft>
              <a:buFont typeface="Arial" pitchFamily="34" charset="0"/>
              <a:buNone/>
              <a:defRPr/>
            </a:pPr>
            <a:endParaRPr lang="fa-IR" sz="1200" smtClean="0"/>
          </a:p>
          <a:p>
            <a:pPr algn="r" fontAlgn="auto">
              <a:spcAft>
                <a:spcPts val="0"/>
              </a:spcAft>
              <a:buFont typeface="Arial" pitchFamily="34" charset="0"/>
              <a:buNone/>
              <a:defRPr/>
            </a:pPr>
            <a:endParaRPr lang="fa-IR" sz="1200" smtClean="0"/>
          </a:p>
          <a:p>
            <a:pPr algn="r" fontAlgn="auto">
              <a:spcAft>
                <a:spcPts val="0"/>
              </a:spcAft>
              <a:buFont typeface="Arial" pitchFamily="34" charset="0"/>
              <a:buNone/>
              <a:defRPr/>
            </a:pPr>
            <a:endParaRPr lang="fa-IR" sz="1200" smtClean="0"/>
          </a:p>
          <a:p>
            <a:pPr algn="r" fontAlgn="auto">
              <a:spcAft>
                <a:spcPts val="0"/>
              </a:spcAft>
              <a:buFont typeface="Arial" pitchFamily="34" charset="0"/>
              <a:buNone/>
              <a:defRPr/>
            </a:pPr>
            <a:endParaRPr lang="fa-IR" sz="1200" smtClean="0"/>
          </a:p>
          <a:p>
            <a:pPr algn="r" fontAlgn="auto">
              <a:spcAft>
                <a:spcPts val="0"/>
              </a:spcAft>
              <a:buFont typeface="Arial" pitchFamily="34" charset="0"/>
              <a:buNone/>
              <a:defRPr/>
            </a:pPr>
            <a:endParaRPr lang="fa-IR" sz="1200" smtClean="0"/>
          </a:p>
          <a:p>
            <a:pPr algn="r" fontAlgn="auto">
              <a:spcAft>
                <a:spcPts val="0"/>
              </a:spcAft>
              <a:buFont typeface="Arial" pitchFamily="34" charset="0"/>
              <a:buNone/>
              <a:defRPr/>
            </a:pPr>
            <a:endParaRPr lang="fa-IR" sz="1200" smtClean="0"/>
          </a:p>
          <a:p>
            <a:pPr algn="r" fontAlgn="auto">
              <a:spcAft>
                <a:spcPts val="0"/>
              </a:spcAft>
              <a:buFont typeface="Arial" pitchFamily="34" charset="0"/>
              <a:buNone/>
              <a:defRPr/>
            </a:pPr>
            <a:r>
              <a:rPr lang="fa-IR" sz="1200" smtClean="0"/>
              <a:t>               کل کشور</a:t>
            </a:r>
            <a:endParaRPr lang="en-US" sz="1200" smtClean="0"/>
          </a:p>
        </p:txBody>
      </p:sp>
      <p:sp>
        <p:nvSpPr>
          <p:cNvPr id="211972" name="Line 4"/>
          <p:cNvSpPr>
            <a:spLocks noChangeShapeType="1"/>
          </p:cNvSpPr>
          <p:nvPr/>
        </p:nvSpPr>
        <p:spPr bwMode="auto">
          <a:xfrm>
            <a:off x="1331913" y="1700213"/>
            <a:ext cx="6985000" cy="0"/>
          </a:xfrm>
          <a:prstGeom prst="line">
            <a:avLst/>
          </a:prstGeom>
          <a:noFill/>
          <a:ln w="9525">
            <a:solidFill>
              <a:schemeClr val="tx1"/>
            </a:solidFill>
            <a:round/>
            <a:headEnd/>
            <a:tailEnd/>
          </a:ln>
        </p:spPr>
        <p:txBody>
          <a:bodyPr/>
          <a:lstStyle/>
          <a:p>
            <a:endParaRPr lang="en-US"/>
          </a:p>
        </p:txBody>
      </p:sp>
      <p:sp>
        <p:nvSpPr>
          <p:cNvPr id="211973" name="Line 5"/>
          <p:cNvSpPr>
            <a:spLocks noChangeShapeType="1"/>
          </p:cNvSpPr>
          <p:nvPr/>
        </p:nvSpPr>
        <p:spPr bwMode="auto">
          <a:xfrm>
            <a:off x="1331913" y="2420938"/>
            <a:ext cx="6985000" cy="0"/>
          </a:xfrm>
          <a:prstGeom prst="line">
            <a:avLst/>
          </a:prstGeom>
          <a:noFill/>
          <a:ln w="9525">
            <a:solidFill>
              <a:schemeClr val="tx1"/>
            </a:solidFill>
            <a:round/>
            <a:headEnd/>
            <a:tailEnd/>
          </a:ln>
        </p:spPr>
        <p:txBody>
          <a:bodyPr/>
          <a:lstStyle/>
          <a:p>
            <a:endParaRPr lang="en-US"/>
          </a:p>
        </p:txBody>
      </p:sp>
      <p:sp>
        <p:nvSpPr>
          <p:cNvPr id="211974" name="Line 6"/>
          <p:cNvSpPr>
            <a:spLocks noChangeShapeType="1"/>
          </p:cNvSpPr>
          <p:nvPr/>
        </p:nvSpPr>
        <p:spPr bwMode="auto">
          <a:xfrm>
            <a:off x="1331913" y="5516563"/>
            <a:ext cx="6985000" cy="0"/>
          </a:xfrm>
          <a:prstGeom prst="line">
            <a:avLst/>
          </a:prstGeom>
          <a:noFill/>
          <a:ln w="9525">
            <a:solidFill>
              <a:schemeClr val="tx1"/>
            </a:solidFill>
            <a:round/>
            <a:headEnd/>
            <a:tailEnd/>
          </a:ln>
        </p:spPr>
        <p:txBody>
          <a:bodyPr/>
          <a:lstStyle/>
          <a:p>
            <a:endParaRPr lang="en-US"/>
          </a:p>
        </p:txBody>
      </p:sp>
      <p:sp>
        <p:nvSpPr>
          <p:cNvPr id="211975" name="Line 7"/>
          <p:cNvSpPr>
            <a:spLocks noChangeShapeType="1"/>
          </p:cNvSpPr>
          <p:nvPr/>
        </p:nvSpPr>
        <p:spPr bwMode="auto">
          <a:xfrm>
            <a:off x="1331913" y="5949950"/>
            <a:ext cx="6985000" cy="0"/>
          </a:xfrm>
          <a:prstGeom prst="line">
            <a:avLst/>
          </a:prstGeom>
          <a:noFill/>
          <a:ln w="9525">
            <a:solidFill>
              <a:schemeClr val="tx1"/>
            </a:solidFill>
            <a:round/>
            <a:headEnd/>
            <a:tailEnd/>
          </a:ln>
        </p:spPr>
        <p:txBody>
          <a:bodyPr/>
          <a:lstStyle/>
          <a:p>
            <a:endParaRPr lang="en-US"/>
          </a:p>
        </p:txBody>
      </p:sp>
      <p:sp>
        <p:nvSpPr>
          <p:cNvPr id="211976" name="Line 8"/>
          <p:cNvSpPr>
            <a:spLocks noChangeShapeType="1"/>
          </p:cNvSpPr>
          <p:nvPr/>
        </p:nvSpPr>
        <p:spPr bwMode="auto">
          <a:xfrm>
            <a:off x="8316913" y="1700213"/>
            <a:ext cx="0" cy="4249737"/>
          </a:xfrm>
          <a:prstGeom prst="line">
            <a:avLst/>
          </a:prstGeom>
          <a:noFill/>
          <a:ln w="9525">
            <a:solidFill>
              <a:schemeClr val="tx1"/>
            </a:solidFill>
            <a:round/>
            <a:headEnd/>
            <a:tailEnd/>
          </a:ln>
        </p:spPr>
        <p:txBody>
          <a:bodyPr/>
          <a:lstStyle/>
          <a:p>
            <a:endParaRPr lang="en-US"/>
          </a:p>
        </p:txBody>
      </p:sp>
      <p:sp>
        <p:nvSpPr>
          <p:cNvPr id="211977" name="Line 9"/>
          <p:cNvSpPr>
            <a:spLocks noChangeShapeType="1"/>
          </p:cNvSpPr>
          <p:nvPr/>
        </p:nvSpPr>
        <p:spPr bwMode="auto">
          <a:xfrm>
            <a:off x="7451725" y="1700213"/>
            <a:ext cx="0" cy="4249737"/>
          </a:xfrm>
          <a:prstGeom prst="line">
            <a:avLst/>
          </a:prstGeom>
          <a:noFill/>
          <a:ln w="9525">
            <a:solidFill>
              <a:schemeClr val="tx1"/>
            </a:solidFill>
            <a:round/>
            <a:headEnd/>
            <a:tailEnd/>
          </a:ln>
        </p:spPr>
        <p:txBody>
          <a:bodyPr/>
          <a:lstStyle/>
          <a:p>
            <a:endParaRPr lang="en-US"/>
          </a:p>
        </p:txBody>
      </p:sp>
      <p:sp>
        <p:nvSpPr>
          <p:cNvPr id="211978" name="Line 10"/>
          <p:cNvSpPr>
            <a:spLocks noChangeShapeType="1"/>
          </p:cNvSpPr>
          <p:nvPr/>
        </p:nvSpPr>
        <p:spPr bwMode="auto">
          <a:xfrm>
            <a:off x="2987675" y="1700213"/>
            <a:ext cx="0" cy="4249737"/>
          </a:xfrm>
          <a:prstGeom prst="line">
            <a:avLst/>
          </a:prstGeom>
          <a:noFill/>
          <a:ln w="9525">
            <a:solidFill>
              <a:schemeClr val="tx1"/>
            </a:solidFill>
            <a:round/>
            <a:headEnd/>
            <a:tailEnd/>
          </a:ln>
        </p:spPr>
        <p:txBody>
          <a:bodyPr/>
          <a:lstStyle/>
          <a:p>
            <a:endParaRPr lang="en-US"/>
          </a:p>
        </p:txBody>
      </p:sp>
      <p:sp>
        <p:nvSpPr>
          <p:cNvPr id="211979" name="Line 11"/>
          <p:cNvSpPr>
            <a:spLocks noChangeShapeType="1"/>
          </p:cNvSpPr>
          <p:nvPr/>
        </p:nvSpPr>
        <p:spPr bwMode="auto">
          <a:xfrm>
            <a:off x="2195513" y="1700213"/>
            <a:ext cx="0" cy="4249737"/>
          </a:xfrm>
          <a:prstGeom prst="line">
            <a:avLst/>
          </a:prstGeom>
          <a:noFill/>
          <a:ln w="9525">
            <a:solidFill>
              <a:schemeClr val="tx1"/>
            </a:solidFill>
            <a:round/>
            <a:headEnd/>
            <a:tailEnd/>
          </a:ln>
        </p:spPr>
        <p:txBody>
          <a:bodyPr/>
          <a:lstStyle/>
          <a:p>
            <a:endParaRPr lang="en-US"/>
          </a:p>
        </p:txBody>
      </p:sp>
      <p:sp>
        <p:nvSpPr>
          <p:cNvPr id="211980" name="Line 12"/>
          <p:cNvSpPr>
            <a:spLocks noChangeShapeType="1"/>
          </p:cNvSpPr>
          <p:nvPr/>
        </p:nvSpPr>
        <p:spPr bwMode="auto">
          <a:xfrm>
            <a:off x="1331913" y="1700213"/>
            <a:ext cx="0" cy="4249737"/>
          </a:xfrm>
          <a:prstGeom prst="line">
            <a:avLst/>
          </a:prstGeom>
          <a:noFill/>
          <a:ln w="9525">
            <a:solidFill>
              <a:schemeClr val="tx1"/>
            </a:solidFill>
            <a:round/>
            <a:headEnd/>
            <a:tailEnd/>
          </a:ln>
        </p:spPr>
        <p:txBody>
          <a:bodyPr/>
          <a:lstStyle/>
          <a:p>
            <a:endParaRPr lang="en-US"/>
          </a:p>
        </p:txBody>
      </p:sp>
      <p:sp>
        <p:nvSpPr>
          <p:cNvPr id="211981" name="Line 13"/>
          <p:cNvSpPr>
            <a:spLocks noChangeShapeType="1"/>
          </p:cNvSpPr>
          <p:nvPr/>
        </p:nvSpPr>
        <p:spPr bwMode="auto">
          <a:xfrm>
            <a:off x="4140200" y="1700213"/>
            <a:ext cx="0" cy="4249737"/>
          </a:xfrm>
          <a:prstGeom prst="line">
            <a:avLst/>
          </a:prstGeom>
          <a:noFill/>
          <a:ln w="9525">
            <a:solidFill>
              <a:schemeClr val="tx1"/>
            </a:solidFill>
            <a:round/>
            <a:headEnd/>
            <a:tailEnd/>
          </a:ln>
        </p:spPr>
        <p:txBody>
          <a:bodyPr/>
          <a:lstStyle/>
          <a:p>
            <a:endParaRPr lang="en-US"/>
          </a:p>
        </p:txBody>
      </p:sp>
      <p:sp>
        <p:nvSpPr>
          <p:cNvPr id="211982" name="Line 14"/>
          <p:cNvSpPr>
            <a:spLocks noChangeShapeType="1"/>
          </p:cNvSpPr>
          <p:nvPr/>
        </p:nvSpPr>
        <p:spPr bwMode="auto">
          <a:xfrm>
            <a:off x="5292725" y="1700213"/>
            <a:ext cx="0" cy="4249737"/>
          </a:xfrm>
          <a:prstGeom prst="line">
            <a:avLst/>
          </a:prstGeom>
          <a:noFill/>
          <a:ln w="9525">
            <a:solidFill>
              <a:schemeClr val="tx1"/>
            </a:solidFill>
            <a:round/>
            <a:headEnd/>
            <a:tailEnd/>
          </a:ln>
        </p:spPr>
        <p:txBody>
          <a:bodyPr/>
          <a:lstStyle/>
          <a:p>
            <a:endParaRPr lang="en-US"/>
          </a:p>
        </p:txBody>
      </p:sp>
      <p:sp>
        <p:nvSpPr>
          <p:cNvPr id="211983" name="Line 15"/>
          <p:cNvSpPr>
            <a:spLocks noChangeShapeType="1"/>
          </p:cNvSpPr>
          <p:nvPr/>
        </p:nvSpPr>
        <p:spPr bwMode="auto">
          <a:xfrm>
            <a:off x="6516688" y="1700213"/>
            <a:ext cx="0" cy="4249737"/>
          </a:xfrm>
          <a:prstGeom prst="line">
            <a:avLst/>
          </a:prstGeom>
          <a:no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ctrTitle"/>
          </p:nvPr>
        </p:nvSpPr>
        <p:spPr>
          <a:xfrm>
            <a:off x="685800" y="333375"/>
            <a:ext cx="7772400" cy="647700"/>
          </a:xfrm>
        </p:spPr>
        <p:txBody>
          <a:bodyPr>
            <a:normAutofit fontScale="90000"/>
          </a:bodyPr>
          <a:lstStyle/>
          <a:p>
            <a:r>
              <a:rPr lang="fa-IR" smtClean="0"/>
              <a:t>روش هاي ميداني</a:t>
            </a:r>
            <a:endParaRPr lang="en-US" smtClean="0"/>
          </a:p>
        </p:txBody>
      </p:sp>
      <p:sp>
        <p:nvSpPr>
          <p:cNvPr id="212995" name="Rectangle 3"/>
          <p:cNvSpPr>
            <a:spLocks noGrp="1" noChangeArrowheads="1"/>
          </p:cNvSpPr>
          <p:nvPr>
            <p:ph type="subTitle" idx="1"/>
          </p:nvPr>
        </p:nvSpPr>
        <p:spPr>
          <a:xfrm>
            <a:off x="539750" y="1125538"/>
            <a:ext cx="8353425" cy="5256212"/>
          </a:xfrm>
        </p:spPr>
        <p:txBody>
          <a:bodyPr rtlCol="0">
            <a:normAutofit/>
          </a:bodyPr>
          <a:lstStyle/>
          <a:p>
            <a:pPr algn="r" fontAlgn="auto">
              <a:spcAft>
                <a:spcPts val="0"/>
              </a:spcAft>
              <a:buFont typeface="Arial" pitchFamily="34" charset="0"/>
              <a:buNone/>
              <a:defRPr/>
            </a:pPr>
            <a:r>
              <a:rPr lang="fa-IR" smtClean="0"/>
              <a:t>روشهاي ميداني به روشهاي اطلاق مي شود که محقق براي گرد آوري اطلاعات ناگزير است به محيط بيرون برود و با مراجعه به افراد يا محيط ،و نيز برقراري ارتباط مستقيم با واحد تحليل بيرون يعني افراد اطلاعات مورد نظر خود را گردآوري کند.</a:t>
            </a:r>
          </a:p>
          <a:p>
            <a:pPr algn="r" fontAlgn="auto">
              <a:spcAft>
                <a:spcPts val="0"/>
              </a:spcAft>
              <a:buFont typeface="Arial" pitchFamily="34" charset="0"/>
              <a:buNone/>
              <a:defRPr/>
            </a:pPr>
            <a:r>
              <a:rPr lang="fa-IR" smtClean="0"/>
              <a:t>روشهاي متداول و معروف گرد آوري اطلاعات ميداني عبارتند از :</a:t>
            </a:r>
          </a:p>
          <a:p>
            <a:pPr algn="r" fontAlgn="auto">
              <a:spcAft>
                <a:spcPts val="0"/>
              </a:spcAft>
              <a:buFont typeface="Arial" pitchFamily="34" charset="0"/>
              <a:buNone/>
              <a:defRPr/>
            </a:pPr>
            <a:r>
              <a:rPr lang="fa-IR" smtClean="0"/>
              <a:t>پرسشنامه اي ، مصاحبه اي ، مشاهده اي ، آزمون ، تصويربرداري ، ترکيبي </a:t>
            </a:r>
            <a:endParaRPr lang="en-US" smtClean="0"/>
          </a:p>
        </p:txBody>
      </p:sp>
    </p:spTree>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ctrTitle"/>
          </p:nvPr>
        </p:nvSpPr>
        <p:spPr>
          <a:xfrm>
            <a:off x="685800" y="333375"/>
            <a:ext cx="7772400" cy="647700"/>
          </a:xfrm>
        </p:spPr>
        <p:txBody>
          <a:bodyPr>
            <a:normAutofit fontScale="90000"/>
          </a:bodyPr>
          <a:lstStyle/>
          <a:p>
            <a:r>
              <a:rPr lang="fa-IR" smtClean="0"/>
              <a:t>پرسشنامه اي</a:t>
            </a:r>
            <a:endParaRPr lang="en-US" smtClean="0"/>
          </a:p>
        </p:txBody>
      </p:sp>
      <p:sp>
        <p:nvSpPr>
          <p:cNvPr id="214019" name="Rectangle 3"/>
          <p:cNvSpPr>
            <a:spLocks noGrp="1" noChangeArrowheads="1"/>
          </p:cNvSpPr>
          <p:nvPr>
            <p:ph type="subTitle" idx="1"/>
          </p:nvPr>
        </p:nvSpPr>
        <p:spPr>
          <a:xfrm>
            <a:off x="0" y="1341438"/>
            <a:ext cx="8748713" cy="5040312"/>
          </a:xfrm>
        </p:spPr>
        <p:txBody>
          <a:bodyPr rtlCol="0">
            <a:normAutofit fontScale="92500" lnSpcReduction="20000"/>
          </a:bodyPr>
          <a:lstStyle/>
          <a:p>
            <a:pPr algn="r" fontAlgn="auto">
              <a:lnSpc>
                <a:spcPct val="90000"/>
              </a:lnSpc>
              <a:spcAft>
                <a:spcPts val="0"/>
              </a:spcAft>
              <a:buFont typeface="Arial" pitchFamily="34" charset="0"/>
              <a:buNone/>
              <a:defRPr/>
            </a:pPr>
            <a:r>
              <a:rPr lang="fa-IR" smtClean="0"/>
              <a:t>در روش پرسشنامه اي عوامل و عناصر زير وجود دارند :</a:t>
            </a:r>
          </a:p>
          <a:p>
            <a:pPr algn="r" fontAlgn="auto">
              <a:lnSpc>
                <a:spcPct val="90000"/>
              </a:lnSpc>
              <a:spcAft>
                <a:spcPts val="0"/>
              </a:spcAft>
              <a:buFont typeface="Arial" pitchFamily="34" charset="0"/>
              <a:buNone/>
              <a:defRPr/>
            </a:pPr>
            <a:endParaRPr lang="fa-IR" smtClean="0"/>
          </a:p>
          <a:p>
            <a:pPr algn="r" fontAlgn="auto">
              <a:lnSpc>
                <a:spcPct val="90000"/>
              </a:lnSpc>
              <a:spcAft>
                <a:spcPts val="0"/>
              </a:spcAft>
              <a:buFont typeface="Arial" pitchFamily="34" charset="0"/>
              <a:buNone/>
              <a:defRPr/>
            </a:pPr>
            <a:r>
              <a:rPr lang="fa-IR" smtClean="0"/>
              <a:t>                                                   سوالات باز</a:t>
            </a:r>
          </a:p>
          <a:p>
            <a:pPr algn="r" fontAlgn="auto">
              <a:lnSpc>
                <a:spcPct val="90000"/>
              </a:lnSpc>
              <a:spcAft>
                <a:spcPts val="0"/>
              </a:spcAft>
              <a:buFont typeface="Arial" pitchFamily="34" charset="0"/>
              <a:buNone/>
              <a:defRPr/>
            </a:pPr>
            <a:r>
              <a:rPr lang="fa-IR" smtClean="0"/>
              <a:t>-ابزار گرد آوري اطلاعات يا پرسشنامه     سولات بسته                                                                                                                                                                                        </a:t>
            </a:r>
          </a:p>
          <a:p>
            <a:pPr algn="r" fontAlgn="auto">
              <a:lnSpc>
                <a:spcPct val="90000"/>
              </a:lnSpc>
              <a:spcAft>
                <a:spcPts val="0"/>
              </a:spcAft>
              <a:buFont typeface="Arial" pitchFamily="34" charset="0"/>
              <a:buNone/>
              <a:defRPr/>
            </a:pPr>
            <a:r>
              <a:rPr lang="fa-IR" smtClean="0"/>
              <a:t>-عوامل اجراي پرسشنامه</a:t>
            </a:r>
          </a:p>
          <a:p>
            <a:pPr algn="r" fontAlgn="auto">
              <a:lnSpc>
                <a:spcPct val="90000"/>
              </a:lnSpc>
              <a:spcAft>
                <a:spcPts val="0"/>
              </a:spcAft>
              <a:buFont typeface="Arial" pitchFamily="34" charset="0"/>
              <a:buNone/>
              <a:defRPr/>
            </a:pPr>
            <a:r>
              <a:rPr lang="fa-IR" smtClean="0"/>
              <a:t>-برنامه ريزي و مديريت اجراي پرسشنامه     </a:t>
            </a:r>
          </a:p>
          <a:p>
            <a:pPr algn="r" fontAlgn="auto">
              <a:lnSpc>
                <a:spcPct val="90000"/>
              </a:lnSpc>
              <a:spcAft>
                <a:spcPts val="0"/>
              </a:spcAft>
              <a:buFont typeface="Arial" pitchFamily="34" charset="0"/>
              <a:buNone/>
              <a:defRPr/>
            </a:pPr>
            <a:r>
              <a:rPr lang="fa-IR" smtClean="0"/>
              <a:t>-  پاسخگويان       </a:t>
            </a:r>
          </a:p>
          <a:p>
            <a:pPr algn="r" fontAlgn="auto">
              <a:lnSpc>
                <a:spcPct val="90000"/>
              </a:lnSpc>
              <a:spcAft>
                <a:spcPts val="0"/>
              </a:spcAft>
              <a:buFont typeface="Arial" pitchFamily="34" charset="0"/>
              <a:buNone/>
              <a:defRPr/>
            </a:pPr>
            <a:r>
              <a:rPr lang="fa-IR" smtClean="0"/>
              <a:t>  </a:t>
            </a:r>
          </a:p>
          <a:p>
            <a:pPr algn="r" fontAlgn="auto">
              <a:lnSpc>
                <a:spcPct val="90000"/>
              </a:lnSpc>
              <a:spcAft>
                <a:spcPts val="0"/>
              </a:spcAft>
              <a:buFont typeface="Arial" pitchFamily="34" charset="0"/>
              <a:buNone/>
              <a:defRPr/>
            </a:pPr>
            <a:r>
              <a:rPr lang="fa-IR" smtClean="0"/>
              <a:t>  </a:t>
            </a:r>
            <a:endParaRPr lang="en-US" smtClean="0"/>
          </a:p>
        </p:txBody>
      </p:sp>
      <p:sp>
        <p:nvSpPr>
          <p:cNvPr id="214020" name="AutoShape 4"/>
          <p:cNvSpPr>
            <a:spLocks/>
          </p:cNvSpPr>
          <p:nvPr/>
        </p:nvSpPr>
        <p:spPr bwMode="auto">
          <a:xfrm>
            <a:off x="3708400" y="2349500"/>
            <a:ext cx="142875" cy="863600"/>
          </a:xfrm>
          <a:prstGeom prst="rightBrace">
            <a:avLst>
              <a:gd name="adj1" fmla="val 50370"/>
              <a:gd name="adj2" fmla="val 50000"/>
            </a:avLst>
          </a:prstGeom>
          <a:noFill/>
          <a:ln w="9525">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 برنامه ريزي و اجراي پرسشنامه :</a:t>
            </a:r>
            <a:endParaRPr lang="en-US" dirty="0" smtClean="0">
              <a:solidFill>
                <a:schemeClr val="accent1">
                  <a:tint val="3000"/>
                  <a:alpha val="95000"/>
                </a:schemeClr>
              </a:solidFill>
            </a:endParaRPr>
          </a:p>
        </p:txBody>
      </p:sp>
      <p:sp>
        <p:nvSpPr>
          <p:cNvPr id="215043" name="Rectangle 3"/>
          <p:cNvSpPr>
            <a:spLocks noGrp="1" noChangeArrowheads="1"/>
          </p:cNvSpPr>
          <p:nvPr>
            <p:ph idx="1"/>
          </p:nvPr>
        </p:nvSpPr>
        <p:spPr>
          <a:xfrm>
            <a:off x="457200" y="1773238"/>
            <a:ext cx="8229600" cy="4824412"/>
          </a:xfrm>
        </p:spPr>
        <p:txBody>
          <a:bodyPr/>
          <a:lstStyle/>
          <a:p>
            <a:pPr algn="r">
              <a:buFont typeface="Wingdings" pitchFamily="2" charset="2"/>
              <a:buNone/>
            </a:pPr>
            <a:r>
              <a:rPr lang="fa-IR" sz="2800" smtClean="0"/>
              <a:t>پس از آنکه پرسشنامه آماده شد، محقق بايد براي اجراي آن تدابير اجرايي لازم را اتخاذ کند . برنامه ريزي اجرايي شامل اقدامات گوناگوني است که عبارتند از :</a:t>
            </a:r>
          </a:p>
          <a:p>
            <a:pPr algn="r">
              <a:buFont typeface="Wingdings" pitchFamily="2" charset="2"/>
              <a:buNone/>
            </a:pPr>
            <a:endParaRPr lang="fa-IR" sz="2800" smtClean="0"/>
          </a:p>
          <a:p>
            <a:pPr algn="r">
              <a:buFont typeface="Wingdings" pitchFamily="2" charset="2"/>
              <a:buNone/>
            </a:pPr>
            <a:r>
              <a:rPr lang="fa-IR" smtClean="0"/>
              <a:t>نمونه گيري، انتخاب و تعيين پرسشگران، طراحي سازمان اجرايي پرسشگري، آموزش پرسشگران، تعيين مديران و کادرهاي اداري سطوح پايينتر و آموزش آنها، اتخاذ ديگر تدابير لازم براي اجراي پرسشنامه و درنهايت شروع پرسشگري و اتمام آن.</a:t>
            </a:r>
            <a:endParaRPr lang="en-US"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subTitle" idx="1"/>
          </p:nvPr>
        </p:nvSpPr>
        <p:spPr>
          <a:xfrm>
            <a:off x="1371600" y="1125538"/>
            <a:ext cx="6400800" cy="5351462"/>
          </a:xfrm>
        </p:spPr>
        <p:txBody>
          <a:bodyPr rtlCol="0">
            <a:normAutofit/>
          </a:bodyPr>
          <a:lstStyle/>
          <a:p>
            <a:pPr fontAlgn="auto">
              <a:spcAft>
                <a:spcPts val="0"/>
              </a:spcAft>
              <a:buFont typeface="Arial" pitchFamily="34" charset="0"/>
              <a:buNone/>
              <a:defRPr/>
            </a:pPr>
            <a:r>
              <a:rPr lang="fa-IR" dirty="0" smtClean="0"/>
              <a:t>اين تحقيقات داراي مشخصات زير است:</a:t>
            </a:r>
          </a:p>
          <a:p>
            <a:pPr marL="742950" indent="-742950" algn="r" rtl="1" fontAlgn="auto">
              <a:spcAft>
                <a:spcPts val="0"/>
              </a:spcAft>
              <a:buFont typeface="+mj-lt"/>
              <a:buAutoNum type="arabicPeriod"/>
              <a:defRPr/>
            </a:pPr>
            <a:endParaRPr lang="fa-IR" dirty="0" smtClean="0"/>
          </a:p>
          <a:p>
            <a:pPr marL="742950" indent="-742950" algn="r" rtl="1" fontAlgn="auto">
              <a:spcAft>
                <a:spcPts val="0"/>
              </a:spcAft>
              <a:buFont typeface="+mj-lt"/>
              <a:buAutoNum type="arabicPeriod"/>
              <a:defRPr/>
            </a:pPr>
            <a:r>
              <a:rPr lang="fa-IR" dirty="0" smtClean="0"/>
              <a:t>برخوردار بودن از آداب و تشريفات خاص</a:t>
            </a:r>
          </a:p>
          <a:p>
            <a:pPr marL="742950" indent="-742950" algn="r" rtl="1" fontAlgn="auto">
              <a:spcAft>
                <a:spcPts val="0"/>
              </a:spcAft>
              <a:buFont typeface="+mj-lt"/>
              <a:buAutoNum type="arabicPeriod"/>
              <a:defRPr/>
            </a:pPr>
            <a:r>
              <a:rPr lang="fa-IR" dirty="0" smtClean="0"/>
              <a:t>توسعه قلمرو معرفت</a:t>
            </a:r>
          </a:p>
          <a:p>
            <a:pPr marL="742950" indent="-742950" algn="r" rtl="1" fontAlgn="auto">
              <a:spcAft>
                <a:spcPts val="0"/>
              </a:spcAft>
              <a:buFont typeface="+mj-lt"/>
              <a:buAutoNum type="arabicPeriod"/>
              <a:defRPr/>
            </a:pPr>
            <a:r>
              <a:rPr lang="fa-IR" dirty="0" smtClean="0"/>
              <a:t>شناخت حاصل از تحقیق در بيرون ذهن واقعیت و مابه</a:t>
            </a:r>
            <a:r>
              <a:rPr lang="en-US" dirty="0" smtClean="0"/>
              <a:t> </a:t>
            </a:r>
            <a:r>
              <a:rPr lang="fa-IR" dirty="0" smtClean="0"/>
              <a:t>ازای خارجی داشته باشد.  </a:t>
            </a:r>
            <a:endParaRPr lang="en-US" dirty="0" smtClean="0"/>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idx="1"/>
          </p:nvPr>
        </p:nvSpPr>
        <p:spPr>
          <a:xfrm>
            <a:off x="0" y="333375"/>
            <a:ext cx="8686800" cy="6119813"/>
          </a:xfrm>
        </p:spPr>
        <p:txBody>
          <a:bodyPr/>
          <a:lstStyle/>
          <a:p>
            <a:pPr algn="r">
              <a:buFont typeface="Wingdings" pitchFamily="2" charset="2"/>
              <a:buNone/>
            </a:pPr>
            <a:r>
              <a:rPr lang="fa-IR" smtClean="0"/>
              <a:t>                                  </a:t>
            </a:r>
            <a:r>
              <a:rPr lang="fa-IR" sz="2800" smtClean="0"/>
              <a:t>تکميل پرسشنامه بوسيله پرسشگر</a:t>
            </a:r>
          </a:p>
          <a:p>
            <a:pPr algn="r">
              <a:buFont typeface="Wingdings" pitchFamily="2" charset="2"/>
              <a:buNone/>
            </a:pPr>
            <a:r>
              <a:rPr lang="fa-IR" sz="2800" smtClean="0"/>
              <a:t>الف) روش اجراي پرسشنامه      تکميل پرسشنامه بوسيله پاسخگو</a:t>
            </a:r>
          </a:p>
          <a:p>
            <a:pPr algn="r">
              <a:buFont typeface="Wingdings" pitchFamily="2" charset="2"/>
              <a:buNone/>
            </a:pPr>
            <a:r>
              <a:rPr lang="fa-IR" sz="2800" smtClean="0"/>
              <a:t>                                       تکميل پرسشنامه ازطريق ارتباط تلفني</a:t>
            </a:r>
          </a:p>
          <a:p>
            <a:pPr algn="r">
              <a:buFont typeface="Wingdings" pitchFamily="2" charset="2"/>
              <a:buNone/>
            </a:pPr>
            <a:r>
              <a:rPr lang="fa-IR" sz="2800" smtClean="0"/>
              <a:t>                                       ارسال پرسشنامه باپست</a:t>
            </a:r>
          </a:p>
          <a:p>
            <a:pPr algn="r">
              <a:buFont typeface="Wingdings" pitchFamily="2" charset="2"/>
              <a:buNone/>
            </a:pPr>
            <a:endParaRPr lang="fa-IR" sz="2800" smtClean="0"/>
          </a:p>
          <a:p>
            <a:pPr algn="r">
              <a:buFont typeface="Wingdings" pitchFamily="2" charset="2"/>
              <a:buNone/>
            </a:pPr>
            <a:r>
              <a:rPr lang="fa-IR" sz="2800" smtClean="0"/>
              <a:t>ب) پيش بيني مرجع و مرکز هدايت کننده و ناظر</a:t>
            </a:r>
          </a:p>
          <a:p>
            <a:pPr algn="r">
              <a:buFont typeface="Wingdings" pitchFamily="2" charset="2"/>
              <a:buNone/>
            </a:pPr>
            <a:endParaRPr lang="fa-IR" sz="2800" smtClean="0"/>
          </a:p>
          <a:p>
            <a:pPr algn="r">
              <a:buFont typeface="Wingdings" pitchFamily="2" charset="2"/>
              <a:buNone/>
            </a:pPr>
            <a:r>
              <a:rPr lang="fa-IR" sz="2800" smtClean="0"/>
              <a:t>ج) پيش بيني نحوه ورود به ميدان و محيط پرسشگري</a:t>
            </a:r>
          </a:p>
          <a:p>
            <a:pPr algn="r">
              <a:buFont typeface="Wingdings" pitchFamily="2" charset="2"/>
              <a:buNone/>
            </a:pPr>
            <a:endParaRPr lang="fa-IR" sz="2800" smtClean="0"/>
          </a:p>
          <a:p>
            <a:pPr algn="r">
              <a:buFont typeface="Wingdings" pitchFamily="2" charset="2"/>
              <a:buNone/>
            </a:pPr>
            <a:r>
              <a:rPr lang="fa-IR" sz="2800" smtClean="0"/>
              <a:t>د) پيش بيني اقدامات بعد از مرحله پرسشگري </a:t>
            </a:r>
            <a:endParaRPr lang="en-US" smtClean="0"/>
          </a:p>
        </p:txBody>
      </p:sp>
      <p:sp>
        <p:nvSpPr>
          <p:cNvPr id="216067" name="AutoShape 3"/>
          <p:cNvSpPr>
            <a:spLocks/>
          </p:cNvSpPr>
          <p:nvPr/>
        </p:nvSpPr>
        <p:spPr bwMode="auto">
          <a:xfrm>
            <a:off x="4859338" y="404813"/>
            <a:ext cx="217487" cy="1871662"/>
          </a:xfrm>
          <a:prstGeom prst="rightBrace">
            <a:avLst>
              <a:gd name="adj1" fmla="val 71715"/>
              <a:gd name="adj2" fmla="val 50000"/>
            </a:avLst>
          </a:prstGeom>
          <a:noFill/>
          <a:ln w="9525">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rrowheads="1"/>
          </p:cNvSpPr>
          <p:nvPr>
            <p:ph type="title"/>
          </p:nvPr>
        </p:nvSpPr>
        <p:spPr/>
        <p:txBody>
          <a:bodyPr rtlCol="0">
            <a:normAutofit/>
          </a:bodyPr>
          <a:lstStyle/>
          <a:p>
            <a:pPr fontAlgn="auto">
              <a:spcAft>
                <a:spcPts val="0"/>
              </a:spcAft>
              <a:defRPr/>
            </a:pPr>
            <a:r>
              <a:rPr lang="fa-IR" sz="3600" dirty="0" smtClean="0">
                <a:solidFill>
                  <a:schemeClr val="accent1">
                    <a:tint val="3000"/>
                    <a:alpha val="95000"/>
                  </a:schemeClr>
                </a:solidFill>
              </a:rPr>
              <a:t>نحوه ورود به ميدان ومحيط پرسشگري:</a:t>
            </a:r>
            <a:endParaRPr lang="en-US" sz="3600" dirty="0" smtClean="0">
              <a:solidFill>
                <a:schemeClr val="accent1">
                  <a:tint val="3000"/>
                  <a:alpha val="95000"/>
                </a:schemeClr>
              </a:solidFill>
            </a:endParaRPr>
          </a:p>
        </p:txBody>
      </p:sp>
      <p:sp>
        <p:nvSpPr>
          <p:cNvPr id="217091" name="Rectangle 3"/>
          <p:cNvSpPr>
            <a:spLocks noGrp="1" noChangeArrowheads="1"/>
          </p:cNvSpPr>
          <p:nvPr>
            <p:ph idx="1"/>
          </p:nvPr>
        </p:nvSpPr>
        <p:spPr>
          <a:xfrm>
            <a:off x="179388" y="1412875"/>
            <a:ext cx="8785225" cy="5445125"/>
          </a:xfrm>
        </p:spPr>
        <p:txBody>
          <a:bodyPr/>
          <a:lstStyle/>
          <a:p>
            <a:pPr algn="justLow">
              <a:buFont typeface="Wingdings" pitchFamily="2" charset="2"/>
              <a:buNone/>
            </a:pPr>
            <a:r>
              <a:rPr lang="fa-IR" sz="2000" smtClean="0"/>
              <a:t>1</a:t>
            </a:r>
            <a:r>
              <a:rPr lang="fa-IR" sz="2400" smtClean="0"/>
              <a:t>. قبل از ورود و برقراري ارتباط با پاسخگويان مجوزهاي لازم براي تماس با پاسخگويان بويژه درباره موسسات و مراکز دولتي را کسب و نيز موافقت قبلي پاسخگويان را جلب و وقت ملاقات راتنظيم کنند.                                         </a:t>
            </a:r>
          </a:p>
          <a:p>
            <a:pPr algn="justLow">
              <a:buFont typeface="Wingdings" pitchFamily="2" charset="2"/>
              <a:buNone/>
            </a:pPr>
            <a:r>
              <a:rPr lang="fa-IR" sz="2400" smtClean="0"/>
              <a:t>2. در هنگام ورود و شروع پرسشگري بايد آداب و احترامات لازم را مراعات کنند و مقررات و موازين حاکم بر موسسه را رعايت نمايند.                                     </a:t>
            </a:r>
          </a:p>
          <a:p>
            <a:pPr algn="justLow">
              <a:buFont typeface="Wingdings" pitchFamily="2" charset="2"/>
              <a:buNone/>
            </a:pPr>
            <a:r>
              <a:rPr lang="fa-IR" sz="2400" smtClean="0"/>
              <a:t>3. توضيحات لازم درباره تحقيق، اهداف، نتايج و بويژه تأثيراتي که در جامعه خواهد داشت، ارائه دهند.                                                                          </a:t>
            </a:r>
          </a:p>
          <a:p>
            <a:pPr algn="justLow">
              <a:buFont typeface="Wingdings" pitchFamily="2" charset="2"/>
              <a:buNone/>
            </a:pPr>
            <a:r>
              <a:rPr lang="fa-IR" sz="2400" smtClean="0"/>
              <a:t>4. از محفوظ ماندن اطلاعات و داده ها به آنها اطمينان بدهند.                               </a:t>
            </a:r>
          </a:p>
          <a:p>
            <a:pPr algn="justLow">
              <a:buFont typeface="Wingdings" pitchFamily="2" charset="2"/>
              <a:buNone/>
            </a:pPr>
            <a:r>
              <a:rPr lang="fa-IR" sz="2400" smtClean="0"/>
              <a:t>5. اعتماد و همکاري پاسخگويان را جلب کنند .                                              </a:t>
            </a:r>
          </a:p>
          <a:p>
            <a:pPr algn="justLow">
              <a:buFont typeface="Wingdings" pitchFamily="2" charset="2"/>
              <a:buNone/>
            </a:pPr>
            <a:r>
              <a:rPr lang="fa-IR" sz="2400" smtClean="0"/>
              <a:t>6.خود را با شرايط فردي و محيطي پاسخگويان هماهنگ کرده، ويژگيهاي روحي، فرهنگي، شغلي و اجتماعي آنان را درک کنند.                                            </a:t>
            </a:r>
          </a:p>
          <a:p>
            <a:pPr algn="justLow">
              <a:buFont typeface="Wingdings" pitchFamily="2" charset="2"/>
              <a:buNone/>
            </a:pPr>
            <a:r>
              <a:rPr lang="fa-IR" sz="2400" smtClean="0"/>
              <a:t>7. از همکاري پاسخگويان ونيز مقامات و مسئولان موسسه و مقامات محلي تشکر کنند.</a:t>
            </a:r>
            <a:endParaRPr lang="en-US" sz="2400" smtClean="0"/>
          </a:p>
        </p:txBody>
      </p:sp>
    </p:spTree>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اقدامات بعد از پرسشگري :</a:t>
            </a:r>
            <a:endParaRPr lang="en-US" dirty="0" smtClean="0">
              <a:solidFill>
                <a:schemeClr val="accent1">
                  <a:tint val="3000"/>
                  <a:alpha val="95000"/>
                </a:schemeClr>
              </a:solidFill>
            </a:endParaRPr>
          </a:p>
        </p:txBody>
      </p:sp>
      <p:sp>
        <p:nvSpPr>
          <p:cNvPr id="218115" name="Rectangle 3"/>
          <p:cNvSpPr>
            <a:spLocks noGrp="1" noChangeArrowheads="1"/>
          </p:cNvSpPr>
          <p:nvPr>
            <p:ph idx="1"/>
          </p:nvPr>
        </p:nvSpPr>
        <p:spPr/>
        <p:txBody>
          <a:bodyPr/>
          <a:lstStyle/>
          <a:p>
            <a:pPr marL="609600" indent="-609600" algn="r">
              <a:buFont typeface="Wingdings" pitchFamily="2" charset="2"/>
              <a:buNone/>
            </a:pPr>
            <a:r>
              <a:rPr lang="fa-IR" smtClean="0"/>
              <a:t>1. گردآوري و تمرکز پرسشنامه ها در ستاد مرکزي</a:t>
            </a:r>
          </a:p>
          <a:p>
            <a:pPr marL="609600" indent="-609600" algn="r">
              <a:buFont typeface="Wingdings" pitchFamily="2" charset="2"/>
              <a:buNone/>
            </a:pPr>
            <a:r>
              <a:rPr lang="fa-IR" smtClean="0"/>
              <a:t>2. بازنگري پرسشنامه هاي تکميل شده</a:t>
            </a:r>
          </a:p>
          <a:p>
            <a:pPr marL="609600" indent="-609600" algn="r">
              <a:buFont typeface="Wingdings" pitchFamily="2" charset="2"/>
              <a:buNone/>
            </a:pPr>
            <a:r>
              <a:rPr lang="fa-IR" smtClean="0"/>
              <a:t>3. بسته بندي و انتقال پرسشنامه ها از شهرها به ستاد مرکزي</a:t>
            </a:r>
          </a:p>
          <a:p>
            <a:pPr marL="609600" indent="-609600" algn="r">
              <a:buFont typeface="Wingdings" pitchFamily="2" charset="2"/>
              <a:buNone/>
            </a:pPr>
            <a:r>
              <a:rPr lang="fa-IR" smtClean="0"/>
              <a:t>4. ارسال پرسشنامه ها به گروه کدگذاري</a:t>
            </a:r>
          </a:p>
          <a:p>
            <a:pPr marL="609600" indent="-609600" algn="r">
              <a:buFont typeface="Wingdings" pitchFamily="2" charset="2"/>
              <a:buNone/>
            </a:pPr>
            <a:r>
              <a:rPr lang="fa-IR" smtClean="0"/>
              <a:t>5. ارسال نامه هاي تشکر براي افراد همکاري کننده</a:t>
            </a:r>
          </a:p>
          <a:p>
            <a:pPr marL="609600" indent="-609600" algn="r">
              <a:buFont typeface="Wingdings" pitchFamily="2" charset="2"/>
              <a:buNone/>
            </a:pPr>
            <a:r>
              <a:rPr lang="fa-IR" smtClean="0"/>
              <a:t>6. پرداخت حق الزحمه و هداياي مربوط به پرسشگران و عوامل اجرايي و تشکر از آنها</a:t>
            </a:r>
            <a:endParaRPr lang="en-US" smtClean="0"/>
          </a:p>
        </p:txBody>
      </p:sp>
    </p:spTree>
  </p:cSld>
  <p:clrMapOvr>
    <a:masterClrMapping/>
  </p:clrMapOv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نکات مورد توجه در مورد پاسخگويان</a:t>
            </a:r>
            <a:endParaRPr lang="en-US" dirty="0" smtClean="0">
              <a:solidFill>
                <a:schemeClr val="accent1">
                  <a:tint val="3000"/>
                  <a:alpha val="95000"/>
                </a:schemeClr>
              </a:solidFill>
            </a:endParaRPr>
          </a:p>
        </p:txBody>
      </p:sp>
      <p:sp>
        <p:nvSpPr>
          <p:cNvPr id="219139" name="Rectangle 3"/>
          <p:cNvSpPr>
            <a:spLocks noGrp="1" noChangeArrowheads="1"/>
          </p:cNvSpPr>
          <p:nvPr>
            <p:ph idx="1"/>
          </p:nvPr>
        </p:nvSpPr>
        <p:spPr>
          <a:xfrm>
            <a:off x="457200" y="1989138"/>
            <a:ext cx="8229600" cy="4137025"/>
          </a:xfrm>
        </p:spPr>
        <p:txBody>
          <a:bodyPr/>
          <a:lstStyle/>
          <a:p>
            <a:pPr algn="r">
              <a:buFont typeface="Wingdings" pitchFamily="2" charset="2"/>
              <a:buNone/>
            </a:pPr>
            <a:r>
              <a:rPr lang="fa-IR" sz="3600" smtClean="0"/>
              <a:t>- انتخاب درست پاسخگويان </a:t>
            </a:r>
          </a:p>
          <a:p>
            <a:pPr algn="r">
              <a:buFont typeface="Wingdings" pitchFamily="2" charset="2"/>
              <a:buNone/>
            </a:pPr>
            <a:r>
              <a:rPr lang="fa-IR" sz="3600" smtClean="0"/>
              <a:t>- درک شرايط و ويژگيهاي پاسخگويان</a:t>
            </a:r>
          </a:p>
          <a:p>
            <a:pPr algn="r">
              <a:buFont typeface="Wingdings" pitchFamily="2" charset="2"/>
              <a:buNone/>
            </a:pPr>
            <a:r>
              <a:rPr lang="fa-IR" sz="3600" smtClean="0"/>
              <a:t>- رعايت حال پاسخگو</a:t>
            </a:r>
            <a:endParaRPr lang="en-US" sz="3600" smtClean="0"/>
          </a:p>
        </p:txBody>
      </p:sp>
    </p:spTree>
  </p:cSld>
  <p:clrMapOvr>
    <a:masterClrMapping/>
  </p:clrMapOvr>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ملاحظات مربوط به پرسشگري: </a:t>
            </a:r>
            <a:endParaRPr lang="en-US" dirty="0" smtClean="0">
              <a:solidFill>
                <a:schemeClr val="accent1">
                  <a:tint val="3000"/>
                  <a:alpha val="95000"/>
                </a:schemeClr>
              </a:solidFill>
            </a:endParaRPr>
          </a:p>
        </p:txBody>
      </p:sp>
      <p:sp>
        <p:nvSpPr>
          <p:cNvPr id="220163" name="Rectangle 3"/>
          <p:cNvSpPr>
            <a:spLocks noGrp="1" noChangeArrowheads="1"/>
          </p:cNvSpPr>
          <p:nvPr>
            <p:ph idx="1"/>
          </p:nvPr>
        </p:nvSpPr>
        <p:spPr>
          <a:xfrm>
            <a:off x="457200" y="1844675"/>
            <a:ext cx="8229600" cy="4281488"/>
          </a:xfrm>
        </p:spPr>
        <p:txBody>
          <a:bodyPr/>
          <a:lstStyle/>
          <a:p>
            <a:pPr algn="r">
              <a:buFont typeface="Wingdings" pitchFamily="2" charset="2"/>
              <a:buNone/>
            </a:pPr>
            <a:r>
              <a:rPr lang="fa-IR" smtClean="0"/>
              <a:t>الف) تمايل شديد پاسخگو به دادن پاسخهاي مشابه</a:t>
            </a:r>
          </a:p>
          <a:p>
            <a:pPr algn="r">
              <a:buFont typeface="Wingdings" pitchFamily="2" charset="2"/>
              <a:buNone/>
            </a:pPr>
            <a:r>
              <a:rPr lang="fa-IR" smtClean="0"/>
              <a:t>ب ) هاله افکني يک رفتار بر ساير رفتارها</a:t>
            </a:r>
          </a:p>
          <a:p>
            <a:pPr algn="r">
              <a:buFont typeface="Wingdings" pitchFamily="2" charset="2"/>
              <a:buNone/>
            </a:pPr>
            <a:r>
              <a:rPr lang="fa-IR" smtClean="0"/>
              <a:t>ج ) تمايل به استفاده از حد متوسط مقياسها</a:t>
            </a:r>
          </a:p>
          <a:p>
            <a:pPr algn="r">
              <a:buFont typeface="Wingdings" pitchFamily="2" charset="2"/>
              <a:buNone/>
            </a:pPr>
            <a:r>
              <a:rPr lang="fa-IR" smtClean="0"/>
              <a:t>د ) بروز اشتباه در ثبت داده ها در پرسشنامه</a:t>
            </a:r>
            <a:endParaRPr lang="en-US" smtClean="0"/>
          </a:p>
        </p:txBody>
      </p:sp>
    </p:spTree>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rrowheads="1"/>
          </p:cNvSpPr>
          <p:nvPr>
            <p:ph type="title"/>
          </p:nvPr>
        </p:nvSpPr>
        <p:spPr/>
        <p:txBody>
          <a:bodyPr rtlCol="0">
            <a:normAutofit/>
          </a:bodyPr>
          <a:lstStyle/>
          <a:p>
            <a:pPr fontAlgn="auto">
              <a:spcAft>
                <a:spcPts val="0"/>
              </a:spcAft>
              <a:defRPr/>
            </a:pPr>
            <a:r>
              <a:rPr lang="fa-IR" smtClean="0">
                <a:solidFill>
                  <a:schemeClr val="accent1">
                    <a:tint val="3000"/>
                    <a:alpha val="95000"/>
                  </a:schemeClr>
                </a:solidFill>
              </a:rPr>
              <a:t>محاسن پرسشنامه</a:t>
            </a:r>
            <a:endParaRPr lang="en-US" smtClean="0">
              <a:solidFill>
                <a:schemeClr val="accent1">
                  <a:tint val="3000"/>
                  <a:alpha val="95000"/>
                </a:schemeClr>
              </a:solidFill>
            </a:endParaRPr>
          </a:p>
        </p:txBody>
      </p:sp>
      <p:sp>
        <p:nvSpPr>
          <p:cNvPr id="221187" name="Rectangle 3"/>
          <p:cNvSpPr>
            <a:spLocks noGrp="1" noChangeArrowheads="1"/>
          </p:cNvSpPr>
          <p:nvPr>
            <p:ph idx="1"/>
          </p:nvPr>
        </p:nvSpPr>
        <p:spPr/>
        <p:txBody>
          <a:bodyPr/>
          <a:lstStyle/>
          <a:p>
            <a:pPr algn="r">
              <a:buFont typeface="Wingdings" pitchFamily="2" charset="2"/>
              <a:buNone/>
            </a:pPr>
            <a:r>
              <a:rPr lang="fa-IR" smtClean="0"/>
              <a:t>1. دستيابي به اطلاعات وسيع وحجيم با سرعت زياد</a:t>
            </a:r>
          </a:p>
          <a:p>
            <a:pPr algn="r">
              <a:buFont typeface="Wingdings" pitchFamily="2" charset="2"/>
              <a:buNone/>
            </a:pPr>
            <a:r>
              <a:rPr lang="fa-IR" smtClean="0"/>
              <a:t>2. نياز به زمان کمتر براي پاسخگويي و تکميل</a:t>
            </a:r>
          </a:p>
          <a:p>
            <a:pPr algn="r">
              <a:buFont typeface="Wingdings" pitchFamily="2" charset="2"/>
              <a:buNone/>
            </a:pPr>
            <a:r>
              <a:rPr lang="fa-IR" smtClean="0"/>
              <a:t>3. هزينه هاي نسبتاً پايين </a:t>
            </a:r>
          </a:p>
          <a:p>
            <a:pPr algn="r">
              <a:buFont typeface="Wingdings" pitchFamily="2" charset="2"/>
              <a:buNone/>
            </a:pPr>
            <a:r>
              <a:rPr lang="fa-IR" smtClean="0"/>
              <a:t>4. توانايي مورد پرسش قرار دادن افراد بيشتر</a:t>
            </a:r>
          </a:p>
          <a:p>
            <a:pPr algn="r">
              <a:buFont typeface="Wingdings" pitchFamily="2" charset="2"/>
              <a:buNone/>
            </a:pPr>
            <a:r>
              <a:rPr lang="fa-IR" smtClean="0"/>
              <a:t>5. امکان تبديل داده ها به کميت و سپس تجزيه و تحليل و سنجش همبستگي گوناگون بين آنها</a:t>
            </a:r>
            <a:endParaRPr lang="en-US" smtClean="0"/>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معايب پرسشنامه</a:t>
            </a:r>
            <a:endParaRPr lang="en-US" dirty="0" smtClean="0">
              <a:solidFill>
                <a:schemeClr val="accent1">
                  <a:tint val="3000"/>
                  <a:alpha val="95000"/>
                </a:schemeClr>
              </a:solidFill>
            </a:endParaRPr>
          </a:p>
        </p:txBody>
      </p:sp>
      <p:sp>
        <p:nvSpPr>
          <p:cNvPr id="222211" name="Rectangle 3"/>
          <p:cNvSpPr>
            <a:spLocks noGrp="1" noChangeArrowheads="1"/>
          </p:cNvSpPr>
          <p:nvPr>
            <p:ph idx="1"/>
          </p:nvPr>
        </p:nvSpPr>
        <p:spPr/>
        <p:txBody>
          <a:bodyPr/>
          <a:lstStyle/>
          <a:p>
            <a:pPr algn="r">
              <a:buFont typeface="Wingdings" pitchFamily="2" charset="2"/>
              <a:buNone/>
            </a:pPr>
            <a:r>
              <a:rPr lang="fa-IR" smtClean="0"/>
              <a:t>1.عدم کارآمدي براي مطالعات عميق و ريشه يابيها در موارد خاص</a:t>
            </a:r>
          </a:p>
          <a:p>
            <a:pPr algn="r">
              <a:buFont typeface="Wingdings" pitchFamily="2" charset="2"/>
              <a:buNone/>
            </a:pPr>
            <a:r>
              <a:rPr lang="fa-IR" smtClean="0"/>
              <a:t>2. احتمال زياد بازنگشتن پرسشنامه بويژه آنهايي که با پست ارسال مي شود</a:t>
            </a:r>
          </a:p>
          <a:p>
            <a:pPr algn="r">
              <a:buFont typeface="Wingdings" pitchFamily="2" charset="2"/>
              <a:buNone/>
            </a:pPr>
            <a:r>
              <a:rPr lang="fa-IR" smtClean="0"/>
              <a:t>3. احتمال عدم درک مفاهيم و محتواي سوالات پرسشنامه و بروز ابهام براي پاسخگو</a:t>
            </a:r>
          </a:p>
          <a:p>
            <a:pPr algn="r">
              <a:buFont typeface="Wingdings" pitchFamily="2" charset="2"/>
              <a:buNone/>
            </a:pPr>
            <a:r>
              <a:rPr lang="fa-IR" smtClean="0"/>
              <a:t>4. کاهش درجه اعتبار و اعتماد به دليل گسترده بودن عرصه عملياتي پرسشگري</a:t>
            </a:r>
            <a:endParaRPr lang="en-US" smtClean="0"/>
          </a:p>
        </p:txBody>
      </p:sp>
    </p:spTree>
  </p:cSld>
  <p:clrMapOvr>
    <a:masterClrMapping/>
  </p:clrMapOv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rrowheads="1"/>
          </p:cNvSpPr>
          <p:nvPr>
            <p:ph type="title"/>
          </p:nvPr>
        </p:nvSpPr>
        <p:spPr>
          <a:xfrm>
            <a:off x="457200" y="274638"/>
            <a:ext cx="8229600" cy="1425575"/>
          </a:xfrm>
        </p:spPr>
        <p:txBody>
          <a:bodyPr rtlCol="0">
            <a:normAutofit/>
          </a:bodyPr>
          <a:lstStyle/>
          <a:p>
            <a:pPr fontAlgn="auto">
              <a:spcAft>
                <a:spcPts val="0"/>
              </a:spcAft>
              <a:defRPr/>
            </a:pPr>
            <a:r>
              <a:rPr lang="fa-IR" smtClean="0">
                <a:solidFill>
                  <a:schemeClr val="accent1">
                    <a:tint val="3000"/>
                    <a:alpha val="95000"/>
                  </a:schemeClr>
                </a:solidFill>
              </a:rPr>
              <a:t>روش مصاحبه</a:t>
            </a:r>
            <a:endParaRPr lang="en-US" smtClean="0">
              <a:solidFill>
                <a:schemeClr val="accent1">
                  <a:tint val="3000"/>
                  <a:alpha val="95000"/>
                </a:schemeClr>
              </a:solidFill>
            </a:endParaRPr>
          </a:p>
        </p:txBody>
      </p:sp>
      <p:sp>
        <p:nvSpPr>
          <p:cNvPr id="223235" name="Rectangle 3"/>
          <p:cNvSpPr>
            <a:spLocks noGrp="1" noChangeArrowheads="1"/>
          </p:cNvSpPr>
          <p:nvPr>
            <p:ph idx="1"/>
          </p:nvPr>
        </p:nvSpPr>
        <p:spPr/>
        <p:txBody>
          <a:bodyPr/>
          <a:lstStyle/>
          <a:p>
            <a:pPr algn="r">
              <a:buFont typeface="Wingdings" pitchFamily="2" charset="2"/>
              <a:buNone/>
            </a:pPr>
            <a:endParaRPr lang="fa-IR" smtClean="0"/>
          </a:p>
          <a:p>
            <a:pPr algn="r">
              <a:buFont typeface="Wingdings" pitchFamily="2" charset="2"/>
              <a:buNone/>
            </a:pPr>
            <a:r>
              <a:rPr lang="fa-IR" smtClean="0"/>
              <a:t>مصاحبه يک مکالمه دوطرفه است.</a:t>
            </a:r>
          </a:p>
          <a:p>
            <a:pPr algn="r">
              <a:buFont typeface="Wingdings" pitchFamily="2" charset="2"/>
              <a:buNone/>
            </a:pPr>
            <a:endParaRPr lang="fa-IR" smtClean="0"/>
          </a:p>
          <a:p>
            <a:pPr algn="r">
              <a:buFont typeface="Wingdings" pitchFamily="2" charset="2"/>
              <a:buNone/>
            </a:pPr>
            <a:r>
              <a:rPr lang="fa-IR" smtClean="0"/>
              <a:t>                                    رودر رو</a:t>
            </a:r>
          </a:p>
          <a:p>
            <a:pPr algn="r">
              <a:buFont typeface="Wingdings" pitchFamily="2" charset="2"/>
              <a:buNone/>
            </a:pPr>
            <a:r>
              <a:rPr lang="fa-IR" smtClean="0"/>
              <a:t>                   </a:t>
            </a:r>
            <a:r>
              <a:rPr lang="fa-IR" sz="3600" smtClean="0"/>
              <a:t>مصاحبه</a:t>
            </a:r>
          </a:p>
          <a:p>
            <a:pPr algn="r">
              <a:buFont typeface="Wingdings" pitchFamily="2" charset="2"/>
              <a:buNone/>
            </a:pPr>
            <a:r>
              <a:rPr lang="fa-IR" sz="3600" smtClean="0"/>
              <a:t>                                </a:t>
            </a:r>
            <a:r>
              <a:rPr lang="fa-IR" smtClean="0"/>
              <a:t>برقراري ارتباط تلفني</a:t>
            </a:r>
          </a:p>
          <a:p>
            <a:pPr algn="r">
              <a:buFont typeface="Wingdings" pitchFamily="2" charset="2"/>
              <a:buNone/>
            </a:pPr>
            <a:endParaRPr lang="en-US" sz="3600" smtClean="0"/>
          </a:p>
        </p:txBody>
      </p:sp>
      <p:sp>
        <p:nvSpPr>
          <p:cNvPr id="223236" name="AutoShape 4"/>
          <p:cNvSpPr>
            <a:spLocks/>
          </p:cNvSpPr>
          <p:nvPr/>
        </p:nvSpPr>
        <p:spPr bwMode="auto">
          <a:xfrm>
            <a:off x="4643438" y="3357563"/>
            <a:ext cx="288925" cy="1943100"/>
          </a:xfrm>
          <a:prstGeom prst="rightBrace">
            <a:avLst>
              <a:gd name="adj1" fmla="val 56044"/>
              <a:gd name="adj2" fmla="val 50000"/>
            </a:avLst>
          </a:prstGeom>
          <a:noFill/>
          <a:ln w="9525">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rrowheads="1"/>
          </p:cNvSpPr>
          <p:nvPr>
            <p:ph type="title"/>
          </p:nvPr>
        </p:nvSpPr>
        <p:spPr/>
        <p:txBody>
          <a:bodyPr rtlCol="0">
            <a:normAutofit/>
          </a:bodyPr>
          <a:lstStyle/>
          <a:p>
            <a:pPr fontAlgn="auto">
              <a:spcAft>
                <a:spcPts val="0"/>
              </a:spcAft>
              <a:defRPr/>
            </a:pPr>
            <a:r>
              <a:rPr lang="fa-IR" smtClean="0">
                <a:solidFill>
                  <a:schemeClr val="accent1">
                    <a:tint val="3000"/>
                    <a:alpha val="95000"/>
                  </a:schemeClr>
                </a:solidFill>
              </a:rPr>
              <a:t>ابزار ثبت اطلاعات مصاحبه</a:t>
            </a:r>
            <a:endParaRPr lang="en-US" smtClean="0">
              <a:solidFill>
                <a:schemeClr val="accent1">
                  <a:tint val="3000"/>
                  <a:alpha val="95000"/>
                </a:schemeClr>
              </a:solidFill>
            </a:endParaRPr>
          </a:p>
        </p:txBody>
      </p:sp>
      <p:sp>
        <p:nvSpPr>
          <p:cNvPr id="224259" name="Rectangle 3"/>
          <p:cNvSpPr>
            <a:spLocks noGrp="1" noChangeArrowheads="1"/>
          </p:cNvSpPr>
          <p:nvPr>
            <p:ph idx="1"/>
          </p:nvPr>
        </p:nvSpPr>
        <p:spPr>
          <a:xfrm>
            <a:off x="0" y="1773238"/>
            <a:ext cx="8964613" cy="4608512"/>
          </a:xfrm>
        </p:spPr>
        <p:txBody>
          <a:bodyPr/>
          <a:lstStyle/>
          <a:p>
            <a:pPr algn="r">
              <a:buFont typeface="Wingdings" pitchFamily="2" charset="2"/>
              <a:buNone/>
            </a:pPr>
            <a:r>
              <a:rPr lang="fa-IR" sz="3600" smtClean="0"/>
              <a:t>ابزار ثبت اطلاعات مصاحبه به نوع مصاحبه بستگي دارد.</a:t>
            </a:r>
          </a:p>
          <a:p>
            <a:pPr algn="r">
              <a:buFont typeface="Wingdings" pitchFamily="2" charset="2"/>
              <a:buNone/>
            </a:pPr>
            <a:endParaRPr lang="fa-IR" sz="3600" smtClean="0"/>
          </a:p>
          <a:p>
            <a:pPr algn="r">
              <a:buFont typeface="Wingdings" pitchFamily="2" charset="2"/>
              <a:buNone/>
            </a:pPr>
            <a:r>
              <a:rPr lang="fa-IR" smtClean="0"/>
              <a:t>بافرض اينکه محقق يا مصاحبه گر با برنامه ريزي قبلي و در نظر گرفتن هدف خاصي کار مصاحبه را شروع مي کند :</a:t>
            </a:r>
          </a:p>
          <a:p>
            <a:pPr algn="r">
              <a:buFont typeface="Wingdings" pitchFamily="2" charset="2"/>
              <a:buNone/>
            </a:pPr>
            <a:endParaRPr lang="fa-IR" smtClean="0"/>
          </a:p>
          <a:p>
            <a:pPr algn="r">
              <a:buFont typeface="Wingdings" pitchFamily="2" charset="2"/>
              <a:buNone/>
            </a:pPr>
            <a:r>
              <a:rPr lang="fa-IR" smtClean="0"/>
              <a:t>ابزار ثبت اطلاعات              کارت يا برگه مصاحبه</a:t>
            </a:r>
            <a:endParaRPr lang="en-US" smtClean="0"/>
          </a:p>
          <a:p>
            <a:endParaRPr lang="en-US" smtClean="0"/>
          </a:p>
        </p:txBody>
      </p:sp>
      <p:sp>
        <p:nvSpPr>
          <p:cNvPr id="224260" name="Line 4"/>
          <p:cNvSpPr>
            <a:spLocks noChangeShapeType="1"/>
          </p:cNvSpPr>
          <p:nvPr/>
        </p:nvSpPr>
        <p:spPr bwMode="auto">
          <a:xfrm flipH="1">
            <a:off x="5148263" y="5084763"/>
            <a:ext cx="576262"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rrowheads="1"/>
          </p:cNvSpPr>
          <p:nvPr>
            <p:ph type="title"/>
          </p:nvPr>
        </p:nvSpPr>
        <p:spPr/>
        <p:txBody>
          <a:bodyPr rtlCol="0">
            <a:normAutofit/>
          </a:bodyPr>
          <a:lstStyle/>
          <a:p>
            <a:pPr fontAlgn="auto">
              <a:spcAft>
                <a:spcPts val="0"/>
              </a:spcAft>
              <a:defRPr/>
            </a:pPr>
            <a:r>
              <a:rPr lang="fa-IR" smtClean="0">
                <a:solidFill>
                  <a:schemeClr val="accent1">
                    <a:tint val="3000"/>
                    <a:alpha val="95000"/>
                  </a:schemeClr>
                </a:solidFill>
              </a:rPr>
              <a:t>تفاوت پرسشنامه با کارت</a:t>
            </a:r>
            <a:endParaRPr lang="en-US" smtClean="0">
              <a:solidFill>
                <a:schemeClr val="accent1">
                  <a:tint val="3000"/>
                  <a:alpha val="95000"/>
                </a:schemeClr>
              </a:solidFill>
            </a:endParaRPr>
          </a:p>
        </p:txBody>
      </p:sp>
      <p:sp>
        <p:nvSpPr>
          <p:cNvPr id="225283" name="Rectangle 3"/>
          <p:cNvSpPr>
            <a:spLocks noGrp="1" noChangeArrowheads="1"/>
          </p:cNvSpPr>
          <p:nvPr>
            <p:ph idx="1"/>
          </p:nvPr>
        </p:nvSpPr>
        <p:spPr>
          <a:xfrm>
            <a:off x="457200" y="2060575"/>
            <a:ext cx="8229600" cy="4065588"/>
          </a:xfrm>
        </p:spPr>
        <p:txBody>
          <a:bodyPr/>
          <a:lstStyle/>
          <a:p>
            <a:pPr algn="r">
              <a:buFont typeface="Wingdings" pitchFamily="2" charset="2"/>
              <a:buNone/>
            </a:pPr>
            <a:r>
              <a:rPr lang="fa-IR" smtClean="0"/>
              <a:t>اين کارتها به پرسشنامه شباهت دارد با اين تفاوت که حجم سوالات آنها کمتر است و کاربزي آنها نيز با پرسشنامه تفاوت دارد.</a:t>
            </a:r>
          </a:p>
          <a:p>
            <a:pPr algn="r">
              <a:buFont typeface="Wingdings" pitchFamily="2" charset="2"/>
              <a:buNone/>
            </a:pPr>
            <a:r>
              <a:rPr lang="fa-IR" smtClean="0"/>
              <a:t>پرسشنامه       براي مطالعات وسيع و جامعه بزرگ</a:t>
            </a:r>
          </a:p>
          <a:p>
            <a:pPr algn="r">
              <a:buFont typeface="Wingdings" pitchFamily="2" charset="2"/>
              <a:buNone/>
            </a:pPr>
            <a:r>
              <a:rPr lang="fa-IR" smtClean="0"/>
              <a:t>کارت           مطالعات موردي و عميق توأم با ريشه يابي و </a:t>
            </a:r>
          </a:p>
          <a:p>
            <a:pPr algn="r">
              <a:buFont typeface="Wingdings" pitchFamily="2" charset="2"/>
              <a:buNone/>
            </a:pPr>
            <a:r>
              <a:rPr lang="fa-IR" smtClean="0"/>
              <a:t>                  افراد مورد مطالعه اندک</a:t>
            </a:r>
          </a:p>
          <a:p>
            <a:pPr algn="r">
              <a:buFont typeface="Wingdings" pitchFamily="2" charset="2"/>
              <a:buNone/>
            </a:pPr>
            <a:endParaRPr lang="fa-IR" smtClean="0"/>
          </a:p>
          <a:p>
            <a:pPr algn="r">
              <a:buFont typeface="Wingdings" pitchFamily="2" charset="2"/>
              <a:buNone/>
            </a:pPr>
            <a:endParaRPr lang="en-US" smtClean="0"/>
          </a:p>
        </p:txBody>
      </p:sp>
      <p:sp>
        <p:nvSpPr>
          <p:cNvPr id="225284" name="Line 4"/>
          <p:cNvSpPr>
            <a:spLocks noChangeShapeType="1"/>
          </p:cNvSpPr>
          <p:nvPr/>
        </p:nvSpPr>
        <p:spPr bwMode="auto">
          <a:xfrm flipH="1">
            <a:off x="6659563" y="3933825"/>
            <a:ext cx="504825" cy="0"/>
          </a:xfrm>
          <a:prstGeom prst="line">
            <a:avLst/>
          </a:prstGeom>
          <a:noFill/>
          <a:ln w="9525">
            <a:solidFill>
              <a:schemeClr val="tx1"/>
            </a:solidFill>
            <a:round/>
            <a:headEnd/>
            <a:tailEnd type="triangle" w="med" len="med"/>
          </a:ln>
        </p:spPr>
        <p:txBody>
          <a:bodyPr/>
          <a:lstStyle/>
          <a:p>
            <a:endParaRPr lang="en-US"/>
          </a:p>
        </p:txBody>
      </p:sp>
      <p:sp>
        <p:nvSpPr>
          <p:cNvPr id="225285" name="Line 5"/>
          <p:cNvSpPr>
            <a:spLocks noChangeShapeType="1"/>
          </p:cNvSpPr>
          <p:nvPr/>
        </p:nvSpPr>
        <p:spPr bwMode="auto">
          <a:xfrm flipH="1">
            <a:off x="6732588" y="4508500"/>
            <a:ext cx="935037"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905000" y="333375"/>
            <a:ext cx="5410200" cy="1495425"/>
          </a:xfrm>
        </p:spPr>
        <p:txBody>
          <a:bodyPr/>
          <a:lstStyle/>
          <a:p>
            <a:r>
              <a:rPr lang="fa-IR" dirty="0" smtClean="0"/>
              <a:t>فلسفه تحقيق علمي</a:t>
            </a:r>
            <a:endParaRPr lang="en-US" dirty="0" smtClean="0"/>
          </a:p>
        </p:txBody>
      </p:sp>
      <p:sp>
        <p:nvSpPr>
          <p:cNvPr id="23555" name="Rectangle 3"/>
          <p:cNvSpPr>
            <a:spLocks noGrp="1" noChangeArrowheads="1"/>
          </p:cNvSpPr>
          <p:nvPr>
            <p:ph type="subTitle" idx="1"/>
          </p:nvPr>
        </p:nvSpPr>
        <p:spPr>
          <a:xfrm>
            <a:off x="1371600" y="1905001"/>
            <a:ext cx="6400800" cy="3733800"/>
          </a:xfrm>
        </p:spPr>
        <p:txBody>
          <a:bodyPr rtlCol="0">
            <a:normAutofit/>
          </a:bodyPr>
          <a:lstStyle/>
          <a:p>
            <a:pPr fontAlgn="auto">
              <a:spcAft>
                <a:spcPts val="0"/>
              </a:spcAft>
              <a:buFont typeface="Arial" pitchFamily="34" charset="0"/>
              <a:buNone/>
              <a:defRPr/>
            </a:pPr>
            <a:r>
              <a:rPr lang="fa-IR" dirty="0" smtClean="0"/>
              <a:t>نياز بشر به تحقيقات علمي را ميتوان به شرح زير بيان کرد:</a:t>
            </a:r>
          </a:p>
          <a:p>
            <a:pPr marL="514350" indent="-514350" algn="r" rtl="1" fontAlgn="auto">
              <a:spcAft>
                <a:spcPts val="0"/>
              </a:spcAft>
              <a:buFont typeface="+mj-lt"/>
              <a:buAutoNum type="arabicPeriod"/>
              <a:defRPr/>
            </a:pPr>
            <a:r>
              <a:rPr lang="fa-IR" dirty="0" smtClean="0"/>
              <a:t>نياز فطري انسان</a:t>
            </a:r>
          </a:p>
          <a:p>
            <a:pPr marL="514350" indent="-514350" algn="r" rtl="1" fontAlgn="auto">
              <a:spcAft>
                <a:spcPts val="0"/>
              </a:spcAft>
              <a:buFont typeface="+mj-lt"/>
              <a:buAutoNum type="arabicPeriod"/>
              <a:defRPr/>
            </a:pPr>
            <a:r>
              <a:rPr lang="fa-IR" dirty="0" smtClean="0"/>
              <a:t>پاسخگويي به نيازهاي حياتي</a:t>
            </a:r>
          </a:p>
          <a:p>
            <a:pPr algn="r" fontAlgn="auto">
              <a:spcAft>
                <a:spcPts val="0"/>
              </a:spcAft>
              <a:buFont typeface="Arial" pitchFamily="34" charset="0"/>
              <a:buNone/>
              <a:defRPr/>
            </a:pPr>
            <a:endParaRPr lang="en-US" dirty="0" smtClean="0"/>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rrowheads="1"/>
          </p:cNvSpPr>
          <p:nvPr>
            <p:ph type="title"/>
          </p:nvPr>
        </p:nvSpPr>
        <p:spPr>
          <a:xfrm>
            <a:off x="457200" y="274638"/>
            <a:ext cx="8229600" cy="1785937"/>
          </a:xfrm>
        </p:spPr>
        <p:txBody>
          <a:bodyPr rtlCol="0">
            <a:normAutofit/>
          </a:bodyPr>
          <a:lstStyle/>
          <a:p>
            <a:pPr fontAlgn="auto">
              <a:spcAft>
                <a:spcPts val="0"/>
              </a:spcAft>
              <a:defRPr/>
            </a:pPr>
            <a:r>
              <a:rPr lang="fa-IR" smtClean="0">
                <a:solidFill>
                  <a:schemeClr val="accent1">
                    <a:tint val="3000"/>
                    <a:alpha val="95000"/>
                  </a:schemeClr>
                </a:solidFill>
              </a:rPr>
              <a:t>ابزار مصاحبه</a:t>
            </a:r>
            <a:endParaRPr lang="en-US" smtClean="0">
              <a:solidFill>
                <a:schemeClr val="accent1">
                  <a:tint val="3000"/>
                  <a:alpha val="95000"/>
                </a:schemeClr>
              </a:solidFill>
            </a:endParaRPr>
          </a:p>
        </p:txBody>
      </p:sp>
      <p:sp>
        <p:nvSpPr>
          <p:cNvPr id="226307" name="Rectangle 3"/>
          <p:cNvSpPr>
            <a:spLocks noGrp="1" noChangeArrowheads="1"/>
          </p:cNvSpPr>
          <p:nvPr>
            <p:ph idx="1"/>
          </p:nvPr>
        </p:nvSpPr>
        <p:spPr>
          <a:xfrm>
            <a:off x="457200" y="2349500"/>
            <a:ext cx="8229600" cy="3776663"/>
          </a:xfrm>
        </p:spPr>
        <p:txBody>
          <a:bodyPr/>
          <a:lstStyle/>
          <a:p>
            <a:pPr algn="r">
              <a:buFont typeface="Wingdings" pitchFamily="2" charset="2"/>
              <a:buNone/>
            </a:pPr>
            <a:endParaRPr lang="fa-IR" smtClean="0"/>
          </a:p>
          <a:p>
            <a:pPr algn="r">
              <a:buFont typeface="Wingdings" pitchFamily="2" charset="2"/>
              <a:buNone/>
            </a:pPr>
            <a:r>
              <a:rPr lang="fa-IR" smtClean="0"/>
              <a:t>الف) ابزار استاندارد شده</a:t>
            </a:r>
          </a:p>
          <a:p>
            <a:pPr algn="r">
              <a:buFont typeface="Wingdings" pitchFamily="2" charset="2"/>
              <a:buNone/>
            </a:pPr>
            <a:endParaRPr lang="fa-IR" smtClean="0"/>
          </a:p>
          <a:p>
            <a:pPr algn="r">
              <a:buFont typeface="Wingdings" pitchFamily="2" charset="2"/>
              <a:buNone/>
            </a:pPr>
            <a:r>
              <a:rPr lang="fa-IR" smtClean="0"/>
              <a:t>ب) ابزار محقق ساخته يا غير استاندارد</a:t>
            </a:r>
            <a:endParaRPr lang="en-US" smtClean="0"/>
          </a:p>
        </p:txBody>
      </p:sp>
    </p:spTree>
  </p:cSld>
  <p:clrMapOvr>
    <a:masterClrMapping/>
  </p:clrMapOvr>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rrowheads="1"/>
          </p:cNvSpPr>
          <p:nvPr>
            <p:ph type="title"/>
          </p:nvPr>
        </p:nvSpPr>
        <p:spPr>
          <a:xfrm>
            <a:off x="457200" y="274638"/>
            <a:ext cx="8229600" cy="1425575"/>
          </a:xfrm>
        </p:spPr>
        <p:txBody>
          <a:bodyPr rtlCol="0">
            <a:normAutofit/>
          </a:bodyPr>
          <a:lstStyle/>
          <a:p>
            <a:pPr fontAlgn="auto">
              <a:spcAft>
                <a:spcPts val="0"/>
              </a:spcAft>
              <a:defRPr/>
            </a:pPr>
            <a:r>
              <a:rPr lang="fa-IR" dirty="0" smtClean="0">
                <a:solidFill>
                  <a:schemeClr val="accent1">
                    <a:tint val="3000"/>
                    <a:alpha val="95000"/>
                  </a:schemeClr>
                </a:solidFill>
              </a:rPr>
              <a:t>انواع روشهاي مصاحبه</a:t>
            </a:r>
            <a:endParaRPr lang="en-US" dirty="0" smtClean="0">
              <a:solidFill>
                <a:schemeClr val="accent1">
                  <a:tint val="3000"/>
                  <a:alpha val="95000"/>
                </a:schemeClr>
              </a:solidFill>
            </a:endParaRPr>
          </a:p>
        </p:txBody>
      </p:sp>
      <p:sp>
        <p:nvSpPr>
          <p:cNvPr id="227331" name="Rectangle 3"/>
          <p:cNvSpPr>
            <a:spLocks noGrp="1" noChangeArrowheads="1"/>
          </p:cNvSpPr>
          <p:nvPr>
            <p:ph idx="1"/>
          </p:nvPr>
        </p:nvSpPr>
        <p:spPr>
          <a:xfrm>
            <a:off x="457200" y="1628775"/>
            <a:ext cx="8229600" cy="4497388"/>
          </a:xfrm>
        </p:spPr>
        <p:txBody>
          <a:bodyPr/>
          <a:lstStyle/>
          <a:p>
            <a:pPr algn="r">
              <a:buFont typeface="Wingdings" pitchFamily="2" charset="2"/>
              <a:buNone/>
            </a:pPr>
            <a:endParaRPr lang="fa-IR" smtClean="0"/>
          </a:p>
          <a:p>
            <a:pPr algn="r">
              <a:buFont typeface="Wingdings" pitchFamily="2" charset="2"/>
              <a:buNone/>
            </a:pPr>
            <a:r>
              <a:rPr lang="fa-IR" smtClean="0"/>
              <a:t>الف - مصاحبه منظم         داراي ابزار ازپيش تهيه شده </a:t>
            </a:r>
          </a:p>
          <a:p>
            <a:pPr algn="r">
              <a:buFont typeface="Wingdings" pitchFamily="2" charset="2"/>
              <a:buNone/>
            </a:pPr>
            <a:r>
              <a:rPr lang="fa-IR" sz="2400" smtClean="0"/>
              <a:t>       ( بسته، استاندار، هدايت شده)</a:t>
            </a:r>
          </a:p>
          <a:p>
            <a:pPr algn="r">
              <a:buFont typeface="Wingdings" pitchFamily="2" charset="2"/>
              <a:buNone/>
            </a:pPr>
            <a:endParaRPr lang="fa-IR" smtClean="0"/>
          </a:p>
          <a:p>
            <a:pPr algn="r">
              <a:buFont typeface="Wingdings" pitchFamily="2" charset="2"/>
              <a:buNone/>
            </a:pPr>
            <a:r>
              <a:rPr lang="fa-IR" smtClean="0"/>
              <a:t>ب - مصاحبه نامنظم         فاقد ابزار از پيش تعيين شده</a:t>
            </a:r>
          </a:p>
          <a:p>
            <a:pPr algn="r">
              <a:buFont typeface="Wingdings" pitchFamily="2" charset="2"/>
              <a:buNone/>
            </a:pPr>
            <a:r>
              <a:rPr lang="fa-IR" sz="2400" smtClean="0"/>
              <a:t>      ( آزاد، باز، غيراستاندارد، هدايت نشده)</a:t>
            </a:r>
            <a:endParaRPr lang="en-US" sz="2400" smtClean="0"/>
          </a:p>
        </p:txBody>
      </p:sp>
      <p:sp>
        <p:nvSpPr>
          <p:cNvPr id="227332" name="Line 4"/>
          <p:cNvSpPr>
            <a:spLocks noChangeShapeType="1"/>
          </p:cNvSpPr>
          <p:nvPr/>
        </p:nvSpPr>
        <p:spPr bwMode="auto">
          <a:xfrm flipH="1">
            <a:off x="5003800" y="2565400"/>
            <a:ext cx="720725" cy="0"/>
          </a:xfrm>
          <a:prstGeom prst="line">
            <a:avLst/>
          </a:prstGeom>
          <a:noFill/>
          <a:ln w="9525">
            <a:solidFill>
              <a:schemeClr val="tx1"/>
            </a:solidFill>
            <a:round/>
            <a:headEnd/>
            <a:tailEnd type="triangle" w="med" len="med"/>
          </a:ln>
        </p:spPr>
        <p:txBody>
          <a:bodyPr/>
          <a:lstStyle/>
          <a:p>
            <a:endParaRPr lang="en-US"/>
          </a:p>
        </p:txBody>
      </p:sp>
      <p:sp>
        <p:nvSpPr>
          <p:cNvPr id="227333" name="Line 5"/>
          <p:cNvSpPr>
            <a:spLocks noChangeShapeType="1"/>
          </p:cNvSpPr>
          <p:nvPr/>
        </p:nvSpPr>
        <p:spPr bwMode="auto">
          <a:xfrm flipH="1">
            <a:off x="5076825" y="4149725"/>
            <a:ext cx="6477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ملاحظات اجرايي محقق در روش مصاحبه</a:t>
            </a:r>
            <a:endParaRPr lang="en-US" dirty="0" smtClean="0">
              <a:solidFill>
                <a:schemeClr val="accent1">
                  <a:tint val="3000"/>
                  <a:alpha val="95000"/>
                </a:schemeClr>
              </a:solidFill>
            </a:endParaRPr>
          </a:p>
        </p:txBody>
      </p:sp>
      <p:sp>
        <p:nvSpPr>
          <p:cNvPr id="228355" name="Rectangle 3"/>
          <p:cNvSpPr>
            <a:spLocks noGrp="1" noChangeArrowheads="1"/>
          </p:cNvSpPr>
          <p:nvPr>
            <p:ph idx="1"/>
          </p:nvPr>
        </p:nvSpPr>
        <p:spPr/>
        <p:txBody>
          <a:bodyPr/>
          <a:lstStyle/>
          <a:p>
            <a:pPr algn="r">
              <a:buFont typeface="Wingdings" pitchFamily="2" charset="2"/>
              <a:buNone/>
            </a:pPr>
            <a:r>
              <a:rPr lang="fa-IR" sz="2400" smtClean="0"/>
              <a:t>1.اطمينان ازروايي و پايايي ابزار سنجش و گردآوري اطلاعات</a:t>
            </a:r>
            <a:r>
              <a:rPr lang="fa-IR" sz="2800" smtClean="0"/>
              <a:t> </a:t>
            </a:r>
          </a:p>
          <a:p>
            <a:pPr algn="r">
              <a:buFont typeface="Wingdings" pitchFamily="2" charset="2"/>
              <a:buNone/>
            </a:pPr>
            <a:r>
              <a:rPr lang="fa-IR" sz="2400" smtClean="0"/>
              <a:t>2. رعايت شرايط مساوي از هر حيث براي مصاحبه شوندگان</a:t>
            </a:r>
          </a:p>
          <a:p>
            <a:pPr algn="r">
              <a:buFont typeface="Wingdings" pitchFamily="2" charset="2"/>
              <a:buNone/>
            </a:pPr>
            <a:r>
              <a:rPr lang="fa-IR" sz="2400" smtClean="0"/>
              <a:t>3. تهيه راهنماي ويژه براي توجيه ابزار سنجش و نحوه تکميل آن تا مصاحبه گر از طريق مراجعه به آن پاسخ سوالات رابيابد</a:t>
            </a:r>
          </a:p>
          <a:p>
            <a:pPr algn="r">
              <a:buFont typeface="Wingdings" pitchFamily="2" charset="2"/>
              <a:buNone/>
            </a:pPr>
            <a:r>
              <a:rPr lang="fa-IR" sz="2400" smtClean="0"/>
              <a:t>4. استفاده از ابزارهاي کمکي نظير ضبط صوت و دوربين براي نگهداري اطلاعات</a:t>
            </a:r>
          </a:p>
          <a:p>
            <a:pPr algn="r">
              <a:buFont typeface="Wingdings" pitchFamily="2" charset="2"/>
              <a:buNone/>
            </a:pPr>
            <a:r>
              <a:rPr lang="fa-IR" sz="2400" smtClean="0"/>
              <a:t>5. شرکت در دوره هاي توجيهي</a:t>
            </a:r>
          </a:p>
          <a:p>
            <a:pPr algn="r">
              <a:buFont typeface="Wingdings" pitchFamily="2" charset="2"/>
              <a:buNone/>
            </a:pPr>
            <a:r>
              <a:rPr lang="fa-IR" sz="2400" smtClean="0"/>
              <a:t>6. تست ابزار سنجش و اطمينان از روايي و پايايي آن </a:t>
            </a:r>
          </a:p>
          <a:p>
            <a:pPr algn="r">
              <a:buFont typeface="Wingdings" pitchFamily="2" charset="2"/>
              <a:buNone/>
            </a:pPr>
            <a:r>
              <a:rPr lang="fa-IR" sz="2400" smtClean="0"/>
              <a:t>7. هماهنگي براي تعيين وقت، موافقت مقامات مسئول، رعايت ادب </a:t>
            </a:r>
          </a:p>
          <a:p>
            <a:pPr algn="r">
              <a:buFont typeface="Wingdings" pitchFamily="2" charset="2"/>
              <a:buNone/>
            </a:pPr>
            <a:r>
              <a:rPr lang="fa-IR" sz="2400" smtClean="0"/>
              <a:t>8.ايجاد سازمان اجرايي و هدايت کننده در صورتي که چند مصاحبه گر باشند</a:t>
            </a:r>
            <a:endParaRPr lang="en-US" sz="2400" smtClean="0"/>
          </a:p>
        </p:txBody>
      </p:sp>
    </p:spTree>
  </p:cSld>
  <p:clrMapOvr>
    <a:masterClrMapping/>
  </p:clrMapOvr>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p:txBody>
          <a:bodyPr rtlCol="0">
            <a:normAutofit/>
          </a:bodyPr>
          <a:lstStyle/>
          <a:p>
            <a:pPr fontAlgn="auto">
              <a:spcAft>
                <a:spcPts val="0"/>
              </a:spcAft>
              <a:defRPr/>
            </a:pPr>
            <a:r>
              <a:rPr lang="fa-IR" smtClean="0">
                <a:solidFill>
                  <a:schemeClr val="accent1">
                    <a:tint val="3000"/>
                    <a:alpha val="95000"/>
                  </a:schemeClr>
                </a:solidFill>
              </a:rPr>
              <a:t>محاسن روش مصاحبه</a:t>
            </a:r>
            <a:endParaRPr lang="en-US" smtClean="0">
              <a:solidFill>
                <a:schemeClr val="accent1">
                  <a:tint val="3000"/>
                  <a:alpha val="95000"/>
                </a:schemeClr>
              </a:solidFill>
            </a:endParaRPr>
          </a:p>
        </p:txBody>
      </p:sp>
      <p:sp>
        <p:nvSpPr>
          <p:cNvPr id="229379" name="Rectangle 3"/>
          <p:cNvSpPr>
            <a:spLocks noGrp="1" noChangeArrowheads="1"/>
          </p:cNvSpPr>
          <p:nvPr>
            <p:ph idx="1"/>
          </p:nvPr>
        </p:nvSpPr>
        <p:spPr/>
        <p:txBody>
          <a:bodyPr/>
          <a:lstStyle/>
          <a:p>
            <a:pPr algn="r">
              <a:buFont typeface="Wingdings" pitchFamily="2" charset="2"/>
              <a:buNone/>
            </a:pPr>
            <a:r>
              <a:rPr lang="fa-IR" smtClean="0"/>
              <a:t>1. روش مناسب براي مطالعات عميق ، ژرفانگر و موردي</a:t>
            </a:r>
          </a:p>
          <a:p>
            <a:pPr algn="r">
              <a:buFont typeface="Wingdings" pitchFamily="2" charset="2"/>
              <a:buNone/>
            </a:pPr>
            <a:r>
              <a:rPr lang="fa-IR" smtClean="0"/>
              <a:t>2. استفاده در مورد افراد کم سواد در مقابل پرسشنامه</a:t>
            </a:r>
          </a:p>
          <a:p>
            <a:pPr algn="r">
              <a:buFont typeface="Wingdings" pitchFamily="2" charset="2"/>
              <a:buNone/>
            </a:pPr>
            <a:r>
              <a:rPr lang="fa-IR" smtClean="0"/>
              <a:t>3. پاسخگو بخوبي نسبت به اهداف و اغراض و مقاصد پرسشها ونيز تحقيق آگاه ميشود</a:t>
            </a:r>
          </a:p>
          <a:p>
            <a:pPr algn="r">
              <a:buFont typeface="Wingdings" pitchFamily="2" charset="2"/>
              <a:buNone/>
            </a:pPr>
            <a:r>
              <a:rPr lang="fa-IR" smtClean="0"/>
              <a:t>4. همکاري لازم پاسخگو در اثر بوجود آمدن محيط مناسب و فضاي صميمانه بين مصاحبه گر و مصاحبه شونده</a:t>
            </a:r>
          </a:p>
          <a:p>
            <a:pPr algn="r">
              <a:buFont typeface="Wingdings" pitchFamily="2" charset="2"/>
              <a:buNone/>
            </a:pPr>
            <a:r>
              <a:rPr lang="fa-IR" smtClean="0"/>
              <a:t>5. پاسخگو انديشه اش را با آزادي بيشتري بيان مي کند</a:t>
            </a:r>
            <a:endParaRPr lang="en-US" smtClean="0"/>
          </a:p>
        </p:txBody>
      </p:sp>
    </p:spTree>
  </p:cSld>
  <p:clrMapOvr>
    <a:masterClrMapping/>
  </p:clrMapOv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معايب روش مصاحبه</a:t>
            </a:r>
            <a:endParaRPr lang="en-US" dirty="0" smtClean="0">
              <a:solidFill>
                <a:schemeClr val="accent1">
                  <a:tint val="3000"/>
                  <a:alpha val="95000"/>
                </a:schemeClr>
              </a:solidFill>
            </a:endParaRPr>
          </a:p>
        </p:txBody>
      </p:sp>
      <p:sp>
        <p:nvSpPr>
          <p:cNvPr id="230403" name="Rectangle 3"/>
          <p:cNvSpPr>
            <a:spLocks noGrp="1" noChangeArrowheads="1"/>
          </p:cNvSpPr>
          <p:nvPr>
            <p:ph idx="1"/>
          </p:nvPr>
        </p:nvSpPr>
        <p:spPr>
          <a:xfrm>
            <a:off x="457200" y="1989138"/>
            <a:ext cx="8229600" cy="4137025"/>
          </a:xfrm>
        </p:spPr>
        <p:txBody>
          <a:bodyPr/>
          <a:lstStyle/>
          <a:p>
            <a:pPr algn="r">
              <a:buFont typeface="Wingdings" pitchFamily="2" charset="2"/>
              <a:buNone/>
            </a:pPr>
            <a:r>
              <a:rPr lang="fa-IR" smtClean="0"/>
              <a:t>1. وقتگير و پرخرج</a:t>
            </a:r>
          </a:p>
          <a:p>
            <a:pPr algn="r">
              <a:buFont typeface="Wingdings" pitchFamily="2" charset="2"/>
              <a:buNone/>
            </a:pPr>
            <a:r>
              <a:rPr lang="fa-IR" smtClean="0"/>
              <a:t>2. عدم تعميم اطلاعات بدست آمده به جامعه بزرگتر</a:t>
            </a:r>
          </a:p>
          <a:p>
            <a:pPr algn="r">
              <a:buFont typeface="Wingdings" pitchFamily="2" charset="2"/>
              <a:buNone/>
            </a:pPr>
            <a:r>
              <a:rPr lang="fa-IR" smtClean="0"/>
              <a:t>3. صرف دقت،حوصله ووقت زيادبراي تعبيروتفسيراطلاعات</a:t>
            </a:r>
          </a:p>
          <a:p>
            <a:pPr algn="r">
              <a:buFont typeface="Wingdings" pitchFamily="2" charset="2"/>
              <a:buNone/>
            </a:pPr>
            <a:r>
              <a:rPr lang="fa-IR" smtClean="0"/>
              <a:t>4. نياز به مصاحبه گران مجرب و کارآزموده</a:t>
            </a:r>
          </a:p>
          <a:p>
            <a:pPr algn="r">
              <a:buFont typeface="Wingdings" pitchFamily="2" charset="2"/>
              <a:buNone/>
            </a:pPr>
            <a:r>
              <a:rPr lang="fa-IR" smtClean="0"/>
              <a:t>5. آميخته شدن اطلاعات با اظهارنظرهاي شخصي</a:t>
            </a:r>
          </a:p>
          <a:p>
            <a:pPr algn="r">
              <a:buFont typeface="Wingdings" pitchFamily="2" charset="2"/>
              <a:buNone/>
            </a:pPr>
            <a:r>
              <a:rPr lang="fa-IR" smtClean="0"/>
              <a:t>6. ايجاد اخلال بدليل انعطاف پذير بودن روش مصاحبه</a:t>
            </a:r>
            <a:endParaRPr lang="en-US" smtClean="0"/>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rrowheads="1"/>
          </p:cNvSpPr>
          <p:nvPr>
            <p:ph type="title"/>
          </p:nvPr>
        </p:nvSpPr>
        <p:spPr>
          <a:xfrm>
            <a:off x="457200" y="274638"/>
            <a:ext cx="8229600" cy="1498600"/>
          </a:xfrm>
        </p:spPr>
        <p:txBody>
          <a:bodyPr rtlCol="0">
            <a:normAutofit/>
          </a:bodyPr>
          <a:lstStyle/>
          <a:p>
            <a:pPr fontAlgn="auto">
              <a:spcAft>
                <a:spcPts val="0"/>
              </a:spcAft>
              <a:defRPr/>
            </a:pPr>
            <a:r>
              <a:rPr lang="fa-IR" smtClean="0">
                <a:solidFill>
                  <a:schemeClr val="accent1">
                    <a:tint val="3000"/>
                    <a:alpha val="95000"/>
                  </a:schemeClr>
                </a:solidFill>
              </a:rPr>
              <a:t>روش مشاهده</a:t>
            </a:r>
            <a:endParaRPr lang="en-US" smtClean="0">
              <a:solidFill>
                <a:schemeClr val="accent1">
                  <a:tint val="3000"/>
                  <a:alpha val="95000"/>
                </a:schemeClr>
              </a:solidFill>
            </a:endParaRPr>
          </a:p>
        </p:txBody>
      </p:sp>
      <p:sp>
        <p:nvSpPr>
          <p:cNvPr id="231427" name="Rectangle 3"/>
          <p:cNvSpPr>
            <a:spLocks noGrp="1" noChangeArrowheads="1"/>
          </p:cNvSpPr>
          <p:nvPr>
            <p:ph idx="1"/>
          </p:nvPr>
        </p:nvSpPr>
        <p:spPr>
          <a:xfrm>
            <a:off x="457200" y="2636838"/>
            <a:ext cx="8229600" cy="3489325"/>
          </a:xfrm>
        </p:spPr>
        <p:txBody>
          <a:bodyPr/>
          <a:lstStyle/>
          <a:p>
            <a:pPr algn="ctr">
              <a:buFont typeface="Wingdings" pitchFamily="2" charset="2"/>
              <a:buNone/>
            </a:pPr>
            <a:r>
              <a:rPr lang="fa-IR" smtClean="0"/>
              <a:t>يکي از روشهاي موثر و کارآمد در تحقيقات موردي</a:t>
            </a:r>
          </a:p>
          <a:p>
            <a:pPr algn="ctr">
              <a:buFont typeface="Wingdings" pitchFamily="2" charset="2"/>
              <a:buNone/>
            </a:pPr>
            <a:endParaRPr lang="fa-IR" smtClean="0"/>
          </a:p>
          <a:p>
            <a:pPr algn="ctr">
              <a:buFont typeface="Wingdings" pitchFamily="2" charset="2"/>
              <a:buNone/>
            </a:pPr>
            <a:endParaRPr lang="fa-IR" smtClean="0"/>
          </a:p>
          <a:p>
            <a:pPr algn="ctr">
              <a:buFont typeface="Wingdings" pitchFamily="2" charset="2"/>
              <a:buNone/>
            </a:pPr>
            <a:r>
              <a:rPr lang="fa-IR" sz="3600" smtClean="0"/>
              <a:t>«شنيدن کي بود مانند ديدن»</a:t>
            </a:r>
            <a:endParaRPr lang="en-US" sz="3600" smtClean="0"/>
          </a:p>
        </p:txBody>
      </p:sp>
    </p:spTree>
  </p:cSld>
  <p:clrMapOvr>
    <a:masterClrMapping/>
  </p:clrMapOv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زمينه هاي استفاده از روش مشاهده</a:t>
            </a:r>
            <a:endParaRPr lang="en-US" dirty="0" smtClean="0">
              <a:solidFill>
                <a:schemeClr val="accent1">
                  <a:tint val="3000"/>
                  <a:alpha val="95000"/>
                </a:schemeClr>
              </a:solidFill>
            </a:endParaRPr>
          </a:p>
        </p:txBody>
      </p:sp>
      <p:sp>
        <p:nvSpPr>
          <p:cNvPr id="232451" name="Rectangle 3"/>
          <p:cNvSpPr>
            <a:spLocks noGrp="1" noChangeArrowheads="1"/>
          </p:cNvSpPr>
          <p:nvPr>
            <p:ph idx="1"/>
          </p:nvPr>
        </p:nvSpPr>
        <p:spPr>
          <a:xfrm>
            <a:off x="457200" y="2205038"/>
            <a:ext cx="8229600" cy="3921125"/>
          </a:xfrm>
        </p:spPr>
        <p:txBody>
          <a:bodyPr/>
          <a:lstStyle/>
          <a:p>
            <a:pPr algn="r">
              <a:buFont typeface="Wingdings" pitchFamily="2" charset="2"/>
              <a:buNone/>
            </a:pPr>
            <a:r>
              <a:rPr lang="fa-IR" smtClean="0"/>
              <a:t>- رشته هاي جغرافيا، جامعه شناسي، اقتصاد، تاريخ، باستانشناسي، تعليم و تربيت، روانشناسي، مردم شناسي، مديريت و امثال آن</a:t>
            </a:r>
          </a:p>
          <a:p>
            <a:pPr algn="r">
              <a:buFont typeface="Wingdings" pitchFamily="2" charset="2"/>
              <a:buNone/>
            </a:pPr>
            <a:endParaRPr lang="fa-IR" smtClean="0"/>
          </a:p>
          <a:p>
            <a:pPr algn="r">
              <a:buFont typeface="Wingdings" pitchFamily="2" charset="2"/>
              <a:buNone/>
            </a:pPr>
            <a:r>
              <a:rPr lang="fa-IR" smtClean="0"/>
              <a:t>- تحقيقات تجربي و آزمايشگاهي</a:t>
            </a:r>
            <a:endParaRPr lang="en-US" smtClean="0"/>
          </a:p>
        </p:txBody>
      </p:sp>
    </p:spTree>
  </p:cSld>
  <p:clrMapOvr>
    <a:masterClrMapping/>
  </p:clrMapOvr>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idx="1"/>
          </p:nvPr>
        </p:nvSpPr>
        <p:spPr>
          <a:xfrm>
            <a:off x="457200" y="1052513"/>
            <a:ext cx="8229600" cy="5073650"/>
          </a:xfrm>
        </p:spPr>
        <p:txBody>
          <a:bodyPr/>
          <a:lstStyle/>
          <a:p>
            <a:pPr algn="r">
              <a:buFont typeface="Wingdings" pitchFamily="2" charset="2"/>
              <a:buNone/>
            </a:pPr>
            <a:endParaRPr lang="fa-IR" smtClean="0"/>
          </a:p>
          <a:p>
            <a:pPr algn="r">
              <a:buFont typeface="Wingdings" pitchFamily="2" charset="2"/>
              <a:buNone/>
            </a:pPr>
            <a:endParaRPr lang="fa-IR" smtClean="0"/>
          </a:p>
          <a:p>
            <a:pPr algn="r">
              <a:buFont typeface="Wingdings" pitchFamily="2" charset="2"/>
              <a:buNone/>
            </a:pPr>
            <a:r>
              <a:rPr lang="fa-IR" smtClean="0"/>
              <a:t>                         </a:t>
            </a:r>
            <a:r>
              <a:rPr lang="fa-IR" sz="3600" smtClean="0"/>
              <a:t>ابزار استاندارد</a:t>
            </a:r>
          </a:p>
          <a:p>
            <a:pPr algn="r">
              <a:buFont typeface="Wingdings" pitchFamily="2" charset="2"/>
              <a:buNone/>
            </a:pPr>
            <a:r>
              <a:rPr lang="fa-IR" sz="3600" smtClean="0"/>
              <a:t>ابزار مشاهده</a:t>
            </a:r>
            <a:r>
              <a:rPr lang="fa-IR" smtClean="0"/>
              <a:t>      </a:t>
            </a:r>
          </a:p>
          <a:p>
            <a:pPr algn="r">
              <a:buFont typeface="Wingdings" pitchFamily="2" charset="2"/>
              <a:buNone/>
            </a:pPr>
            <a:r>
              <a:rPr lang="fa-IR" smtClean="0"/>
              <a:t>                         </a:t>
            </a:r>
            <a:r>
              <a:rPr lang="fa-IR" sz="3600" smtClean="0"/>
              <a:t>ابزار محقق ساخته</a:t>
            </a:r>
            <a:r>
              <a:rPr lang="fa-IR" smtClean="0"/>
              <a:t>   </a:t>
            </a:r>
            <a:endParaRPr lang="en-US" smtClean="0"/>
          </a:p>
        </p:txBody>
      </p:sp>
      <p:sp>
        <p:nvSpPr>
          <p:cNvPr id="233475" name="AutoShape 3"/>
          <p:cNvSpPr>
            <a:spLocks/>
          </p:cNvSpPr>
          <p:nvPr/>
        </p:nvSpPr>
        <p:spPr bwMode="auto">
          <a:xfrm>
            <a:off x="5940425" y="2420938"/>
            <a:ext cx="504825" cy="1584325"/>
          </a:xfrm>
          <a:prstGeom prst="rightBrace">
            <a:avLst>
              <a:gd name="adj1" fmla="val 26153"/>
              <a:gd name="adj2" fmla="val 50000"/>
            </a:avLst>
          </a:prstGeom>
          <a:noFill/>
          <a:ln w="9525">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انواع روشهاي مشاهده</a:t>
            </a:r>
            <a:endParaRPr lang="en-US" dirty="0" smtClean="0">
              <a:solidFill>
                <a:schemeClr val="accent1">
                  <a:tint val="3000"/>
                  <a:alpha val="95000"/>
                </a:schemeClr>
              </a:solidFill>
            </a:endParaRPr>
          </a:p>
        </p:txBody>
      </p:sp>
      <p:sp>
        <p:nvSpPr>
          <p:cNvPr id="234499" name="Rectangle 3"/>
          <p:cNvSpPr>
            <a:spLocks noGrp="1" noChangeArrowheads="1"/>
          </p:cNvSpPr>
          <p:nvPr>
            <p:ph idx="1"/>
          </p:nvPr>
        </p:nvSpPr>
        <p:spPr>
          <a:xfrm>
            <a:off x="457200" y="1700213"/>
            <a:ext cx="8229600" cy="4897437"/>
          </a:xfrm>
        </p:spPr>
        <p:txBody>
          <a:bodyPr/>
          <a:lstStyle/>
          <a:p>
            <a:pPr algn="r">
              <a:lnSpc>
                <a:spcPct val="90000"/>
              </a:lnSpc>
              <a:buFont typeface="Wingdings" pitchFamily="2" charset="2"/>
              <a:buNone/>
            </a:pPr>
            <a:r>
              <a:rPr lang="fa-IR" smtClean="0"/>
              <a:t>الف ) طرحهاي مشاهده کنترل نشده</a:t>
            </a:r>
          </a:p>
          <a:p>
            <a:pPr algn="r">
              <a:lnSpc>
                <a:spcPct val="90000"/>
              </a:lnSpc>
              <a:buFont typeface="Wingdings" pitchFamily="2" charset="2"/>
              <a:buNone/>
            </a:pPr>
            <a:r>
              <a:rPr lang="fa-IR" smtClean="0"/>
              <a:t>ب ) طرحهاي مشاهده کنترل شده</a:t>
            </a:r>
          </a:p>
          <a:p>
            <a:pPr algn="r">
              <a:lnSpc>
                <a:spcPct val="90000"/>
              </a:lnSpc>
              <a:buFont typeface="Wingdings" pitchFamily="2" charset="2"/>
              <a:buNone/>
            </a:pPr>
            <a:r>
              <a:rPr lang="fa-IR" smtClean="0"/>
              <a:t>ج ) طرح مشاهده مشارکتي</a:t>
            </a:r>
          </a:p>
          <a:p>
            <a:pPr algn="r">
              <a:lnSpc>
                <a:spcPct val="90000"/>
              </a:lnSpc>
              <a:buFont typeface="Wingdings" pitchFamily="2" charset="2"/>
              <a:buNone/>
            </a:pPr>
            <a:r>
              <a:rPr lang="fa-IR" smtClean="0"/>
              <a:t>د ) طرح مشاهده غيرمشارکتي</a:t>
            </a:r>
          </a:p>
          <a:p>
            <a:pPr algn="r">
              <a:lnSpc>
                <a:spcPct val="90000"/>
              </a:lnSpc>
              <a:buFont typeface="Wingdings" pitchFamily="2" charset="2"/>
              <a:buNone/>
            </a:pPr>
            <a:r>
              <a:rPr lang="fa-IR" smtClean="0"/>
              <a:t>ه ) طرح مشاهده فردي</a:t>
            </a:r>
          </a:p>
          <a:p>
            <a:pPr algn="r">
              <a:lnSpc>
                <a:spcPct val="90000"/>
              </a:lnSpc>
              <a:buFont typeface="Wingdings" pitchFamily="2" charset="2"/>
              <a:buNone/>
            </a:pPr>
            <a:r>
              <a:rPr lang="fa-IR" smtClean="0"/>
              <a:t>و ) طرح مشاهده گروهي</a:t>
            </a:r>
          </a:p>
          <a:p>
            <a:pPr algn="r">
              <a:lnSpc>
                <a:spcPct val="90000"/>
              </a:lnSpc>
              <a:buFont typeface="Wingdings" pitchFamily="2" charset="2"/>
              <a:buNone/>
            </a:pPr>
            <a:r>
              <a:rPr lang="fa-IR" smtClean="0"/>
              <a:t>ز ) طرح مشاهده علني</a:t>
            </a:r>
          </a:p>
          <a:p>
            <a:pPr algn="r">
              <a:lnSpc>
                <a:spcPct val="90000"/>
              </a:lnSpc>
              <a:buFont typeface="Wingdings" pitchFamily="2" charset="2"/>
              <a:buNone/>
            </a:pPr>
            <a:r>
              <a:rPr lang="fa-IR" smtClean="0"/>
              <a:t>ح ) طرح مشاهده غير علني</a:t>
            </a:r>
            <a:endParaRPr lang="en-US" smtClean="0"/>
          </a:p>
        </p:txBody>
      </p:sp>
    </p:spTree>
  </p:cSld>
  <p:clrMapOvr>
    <a:masterClrMapping/>
  </p:clrMapOv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rrowheads="1"/>
          </p:cNvSpPr>
          <p:nvPr>
            <p:ph type="title"/>
          </p:nvPr>
        </p:nvSpPr>
        <p:spPr/>
        <p:txBody>
          <a:bodyPr rtlCol="0">
            <a:normAutofit/>
          </a:bodyPr>
          <a:lstStyle/>
          <a:p>
            <a:pPr fontAlgn="auto">
              <a:spcAft>
                <a:spcPts val="0"/>
              </a:spcAft>
              <a:defRPr/>
            </a:pPr>
            <a:r>
              <a:rPr lang="fa-IR" smtClean="0">
                <a:solidFill>
                  <a:schemeClr val="accent1">
                    <a:tint val="3000"/>
                    <a:alpha val="95000"/>
                  </a:schemeClr>
                </a:solidFill>
              </a:rPr>
              <a:t>نکات قابل توجه مشاهده گر</a:t>
            </a:r>
            <a:endParaRPr lang="en-US" smtClean="0">
              <a:solidFill>
                <a:schemeClr val="accent1">
                  <a:tint val="3000"/>
                  <a:alpha val="95000"/>
                </a:schemeClr>
              </a:solidFill>
            </a:endParaRPr>
          </a:p>
        </p:txBody>
      </p:sp>
      <p:sp>
        <p:nvSpPr>
          <p:cNvPr id="235523" name="Rectangle 3"/>
          <p:cNvSpPr>
            <a:spLocks noGrp="1" noChangeArrowheads="1"/>
          </p:cNvSpPr>
          <p:nvPr>
            <p:ph idx="1"/>
          </p:nvPr>
        </p:nvSpPr>
        <p:spPr>
          <a:xfrm>
            <a:off x="457200" y="1773238"/>
            <a:ext cx="8229600" cy="4679950"/>
          </a:xfrm>
        </p:spPr>
        <p:txBody>
          <a:bodyPr/>
          <a:lstStyle/>
          <a:p>
            <a:pPr algn="r">
              <a:buFont typeface="Wingdings" pitchFamily="2" charset="2"/>
              <a:buNone/>
            </a:pPr>
            <a:r>
              <a:rPr lang="fa-IR" smtClean="0"/>
              <a:t>1. گرفتن مجوز از مقامات مسئول پس از در اختيار گرفتن کارت</a:t>
            </a:r>
          </a:p>
          <a:p>
            <a:pPr algn="r">
              <a:buFont typeface="Wingdings" pitchFamily="2" charset="2"/>
              <a:buNone/>
            </a:pPr>
            <a:r>
              <a:rPr lang="fa-IR" smtClean="0"/>
              <a:t>2. سازگار نمودن خود با محيط و کمتر مأموريت خود را به صورت علني افشا کند</a:t>
            </a:r>
          </a:p>
          <a:p>
            <a:pPr algn="r">
              <a:buFont typeface="Wingdings" pitchFamily="2" charset="2"/>
              <a:buNone/>
            </a:pPr>
            <a:r>
              <a:rPr lang="fa-IR" smtClean="0"/>
              <a:t>3. حوادث، رخدادها و حرکات مشاهده شونده و محيط مشاهده را بدقت زير نظر گرفته و ثبت اطلاعات با هوشياري تمام</a:t>
            </a:r>
          </a:p>
          <a:p>
            <a:pPr algn="r">
              <a:buFont typeface="Wingdings" pitchFamily="2" charset="2"/>
              <a:buNone/>
            </a:pPr>
            <a:r>
              <a:rPr lang="fa-IR" smtClean="0"/>
              <a:t>4. دائماً مراقبت نمايد تا تمايلات شخصي وي تأثيري در اطلاعات گرفته شده به جاي نگذارد </a:t>
            </a:r>
            <a:endParaRPr lang="en-US"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4213" y="333375"/>
            <a:ext cx="7772400" cy="1736725"/>
          </a:xfrm>
        </p:spPr>
        <p:txBody>
          <a:bodyPr/>
          <a:lstStyle/>
          <a:p>
            <a:r>
              <a:rPr lang="fa-IR" sz="4800" dirty="0" smtClean="0">
                <a:latin typeface="Times New Roman" pitchFamily="18" charset="0"/>
                <a:cs typeface="Times New Roman" pitchFamily="18" charset="0"/>
              </a:rPr>
              <a:t>هدف از آموزش روش تحقيق علمي</a:t>
            </a:r>
            <a:endParaRPr lang="en-US" sz="4800" dirty="0" smtClean="0">
              <a:latin typeface="Times New Roman" pitchFamily="18" charset="0"/>
              <a:cs typeface="Times New Roman" pitchFamily="18" charset="0"/>
            </a:endParaRPr>
          </a:p>
        </p:txBody>
      </p:sp>
      <p:sp>
        <p:nvSpPr>
          <p:cNvPr id="25603" name="Rectangle 3"/>
          <p:cNvSpPr>
            <a:spLocks noGrp="1" noChangeArrowheads="1"/>
          </p:cNvSpPr>
          <p:nvPr>
            <p:ph type="subTitle" idx="1"/>
          </p:nvPr>
        </p:nvSpPr>
        <p:spPr>
          <a:xfrm>
            <a:off x="1116013" y="2057400"/>
            <a:ext cx="6688137" cy="3313112"/>
          </a:xfrm>
        </p:spPr>
        <p:txBody>
          <a:bodyPr rtlCol="0">
            <a:normAutofit lnSpcReduction="10000"/>
          </a:bodyPr>
          <a:lstStyle/>
          <a:p>
            <a:pPr marL="609600" indent="-609600" algn="r" rtl="1" fontAlgn="auto">
              <a:lnSpc>
                <a:spcPct val="80000"/>
              </a:lnSpc>
              <a:spcAft>
                <a:spcPts val="0"/>
              </a:spcAft>
              <a:buFont typeface="+mj-lt"/>
              <a:buAutoNum type="arabicPeriod"/>
              <a:defRPr/>
            </a:pPr>
            <a:r>
              <a:rPr lang="fa-IR" b="1" dirty="0" smtClean="0"/>
              <a:t>فراگيري روش وصول به حقايق و کشف مجهولات</a:t>
            </a:r>
            <a:endParaRPr lang="en-US" b="1" dirty="0" smtClean="0"/>
          </a:p>
          <a:p>
            <a:pPr marL="609600" indent="-609600" algn="l" rtl="1" fontAlgn="auto">
              <a:lnSpc>
                <a:spcPct val="80000"/>
              </a:lnSpc>
              <a:spcAft>
                <a:spcPts val="0"/>
              </a:spcAft>
              <a:buFont typeface="Wingdings" pitchFamily="2" charset="2"/>
              <a:buAutoNum type="arabicPeriod"/>
              <a:defRPr/>
            </a:pPr>
            <a:endParaRPr lang="fa-IR" b="1" dirty="0" smtClean="0"/>
          </a:p>
          <a:p>
            <a:pPr marL="609600" indent="-609600" algn="r" rtl="1" fontAlgn="auto">
              <a:lnSpc>
                <a:spcPct val="80000"/>
              </a:lnSpc>
              <a:spcAft>
                <a:spcPts val="0"/>
              </a:spcAft>
              <a:buFont typeface="Wingdings" pitchFamily="2" charset="2"/>
              <a:buAutoNum type="arabicPeriod"/>
              <a:defRPr/>
            </a:pPr>
            <a:r>
              <a:rPr lang="fa-IR" b="1" dirty="0" smtClean="0"/>
              <a:t>کسب مهارت لازم براي اجراي پروژه هاي تحقيقاتي</a:t>
            </a:r>
            <a:endParaRPr lang="en-US" b="1" dirty="0" smtClean="0"/>
          </a:p>
          <a:p>
            <a:pPr marL="609600" indent="-609600" algn="l" rtl="1" fontAlgn="auto">
              <a:lnSpc>
                <a:spcPct val="80000"/>
              </a:lnSpc>
              <a:spcAft>
                <a:spcPts val="0"/>
              </a:spcAft>
              <a:buFont typeface="Wingdings" pitchFamily="2" charset="2"/>
              <a:buAutoNum type="arabicPeriod"/>
              <a:defRPr/>
            </a:pPr>
            <a:endParaRPr lang="fa-IR" b="1" dirty="0" smtClean="0"/>
          </a:p>
          <a:p>
            <a:pPr marL="609600" indent="-609600" algn="r" rtl="1" fontAlgn="auto">
              <a:lnSpc>
                <a:spcPct val="80000"/>
              </a:lnSpc>
              <a:spcAft>
                <a:spcPts val="0"/>
              </a:spcAft>
              <a:buFont typeface="Wingdings" pitchFamily="2" charset="2"/>
              <a:buAutoNum type="arabicPeriod"/>
              <a:defRPr/>
            </a:pPr>
            <a:r>
              <a:rPr lang="fa-IR" b="1" dirty="0" smtClean="0"/>
              <a:t>کسب مهارت لازم براي تهيه پايان نامه هاي تحصيلي</a:t>
            </a:r>
            <a:endParaRPr lang="en-US" b="1" dirty="0" smtClean="0"/>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idx="1"/>
          </p:nvPr>
        </p:nvSpPr>
        <p:spPr>
          <a:xfrm>
            <a:off x="457200" y="620713"/>
            <a:ext cx="8229600" cy="5505450"/>
          </a:xfrm>
        </p:spPr>
        <p:txBody>
          <a:bodyPr/>
          <a:lstStyle/>
          <a:p>
            <a:pPr algn="justLow" rtl="1">
              <a:buFont typeface="Wingdings" pitchFamily="2" charset="2"/>
              <a:buNone/>
            </a:pPr>
            <a:r>
              <a:rPr lang="fa-IR" smtClean="0"/>
              <a:t>5. اخذ اطلاعات لازم درباره فرد يا افراد مورد مشاهده قبل از شروع مشاهده</a:t>
            </a:r>
          </a:p>
          <a:p>
            <a:pPr algn="justLow" rtl="1">
              <a:buFont typeface="Wingdings" pitchFamily="2" charset="2"/>
              <a:buNone/>
            </a:pPr>
            <a:r>
              <a:rPr lang="fa-IR" smtClean="0"/>
              <a:t>6. استفاده از وسايل ثبت کننده تصوير نظير دوربين عکاسي و فيلمبرداري به علت حجم زياد اطلاعات</a:t>
            </a:r>
          </a:p>
          <a:p>
            <a:pPr algn="justLow" rtl="1">
              <a:buFont typeface="Wingdings" pitchFamily="2" charset="2"/>
              <a:buNone/>
            </a:pPr>
            <a:r>
              <a:rPr lang="fa-IR" smtClean="0"/>
              <a:t>7. بازبيني اطلاعات جمع آوري شده و همچنين روش کار و نيز نحوه درج اطلاعات و ميزان بيطرفي خود را در جريان تحقيق مورد انتقاد قراردهد</a:t>
            </a:r>
          </a:p>
          <a:p>
            <a:pPr algn="justLow" rtl="1">
              <a:buFont typeface="Wingdings" pitchFamily="2" charset="2"/>
              <a:buNone/>
            </a:pPr>
            <a:r>
              <a:rPr lang="fa-IR" smtClean="0"/>
              <a:t>8.ثبت مشکلات و موانع و تنگناهاي مشاهده تا در پايان گزارش تحقيق به آنها اشاره شود</a:t>
            </a:r>
          </a:p>
          <a:p>
            <a:pPr algn="justLow" rtl="1">
              <a:buFont typeface="Wingdings" pitchFamily="2" charset="2"/>
              <a:buNone/>
            </a:pPr>
            <a:r>
              <a:rPr lang="fa-IR" smtClean="0"/>
              <a:t>9. مورد توجه قرار دادن پيش آزمون ابزار</a:t>
            </a:r>
            <a:endParaRPr lang="en-US" smtClean="0"/>
          </a:p>
        </p:txBody>
      </p:sp>
    </p:spTree>
  </p:cSld>
  <p:clrMapOvr>
    <a:masterClrMapping/>
  </p:clrMapOvr>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idx="1"/>
          </p:nvPr>
        </p:nvSpPr>
        <p:spPr>
          <a:xfrm>
            <a:off x="457200" y="0"/>
            <a:ext cx="8229600" cy="6858000"/>
          </a:xfrm>
        </p:spPr>
        <p:txBody>
          <a:bodyPr/>
          <a:lstStyle/>
          <a:p>
            <a:pPr algn="justLow" rtl="1">
              <a:buFont typeface="Wingdings" pitchFamily="2" charset="2"/>
              <a:buNone/>
            </a:pPr>
            <a:r>
              <a:rPr lang="fa-IR" sz="1600" smtClean="0"/>
              <a:t>ترتيب توالي رخدادها براي جمع آوري اطلاعات از طريق مشاهده </a:t>
            </a:r>
            <a:endParaRPr lang="en-US" sz="1600" smtClean="0"/>
          </a:p>
        </p:txBody>
      </p:sp>
      <p:sp>
        <p:nvSpPr>
          <p:cNvPr id="237571" name="Rectangle 3"/>
          <p:cNvSpPr>
            <a:spLocks noChangeArrowheads="1"/>
          </p:cNvSpPr>
          <p:nvPr/>
        </p:nvSpPr>
        <p:spPr bwMode="auto">
          <a:xfrm>
            <a:off x="3492500" y="333375"/>
            <a:ext cx="2016125" cy="288925"/>
          </a:xfrm>
          <a:prstGeom prst="rect">
            <a:avLst/>
          </a:prstGeom>
          <a:solidFill>
            <a:schemeClr val="accent1"/>
          </a:solidFill>
          <a:ln w="9525">
            <a:solidFill>
              <a:schemeClr val="tx1"/>
            </a:solidFill>
            <a:miter lim="800000"/>
            <a:headEnd/>
            <a:tailEnd/>
          </a:ln>
        </p:spPr>
        <p:txBody>
          <a:bodyPr wrap="none" anchor="ctr"/>
          <a:lstStyle/>
          <a:p>
            <a:pPr algn="ctr"/>
            <a:r>
              <a:rPr lang="fa-IR"/>
              <a:t>جدول مشاهده را تهيه کنيد</a:t>
            </a:r>
            <a:endParaRPr lang="en-US"/>
          </a:p>
        </p:txBody>
      </p:sp>
      <p:sp>
        <p:nvSpPr>
          <p:cNvPr id="237572" name="Rectangle 4"/>
          <p:cNvSpPr>
            <a:spLocks noChangeArrowheads="1"/>
          </p:cNvSpPr>
          <p:nvPr/>
        </p:nvSpPr>
        <p:spPr bwMode="auto">
          <a:xfrm>
            <a:off x="3276600" y="981075"/>
            <a:ext cx="2305050" cy="288925"/>
          </a:xfrm>
          <a:prstGeom prst="rect">
            <a:avLst/>
          </a:prstGeom>
          <a:solidFill>
            <a:schemeClr val="accent1"/>
          </a:solidFill>
          <a:ln w="9525">
            <a:solidFill>
              <a:schemeClr val="tx1"/>
            </a:solidFill>
            <a:miter lim="800000"/>
            <a:headEnd/>
            <a:tailEnd/>
          </a:ln>
        </p:spPr>
        <p:txBody>
          <a:bodyPr wrap="none" anchor="ctr"/>
          <a:lstStyle/>
          <a:p>
            <a:pPr algn="ctr"/>
            <a:r>
              <a:rPr lang="fa-IR"/>
              <a:t>براي مشاهده اجازه کسب کنيد</a:t>
            </a:r>
            <a:endParaRPr lang="en-US"/>
          </a:p>
        </p:txBody>
      </p:sp>
      <p:sp>
        <p:nvSpPr>
          <p:cNvPr id="237573" name="Rectangle 5"/>
          <p:cNvSpPr>
            <a:spLocks noChangeArrowheads="1"/>
          </p:cNvSpPr>
          <p:nvPr/>
        </p:nvSpPr>
        <p:spPr bwMode="auto">
          <a:xfrm>
            <a:off x="3059113" y="1773238"/>
            <a:ext cx="2736850" cy="863600"/>
          </a:xfrm>
          <a:prstGeom prst="rect">
            <a:avLst/>
          </a:prstGeom>
          <a:solidFill>
            <a:schemeClr val="accent1"/>
          </a:solidFill>
          <a:ln w="9525">
            <a:solidFill>
              <a:schemeClr val="tx1"/>
            </a:solidFill>
            <a:miter lim="800000"/>
            <a:headEnd/>
            <a:tailEnd/>
          </a:ln>
        </p:spPr>
        <p:txBody>
          <a:bodyPr wrap="none" anchor="ctr"/>
          <a:lstStyle/>
          <a:p>
            <a:pPr algn="ctr"/>
            <a:r>
              <a:rPr lang="fa-IR"/>
              <a:t>خودرا به اشخاصي که رفتار آنها را</a:t>
            </a:r>
          </a:p>
          <a:p>
            <a:pPr algn="ctr"/>
            <a:r>
              <a:rPr lang="fa-IR"/>
              <a:t>مورد مشاهده قرار خواهيدداد، </a:t>
            </a:r>
          </a:p>
          <a:p>
            <a:pPr algn="ctr"/>
            <a:r>
              <a:rPr lang="fa-IR"/>
              <a:t>معرفي کنيد(معرفي شويد)</a:t>
            </a:r>
            <a:endParaRPr lang="en-US"/>
          </a:p>
        </p:txBody>
      </p:sp>
      <p:sp>
        <p:nvSpPr>
          <p:cNvPr id="237574" name="Rectangle 6"/>
          <p:cNvSpPr>
            <a:spLocks noChangeArrowheads="1"/>
          </p:cNvSpPr>
          <p:nvPr/>
        </p:nvSpPr>
        <p:spPr bwMode="auto">
          <a:xfrm>
            <a:off x="2555875" y="3141663"/>
            <a:ext cx="3887788" cy="576262"/>
          </a:xfrm>
          <a:prstGeom prst="rect">
            <a:avLst/>
          </a:prstGeom>
          <a:solidFill>
            <a:schemeClr val="accent1"/>
          </a:solidFill>
          <a:ln w="9525">
            <a:solidFill>
              <a:schemeClr val="tx1"/>
            </a:solidFill>
            <a:miter lim="800000"/>
            <a:headEnd/>
            <a:tailEnd/>
          </a:ln>
        </p:spPr>
        <p:txBody>
          <a:bodyPr wrap="none" anchor="ctr"/>
          <a:lstStyle/>
          <a:p>
            <a:pPr algn="ctr"/>
            <a:r>
              <a:rPr lang="fa-IR"/>
              <a:t>همدم و سازگارآنان شويد، خود را ناپيدا سازيد </a:t>
            </a:r>
          </a:p>
          <a:p>
            <a:pPr algn="ctr"/>
            <a:r>
              <a:rPr lang="fa-IR"/>
              <a:t>تادر جو و طرز کار عادي آنها مداخله ننماييد.</a:t>
            </a:r>
            <a:endParaRPr lang="en-US"/>
          </a:p>
        </p:txBody>
      </p:sp>
      <p:sp>
        <p:nvSpPr>
          <p:cNvPr id="237575" name="Rectangle 7"/>
          <p:cNvSpPr>
            <a:spLocks noChangeArrowheads="1"/>
          </p:cNvSpPr>
          <p:nvPr/>
        </p:nvSpPr>
        <p:spPr bwMode="auto">
          <a:xfrm>
            <a:off x="3492500" y="4149725"/>
            <a:ext cx="1728788" cy="360363"/>
          </a:xfrm>
          <a:prstGeom prst="rect">
            <a:avLst/>
          </a:prstGeom>
          <a:solidFill>
            <a:schemeClr val="accent1"/>
          </a:solidFill>
          <a:ln w="9525">
            <a:solidFill>
              <a:schemeClr val="tx1"/>
            </a:solidFill>
            <a:miter lim="800000"/>
            <a:headEnd/>
            <a:tailEnd/>
          </a:ln>
        </p:spPr>
        <p:txBody>
          <a:bodyPr wrap="none" anchor="ctr"/>
          <a:lstStyle/>
          <a:p>
            <a:pPr algn="ctr"/>
            <a:r>
              <a:rPr lang="fa-IR"/>
              <a:t>مشاهده را انجام دهيد</a:t>
            </a:r>
            <a:endParaRPr lang="en-US"/>
          </a:p>
        </p:txBody>
      </p:sp>
      <p:sp>
        <p:nvSpPr>
          <p:cNvPr id="237576" name="Rectangle 8"/>
          <p:cNvSpPr>
            <a:spLocks noChangeArrowheads="1"/>
          </p:cNvSpPr>
          <p:nvPr/>
        </p:nvSpPr>
        <p:spPr bwMode="auto">
          <a:xfrm>
            <a:off x="1258888" y="5229225"/>
            <a:ext cx="2881312" cy="504825"/>
          </a:xfrm>
          <a:prstGeom prst="rect">
            <a:avLst/>
          </a:prstGeom>
          <a:solidFill>
            <a:schemeClr val="accent1"/>
          </a:solidFill>
          <a:ln w="9525">
            <a:solidFill>
              <a:schemeClr val="tx1"/>
            </a:solidFill>
            <a:miter lim="800000"/>
            <a:headEnd/>
            <a:tailEnd/>
          </a:ln>
        </p:spPr>
        <p:txBody>
          <a:bodyPr wrap="none" anchor="ctr"/>
          <a:lstStyle/>
          <a:p>
            <a:pPr algn="ctr"/>
            <a:r>
              <a:rPr lang="fa-IR"/>
              <a:t>بلافاصله بعد از رخداد از مشاهده خود </a:t>
            </a:r>
          </a:p>
          <a:p>
            <a:pPr algn="ctr"/>
            <a:r>
              <a:rPr lang="fa-IR"/>
              <a:t>يادداشت برداريد</a:t>
            </a:r>
            <a:endParaRPr lang="en-US"/>
          </a:p>
        </p:txBody>
      </p:sp>
      <p:sp>
        <p:nvSpPr>
          <p:cNvPr id="237577" name="Rectangle 9"/>
          <p:cNvSpPr>
            <a:spLocks noChangeArrowheads="1"/>
          </p:cNvSpPr>
          <p:nvPr/>
        </p:nvSpPr>
        <p:spPr bwMode="auto">
          <a:xfrm>
            <a:off x="1042988" y="6237288"/>
            <a:ext cx="2951162" cy="620712"/>
          </a:xfrm>
          <a:prstGeom prst="rect">
            <a:avLst/>
          </a:prstGeom>
          <a:solidFill>
            <a:schemeClr val="accent1"/>
          </a:solidFill>
          <a:ln w="9525">
            <a:solidFill>
              <a:schemeClr val="tx1"/>
            </a:solidFill>
            <a:miter lim="800000"/>
            <a:headEnd/>
            <a:tailEnd/>
          </a:ln>
        </p:spPr>
        <p:txBody>
          <a:bodyPr wrap="none" anchor="ctr"/>
          <a:lstStyle/>
          <a:p>
            <a:pPr algn="ctr"/>
            <a:r>
              <a:rPr lang="fa-IR"/>
              <a:t>از يادداشتهاي خود ، داده ها را براي</a:t>
            </a:r>
          </a:p>
          <a:p>
            <a:pPr algn="ctr"/>
            <a:r>
              <a:rPr lang="fa-IR"/>
              <a:t>تجزيه وتحليل آماده نماييد.</a:t>
            </a:r>
            <a:endParaRPr lang="en-US"/>
          </a:p>
        </p:txBody>
      </p:sp>
      <p:sp>
        <p:nvSpPr>
          <p:cNvPr id="237578" name="Rectangle 10"/>
          <p:cNvSpPr>
            <a:spLocks noChangeArrowheads="1"/>
          </p:cNvSpPr>
          <p:nvPr/>
        </p:nvSpPr>
        <p:spPr bwMode="auto">
          <a:xfrm>
            <a:off x="5508625" y="5876925"/>
            <a:ext cx="2736850" cy="719138"/>
          </a:xfrm>
          <a:prstGeom prst="rect">
            <a:avLst/>
          </a:prstGeom>
          <a:solidFill>
            <a:schemeClr val="accent1"/>
          </a:solidFill>
          <a:ln w="9525">
            <a:solidFill>
              <a:schemeClr val="tx1"/>
            </a:solidFill>
            <a:miter lim="800000"/>
            <a:headEnd/>
            <a:tailEnd/>
          </a:ln>
        </p:spPr>
        <p:txBody>
          <a:bodyPr wrap="none" anchor="ctr"/>
          <a:lstStyle/>
          <a:p>
            <a:pPr algn="ctr"/>
            <a:r>
              <a:rPr lang="fa-IR"/>
              <a:t>از علامتهايي که گذاشته ايد، داده ها </a:t>
            </a:r>
          </a:p>
          <a:p>
            <a:pPr algn="ctr"/>
            <a:r>
              <a:rPr lang="fa-IR"/>
              <a:t>را براي تجزيه و تحليل تهيه نماييد.</a:t>
            </a:r>
            <a:endParaRPr lang="en-US"/>
          </a:p>
        </p:txBody>
      </p:sp>
      <p:sp>
        <p:nvSpPr>
          <p:cNvPr id="237579" name="Line 11"/>
          <p:cNvSpPr>
            <a:spLocks noChangeShapeType="1"/>
          </p:cNvSpPr>
          <p:nvPr/>
        </p:nvSpPr>
        <p:spPr bwMode="auto">
          <a:xfrm>
            <a:off x="4500563" y="620713"/>
            <a:ext cx="0" cy="360362"/>
          </a:xfrm>
          <a:prstGeom prst="line">
            <a:avLst/>
          </a:prstGeom>
          <a:noFill/>
          <a:ln w="9525">
            <a:solidFill>
              <a:schemeClr val="tx1"/>
            </a:solidFill>
            <a:round/>
            <a:headEnd/>
            <a:tailEnd type="triangle" w="med" len="med"/>
          </a:ln>
        </p:spPr>
        <p:txBody>
          <a:bodyPr/>
          <a:lstStyle/>
          <a:p>
            <a:endParaRPr lang="en-US"/>
          </a:p>
        </p:txBody>
      </p:sp>
      <p:sp>
        <p:nvSpPr>
          <p:cNvPr id="237580" name="Line 12"/>
          <p:cNvSpPr>
            <a:spLocks noChangeShapeType="1"/>
          </p:cNvSpPr>
          <p:nvPr/>
        </p:nvSpPr>
        <p:spPr bwMode="auto">
          <a:xfrm>
            <a:off x="4500563" y="1341438"/>
            <a:ext cx="0" cy="431800"/>
          </a:xfrm>
          <a:prstGeom prst="line">
            <a:avLst/>
          </a:prstGeom>
          <a:noFill/>
          <a:ln w="9525">
            <a:solidFill>
              <a:schemeClr val="tx1"/>
            </a:solidFill>
            <a:round/>
            <a:headEnd/>
            <a:tailEnd type="triangle" w="med" len="med"/>
          </a:ln>
        </p:spPr>
        <p:txBody>
          <a:bodyPr/>
          <a:lstStyle/>
          <a:p>
            <a:endParaRPr lang="en-US"/>
          </a:p>
        </p:txBody>
      </p:sp>
      <p:sp>
        <p:nvSpPr>
          <p:cNvPr id="237581" name="Line 13"/>
          <p:cNvSpPr>
            <a:spLocks noChangeShapeType="1"/>
          </p:cNvSpPr>
          <p:nvPr/>
        </p:nvSpPr>
        <p:spPr bwMode="auto">
          <a:xfrm>
            <a:off x="4500563" y="2636838"/>
            <a:ext cx="0" cy="504825"/>
          </a:xfrm>
          <a:prstGeom prst="line">
            <a:avLst/>
          </a:prstGeom>
          <a:noFill/>
          <a:ln w="9525">
            <a:solidFill>
              <a:schemeClr val="tx1"/>
            </a:solidFill>
            <a:round/>
            <a:headEnd/>
            <a:tailEnd type="triangle" w="med" len="med"/>
          </a:ln>
        </p:spPr>
        <p:txBody>
          <a:bodyPr/>
          <a:lstStyle/>
          <a:p>
            <a:endParaRPr lang="en-US"/>
          </a:p>
        </p:txBody>
      </p:sp>
      <p:sp>
        <p:nvSpPr>
          <p:cNvPr id="237582" name="Line 14"/>
          <p:cNvSpPr>
            <a:spLocks noChangeShapeType="1"/>
          </p:cNvSpPr>
          <p:nvPr/>
        </p:nvSpPr>
        <p:spPr bwMode="auto">
          <a:xfrm>
            <a:off x="4500563" y="3716338"/>
            <a:ext cx="0" cy="433387"/>
          </a:xfrm>
          <a:prstGeom prst="line">
            <a:avLst/>
          </a:prstGeom>
          <a:noFill/>
          <a:ln w="9525">
            <a:solidFill>
              <a:schemeClr val="tx1"/>
            </a:solidFill>
            <a:round/>
            <a:headEnd/>
            <a:tailEnd type="triangle" w="med" len="med"/>
          </a:ln>
        </p:spPr>
        <p:txBody>
          <a:bodyPr/>
          <a:lstStyle/>
          <a:p>
            <a:endParaRPr lang="en-US"/>
          </a:p>
        </p:txBody>
      </p:sp>
      <p:sp>
        <p:nvSpPr>
          <p:cNvPr id="237583" name="Line 15"/>
          <p:cNvSpPr>
            <a:spLocks noChangeShapeType="1"/>
          </p:cNvSpPr>
          <p:nvPr/>
        </p:nvSpPr>
        <p:spPr bwMode="auto">
          <a:xfrm flipH="1">
            <a:off x="3276600" y="4508500"/>
            <a:ext cx="790575" cy="720725"/>
          </a:xfrm>
          <a:prstGeom prst="line">
            <a:avLst/>
          </a:prstGeom>
          <a:noFill/>
          <a:ln w="9525">
            <a:solidFill>
              <a:schemeClr val="tx1"/>
            </a:solidFill>
            <a:round/>
            <a:headEnd/>
            <a:tailEnd type="triangle" w="med" len="med"/>
          </a:ln>
        </p:spPr>
        <p:txBody>
          <a:bodyPr/>
          <a:lstStyle/>
          <a:p>
            <a:endParaRPr lang="en-US"/>
          </a:p>
        </p:txBody>
      </p:sp>
      <p:sp>
        <p:nvSpPr>
          <p:cNvPr id="237584" name="Line 16"/>
          <p:cNvSpPr>
            <a:spLocks noChangeShapeType="1"/>
          </p:cNvSpPr>
          <p:nvPr/>
        </p:nvSpPr>
        <p:spPr bwMode="auto">
          <a:xfrm>
            <a:off x="2627313" y="5734050"/>
            <a:ext cx="0" cy="503238"/>
          </a:xfrm>
          <a:prstGeom prst="line">
            <a:avLst/>
          </a:prstGeom>
          <a:noFill/>
          <a:ln w="9525">
            <a:solidFill>
              <a:schemeClr val="tx1"/>
            </a:solidFill>
            <a:round/>
            <a:headEnd/>
            <a:tailEnd type="triangle" w="med" len="med"/>
          </a:ln>
        </p:spPr>
        <p:txBody>
          <a:bodyPr/>
          <a:lstStyle/>
          <a:p>
            <a:endParaRPr lang="en-US"/>
          </a:p>
        </p:txBody>
      </p:sp>
      <p:sp>
        <p:nvSpPr>
          <p:cNvPr id="237585" name="Line 17"/>
          <p:cNvSpPr>
            <a:spLocks noChangeShapeType="1"/>
          </p:cNvSpPr>
          <p:nvPr/>
        </p:nvSpPr>
        <p:spPr bwMode="auto">
          <a:xfrm>
            <a:off x="4787900" y="4508500"/>
            <a:ext cx="1296988" cy="1368425"/>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rrowheads="1"/>
          </p:cNvSpPr>
          <p:nvPr>
            <p:ph type="title"/>
          </p:nvPr>
        </p:nvSpPr>
        <p:spPr/>
        <p:txBody>
          <a:bodyPr rtlCol="0">
            <a:normAutofit/>
          </a:bodyPr>
          <a:lstStyle/>
          <a:p>
            <a:pPr fontAlgn="auto">
              <a:spcAft>
                <a:spcPts val="0"/>
              </a:spcAft>
              <a:defRPr/>
            </a:pPr>
            <a:r>
              <a:rPr lang="fa-IR" smtClean="0">
                <a:solidFill>
                  <a:schemeClr val="accent1">
                    <a:tint val="3000"/>
                    <a:alpha val="95000"/>
                  </a:schemeClr>
                </a:solidFill>
              </a:rPr>
              <a:t>محاسن روش مشاهده</a:t>
            </a:r>
            <a:endParaRPr lang="en-US" smtClean="0">
              <a:solidFill>
                <a:schemeClr val="accent1">
                  <a:tint val="3000"/>
                  <a:alpha val="95000"/>
                </a:schemeClr>
              </a:solidFill>
            </a:endParaRPr>
          </a:p>
        </p:txBody>
      </p:sp>
      <p:sp>
        <p:nvSpPr>
          <p:cNvPr id="238595" name="Rectangle 3"/>
          <p:cNvSpPr>
            <a:spLocks noGrp="1" noChangeArrowheads="1"/>
          </p:cNvSpPr>
          <p:nvPr>
            <p:ph idx="1"/>
          </p:nvPr>
        </p:nvSpPr>
        <p:spPr/>
        <p:txBody>
          <a:bodyPr/>
          <a:lstStyle/>
          <a:p>
            <a:pPr algn="justLow" rtl="1">
              <a:buFont typeface="Wingdings" pitchFamily="2" charset="2"/>
              <a:buNone/>
            </a:pPr>
            <a:r>
              <a:rPr lang="fa-IR" smtClean="0"/>
              <a:t>1. با توجه به حضور محقق در محيط و برقراري ارتباط مستقيم شنوايي و بينايي، اطلاعات واقعي و دقيق به دست محقق مي رسد و در بين ساير روشها بهترين روش گردآوري اطلاعات است.</a:t>
            </a:r>
          </a:p>
          <a:p>
            <a:pPr algn="justLow" rtl="1">
              <a:buFont typeface="Wingdings" pitchFamily="2" charset="2"/>
              <a:buNone/>
            </a:pPr>
            <a:r>
              <a:rPr lang="fa-IR" smtClean="0"/>
              <a:t>2. حجم اطلاعات وسيتري از محيط و فرد يا افراد مورد مشاهده به دست محقق مي رسد.</a:t>
            </a:r>
          </a:p>
          <a:p>
            <a:pPr algn="justLow" rtl="1">
              <a:buFont typeface="Wingdings" pitchFamily="2" charset="2"/>
              <a:buNone/>
            </a:pPr>
            <a:r>
              <a:rPr lang="fa-IR" smtClean="0"/>
              <a:t>3. براي شناخت افرادي که قادر به بيان وضعيت خود از طرق ديگر نيستند مناسب است. </a:t>
            </a:r>
            <a:endParaRPr lang="en-US" smtClean="0"/>
          </a:p>
        </p:txBody>
      </p:sp>
    </p:spTree>
  </p:cSld>
  <p:clrMapOvr>
    <a:masterClrMapping/>
  </p:clrMapOvr>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idx="1"/>
          </p:nvPr>
        </p:nvSpPr>
        <p:spPr>
          <a:xfrm>
            <a:off x="457200" y="404813"/>
            <a:ext cx="8229600" cy="5721350"/>
          </a:xfrm>
        </p:spPr>
        <p:txBody>
          <a:bodyPr/>
          <a:lstStyle/>
          <a:p>
            <a:pPr algn="justLow" rtl="1">
              <a:buFont typeface="Wingdings" pitchFamily="2" charset="2"/>
              <a:buNone/>
            </a:pPr>
            <a:r>
              <a:rPr lang="fa-IR" smtClean="0"/>
              <a:t>4. روش کنترل براي ساير روشهاي گردآوري اطلاعات</a:t>
            </a:r>
          </a:p>
          <a:p>
            <a:pPr algn="justLow" rtl="1">
              <a:buFont typeface="Wingdings" pitchFamily="2" charset="2"/>
              <a:buNone/>
            </a:pPr>
            <a:r>
              <a:rPr lang="fa-IR" smtClean="0"/>
              <a:t>5. جمع آوري واقعي تر اطلاعات و فهم مستقيم رفتارها و رويدادها</a:t>
            </a:r>
          </a:p>
          <a:p>
            <a:pPr algn="justLow" rtl="1">
              <a:buFont typeface="Wingdings" pitchFamily="2" charset="2"/>
              <a:buNone/>
            </a:pPr>
            <a:r>
              <a:rPr lang="fa-IR" smtClean="0"/>
              <a:t>6. مشکلات زباني و فرهنگي همانند ساير روشها تأثير کمتري در اجراي روش دارد.</a:t>
            </a:r>
          </a:p>
          <a:p>
            <a:pPr algn="justLow" rtl="1">
              <a:buFont typeface="Wingdings" pitchFamily="2" charset="2"/>
              <a:buNone/>
            </a:pPr>
            <a:r>
              <a:rPr lang="fa-IR" smtClean="0"/>
              <a:t>7. در مشاهده بويژه اگر غيرعلني باشد مقاومت و جدل و ممانعت احتمالي بر سر راه گردآوري اطلاعات وجود ندارد.</a:t>
            </a:r>
            <a:endParaRPr lang="en-US" smtClean="0"/>
          </a:p>
        </p:txBody>
      </p:sp>
    </p:spTree>
  </p:cSld>
  <p:clrMapOvr>
    <a:masterClrMapping/>
  </p:clrMapOvr>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روشهاي صوتي و تصويري</a:t>
            </a:r>
            <a:endParaRPr lang="en-US" dirty="0" smtClean="0">
              <a:solidFill>
                <a:schemeClr val="accent1">
                  <a:tint val="3000"/>
                  <a:alpha val="95000"/>
                </a:schemeClr>
              </a:solidFill>
            </a:endParaRPr>
          </a:p>
        </p:txBody>
      </p:sp>
      <p:sp>
        <p:nvSpPr>
          <p:cNvPr id="240643" name="Rectangle 3"/>
          <p:cNvSpPr>
            <a:spLocks noGrp="1" noChangeArrowheads="1"/>
          </p:cNvSpPr>
          <p:nvPr>
            <p:ph idx="1"/>
          </p:nvPr>
        </p:nvSpPr>
        <p:spPr/>
        <p:txBody>
          <a:bodyPr/>
          <a:lstStyle/>
          <a:p>
            <a:pPr algn="justLow" rtl="1">
              <a:buFont typeface="Wingdings" pitchFamily="2" charset="2"/>
              <a:buNone/>
            </a:pPr>
            <a:r>
              <a:rPr lang="fa-IR" smtClean="0"/>
              <a:t>بيشتر به عنوان روشهاي مکمل مورد استفاده قرار مي گيرند.</a:t>
            </a:r>
          </a:p>
          <a:p>
            <a:pPr algn="justLow" rtl="1">
              <a:buFont typeface="Wingdings" pitchFamily="2" charset="2"/>
              <a:buNone/>
            </a:pPr>
            <a:r>
              <a:rPr lang="fa-IR" sz="2400" smtClean="0"/>
              <a:t>   </a:t>
            </a:r>
          </a:p>
          <a:p>
            <a:pPr algn="justLow" rtl="1">
              <a:buFont typeface="Wingdings" pitchFamily="2" charset="2"/>
              <a:buNone/>
            </a:pPr>
            <a:r>
              <a:rPr lang="fa-IR" sz="2400" smtClean="0"/>
              <a:t>                                     دستگاه ضبط صوت</a:t>
            </a:r>
          </a:p>
          <a:p>
            <a:pPr algn="justLow" rtl="1">
              <a:buFont typeface="Wingdings" pitchFamily="2" charset="2"/>
              <a:buNone/>
            </a:pPr>
            <a:r>
              <a:rPr lang="fa-IR" sz="2400" smtClean="0"/>
              <a:t>                                     دوربين عکاسي </a:t>
            </a:r>
          </a:p>
          <a:p>
            <a:pPr algn="justLow" rtl="1">
              <a:buFont typeface="Wingdings" pitchFamily="2" charset="2"/>
              <a:buNone/>
            </a:pPr>
            <a:r>
              <a:rPr lang="fa-IR" smtClean="0"/>
              <a:t>ابزار مورد استفاده</a:t>
            </a:r>
            <a:r>
              <a:rPr lang="fa-IR" sz="2400" smtClean="0"/>
              <a:t>         دستگاههاي فيلمبرداري ويدئويي يا تلويزيوني</a:t>
            </a:r>
          </a:p>
          <a:p>
            <a:pPr algn="justLow" rtl="1">
              <a:buFont typeface="Wingdings" pitchFamily="2" charset="2"/>
              <a:buNone/>
            </a:pPr>
            <a:r>
              <a:rPr lang="fa-IR" sz="2400" smtClean="0"/>
              <a:t>                                     دستگاههاي عکسبرداري هوايي </a:t>
            </a:r>
          </a:p>
          <a:p>
            <a:pPr algn="justLow" rtl="1">
              <a:buFont typeface="Wingdings" pitchFamily="2" charset="2"/>
              <a:buNone/>
            </a:pPr>
            <a:r>
              <a:rPr lang="fa-IR" sz="2400" smtClean="0"/>
              <a:t>                                     ماهواره ها</a:t>
            </a:r>
          </a:p>
          <a:p>
            <a:pPr algn="justLow" rtl="1">
              <a:buFont typeface="Wingdings" pitchFamily="2" charset="2"/>
              <a:buNone/>
            </a:pPr>
            <a:r>
              <a:rPr lang="fa-IR" sz="2400" smtClean="0"/>
              <a:t>                                     دستگاههاي سنجش از دور </a:t>
            </a:r>
            <a:endParaRPr lang="en-US" smtClean="0"/>
          </a:p>
        </p:txBody>
      </p:sp>
      <p:sp>
        <p:nvSpPr>
          <p:cNvPr id="240644" name="AutoShape 4"/>
          <p:cNvSpPr>
            <a:spLocks/>
          </p:cNvSpPr>
          <p:nvPr/>
        </p:nvSpPr>
        <p:spPr bwMode="auto">
          <a:xfrm>
            <a:off x="5580063" y="2708275"/>
            <a:ext cx="431800" cy="2449513"/>
          </a:xfrm>
          <a:prstGeom prst="rightBrace">
            <a:avLst>
              <a:gd name="adj1" fmla="val 47273"/>
              <a:gd name="adj2" fmla="val 50000"/>
            </a:avLst>
          </a:prstGeom>
          <a:noFill/>
          <a:ln w="9525">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روشهاي ترکيبي</a:t>
            </a:r>
            <a:endParaRPr lang="en-US" dirty="0" smtClean="0">
              <a:solidFill>
                <a:schemeClr val="accent1">
                  <a:tint val="3000"/>
                  <a:alpha val="95000"/>
                </a:schemeClr>
              </a:solidFill>
            </a:endParaRPr>
          </a:p>
        </p:txBody>
      </p:sp>
      <p:sp>
        <p:nvSpPr>
          <p:cNvPr id="241667" name="Rectangle 3"/>
          <p:cNvSpPr>
            <a:spLocks noGrp="1" noChangeArrowheads="1"/>
          </p:cNvSpPr>
          <p:nvPr>
            <p:ph idx="1"/>
          </p:nvPr>
        </p:nvSpPr>
        <p:spPr>
          <a:xfrm>
            <a:off x="457200" y="2205038"/>
            <a:ext cx="8229600" cy="3921125"/>
          </a:xfrm>
        </p:spPr>
        <p:txBody>
          <a:bodyPr/>
          <a:lstStyle/>
          <a:p>
            <a:pPr algn="justLow" rtl="1">
              <a:buFont typeface="Wingdings" pitchFamily="2" charset="2"/>
              <a:buNone/>
            </a:pPr>
            <a:r>
              <a:rPr lang="fa-IR" smtClean="0"/>
              <a:t>در جايي که هر کدام از روشهاي چندگانه يادشده بتنهايي براي انجام دادن يک تحقيق علمي مناسب نباشد و لازم آيد که محقق از چند روش استفاده نمايد يک روش ترکيبي را در پيش مي گيرد .</a:t>
            </a:r>
          </a:p>
          <a:p>
            <a:pPr algn="justLow" rtl="1">
              <a:buFont typeface="Wingdings" pitchFamily="2" charset="2"/>
              <a:buNone/>
            </a:pPr>
            <a:endParaRPr lang="fa-IR" smtClean="0"/>
          </a:p>
          <a:p>
            <a:pPr algn="justLow" rtl="1">
              <a:buFont typeface="Wingdings" pitchFamily="2" charset="2"/>
              <a:buNone/>
            </a:pPr>
            <a:r>
              <a:rPr lang="fa-IR" b="1" smtClean="0"/>
              <a:t>      تحقيقات علمي           روش ترکيبي</a:t>
            </a:r>
            <a:endParaRPr lang="en-US" b="1" smtClean="0"/>
          </a:p>
        </p:txBody>
      </p:sp>
      <p:sp>
        <p:nvSpPr>
          <p:cNvPr id="241668" name="Line 4"/>
          <p:cNvSpPr>
            <a:spLocks noChangeShapeType="1"/>
          </p:cNvSpPr>
          <p:nvPr/>
        </p:nvSpPr>
        <p:spPr bwMode="auto">
          <a:xfrm flipH="1">
            <a:off x="4859338" y="5229225"/>
            <a:ext cx="1008062"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rrowheads="1"/>
          </p:cNvSpPr>
          <p:nvPr>
            <p:ph type="title"/>
          </p:nvPr>
        </p:nvSpPr>
        <p:spPr>
          <a:xfrm>
            <a:off x="468313" y="836613"/>
            <a:ext cx="8229600" cy="1143000"/>
          </a:xfrm>
        </p:spPr>
        <p:txBody>
          <a:bodyPr rtlCol="0">
            <a:normAutofit/>
          </a:bodyPr>
          <a:lstStyle/>
          <a:p>
            <a:pPr fontAlgn="auto">
              <a:spcAft>
                <a:spcPts val="0"/>
              </a:spcAft>
              <a:defRPr/>
            </a:pPr>
            <a:r>
              <a:rPr lang="fa-IR" smtClean="0">
                <a:solidFill>
                  <a:schemeClr val="accent1">
                    <a:tint val="3000"/>
                    <a:alpha val="95000"/>
                  </a:schemeClr>
                </a:solidFill>
              </a:rPr>
              <a:t>فصل هشتم</a:t>
            </a:r>
            <a:endParaRPr lang="en-US" smtClean="0">
              <a:solidFill>
                <a:schemeClr val="accent1">
                  <a:tint val="3000"/>
                  <a:alpha val="95000"/>
                </a:schemeClr>
              </a:solidFill>
            </a:endParaRPr>
          </a:p>
        </p:txBody>
      </p:sp>
      <p:sp>
        <p:nvSpPr>
          <p:cNvPr id="242691" name="Rectangle 3"/>
          <p:cNvSpPr>
            <a:spLocks noGrp="1" noChangeArrowheads="1"/>
          </p:cNvSpPr>
          <p:nvPr>
            <p:ph idx="1"/>
          </p:nvPr>
        </p:nvSpPr>
        <p:spPr>
          <a:xfrm>
            <a:off x="395288" y="3008313"/>
            <a:ext cx="8229600" cy="3849687"/>
          </a:xfrm>
        </p:spPr>
        <p:txBody>
          <a:bodyPr/>
          <a:lstStyle/>
          <a:p>
            <a:pPr algn="ctr" rtl="1">
              <a:buFont typeface="Wingdings" pitchFamily="2" charset="2"/>
              <a:buNone/>
            </a:pPr>
            <a:r>
              <a:rPr lang="fa-IR" sz="4400" smtClean="0"/>
              <a:t>کدگذاري، استخراج و طبقه بندي داده ها</a:t>
            </a:r>
            <a:endParaRPr lang="en-US" sz="4400" smtClean="0"/>
          </a:p>
        </p:txBody>
      </p:sp>
    </p:spTree>
  </p:cSld>
  <p:clrMapOvr>
    <a:masterClrMapping/>
  </p:clrMapOvr>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کدگذاري</a:t>
            </a:r>
            <a:endParaRPr lang="en-US" dirty="0" smtClean="0">
              <a:solidFill>
                <a:schemeClr val="accent1">
                  <a:tint val="3000"/>
                  <a:alpha val="95000"/>
                </a:schemeClr>
              </a:solidFill>
            </a:endParaRPr>
          </a:p>
        </p:txBody>
      </p:sp>
      <p:sp>
        <p:nvSpPr>
          <p:cNvPr id="243715" name="Rectangle 3"/>
          <p:cNvSpPr>
            <a:spLocks noGrp="1" noChangeArrowheads="1"/>
          </p:cNvSpPr>
          <p:nvPr>
            <p:ph idx="1"/>
          </p:nvPr>
        </p:nvSpPr>
        <p:spPr/>
        <p:txBody>
          <a:bodyPr/>
          <a:lstStyle/>
          <a:p>
            <a:pPr algn="justLow" rtl="1">
              <a:buFont typeface="Wingdings" pitchFamily="2" charset="2"/>
              <a:buNone/>
            </a:pPr>
            <a:r>
              <a:rPr lang="fa-IR" smtClean="0"/>
              <a:t>کدگذاري در جاهاي مختلف مورداستفاده محقق قرار مي گيرد: </a:t>
            </a:r>
          </a:p>
          <a:p>
            <a:pPr algn="justLow" rtl="1">
              <a:buFont typeface="Wingdings" pitchFamily="2" charset="2"/>
              <a:buNone/>
            </a:pPr>
            <a:r>
              <a:rPr lang="fa-IR" sz="2400" smtClean="0"/>
              <a:t>به عنوان مثال</a:t>
            </a:r>
          </a:p>
          <a:p>
            <a:pPr algn="justLow" rtl="1">
              <a:buFont typeface="Wingdings" pitchFamily="2" charset="2"/>
              <a:buNone/>
            </a:pPr>
            <a:r>
              <a:rPr lang="fa-IR" sz="2800" smtClean="0"/>
              <a:t>در تحقيقات و مطالعات کتابخانه اي براي خلاصه کردن اطلاعات و صرفه جويي در وقت در هنگام فيش برداري</a:t>
            </a:r>
          </a:p>
          <a:p>
            <a:pPr algn="justLow" rtl="1">
              <a:buFont typeface="Wingdings" pitchFamily="2" charset="2"/>
              <a:buNone/>
            </a:pPr>
            <a:endParaRPr lang="fa-IR" sz="2800" smtClean="0"/>
          </a:p>
          <a:p>
            <a:pPr algn="justLow" rtl="1">
              <a:buFont typeface="Wingdings" pitchFamily="2" charset="2"/>
              <a:buNone/>
            </a:pPr>
            <a:r>
              <a:rPr lang="fa-IR" smtClean="0"/>
              <a:t>کدگذاري عمدتاً در تحقيقهاي ميداني موضوعيت دارد</a:t>
            </a:r>
            <a:endParaRPr lang="en-US" smtClean="0"/>
          </a:p>
        </p:txBody>
      </p:sp>
    </p:spTree>
  </p:cSld>
  <p:clrMapOvr>
    <a:masterClrMapping/>
  </p:clrMapOvr>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منظور از کدگذاري در تحقيقات ميداني</a:t>
            </a:r>
            <a:endParaRPr lang="en-US" dirty="0" smtClean="0">
              <a:solidFill>
                <a:schemeClr val="accent1">
                  <a:tint val="3000"/>
                  <a:alpha val="95000"/>
                </a:schemeClr>
              </a:solidFill>
            </a:endParaRPr>
          </a:p>
        </p:txBody>
      </p:sp>
      <p:sp>
        <p:nvSpPr>
          <p:cNvPr id="244739" name="Rectangle 3"/>
          <p:cNvSpPr>
            <a:spLocks noGrp="1" noChangeArrowheads="1"/>
          </p:cNvSpPr>
          <p:nvPr>
            <p:ph idx="1"/>
          </p:nvPr>
        </p:nvSpPr>
        <p:spPr/>
        <p:txBody>
          <a:bodyPr/>
          <a:lstStyle/>
          <a:p>
            <a:pPr algn="justLow" rtl="1">
              <a:buFont typeface="Wingdings" pitchFamily="2" charset="2"/>
              <a:buNone/>
            </a:pPr>
            <a:endParaRPr lang="fa-IR" smtClean="0"/>
          </a:p>
          <a:p>
            <a:pPr algn="justLow" rtl="1">
              <a:buFont typeface="Wingdings" pitchFamily="2" charset="2"/>
              <a:buNone/>
            </a:pPr>
            <a:r>
              <a:rPr lang="fa-IR" smtClean="0"/>
              <a:t>در اينجا منظور از کدگذاري اختصاص دادن شماره يا عددي خاص به هريک از اقلام مندرج در ابزار گردآوري اطلاعات اعم از صفحات ، سوالات ، گزينه ها و ... است تا به کمک آن امکان انتقال اطلاعات به رايانه فراهم آيد.</a:t>
            </a:r>
            <a:endParaRPr lang="en-US" smtClean="0"/>
          </a:p>
        </p:txBody>
      </p:sp>
    </p:spTree>
  </p:cSld>
  <p:clrMapOvr>
    <a:masterClrMapping/>
  </p:clrMapOvr>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rrowheads="1"/>
          </p:cNvSpPr>
          <p:nvPr>
            <p:ph type="title"/>
          </p:nvPr>
        </p:nvSpPr>
        <p:spPr/>
        <p:txBody>
          <a:bodyPr rtlCol="0">
            <a:normAutofit fontScale="90000"/>
          </a:bodyPr>
          <a:lstStyle/>
          <a:p>
            <a:pPr fontAlgn="auto">
              <a:spcAft>
                <a:spcPts val="0"/>
              </a:spcAft>
              <a:defRPr/>
            </a:pPr>
            <a:r>
              <a:rPr lang="fa-IR" sz="4000" dirty="0" smtClean="0">
                <a:solidFill>
                  <a:schemeClr val="accent1">
                    <a:tint val="3000"/>
                    <a:alpha val="95000"/>
                  </a:schemeClr>
                </a:solidFill>
              </a:rPr>
              <a:t>مواردي که محقق در زمان طراحي پرسشنامه و قبل از اجراي عمليات ميداني بايد کدگذاري نمايد</a:t>
            </a:r>
            <a:endParaRPr lang="en-US" sz="4000" dirty="0" smtClean="0">
              <a:solidFill>
                <a:schemeClr val="accent1">
                  <a:tint val="3000"/>
                  <a:alpha val="95000"/>
                </a:schemeClr>
              </a:solidFill>
            </a:endParaRPr>
          </a:p>
        </p:txBody>
      </p:sp>
      <p:sp>
        <p:nvSpPr>
          <p:cNvPr id="245763" name="Rectangle 3"/>
          <p:cNvSpPr>
            <a:spLocks noGrp="1" noChangeArrowheads="1"/>
          </p:cNvSpPr>
          <p:nvPr>
            <p:ph idx="1"/>
          </p:nvPr>
        </p:nvSpPr>
        <p:spPr>
          <a:xfrm>
            <a:off x="457200" y="2060575"/>
            <a:ext cx="8229600" cy="4065588"/>
          </a:xfrm>
        </p:spPr>
        <p:txBody>
          <a:bodyPr/>
          <a:lstStyle/>
          <a:p>
            <a:pPr algn="justLow" rtl="1">
              <a:buFont typeface="Wingdings" pitchFamily="2" charset="2"/>
              <a:buNone/>
            </a:pPr>
            <a:r>
              <a:rPr lang="fa-IR" smtClean="0"/>
              <a:t>1. پرسشنامه</a:t>
            </a:r>
          </a:p>
          <a:p>
            <a:pPr algn="justLow" rtl="1">
              <a:buFont typeface="Wingdings" pitchFamily="2" charset="2"/>
              <a:buNone/>
            </a:pPr>
            <a:r>
              <a:rPr lang="fa-IR" smtClean="0"/>
              <a:t>2. منطقه و ناحيه</a:t>
            </a:r>
          </a:p>
          <a:p>
            <a:pPr algn="justLow" rtl="1">
              <a:buFont typeface="Wingdings" pitchFamily="2" charset="2"/>
              <a:buNone/>
            </a:pPr>
            <a:r>
              <a:rPr lang="fa-IR" smtClean="0"/>
              <a:t>3. صفحات</a:t>
            </a:r>
          </a:p>
          <a:p>
            <a:pPr algn="justLow" rtl="1">
              <a:buFont typeface="Wingdings" pitchFamily="2" charset="2"/>
              <a:buNone/>
            </a:pPr>
            <a:r>
              <a:rPr lang="fa-IR" smtClean="0"/>
              <a:t>4. سؤالات</a:t>
            </a:r>
          </a:p>
          <a:p>
            <a:pPr algn="justLow" rtl="1">
              <a:buFont typeface="Wingdings" pitchFamily="2" charset="2"/>
              <a:buNone/>
            </a:pPr>
            <a:r>
              <a:rPr lang="fa-IR" smtClean="0"/>
              <a:t>5. گزينه ها</a:t>
            </a:r>
          </a:p>
          <a:p>
            <a:pPr algn="justLow" rtl="1">
              <a:buFont typeface="Wingdings" pitchFamily="2" charset="2"/>
              <a:buNone/>
            </a:pPr>
            <a:r>
              <a:rPr lang="fa-IR" smtClean="0"/>
              <a:t>6. ستون کد پاسخها</a:t>
            </a:r>
            <a:endParaRPr lang="en-US"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1524000"/>
            <a:ext cx="7086600" cy="1200329"/>
          </a:xfrm>
          <a:prstGeom prst="rect">
            <a:avLst/>
          </a:prstGeom>
          <a:noFill/>
        </p:spPr>
        <p:txBody>
          <a:bodyPr wrap="square" rtlCol="0">
            <a:spAutoFit/>
          </a:bodyPr>
          <a:lstStyle/>
          <a:p>
            <a:r>
              <a:rPr lang="fa-IR" sz="2400" b="1" dirty="0" smtClean="0">
                <a:solidFill>
                  <a:srgbClr val="00B050"/>
                </a:solidFill>
                <a:latin typeface="Times New Roman" pitchFamily="18" charset="0"/>
                <a:cs typeface="Times New Roman" pitchFamily="18" charset="0"/>
              </a:rPr>
              <a:t>1- کشف روابط میان پدیده ها:</a:t>
            </a:r>
            <a:r>
              <a:rPr lang="fa-IR" sz="2400" b="1" dirty="0" smtClean="0">
                <a:latin typeface="Times New Roman" pitchFamily="18" charset="0"/>
                <a:cs typeface="Times New Roman" pitchFamily="18" charset="0"/>
              </a:rPr>
              <a:t/>
            </a:r>
            <a:br>
              <a:rPr lang="fa-IR" sz="2400" b="1"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سیگار کشیدن (علت) ، خطر ابتلا به سرطان ریه را افزایش می دهد (معلول).</a:t>
            </a:r>
            <a:endParaRPr lang="en-US" sz="2400" dirty="0"/>
          </a:p>
        </p:txBody>
      </p:sp>
      <p:sp>
        <p:nvSpPr>
          <p:cNvPr id="6" name="TextBox 5"/>
          <p:cNvSpPr txBox="1"/>
          <p:nvPr/>
        </p:nvSpPr>
        <p:spPr>
          <a:xfrm>
            <a:off x="838200" y="457200"/>
            <a:ext cx="7315200" cy="584775"/>
          </a:xfrm>
          <a:prstGeom prst="rect">
            <a:avLst/>
          </a:prstGeom>
          <a:noFill/>
        </p:spPr>
        <p:txBody>
          <a:bodyPr wrap="square" rtlCol="0">
            <a:spAutoFit/>
          </a:bodyPr>
          <a:lstStyle/>
          <a:p>
            <a:pPr algn="ctr" rtl="1"/>
            <a:r>
              <a:rPr lang="fa-IR" sz="3200" b="1" dirty="0" smtClean="0">
                <a:solidFill>
                  <a:srgbClr val="FF0000"/>
                </a:solidFill>
                <a:latin typeface="Times New Roman" pitchFamily="18" charset="0"/>
                <a:cs typeface="Times New Roman" pitchFamily="18" charset="0"/>
              </a:rPr>
              <a:t>اهداف روش علمي</a:t>
            </a:r>
            <a:endParaRPr lang="en-US" sz="3200" dirty="0"/>
          </a:p>
        </p:txBody>
      </p:sp>
      <p:sp>
        <p:nvSpPr>
          <p:cNvPr id="8" name="TextBox 7"/>
          <p:cNvSpPr txBox="1"/>
          <p:nvPr/>
        </p:nvSpPr>
        <p:spPr>
          <a:xfrm>
            <a:off x="875643" y="2667000"/>
            <a:ext cx="7658757" cy="1508105"/>
          </a:xfrm>
          <a:prstGeom prst="rect">
            <a:avLst/>
          </a:prstGeom>
          <a:noFill/>
        </p:spPr>
        <p:txBody>
          <a:bodyPr wrap="square" rtlCol="0">
            <a:spAutoFit/>
          </a:bodyPr>
          <a:lstStyle/>
          <a:p>
            <a:r>
              <a:rPr lang="fa-IR" sz="2400" b="1" dirty="0" smtClean="0">
                <a:solidFill>
                  <a:srgbClr val="00B050"/>
                </a:solidFill>
                <a:latin typeface="Times New Roman" pitchFamily="18" charset="0"/>
                <a:cs typeface="Times New Roman" pitchFamily="18" charset="0"/>
              </a:rPr>
              <a:t>2- تبیین روابط میان پدیده ها:</a:t>
            </a:r>
            <a:r>
              <a:rPr lang="fa-IR" sz="2400" b="1" dirty="0" smtClean="0">
                <a:latin typeface="Times New Roman" pitchFamily="18" charset="0"/>
                <a:cs typeface="Times New Roman" pitchFamily="18" charset="0"/>
              </a:rPr>
              <a:t/>
            </a:r>
            <a:br>
              <a:rPr lang="fa-IR" sz="2400" b="1"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(چون سیگار موجب ایجاد ترکیبات شیمیایی در بدن می گردد، وارد خون می شود و....).</a:t>
            </a:r>
            <a:r>
              <a:rPr lang="fa-IR" sz="2000" b="1" dirty="0" smtClean="0">
                <a:latin typeface="Times New Roman" pitchFamily="18" charset="0"/>
                <a:cs typeface="Times New Roman" pitchFamily="18" charset="0"/>
              </a:rPr>
              <a:t/>
            </a:r>
            <a:br>
              <a:rPr lang="fa-IR" sz="2000" b="1" dirty="0" smtClean="0">
                <a:latin typeface="Times New Roman" pitchFamily="18" charset="0"/>
                <a:cs typeface="Times New Roman" pitchFamily="18" charset="0"/>
              </a:rPr>
            </a:br>
            <a:r>
              <a:rPr lang="fa-IR" sz="2000" b="1" dirty="0" smtClean="0">
                <a:latin typeface="Times New Roman" pitchFamily="18" charset="0"/>
                <a:cs typeface="Times New Roman" pitchFamily="18" charset="0"/>
              </a:rPr>
              <a:t> </a:t>
            </a:r>
            <a:endParaRPr lang="en-US" sz="2000" dirty="0"/>
          </a:p>
        </p:txBody>
      </p:sp>
      <p:sp>
        <p:nvSpPr>
          <p:cNvPr id="9" name="TextBox 8"/>
          <p:cNvSpPr txBox="1"/>
          <p:nvPr/>
        </p:nvSpPr>
        <p:spPr>
          <a:xfrm>
            <a:off x="734463" y="3878759"/>
            <a:ext cx="7799937" cy="1200329"/>
          </a:xfrm>
          <a:prstGeom prst="rect">
            <a:avLst/>
          </a:prstGeom>
          <a:noFill/>
        </p:spPr>
        <p:txBody>
          <a:bodyPr wrap="square" rtlCol="0">
            <a:spAutoFit/>
          </a:bodyPr>
          <a:lstStyle/>
          <a:p>
            <a:r>
              <a:rPr lang="fa-IR" sz="2400" b="1" dirty="0" smtClean="0">
                <a:solidFill>
                  <a:srgbClr val="00B050"/>
                </a:solidFill>
                <a:latin typeface="Times New Roman" pitchFamily="18" charset="0"/>
                <a:cs typeface="Times New Roman" pitchFamily="18" charset="0"/>
              </a:rPr>
              <a:t>3- پیش بینی رویدادها:</a:t>
            </a:r>
            <a:r>
              <a:rPr lang="fa-IR" sz="2400" b="1" dirty="0" smtClean="0">
                <a:latin typeface="Times New Roman" pitchFamily="18" charset="0"/>
                <a:cs typeface="Times New Roman" pitchFamily="18" charset="0"/>
              </a:rPr>
              <a:t/>
            </a:r>
            <a:br>
              <a:rPr lang="fa-IR" sz="2400" b="1"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(پیش بینی می شود کسانیکه سیگار می کشند احتمال ابتلاء آنها به سرطان بیشتر است</a:t>
            </a:r>
            <a:r>
              <a:rPr lang="fa-IR" sz="2000" b="1" dirty="0" smtClean="0">
                <a:latin typeface="Times New Roman" pitchFamily="18" charset="0"/>
                <a:cs typeface="Times New Roman" pitchFamily="18" charset="0"/>
              </a:rPr>
              <a:t>).</a:t>
            </a:r>
            <a:endParaRPr lang="en-US" sz="2000" dirty="0"/>
          </a:p>
        </p:txBody>
      </p:sp>
      <p:sp>
        <p:nvSpPr>
          <p:cNvPr id="10" name="TextBox 9"/>
          <p:cNvSpPr txBox="1"/>
          <p:nvPr/>
        </p:nvSpPr>
        <p:spPr>
          <a:xfrm>
            <a:off x="8001000" y="4419600"/>
            <a:ext cx="184731" cy="400110"/>
          </a:xfrm>
          <a:prstGeom prst="rect">
            <a:avLst/>
          </a:prstGeom>
          <a:noFill/>
        </p:spPr>
        <p:txBody>
          <a:bodyPr wrap="none" rtlCol="0">
            <a:spAutoFit/>
          </a:bodyPr>
          <a:lstStyle/>
          <a:p>
            <a:endParaRPr lang="en-US" sz="2000" dirty="0"/>
          </a:p>
        </p:txBody>
      </p:sp>
      <p:sp>
        <p:nvSpPr>
          <p:cNvPr id="11" name="Rectangle 10"/>
          <p:cNvSpPr/>
          <p:nvPr/>
        </p:nvSpPr>
        <p:spPr>
          <a:xfrm>
            <a:off x="838200" y="5171182"/>
            <a:ext cx="7772400" cy="1200329"/>
          </a:xfrm>
          <a:prstGeom prst="rect">
            <a:avLst/>
          </a:prstGeom>
        </p:spPr>
        <p:txBody>
          <a:bodyPr wrap="square">
            <a:spAutoFit/>
          </a:bodyPr>
          <a:lstStyle/>
          <a:p>
            <a:r>
              <a:rPr lang="fa-IR" sz="2400" b="1" dirty="0" smtClean="0">
                <a:solidFill>
                  <a:srgbClr val="00B050"/>
                </a:solidFill>
                <a:latin typeface="Times New Roman" pitchFamily="18" charset="0"/>
                <a:cs typeface="Times New Roman" pitchFamily="18" charset="0"/>
              </a:rPr>
              <a:t>4- کنترل اثرات رویدادها:</a:t>
            </a:r>
            <a:r>
              <a:rPr lang="fa-IR" sz="2400" b="1" dirty="0" smtClean="0">
                <a:latin typeface="Times New Roman" pitchFamily="18" charset="0"/>
                <a:cs typeface="Times New Roman" pitchFamily="18" charset="0"/>
              </a:rPr>
              <a:t/>
            </a:r>
            <a:br>
              <a:rPr lang="fa-IR" sz="2400" b="1"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 برای جلوگیری از خطر ابتلا به سرطان ریه در افراد سیگاری باید هر ماه تست ریه انجام شود).</a:t>
            </a:r>
            <a:r>
              <a:rPr lang="fa-IR" sz="2000" b="1" dirty="0" smtClean="0">
                <a:latin typeface="Times New Roman" pitchFamily="18" charset="0"/>
                <a:cs typeface="Times New Roman" pitchFamily="18" charset="0"/>
              </a:rPr>
              <a:t>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1" grpId="0"/>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idx="1"/>
          </p:nvPr>
        </p:nvSpPr>
        <p:spPr>
          <a:xfrm>
            <a:off x="395288" y="0"/>
            <a:ext cx="8229600" cy="7100888"/>
          </a:xfrm>
        </p:spPr>
        <p:txBody>
          <a:bodyPr/>
          <a:lstStyle/>
          <a:p>
            <a:pPr algn="r" rtl="1">
              <a:buFont typeface="Wingdings" pitchFamily="2" charset="2"/>
              <a:buNone/>
            </a:pPr>
            <a:r>
              <a:rPr lang="fa-IR" sz="1600" smtClean="0"/>
              <a:t>طرح7</a:t>
            </a:r>
            <a:endParaRPr lang="en-US" sz="1600" smtClean="0"/>
          </a:p>
        </p:txBody>
      </p:sp>
      <p:graphicFrame>
        <p:nvGraphicFramePr>
          <p:cNvPr id="245763" name="Group 3"/>
          <p:cNvGraphicFramePr>
            <a:graphicFrameLocks noGrp="1"/>
          </p:cNvGraphicFramePr>
          <p:nvPr/>
        </p:nvGraphicFramePr>
        <p:xfrm>
          <a:off x="395288" y="333375"/>
          <a:ext cx="8353425" cy="6030595"/>
        </p:xfrm>
        <a:graphic>
          <a:graphicData uri="http://schemas.openxmlformats.org/drawingml/2006/table">
            <a:tbl>
              <a:tblPr/>
              <a:tblGrid>
                <a:gridCol w="576262"/>
                <a:gridCol w="7777163"/>
              </a:tblGrid>
              <a:tr h="574675">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طشتک محل کد پرسشنامه                         12/235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و صفحه مربوط                                           </a:t>
                      </a:r>
                      <a:endPar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812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3</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1</a:t>
                      </a:r>
                      <a:r>
                        <a:rPr kumimoji="0" lang="fa-IR" sz="16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مسير مهاجرت شما کدام يک از حالات زير بوده است؟</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1                            2                        3                       4</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جامعه عشايري به شهر           عشاير به روستا          روستا به شهر          شهر به روستا</a:t>
                      </a:r>
                      <a:endPar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3</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2. مهاجرت تا چه اندازه در بروز فقر و نداري شما موثر بوده است؟</a:t>
                      </a:r>
                    </a:p>
                    <a:p>
                      <a:pPr marL="0" marR="0" lvl="0" indent="0" algn="justLow"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1                 2             3                 4                             5</a:t>
                      </a:r>
                    </a:p>
                    <a:p>
                      <a:pPr marL="0" marR="0" lvl="0" indent="0" algn="justLow"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خيلي زياد             زياد             کم            خيلي کم             تاثير نداشته است</a:t>
                      </a:r>
                      <a:endPar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36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1</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1</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0</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2</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2</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3</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1</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4</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0</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5</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1</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6</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3. کدام يک از عوامل زير سبب مهاجرت شما بوده است؟</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1                                    1                                                      1</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1. کمبود درآمد      بلي                 2. بيکاري      بلي                  3. فقدان امنيت اجتماعي       بلي</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2                                    2                                                      2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خير                                   خير                                                  خير</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1                                           1                                                1</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4. حوادث طبيعي    بلي               5. کمبود خدمات      بلي               6. تحقير روستانشيني       بلي</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2                                           2                                                2</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خير                                        خير                                              خير</a:t>
                      </a:r>
                      <a:endPar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803" name="Line 19"/>
          <p:cNvSpPr>
            <a:spLocks noChangeShapeType="1"/>
          </p:cNvSpPr>
          <p:nvPr/>
        </p:nvSpPr>
        <p:spPr bwMode="auto">
          <a:xfrm>
            <a:off x="684213" y="476250"/>
            <a:ext cx="0" cy="288925"/>
          </a:xfrm>
          <a:prstGeom prst="line">
            <a:avLst/>
          </a:prstGeom>
          <a:noFill/>
          <a:ln w="9525">
            <a:solidFill>
              <a:schemeClr val="tx1"/>
            </a:solidFill>
            <a:round/>
            <a:headEnd/>
            <a:tailEnd/>
          </a:ln>
        </p:spPr>
        <p:txBody>
          <a:bodyPr/>
          <a:lstStyle/>
          <a:p>
            <a:endParaRPr lang="en-US"/>
          </a:p>
        </p:txBody>
      </p:sp>
      <p:sp>
        <p:nvSpPr>
          <p:cNvPr id="246804" name="Line 20"/>
          <p:cNvSpPr>
            <a:spLocks noChangeShapeType="1"/>
          </p:cNvSpPr>
          <p:nvPr/>
        </p:nvSpPr>
        <p:spPr bwMode="auto">
          <a:xfrm>
            <a:off x="684213" y="765175"/>
            <a:ext cx="647700" cy="0"/>
          </a:xfrm>
          <a:prstGeom prst="line">
            <a:avLst/>
          </a:prstGeom>
          <a:noFill/>
          <a:ln w="9525">
            <a:solidFill>
              <a:schemeClr val="tx1"/>
            </a:solidFill>
            <a:round/>
            <a:headEnd/>
            <a:tailEnd/>
          </a:ln>
        </p:spPr>
        <p:txBody>
          <a:bodyPr/>
          <a:lstStyle/>
          <a:p>
            <a:endParaRPr lang="en-US"/>
          </a:p>
        </p:txBody>
      </p:sp>
      <p:sp>
        <p:nvSpPr>
          <p:cNvPr id="246805" name="Line 21"/>
          <p:cNvSpPr>
            <a:spLocks noChangeShapeType="1"/>
          </p:cNvSpPr>
          <p:nvPr/>
        </p:nvSpPr>
        <p:spPr bwMode="auto">
          <a:xfrm flipV="1">
            <a:off x="1331913" y="476250"/>
            <a:ext cx="0" cy="288925"/>
          </a:xfrm>
          <a:prstGeom prst="line">
            <a:avLst/>
          </a:prstGeom>
          <a:noFill/>
          <a:ln w="9525">
            <a:solidFill>
              <a:schemeClr val="tx1"/>
            </a:solidFill>
            <a:round/>
            <a:headEnd/>
            <a:tailEnd/>
          </a:ln>
        </p:spPr>
        <p:txBody>
          <a:bodyPr/>
          <a:lstStyle/>
          <a:p>
            <a:endParaRPr lang="en-US"/>
          </a:p>
        </p:txBody>
      </p:sp>
      <p:sp>
        <p:nvSpPr>
          <p:cNvPr id="246806" name="Rectangle 22"/>
          <p:cNvSpPr>
            <a:spLocks noChangeArrowheads="1"/>
          </p:cNvSpPr>
          <p:nvPr/>
        </p:nvSpPr>
        <p:spPr bwMode="auto">
          <a:xfrm>
            <a:off x="6732588" y="1628775"/>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07" name="Rectangle 23"/>
          <p:cNvSpPr>
            <a:spLocks noChangeArrowheads="1"/>
          </p:cNvSpPr>
          <p:nvPr/>
        </p:nvSpPr>
        <p:spPr bwMode="auto">
          <a:xfrm>
            <a:off x="5076825" y="1628775"/>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08" name="Rectangle 24"/>
          <p:cNvSpPr>
            <a:spLocks noChangeArrowheads="1"/>
          </p:cNvSpPr>
          <p:nvPr/>
        </p:nvSpPr>
        <p:spPr bwMode="auto">
          <a:xfrm>
            <a:off x="3635375" y="1628775"/>
            <a:ext cx="215900" cy="2159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46809" name="Rectangle 25"/>
          <p:cNvSpPr>
            <a:spLocks noChangeArrowheads="1"/>
          </p:cNvSpPr>
          <p:nvPr/>
        </p:nvSpPr>
        <p:spPr bwMode="auto">
          <a:xfrm>
            <a:off x="2195513" y="1628775"/>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10" name="Line 26"/>
          <p:cNvSpPr>
            <a:spLocks noChangeShapeType="1"/>
          </p:cNvSpPr>
          <p:nvPr/>
        </p:nvSpPr>
        <p:spPr bwMode="auto">
          <a:xfrm>
            <a:off x="468313" y="1268413"/>
            <a:ext cx="0" cy="288925"/>
          </a:xfrm>
          <a:prstGeom prst="line">
            <a:avLst/>
          </a:prstGeom>
          <a:noFill/>
          <a:ln w="9525">
            <a:solidFill>
              <a:schemeClr val="tx1"/>
            </a:solidFill>
            <a:round/>
            <a:headEnd/>
            <a:tailEnd/>
          </a:ln>
        </p:spPr>
        <p:txBody>
          <a:bodyPr/>
          <a:lstStyle/>
          <a:p>
            <a:endParaRPr lang="en-US"/>
          </a:p>
        </p:txBody>
      </p:sp>
      <p:sp>
        <p:nvSpPr>
          <p:cNvPr id="246811" name="Line 27"/>
          <p:cNvSpPr>
            <a:spLocks noChangeShapeType="1"/>
          </p:cNvSpPr>
          <p:nvPr/>
        </p:nvSpPr>
        <p:spPr bwMode="auto">
          <a:xfrm>
            <a:off x="468313" y="1557338"/>
            <a:ext cx="358775" cy="0"/>
          </a:xfrm>
          <a:prstGeom prst="line">
            <a:avLst/>
          </a:prstGeom>
          <a:noFill/>
          <a:ln w="9525">
            <a:solidFill>
              <a:schemeClr val="tx1"/>
            </a:solidFill>
            <a:round/>
            <a:headEnd/>
            <a:tailEnd/>
          </a:ln>
        </p:spPr>
        <p:txBody>
          <a:bodyPr/>
          <a:lstStyle/>
          <a:p>
            <a:endParaRPr lang="en-US"/>
          </a:p>
        </p:txBody>
      </p:sp>
      <p:sp>
        <p:nvSpPr>
          <p:cNvPr id="246812" name="Line 28"/>
          <p:cNvSpPr>
            <a:spLocks noChangeShapeType="1"/>
          </p:cNvSpPr>
          <p:nvPr/>
        </p:nvSpPr>
        <p:spPr bwMode="auto">
          <a:xfrm flipV="1">
            <a:off x="827088" y="1268413"/>
            <a:ext cx="0" cy="288925"/>
          </a:xfrm>
          <a:prstGeom prst="line">
            <a:avLst/>
          </a:prstGeom>
          <a:noFill/>
          <a:ln w="9525">
            <a:solidFill>
              <a:schemeClr val="tx1"/>
            </a:solidFill>
            <a:round/>
            <a:headEnd/>
            <a:tailEnd/>
          </a:ln>
        </p:spPr>
        <p:txBody>
          <a:bodyPr/>
          <a:lstStyle/>
          <a:p>
            <a:endParaRPr lang="en-US"/>
          </a:p>
        </p:txBody>
      </p:sp>
      <p:sp>
        <p:nvSpPr>
          <p:cNvPr id="246813" name="Rectangle 29"/>
          <p:cNvSpPr>
            <a:spLocks noChangeArrowheads="1"/>
          </p:cNvSpPr>
          <p:nvPr/>
        </p:nvSpPr>
        <p:spPr bwMode="auto">
          <a:xfrm>
            <a:off x="6588125" y="2565400"/>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14" name="Rectangle 30"/>
          <p:cNvSpPr>
            <a:spLocks noChangeArrowheads="1"/>
          </p:cNvSpPr>
          <p:nvPr/>
        </p:nvSpPr>
        <p:spPr bwMode="auto">
          <a:xfrm>
            <a:off x="7667625" y="2565400"/>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15" name="Rectangle 31"/>
          <p:cNvSpPr>
            <a:spLocks noChangeArrowheads="1"/>
          </p:cNvSpPr>
          <p:nvPr/>
        </p:nvSpPr>
        <p:spPr bwMode="auto">
          <a:xfrm>
            <a:off x="5724525" y="2565400"/>
            <a:ext cx="215900" cy="2159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46816" name="Rectangle 32"/>
          <p:cNvSpPr>
            <a:spLocks noChangeArrowheads="1"/>
          </p:cNvSpPr>
          <p:nvPr/>
        </p:nvSpPr>
        <p:spPr bwMode="auto">
          <a:xfrm>
            <a:off x="4572000" y="2565400"/>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17" name="Rectangle 33"/>
          <p:cNvSpPr>
            <a:spLocks noChangeArrowheads="1"/>
          </p:cNvSpPr>
          <p:nvPr/>
        </p:nvSpPr>
        <p:spPr bwMode="auto">
          <a:xfrm>
            <a:off x="2843213" y="2565400"/>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18" name="Line 34"/>
          <p:cNvSpPr>
            <a:spLocks noChangeShapeType="1"/>
          </p:cNvSpPr>
          <p:nvPr/>
        </p:nvSpPr>
        <p:spPr bwMode="auto">
          <a:xfrm>
            <a:off x="468313" y="2349500"/>
            <a:ext cx="0" cy="288925"/>
          </a:xfrm>
          <a:prstGeom prst="line">
            <a:avLst/>
          </a:prstGeom>
          <a:noFill/>
          <a:ln w="9525">
            <a:solidFill>
              <a:schemeClr val="tx1"/>
            </a:solidFill>
            <a:round/>
            <a:headEnd/>
            <a:tailEnd/>
          </a:ln>
        </p:spPr>
        <p:txBody>
          <a:bodyPr/>
          <a:lstStyle/>
          <a:p>
            <a:endParaRPr lang="en-US"/>
          </a:p>
        </p:txBody>
      </p:sp>
      <p:sp>
        <p:nvSpPr>
          <p:cNvPr id="246819" name="Line 35"/>
          <p:cNvSpPr>
            <a:spLocks noChangeShapeType="1"/>
          </p:cNvSpPr>
          <p:nvPr/>
        </p:nvSpPr>
        <p:spPr bwMode="auto">
          <a:xfrm>
            <a:off x="468313" y="2636838"/>
            <a:ext cx="358775" cy="0"/>
          </a:xfrm>
          <a:prstGeom prst="line">
            <a:avLst/>
          </a:prstGeom>
          <a:noFill/>
          <a:ln w="9525">
            <a:solidFill>
              <a:schemeClr val="tx1"/>
            </a:solidFill>
            <a:round/>
            <a:headEnd/>
            <a:tailEnd/>
          </a:ln>
        </p:spPr>
        <p:txBody>
          <a:bodyPr/>
          <a:lstStyle/>
          <a:p>
            <a:endParaRPr lang="en-US"/>
          </a:p>
        </p:txBody>
      </p:sp>
      <p:sp>
        <p:nvSpPr>
          <p:cNvPr id="246820" name="Line 36"/>
          <p:cNvSpPr>
            <a:spLocks noChangeShapeType="1"/>
          </p:cNvSpPr>
          <p:nvPr/>
        </p:nvSpPr>
        <p:spPr bwMode="auto">
          <a:xfrm flipV="1">
            <a:off x="827088" y="2349500"/>
            <a:ext cx="0" cy="288925"/>
          </a:xfrm>
          <a:prstGeom prst="line">
            <a:avLst/>
          </a:prstGeom>
          <a:noFill/>
          <a:ln w="9525">
            <a:solidFill>
              <a:schemeClr val="tx1"/>
            </a:solidFill>
            <a:round/>
            <a:headEnd/>
            <a:tailEnd/>
          </a:ln>
        </p:spPr>
        <p:txBody>
          <a:bodyPr/>
          <a:lstStyle/>
          <a:p>
            <a:endParaRPr lang="en-US"/>
          </a:p>
        </p:txBody>
      </p:sp>
      <p:sp>
        <p:nvSpPr>
          <p:cNvPr id="246821" name="Rectangle 37"/>
          <p:cNvSpPr>
            <a:spLocks noChangeArrowheads="1"/>
          </p:cNvSpPr>
          <p:nvPr/>
        </p:nvSpPr>
        <p:spPr bwMode="auto">
          <a:xfrm>
            <a:off x="4500563" y="3429000"/>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22" name="Rectangle 38"/>
          <p:cNvSpPr>
            <a:spLocks noChangeArrowheads="1"/>
          </p:cNvSpPr>
          <p:nvPr/>
        </p:nvSpPr>
        <p:spPr bwMode="auto">
          <a:xfrm>
            <a:off x="1331913" y="4005263"/>
            <a:ext cx="215900" cy="2159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46823" name="Rectangle 39"/>
          <p:cNvSpPr>
            <a:spLocks noChangeArrowheads="1"/>
          </p:cNvSpPr>
          <p:nvPr/>
        </p:nvSpPr>
        <p:spPr bwMode="auto">
          <a:xfrm>
            <a:off x="1331913" y="3429000"/>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24" name="Rectangle 40"/>
          <p:cNvSpPr>
            <a:spLocks noChangeArrowheads="1"/>
          </p:cNvSpPr>
          <p:nvPr/>
        </p:nvSpPr>
        <p:spPr bwMode="auto">
          <a:xfrm>
            <a:off x="6732588" y="4005263"/>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25" name="Rectangle 41"/>
          <p:cNvSpPr>
            <a:spLocks noChangeArrowheads="1"/>
          </p:cNvSpPr>
          <p:nvPr/>
        </p:nvSpPr>
        <p:spPr bwMode="auto">
          <a:xfrm>
            <a:off x="6732588" y="3429000"/>
            <a:ext cx="215900" cy="2159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46826" name="Rectangle 42"/>
          <p:cNvSpPr>
            <a:spLocks noChangeArrowheads="1"/>
          </p:cNvSpPr>
          <p:nvPr/>
        </p:nvSpPr>
        <p:spPr bwMode="auto">
          <a:xfrm>
            <a:off x="4500563" y="4005263"/>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27" name="Line 43"/>
          <p:cNvSpPr>
            <a:spLocks noChangeShapeType="1"/>
          </p:cNvSpPr>
          <p:nvPr/>
        </p:nvSpPr>
        <p:spPr bwMode="auto">
          <a:xfrm>
            <a:off x="539750" y="3429000"/>
            <a:ext cx="0" cy="215900"/>
          </a:xfrm>
          <a:prstGeom prst="line">
            <a:avLst/>
          </a:prstGeom>
          <a:noFill/>
          <a:ln w="9525">
            <a:solidFill>
              <a:schemeClr val="tx1"/>
            </a:solidFill>
            <a:round/>
            <a:headEnd/>
            <a:tailEnd/>
          </a:ln>
        </p:spPr>
        <p:txBody>
          <a:bodyPr/>
          <a:lstStyle/>
          <a:p>
            <a:endParaRPr lang="en-US"/>
          </a:p>
        </p:txBody>
      </p:sp>
      <p:sp>
        <p:nvSpPr>
          <p:cNvPr id="246828" name="Line 44"/>
          <p:cNvSpPr>
            <a:spLocks noChangeShapeType="1"/>
          </p:cNvSpPr>
          <p:nvPr/>
        </p:nvSpPr>
        <p:spPr bwMode="auto">
          <a:xfrm>
            <a:off x="539750" y="3644900"/>
            <a:ext cx="287338" cy="0"/>
          </a:xfrm>
          <a:prstGeom prst="line">
            <a:avLst/>
          </a:prstGeom>
          <a:noFill/>
          <a:ln w="9525">
            <a:solidFill>
              <a:schemeClr val="tx1"/>
            </a:solidFill>
            <a:round/>
            <a:headEnd/>
            <a:tailEnd/>
          </a:ln>
        </p:spPr>
        <p:txBody>
          <a:bodyPr/>
          <a:lstStyle/>
          <a:p>
            <a:endParaRPr lang="en-US"/>
          </a:p>
        </p:txBody>
      </p:sp>
      <p:sp>
        <p:nvSpPr>
          <p:cNvPr id="246829" name="Line 45"/>
          <p:cNvSpPr>
            <a:spLocks noChangeShapeType="1"/>
          </p:cNvSpPr>
          <p:nvPr/>
        </p:nvSpPr>
        <p:spPr bwMode="auto">
          <a:xfrm flipV="1">
            <a:off x="827088" y="3429000"/>
            <a:ext cx="0" cy="215900"/>
          </a:xfrm>
          <a:prstGeom prst="line">
            <a:avLst/>
          </a:prstGeom>
          <a:noFill/>
          <a:ln w="9525">
            <a:solidFill>
              <a:schemeClr val="tx1"/>
            </a:solidFill>
            <a:round/>
            <a:headEnd/>
            <a:tailEnd/>
          </a:ln>
        </p:spPr>
        <p:txBody>
          <a:bodyPr/>
          <a:lstStyle/>
          <a:p>
            <a:endParaRPr lang="en-US"/>
          </a:p>
        </p:txBody>
      </p:sp>
      <p:sp>
        <p:nvSpPr>
          <p:cNvPr id="246830" name="Line 46"/>
          <p:cNvSpPr>
            <a:spLocks noChangeShapeType="1"/>
          </p:cNvSpPr>
          <p:nvPr/>
        </p:nvSpPr>
        <p:spPr bwMode="auto">
          <a:xfrm>
            <a:off x="539750" y="4005263"/>
            <a:ext cx="0" cy="215900"/>
          </a:xfrm>
          <a:prstGeom prst="line">
            <a:avLst/>
          </a:prstGeom>
          <a:noFill/>
          <a:ln w="9525">
            <a:solidFill>
              <a:schemeClr val="tx1"/>
            </a:solidFill>
            <a:round/>
            <a:headEnd/>
            <a:tailEnd/>
          </a:ln>
        </p:spPr>
        <p:txBody>
          <a:bodyPr/>
          <a:lstStyle/>
          <a:p>
            <a:endParaRPr lang="en-US"/>
          </a:p>
        </p:txBody>
      </p:sp>
      <p:sp>
        <p:nvSpPr>
          <p:cNvPr id="246831" name="Line 47"/>
          <p:cNvSpPr>
            <a:spLocks noChangeShapeType="1"/>
          </p:cNvSpPr>
          <p:nvPr/>
        </p:nvSpPr>
        <p:spPr bwMode="auto">
          <a:xfrm>
            <a:off x="539750" y="4221163"/>
            <a:ext cx="287338" cy="0"/>
          </a:xfrm>
          <a:prstGeom prst="line">
            <a:avLst/>
          </a:prstGeom>
          <a:noFill/>
          <a:ln w="9525">
            <a:solidFill>
              <a:schemeClr val="tx1"/>
            </a:solidFill>
            <a:round/>
            <a:headEnd/>
            <a:tailEnd/>
          </a:ln>
        </p:spPr>
        <p:txBody>
          <a:bodyPr/>
          <a:lstStyle/>
          <a:p>
            <a:endParaRPr lang="en-US"/>
          </a:p>
        </p:txBody>
      </p:sp>
      <p:sp>
        <p:nvSpPr>
          <p:cNvPr id="246832" name="Line 48"/>
          <p:cNvSpPr>
            <a:spLocks noChangeShapeType="1"/>
          </p:cNvSpPr>
          <p:nvPr/>
        </p:nvSpPr>
        <p:spPr bwMode="auto">
          <a:xfrm flipV="1">
            <a:off x="827088" y="4005263"/>
            <a:ext cx="0" cy="215900"/>
          </a:xfrm>
          <a:prstGeom prst="line">
            <a:avLst/>
          </a:prstGeom>
          <a:noFill/>
          <a:ln w="9525">
            <a:solidFill>
              <a:schemeClr val="tx1"/>
            </a:solidFill>
            <a:round/>
            <a:headEnd/>
            <a:tailEnd/>
          </a:ln>
        </p:spPr>
        <p:txBody>
          <a:bodyPr/>
          <a:lstStyle/>
          <a:p>
            <a:endParaRPr lang="en-US"/>
          </a:p>
        </p:txBody>
      </p:sp>
      <p:sp>
        <p:nvSpPr>
          <p:cNvPr id="246833" name="Line 49"/>
          <p:cNvSpPr>
            <a:spLocks noChangeShapeType="1"/>
          </p:cNvSpPr>
          <p:nvPr/>
        </p:nvSpPr>
        <p:spPr bwMode="auto">
          <a:xfrm>
            <a:off x="539750" y="3068638"/>
            <a:ext cx="287338" cy="0"/>
          </a:xfrm>
          <a:prstGeom prst="line">
            <a:avLst/>
          </a:prstGeom>
          <a:noFill/>
          <a:ln w="9525">
            <a:solidFill>
              <a:schemeClr val="tx1"/>
            </a:solidFill>
            <a:round/>
            <a:headEnd/>
            <a:tailEnd/>
          </a:ln>
        </p:spPr>
        <p:txBody>
          <a:bodyPr/>
          <a:lstStyle/>
          <a:p>
            <a:endParaRPr lang="en-US"/>
          </a:p>
        </p:txBody>
      </p:sp>
      <p:sp>
        <p:nvSpPr>
          <p:cNvPr id="246834" name="Line 50"/>
          <p:cNvSpPr>
            <a:spLocks noChangeShapeType="1"/>
          </p:cNvSpPr>
          <p:nvPr/>
        </p:nvSpPr>
        <p:spPr bwMode="auto">
          <a:xfrm>
            <a:off x="539750" y="2852738"/>
            <a:ext cx="0" cy="215900"/>
          </a:xfrm>
          <a:prstGeom prst="line">
            <a:avLst/>
          </a:prstGeom>
          <a:noFill/>
          <a:ln w="9525">
            <a:solidFill>
              <a:schemeClr val="tx1"/>
            </a:solidFill>
            <a:round/>
            <a:headEnd/>
            <a:tailEnd/>
          </a:ln>
        </p:spPr>
        <p:txBody>
          <a:bodyPr/>
          <a:lstStyle/>
          <a:p>
            <a:endParaRPr lang="en-US"/>
          </a:p>
        </p:txBody>
      </p:sp>
      <p:sp>
        <p:nvSpPr>
          <p:cNvPr id="246835" name="Line 51"/>
          <p:cNvSpPr>
            <a:spLocks noChangeShapeType="1"/>
          </p:cNvSpPr>
          <p:nvPr/>
        </p:nvSpPr>
        <p:spPr bwMode="auto">
          <a:xfrm>
            <a:off x="827088" y="2852738"/>
            <a:ext cx="0" cy="215900"/>
          </a:xfrm>
          <a:prstGeom prst="line">
            <a:avLst/>
          </a:prstGeom>
          <a:noFill/>
          <a:ln w="9525">
            <a:solidFill>
              <a:schemeClr val="tx1"/>
            </a:solidFill>
            <a:round/>
            <a:headEnd/>
            <a:tailEnd/>
          </a:ln>
        </p:spPr>
        <p:txBody>
          <a:bodyPr/>
          <a:lstStyle/>
          <a:p>
            <a:endParaRPr lang="en-US"/>
          </a:p>
        </p:txBody>
      </p:sp>
      <p:sp>
        <p:nvSpPr>
          <p:cNvPr id="246836" name="Rectangle 52"/>
          <p:cNvSpPr>
            <a:spLocks noChangeArrowheads="1"/>
          </p:cNvSpPr>
          <p:nvPr/>
        </p:nvSpPr>
        <p:spPr bwMode="auto">
          <a:xfrm>
            <a:off x="6732588" y="4652963"/>
            <a:ext cx="215900" cy="2159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46837" name="Rectangle 53"/>
          <p:cNvSpPr>
            <a:spLocks noChangeArrowheads="1"/>
          </p:cNvSpPr>
          <p:nvPr/>
        </p:nvSpPr>
        <p:spPr bwMode="auto">
          <a:xfrm>
            <a:off x="4140200" y="4652963"/>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38" name="Rectangle 54"/>
          <p:cNvSpPr>
            <a:spLocks noChangeArrowheads="1"/>
          </p:cNvSpPr>
          <p:nvPr/>
        </p:nvSpPr>
        <p:spPr bwMode="auto">
          <a:xfrm>
            <a:off x="6732588" y="5229225"/>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39" name="Rectangle 55"/>
          <p:cNvSpPr>
            <a:spLocks noChangeArrowheads="1"/>
          </p:cNvSpPr>
          <p:nvPr/>
        </p:nvSpPr>
        <p:spPr bwMode="auto">
          <a:xfrm>
            <a:off x="4140200" y="5229225"/>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40" name="Rectangle 56"/>
          <p:cNvSpPr>
            <a:spLocks noChangeArrowheads="1"/>
          </p:cNvSpPr>
          <p:nvPr/>
        </p:nvSpPr>
        <p:spPr bwMode="auto">
          <a:xfrm>
            <a:off x="1331913" y="5229225"/>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41" name="Rectangle 57"/>
          <p:cNvSpPr>
            <a:spLocks noChangeArrowheads="1"/>
          </p:cNvSpPr>
          <p:nvPr/>
        </p:nvSpPr>
        <p:spPr bwMode="auto">
          <a:xfrm>
            <a:off x="1331913" y="4652963"/>
            <a:ext cx="215900" cy="2159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46842" name="Line 58"/>
          <p:cNvSpPr>
            <a:spLocks noChangeShapeType="1"/>
          </p:cNvSpPr>
          <p:nvPr/>
        </p:nvSpPr>
        <p:spPr bwMode="auto">
          <a:xfrm>
            <a:off x="539750" y="5805488"/>
            <a:ext cx="0" cy="215900"/>
          </a:xfrm>
          <a:prstGeom prst="line">
            <a:avLst/>
          </a:prstGeom>
          <a:noFill/>
          <a:ln w="9525">
            <a:solidFill>
              <a:schemeClr val="tx1"/>
            </a:solidFill>
            <a:round/>
            <a:headEnd/>
            <a:tailEnd/>
          </a:ln>
        </p:spPr>
        <p:txBody>
          <a:bodyPr/>
          <a:lstStyle/>
          <a:p>
            <a:endParaRPr lang="en-US"/>
          </a:p>
        </p:txBody>
      </p:sp>
      <p:sp>
        <p:nvSpPr>
          <p:cNvPr id="246843" name="Line 59"/>
          <p:cNvSpPr>
            <a:spLocks noChangeShapeType="1"/>
          </p:cNvSpPr>
          <p:nvPr/>
        </p:nvSpPr>
        <p:spPr bwMode="auto">
          <a:xfrm>
            <a:off x="539750" y="4581525"/>
            <a:ext cx="0" cy="215900"/>
          </a:xfrm>
          <a:prstGeom prst="line">
            <a:avLst/>
          </a:prstGeom>
          <a:noFill/>
          <a:ln w="9525">
            <a:solidFill>
              <a:schemeClr val="tx1"/>
            </a:solidFill>
            <a:round/>
            <a:headEnd/>
            <a:tailEnd/>
          </a:ln>
        </p:spPr>
        <p:txBody>
          <a:bodyPr/>
          <a:lstStyle/>
          <a:p>
            <a:endParaRPr lang="en-US"/>
          </a:p>
        </p:txBody>
      </p:sp>
      <p:sp>
        <p:nvSpPr>
          <p:cNvPr id="246844" name="Line 60"/>
          <p:cNvSpPr>
            <a:spLocks noChangeShapeType="1"/>
          </p:cNvSpPr>
          <p:nvPr/>
        </p:nvSpPr>
        <p:spPr bwMode="auto">
          <a:xfrm>
            <a:off x="539750" y="5157788"/>
            <a:ext cx="0" cy="215900"/>
          </a:xfrm>
          <a:prstGeom prst="line">
            <a:avLst/>
          </a:prstGeom>
          <a:noFill/>
          <a:ln w="9525">
            <a:solidFill>
              <a:schemeClr val="tx1"/>
            </a:solidFill>
            <a:round/>
            <a:headEnd/>
            <a:tailEnd/>
          </a:ln>
        </p:spPr>
        <p:txBody>
          <a:bodyPr/>
          <a:lstStyle/>
          <a:p>
            <a:endParaRPr lang="en-US"/>
          </a:p>
        </p:txBody>
      </p:sp>
      <p:sp>
        <p:nvSpPr>
          <p:cNvPr id="246845" name="Line 61"/>
          <p:cNvSpPr>
            <a:spLocks noChangeShapeType="1"/>
          </p:cNvSpPr>
          <p:nvPr/>
        </p:nvSpPr>
        <p:spPr bwMode="auto">
          <a:xfrm>
            <a:off x="539750" y="4797425"/>
            <a:ext cx="287338" cy="0"/>
          </a:xfrm>
          <a:prstGeom prst="line">
            <a:avLst/>
          </a:prstGeom>
          <a:noFill/>
          <a:ln w="9525">
            <a:solidFill>
              <a:schemeClr val="tx1"/>
            </a:solidFill>
            <a:round/>
            <a:headEnd/>
            <a:tailEnd/>
          </a:ln>
        </p:spPr>
        <p:txBody>
          <a:bodyPr/>
          <a:lstStyle/>
          <a:p>
            <a:endParaRPr lang="en-US"/>
          </a:p>
        </p:txBody>
      </p:sp>
      <p:sp>
        <p:nvSpPr>
          <p:cNvPr id="246846" name="Line 62"/>
          <p:cNvSpPr>
            <a:spLocks noChangeShapeType="1"/>
          </p:cNvSpPr>
          <p:nvPr/>
        </p:nvSpPr>
        <p:spPr bwMode="auto">
          <a:xfrm>
            <a:off x="539750" y="5373688"/>
            <a:ext cx="287338" cy="0"/>
          </a:xfrm>
          <a:prstGeom prst="line">
            <a:avLst/>
          </a:prstGeom>
          <a:noFill/>
          <a:ln w="9525">
            <a:solidFill>
              <a:schemeClr val="tx1"/>
            </a:solidFill>
            <a:round/>
            <a:headEnd/>
            <a:tailEnd/>
          </a:ln>
        </p:spPr>
        <p:txBody>
          <a:bodyPr/>
          <a:lstStyle/>
          <a:p>
            <a:endParaRPr lang="en-US"/>
          </a:p>
        </p:txBody>
      </p:sp>
      <p:sp>
        <p:nvSpPr>
          <p:cNvPr id="246847" name="Line 63"/>
          <p:cNvSpPr>
            <a:spLocks noChangeShapeType="1"/>
          </p:cNvSpPr>
          <p:nvPr/>
        </p:nvSpPr>
        <p:spPr bwMode="auto">
          <a:xfrm>
            <a:off x="539750" y="6021388"/>
            <a:ext cx="287338" cy="0"/>
          </a:xfrm>
          <a:prstGeom prst="line">
            <a:avLst/>
          </a:prstGeom>
          <a:noFill/>
          <a:ln w="9525">
            <a:solidFill>
              <a:schemeClr val="tx1"/>
            </a:solidFill>
            <a:round/>
            <a:headEnd/>
            <a:tailEnd/>
          </a:ln>
        </p:spPr>
        <p:txBody>
          <a:bodyPr/>
          <a:lstStyle/>
          <a:p>
            <a:endParaRPr lang="en-US"/>
          </a:p>
        </p:txBody>
      </p:sp>
      <p:sp>
        <p:nvSpPr>
          <p:cNvPr id="246848" name="Line 64"/>
          <p:cNvSpPr>
            <a:spLocks noChangeShapeType="1"/>
          </p:cNvSpPr>
          <p:nvPr/>
        </p:nvSpPr>
        <p:spPr bwMode="auto">
          <a:xfrm flipV="1">
            <a:off x="827088" y="5157788"/>
            <a:ext cx="0" cy="215900"/>
          </a:xfrm>
          <a:prstGeom prst="line">
            <a:avLst/>
          </a:prstGeom>
          <a:noFill/>
          <a:ln w="9525">
            <a:solidFill>
              <a:schemeClr val="tx1"/>
            </a:solidFill>
            <a:round/>
            <a:headEnd/>
            <a:tailEnd/>
          </a:ln>
        </p:spPr>
        <p:txBody>
          <a:bodyPr/>
          <a:lstStyle/>
          <a:p>
            <a:endParaRPr lang="en-US"/>
          </a:p>
        </p:txBody>
      </p:sp>
      <p:sp>
        <p:nvSpPr>
          <p:cNvPr id="246849" name="Line 65"/>
          <p:cNvSpPr>
            <a:spLocks noChangeShapeType="1"/>
          </p:cNvSpPr>
          <p:nvPr/>
        </p:nvSpPr>
        <p:spPr bwMode="auto">
          <a:xfrm flipV="1">
            <a:off x="827088" y="5805488"/>
            <a:ext cx="0" cy="215900"/>
          </a:xfrm>
          <a:prstGeom prst="line">
            <a:avLst/>
          </a:prstGeom>
          <a:noFill/>
          <a:ln w="9525">
            <a:solidFill>
              <a:schemeClr val="tx1"/>
            </a:solidFill>
            <a:round/>
            <a:headEnd/>
            <a:tailEnd/>
          </a:ln>
        </p:spPr>
        <p:txBody>
          <a:bodyPr/>
          <a:lstStyle/>
          <a:p>
            <a:endParaRPr lang="en-US"/>
          </a:p>
        </p:txBody>
      </p:sp>
      <p:sp>
        <p:nvSpPr>
          <p:cNvPr id="246850" name="Line 66"/>
          <p:cNvSpPr>
            <a:spLocks noChangeShapeType="1"/>
          </p:cNvSpPr>
          <p:nvPr/>
        </p:nvSpPr>
        <p:spPr bwMode="auto">
          <a:xfrm flipV="1">
            <a:off x="827088" y="4581525"/>
            <a:ext cx="0" cy="215900"/>
          </a:xfrm>
          <a:prstGeom prst="line">
            <a:avLst/>
          </a:prstGeom>
          <a:no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بازبيني و کدگذاري اطلاعات گردآوري شده</a:t>
            </a:r>
            <a:endParaRPr lang="en-US" dirty="0" smtClean="0">
              <a:solidFill>
                <a:schemeClr val="accent1">
                  <a:tint val="3000"/>
                  <a:alpha val="95000"/>
                </a:schemeClr>
              </a:solidFill>
            </a:endParaRPr>
          </a:p>
        </p:txBody>
      </p:sp>
      <p:sp>
        <p:nvSpPr>
          <p:cNvPr id="247811" name="Rectangle 3"/>
          <p:cNvSpPr>
            <a:spLocks noGrp="1" noChangeArrowheads="1"/>
          </p:cNvSpPr>
          <p:nvPr>
            <p:ph idx="1"/>
          </p:nvPr>
        </p:nvSpPr>
        <p:spPr>
          <a:xfrm>
            <a:off x="457200" y="1989138"/>
            <a:ext cx="8229600" cy="4137025"/>
          </a:xfrm>
        </p:spPr>
        <p:txBody>
          <a:bodyPr/>
          <a:lstStyle/>
          <a:p>
            <a:pPr algn="justLow" rtl="1">
              <a:lnSpc>
                <a:spcPct val="90000"/>
              </a:lnSpc>
              <a:buFont typeface="Wingdings" pitchFamily="2" charset="2"/>
              <a:buNone/>
            </a:pPr>
            <a:r>
              <a:rPr lang="fa-IR" smtClean="0"/>
              <a:t>پس از آنکه ابزار گردآوري اطلاعات جمع آوري شد محقق بايد کار بازبيني و کنترل آن را انجام دهد . براي اين کار يا خودش رأساً اقدام مي کند يا از وجود افراد ديگري که به آنها آموزش داده استفاده مي کند .</a:t>
            </a:r>
          </a:p>
          <a:p>
            <a:pPr algn="justLow" rtl="1">
              <a:lnSpc>
                <a:spcPct val="90000"/>
              </a:lnSpc>
              <a:buFont typeface="Wingdings" pitchFamily="2" charset="2"/>
              <a:buNone/>
            </a:pPr>
            <a:endParaRPr lang="fa-IR" smtClean="0"/>
          </a:p>
          <a:p>
            <a:pPr algn="justLow" rtl="1">
              <a:lnSpc>
                <a:spcPct val="90000"/>
              </a:lnSpc>
              <a:buFont typeface="Wingdings" pitchFamily="2" charset="2"/>
              <a:buNone/>
            </a:pPr>
            <a:r>
              <a:rPr lang="fa-IR" smtClean="0"/>
              <a:t>هدف اصلي مرحله بازبيني و کنترل :</a:t>
            </a:r>
          </a:p>
          <a:p>
            <a:pPr algn="justLow" rtl="1">
              <a:lnSpc>
                <a:spcPct val="90000"/>
              </a:lnSpc>
              <a:buFont typeface="Wingdings" pitchFamily="2" charset="2"/>
              <a:buNone/>
            </a:pPr>
            <a:r>
              <a:rPr lang="fa-IR" smtClean="0"/>
              <a:t>اطمينان از حسن اجراي عمليات ميداني و اعمال اصلاحات لازم.</a:t>
            </a:r>
          </a:p>
          <a:p>
            <a:pPr algn="justLow" rtl="1">
              <a:lnSpc>
                <a:spcPct val="90000"/>
              </a:lnSpc>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انواع روشهاي استخراج داده:</a:t>
            </a:r>
            <a:endParaRPr lang="en-US" dirty="0" smtClean="0">
              <a:solidFill>
                <a:schemeClr val="accent1">
                  <a:tint val="3000"/>
                  <a:alpha val="95000"/>
                </a:schemeClr>
              </a:solidFill>
            </a:endParaRPr>
          </a:p>
        </p:txBody>
      </p:sp>
      <p:sp>
        <p:nvSpPr>
          <p:cNvPr id="248835" name="Rectangle 3"/>
          <p:cNvSpPr>
            <a:spLocks noGrp="1" noChangeArrowheads="1"/>
          </p:cNvSpPr>
          <p:nvPr>
            <p:ph idx="1"/>
          </p:nvPr>
        </p:nvSpPr>
        <p:spPr>
          <a:xfrm>
            <a:off x="457200" y="1989138"/>
            <a:ext cx="8229600" cy="4137025"/>
          </a:xfrm>
        </p:spPr>
        <p:txBody>
          <a:bodyPr/>
          <a:lstStyle/>
          <a:p>
            <a:pPr algn="justLow" rtl="1">
              <a:buFont typeface="Wingdings" pitchFamily="2" charset="2"/>
              <a:buNone/>
            </a:pPr>
            <a:endParaRPr lang="fa-IR" smtClean="0"/>
          </a:p>
          <a:p>
            <a:pPr algn="justLow" rtl="1">
              <a:buFontTx/>
              <a:buChar char="-"/>
            </a:pPr>
            <a:r>
              <a:rPr lang="fa-IR" smtClean="0"/>
              <a:t>استخراج داده ها به شيوه دستي</a:t>
            </a:r>
          </a:p>
          <a:p>
            <a:pPr algn="justLow" rtl="1">
              <a:buFontTx/>
              <a:buChar char="-"/>
            </a:pPr>
            <a:r>
              <a:rPr lang="fa-IR" smtClean="0"/>
              <a:t>استخراج داده ها به شيوه ماشيني</a:t>
            </a:r>
            <a:endParaRPr lang="en-US" smtClean="0"/>
          </a:p>
        </p:txBody>
      </p:sp>
    </p:spTree>
  </p:cSld>
  <p:clrMapOvr>
    <a:masterClrMapping/>
  </p:clrMapOvr>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استخراج داده ها به شيوه دستي</a:t>
            </a:r>
            <a:endParaRPr lang="en-US" dirty="0" smtClean="0">
              <a:solidFill>
                <a:schemeClr val="accent1">
                  <a:tint val="3000"/>
                  <a:alpha val="95000"/>
                </a:schemeClr>
              </a:solidFill>
            </a:endParaRPr>
          </a:p>
        </p:txBody>
      </p:sp>
      <p:sp>
        <p:nvSpPr>
          <p:cNvPr id="249859" name="Rectangle 3"/>
          <p:cNvSpPr>
            <a:spLocks noGrp="1" noChangeArrowheads="1"/>
          </p:cNvSpPr>
          <p:nvPr>
            <p:ph idx="1"/>
          </p:nvPr>
        </p:nvSpPr>
        <p:spPr/>
        <p:txBody>
          <a:bodyPr/>
          <a:lstStyle/>
          <a:p>
            <a:pPr algn="justLow" rtl="1">
              <a:lnSpc>
                <a:spcPct val="90000"/>
              </a:lnSpc>
              <a:buFont typeface="Wingdings" pitchFamily="2" charset="2"/>
              <a:buNone/>
            </a:pPr>
            <a:r>
              <a:rPr lang="fa-IR" smtClean="0"/>
              <a:t>در اين روش محقق يا محققان براي هر يک از سؤالات پرسشنامه ها جداول ويژه اي در نظر گرفته، تک تک سؤالها و پاسخها را در تمامي پرسشنامه ها بررسي نموده ، پاسخها را به آنها منتقل نمايند و در پايان فراواني و جدول توزيع مربوط به هر يک از آنها را تنظيم مي کنند.</a:t>
            </a:r>
          </a:p>
          <a:p>
            <a:pPr algn="justLow" rtl="1">
              <a:lnSpc>
                <a:spcPct val="90000"/>
              </a:lnSpc>
              <a:buFont typeface="Wingdings" pitchFamily="2" charset="2"/>
              <a:buNone/>
            </a:pPr>
            <a:endParaRPr lang="fa-IR" smtClean="0"/>
          </a:p>
          <a:p>
            <a:pPr algn="justLow" rtl="1">
              <a:lnSpc>
                <a:spcPct val="90000"/>
              </a:lnSpc>
              <a:buFont typeface="Wingdings" pitchFamily="2" charset="2"/>
              <a:buNone/>
            </a:pPr>
            <a:r>
              <a:rPr lang="fa-IR" smtClean="0"/>
              <a:t>                           سؤالات باز</a:t>
            </a:r>
          </a:p>
          <a:p>
            <a:pPr algn="justLow" rtl="1">
              <a:lnSpc>
                <a:spcPct val="90000"/>
              </a:lnSpc>
              <a:buFont typeface="Wingdings" pitchFamily="2" charset="2"/>
              <a:buNone/>
            </a:pPr>
            <a:r>
              <a:rPr lang="fa-IR" smtClean="0"/>
              <a:t>انواع سؤالات     </a:t>
            </a:r>
          </a:p>
          <a:p>
            <a:pPr algn="justLow" rtl="1">
              <a:lnSpc>
                <a:spcPct val="90000"/>
              </a:lnSpc>
              <a:buFont typeface="Wingdings" pitchFamily="2" charset="2"/>
              <a:buNone/>
            </a:pPr>
            <a:r>
              <a:rPr lang="fa-IR" smtClean="0"/>
              <a:t>                           سؤالات بسته </a:t>
            </a:r>
            <a:endParaRPr lang="en-US" smtClean="0"/>
          </a:p>
        </p:txBody>
      </p:sp>
      <p:sp>
        <p:nvSpPr>
          <p:cNvPr id="249860" name="AutoShape 4"/>
          <p:cNvSpPr>
            <a:spLocks/>
          </p:cNvSpPr>
          <p:nvPr/>
        </p:nvSpPr>
        <p:spPr bwMode="auto">
          <a:xfrm>
            <a:off x="5867400" y="4508500"/>
            <a:ext cx="217488" cy="1441450"/>
          </a:xfrm>
          <a:prstGeom prst="rightBrace">
            <a:avLst>
              <a:gd name="adj1" fmla="val 55231"/>
              <a:gd name="adj2" fmla="val 50000"/>
            </a:avLst>
          </a:prstGeom>
          <a:noFill/>
          <a:ln w="9525">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rrowheads="1"/>
          </p:cNvSpPr>
          <p:nvPr>
            <p:ph type="title"/>
          </p:nvPr>
        </p:nvSpPr>
        <p:spPr/>
        <p:txBody>
          <a:bodyPr rtlCol="0">
            <a:normAutofit fontScale="90000"/>
          </a:bodyPr>
          <a:lstStyle/>
          <a:p>
            <a:pPr fontAlgn="auto">
              <a:spcAft>
                <a:spcPts val="0"/>
              </a:spcAft>
              <a:defRPr/>
            </a:pPr>
            <a:r>
              <a:rPr lang="fa-IR" sz="4000" dirty="0" smtClean="0">
                <a:solidFill>
                  <a:schemeClr val="accent1">
                    <a:tint val="3000"/>
                    <a:alpha val="95000"/>
                  </a:schemeClr>
                </a:solidFill>
              </a:rPr>
              <a:t>نکات مورد توجه محقق در امر خلاصه سازي پاسخها</a:t>
            </a:r>
            <a:endParaRPr lang="en-US" sz="4000" dirty="0" smtClean="0">
              <a:solidFill>
                <a:schemeClr val="accent1">
                  <a:tint val="3000"/>
                  <a:alpha val="95000"/>
                </a:schemeClr>
              </a:solidFill>
            </a:endParaRPr>
          </a:p>
        </p:txBody>
      </p:sp>
      <p:sp>
        <p:nvSpPr>
          <p:cNvPr id="250883" name="Rectangle 3"/>
          <p:cNvSpPr>
            <a:spLocks noGrp="1" noChangeArrowheads="1"/>
          </p:cNvSpPr>
          <p:nvPr>
            <p:ph idx="1"/>
          </p:nvPr>
        </p:nvSpPr>
        <p:spPr>
          <a:xfrm>
            <a:off x="457200" y="2060575"/>
            <a:ext cx="8229600" cy="4065588"/>
          </a:xfrm>
        </p:spPr>
        <p:txBody>
          <a:bodyPr/>
          <a:lstStyle/>
          <a:p>
            <a:pPr algn="justLow" rtl="1">
              <a:buFont typeface="Wingdings" pitchFamily="2" charset="2"/>
              <a:buNone/>
            </a:pPr>
            <a:r>
              <a:rPr lang="fa-IR" smtClean="0"/>
              <a:t>1. توجه به هدف و فرضيه ها و سؤالات ويژه تحقيق و حذف پاسخهاي غير مربوط</a:t>
            </a:r>
          </a:p>
          <a:p>
            <a:pPr algn="justLow" rtl="1">
              <a:buFont typeface="Wingdings" pitchFamily="2" charset="2"/>
              <a:buNone/>
            </a:pPr>
            <a:r>
              <a:rPr lang="fa-IR" smtClean="0"/>
              <a:t>2. تمايز پاسخهاي خلاصه شده از يکديگر</a:t>
            </a:r>
          </a:p>
          <a:p>
            <a:pPr algn="justLow" rtl="1">
              <a:buFont typeface="Wingdings" pitchFamily="2" charset="2"/>
              <a:buNone/>
            </a:pPr>
            <a:r>
              <a:rPr lang="fa-IR" smtClean="0"/>
              <a:t>3. عنوان کلي تر بايد دربرگيرنده عناوين جزئي تر باشد</a:t>
            </a:r>
          </a:p>
          <a:p>
            <a:pPr algn="justLow" rtl="1">
              <a:buFont typeface="Wingdings" pitchFamily="2" charset="2"/>
              <a:buNone/>
            </a:pPr>
            <a:r>
              <a:rPr lang="fa-IR" smtClean="0"/>
              <a:t>4. گزينش عناوين کلي نبايد وسيع و فراگير باشد</a:t>
            </a:r>
          </a:p>
          <a:p>
            <a:pPr algn="justLow" rtl="1">
              <a:buFont typeface="Wingdings" pitchFamily="2" charset="2"/>
              <a:buNone/>
            </a:pPr>
            <a:r>
              <a:rPr lang="fa-IR" smtClean="0"/>
              <a:t>5. جمع کردن فراوانيهاي عناوين جزئي و در نظر گرفتن مجموع به عنوان فراواني عنوان کلي</a:t>
            </a:r>
            <a:endParaRPr lang="en-US" smtClean="0"/>
          </a:p>
        </p:txBody>
      </p:sp>
    </p:spTree>
  </p:cSld>
  <p:clrMapOvr>
    <a:masterClrMapping/>
  </p:clrMapOvr>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idx="1"/>
          </p:nvPr>
        </p:nvSpPr>
        <p:spPr>
          <a:xfrm>
            <a:off x="457200" y="476250"/>
            <a:ext cx="8229600" cy="5649913"/>
          </a:xfrm>
        </p:spPr>
        <p:txBody>
          <a:bodyPr/>
          <a:lstStyle/>
          <a:p>
            <a:pPr algn="justLow" rtl="1">
              <a:buFont typeface="Wingdings" pitchFamily="2" charset="2"/>
              <a:buNone/>
            </a:pPr>
            <a:r>
              <a:rPr lang="fa-IR" sz="2400" smtClean="0"/>
              <a:t>جدول11 استخراج پاسخ سؤالات باز</a:t>
            </a:r>
          </a:p>
          <a:p>
            <a:pPr algn="justLow" rtl="1">
              <a:buFont typeface="Wingdings" pitchFamily="2" charset="2"/>
              <a:buNone/>
            </a:pPr>
            <a:endParaRPr lang="fa-IR" sz="2400" smtClean="0"/>
          </a:p>
          <a:p>
            <a:pPr algn="justLow" rtl="1">
              <a:buFont typeface="Wingdings" pitchFamily="2" charset="2"/>
              <a:buNone/>
            </a:pPr>
            <a:r>
              <a:rPr lang="fa-IR" sz="2000" smtClean="0"/>
              <a:t>سؤوال شماره ........</a:t>
            </a:r>
          </a:p>
          <a:p>
            <a:pPr algn="justLow" rtl="1">
              <a:buFont typeface="Wingdings" pitchFamily="2" charset="2"/>
              <a:buNone/>
            </a:pPr>
            <a:endParaRPr lang="en-US" sz="2000" smtClean="0"/>
          </a:p>
        </p:txBody>
      </p:sp>
      <p:graphicFrame>
        <p:nvGraphicFramePr>
          <p:cNvPr id="250883" name="Group 3"/>
          <p:cNvGraphicFramePr>
            <a:graphicFrameLocks noGrp="1"/>
          </p:cNvGraphicFramePr>
          <p:nvPr/>
        </p:nvGraphicFramePr>
        <p:xfrm>
          <a:off x="395288" y="1844675"/>
          <a:ext cx="8137525" cy="3725228"/>
        </p:xfrm>
        <a:graphic>
          <a:graphicData uri="http://schemas.openxmlformats.org/drawingml/2006/table">
            <a:tbl>
              <a:tblPr/>
              <a:tblGrid>
                <a:gridCol w="1296987"/>
                <a:gridCol w="935038"/>
                <a:gridCol w="1873250"/>
                <a:gridCol w="3024187"/>
                <a:gridCol w="1008063"/>
              </a:tblGrid>
              <a:tr h="647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درصد توزيع</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فراواني</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شماره پرسشنامه ها</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شرح پاسخهاي مربوط به سؤال شماره</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رديف</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241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rrowheads="1"/>
          </p:cNvSpPr>
          <p:nvPr>
            <p:ph type="title"/>
          </p:nvPr>
        </p:nvSpPr>
        <p:spPr/>
        <p:txBody>
          <a:bodyPr rtlCol="0">
            <a:normAutofit/>
          </a:bodyPr>
          <a:lstStyle/>
          <a:p>
            <a:pPr fontAlgn="auto">
              <a:spcAft>
                <a:spcPts val="0"/>
              </a:spcAft>
              <a:defRPr/>
            </a:pPr>
            <a:r>
              <a:rPr lang="fa-IR" sz="3600" dirty="0" smtClean="0">
                <a:solidFill>
                  <a:schemeClr val="accent1">
                    <a:tint val="3000"/>
                    <a:alpha val="95000"/>
                  </a:schemeClr>
                </a:solidFill>
              </a:rPr>
              <a:t>نمونه هايي از جدولهاي استخراج پاسخ سؤالات بسته</a:t>
            </a:r>
            <a:endParaRPr lang="en-US" sz="3600" dirty="0" smtClean="0">
              <a:solidFill>
                <a:schemeClr val="accent1">
                  <a:tint val="3000"/>
                  <a:alpha val="95000"/>
                </a:schemeClr>
              </a:solidFill>
            </a:endParaRPr>
          </a:p>
        </p:txBody>
      </p:sp>
      <p:sp>
        <p:nvSpPr>
          <p:cNvPr id="252931" name="Rectangle 3"/>
          <p:cNvSpPr>
            <a:spLocks noGrp="1" noChangeArrowheads="1"/>
          </p:cNvSpPr>
          <p:nvPr>
            <p:ph idx="1"/>
          </p:nvPr>
        </p:nvSpPr>
        <p:spPr/>
        <p:txBody>
          <a:bodyPr/>
          <a:lstStyle/>
          <a:p>
            <a:pPr algn="r" rtl="1">
              <a:buFont typeface="Wingdings" pitchFamily="2" charset="2"/>
              <a:buNone/>
            </a:pPr>
            <a:r>
              <a:rPr lang="fa-IR" sz="2400" smtClean="0"/>
              <a:t>جدول 12 نمونه استخراج مرحله اول پاسخهاي سؤالات دو گزينه اي</a:t>
            </a:r>
          </a:p>
          <a:p>
            <a:pPr algn="r" rtl="1">
              <a:buFont typeface="Wingdings" pitchFamily="2" charset="2"/>
              <a:buNone/>
            </a:pPr>
            <a:endParaRPr lang="fa-IR" sz="2400" smtClean="0"/>
          </a:p>
          <a:p>
            <a:pPr algn="r" rtl="1">
              <a:buFont typeface="Wingdings" pitchFamily="2" charset="2"/>
              <a:buNone/>
            </a:pPr>
            <a:endParaRPr lang="en-US" sz="2400" smtClean="0"/>
          </a:p>
        </p:txBody>
      </p:sp>
      <p:graphicFrame>
        <p:nvGraphicFramePr>
          <p:cNvPr id="251908" name="Group 4"/>
          <p:cNvGraphicFramePr>
            <a:graphicFrameLocks noGrp="1"/>
          </p:cNvGraphicFramePr>
          <p:nvPr/>
        </p:nvGraphicFramePr>
        <p:xfrm>
          <a:off x="468313" y="2349500"/>
          <a:ext cx="8064500" cy="2824163"/>
        </p:xfrm>
        <a:graphic>
          <a:graphicData uri="http://schemas.openxmlformats.org/drawingml/2006/table">
            <a:tbl>
              <a:tblPr/>
              <a:tblGrid>
                <a:gridCol w="1366837"/>
                <a:gridCol w="1441450"/>
                <a:gridCol w="3671888"/>
                <a:gridCol w="1584325"/>
              </a:tblGrid>
              <a:tr h="792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خير</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بلي</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شرح سؤال</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شماره سؤال</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آيا سواد داريد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آيا شاغل هستيد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1</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2949" name="Line 21"/>
          <p:cNvSpPr>
            <a:spLocks noChangeShapeType="1"/>
          </p:cNvSpPr>
          <p:nvPr/>
        </p:nvSpPr>
        <p:spPr bwMode="auto">
          <a:xfrm>
            <a:off x="827088" y="3789363"/>
            <a:ext cx="0" cy="287337"/>
          </a:xfrm>
          <a:prstGeom prst="line">
            <a:avLst/>
          </a:prstGeom>
          <a:noFill/>
          <a:ln w="9525">
            <a:solidFill>
              <a:schemeClr val="tx1"/>
            </a:solidFill>
            <a:round/>
            <a:headEnd/>
            <a:tailEnd/>
          </a:ln>
        </p:spPr>
        <p:txBody>
          <a:bodyPr/>
          <a:lstStyle/>
          <a:p>
            <a:endParaRPr lang="en-US"/>
          </a:p>
        </p:txBody>
      </p:sp>
      <p:sp>
        <p:nvSpPr>
          <p:cNvPr id="252950" name="Line 22"/>
          <p:cNvSpPr>
            <a:spLocks noChangeShapeType="1"/>
          </p:cNvSpPr>
          <p:nvPr/>
        </p:nvSpPr>
        <p:spPr bwMode="auto">
          <a:xfrm>
            <a:off x="971550" y="3789363"/>
            <a:ext cx="0" cy="287337"/>
          </a:xfrm>
          <a:prstGeom prst="line">
            <a:avLst/>
          </a:prstGeom>
          <a:noFill/>
          <a:ln w="9525">
            <a:solidFill>
              <a:schemeClr val="tx1"/>
            </a:solidFill>
            <a:round/>
            <a:headEnd/>
            <a:tailEnd/>
          </a:ln>
        </p:spPr>
        <p:txBody>
          <a:bodyPr/>
          <a:lstStyle/>
          <a:p>
            <a:endParaRPr lang="en-US"/>
          </a:p>
        </p:txBody>
      </p:sp>
      <p:sp>
        <p:nvSpPr>
          <p:cNvPr id="252951" name="Line 23"/>
          <p:cNvSpPr>
            <a:spLocks noChangeShapeType="1"/>
          </p:cNvSpPr>
          <p:nvPr/>
        </p:nvSpPr>
        <p:spPr bwMode="auto">
          <a:xfrm>
            <a:off x="1116013" y="3789363"/>
            <a:ext cx="0" cy="287337"/>
          </a:xfrm>
          <a:prstGeom prst="line">
            <a:avLst/>
          </a:prstGeom>
          <a:noFill/>
          <a:ln w="9525">
            <a:solidFill>
              <a:schemeClr val="tx1"/>
            </a:solidFill>
            <a:round/>
            <a:headEnd/>
            <a:tailEnd/>
          </a:ln>
        </p:spPr>
        <p:txBody>
          <a:bodyPr/>
          <a:lstStyle/>
          <a:p>
            <a:endParaRPr lang="en-US"/>
          </a:p>
        </p:txBody>
      </p:sp>
      <p:sp>
        <p:nvSpPr>
          <p:cNvPr id="252952" name="Line 24"/>
          <p:cNvSpPr>
            <a:spLocks noChangeShapeType="1"/>
          </p:cNvSpPr>
          <p:nvPr/>
        </p:nvSpPr>
        <p:spPr bwMode="auto">
          <a:xfrm>
            <a:off x="1258888" y="3789363"/>
            <a:ext cx="0" cy="287337"/>
          </a:xfrm>
          <a:prstGeom prst="line">
            <a:avLst/>
          </a:prstGeom>
          <a:noFill/>
          <a:ln w="9525">
            <a:solidFill>
              <a:schemeClr val="tx1"/>
            </a:solidFill>
            <a:round/>
            <a:headEnd/>
            <a:tailEnd/>
          </a:ln>
        </p:spPr>
        <p:txBody>
          <a:bodyPr/>
          <a:lstStyle/>
          <a:p>
            <a:endParaRPr lang="en-US"/>
          </a:p>
        </p:txBody>
      </p:sp>
      <p:sp>
        <p:nvSpPr>
          <p:cNvPr id="252953" name="Line 25"/>
          <p:cNvSpPr>
            <a:spLocks noChangeShapeType="1"/>
          </p:cNvSpPr>
          <p:nvPr/>
        </p:nvSpPr>
        <p:spPr bwMode="auto">
          <a:xfrm>
            <a:off x="2051050" y="3789363"/>
            <a:ext cx="0" cy="287337"/>
          </a:xfrm>
          <a:prstGeom prst="line">
            <a:avLst/>
          </a:prstGeom>
          <a:noFill/>
          <a:ln w="9525">
            <a:solidFill>
              <a:schemeClr val="tx1"/>
            </a:solidFill>
            <a:round/>
            <a:headEnd/>
            <a:tailEnd/>
          </a:ln>
        </p:spPr>
        <p:txBody>
          <a:bodyPr/>
          <a:lstStyle/>
          <a:p>
            <a:endParaRPr lang="en-US"/>
          </a:p>
        </p:txBody>
      </p:sp>
      <p:sp>
        <p:nvSpPr>
          <p:cNvPr id="252954" name="Line 26"/>
          <p:cNvSpPr>
            <a:spLocks noChangeShapeType="1"/>
          </p:cNvSpPr>
          <p:nvPr/>
        </p:nvSpPr>
        <p:spPr bwMode="auto">
          <a:xfrm>
            <a:off x="2555875" y="3789363"/>
            <a:ext cx="0" cy="287337"/>
          </a:xfrm>
          <a:prstGeom prst="line">
            <a:avLst/>
          </a:prstGeom>
          <a:noFill/>
          <a:ln w="9525">
            <a:solidFill>
              <a:schemeClr val="tx1"/>
            </a:solidFill>
            <a:round/>
            <a:headEnd/>
            <a:tailEnd/>
          </a:ln>
        </p:spPr>
        <p:txBody>
          <a:bodyPr/>
          <a:lstStyle/>
          <a:p>
            <a:endParaRPr lang="en-US"/>
          </a:p>
        </p:txBody>
      </p:sp>
      <p:sp>
        <p:nvSpPr>
          <p:cNvPr id="252955" name="Line 27"/>
          <p:cNvSpPr>
            <a:spLocks noChangeShapeType="1"/>
          </p:cNvSpPr>
          <p:nvPr/>
        </p:nvSpPr>
        <p:spPr bwMode="auto">
          <a:xfrm>
            <a:off x="2484438" y="3789363"/>
            <a:ext cx="0" cy="287337"/>
          </a:xfrm>
          <a:prstGeom prst="line">
            <a:avLst/>
          </a:prstGeom>
          <a:noFill/>
          <a:ln w="9525">
            <a:solidFill>
              <a:schemeClr val="tx1"/>
            </a:solidFill>
            <a:round/>
            <a:headEnd/>
            <a:tailEnd/>
          </a:ln>
        </p:spPr>
        <p:txBody>
          <a:bodyPr/>
          <a:lstStyle/>
          <a:p>
            <a:endParaRPr lang="en-US"/>
          </a:p>
        </p:txBody>
      </p:sp>
      <p:sp>
        <p:nvSpPr>
          <p:cNvPr id="252956" name="Line 28"/>
          <p:cNvSpPr>
            <a:spLocks noChangeShapeType="1"/>
          </p:cNvSpPr>
          <p:nvPr/>
        </p:nvSpPr>
        <p:spPr bwMode="auto">
          <a:xfrm>
            <a:off x="2268538" y="3789363"/>
            <a:ext cx="0" cy="287337"/>
          </a:xfrm>
          <a:prstGeom prst="line">
            <a:avLst/>
          </a:prstGeom>
          <a:noFill/>
          <a:ln w="9525">
            <a:solidFill>
              <a:schemeClr val="tx1"/>
            </a:solidFill>
            <a:round/>
            <a:headEnd/>
            <a:tailEnd/>
          </a:ln>
        </p:spPr>
        <p:txBody>
          <a:bodyPr/>
          <a:lstStyle/>
          <a:p>
            <a:endParaRPr lang="en-US"/>
          </a:p>
        </p:txBody>
      </p:sp>
      <p:sp>
        <p:nvSpPr>
          <p:cNvPr id="252957" name="Line 29"/>
          <p:cNvSpPr>
            <a:spLocks noChangeShapeType="1"/>
          </p:cNvSpPr>
          <p:nvPr/>
        </p:nvSpPr>
        <p:spPr bwMode="auto">
          <a:xfrm>
            <a:off x="2195513" y="3789363"/>
            <a:ext cx="0" cy="287337"/>
          </a:xfrm>
          <a:prstGeom prst="line">
            <a:avLst/>
          </a:prstGeom>
          <a:noFill/>
          <a:ln w="9525">
            <a:solidFill>
              <a:schemeClr val="tx1"/>
            </a:solidFill>
            <a:round/>
            <a:headEnd/>
            <a:tailEnd/>
          </a:ln>
        </p:spPr>
        <p:txBody>
          <a:bodyPr/>
          <a:lstStyle/>
          <a:p>
            <a:endParaRPr lang="en-US"/>
          </a:p>
        </p:txBody>
      </p:sp>
      <p:sp>
        <p:nvSpPr>
          <p:cNvPr id="252958" name="Line 30"/>
          <p:cNvSpPr>
            <a:spLocks noChangeShapeType="1"/>
          </p:cNvSpPr>
          <p:nvPr/>
        </p:nvSpPr>
        <p:spPr bwMode="auto">
          <a:xfrm>
            <a:off x="2124075" y="3789363"/>
            <a:ext cx="0" cy="287337"/>
          </a:xfrm>
          <a:prstGeom prst="line">
            <a:avLst/>
          </a:prstGeom>
          <a:noFill/>
          <a:ln w="9525">
            <a:solidFill>
              <a:schemeClr val="tx1"/>
            </a:solidFill>
            <a:round/>
            <a:headEnd/>
            <a:tailEnd/>
          </a:ln>
        </p:spPr>
        <p:txBody>
          <a:bodyPr/>
          <a:lstStyle/>
          <a:p>
            <a:endParaRPr lang="en-US"/>
          </a:p>
        </p:txBody>
      </p:sp>
      <p:sp>
        <p:nvSpPr>
          <p:cNvPr id="252959" name="Line 31"/>
          <p:cNvSpPr>
            <a:spLocks noChangeShapeType="1"/>
          </p:cNvSpPr>
          <p:nvPr/>
        </p:nvSpPr>
        <p:spPr bwMode="auto">
          <a:xfrm>
            <a:off x="2627313" y="3789363"/>
            <a:ext cx="0" cy="287337"/>
          </a:xfrm>
          <a:prstGeom prst="line">
            <a:avLst/>
          </a:prstGeom>
          <a:noFill/>
          <a:ln w="9525">
            <a:solidFill>
              <a:schemeClr val="tx1"/>
            </a:solidFill>
            <a:round/>
            <a:headEnd/>
            <a:tailEnd/>
          </a:ln>
        </p:spPr>
        <p:txBody>
          <a:bodyPr/>
          <a:lstStyle/>
          <a:p>
            <a:endParaRPr lang="en-US"/>
          </a:p>
        </p:txBody>
      </p:sp>
      <p:sp>
        <p:nvSpPr>
          <p:cNvPr id="252960" name="Line 32"/>
          <p:cNvSpPr>
            <a:spLocks noChangeShapeType="1"/>
          </p:cNvSpPr>
          <p:nvPr/>
        </p:nvSpPr>
        <p:spPr bwMode="auto">
          <a:xfrm>
            <a:off x="827088" y="4221163"/>
            <a:ext cx="0" cy="287337"/>
          </a:xfrm>
          <a:prstGeom prst="line">
            <a:avLst/>
          </a:prstGeom>
          <a:noFill/>
          <a:ln w="9525">
            <a:solidFill>
              <a:schemeClr val="tx1"/>
            </a:solidFill>
            <a:round/>
            <a:headEnd/>
            <a:tailEnd/>
          </a:ln>
        </p:spPr>
        <p:txBody>
          <a:bodyPr/>
          <a:lstStyle/>
          <a:p>
            <a:endParaRPr lang="en-US"/>
          </a:p>
        </p:txBody>
      </p:sp>
      <p:sp>
        <p:nvSpPr>
          <p:cNvPr id="252961" name="Line 33"/>
          <p:cNvSpPr>
            <a:spLocks noChangeShapeType="1"/>
          </p:cNvSpPr>
          <p:nvPr/>
        </p:nvSpPr>
        <p:spPr bwMode="auto">
          <a:xfrm>
            <a:off x="900113" y="4221163"/>
            <a:ext cx="0" cy="287337"/>
          </a:xfrm>
          <a:prstGeom prst="line">
            <a:avLst/>
          </a:prstGeom>
          <a:noFill/>
          <a:ln w="9525">
            <a:solidFill>
              <a:schemeClr val="tx1"/>
            </a:solidFill>
            <a:round/>
            <a:headEnd/>
            <a:tailEnd/>
          </a:ln>
        </p:spPr>
        <p:txBody>
          <a:bodyPr/>
          <a:lstStyle/>
          <a:p>
            <a:endParaRPr lang="en-US"/>
          </a:p>
        </p:txBody>
      </p:sp>
      <p:sp>
        <p:nvSpPr>
          <p:cNvPr id="252962" name="Line 34"/>
          <p:cNvSpPr>
            <a:spLocks noChangeShapeType="1"/>
          </p:cNvSpPr>
          <p:nvPr/>
        </p:nvSpPr>
        <p:spPr bwMode="auto">
          <a:xfrm>
            <a:off x="1042988" y="4221163"/>
            <a:ext cx="0" cy="287337"/>
          </a:xfrm>
          <a:prstGeom prst="line">
            <a:avLst/>
          </a:prstGeom>
          <a:noFill/>
          <a:ln w="9525">
            <a:solidFill>
              <a:schemeClr val="tx1"/>
            </a:solidFill>
            <a:round/>
            <a:headEnd/>
            <a:tailEnd/>
          </a:ln>
        </p:spPr>
        <p:txBody>
          <a:bodyPr/>
          <a:lstStyle/>
          <a:p>
            <a:endParaRPr lang="en-US"/>
          </a:p>
        </p:txBody>
      </p:sp>
      <p:sp>
        <p:nvSpPr>
          <p:cNvPr id="252963" name="Line 35"/>
          <p:cNvSpPr>
            <a:spLocks noChangeShapeType="1"/>
          </p:cNvSpPr>
          <p:nvPr/>
        </p:nvSpPr>
        <p:spPr bwMode="auto">
          <a:xfrm>
            <a:off x="971550" y="4221163"/>
            <a:ext cx="0" cy="287337"/>
          </a:xfrm>
          <a:prstGeom prst="line">
            <a:avLst/>
          </a:prstGeom>
          <a:noFill/>
          <a:ln w="9525">
            <a:solidFill>
              <a:schemeClr val="tx1"/>
            </a:solidFill>
            <a:round/>
            <a:headEnd/>
            <a:tailEnd/>
          </a:ln>
        </p:spPr>
        <p:txBody>
          <a:bodyPr/>
          <a:lstStyle/>
          <a:p>
            <a:endParaRPr lang="en-US"/>
          </a:p>
        </p:txBody>
      </p:sp>
      <p:sp>
        <p:nvSpPr>
          <p:cNvPr id="252964" name="Line 36"/>
          <p:cNvSpPr>
            <a:spLocks noChangeShapeType="1"/>
          </p:cNvSpPr>
          <p:nvPr/>
        </p:nvSpPr>
        <p:spPr bwMode="auto">
          <a:xfrm>
            <a:off x="2700338" y="3789363"/>
            <a:ext cx="0" cy="287337"/>
          </a:xfrm>
          <a:prstGeom prst="line">
            <a:avLst/>
          </a:prstGeom>
          <a:noFill/>
          <a:ln w="9525">
            <a:solidFill>
              <a:schemeClr val="tx1"/>
            </a:solidFill>
            <a:round/>
            <a:headEnd/>
            <a:tailEnd/>
          </a:ln>
        </p:spPr>
        <p:txBody>
          <a:bodyPr/>
          <a:lstStyle/>
          <a:p>
            <a:endParaRPr lang="en-US"/>
          </a:p>
        </p:txBody>
      </p:sp>
      <p:sp>
        <p:nvSpPr>
          <p:cNvPr id="252965" name="Line 37"/>
          <p:cNvSpPr>
            <a:spLocks noChangeShapeType="1"/>
          </p:cNvSpPr>
          <p:nvPr/>
        </p:nvSpPr>
        <p:spPr bwMode="auto">
          <a:xfrm>
            <a:off x="1331913" y="4221163"/>
            <a:ext cx="0" cy="287337"/>
          </a:xfrm>
          <a:prstGeom prst="line">
            <a:avLst/>
          </a:prstGeom>
          <a:noFill/>
          <a:ln w="9525">
            <a:solidFill>
              <a:schemeClr val="tx1"/>
            </a:solidFill>
            <a:round/>
            <a:headEnd/>
            <a:tailEnd/>
          </a:ln>
        </p:spPr>
        <p:txBody>
          <a:bodyPr/>
          <a:lstStyle/>
          <a:p>
            <a:endParaRPr lang="en-US"/>
          </a:p>
        </p:txBody>
      </p:sp>
      <p:sp>
        <p:nvSpPr>
          <p:cNvPr id="252966" name="Line 38"/>
          <p:cNvSpPr>
            <a:spLocks noChangeShapeType="1"/>
          </p:cNvSpPr>
          <p:nvPr/>
        </p:nvSpPr>
        <p:spPr bwMode="auto">
          <a:xfrm>
            <a:off x="2124075" y="4221163"/>
            <a:ext cx="0" cy="287337"/>
          </a:xfrm>
          <a:prstGeom prst="line">
            <a:avLst/>
          </a:prstGeom>
          <a:noFill/>
          <a:ln w="9525">
            <a:solidFill>
              <a:schemeClr val="tx1"/>
            </a:solidFill>
            <a:round/>
            <a:headEnd/>
            <a:tailEnd/>
          </a:ln>
        </p:spPr>
        <p:txBody>
          <a:bodyPr/>
          <a:lstStyle/>
          <a:p>
            <a:endParaRPr lang="en-US"/>
          </a:p>
        </p:txBody>
      </p:sp>
      <p:sp>
        <p:nvSpPr>
          <p:cNvPr id="252967" name="Line 39"/>
          <p:cNvSpPr>
            <a:spLocks noChangeShapeType="1"/>
          </p:cNvSpPr>
          <p:nvPr/>
        </p:nvSpPr>
        <p:spPr bwMode="auto">
          <a:xfrm>
            <a:off x="2051050" y="4221163"/>
            <a:ext cx="0" cy="287337"/>
          </a:xfrm>
          <a:prstGeom prst="line">
            <a:avLst/>
          </a:prstGeom>
          <a:noFill/>
          <a:ln w="9525">
            <a:solidFill>
              <a:schemeClr val="tx1"/>
            </a:solidFill>
            <a:round/>
            <a:headEnd/>
            <a:tailEnd/>
          </a:ln>
        </p:spPr>
        <p:txBody>
          <a:bodyPr/>
          <a:lstStyle/>
          <a:p>
            <a:endParaRPr lang="en-US"/>
          </a:p>
        </p:txBody>
      </p:sp>
      <p:sp>
        <p:nvSpPr>
          <p:cNvPr id="252968" name="Line 40"/>
          <p:cNvSpPr>
            <a:spLocks noChangeShapeType="1"/>
          </p:cNvSpPr>
          <p:nvPr/>
        </p:nvSpPr>
        <p:spPr bwMode="auto">
          <a:xfrm>
            <a:off x="1258888" y="4221163"/>
            <a:ext cx="0" cy="287337"/>
          </a:xfrm>
          <a:prstGeom prst="line">
            <a:avLst/>
          </a:prstGeom>
          <a:noFill/>
          <a:ln w="9525">
            <a:solidFill>
              <a:schemeClr val="tx1"/>
            </a:solidFill>
            <a:round/>
            <a:headEnd/>
            <a:tailEnd/>
          </a:ln>
        </p:spPr>
        <p:txBody>
          <a:bodyPr/>
          <a:lstStyle/>
          <a:p>
            <a:endParaRPr lang="en-US"/>
          </a:p>
        </p:txBody>
      </p:sp>
      <p:sp>
        <p:nvSpPr>
          <p:cNvPr id="252969" name="Line 41"/>
          <p:cNvSpPr>
            <a:spLocks noChangeShapeType="1"/>
          </p:cNvSpPr>
          <p:nvPr/>
        </p:nvSpPr>
        <p:spPr bwMode="auto">
          <a:xfrm>
            <a:off x="2195513" y="4221163"/>
            <a:ext cx="0" cy="287337"/>
          </a:xfrm>
          <a:prstGeom prst="line">
            <a:avLst/>
          </a:prstGeom>
          <a:noFill/>
          <a:ln w="9525">
            <a:solidFill>
              <a:schemeClr val="tx1"/>
            </a:solidFill>
            <a:round/>
            <a:headEnd/>
            <a:tailEnd/>
          </a:ln>
        </p:spPr>
        <p:txBody>
          <a:bodyPr/>
          <a:lstStyle/>
          <a:p>
            <a:endParaRPr lang="en-US"/>
          </a:p>
        </p:txBody>
      </p:sp>
      <p:sp>
        <p:nvSpPr>
          <p:cNvPr id="252970" name="Line 42"/>
          <p:cNvSpPr>
            <a:spLocks noChangeShapeType="1"/>
          </p:cNvSpPr>
          <p:nvPr/>
        </p:nvSpPr>
        <p:spPr bwMode="auto">
          <a:xfrm>
            <a:off x="2268538" y="4221163"/>
            <a:ext cx="0" cy="287337"/>
          </a:xfrm>
          <a:prstGeom prst="line">
            <a:avLst/>
          </a:prstGeom>
          <a:noFill/>
          <a:ln w="9525">
            <a:solidFill>
              <a:schemeClr val="tx1"/>
            </a:solidFill>
            <a:round/>
            <a:headEnd/>
            <a:tailEnd/>
          </a:ln>
        </p:spPr>
        <p:txBody>
          <a:bodyPr/>
          <a:lstStyle/>
          <a:p>
            <a:endParaRPr lang="en-US"/>
          </a:p>
        </p:txBody>
      </p:sp>
      <p:sp>
        <p:nvSpPr>
          <p:cNvPr id="252971" name="Line 43"/>
          <p:cNvSpPr>
            <a:spLocks noChangeShapeType="1"/>
          </p:cNvSpPr>
          <p:nvPr/>
        </p:nvSpPr>
        <p:spPr bwMode="auto">
          <a:xfrm>
            <a:off x="2555875" y="4221163"/>
            <a:ext cx="0" cy="287337"/>
          </a:xfrm>
          <a:prstGeom prst="line">
            <a:avLst/>
          </a:prstGeom>
          <a:noFill/>
          <a:ln w="9525">
            <a:solidFill>
              <a:schemeClr val="tx1"/>
            </a:solidFill>
            <a:round/>
            <a:headEnd/>
            <a:tailEnd/>
          </a:ln>
        </p:spPr>
        <p:txBody>
          <a:bodyPr/>
          <a:lstStyle/>
          <a:p>
            <a:endParaRPr lang="en-US"/>
          </a:p>
        </p:txBody>
      </p:sp>
      <p:sp>
        <p:nvSpPr>
          <p:cNvPr id="252972" name="Line 44"/>
          <p:cNvSpPr>
            <a:spLocks noChangeShapeType="1"/>
          </p:cNvSpPr>
          <p:nvPr/>
        </p:nvSpPr>
        <p:spPr bwMode="auto">
          <a:xfrm>
            <a:off x="2627313" y="4221163"/>
            <a:ext cx="0" cy="287337"/>
          </a:xfrm>
          <a:prstGeom prst="line">
            <a:avLst/>
          </a:prstGeom>
          <a:noFill/>
          <a:ln w="9525">
            <a:solidFill>
              <a:schemeClr val="tx1"/>
            </a:solidFill>
            <a:round/>
            <a:headEnd/>
            <a:tailEnd/>
          </a:ln>
        </p:spPr>
        <p:txBody>
          <a:bodyPr/>
          <a:lstStyle/>
          <a:p>
            <a:endParaRPr lang="en-US"/>
          </a:p>
        </p:txBody>
      </p:sp>
      <p:sp>
        <p:nvSpPr>
          <p:cNvPr id="252973" name="Line 45"/>
          <p:cNvSpPr>
            <a:spLocks noChangeShapeType="1"/>
          </p:cNvSpPr>
          <p:nvPr/>
        </p:nvSpPr>
        <p:spPr bwMode="auto">
          <a:xfrm>
            <a:off x="2771775" y="4221163"/>
            <a:ext cx="0" cy="287337"/>
          </a:xfrm>
          <a:prstGeom prst="line">
            <a:avLst/>
          </a:prstGeom>
          <a:noFill/>
          <a:ln w="9525">
            <a:solidFill>
              <a:schemeClr val="tx1"/>
            </a:solidFill>
            <a:round/>
            <a:headEnd/>
            <a:tailEnd/>
          </a:ln>
        </p:spPr>
        <p:txBody>
          <a:bodyPr/>
          <a:lstStyle/>
          <a:p>
            <a:endParaRPr lang="en-US"/>
          </a:p>
        </p:txBody>
      </p:sp>
      <p:sp>
        <p:nvSpPr>
          <p:cNvPr id="252974" name="Line 46"/>
          <p:cNvSpPr>
            <a:spLocks noChangeShapeType="1"/>
          </p:cNvSpPr>
          <p:nvPr/>
        </p:nvSpPr>
        <p:spPr bwMode="auto">
          <a:xfrm flipH="1">
            <a:off x="755650" y="3860800"/>
            <a:ext cx="503238" cy="215900"/>
          </a:xfrm>
          <a:prstGeom prst="line">
            <a:avLst/>
          </a:prstGeom>
          <a:noFill/>
          <a:ln w="9525">
            <a:solidFill>
              <a:schemeClr val="tx1"/>
            </a:solidFill>
            <a:round/>
            <a:headEnd/>
            <a:tailEnd/>
          </a:ln>
        </p:spPr>
        <p:txBody>
          <a:bodyPr/>
          <a:lstStyle/>
          <a:p>
            <a:endParaRPr lang="en-US"/>
          </a:p>
        </p:txBody>
      </p:sp>
      <p:sp>
        <p:nvSpPr>
          <p:cNvPr id="252975" name="Line 47"/>
          <p:cNvSpPr>
            <a:spLocks noChangeShapeType="1"/>
          </p:cNvSpPr>
          <p:nvPr/>
        </p:nvSpPr>
        <p:spPr bwMode="auto">
          <a:xfrm flipH="1">
            <a:off x="755650" y="4292600"/>
            <a:ext cx="287338" cy="215900"/>
          </a:xfrm>
          <a:prstGeom prst="line">
            <a:avLst/>
          </a:prstGeom>
          <a:noFill/>
          <a:ln w="9525">
            <a:solidFill>
              <a:schemeClr val="tx1"/>
            </a:solidFill>
            <a:round/>
            <a:headEnd/>
            <a:tailEnd/>
          </a:ln>
        </p:spPr>
        <p:txBody>
          <a:bodyPr/>
          <a:lstStyle/>
          <a:p>
            <a:endParaRPr lang="en-US"/>
          </a:p>
        </p:txBody>
      </p:sp>
      <p:sp>
        <p:nvSpPr>
          <p:cNvPr id="252976" name="Line 48"/>
          <p:cNvSpPr>
            <a:spLocks noChangeShapeType="1"/>
          </p:cNvSpPr>
          <p:nvPr/>
        </p:nvSpPr>
        <p:spPr bwMode="auto">
          <a:xfrm flipH="1">
            <a:off x="1979613" y="3860800"/>
            <a:ext cx="288925" cy="144463"/>
          </a:xfrm>
          <a:prstGeom prst="line">
            <a:avLst/>
          </a:prstGeom>
          <a:noFill/>
          <a:ln w="9525">
            <a:solidFill>
              <a:schemeClr val="tx1"/>
            </a:solidFill>
            <a:round/>
            <a:headEnd/>
            <a:tailEnd/>
          </a:ln>
        </p:spPr>
        <p:txBody>
          <a:bodyPr/>
          <a:lstStyle/>
          <a:p>
            <a:endParaRPr lang="en-US"/>
          </a:p>
        </p:txBody>
      </p:sp>
      <p:sp>
        <p:nvSpPr>
          <p:cNvPr id="252977" name="Line 49"/>
          <p:cNvSpPr>
            <a:spLocks noChangeShapeType="1"/>
          </p:cNvSpPr>
          <p:nvPr/>
        </p:nvSpPr>
        <p:spPr bwMode="auto">
          <a:xfrm flipH="1">
            <a:off x="2484438" y="3789363"/>
            <a:ext cx="215900" cy="215900"/>
          </a:xfrm>
          <a:prstGeom prst="line">
            <a:avLst/>
          </a:prstGeom>
          <a:noFill/>
          <a:ln w="9525">
            <a:solidFill>
              <a:schemeClr val="tx1"/>
            </a:solidFill>
            <a:round/>
            <a:headEnd/>
            <a:tailEnd/>
          </a:ln>
        </p:spPr>
        <p:txBody>
          <a:bodyPr/>
          <a:lstStyle/>
          <a:p>
            <a:endParaRPr lang="en-US"/>
          </a:p>
        </p:txBody>
      </p:sp>
      <p:sp>
        <p:nvSpPr>
          <p:cNvPr id="252978" name="Line 50"/>
          <p:cNvSpPr>
            <a:spLocks noChangeShapeType="1"/>
          </p:cNvSpPr>
          <p:nvPr/>
        </p:nvSpPr>
        <p:spPr bwMode="auto">
          <a:xfrm flipH="1">
            <a:off x="2051050" y="4292600"/>
            <a:ext cx="288925" cy="215900"/>
          </a:xfrm>
          <a:prstGeom prst="line">
            <a:avLst/>
          </a:prstGeom>
          <a:no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idx="1"/>
          </p:nvPr>
        </p:nvSpPr>
        <p:spPr>
          <a:xfrm>
            <a:off x="539750" y="476250"/>
            <a:ext cx="8229600" cy="5545138"/>
          </a:xfrm>
        </p:spPr>
        <p:txBody>
          <a:bodyPr/>
          <a:lstStyle/>
          <a:p>
            <a:pPr algn="r" rtl="1">
              <a:buFont typeface="Wingdings" pitchFamily="2" charset="2"/>
              <a:buNone/>
            </a:pPr>
            <a:r>
              <a:rPr lang="fa-IR" sz="2000" smtClean="0"/>
              <a:t>جدول13 نمونه اي ديگراز جدول استخراج مرحله اول پاسخ سؤال بسته ( تک  سؤالي)</a:t>
            </a:r>
          </a:p>
          <a:p>
            <a:pPr algn="r" rtl="1">
              <a:buFont typeface="Wingdings" pitchFamily="2" charset="2"/>
              <a:buNone/>
            </a:pPr>
            <a:endParaRPr lang="fa-IR" sz="2000" smtClean="0"/>
          </a:p>
          <a:p>
            <a:pPr algn="r" rtl="1">
              <a:buFont typeface="Wingdings" pitchFamily="2" charset="2"/>
              <a:buNone/>
            </a:pPr>
            <a:r>
              <a:rPr lang="fa-IR" sz="2000" smtClean="0"/>
              <a:t>سؤوال شماره 1: آيا سواد داريد؟</a:t>
            </a:r>
          </a:p>
          <a:p>
            <a:pPr algn="r" rtl="1">
              <a:buFont typeface="Wingdings" pitchFamily="2" charset="2"/>
              <a:buNone/>
            </a:pPr>
            <a:endParaRPr lang="en-US" sz="2000" smtClean="0"/>
          </a:p>
        </p:txBody>
      </p:sp>
      <p:graphicFrame>
        <p:nvGraphicFramePr>
          <p:cNvPr id="252931" name="Group 3"/>
          <p:cNvGraphicFramePr>
            <a:graphicFrameLocks noGrp="1"/>
          </p:cNvGraphicFramePr>
          <p:nvPr/>
        </p:nvGraphicFramePr>
        <p:xfrm>
          <a:off x="611188" y="1700213"/>
          <a:ext cx="8064500" cy="3660775"/>
        </p:xfrm>
        <a:graphic>
          <a:graphicData uri="http://schemas.openxmlformats.org/drawingml/2006/table">
            <a:tbl>
              <a:tblPr/>
              <a:tblGrid>
                <a:gridCol w="1152525"/>
                <a:gridCol w="1008062"/>
                <a:gridCol w="1800225"/>
                <a:gridCol w="1079500"/>
                <a:gridCol w="1008063"/>
                <a:gridCol w="2016125"/>
              </a:tblGrid>
              <a:tr h="504825">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خير</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بلي</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35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فراواني</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علامت</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شماره پرسشنامه</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فراواني</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علامت</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شماره پرسشنامه</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0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idx="1"/>
          </p:nvPr>
        </p:nvSpPr>
        <p:spPr>
          <a:xfrm>
            <a:off x="457200" y="620713"/>
            <a:ext cx="8229600" cy="5505450"/>
          </a:xfrm>
        </p:spPr>
        <p:txBody>
          <a:bodyPr/>
          <a:lstStyle/>
          <a:p>
            <a:pPr algn="r" rtl="1">
              <a:buFont typeface="Wingdings" pitchFamily="2" charset="2"/>
              <a:buNone/>
            </a:pPr>
            <a:r>
              <a:rPr lang="fa-IR" sz="2400" smtClean="0"/>
              <a:t>جدول 14 جدول مرحله دوم استخراج پاسخ سؤالات بسته (دو گزينه اي)</a:t>
            </a:r>
          </a:p>
          <a:p>
            <a:pPr algn="r" rtl="1">
              <a:buFont typeface="Wingdings" pitchFamily="2" charset="2"/>
              <a:buNone/>
            </a:pPr>
            <a:endParaRPr lang="en-US" sz="2400" smtClean="0"/>
          </a:p>
        </p:txBody>
      </p:sp>
      <p:graphicFrame>
        <p:nvGraphicFramePr>
          <p:cNvPr id="253955" name="Group 3"/>
          <p:cNvGraphicFramePr>
            <a:graphicFrameLocks noGrp="1"/>
          </p:cNvGraphicFramePr>
          <p:nvPr/>
        </p:nvGraphicFramePr>
        <p:xfrm>
          <a:off x="611188" y="1397000"/>
          <a:ext cx="7993062" cy="4037013"/>
        </p:xfrm>
        <a:graphic>
          <a:graphicData uri="http://schemas.openxmlformats.org/drawingml/2006/table">
            <a:tbl>
              <a:tblPr/>
              <a:tblGrid>
                <a:gridCol w="1368425"/>
                <a:gridCol w="936625"/>
                <a:gridCol w="1368425"/>
                <a:gridCol w="935037"/>
                <a:gridCol w="2592388"/>
                <a:gridCol w="792162"/>
              </a:tblGrid>
              <a:tr h="592138">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خير</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بلي</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شرح سؤال</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رديف</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درصدتوزيع</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فراواني</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درصدتوزيع</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فراواني</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2940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idx="1"/>
          </p:nvPr>
        </p:nvSpPr>
        <p:spPr>
          <a:xfrm>
            <a:off x="250825" y="476250"/>
            <a:ext cx="8435975" cy="5649913"/>
          </a:xfrm>
        </p:spPr>
        <p:txBody>
          <a:bodyPr/>
          <a:lstStyle/>
          <a:p>
            <a:pPr algn="r" rtl="1">
              <a:buFont typeface="Wingdings" pitchFamily="2" charset="2"/>
              <a:buNone/>
            </a:pPr>
            <a:r>
              <a:rPr lang="fa-IR" sz="2400" smtClean="0"/>
              <a:t>جدول 15 جدول مرحله اول استخراج پاسخ سؤالات بسته چندگزينه اي(تک سؤالي)</a:t>
            </a:r>
          </a:p>
          <a:p>
            <a:pPr algn="r" rtl="1">
              <a:buFont typeface="Wingdings" pitchFamily="2" charset="2"/>
              <a:buNone/>
            </a:pPr>
            <a:endParaRPr lang="fa-IR" sz="2400" smtClean="0"/>
          </a:p>
          <a:p>
            <a:pPr algn="r" rtl="1">
              <a:buFont typeface="Wingdings" pitchFamily="2" charset="2"/>
              <a:buNone/>
            </a:pPr>
            <a:endParaRPr lang="en-US" sz="2400" smtClean="0"/>
          </a:p>
        </p:txBody>
      </p:sp>
      <p:graphicFrame>
        <p:nvGraphicFramePr>
          <p:cNvPr id="254979" name="Group 3"/>
          <p:cNvGraphicFramePr>
            <a:graphicFrameLocks noGrp="1"/>
          </p:cNvGraphicFramePr>
          <p:nvPr/>
        </p:nvGraphicFramePr>
        <p:xfrm>
          <a:off x="611188" y="1397000"/>
          <a:ext cx="7921625" cy="4119563"/>
        </p:xfrm>
        <a:graphic>
          <a:graphicData uri="http://schemas.openxmlformats.org/drawingml/2006/table">
            <a:tbl>
              <a:tblPr/>
              <a:tblGrid>
                <a:gridCol w="1223962"/>
                <a:gridCol w="1081088"/>
                <a:gridCol w="2303462"/>
                <a:gridCol w="3313113"/>
              </a:tblGrid>
              <a:tr h="592138">
                <a:tc gridSpan="4">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سؤال شماره ..... : هزينه ماهانه خانواده شما چقدر است( به ريال)</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647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فراواني</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علامت</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شماره پرسشنامه ها</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گزينه ها(طبقات هزينه اي)</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9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100000- 200000</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200000- 400000</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400000- 600000</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600000- 800000</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800000 به بالا</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755650" y="5638800"/>
            <a:ext cx="7772400" cy="1524000"/>
          </a:xfrm>
        </p:spPr>
        <p:txBody>
          <a:bodyPr rtlCol="0" anchor="t">
            <a:normAutofit fontScale="90000"/>
          </a:bodyPr>
          <a:lstStyle/>
          <a:p>
            <a:pPr marL="609600" indent="-609600" rtl="1">
              <a:lnSpc>
                <a:spcPct val="90000"/>
              </a:lnSpc>
              <a:defRPr/>
            </a:pPr>
            <a:r>
              <a:rPr lang="fa-IR" sz="1600" dirty="0" smtClean="0"/>
              <a:t/>
            </a:r>
            <a:br>
              <a:rPr lang="fa-IR" sz="1600" dirty="0" smtClean="0"/>
            </a:br>
            <a:r>
              <a:rPr lang="fa-IR" sz="1600" b="1" dirty="0" smtClean="0"/>
              <a:t/>
            </a:r>
            <a:br>
              <a:rPr lang="fa-IR" sz="1600" b="1" dirty="0" smtClean="0"/>
            </a:br>
            <a:r>
              <a:rPr lang="fa-IR" sz="1600" b="1" dirty="0" smtClean="0"/>
              <a:t/>
            </a:r>
            <a:br>
              <a:rPr lang="fa-IR" sz="1600" b="1" dirty="0" smtClean="0"/>
            </a:br>
            <a:r>
              <a:rPr lang="fa-IR" sz="1600" b="1" dirty="0" smtClean="0"/>
              <a:t/>
            </a:r>
            <a:br>
              <a:rPr lang="fa-IR" sz="1600" b="1" dirty="0" smtClean="0"/>
            </a:br>
            <a:r>
              <a:rPr lang="fa-IR" sz="1600" dirty="0" smtClean="0"/>
              <a:t/>
            </a:r>
            <a:br>
              <a:rPr lang="fa-IR" sz="1600" dirty="0" smtClean="0"/>
            </a:br>
            <a:r>
              <a:rPr lang="fa-IR" sz="1600" b="1" dirty="0" smtClean="0"/>
              <a:t/>
            </a:r>
            <a:br>
              <a:rPr lang="fa-IR" sz="1600" b="1" dirty="0" smtClean="0"/>
            </a:br>
            <a:r>
              <a:rPr lang="fa-IR" sz="1600" b="1" dirty="0" smtClean="0"/>
              <a:t/>
            </a:r>
            <a:br>
              <a:rPr lang="fa-IR" sz="1600" b="1" dirty="0" smtClean="0"/>
            </a:br>
            <a:r>
              <a:rPr lang="fa-IR" sz="1600" b="1" dirty="0" smtClean="0"/>
              <a:t/>
            </a:r>
            <a:br>
              <a:rPr lang="fa-IR" sz="1600" b="1" dirty="0" smtClean="0"/>
            </a:br>
            <a:r>
              <a:rPr lang="fa-IR" sz="1600" b="1" dirty="0" smtClean="0"/>
              <a:t/>
            </a:r>
            <a:br>
              <a:rPr lang="fa-IR" sz="1600" b="1" dirty="0" smtClean="0"/>
            </a:br>
            <a:r>
              <a:rPr lang="fa-IR" sz="1600" b="1" dirty="0" smtClean="0"/>
              <a:t/>
            </a:r>
            <a:br>
              <a:rPr lang="fa-IR" sz="1600" b="1" dirty="0" smtClean="0"/>
            </a:br>
            <a:r>
              <a:rPr lang="fa-IR" sz="1600" b="1" dirty="0" smtClean="0"/>
              <a:t/>
            </a:r>
            <a:br>
              <a:rPr lang="fa-IR" sz="1600" b="1" dirty="0" smtClean="0"/>
            </a:br>
            <a:endParaRPr lang="en-US" sz="1600" b="1" dirty="0" smtClean="0"/>
          </a:p>
        </p:txBody>
      </p:sp>
      <p:sp>
        <p:nvSpPr>
          <p:cNvPr id="3" name="Rectangle 2"/>
          <p:cNvSpPr/>
          <p:nvPr/>
        </p:nvSpPr>
        <p:spPr>
          <a:xfrm>
            <a:off x="1219200" y="228600"/>
            <a:ext cx="6553199" cy="584775"/>
          </a:xfrm>
          <a:prstGeom prst="rect">
            <a:avLst/>
          </a:prstGeom>
        </p:spPr>
        <p:txBody>
          <a:bodyPr wrap="square">
            <a:spAutoFit/>
          </a:bodyPr>
          <a:lstStyle/>
          <a:p>
            <a:pPr algn="ctr" rtl="1"/>
            <a:r>
              <a:rPr lang="fa-IR" sz="3200" b="1" dirty="0" smtClean="0">
                <a:solidFill>
                  <a:srgbClr val="FF0000"/>
                </a:solidFill>
              </a:rPr>
              <a:t>ويژگيها و قواعد تحقيق علمي</a:t>
            </a:r>
            <a:endParaRPr lang="en-US" sz="3200" dirty="0"/>
          </a:p>
        </p:txBody>
      </p:sp>
      <p:sp>
        <p:nvSpPr>
          <p:cNvPr id="4" name="Rectangle 3"/>
          <p:cNvSpPr/>
          <p:nvPr/>
        </p:nvSpPr>
        <p:spPr>
          <a:xfrm>
            <a:off x="381000" y="762000"/>
            <a:ext cx="7467600" cy="677108"/>
          </a:xfrm>
          <a:prstGeom prst="rect">
            <a:avLst/>
          </a:prstGeom>
        </p:spPr>
        <p:txBody>
          <a:bodyPr wrap="square">
            <a:spAutoFit/>
          </a:bodyPr>
          <a:lstStyle/>
          <a:p>
            <a:pPr rtl="1"/>
            <a:r>
              <a:rPr lang="fa-IR" sz="2000" b="1" dirty="0" smtClean="0"/>
              <a:t>توسعه اي بودن (تکیه بر مسائلی که هنوز مورد تحقیق قرار نگرفته است)</a:t>
            </a:r>
            <a:r>
              <a:rPr lang="fa-IR" b="1" dirty="0" smtClean="0"/>
              <a:t/>
            </a:r>
            <a:br>
              <a:rPr lang="fa-IR" b="1" dirty="0" smtClean="0"/>
            </a:br>
            <a:endParaRPr lang="en-US" dirty="0"/>
          </a:p>
        </p:txBody>
      </p:sp>
      <p:sp>
        <p:nvSpPr>
          <p:cNvPr id="5" name="Rectangle 4"/>
          <p:cNvSpPr/>
          <p:nvPr/>
        </p:nvSpPr>
        <p:spPr>
          <a:xfrm>
            <a:off x="2209801" y="1230868"/>
            <a:ext cx="5562600" cy="400110"/>
          </a:xfrm>
          <a:prstGeom prst="rect">
            <a:avLst/>
          </a:prstGeom>
        </p:spPr>
        <p:txBody>
          <a:bodyPr wrap="square">
            <a:spAutoFit/>
          </a:bodyPr>
          <a:lstStyle/>
          <a:p>
            <a:r>
              <a:rPr lang="fa-IR" sz="2000" b="1" dirty="0" smtClean="0"/>
              <a:t>قابليت بررسي داشتن</a:t>
            </a:r>
            <a:endParaRPr lang="en-US" sz="2000" dirty="0"/>
          </a:p>
        </p:txBody>
      </p:sp>
      <p:sp>
        <p:nvSpPr>
          <p:cNvPr id="6" name="Rectangle 5"/>
          <p:cNvSpPr/>
          <p:nvPr/>
        </p:nvSpPr>
        <p:spPr>
          <a:xfrm>
            <a:off x="2133600" y="1676400"/>
            <a:ext cx="5562600" cy="369332"/>
          </a:xfrm>
          <a:prstGeom prst="rect">
            <a:avLst/>
          </a:prstGeom>
        </p:spPr>
        <p:txBody>
          <a:bodyPr wrap="square">
            <a:spAutoFit/>
          </a:bodyPr>
          <a:lstStyle/>
          <a:p>
            <a:r>
              <a:rPr lang="fa-IR" b="1" dirty="0" smtClean="0"/>
              <a:t>نظم داشتن</a:t>
            </a:r>
            <a:endParaRPr lang="en-US" dirty="0"/>
          </a:p>
        </p:txBody>
      </p:sp>
      <p:sp>
        <p:nvSpPr>
          <p:cNvPr id="7" name="Rectangle 6"/>
          <p:cNvSpPr/>
          <p:nvPr/>
        </p:nvSpPr>
        <p:spPr>
          <a:xfrm>
            <a:off x="2209800" y="2057401"/>
            <a:ext cx="5486400" cy="646331"/>
          </a:xfrm>
          <a:prstGeom prst="rect">
            <a:avLst/>
          </a:prstGeom>
        </p:spPr>
        <p:txBody>
          <a:bodyPr wrap="square">
            <a:spAutoFit/>
          </a:bodyPr>
          <a:lstStyle/>
          <a:p>
            <a:r>
              <a:rPr lang="fa-IR" b="1" dirty="0" smtClean="0"/>
              <a:t/>
            </a:r>
            <a:br>
              <a:rPr lang="fa-IR" b="1" dirty="0" smtClean="0"/>
            </a:br>
            <a:endParaRPr lang="en-US" dirty="0"/>
          </a:p>
        </p:txBody>
      </p:sp>
      <p:sp>
        <p:nvSpPr>
          <p:cNvPr id="8" name="Rectangle 7"/>
          <p:cNvSpPr/>
          <p:nvPr/>
        </p:nvSpPr>
        <p:spPr>
          <a:xfrm>
            <a:off x="2133600" y="2133600"/>
            <a:ext cx="5562600" cy="369332"/>
          </a:xfrm>
          <a:prstGeom prst="rect">
            <a:avLst/>
          </a:prstGeom>
        </p:spPr>
        <p:txBody>
          <a:bodyPr wrap="square">
            <a:spAutoFit/>
          </a:bodyPr>
          <a:lstStyle/>
          <a:p>
            <a:r>
              <a:rPr lang="fa-IR" b="1" dirty="0" smtClean="0"/>
              <a:t>تخصص طلبي</a:t>
            </a:r>
            <a:endParaRPr lang="en-US" dirty="0"/>
          </a:p>
        </p:txBody>
      </p:sp>
      <p:sp>
        <p:nvSpPr>
          <p:cNvPr id="9" name="Rectangle 8"/>
          <p:cNvSpPr/>
          <p:nvPr/>
        </p:nvSpPr>
        <p:spPr>
          <a:xfrm>
            <a:off x="2209800" y="2514600"/>
            <a:ext cx="5486400" cy="369332"/>
          </a:xfrm>
          <a:prstGeom prst="rect">
            <a:avLst/>
          </a:prstGeom>
        </p:spPr>
        <p:txBody>
          <a:bodyPr wrap="square">
            <a:spAutoFit/>
          </a:bodyPr>
          <a:lstStyle/>
          <a:p>
            <a:r>
              <a:rPr lang="fa-IR" b="1" dirty="0" smtClean="0"/>
              <a:t>قابليت تعميم</a:t>
            </a:r>
            <a:endParaRPr lang="en-US" dirty="0"/>
          </a:p>
        </p:txBody>
      </p:sp>
      <p:sp>
        <p:nvSpPr>
          <p:cNvPr id="10" name="Rectangle 9"/>
          <p:cNvSpPr/>
          <p:nvPr/>
        </p:nvSpPr>
        <p:spPr>
          <a:xfrm>
            <a:off x="1752601" y="2895600"/>
            <a:ext cx="5943600" cy="369332"/>
          </a:xfrm>
          <a:prstGeom prst="rect">
            <a:avLst/>
          </a:prstGeom>
        </p:spPr>
        <p:txBody>
          <a:bodyPr wrap="square">
            <a:spAutoFit/>
          </a:bodyPr>
          <a:lstStyle/>
          <a:p>
            <a:r>
              <a:rPr lang="fa-IR" b="1" dirty="0" smtClean="0"/>
              <a:t>دقت طلبي</a:t>
            </a:r>
            <a:endParaRPr lang="en-US" dirty="0"/>
          </a:p>
        </p:txBody>
      </p:sp>
      <p:sp>
        <p:nvSpPr>
          <p:cNvPr id="11" name="Rectangle 10"/>
          <p:cNvSpPr/>
          <p:nvPr/>
        </p:nvSpPr>
        <p:spPr>
          <a:xfrm>
            <a:off x="2209800" y="3244334"/>
            <a:ext cx="5486400" cy="369332"/>
          </a:xfrm>
          <a:prstGeom prst="rect">
            <a:avLst/>
          </a:prstGeom>
        </p:spPr>
        <p:txBody>
          <a:bodyPr wrap="square">
            <a:spAutoFit/>
          </a:bodyPr>
          <a:lstStyle/>
          <a:p>
            <a:r>
              <a:rPr lang="fa-IR" b="1" dirty="0" smtClean="0"/>
              <a:t>واقعي بودن</a:t>
            </a:r>
            <a:endParaRPr lang="en-US" dirty="0"/>
          </a:p>
        </p:txBody>
      </p:sp>
      <p:sp>
        <p:nvSpPr>
          <p:cNvPr id="12" name="Rectangle 11"/>
          <p:cNvSpPr/>
          <p:nvPr/>
        </p:nvSpPr>
        <p:spPr>
          <a:xfrm>
            <a:off x="2514600" y="3669268"/>
            <a:ext cx="5181600" cy="369332"/>
          </a:xfrm>
          <a:prstGeom prst="rect">
            <a:avLst/>
          </a:prstGeom>
        </p:spPr>
        <p:txBody>
          <a:bodyPr wrap="square">
            <a:spAutoFit/>
          </a:bodyPr>
          <a:lstStyle/>
          <a:p>
            <a:r>
              <a:rPr lang="fa-IR" b="1" dirty="0" smtClean="0"/>
              <a:t>قاعده تجاهل</a:t>
            </a:r>
            <a:endParaRPr lang="en-US" dirty="0"/>
          </a:p>
        </p:txBody>
      </p:sp>
      <p:sp>
        <p:nvSpPr>
          <p:cNvPr id="13" name="Rectangle 12"/>
          <p:cNvSpPr/>
          <p:nvPr/>
        </p:nvSpPr>
        <p:spPr>
          <a:xfrm>
            <a:off x="1905000" y="4050268"/>
            <a:ext cx="5791200" cy="369332"/>
          </a:xfrm>
          <a:prstGeom prst="rect">
            <a:avLst/>
          </a:prstGeom>
        </p:spPr>
        <p:txBody>
          <a:bodyPr wrap="square">
            <a:spAutoFit/>
          </a:bodyPr>
          <a:lstStyle/>
          <a:p>
            <a:r>
              <a:rPr lang="fa-IR" b="1" dirty="0" smtClean="0"/>
              <a:t>صبر طلبي</a:t>
            </a:r>
            <a:endParaRPr lang="en-US" dirty="0"/>
          </a:p>
        </p:txBody>
      </p:sp>
      <p:sp>
        <p:nvSpPr>
          <p:cNvPr id="14" name="Rectangle 13"/>
          <p:cNvSpPr/>
          <p:nvPr/>
        </p:nvSpPr>
        <p:spPr>
          <a:xfrm>
            <a:off x="1981201" y="4431268"/>
            <a:ext cx="5715000" cy="369332"/>
          </a:xfrm>
          <a:prstGeom prst="rect">
            <a:avLst/>
          </a:prstGeom>
        </p:spPr>
        <p:txBody>
          <a:bodyPr wrap="square">
            <a:spAutoFit/>
          </a:bodyPr>
          <a:lstStyle/>
          <a:p>
            <a:r>
              <a:rPr lang="fa-IR" b="1" dirty="0" smtClean="0"/>
              <a:t>جرات طلبی</a:t>
            </a:r>
            <a:endParaRPr lang="en-US" dirty="0"/>
          </a:p>
        </p:txBody>
      </p:sp>
      <p:sp>
        <p:nvSpPr>
          <p:cNvPr id="15" name="Rectangle 14"/>
          <p:cNvSpPr/>
          <p:nvPr/>
        </p:nvSpPr>
        <p:spPr>
          <a:xfrm>
            <a:off x="3124200" y="4840069"/>
            <a:ext cx="4572000" cy="646331"/>
          </a:xfrm>
          <a:prstGeom prst="rect">
            <a:avLst/>
          </a:prstGeom>
        </p:spPr>
        <p:txBody>
          <a:bodyPr wrap="square">
            <a:spAutoFit/>
          </a:bodyPr>
          <a:lstStyle/>
          <a:p>
            <a:r>
              <a:rPr lang="fa-IR" b="1" dirty="0" smtClean="0"/>
              <a:t>نياز به مديريت واحد</a:t>
            </a:r>
            <a:br>
              <a:rPr lang="fa-IR" b="1" dirty="0" smtClean="0"/>
            </a:br>
            <a:endParaRPr lang="en-US" dirty="0"/>
          </a:p>
        </p:txBody>
      </p:sp>
      <p:sp>
        <p:nvSpPr>
          <p:cNvPr id="16" name="Rectangle 15"/>
          <p:cNvSpPr/>
          <p:nvPr/>
        </p:nvSpPr>
        <p:spPr>
          <a:xfrm>
            <a:off x="5867400" y="5269468"/>
            <a:ext cx="1819729" cy="369332"/>
          </a:xfrm>
          <a:prstGeom prst="rect">
            <a:avLst/>
          </a:prstGeom>
        </p:spPr>
        <p:txBody>
          <a:bodyPr wrap="none">
            <a:spAutoFit/>
          </a:bodyPr>
          <a:lstStyle/>
          <a:p>
            <a:r>
              <a:rPr lang="fa-IR" b="1" dirty="0" smtClean="0"/>
              <a:t>رعايت اصل بي طرفي</a:t>
            </a:r>
            <a:endParaRPr lang="en-US" dirty="0"/>
          </a:p>
        </p:txBody>
      </p:sp>
      <p:sp>
        <p:nvSpPr>
          <p:cNvPr id="17" name="Rectangle 16"/>
          <p:cNvSpPr/>
          <p:nvPr/>
        </p:nvSpPr>
        <p:spPr>
          <a:xfrm>
            <a:off x="5943600" y="5650468"/>
            <a:ext cx="1763623" cy="369332"/>
          </a:xfrm>
          <a:prstGeom prst="rect">
            <a:avLst/>
          </a:prstGeom>
        </p:spPr>
        <p:txBody>
          <a:bodyPr wrap="none">
            <a:spAutoFit/>
          </a:bodyPr>
          <a:lstStyle/>
          <a:p>
            <a:r>
              <a:rPr lang="fa-IR" b="1" dirty="0" smtClean="0"/>
              <a:t>اجتهادي بودن تحقيق</a:t>
            </a:r>
            <a:endParaRPr lang="en-US" dirty="0"/>
          </a:p>
        </p:txBody>
      </p:sp>
      <p:sp>
        <p:nvSpPr>
          <p:cNvPr id="18" name="Rectangle 17"/>
          <p:cNvSpPr/>
          <p:nvPr/>
        </p:nvSpPr>
        <p:spPr>
          <a:xfrm>
            <a:off x="4191000" y="5867400"/>
            <a:ext cx="3505200" cy="923330"/>
          </a:xfrm>
          <a:prstGeom prst="rect">
            <a:avLst/>
          </a:prstGeom>
        </p:spPr>
        <p:txBody>
          <a:bodyPr wrap="square">
            <a:spAutoFit/>
          </a:bodyPr>
          <a:lstStyle/>
          <a:p>
            <a:r>
              <a:rPr lang="fa-IR" b="1" dirty="0" smtClean="0"/>
              <a:t/>
            </a:r>
            <a:br>
              <a:rPr lang="fa-IR" b="1" dirty="0" smtClean="0"/>
            </a:br>
            <a:r>
              <a:rPr lang="fa-IR" b="1" dirty="0" smtClean="0"/>
              <a:t>اتکا بر اطلاعات دست اول</a:t>
            </a:r>
            <a:r>
              <a:rPr lang="en-US" b="1" dirty="0" smtClean="0"/>
              <a:t/>
            </a:r>
            <a:br>
              <a:rPr lang="en-US" b="1" dirty="0" smtClean="0"/>
            </a:b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ox(i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ox(i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ox(in)">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ox(in)">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ox(in)">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ox(in)">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0" grpId="0"/>
      <p:bldP spid="11" grpId="0"/>
      <p:bldP spid="12" grpId="0"/>
      <p:bldP spid="13" grpId="0"/>
      <p:bldP spid="14" grpId="0"/>
      <p:bldP spid="15" grpId="0"/>
      <p:bldP spid="16" grpId="0"/>
      <p:bldP spid="17" grpId="0"/>
      <p:bldP spid="18" grpId="0"/>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idx="1"/>
          </p:nvPr>
        </p:nvSpPr>
        <p:spPr>
          <a:xfrm>
            <a:off x="457200" y="260350"/>
            <a:ext cx="8229600" cy="5865813"/>
          </a:xfrm>
        </p:spPr>
        <p:txBody>
          <a:bodyPr/>
          <a:lstStyle/>
          <a:p>
            <a:pPr algn="r">
              <a:buFont typeface="Wingdings" pitchFamily="2" charset="2"/>
              <a:buNone/>
            </a:pPr>
            <a:r>
              <a:rPr lang="fa-IR" sz="2000" smtClean="0"/>
              <a:t>جدول 16 نمونه ديگري از جدول مرحله اول استخراج پاسخ سؤالات بسته چند گزينه اي</a:t>
            </a:r>
          </a:p>
          <a:p>
            <a:pPr algn="r">
              <a:buFont typeface="Wingdings" pitchFamily="2" charset="2"/>
              <a:buNone/>
            </a:pPr>
            <a:endParaRPr lang="fa-IR" sz="2000" smtClean="0"/>
          </a:p>
          <a:p>
            <a:pPr algn="r">
              <a:buFont typeface="Wingdings" pitchFamily="2" charset="2"/>
              <a:buNone/>
            </a:pPr>
            <a:r>
              <a:rPr lang="fa-IR" sz="2000" smtClean="0"/>
              <a:t>سؤال شماره ...... : به نظر شما سازماندهي کلي دوره آموزشي چگونه بود؟</a:t>
            </a:r>
            <a:endParaRPr lang="en-US" sz="2000" smtClean="0"/>
          </a:p>
        </p:txBody>
      </p:sp>
      <p:graphicFrame>
        <p:nvGraphicFramePr>
          <p:cNvPr id="256003" name="Group 3"/>
          <p:cNvGraphicFramePr>
            <a:graphicFrameLocks noGrp="1"/>
          </p:cNvGraphicFramePr>
          <p:nvPr/>
        </p:nvGraphicFramePr>
        <p:xfrm>
          <a:off x="468313" y="1628775"/>
          <a:ext cx="8064500" cy="4249992"/>
        </p:xfrm>
        <a:graphic>
          <a:graphicData uri="http://schemas.openxmlformats.org/drawingml/2006/table">
            <a:tbl>
              <a:tblPr/>
              <a:tblGrid>
                <a:gridCol w="863600"/>
                <a:gridCol w="1079500"/>
                <a:gridCol w="936625"/>
                <a:gridCol w="936625"/>
                <a:gridCol w="863600"/>
                <a:gridCol w="2592387"/>
                <a:gridCol w="792163"/>
              </a:tblGrid>
              <a:tr h="863600">
                <a:tc gridSpan="5">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کيفيت</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شرح گزينه سؤال</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شماره سؤال</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2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عالي</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بسيارخوب</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خوب</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مناسب</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ضعيف</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26638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دوره چگونه آماده شده بود؟</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a-IR"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توالي کار چگونه بود؟</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a-IR"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زمان دوره چگونه تنظيم شده بود؟</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1</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2</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3</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7055" name="Line 31"/>
          <p:cNvSpPr>
            <a:spLocks noChangeShapeType="1"/>
          </p:cNvSpPr>
          <p:nvPr/>
        </p:nvSpPr>
        <p:spPr bwMode="auto">
          <a:xfrm>
            <a:off x="611188" y="3284538"/>
            <a:ext cx="0" cy="288925"/>
          </a:xfrm>
          <a:prstGeom prst="line">
            <a:avLst/>
          </a:prstGeom>
          <a:noFill/>
          <a:ln w="9525">
            <a:solidFill>
              <a:schemeClr val="tx1"/>
            </a:solidFill>
            <a:round/>
            <a:headEnd/>
            <a:tailEnd/>
          </a:ln>
        </p:spPr>
        <p:txBody>
          <a:bodyPr/>
          <a:lstStyle/>
          <a:p>
            <a:endParaRPr lang="en-US"/>
          </a:p>
        </p:txBody>
      </p:sp>
      <p:sp>
        <p:nvSpPr>
          <p:cNvPr id="257056" name="Line 32"/>
          <p:cNvSpPr>
            <a:spLocks noChangeShapeType="1"/>
          </p:cNvSpPr>
          <p:nvPr/>
        </p:nvSpPr>
        <p:spPr bwMode="auto">
          <a:xfrm>
            <a:off x="684213" y="3284538"/>
            <a:ext cx="0" cy="288925"/>
          </a:xfrm>
          <a:prstGeom prst="line">
            <a:avLst/>
          </a:prstGeom>
          <a:noFill/>
          <a:ln w="9525">
            <a:solidFill>
              <a:schemeClr val="tx1"/>
            </a:solidFill>
            <a:round/>
            <a:headEnd/>
            <a:tailEnd/>
          </a:ln>
        </p:spPr>
        <p:txBody>
          <a:bodyPr/>
          <a:lstStyle/>
          <a:p>
            <a:endParaRPr lang="en-US"/>
          </a:p>
        </p:txBody>
      </p:sp>
      <p:sp>
        <p:nvSpPr>
          <p:cNvPr id="257057" name="Line 33"/>
          <p:cNvSpPr>
            <a:spLocks noChangeShapeType="1"/>
          </p:cNvSpPr>
          <p:nvPr/>
        </p:nvSpPr>
        <p:spPr bwMode="auto">
          <a:xfrm>
            <a:off x="755650" y="3284538"/>
            <a:ext cx="0" cy="288925"/>
          </a:xfrm>
          <a:prstGeom prst="line">
            <a:avLst/>
          </a:prstGeom>
          <a:noFill/>
          <a:ln w="9525">
            <a:solidFill>
              <a:schemeClr val="tx1"/>
            </a:solidFill>
            <a:round/>
            <a:headEnd/>
            <a:tailEnd/>
          </a:ln>
        </p:spPr>
        <p:txBody>
          <a:bodyPr/>
          <a:lstStyle/>
          <a:p>
            <a:endParaRPr lang="en-US"/>
          </a:p>
        </p:txBody>
      </p:sp>
      <p:sp>
        <p:nvSpPr>
          <p:cNvPr id="257058" name="Line 34"/>
          <p:cNvSpPr>
            <a:spLocks noChangeShapeType="1"/>
          </p:cNvSpPr>
          <p:nvPr/>
        </p:nvSpPr>
        <p:spPr bwMode="auto">
          <a:xfrm>
            <a:off x="827088" y="3284538"/>
            <a:ext cx="0" cy="288925"/>
          </a:xfrm>
          <a:prstGeom prst="line">
            <a:avLst/>
          </a:prstGeom>
          <a:noFill/>
          <a:ln w="9525">
            <a:solidFill>
              <a:schemeClr val="tx1"/>
            </a:solidFill>
            <a:round/>
            <a:headEnd/>
            <a:tailEnd/>
          </a:ln>
        </p:spPr>
        <p:txBody>
          <a:bodyPr/>
          <a:lstStyle/>
          <a:p>
            <a:endParaRPr lang="en-US"/>
          </a:p>
        </p:txBody>
      </p:sp>
      <p:sp>
        <p:nvSpPr>
          <p:cNvPr id="257059" name="Line 35"/>
          <p:cNvSpPr>
            <a:spLocks noChangeShapeType="1"/>
          </p:cNvSpPr>
          <p:nvPr/>
        </p:nvSpPr>
        <p:spPr bwMode="auto">
          <a:xfrm>
            <a:off x="1042988" y="3284538"/>
            <a:ext cx="0" cy="288925"/>
          </a:xfrm>
          <a:prstGeom prst="line">
            <a:avLst/>
          </a:prstGeom>
          <a:noFill/>
          <a:ln w="9525">
            <a:solidFill>
              <a:schemeClr val="tx1"/>
            </a:solidFill>
            <a:round/>
            <a:headEnd/>
            <a:tailEnd/>
          </a:ln>
        </p:spPr>
        <p:txBody>
          <a:bodyPr/>
          <a:lstStyle/>
          <a:p>
            <a:endParaRPr lang="en-US"/>
          </a:p>
        </p:txBody>
      </p:sp>
      <p:sp>
        <p:nvSpPr>
          <p:cNvPr id="257060" name="Line 36"/>
          <p:cNvSpPr>
            <a:spLocks noChangeShapeType="1"/>
          </p:cNvSpPr>
          <p:nvPr/>
        </p:nvSpPr>
        <p:spPr bwMode="auto">
          <a:xfrm>
            <a:off x="1476375" y="3284538"/>
            <a:ext cx="0" cy="288925"/>
          </a:xfrm>
          <a:prstGeom prst="line">
            <a:avLst/>
          </a:prstGeom>
          <a:noFill/>
          <a:ln w="9525">
            <a:solidFill>
              <a:schemeClr val="tx1"/>
            </a:solidFill>
            <a:round/>
            <a:headEnd/>
            <a:tailEnd/>
          </a:ln>
        </p:spPr>
        <p:txBody>
          <a:bodyPr/>
          <a:lstStyle/>
          <a:p>
            <a:endParaRPr lang="en-US"/>
          </a:p>
        </p:txBody>
      </p:sp>
      <p:sp>
        <p:nvSpPr>
          <p:cNvPr id="257061" name="Line 37"/>
          <p:cNvSpPr>
            <a:spLocks noChangeShapeType="1"/>
          </p:cNvSpPr>
          <p:nvPr/>
        </p:nvSpPr>
        <p:spPr bwMode="auto">
          <a:xfrm>
            <a:off x="1547813" y="3284538"/>
            <a:ext cx="0" cy="288925"/>
          </a:xfrm>
          <a:prstGeom prst="line">
            <a:avLst/>
          </a:prstGeom>
          <a:noFill/>
          <a:ln w="9525">
            <a:solidFill>
              <a:schemeClr val="tx1"/>
            </a:solidFill>
            <a:round/>
            <a:headEnd/>
            <a:tailEnd/>
          </a:ln>
        </p:spPr>
        <p:txBody>
          <a:bodyPr/>
          <a:lstStyle/>
          <a:p>
            <a:endParaRPr lang="en-US"/>
          </a:p>
        </p:txBody>
      </p:sp>
      <p:sp>
        <p:nvSpPr>
          <p:cNvPr id="257062" name="Line 38"/>
          <p:cNvSpPr>
            <a:spLocks noChangeShapeType="1"/>
          </p:cNvSpPr>
          <p:nvPr/>
        </p:nvSpPr>
        <p:spPr bwMode="auto">
          <a:xfrm>
            <a:off x="1619250" y="3284538"/>
            <a:ext cx="0" cy="288925"/>
          </a:xfrm>
          <a:prstGeom prst="line">
            <a:avLst/>
          </a:prstGeom>
          <a:noFill/>
          <a:ln w="9525">
            <a:solidFill>
              <a:schemeClr val="tx1"/>
            </a:solidFill>
            <a:round/>
            <a:headEnd/>
            <a:tailEnd/>
          </a:ln>
        </p:spPr>
        <p:txBody>
          <a:bodyPr/>
          <a:lstStyle/>
          <a:p>
            <a:endParaRPr lang="en-US"/>
          </a:p>
        </p:txBody>
      </p:sp>
      <p:sp>
        <p:nvSpPr>
          <p:cNvPr id="257063" name="Line 39"/>
          <p:cNvSpPr>
            <a:spLocks noChangeShapeType="1"/>
          </p:cNvSpPr>
          <p:nvPr/>
        </p:nvSpPr>
        <p:spPr bwMode="auto">
          <a:xfrm>
            <a:off x="1692275" y="3284538"/>
            <a:ext cx="0" cy="288925"/>
          </a:xfrm>
          <a:prstGeom prst="line">
            <a:avLst/>
          </a:prstGeom>
          <a:noFill/>
          <a:ln w="9525">
            <a:solidFill>
              <a:schemeClr val="tx1"/>
            </a:solidFill>
            <a:round/>
            <a:headEnd/>
            <a:tailEnd/>
          </a:ln>
        </p:spPr>
        <p:txBody>
          <a:bodyPr/>
          <a:lstStyle/>
          <a:p>
            <a:endParaRPr lang="en-US"/>
          </a:p>
        </p:txBody>
      </p:sp>
      <p:sp>
        <p:nvSpPr>
          <p:cNvPr id="257064" name="Line 40"/>
          <p:cNvSpPr>
            <a:spLocks noChangeShapeType="1"/>
          </p:cNvSpPr>
          <p:nvPr/>
        </p:nvSpPr>
        <p:spPr bwMode="auto">
          <a:xfrm>
            <a:off x="1835150" y="3284538"/>
            <a:ext cx="0" cy="288925"/>
          </a:xfrm>
          <a:prstGeom prst="line">
            <a:avLst/>
          </a:prstGeom>
          <a:noFill/>
          <a:ln w="9525">
            <a:solidFill>
              <a:schemeClr val="tx1"/>
            </a:solidFill>
            <a:round/>
            <a:headEnd/>
            <a:tailEnd/>
          </a:ln>
        </p:spPr>
        <p:txBody>
          <a:bodyPr/>
          <a:lstStyle/>
          <a:p>
            <a:endParaRPr lang="en-US"/>
          </a:p>
        </p:txBody>
      </p:sp>
      <p:sp>
        <p:nvSpPr>
          <p:cNvPr id="257065" name="Line 41"/>
          <p:cNvSpPr>
            <a:spLocks noChangeShapeType="1"/>
          </p:cNvSpPr>
          <p:nvPr/>
        </p:nvSpPr>
        <p:spPr bwMode="auto">
          <a:xfrm>
            <a:off x="1908175" y="3284538"/>
            <a:ext cx="0" cy="288925"/>
          </a:xfrm>
          <a:prstGeom prst="line">
            <a:avLst/>
          </a:prstGeom>
          <a:noFill/>
          <a:ln w="9525">
            <a:solidFill>
              <a:schemeClr val="tx1"/>
            </a:solidFill>
            <a:round/>
            <a:headEnd/>
            <a:tailEnd/>
          </a:ln>
        </p:spPr>
        <p:txBody>
          <a:bodyPr/>
          <a:lstStyle/>
          <a:p>
            <a:endParaRPr lang="en-US"/>
          </a:p>
        </p:txBody>
      </p:sp>
      <p:sp>
        <p:nvSpPr>
          <p:cNvPr id="257066" name="Line 42"/>
          <p:cNvSpPr>
            <a:spLocks noChangeShapeType="1"/>
          </p:cNvSpPr>
          <p:nvPr/>
        </p:nvSpPr>
        <p:spPr bwMode="auto">
          <a:xfrm>
            <a:off x="1979613" y="3284538"/>
            <a:ext cx="0" cy="288925"/>
          </a:xfrm>
          <a:prstGeom prst="line">
            <a:avLst/>
          </a:prstGeom>
          <a:noFill/>
          <a:ln w="9525">
            <a:solidFill>
              <a:schemeClr val="tx1"/>
            </a:solidFill>
            <a:round/>
            <a:headEnd/>
            <a:tailEnd/>
          </a:ln>
        </p:spPr>
        <p:txBody>
          <a:bodyPr/>
          <a:lstStyle/>
          <a:p>
            <a:endParaRPr lang="en-US"/>
          </a:p>
        </p:txBody>
      </p:sp>
      <p:sp>
        <p:nvSpPr>
          <p:cNvPr id="257067" name="Line 43"/>
          <p:cNvSpPr>
            <a:spLocks noChangeShapeType="1"/>
          </p:cNvSpPr>
          <p:nvPr/>
        </p:nvSpPr>
        <p:spPr bwMode="auto">
          <a:xfrm>
            <a:off x="2051050" y="3284538"/>
            <a:ext cx="0" cy="288925"/>
          </a:xfrm>
          <a:prstGeom prst="line">
            <a:avLst/>
          </a:prstGeom>
          <a:noFill/>
          <a:ln w="9525">
            <a:solidFill>
              <a:schemeClr val="tx1"/>
            </a:solidFill>
            <a:round/>
            <a:headEnd/>
            <a:tailEnd/>
          </a:ln>
        </p:spPr>
        <p:txBody>
          <a:bodyPr/>
          <a:lstStyle/>
          <a:p>
            <a:endParaRPr lang="en-US"/>
          </a:p>
        </p:txBody>
      </p:sp>
      <p:sp>
        <p:nvSpPr>
          <p:cNvPr id="257068" name="Line 44"/>
          <p:cNvSpPr>
            <a:spLocks noChangeShapeType="1"/>
          </p:cNvSpPr>
          <p:nvPr/>
        </p:nvSpPr>
        <p:spPr bwMode="auto">
          <a:xfrm>
            <a:off x="2268538" y="3284538"/>
            <a:ext cx="0" cy="288925"/>
          </a:xfrm>
          <a:prstGeom prst="line">
            <a:avLst/>
          </a:prstGeom>
          <a:noFill/>
          <a:ln w="9525">
            <a:solidFill>
              <a:schemeClr val="tx1"/>
            </a:solidFill>
            <a:round/>
            <a:headEnd/>
            <a:tailEnd/>
          </a:ln>
        </p:spPr>
        <p:txBody>
          <a:bodyPr/>
          <a:lstStyle/>
          <a:p>
            <a:endParaRPr lang="en-US"/>
          </a:p>
        </p:txBody>
      </p:sp>
      <p:sp>
        <p:nvSpPr>
          <p:cNvPr id="257069" name="Line 45"/>
          <p:cNvSpPr>
            <a:spLocks noChangeShapeType="1"/>
          </p:cNvSpPr>
          <p:nvPr/>
        </p:nvSpPr>
        <p:spPr bwMode="auto">
          <a:xfrm>
            <a:off x="2195513" y="3284538"/>
            <a:ext cx="0" cy="288925"/>
          </a:xfrm>
          <a:prstGeom prst="line">
            <a:avLst/>
          </a:prstGeom>
          <a:noFill/>
          <a:ln w="9525">
            <a:solidFill>
              <a:schemeClr val="tx1"/>
            </a:solidFill>
            <a:round/>
            <a:headEnd/>
            <a:tailEnd/>
          </a:ln>
        </p:spPr>
        <p:txBody>
          <a:bodyPr/>
          <a:lstStyle/>
          <a:p>
            <a:endParaRPr lang="en-US"/>
          </a:p>
        </p:txBody>
      </p:sp>
      <p:sp>
        <p:nvSpPr>
          <p:cNvPr id="257070" name="Line 46"/>
          <p:cNvSpPr>
            <a:spLocks noChangeShapeType="1"/>
          </p:cNvSpPr>
          <p:nvPr/>
        </p:nvSpPr>
        <p:spPr bwMode="auto">
          <a:xfrm>
            <a:off x="2555875" y="3284538"/>
            <a:ext cx="0" cy="288925"/>
          </a:xfrm>
          <a:prstGeom prst="line">
            <a:avLst/>
          </a:prstGeom>
          <a:noFill/>
          <a:ln w="9525">
            <a:solidFill>
              <a:schemeClr val="tx1"/>
            </a:solidFill>
            <a:round/>
            <a:headEnd/>
            <a:tailEnd/>
          </a:ln>
        </p:spPr>
        <p:txBody>
          <a:bodyPr/>
          <a:lstStyle/>
          <a:p>
            <a:endParaRPr lang="en-US"/>
          </a:p>
        </p:txBody>
      </p:sp>
      <p:sp>
        <p:nvSpPr>
          <p:cNvPr id="257071" name="Line 47"/>
          <p:cNvSpPr>
            <a:spLocks noChangeShapeType="1"/>
          </p:cNvSpPr>
          <p:nvPr/>
        </p:nvSpPr>
        <p:spPr bwMode="auto">
          <a:xfrm>
            <a:off x="2627313" y="3284538"/>
            <a:ext cx="0" cy="288925"/>
          </a:xfrm>
          <a:prstGeom prst="line">
            <a:avLst/>
          </a:prstGeom>
          <a:noFill/>
          <a:ln w="9525">
            <a:solidFill>
              <a:schemeClr val="tx1"/>
            </a:solidFill>
            <a:round/>
            <a:headEnd/>
            <a:tailEnd/>
          </a:ln>
        </p:spPr>
        <p:txBody>
          <a:bodyPr/>
          <a:lstStyle/>
          <a:p>
            <a:endParaRPr lang="en-US"/>
          </a:p>
        </p:txBody>
      </p:sp>
      <p:sp>
        <p:nvSpPr>
          <p:cNvPr id="257072" name="Line 48"/>
          <p:cNvSpPr>
            <a:spLocks noChangeShapeType="1"/>
          </p:cNvSpPr>
          <p:nvPr/>
        </p:nvSpPr>
        <p:spPr bwMode="auto">
          <a:xfrm>
            <a:off x="2700338" y="3284538"/>
            <a:ext cx="0" cy="288925"/>
          </a:xfrm>
          <a:prstGeom prst="line">
            <a:avLst/>
          </a:prstGeom>
          <a:noFill/>
          <a:ln w="9525">
            <a:solidFill>
              <a:schemeClr val="tx1"/>
            </a:solidFill>
            <a:round/>
            <a:headEnd/>
            <a:tailEnd/>
          </a:ln>
        </p:spPr>
        <p:txBody>
          <a:bodyPr/>
          <a:lstStyle/>
          <a:p>
            <a:endParaRPr lang="en-US"/>
          </a:p>
        </p:txBody>
      </p:sp>
      <p:sp>
        <p:nvSpPr>
          <p:cNvPr id="257073" name="Line 49"/>
          <p:cNvSpPr>
            <a:spLocks noChangeShapeType="1"/>
          </p:cNvSpPr>
          <p:nvPr/>
        </p:nvSpPr>
        <p:spPr bwMode="auto">
          <a:xfrm>
            <a:off x="2771775" y="3284538"/>
            <a:ext cx="0" cy="288925"/>
          </a:xfrm>
          <a:prstGeom prst="line">
            <a:avLst/>
          </a:prstGeom>
          <a:noFill/>
          <a:ln w="9525">
            <a:solidFill>
              <a:schemeClr val="tx1"/>
            </a:solidFill>
            <a:round/>
            <a:headEnd/>
            <a:tailEnd/>
          </a:ln>
        </p:spPr>
        <p:txBody>
          <a:bodyPr/>
          <a:lstStyle/>
          <a:p>
            <a:endParaRPr lang="en-US"/>
          </a:p>
        </p:txBody>
      </p:sp>
      <p:sp>
        <p:nvSpPr>
          <p:cNvPr id="257074" name="Line 50"/>
          <p:cNvSpPr>
            <a:spLocks noChangeShapeType="1"/>
          </p:cNvSpPr>
          <p:nvPr/>
        </p:nvSpPr>
        <p:spPr bwMode="auto">
          <a:xfrm>
            <a:off x="2987675" y="3284538"/>
            <a:ext cx="0" cy="288925"/>
          </a:xfrm>
          <a:prstGeom prst="line">
            <a:avLst/>
          </a:prstGeom>
          <a:noFill/>
          <a:ln w="9525">
            <a:solidFill>
              <a:schemeClr val="tx1"/>
            </a:solidFill>
            <a:round/>
            <a:headEnd/>
            <a:tailEnd/>
          </a:ln>
        </p:spPr>
        <p:txBody>
          <a:bodyPr/>
          <a:lstStyle/>
          <a:p>
            <a:endParaRPr lang="en-US"/>
          </a:p>
        </p:txBody>
      </p:sp>
      <p:sp>
        <p:nvSpPr>
          <p:cNvPr id="257075" name="Line 51"/>
          <p:cNvSpPr>
            <a:spLocks noChangeShapeType="1"/>
          </p:cNvSpPr>
          <p:nvPr/>
        </p:nvSpPr>
        <p:spPr bwMode="auto">
          <a:xfrm>
            <a:off x="684213" y="3860800"/>
            <a:ext cx="0" cy="288925"/>
          </a:xfrm>
          <a:prstGeom prst="line">
            <a:avLst/>
          </a:prstGeom>
          <a:noFill/>
          <a:ln w="9525">
            <a:solidFill>
              <a:schemeClr val="tx1"/>
            </a:solidFill>
            <a:round/>
            <a:headEnd/>
            <a:tailEnd/>
          </a:ln>
        </p:spPr>
        <p:txBody>
          <a:bodyPr/>
          <a:lstStyle/>
          <a:p>
            <a:endParaRPr lang="en-US"/>
          </a:p>
        </p:txBody>
      </p:sp>
      <p:sp>
        <p:nvSpPr>
          <p:cNvPr id="257076" name="Line 52"/>
          <p:cNvSpPr>
            <a:spLocks noChangeShapeType="1"/>
          </p:cNvSpPr>
          <p:nvPr/>
        </p:nvSpPr>
        <p:spPr bwMode="auto">
          <a:xfrm>
            <a:off x="755650" y="3860800"/>
            <a:ext cx="0" cy="288925"/>
          </a:xfrm>
          <a:prstGeom prst="line">
            <a:avLst/>
          </a:prstGeom>
          <a:noFill/>
          <a:ln w="9525">
            <a:solidFill>
              <a:schemeClr val="tx1"/>
            </a:solidFill>
            <a:round/>
            <a:headEnd/>
            <a:tailEnd/>
          </a:ln>
        </p:spPr>
        <p:txBody>
          <a:bodyPr/>
          <a:lstStyle/>
          <a:p>
            <a:endParaRPr lang="en-US"/>
          </a:p>
        </p:txBody>
      </p:sp>
      <p:sp>
        <p:nvSpPr>
          <p:cNvPr id="257077" name="Line 53"/>
          <p:cNvSpPr>
            <a:spLocks noChangeShapeType="1"/>
          </p:cNvSpPr>
          <p:nvPr/>
        </p:nvSpPr>
        <p:spPr bwMode="auto">
          <a:xfrm>
            <a:off x="827088" y="3860800"/>
            <a:ext cx="0" cy="288925"/>
          </a:xfrm>
          <a:prstGeom prst="line">
            <a:avLst/>
          </a:prstGeom>
          <a:noFill/>
          <a:ln w="9525">
            <a:solidFill>
              <a:schemeClr val="tx1"/>
            </a:solidFill>
            <a:round/>
            <a:headEnd/>
            <a:tailEnd/>
          </a:ln>
        </p:spPr>
        <p:txBody>
          <a:bodyPr/>
          <a:lstStyle/>
          <a:p>
            <a:endParaRPr lang="en-US"/>
          </a:p>
        </p:txBody>
      </p:sp>
      <p:sp>
        <p:nvSpPr>
          <p:cNvPr id="257078" name="Line 54"/>
          <p:cNvSpPr>
            <a:spLocks noChangeShapeType="1"/>
          </p:cNvSpPr>
          <p:nvPr/>
        </p:nvSpPr>
        <p:spPr bwMode="auto">
          <a:xfrm>
            <a:off x="900113" y="3860800"/>
            <a:ext cx="0" cy="288925"/>
          </a:xfrm>
          <a:prstGeom prst="line">
            <a:avLst/>
          </a:prstGeom>
          <a:noFill/>
          <a:ln w="9525">
            <a:solidFill>
              <a:schemeClr val="tx1"/>
            </a:solidFill>
            <a:round/>
            <a:headEnd/>
            <a:tailEnd/>
          </a:ln>
        </p:spPr>
        <p:txBody>
          <a:bodyPr/>
          <a:lstStyle/>
          <a:p>
            <a:endParaRPr lang="en-US"/>
          </a:p>
        </p:txBody>
      </p:sp>
      <p:sp>
        <p:nvSpPr>
          <p:cNvPr id="257079" name="Line 55"/>
          <p:cNvSpPr>
            <a:spLocks noChangeShapeType="1"/>
          </p:cNvSpPr>
          <p:nvPr/>
        </p:nvSpPr>
        <p:spPr bwMode="auto">
          <a:xfrm>
            <a:off x="3059113" y="3284538"/>
            <a:ext cx="0" cy="288925"/>
          </a:xfrm>
          <a:prstGeom prst="line">
            <a:avLst/>
          </a:prstGeom>
          <a:noFill/>
          <a:ln w="9525">
            <a:solidFill>
              <a:schemeClr val="tx1"/>
            </a:solidFill>
            <a:round/>
            <a:headEnd/>
            <a:tailEnd/>
          </a:ln>
        </p:spPr>
        <p:txBody>
          <a:bodyPr/>
          <a:lstStyle/>
          <a:p>
            <a:endParaRPr lang="en-US"/>
          </a:p>
        </p:txBody>
      </p:sp>
      <p:sp>
        <p:nvSpPr>
          <p:cNvPr id="257080" name="Line 56"/>
          <p:cNvSpPr>
            <a:spLocks noChangeShapeType="1"/>
          </p:cNvSpPr>
          <p:nvPr/>
        </p:nvSpPr>
        <p:spPr bwMode="auto">
          <a:xfrm>
            <a:off x="1476375" y="3860800"/>
            <a:ext cx="0" cy="288925"/>
          </a:xfrm>
          <a:prstGeom prst="line">
            <a:avLst/>
          </a:prstGeom>
          <a:noFill/>
          <a:ln w="9525">
            <a:solidFill>
              <a:schemeClr val="tx1"/>
            </a:solidFill>
            <a:round/>
            <a:headEnd/>
            <a:tailEnd/>
          </a:ln>
        </p:spPr>
        <p:txBody>
          <a:bodyPr/>
          <a:lstStyle/>
          <a:p>
            <a:endParaRPr lang="en-US"/>
          </a:p>
        </p:txBody>
      </p:sp>
      <p:sp>
        <p:nvSpPr>
          <p:cNvPr id="257081" name="Line 57"/>
          <p:cNvSpPr>
            <a:spLocks noChangeShapeType="1"/>
          </p:cNvSpPr>
          <p:nvPr/>
        </p:nvSpPr>
        <p:spPr bwMode="auto">
          <a:xfrm>
            <a:off x="1547813" y="3860800"/>
            <a:ext cx="0" cy="288925"/>
          </a:xfrm>
          <a:prstGeom prst="line">
            <a:avLst/>
          </a:prstGeom>
          <a:noFill/>
          <a:ln w="9525">
            <a:solidFill>
              <a:schemeClr val="tx1"/>
            </a:solidFill>
            <a:round/>
            <a:headEnd/>
            <a:tailEnd/>
          </a:ln>
        </p:spPr>
        <p:txBody>
          <a:bodyPr/>
          <a:lstStyle/>
          <a:p>
            <a:endParaRPr lang="en-US"/>
          </a:p>
        </p:txBody>
      </p:sp>
      <p:sp>
        <p:nvSpPr>
          <p:cNvPr id="257082" name="Line 58"/>
          <p:cNvSpPr>
            <a:spLocks noChangeShapeType="1"/>
          </p:cNvSpPr>
          <p:nvPr/>
        </p:nvSpPr>
        <p:spPr bwMode="auto">
          <a:xfrm>
            <a:off x="1619250" y="3860800"/>
            <a:ext cx="0" cy="288925"/>
          </a:xfrm>
          <a:prstGeom prst="line">
            <a:avLst/>
          </a:prstGeom>
          <a:noFill/>
          <a:ln w="9525">
            <a:solidFill>
              <a:schemeClr val="tx1"/>
            </a:solidFill>
            <a:round/>
            <a:headEnd/>
            <a:tailEnd/>
          </a:ln>
        </p:spPr>
        <p:txBody>
          <a:bodyPr/>
          <a:lstStyle/>
          <a:p>
            <a:endParaRPr lang="en-US"/>
          </a:p>
        </p:txBody>
      </p:sp>
      <p:sp>
        <p:nvSpPr>
          <p:cNvPr id="257083" name="Line 59"/>
          <p:cNvSpPr>
            <a:spLocks noChangeShapeType="1"/>
          </p:cNvSpPr>
          <p:nvPr/>
        </p:nvSpPr>
        <p:spPr bwMode="auto">
          <a:xfrm>
            <a:off x="1692275" y="3860800"/>
            <a:ext cx="0" cy="288925"/>
          </a:xfrm>
          <a:prstGeom prst="line">
            <a:avLst/>
          </a:prstGeom>
          <a:noFill/>
          <a:ln w="9525">
            <a:solidFill>
              <a:schemeClr val="tx1"/>
            </a:solidFill>
            <a:round/>
            <a:headEnd/>
            <a:tailEnd/>
          </a:ln>
        </p:spPr>
        <p:txBody>
          <a:bodyPr/>
          <a:lstStyle/>
          <a:p>
            <a:endParaRPr lang="en-US"/>
          </a:p>
        </p:txBody>
      </p:sp>
      <p:sp>
        <p:nvSpPr>
          <p:cNvPr id="257084" name="Line 60"/>
          <p:cNvSpPr>
            <a:spLocks noChangeShapeType="1"/>
          </p:cNvSpPr>
          <p:nvPr/>
        </p:nvSpPr>
        <p:spPr bwMode="auto">
          <a:xfrm>
            <a:off x="1835150" y="3860800"/>
            <a:ext cx="0" cy="288925"/>
          </a:xfrm>
          <a:prstGeom prst="line">
            <a:avLst/>
          </a:prstGeom>
          <a:noFill/>
          <a:ln w="9525">
            <a:solidFill>
              <a:schemeClr val="tx1"/>
            </a:solidFill>
            <a:round/>
            <a:headEnd/>
            <a:tailEnd/>
          </a:ln>
        </p:spPr>
        <p:txBody>
          <a:bodyPr/>
          <a:lstStyle/>
          <a:p>
            <a:endParaRPr lang="en-US"/>
          </a:p>
        </p:txBody>
      </p:sp>
      <p:sp>
        <p:nvSpPr>
          <p:cNvPr id="257085" name="Line 61"/>
          <p:cNvSpPr>
            <a:spLocks noChangeShapeType="1"/>
          </p:cNvSpPr>
          <p:nvPr/>
        </p:nvSpPr>
        <p:spPr bwMode="auto">
          <a:xfrm>
            <a:off x="1908175" y="3860800"/>
            <a:ext cx="0" cy="288925"/>
          </a:xfrm>
          <a:prstGeom prst="line">
            <a:avLst/>
          </a:prstGeom>
          <a:noFill/>
          <a:ln w="9525">
            <a:solidFill>
              <a:schemeClr val="tx1"/>
            </a:solidFill>
            <a:round/>
            <a:headEnd/>
            <a:tailEnd/>
          </a:ln>
        </p:spPr>
        <p:txBody>
          <a:bodyPr/>
          <a:lstStyle/>
          <a:p>
            <a:endParaRPr lang="en-US"/>
          </a:p>
        </p:txBody>
      </p:sp>
      <p:sp>
        <p:nvSpPr>
          <p:cNvPr id="257086" name="Line 62"/>
          <p:cNvSpPr>
            <a:spLocks noChangeShapeType="1"/>
          </p:cNvSpPr>
          <p:nvPr/>
        </p:nvSpPr>
        <p:spPr bwMode="auto">
          <a:xfrm>
            <a:off x="1979613" y="3860800"/>
            <a:ext cx="0" cy="288925"/>
          </a:xfrm>
          <a:prstGeom prst="line">
            <a:avLst/>
          </a:prstGeom>
          <a:noFill/>
          <a:ln w="9525">
            <a:solidFill>
              <a:schemeClr val="tx1"/>
            </a:solidFill>
            <a:round/>
            <a:headEnd/>
            <a:tailEnd/>
          </a:ln>
        </p:spPr>
        <p:txBody>
          <a:bodyPr/>
          <a:lstStyle/>
          <a:p>
            <a:endParaRPr lang="en-US"/>
          </a:p>
        </p:txBody>
      </p:sp>
      <p:sp>
        <p:nvSpPr>
          <p:cNvPr id="257087" name="Line 63"/>
          <p:cNvSpPr>
            <a:spLocks noChangeShapeType="1"/>
          </p:cNvSpPr>
          <p:nvPr/>
        </p:nvSpPr>
        <p:spPr bwMode="auto">
          <a:xfrm>
            <a:off x="2051050" y="3860800"/>
            <a:ext cx="0" cy="288925"/>
          </a:xfrm>
          <a:prstGeom prst="line">
            <a:avLst/>
          </a:prstGeom>
          <a:noFill/>
          <a:ln w="9525">
            <a:solidFill>
              <a:schemeClr val="tx1"/>
            </a:solidFill>
            <a:round/>
            <a:headEnd/>
            <a:tailEnd/>
          </a:ln>
        </p:spPr>
        <p:txBody>
          <a:bodyPr/>
          <a:lstStyle/>
          <a:p>
            <a:endParaRPr lang="en-US"/>
          </a:p>
        </p:txBody>
      </p:sp>
      <p:sp>
        <p:nvSpPr>
          <p:cNvPr id="257088" name="Line 64"/>
          <p:cNvSpPr>
            <a:spLocks noChangeShapeType="1"/>
          </p:cNvSpPr>
          <p:nvPr/>
        </p:nvSpPr>
        <p:spPr bwMode="auto">
          <a:xfrm>
            <a:off x="2195513" y="3860800"/>
            <a:ext cx="0" cy="288925"/>
          </a:xfrm>
          <a:prstGeom prst="line">
            <a:avLst/>
          </a:prstGeom>
          <a:noFill/>
          <a:ln w="9525">
            <a:solidFill>
              <a:schemeClr val="tx1"/>
            </a:solidFill>
            <a:round/>
            <a:headEnd/>
            <a:tailEnd/>
          </a:ln>
        </p:spPr>
        <p:txBody>
          <a:bodyPr/>
          <a:lstStyle/>
          <a:p>
            <a:endParaRPr lang="en-US"/>
          </a:p>
        </p:txBody>
      </p:sp>
      <p:sp>
        <p:nvSpPr>
          <p:cNvPr id="257089" name="Line 65"/>
          <p:cNvSpPr>
            <a:spLocks noChangeShapeType="1"/>
          </p:cNvSpPr>
          <p:nvPr/>
        </p:nvSpPr>
        <p:spPr bwMode="auto">
          <a:xfrm>
            <a:off x="2268538" y="3860800"/>
            <a:ext cx="0" cy="288925"/>
          </a:xfrm>
          <a:prstGeom prst="line">
            <a:avLst/>
          </a:prstGeom>
          <a:noFill/>
          <a:ln w="9525">
            <a:solidFill>
              <a:schemeClr val="tx1"/>
            </a:solidFill>
            <a:round/>
            <a:headEnd/>
            <a:tailEnd/>
          </a:ln>
        </p:spPr>
        <p:txBody>
          <a:bodyPr/>
          <a:lstStyle/>
          <a:p>
            <a:endParaRPr lang="en-US"/>
          </a:p>
        </p:txBody>
      </p:sp>
      <p:sp>
        <p:nvSpPr>
          <p:cNvPr id="257090" name="Line 66"/>
          <p:cNvSpPr>
            <a:spLocks noChangeShapeType="1"/>
          </p:cNvSpPr>
          <p:nvPr/>
        </p:nvSpPr>
        <p:spPr bwMode="auto">
          <a:xfrm>
            <a:off x="2627313" y="3860800"/>
            <a:ext cx="0" cy="288925"/>
          </a:xfrm>
          <a:prstGeom prst="line">
            <a:avLst/>
          </a:prstGeom>
          <a:noFill/>
          <a:ln w="9525">
            <a:solidFill>
              <a:schemeClr val="tx1"/>
            </a:solidFill>
            <a:round/>
            <a:headEnd/>
            <a:tailEnd/>
          </a:ln>
        </p:spPr>
        <p:txBody>
          <a:bodyPr/>
          <a:lstStyle/>
          <a:p>
            <a:endParaRPr lang="en-US"/>
          </a:p>
        </p:txBody>
      </p:sp>
      <p:sp>
        <p:nvSpPr>
          <p:cNvPr id="257091" name="Line 67"/>
          <p:cNvSpPr>
            <a:spLocks noChangeShapeType="1"/>
          </p:cNvSpPr>
          <p:nvPr/>
        </p:nvSpPr>
        <p:spPr bwMode="auto">
          <a:xfrm>
            <a:off x="2700338" y="3860800"/>
            <a:ext cx="0" cy="288925"/>
          </a:xfrm>
          <a:prstGeom prst="line">
            <a:avLst/>
          </a:prstGeom>
          <a:noFill/>
          <a:ln w="9525">
            <a:solidFill>
              <a:schemeClr val="tx1"/>
            </a:solidFill>
            <a:round/>
            <a:headEnd/>
            <a:tailEnd/>
          </a:ln>
        </p:spPr>
        <p:txBody>
          <a:bodyPr/>
          <a:lstStyle/>
          <a:p>
            <a:endParaRPr lang="en-US"/>
          </a:p>
        </p:txBody>
      </p:sp>
      <p:sp>
        <p:nvSpPr>
          <p:cNvPr id="257092" name="Line 68"/>
          <p:cNvSpPr>
            <a:spLocks noChangeShapeType="1"/>
          </p:cNvSpPr>
          <p:nvPr/>
        </p:nvSpPr>
        <p:spPr bwMode="auto">
          <a:xfrm>
            <a:off x="2771775" y="3860800"/>
            <a:ext cx="0" cy="288925"/>
          </a:xfrm>
          <a:prstGeom prst="line">
            <a:avLst/>
          </a:prstGeom>
          <a:noFill/>
          <a:ln w="9525">
            <a:solidFill>
              <a:schemeClr val="tx1"/>
            </a:solidFill>
            <a:round/>
            <a:headEnd/>
            <a:tailEnd/>
          </a:ln>
        </p:spPr>
        <p:txBody>
          <a:bodyPr/>
          <a:lstStyle/>
          <a:p>
            <a:endParaRPr lang="en-US"/>
          </a:p>
        </p:txBody>
      </p:sp>
      <p:sp>
        <p:nvSpPr>
          <p:cNvPr id="257093" name="Line 69"/>
          <p:cNvSpPr>
            <a:spLocks noChangeShapeType="1"/>
          </p:cNvSpPr>
          <p:nvPr/>
        </p:nvSpPr>
        <p:spPr bwMode="auto">
          <a:xfrm>
            <a:off x="2843213" y="3860800"/>
            <a:ext cx="0" cy="288925"/>
          </a:xfrm>
          <a:prstGeom prst="line">
            <a:avLst/>
          </a:prstGeom>
          <a:noFill/>
          <a:ln w="9525">
            <a:solidFill>
              <a:schemeClr val="tx1"/>
            </a:solidFill>
            <a:round/>
            <a:headEnd/>
            <a:tailEnd/>
          </a:ln>
        </p:spPr>
        <p:txBody>
          <a:bodyPr/>
          <a:lstStyle/>
          <a:p>
            <a:endParaRPr lang="en-US"/>
          </a:p>
        </p:txBody>
      </p:sp>
      <p:sp>
        <p:nvSpPr>
          <p:cNvPr id="257094" name="Line 70"/>
          <p:cNvSpPr>
            <a:spLocks noChangeShapeType="1"/>
          </p:cNvSpPr>
          <p:nvPr/>
        </p:nvSpPr>
        <p:spPr bwMode="auto">
          <a:xfrm>
            <a:off x="3348038" y="4940300"/>
            <a:ext cx="0" cy="288925"/>
          </a:xfrm>
          <a:prstGeom prst="line">
            <a:avLst/>
          </a:prstGeom>
          <a:noFill/>
          <a:ln w="9525">
            <a:solidFill>
              <a:schemeClr val="tx1"/>
            </a:solidFill>
            <a:round/>
            <a:headEnd/>
            <a:tailEnd/>
          </a:ln>
        </p:spPr>
        <p:txBody>
          <a:bodyPr/>
          <a:lstStyle/>
          <a:p>
            <a:endParaRPr lang="en-US"/>
          </a:p>
        </p:txBody>
      </p:sp>
      <p:sp>
        <p:nvSpPr>
          <p:cNvPr id="257095" name="Line 71"/>
          <p:cNvSpPr>
            <a:spLocks noChangeShapeType="1"/>
          </p:cNvSpPr>
          <p:nvPr/>
        </p:nvSpPr>
        <p:spPr bwMode="auto">
          <a:xfrm>
            <a:off x="3563938" y="3860800"/>
            <a:ext cx="0" cy="288925"/>
          </a:xfrm>
          <a:prstGeom prst="line">
            <a:avLst/>
          </a:prstGeom>
          <a:noFill/>
          <a:ln w="9525">
            <a:solidFill>
              <a:schemeClr val="tx1"/>
            </a:solidFill>
            <a:round/>
            <a:headEnd/>
            <a:tailEnd/>
          </a:ln>
        </p:spPr>
        <p:txBody>
          <a:bodyPr/>
          <a:lstStyle/>
          <a:p>
            <a:endParaRPr lang="en-US"/>
          </a:p>
        </p:txBody>
      </p:sp>
      <p:sp>
        <p:nvSpPr>
          <p:cNvPr id="257096" name="Line 72"/>
          <p:cNvSpPr>
            <a:spLocks noChangeShapeType="1"/>
          </p:cNvSpPr>
          <p:nvPr/>
        </p:nvSpPr>
        <p:spPr bwMode="auto">
          <a:xfrm>
            <a:off x="3708400" y="3860800"/>
            <a:ext cx="0" cy="288925"/>
          </a:xfrm>
          <a:prstGeom prst="line">
            <a:avLst/>
          </a:prstGeom>
          <a:noFill/>
          <a:ln w="9525">
            <a:solidFill>
              <a:schemeClr val="tx1"/>
            </a:solidFill>
            <a:round/>
            <a:headEnd/>
            <a:tailEnd/>
          </a:ln>
        </p:spPr>
        <p:txBody>
          <a:bodyPr/>
          <a:lstStyle/>
          <a:p>
            <a:endParaRPr lang="en-US"/>
          </a:p>
        </p:txBody>
      </p:sp>
      <p:sp>
        <p:nvSpPr>
          <p:cNvPr id="257097" name="Line 73"/>
          <p:cNvSpPr>
            <a:spLocks noChangeShapeType="1"/>
          </p:cNvSpPr>
          <p:nvPr/>
        </p:nvSpPr>
        <p:spPr bwMode="auto">
          <a:xfrm>
            <a:off x="3851275" y="3860800"/>
            <a:ext cx="0" cy="288925"/>
          </a:xfrm>
          <a:prstGeom prst="line">
            <a:avLst/>
          </a:prstGeom>
          <a:noFill/>
          <a:ln w="9525">
            <a:solidFill>
              <a:schemeClr val="tx1"/>
            </a:solidFill>
            <a:round/>
            <a:headEnd/>
            <a:tailEnd/>
          </a:ln>
        </p:spPr>
        <p:txBody>
          <a:bodyPr/>
          <a:lstStyle/>
          <a:p>
            <a:endParaRPr lang="en-US"/>
          </a:p>
        </p:txBody>
      </p:sp>
      <p:sp>
        <p:nvSpPr>
          <p:cNvPr id="257098" name="Line 74"/>
          <p:cNvSpPr>
            <a:spLocks noChangeShapeType="1"/>
          </p:cNvSpPr>
          <p:nvPr/>
        </p:nvSpPr>
        <p:spPr bwMode="auto">
          <a:xfrm>
            <a:off x="3563938" y="4652963"/>
            <a:ext cx="0" cy="288925"/>
          </a:xfrm>
          <a:prstGeom prst="line">
            <a:avLst/>
          </a:prstGeom>
          <a:noFill/>
          <a:ln w="9525">
            <a:solidFill>
              <a:schemeClr val="tx1"/>
            </a:solidFill>
            <a:round/>
            <a:headEnd/>
            <a:tailEnd/>
          </a:ln>
        </p:spPr>
        <p:txBody>
          <a:bodyPr/>
          <a:lstStyle/>
          <a:p>
            <a:endParaRPr lang="en-US"/>
          </a:p>
        </p:txBody>
      </p:sp>
      <p:sp>
        <p:nvSpPr>
          <p:cNvPr id="257099" name="Line 75"/>
          <p:cNvSpPr>
            <a:spLocks noChangeShapeType="1"/>
          </p:cNvSpPr>
          <p:nvPr/>
        </p:nvSpPr>
        <p:spPr bwMode="auto">
          <a:xfrm>
            <a:off x="3635375" y="4652963"/>
            <a:ext cx="0" cy="288925"/>
          </a:xfrm>
          <a:prstGeom prst="line">
            <a:avLst/>
          </a:prstGeom>
          <a:noFill/>
          <a:ln w="9525">
            <a:solidFill>
              <a:schemeClr val="tx1"/>
            </a:solidFill>
            <a:round/>
            <a:headEnd/>
            <a:tailEnd/>
          </a:ln>
        </p:spPr>
        <p:txBody>
          <a:bodyPr/>
          <a:lstStyle/>
          <a:p>
            <a:endParaRPr lang="en-US"/>
          </a:p>
        </p:txBody>
      </p:sp>
      <p:sp>
        <p:nvSpPr>
          <p:cNvPr id="257100" name="Line 76"/>
          <p:cNvSpPr>
            <a:spLocks noChangeShapeType="1"/>
          </p:cNvSpPr>
          <p:nvPr/>
        </p:nvSpPr>
        <p:spPr bwMode="auto">
          <a:xfrm>
            <a:off x="4067175" y="4652963"/>
            <a:ext cx="0" cy="288925"/>
          </a:xfrm>
          <a:prstGeom prst="line">
            <a:avLst/>
          </a:prstGeom>
          <a:noFill/>
          <a:ln w="9525">
            <a:solidFill>
              <a:schemeClr val="tx1"/>
            </a:solidFill>
            <a:round/>
            <a:headEnd/>
            <a:tailEnd/>
          </a:ln>
        </p:spPr>
        <p:txBody>
          <a:bodyPr/>
          <a:lstStyle/>
          <a:p>
            <a:endParaRPr lang="en-US"/>
          </a:p>
        </p:txBody>
      </p:sp>
      <p:sp>
        <p:nvSpPr>
          <p:cNvPr id="257101" name="Line 77"/>
          <p:cNvSpPr>
            <a:spLocks noChangeShapeType="1"/>
          </p:cNvSpPr>
          <p:nvPr/>
        </p:nvSpPr>
        <p:spPr bwMode="auto">
          <a:xfrm>
            <a:off x="4572000" y="4652963"/>
            <a:ext cx="0" cy="288925"/>
          </a:xfrm>
          <a:prstGeom prst="line">
            <a:avLst/>
          </a:prstGeom>
          <a:noFill/>
          <a:ln w="9525">
            <a:solidFill>
              <a:schemeClr val="tx1"/>
            </a:solidFill>
            <a:round/>
            <a:headEnd/>
            <a:tailEnd/>
          </a:ln>
        </p:spPr>
        <p:txBody>
          <a:bodyPr/>
          <a:lstStyle/>
          <a:p>
            <a:endParaRPr lang="en-US"/>
          </a:p>
        </p:txBody>
      </p:sp>
      <p:sp>
        <p:nvSpPr>
          <p:cNvPr id="257102" name="Line 78"/>
          <p:cNvSpPr>
            <a:spLocks noChangeShapeType="1"/>
          </p:cNvSpPr>
          <p:nvPr/>
        </p:nvSpPr>
        <p:spPr bwMode="auto">
          <a:xfrm>
            <a:off x="4716463" y="4652963"/>
            <a:ext cx="0" cy="288925"/>
          </a:xfrm>
          <a:prstGeom prst="line">
            <a:avLst/>
          </a:prstGeom>
          <a:noFill/>
          <a:ln w="9525">
            <a:solidFill>
              <a:schemeClr val="tx1"/>
            </a:solidFill>
            <a:round/>
            <a:headEnd/>
            <a:tailEnd/>
          </a:ln>
        </p:spPr>
        <p:txBody>
          <a:bodyPr/>
          <a:lstStyle/>
          <a:p>
            <a:endParaRPr lang="en-US"/>
          </a:p>
        </p:txBody>
      </p:sp>
      <p:sp>
        <p:nvSpPr>
          <p:cNvPr id="257103" name="Line 79"/>
          <p:cNvSpPr>
            <a:spLocks noChangeShapeType="1"/>
          </p:cNvSpPr>
          <p:nvPr/>
        </p:nvSpPr>
        <p:spPr bwMode="auto">
          <a:xfrm>
            <a:off x="4859338" y="4652963"/>
            <a:ext cx="0" cy="288925"/>
          </a:xfrm>
          <a:prstGeom prst="line">
            <a:avLst/>
          </a:prstGeom>
          <a:noFill/>
          <a:ln w="9525">
            <a:solidFill>
              <a:schemeClr val="tx1"/>
            </a:solidFill>
            <a:round/>
            <a:headEnd/>
            <a:tailEnd/>
          </a:ln>
        </p:spPr>
        <p:txBody>
          <a:bodyPr/>
          <a:lstStyle/>
          <a:p>
            <a:endParaRPr lang="en-US"/>
          </a:p>
        </p:txBody>
      </p:sp>
      <p:sp>
        <p:nvSpPr>
          <p:cNvPr id="257104" name="Line 80"/>
          <p:cNvSpPr>
            <a:spLocks noChangeShapeType="1"/>
          </p:cNvSpPr>
          <p:nvPr/>
        </p:nvSpPr>
        <p:spPr bwMode="auto">
          <a:xfrm>
            <a:off x="2484438" y="4652963"/>
            <a:ext cx="0" cy="288925"/>
          </a:xfrm>
          <a:prstGeom prst="line">
            <a:avLst/>
          </a:prstGeom>
          <a:noFill/>
          <a:ln w="9525">
            <a:solidFill>
              <a:schemeClr val="tx1"/>
            </a:solidFill>
            <a:round/>
            <a:headEnd/>
            <a:tailEnd/>
          </a:ln>
        </p:spPr>
        <p:txBody>
          <a:bodyPr/>
          <a:lstStyle/>
          <a:p>
            <a:endParaRPr lang="en-US"/>
          </a:p>
        </p:txBody>
      </p:sp>
      <p:sp>
        <p:nvSpPr>
          <p:cNvPr id="257105" name="Line 81"/>
          <p:cNvSpPr>
            <a:spLocks noChangeShapeType="1"/>
          </p:cNvSpPr>
          <p:nvPr/>
        </p:nvSpPr>
        <p:spPr bwMode="auto">
          <a:xfrm>
            <a:off x="2555875" y="4652963"/>
            <a:ext cx="0" cy="288925"/>
          </a:xfrm>
          <a:prstGeom prst="line">
            <a:avLst/>
          </a:prstGeom>
          <a:noFill/>
          <a:ln w="9525">
            <a:solidFill>
              <a:schemeClr val="tx1"/>
            </a:solidFill>
            <a:round/>
            <a:headEnd/>
            <a:tailEnd/>
          </a:ln>
        </p:spPr>
        <p:txBody>
          <a:bodyPr/>
          <a:lstStyle/>
          <a:p>
            <a:endParaRPr lang="en-US"/>
          </a:p>
        </p:txBody>
      </p:sp>
      <p:sp>
        <p:nvSpPr>
          <p:cNvPr id="257106" name="Line 82"/>
          <p:cNvSpPr>
            <a:spLocks noChangeShapeType="1"/>
          </p:cNvSpPr>
          <p:nvPr/>
        </p:nvSpPr>
        <p:spPr bwMode="auto">
          <a:xfrm>
            <a:off x="2627313" y="4652963"/>
            <a:ext cx="0" cy="288925"/>
          </a:xfrm>
          <a:prstGeom prst="line">
            <a:avLst/>
          </a:prstGeom>
          <a:noFill/>
          <a:ln w="9525">
            <a:solidFill>
              <a:schemeClr val="tx1"/>
            </a:solidFill>
            <a:round/>
            <a:headEnd/>
            <a:tailEnd/>
          </a:ln>
        </p:spPr>
        <p:txBody>
          <a:bodyPr/>
          <a:lstStyle/>
          <a:p>
            <a:endParaRPr lang="en-US"/>
          </a:p>
        </p:txBody>
      </p:sp>
      <p:sp>
        <p:nvSpPr>
          <p:cNvPr id="257107" name="Line 83"/>
          <p:cNvSpPr>
            <a:spLocks noChangeShapeType="1"/>
          </p:cNvSpPr>
          <p:nvPr/>
        </p:nvSpPr>
        <p:spPr bwMode="auto">
          <a:xfrm>
            <a:off x="3708400" y="4652963"/>
            <a:ext cx="0" cy="288925"/>
          </a:xfrm>
          <a:prstGeom prst="line">
            <a:avLst/>
          </a:prstGeom>
          <a:noFill/>
          <a:ln w="9525">
            <a:solidFill>
              <a:schemeClr val="tx1"/>
            </a:solidFill>
            <a:round/>
            <a:headEnd/>
            <a:tailEnd/>
          </a:ln>
        </p:spPr>
        <p:txBody>
          <a:bodyPr/>
          <a:lstStyle/>
          <a:p>
            <a:endParaRPr lang="en-US"/>
          </a:p>
        </p:txBody>
      </p:sp>
      <p:sp>
        <p:nvSpPr>
          <p:cNvPr id="257108" name="Line 84"/>
          <p:cNvSpPr>
            <a:spLocks noChangeShapeType="1"/>
          </p:cNvSpPr>
          <p:nvPr/>
        </p:nvSpPr>
        <p:spPr bwMode="auto">
          <a:xfrm>
            <a:off x="3348038" y="4940300"/>
            <a:ext cx="0" cy="288925"/>
          </a:xfrm>
          <a:prstGeom prst="line">
            <a:avLst/>
          </a:prstGeom>
          <a:noFill/>
          <a:ln w="9525">
            <a:solidFill>
              <a:schemeClr val="tx1"/>
            </a:solidFill>
            <a:round/>
            <a:headEnd/>
            <a:tailEnd/>
          </a:ln>
        </p:spPr>
        <p:txBody>
          <a:bodyPr/>
          <a:lstStyle/>
          <a:p>
            <a:endParaRPr lang="en-US"/>
          </a:p>
        </p:txBody>
      </p:sp>
      <p:sp>
        <p:nvSpPr>
          <p:cNvPr id="257109" name="Line 85"/>
          <p:cNvSpPr>
            <a:spLocks noChangeShapeType="1"/>
          </p:cNvSpPr>
          <p:nvPr/>
        </p:nvSpPr>
        <p:spPr bwMode="auto">
          <a:xfrm>
            <a:off x="3492500" y="4652963"/>
            <a:ext cx="0" cy="288925"/>
          </a:xfrm>
          <a:prstGeom prst="line">
            <a:avLst/>
          </a:prstGeom>
          <a:noFill/>
          <a:ln w="9525">
            <a:solidFill>
              <a:schemeClr val="tx1"/>
            </a:solidFill>
            <a:round/>
            <a:headEnd/>
            <a:tailEnd/>
          </a:ln>
        </p:spPr>
        <p:txBody>
          <a:bodyPr/>
          <a:lstStyle/>
          <a:p>
            <a:endParaRPr lang="en-US"/>
          </a:p>
        </p:txBody>
      </p:sp>
      <p:sp>
        <p:nvSpPr>
          <p:cNvPr id="257110" name="Line 86"/>
          <p:cNvSpPr>
            <a:spLocks noChangeShapeType="1"/>
          </p:cNvSpPr>
          <p:nvPr/>
        </p:nvSpPr>
        <p:spPr bwMode="auto">
          <a:xfrm>
            <a:off x="2700338" y="4652963"/>
            <a:ext cx="0" cy="288925"/>
          </a:xfrm>
          <a:prstGeom prst="line">
            <a:avLst/>
          </a:prstGeom>
          <a:noFill/>
          <a:ln w="9525">
            <a:solidFill>
              <a:schemeClr val="tx1"/>
            </a:solidFill>
            <a:round/>
            <a:headEnd/>
            <a:tailEnd/>
          </a:ln>
        </p:spPr>
        <p:txBody>
          <a:bodyPr/>
          <a:lstStyle/>
          <a:p>
            <a:endParaRPr lang="en-US"/>
          </a:p>
        </p:txBody>
      </p:sp>
      <p:sp>
        <p:nvSpPr>
          <p:cNvPr id="257111" name="Line 87"/>
          <p:cNvSpPr>
            <a:spLocks noChangeShapeType="1"/>
          </p:cNvSpPr>
          <p:nvPr/>
        </p:nvSpPr>
        <p:spPr bwMode="auto">
          <a:xfrm>
            <a:off x="3348038" y="4940300"/>
            <a:ext cx="0" cy="288925"/>
          </a:xfrm>
          <a:prstGeom prst="line">
            <a:avLst/>
          </a:prstGeom>
          <a:noFill/>
          <a:ln w="9525">
            <a:solidFill>
              <a:schemeClr val="tx1"/>
            </a:solidFill>
            <a:round/>
            <a:headEnd/>
            <a:tailEnd/>
          </a:ln>
        </p:spPr>
        <p:txBody>
          <a:bodyPr/>
          <a:lstStyle/>
          <a:p>
            <a:endParaRPr lang="en-US"/>
          </a:p>
        </p:txBody>
      </p:sp>
      <p:sp>
        <p:nvSpPr>
          <p:cNvPr id="257112" name="Line 88"/>
          <p:cNvSpPr>
            <a:spLocks noChangeShapeType="1"/>
          </p:cNvSpPr>
          <p:nvPr/>
        </p:nvSpPr>
        <p:spPr bwMode="auto">
          <a:xfrm>
            <a:off x="2987675" y="4652963"/>
            <a:ext cx="0" cy="288925"/>
          </a:xfrm>
          <a:prstGeom prst="line">
            <a:avLst/>
          </a:prstGeom>
          <a:noFill/>
          <a:ln w="9525">
            <a:solidFill>
              <a:schemeClr val="tx1"/>
            </a:solidFill>
            <a:round/>
            <a:headEnd/>
            <a:tailEnd/>
          </a:ln>
        </p:spPr>
        <p:txBody>
          <a:bodyPr/>
          <a:lstStyle/>
          <a:p>
            <a:endParaRPr lang="en-US"/>
          </a:p>
        </p:txBody>
      </p:sp>
      <p:sp>
        <p:nvSpPr>
          <p:cNvPr id="257113" name="Line 89"/>
          <p:cNvSpPr>
            <a:spLocks noChangeShapeType="1"/>
          </p:cNvSpPr>
          <p:nvPr/>
        </p:nvSpPr>
        <p:spPr bwMode="auto">
          <a:xfrm>
            <a:off x="3132138" y="4652963"/>
            <a:ext cx="0" cy="288925"/>
          </a:xfrm>
          <a:prstGeom prst="line">
            <a:avLst/>
          </a:prstGeom>
          <a:noFill/>
          <a:ln w="9525">
            <a:solidFill>
              <a:schemeClr val="tx1"/>
            </a:solidFill>
            <a:round/>
            <a:headEnd/>
            <a:tailEnd/>
          </a:ln>
        </p:spPr>
        <p:txBody>
          <a:bodyPr/>
          <a:lstStyle/>
          <a:p>
            <a:endParaRPr lang="en-US"/>
          </a:p>
        </p:txBody>
      </p:sp>
      <p:sp>
        <p:nvSpPr>
          <p:cNvPr id="257114" name="Line 90"/>
          <p:cNvSpPr>
            <a:spLocks noChangeShapeType="1"/>
          </p:cNvSpPr>
          <p:nvPr/>
        </p:nvSpPr>
        <p:spPr bwMode="auto">
          <a:xfrm>
            <a:off x="2916238" y="4652963"/>
            <a:ext cx="0" cy="288925"/>
          </a:xfrm>
          <a:prstGeom prst="line">
            <a:avLst/>
          </a:prstGeom>
          <a:noFill/>
          <a:ln w="9525">
            <a:solidFill>
              <a:schemeClr val="tx1"/>
            </a:solidFill>
            <a:round/>
            <a:headEnd/>
            <a:tailEnd/>
          </a:ln>
        </p:spPr>
        <p:txBody>
          <a:bodyPr/>
          <a:lstStyle/>
          <a:p>
            <a:endParaRPr lang="en-US"/>
          </a:p>
        </p:txBody>
      </p:sp>
      <p:sp>
        <p:nvSpPr>
          <p:cNvPr id="257115" name="Line 91"/>
          <p:cNvSpPr>
            <a:spLocks noChangeShapeType="1"/>
          </p:cNvSpPr>
          <p:nvPr/>
        </p:nvSpPr>
        <p:spPr bwMode="auto">
          <a:xfrm>
            <a:off x="3059113" y="4652963"/>
            <a:ext cx="0" cy="288925"/>
          </a:xfrm>
          <a:prstGeom prst="line">
            <a:avLst/>
          </a:prstGeom>
          <a:noFill/>
          <a:ln w="9525">
            <a:solidFill>
              <a:schemeClr val="tx1"/>
            </a:solidFill>
            <a:round/>
            <a:headEnd/>
            <a:tailEnd/>
          </a:ln>
        </p:spPr>
        <p:txBody>
          <a:bodyPr/>
          <a:lstStyle/>
          <a:p>
            <a:endParaRPr lang="en-US"/>
          </a:p>
        </p:txBody>
      </p:sp>
      <p:sp>
        <p:nvSpPr>
          <p:cNvPr id="257116" name="Line 92"/>
          <p:cNvSpPr>
            <a:spLocks noChangeShapeType="1"/>
          </p:cNvSpPr>
          <p:nvPr/>
        </p:nvSpPr>
        <p:spPr bwMode="auto">
          <a:xfrm>
            <a:off x="1692275" y="4652963"/>
            <a:ext cx="0" cy="288925"/>
          </a:xfrm>
          <a:prstGeom prst="line">
            <a:avLst/>
          </a:prstGeom>
          <a:noFill/>
          <a:ln w="9525">
            <a:solidFill>
              <a:schemeClr val="tx1"/>
            </a:solidFill>
            <a:round/>
            <a:headEnd/>
            <a:tailEnd/>
          </a:ln>
        </p:spPr>
        <p:txBody>
          <a:bodyPr/>
          <a:lstStyle/>
          <a:p>
            <a:endParaRPr lang="en-US"/>
          </a:p>
        </p:txBody>
      </p:sp>
      <p:sp>
        <p:nvSpPr>
          <p:cNvPr id="257117" name="Line 93"/>
          <p:cNvSpPr>
            <a:spLocks noChangeShapeType="1"/>
          </p:cNvSpPr>
          <p:nvPr/>
        </p:nvSpPr>
        <p:spPr bwMode="auto">
          <a:xfrm>
            <a:off x="1763713" y="4652963"/>
            <a:ext cx="0" cy="288925"/>
          </a:xfrm>
          <a:prstGeom prst="line">
            <a:avLst/>
          </a:prstGeom>
          <a:noFill/>
          <a:ln w="9525">
            <a:solidFill>
              <a:schemeClr val="tx1"/>
            </a:solidFill>
            <a:round/>
            <a:headEnd/>
            <a:tailEnd/>
          </a:ln>
        </p:spPr>
        <p:txBody>
          <a:bodyPr/>
          <a:lstStyle/>
          <a:p>
            <a:endParaRPr lang="en-US"/>
          </a:p>
        </p:txBody>
      </p:sp>
      <p:sp>
        <p:nvSpPr>
          <p:cNvPr id="257118" name="Line 94"/>
          <p:cNvSpPr>
            <a:spLocks noChangeShapeType="1"/>
          </p:cNvSpPr>
          <p:nvPr/>
        </p:nvSpPr>
        <p:spPr bwMode="auto">
          <a:xfrm>
            <a:off x="1835150" y="4652963"/>
            <a:ext cx="0" cy="288925"/>
          </a:xfrm>
          <a:prstGeom prst="line">
            <a:avLst/>
          </a:prstGeom>
          <a:noFill/>
          <a:ln w="9525">
            <a:solidFill>
              <a:schemeClr val="tx1"/>
            </a:solidFill>
            <a:round/>
            <a:headEnd/>
            <a:tailEnd/>
          </a:ln>
        </p:spPr>
        <p:txBody>
          <a:bodyPr/>
          <a:lstStyle/>
          <a:p>
            <a:endParaRPr lang="en-US"/>
          </a:p>
        </p:txBody>
      </p:sp>
      <p:sp>
        <p:nvSpPr>
          <p:cNvPr id="257119" name="Line 95"/>
          <p:cNvSpPr>
            <a:spLocks noChangeShapeType="1"/>
          </p:cNvSpPr>
          <p:nvPr/>
        </p:nvSpPr>
        <p:spPr bwMode="auto">
          <a:xfrm>
            <a:off x="1908175" y="4652963"/>
            <a:ext cx="0" cy="288925"/>
          </a:xfrm>
          <a:prstGeom prst="line">
            <a:avLst/>
          </a:prstGeom>
          <a:noFill/>
          <a:ln w="9525">
            <a:solidFill>
              <a:schemeClr val="tx1"/>
            </a:solidFill>
            <a:round/>
            <a:headEnd/>
            <a:tailEnd/>
          </a:ln>
        </p:spPr>
        <p:txBody>
          <a:bodyPr/>
          <a:lstStyle/>
          <a:p>
            <a:endParaRPr lang="en-US"/>
          </a:p>
        </p:txBody>
      </p:sp>
      <p:sp>
        <p:nvSpPr>
          <p:cNvPr id="257120" name="Line 96"/>
          <p:cNvSpPr>
            <a:spLocks noChangeShapeType="1"/>
          </p:cNvSpPr>
          <p:nvPr/>
        </p:nvSpPr>
        <p:spPr bwMode="auto">
          <a:xfrm>
            <a:off x="611188" y="3357563"/>
            <a:ext cx="215900" cy="215900"/>
          </a:xfrm>
          <a:prstGeom prst="line">
            <a:avLst/>
          </a:prstGeom>
          <a:noFill/>
          <a:ln w="9525">
            <a:solidFill>
              <a:schemeClr val="tx1"/>
            </a:solidFill>
            <a:round/>
            <a:headEnd/>
            <a:tailEnd/>
          </a:ln>
        </p:spPr>
        <p:txBody>
          <a:bodyPr/>
          <a:lstStyle/>
          <a:p>
            <a:endParaRPr lang="en-US"/>
          </a:p>
        </p:txBody>
      </p:sp>
      <p:sp>
        <p:nvSpPr>
          <p:cNvPr id="257121" name="Line 97"/>
          <p:cNvSpPr>
            <a:spLocks noChangeShapeType="1"/>
          </p:cNvSpPr>
          <p:nvPr/>
        </p:nvSpPr>
        <p:spPr bwMode="auto">
          <a:xfrm>
            <a:off x="611188" y="3933825"/>
            <a:ext cx="288925" cy="142875"/>
          </a:xfrm>
          <a:prstGeom prst="line">
            <a:avLst/>
          </a:prstGeom>
          <a:noFill/>
          <a:ln w="9525">
            <a:solidFill>
              <a:schemeClr val="tx1"/>
            </a:solidFill>
            <a:round/>
            <a:headEnd/>
            <a:tailEnd/>
          </a:ln>
        </p:spPr>
        <p:txBody>
          <a:bodyPr/>
          <a:lstStyle/>
          <a:p>
            <a:endParaRPr lang="en-US"/>
          </a:p>
        </p:txBody>
      </p:sp>
      <p:sp>
        <p:nvSpPr>
          <p:cNvPr id="257122" name="Line 98"/>
          <p:cNvSpPr>
            <a:spLocks noChangeShapeType="1"/>
          </p:cNvSpPr>
          <p:nvPr/>
        </p:nvSpPr>
        <p:spPr bwMode="auto">
          <a:xfrm>
            <a:off x="1403350" y="3357563"/>
            <a:ext cx="360363" cy="215900"/>
          </a:xfrm>
          <a:prstGeom prst="line">
            <a:avLst/>
          </a:prstGeom>
          <a:noFill/>
          <a:ln w="9525">
            <a:solidFill>
              <a:schemeClr val="tx1"/>
            </a:solidFill>
            <a:round/>
            <a:headEnd/>
            <a:tailEnd/>
          </a:ln>
        </p:spPr>
        <p:txBody>
          <a:bodyPr/>
          <a:lstStyle/>
          <a:p>
            <a:endParaRPr lang="en-US"/>
          </a:p>
        </p:txBody>
      </p:sp>
      <p:sp>
        <p:nvSpPr>
          <p:cNvPr id="257123" name="Line 99"/>
          <p:cNvSpPr>
            <a:spLocks noChangeShapeType="1"/>
          </p:cNvSpPr>
          <p:nvPr/>
        </p:nvSpPr>
        <p:spPr bwMode="auto">
          <a:xfrm>
            <a:off x="1835150" y="3357563"/>
            <a:ext cx="215900" cy="215900"/>
          </a:xfrm>
          <a:prstGeom prst="line">
            <a:avLst/>
          </a:prstGeom>
          <a:noFill/>
          <a:ln w="9525">
            <a:solidFill>
              <a:schemeClr val="tx1"/>
            </a:solidFill>
            <a:round/>
            <a:headEnd/>
            <a:tailEnd/>
          </a:ln>
        </p:spPr>
        <p:txBody>
          <a:bodyPr/>
          <a:lstStyle/>
          <a:p>
            <a:endParaRPr lang="en-US"/>
          </a:p>
        </p:txBody>
      </p:sp>
      <p:sp>
        <p:nvSpPr>
          <p:cNvPr id="257124" name="Line 100"/>
          <p:cNvSpPr>
            <a:spLocks noChangeShapeType="1"/>
          </p:cNvSpPr>
          <p:nvPr/>
        </p:nvSpPr>
        <p:spPr bwMode="auto">
          <a:xfrm>
            <a:off x="1476375" y="3933825"/>
            <a:ext cx="215900" cy="142875"/>
          </a:xfrm>
          <a:prstGeom prst="line">
            <a:avLst/>
          </a:prstGeom>
          <a:noFill/>
          <a:ln w="9525">
            <a:solidFill>
              <a:schemeClr val="tx1"/>
            </a:solidFill>
            <a:round/>
            <a:headEnd/>
            <a:tailEnd/>
          </a:ln>
        </p:spPr>
        <p:txBody>
          <a:bodyPr/>
          <a:lstStyle/>
          <a:p>
            <a:endParaRPr lang="en-US"/>
          </a:p>
        </p:txBody>
      </p:sp>
      <p:sp>
        <p:nvSpPr>
          <p:cNvPr id="257125" name="Line 101"/>
          <p:cNvSpPr>
            <a:spLocks noChangeShapeType="1"/>
          </p:cNvSpPr>
          <p:nvPr/>
        </p:nvSpPr>
        <p:spPr bwMode="auto">
          <a:xfrm>
            <a:off x="1763713" y="3933825"/>
            <a:ext cx="360362" cy="142875"/>
          </a:xfrm>
          <a:prstGeom prst="line">
            <a:avLst/>
          </a:prstGeom>
          <a:noFill/>
          <a:ln w="9525">
            <a:solidFill>
              <a:schemeClr val="tx1"/>
            </a:solidFill>
            <a:round/>
            <a:headEnd/>
            <a:tailEnd/>
          </a:ln>
        </p:spPr>
        <p:txBody>
          <a:bodyPr/>
          <a:lstStyle/>
          <a:p>
            <a:endParaRPr lang="en-US"/>
          </a:p>
        </p:txBody>
      </p:sp>
      <p:sp>
        <p:nvSpPr>
          <p:cNvPr id="257126" name="Line 102"/>
          <p:cNvSpPr>
            <a:spLocks noChangeShapeType="1"/>
          </p:cNvSpPr>
          <p:nvPr/>
        </p:nvSpPr>
        <p:spPr bwMode="auto">
          <a:xfrm>
            <a:off x="1692275" y="4724400"/>
            <a:ext cx="215900" cy="144463"/>
          </a:xfrm>
          <a:prstGeom prst="line">
            <a:avLst/>
          </a:prstGeom>
          <a:noFill/>
          <a:ln w="9525">
            <a:solidFill>
              <a:schemeClr val="tx1"/>
            </a:solidFill>
            <a:round/>
            <a:headEnd/>
            <a:tailEnd/>
          </a:ln>
        </p:spPr>
        <p:txBody>
          <a:bodyPr/>
          <a:lstStyle/>
          <a:p>
            <a:endParaRPr lang="en-US"/>
          </a:p>
        </p:txBody>
      </p:sp>
      <p:sp>
        <p:nvSpPr>
          <p:cNvPr id="257127" name="Line 103"/>
          <p:cNvSpPr>
            <a:spLocks noChangeShapeType="1"/>
          </p:cNvSpPr>
          <p:nvPr/>
        </p:nvSpPr>
        <p:spPr bwMode="auto">
          <a:xfrm>
            <a:off x="2555875" y="3357563"/>
            <a:ext cx="215900" cy="142875"/>
          </a:xfrm>
          <a:prstGeom prst="line">
            <a:avLst/>
          </a:prstGeom>
          <a:noFill/>
          <a:ln w="9525">
            <a:solidFill>
              <a:schemeClr val="tx1"/>
            </a:solidFill>
            <a:round/>
            <a:headEnd/>
            <a:tailEnd/>
          </a:ln>
        </p:spPr>
        <p:txBody>
          <a:bodyPr/>
          <a:lstStyle/>
          <a:p>
            <a:endParaRPr lang="en-US"/>
          </a:p>
        </p:txBody>
      </p:sp>
      <p:sp>
        <p:nvSpPr>
          <p:cNvPr id="257128" name="Line 104"/>
          <p:cNvSpPr>
            <a:spLocks noChangeShapeType="1"/>
          </p:cNvSpPr>
          <p:nvPr/>
        </p:nvSpPr>
        <p:spPr bwMode="auto">
          <a:xfrm>
            <a:off x="2627313" y="3933825"/>
            <a:ext cx="215900" cy="142875"/>
          </a:xfrm>
          <a:prstGeom prst="line">
            <a:avLst/>
          </a:prstGeom>
          <a:noFill/>
          <a:ln w="9525">
            <a:solidFill>
              <a:schemeClr val="tx1"/>
            </a:solidFill>
            <a:round/>
            <a:headEnd/>
            <a:tailEnd/>
          </a:ln>
        </p:spPr>
        <p:txBody>
          <a:bodyPr/>
          <a:lstStyle/>
          <a:p>
            <a:endParaRPr lang="en-US"/>
          </a:p>
        </p:txBody>
      </p:sp>
      <p:sp>
        <p:nvSpPr>
          <p:cNvPr id="257129" name="Line 105"/>
          <p:cNvSpPr>
            <a:spLocks noChangeShapeType="1"/>
          </p:cNvSpPr>
          <p:nvPr/>
        </p:nvSpPr>
        <p:spPr bwMode="auto">
          <a:xfrm>
            <a:off x="2484438" y="4724400"/>
            <a:ext cx="215900" cy="144463"/>
          </a:xfrm>
          <a:prstGeom prst="line">
            <a:avLst/>
          </a:prstGeom>
          <a:noFill/>
          <a:ln w="9525">
            <a:solidFill>
              <a:schemeClr val="tx1"/>
            </a:solidFill>
            <a:round/>
            <a:headEnd/>
            <a:tailEnd/>
          </a:ln>
        </p:spPr>
        <p:txBody>
          <a:bodyPr/>
          <a:lstStyle/>
          <a:p>
            <a:endParaRPr lang="en-US"/>
          </a:p>
        </p:txBody>
      </p:sp>
      <p:sp>
        <p:nvSpPr>
          <p:cNvPr id="257130" name="Line 106"/>
          <p:cNvSpPr>
            <a:spLocks noChangeShapeType="1"/>
          </p:cNvSpPr>
          <p:nvPr/>
        </p:nvSpPr>
        <p:spPr bwMode="auto">
          <a:xfrm>
            <a:off x="2916238" y="4724400"/>
            <a:ext cx="215900" cy="217488"/>
          </a:xfrm>
          <a:prstGeom prst="line">
            <a:avLst/>
          </a:prstGeom>
          <a:noFill/>
          <a:ln w="9525">
            <a:solidFill>
              <a:schemeClr val="tx1"/>
            </a:solidFill>
            <a:round/>
            <a:headEnd/>
            <a:tailEnd/>
          </a:ln>
        </p:spPr>
        <p:txBody>
          <a:bodyPr/>
          <a:lstStyle/>
          <a:p>
            <a:endParaRPr lang="en-US"/>
          </a:p>
        </p:txBody>
      </p:sp>
      <p:sp>
        <p:nvSpPr>
          <p:cNvPr id="257131" name="Line 107"/>
          <p:cNvSpPr>
            <a:spLocks noChangeShapeType="1"/>
          </p:cNvSpPr>
          <p:nvPr/>
        </p:nvSpPr>
        <p:spPr bwMode="auto">
          <a:xfrm>
            <a:off x="3492500" y="4724400"/>
            <a:ext cx="287338" cy="144463"/>
          </a:xfrm>
          <a:prstGeom prst="line">
            <a:avLst/>
          </a:prstGeom>
          <a:no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idx="1"/>
          </p:nvPr>
        </p:nvSpPr>
        <p:spPr>
          <a:xfrm>
            <a:off x="457200" y="404813"/>
            <a:ext cx="8229600" cy="5721350"/>
          </a:xfrm>
        </p:spPr>
        <p:txBody>
          <a:bodyPr/>
          <a:lstStyle/>
          <a:p>
            <a:pPr algn="r" rtl="1">
              <a:buFont typeface="Wingdings" pitchFamily="2" charset="2"/>
              <a:buNone/>
            </a:pPr>
            <a:r>
              <a:rPr lang="fa-IR" sz="2000" smtClean="0"/>
              <a:t>جدول17 نمونه جدول مرحله دوم استخراج سؤالات بسته بندي چند گزينه اي</a:t>
            </a:r>
          </a:p>
          <a:p>
            <a:pPr algn="r" rtl="1">
              <a:buFont typeface="Wingdings" pitchFamily="2" charset="2"/>
              <a:buNone/>
            </a:pPr>
            <a:endParaRPr lang="fa-IR" sz="2000" smtClean="0"/>
          </a:p>
          <a:p>
            <a:pPr algn="r" rtl="1">
              <a:buFont typeface="Wingdings" pitchFamily="2" charset="2"/>
              <a:buNone/>
            </a:pPr>
            <a:r>
              <a:rPr lang="fa-IR" sz="2000" smtClean="0"/>
              <a:t>سوال شماره ....... : به نظر شما سازماندهي کلي دوره آموزشي چگونه بود؟</a:t>
            </a:r>
          </a:p>
          <a:p>
            <a:pPr algn="r" rtl="1">
              <a:buFont typeface="Wingdings" pitchFamily="2" charset="2"/>
              <a:buNone/>
            </a:pPr>
            <a:endParaRPr lang="en-US" sz="2000" smtClean="0"/>
          </a:p>
        </p:txBody>
      </p:sp>
      <p:graphicFrame>
        <p:nvGraphicFramePr>
          <p:cNvPr id="257027" name="Group 3"/>
          <p:cNvGraphicFramePr>
            <a:graphicFrameLocks noGrp="1"/>
          </p:cNvGraphicFramePr>
          <p:nvPr/>
        </p:nvGraphicFramePr>
        <p:xfrm>
          <a:off x="250825" y="1700213"/>
          <a:ext cx="8642350" cy="4392614"/>
        </p:xfrm>
        <a:graphic>
          <a:graphicData uri="http://schemas.openxmlformats.org/drawingml/2006/table">
            <a:tbl>
              <a:tblPr/>
              <a:tblGrid>
                <a:gridCol w="792163"/>
                <a:gridCol w="936625"/>
                <a:gridCol w="1008062"/>
                <a:gridCol w="1008063"/>
                <a:gridCol w="863600"/>
                <a:gridCol w="792162"/>
                <a:gridCol w="2592388"/>
                <a:gridCol w="649287"/>
              </a:tblGrid>
              <a:tr h="598488">
                <a:tc row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ميانگين</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کيفيت</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شرح گزينه هاي سوال</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شماره سوال</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عالي</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بسيارخوب</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خوب</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مناسب</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ضعيف</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415925">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5</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4</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3</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2</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1</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942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96/3</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30=5×6</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48=4×12</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21=3×7</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دوره چگونه آماده شده بود؟</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1</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9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8/3</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25=5×5</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48=4×12</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15=3×5</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16=3×2</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توالي کار چگونه بود؟</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2</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5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6/2</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20=4×5</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30=3×10</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12=2×6</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4=1×4</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زمان دوره چگونه تنظيم شده بود؟</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3</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rrowheads="1"/>
          </p:cNvSpPr>
          <p:nvPr>
            <p:ph type="title"/>
          </p:nvPr>
        </p:nvSpPr>
        <p:spPr>
          <a:xfrm>
            <a:off x="457200" y="274638"/>
            <a:ext cx="8229600" cy="1930400"/>
          </a:xfrm>
        </p:spPr>
        <p:txBody>
          <a:bodyPr rtlCol="0">
            <a:normAutofit/>
          </a:bodyPr>
          <a:lstStyle/>
          <a:p>
            <a:pPr fontAlgn="auto">
              <a:spcAft>
                <a:spcPts val="0"/>
              </a:spcAft>
              <a:defRPr/>
            </a:pPr>
            <a:r>
              <a:rPr lang="fa-IR" sz="4800" smtClean="0">
                <a:solidFill>
                  <a:schemeClr val="accent1">
                    <a:tint val="3000"/>
                    <a:alpha val="95000"/>
                  </a:schemeClr>
                </a:solidFill>
              </a:rPr>
              <a:t>فصل نهم</a:t>
            </a:r>
            <a:endParaRPr lang="en-US" sz="4800" smtClean="0">
              <a:solidFill>
                <a:schemeClr val="accent1">
                  <a:tint val="3000"/>
                  <a:alpha val="95000"/>
                </a:schemeClr>
              </a:solidFill>
            </a:endParaRPr>
          </a:p>
        </p:txBody>
      </p:sp>
      <p:sp>
        <p:nvSpPr>
          <p:cNvPr id="259075" name="Rectangle 3"/>
          <p:cNvSpPr>
            <a:spLocks noGrp="1" noChangeArrowheads="1"/>
          </p:cNvSpPr>
          <p:nvPr>
            <p:ph idx="1"/>
          </p:nvPr>
        </p:nvSpPr>
        <p:spPr>
          <a:xfrm>
            <a:off x="457200" y="2708275"/>
            <a:ext cx="8229600" cy="3417888"/>
          </a:xfrm>
        </p:spPr>
        <p:txBody>
          <a:bodyPr/>
          <a:lstStyle/>
          <a:p>
            <a:pPr algn="ctr" rtl="1">
              <a:buFont typeface="Wingdings" pitchFamily="2" charset="2"/>
              <a:buNone/>
            </a:pPr>
            <a:r>
              <a:rPr lang="fa-IR" sz="4400" smtClean="0"/>
              <a:t>تجزيه وتحليل داده ها و استنتاج</a:t>
            </a:r>
            <a:endParaRPr lang="en-US" sz="4400" smtClean="0"/>
          </a:p>
        </p:txBody>
      </p:sp>
    </p:spTree>
  </p:cSld>
  <p:clrMapOvr>
    <a:masterClrMapping/>
  </p:clrMapOvr>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rrowheads="1"/>
          </p:cNvSpPr>
          <p:nvPr>
            <p:ph type="title"/>
          </p:nvPr>
        </p:nvSpPr>
        <p:spPr>
          <a:xfrm>
            <a:off x="539750" y="908050"/>
            <a:ext cx="8229600" cy="1143000"/>
          </a:xfrm>
        </p:spPr>
        <p:txBody>
          <a:bodyPr rtlCol="0">
            <a:normAutofit/>
          </a:bodyPr>
          <a:lstStyle/>
          <a:p>
            <a:pPr fontAlgn="auto">
              <a:spcAft>
                <a:spcPts val="0"/>
              </a:spcAft>
              <a:defRPr/>
            </a:pPr>
            <a:r>
              <a:rPr lang="fa-IR" dirty="0" smtClean="0">
                <a:solidFill>
                  <a:schemeClr val="accent1">
                    <a:tint val="3000"/>
                    <a:alpha val="95000"/>
                  </a:schemeClr>
                </a:solidFill>
              </a:rPr>
              <a:t>انواع شيوه هاي تجزيه و تحليل داده ها</a:t>
            </a:r>
            <a:endParaRPr lang="en-US" dirty="0" smtClean="0">
              <a:solidFill>
                <a:schemeClr val="accent1">
                  <a:tint val="3000"/>
                  <a:alpha val="95000"/>
                </a:schemeClr>
              </a:solidFill>
            </a:endParaRPr>
          </a:p>
        </p:txBody>
      </p:sp>
      <p:sp>
        <p:nvSpPr>
          <p:cNvPr id="260099" name="Rectangle 3"/>
          <p:cNvSpPr>
            <a:spLocks noGrp="1" noChangeArrowheads="1"/>
          </p:cNvSpPr>
          <p:nvPr>
            <p:ph idx="1"/>
          </p:nvPr>
        </p:nvSpPr>
        <p:spPr>
          <a:xfrm>
            <a:off x="468313" y="2332038"/>
            <a:ext cx="8229600" cy="4525962"/>
          </a:xfrm>
        </p:spPr>
        <p:txBody>
          <a:bodyPr/>
          <a:lstStyle/>
          <a:p>
            <a:pPr algn="r" rtl="1">
              <a:buFont typeface="Wingdings" pitchFamily="2" charset="2"/>
              <a:buNone/>
            </a:pPr>
            <a:endParaRPr lang="fa-IR" smtClean="0"/>
          </a:p>
          <a:p>
            <a:pPr algn="r" rtl="1">
              <a:buFontTx/>
              <a:buChar char="-"/>
            </a:pPr>
            <a:r>
              <a:rPr lang="fa-IR" smtClean="0"/>
              <a:t>شيوه تجزيه وتحليل کيفي</a:t>
            </a:r>
          </a:p>
          <a:p>
            <a:pPr algn="r" rtl="1">
              <a:buFontTx/>
              <a:buChar char="-"/>
            </a:pPr>
            <a:r>
              <a:rPr lang="fa-IR" smtClean="0"/>
              <a:t>شيوه تجزيه وتحليل کمي</a:t>
            </a:r>
            <a:endParaRPr lang="en-US" smtClean="0"/>
          </a:p>
        </p:txBody>
      </p:sp>
    </p:spTree>
  </p:cSld>
  <p:clrMapOvr>
    <a:masterClrMapping/>
  </p:clrMapOvr>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شيوه تجزيه وتحليل کيفي</a:t>
            </a:r>
            <a:endParaRPr lang="en-US" dirty="0" smtClean="0">
              <a:solidFill>
                <a:schemeClr val="accent1">
                  <a:tint val="3000"/>
                  <a:alpha val="95000"/>
                </a:schemeClr>
              </a:solidFill>
            </a:endParaRPr>
          </a:p>
        </p:txBody>
      </p:sp>
      <p:sp>
        <p:nvSpPr>
          <p:cNvPr id="261123" name="Rectangle 3"/>
          <p:cNvSpPr>
            <a:spLocks noGrp="1" noChangeArrowheads="1"/>
          </p:cNvSpPr>
          <p:nvPr>
            <p:ph idx="1"/>
          </p:nvPr>
        </p:nvSpPr>
        <p:spPr>
          <a:xfrm>
            <a:off x="457200" y="1884363"/>
            <a:ext cx="8229600" cy="4281487"/>
          </a:xfrm>
        </p:spPr>
        <p:txBody>
          <a:bodyPr/>
          <a:lstStyle/>
          <a:p>
            <a:pPr algn="justLow" rtl="1">
              <a:buFont typeface="Wingdings" pitchFamily="2" charset="2"/>
              <a:buNone/>
            </a:pPr>
            <a:r>
              <a:rPr lang="fa-IR" smtClean="0"/>
              <a:t>چون داده بسياري از تحقيقات علمي کمي نبوده، جنبه آماري ندارند، معيار ومبناي ديگري غير از روشهاي آماري بايد براي تجزيه و تحليل آنها به کار برد.</a:t>
            </a:r>
          </a:p>
          <a:p>
            <a:pPr algn="justLow" rtl="1">
              <a:buFont typeface="Wingdings" pitchFamily="2" charset="2"/>
              <a:buNone/>
            </a:pPr>
            <a:endParaRPr lang="fa-IR" smtClean="0"/>
          </a:p>
          <a:p>
            <a:pPr algn="justLow" rtl="1">
              <a:buFont typeface="Wingdings" pitchFamily="2" charset="2"/>
              <a:buNone/>
            </a:pPr>
            <a:r>
              <a:rPr lang="fa-IR" smtClean="0"/>
              <a:t>اين مبنا و معيار در تجزيه وتحليلهاي کيفي مشخصاً عقل ، منطق و تفکر و استدلال است.</a:t>
            </a:r>
            <a:endParaRPr lang="en-US" smtClean="0"/>
          </a:p>
        </p:txBody>
      </p:sp>
    </p:spTree>
  </p:cSld>
  <p:clrMapOvr>
    <a:masterClrMapping/>
  </p:clrMapOvr>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موارد کاربرد تحليل منطقي و عقلاني</a:t>
            </a:r>
            <a:endParaRPr lang="en-US" dirty="0" smtClean="0">
              <a:solidFill>
                <a:schemeClr val="accent1">
                  <a:tint val="3000"/>
                  <a:alpha val="95000"/>
                </a:schemeClr>
              </a:solidFill>
            </a:endParaRPr>
          </a:p>
        </p:txBody>
      </p:sp>
      <p:sp>
        <p:nvSpPr>
          <p:cNvPr id="262147" name="Rectangle 3"/>
          <p:cNvSpPr>
            <a:spLocks noGrp="1" noChangeArrowheads="1"/>
          </p:cNvSpPr>
          <p:nvPr>
            <p:ph idx="1"/>
          </p:nvPr>
        </p:nvSpPr>
        <p:spPr/>
        <p:txBody>
          <a:bodyPr/>
          <a:lstStyle/>
          <a:p>
            <a:pPr algn="justLow" rtl="1">
              <a:buFont typeface="Wingdings" pitchFamily="2" charset="2"/>
              <a:buNone/>
            </a:pPr>
            <a:endParaRPr lang="fa-IR" smtClean="0"/>
          </a:p>
          <a:p>
            <a:pPr algn="justLow" rtl="1">
              <a:buFont typeface="Wingdings" pitchFamily="2" charset="2"/>
              <a:buNone/>
            </a:pPr>
            <a:r>
              <a:rPr lang="fa-IR" smtClean="0"/>
              <a:t>الف) تجزيه و تحليل داده هاي تحقيق کيفي که در واقع تنها روش و مؤثرترين روش تجزيه و تحليل است.</a:t>
            </a:r>
          </a:p>
          <a:p>
            <a:pPr algn="justLow" rtl="1">
              <a:buFont typeface="Wingdings" pitchFamily="2" charset="2"/>
              <a:buNone/>
            </a:pPr>
            <a:r>
              <a:rPr lang="fa-IR" smtClean="0"/>
              <a:t>ب) کنترل نتايج تحليلهاي آماري </a:t>
            </a:r>
          </a:p>
          <a:p>
            <a:pPr algn="justLow" rtl="1">
              <a:buFont typeface="Wingdings" pitchFamily="2" charset="2"/>
              <a:buNone/>
            </a:pPr>
            <a:r>
              <a:rPr lang="fa-IR" smtClean="0"/>
              <a:t>ج) مطالعات مقدماتي طرحهاي تحقيق به منظور سازماندهي کار و تعريف مسئله ، فرضيه ها ، متغيرها، مدلهاي علي ، روشها و ... تا نگرش واقعي تري به محقق بدهد.</a:t>
            </a:r>
            <a:endParaRPr lang="en-US" smtClean="0"/>
          </a:p>
        </p:txBody>
      </p:sp>
    </p:spTree>
  </p:cSld>
  <p:clrMapOvr>
    <a:masterClrMapping/>
  </p:clrMapOvr>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idx="1"/>
          </p:nvPr>
        </p:nvSpPr>
        <p:spPr>
          <a:xfrm>
            <a:off x="457200" y="692150"/>
            <a:ext cx="8229600" cy="5434013"/>
          </a:xfrm>
        </p:spPr>
        <p:txBody>
          <a:bodyPr/>
          <a:lstStyle/>
          <a:p>
            <a:pPr algn="justLow" rtl="1">
              <a:buFont typeface="Wingdings" pitchFamily="2" charset="2"/>
              <a:buNone/>
            </a:pPr>
            <a:endParaRPr lang="fa-IR" sz="3600" smtClean="0"/>
          </a:p>
          <a:p>
            <a:pPr algn="justLow" rtl="1">
              <a:buFont typeface="Wingdings" pitchFamily="2" charset="2"/>
              <a:buNone/>
            </a:pPr>
            <a:r>
              <a:rPr lang="fa-IR" sz="3600" smtClean="0"/>
              <a:t>تحقيقات کيفي ممکن است در همه انواع تحقيقات علمي وجود داشته باشد، ولي بيشتر در</a:t>
            </a:r>
            <a:r>
              <a:rPr lang="fa-IR" smtClean="0"/>
              <a:t> </a:t>
            </a:r>
            <a:r>
              <a:rPr lang="fa-IR" sz="4000" smtClean="0"/>
              <a:t>تحقيقات تاريخي ، توصيفي موردي ، تحليل محتوا ، علي و نظري</a:t>
            </a:r>
            <a:r>
              <a:rPr lang="fa-IR" sz="3600" smtClean="0"/>
              <a:t> وجود دارد.</a:t>
            </a:r>
          </a:p>
          <a:p>
            <a:pPr algn="justLow" rtl="1">
              <a:buFont typeface="Wingdings" pitchFamily="2" charset="2"/>
              <a:buNone/>
            </a:pPr>
            <a:endParaRPr lang="fa-IR" smtClean="0"/>
          </a:p>
          <a:p>
            <a:pPr algn="justLow" rtl="1">
              <a:buFont typeface="Wingdings" pitchFamily="2" charset="2"/>
              <a:buNone/>
            </a:pPr>
            <a:r>
              <a:rPr lang="fa-IR" smtClean="0"/>
              <a:t>.</a:t>
            </a:r>
            <a:endParaRPr lang="en-US" smtClean="0"/>
          </a:p>
        </p:txBody>
      </p:sp>
    </p:spTree>
  </p:cSld>
  <p:clrMapOvr>
    <a:masterClrMapping/>
  </p:clrMapOvr>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idx="1"/>
          </p:nvPr>
        </p:nvSpPr>
        <p:spPr/>
        <p:txBody>
          <a:bodyPr/>
          <a:lstStyle/>
          <a:p>
            <a:pPr algn="justLow" rtl="1">
              <a:buFont typeface="Wingdings" pitchFamily="2" charset="2"/>
              <a:buNone/>
            </a:pPr>
            <a:r>
              <a:rPr lang="fa-IR" smtClean="0"/>
              <a:t>تحقيقاتي که نوعاً کتابخانه اي و نظري هستند و اطلاعات به وسيله ابزارهاي سنجش مربوط نظير فيش ، جدول ، کارت و امثال آن گردآوري مي شود از نوع تحقيقات کيفي هستند.</a:t>
            </a:r>
          </a:p>
          <a:p>
            <a:pPr algn="justLow" rtl="1">
              <a:buFont typeface="Wingdings" pitchFamily="2" charset="2"/>
              <a:buNone/>
            </a:pPr>
            <a:endParaRPr lang="fa-IR" smtClean="0"/>
          </a:p>
          <a:p>
            <a:pPr algn="justLow" rtl="1">
              <a:buFont typeface="Wingdings" pitchFamily="2" charset="2"/>
              <a:buNone/>
            </a:pPr>
            <a:r>
              <a:rPr lang="fa-IR" smtClean="0"/>
              <a:t> تحقيقاتي که در حوزه اديان و مذاهب و متون تاريخي و ادبي و... انجام مي پذيرد نوعاً کيفي هستند .</a:t>
            </a:r>
            <a:endParaRPr lang="en-US" smtClean="0"/>
          </a:p>
          <a:p>
            <a:pPr>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idx="1"/>
          </p:nvPr>
        </p:nvSpPr>
        <p:spPr>
          <a:xfrm>
            <a:off x="457200" y="981075"/>
            <a:ext cx="8229600" cy="5145088"/>
          </a:xfrm>
        </p:spPr>
        <p:txBody>
          <a:bodyPr/>
          <a:lstStyle/>
          <a:p>
            <a:pPr algn="justLow" rtl="1">
              <a:buFont typeface="Wingdings" pitchFamily="2" charset="2"/>
              <a:buNone/>
            </a:pPr>
            <a:endParaRPr lang="fa-IR" smtClean="0"/>
          </a:p>
          <a:p>
            <a:pPr algn="justLow" rtl="1">
              <a:buFont typeface="Wingdings" pitchFamily="2" charset="2"/>
              <a:buNone/>
            </a:pPr>
            <a:r>
              <a:rPr lang="fa-IR" smtClean="0"/>
              <a:t>در تحقيقات کيفي محقق مي تواند از طريق استدلال قياسي و استقرائي ، تمثيل و تشبيه ، نشانه يابي ، تجريد ، تشخيص تفاوت و تمايز ، مقايسه و ... که جملگي به کمک تفکر و تعقل و منطق صورت مي پذيرد ، داده هاي گردآوري شده را ارزيابي و تجزيه و تحليل نموده با ذهن مکاشفه اي خود نتيجه گيري کند.</a:t>
            </a:r>
            <a:endParaRPr lang="en-US" smtClean="0"/>
          </a:p>
        </p:txBody>
      </p:sp>
    </p:spTree>
  </p:cSld>
  <p:clrMapOvr>
    <a:masterClrMapping/>
  </p:clrMapOvr>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شيوه تجزيه و تحليل کمي</a:t>
            </a:r>
            <a:endParaRPr lang="en-US" dirty="0" smtClean="0">
              <a:solidFill>
                <a:schemeClr val="accent1">
                  <a:tint val="3000"/>
                  <a:alpha val="95000"/>
                </a:schemeClr>
              </a:solidFill>
            </a:endParaRPr>
          </a:p>
        </p:txBody>
      </p:sp>
      <p:sp>
        <p:nvSpPr>
          <p:cNvPr id="266243" name="Rectangle 3"/>
          <p:cNvSpPr>
            <a:spLocks noGrp="1" noChangeArrowheads="1"/>
          </p:cNvSpPr>
          <p:nvPr>
            <p:ph idx="1"/>
          </p:nvPr>
        </p:nvSpPr>
        <p:spPr/>
        <p:txBody>
          <a:bodyPr/>
          <a:lstStyle/>
          <a:p>
            <a:pPr algn="justLow" rtl="1">
              <a:buFont typeface="Wingdings" pitchFamily="2" charset="2"/>
              <a:buNone/>
            </a:pPr>
            <a:endParaRPr lang="fa-IR" smtClean="0"/>
          </a:p>
          <a:p>
            <a:pPr algn="justLow" rtl="1">
              <a:buFont typeface="Wingdings" pitchFamily="2" charset="2"/>
              <a:buNone/>
            </a:pPr>
            <a:r>
              <a:rPr lang="fa-IR" smtClean="0"/>
              <a:t>1. تجزيه وتحليل با استفاده از آمار توصيفي</a:t>
            </a:r>
          </a:p>
          <a:p>
            <a:pPr algn="justLow" rtl="1">
              <a:buFont typeface="Wingdings" pitchFamily="2" charset="2"/>
              <a:buNone/>
            </a:pPr>
            <a:endParaRPr lang="fa-IR" smtClean="0"/>
          </a:p>
          <a:p>
            <a:pPr algn="justLow" rtl="1">
              <a:buFont typeface="Wingdings" pitchFamily="2" charset="2"/>
              <a:buNone/>
            </a:pPr>
            <a:r>
              <a:rPr lang="fa-IR" smtClean="0"/>
              <a:t>2. تجزي و تحليل با استفاده از آمار استنباطي</a:t>
            </a:r>
            <a:endParaRPr lang="en-US"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11188" y="333374"/>
            <a:ext cx="7772400" cy="6219825"/>
          </a:xfrm>
        </p:spPr>
        <p:txBody>
          <a:bodyPr rtlCol="0" anchor="t">
            <a:normAutofit fontScale="90000"/>
          </a:bodyPr>
          <a:lstStyle/>
          <a:p>
            <a:pPr marL="742950" indent="-742950" algn="r" rtl="1" fontAlgn="auto">
              <a:spcAft>
                <a:spcPts val="0"/>
              </a:spcAft>
              <a:defRPr/>
            </a:pPr>
            <a:r>
              <a:rPr lang="fa-IR" sz="4000" b="1" dirty="0" smtClean="0">
                <a:solidFill>
                  <a:srgbClr val="FF0000"/>
                </a:solidFill>
              </a:rPr>
              <a:t>پيش نيازهاي تحقيق علمي</a:t>
            </a:r>
            <a:r>
              <a:rPr lang="fa-IR" sz="4000" b="1" dirty="0" smtClean="0"/>
              <a:t/>
            </a:r>
            <a:br>
              <a:rPr lang="fa-IR" sz="4000" b="1" dirty="0" smtClean="0"/>
            </a:br>
            <a:r>
              <a:rPr lang="fa-IR" sz="4000" b="1" dirty="0" smtClean="0"/>
              <a:t/>
            </a:r>
            <a:br>
              <a:rPr lang="fa-IR" sz="4000" b="1" dirty="0" smtClean="0"/>
            </a:br>
            <a:r>
              <a:rPr lang="fa-IR" sz="2400" b="1" dirty="0" smtClean="0"/>
              <a:t>وجود فرهنگ تحقيق</a:t>
            </a:r>
            <a:r>
              <a:rPr lang="fa-IR" sz="2400" dirty="0" smtClean="0"/>
              <a:t>:يعني فرهنگ جامه در سطحي باشد که به کارهاي تحقيقاتي بها بدهد.</a:t>
            </a:r>
            <a:br>
              <a:rPr lang="fa-IR" sz="2400" dirty="0" smtClean="0"/>
            </a:br>
            <a:r>
              <a:rPr lang="fa-IR" sz="2400" b="1" dirty="0" smtClean="0"/>
              <a:t>محقق</a:t>
            </a:r>
            <a:r>
              <a:rPr lang="fa-IR" sz="2400" dirty="0" smtClean="0"/>
              <a:t>:داشتن نيروي محقق ماهر و مطلع از فنون</a:t>
            </a:r>
            <a:br>
              <a:rPr lang="fa-IR" sz="2400" dirty="0" smtClean="0"/>
            </a:br>
            <a:r>
              <a:rPr lang="en-US" sz="2400" dirty="0" smtClean="0"/>
              <a:t/>
            </a:r>
            <a:br>
              <a:rPr lang="en-US" sz="2400" dirty="0" smtClean="0"/>
            </a:br>
            <a:r>
              <a:rPr lang="fa-IR" sz="2400" b="1" dirty="0" smtClean="0"/>
              <a:t>بودجه</a:t>
            </a:r>
            <a:r>
              <a:rPr lang="fa-IR" sz="2400" dirty="0" smtClean="0"/>
              <a:t>:تخصيص منابع مالي لازم </a:t>
            </a:r>
            <a:br>
              <a:rPr lang="fa-IR" sz="2400" dirty="0" smtClean="0"/>
            </a:br>
            <a:r>
              <a:rPr lang="en-US" sz="2400" dirty="0" smtClean="0"/>
              <a:t/>
            </a:r>
            <a:br>
              <a:rPr lang="en-US" sz="2400" dirty="0" smtClean="0"/>
            </a:br>
            <a:r>
              <a:rPr lang="fa-IR" sz="2400" b="1" dirty="0" smtClean="0"/>
              <a:t>سازمان لازم</a:t>
            </a:r>
            <a:r>
              <a:rPr lang="fa-IR" sz="2400" dirty="0" smtClean="0"/>
              <a:t>:يعني پشتيباني موسسات تحقيقاتي</a:t>
            </a:r>
            <a:br>
              <a:rPr lang="fa-IR" sz="2400" dirty="0" smtClean="0"/>
            </a:br>
            <a:r>
              <a:rPr lang="en-US" sz="2400" b="1" dirty="0" smtClean="0"/>
              <a:t/>
            </a:r>
            <a:br>
              <a:rPr lang="en-US" sz="2400" b="1" dirty="0" smtClean="0"/>
            </a:br>
            <a:r>
              <a:rPr lang="fa-IR" sz="2400" b="1" dirty="0" smtClean="0"/>
              <a:t>ابزار تحقيقاتي</a:t>
            </a:r>
            <a:r>
              <a:rPr lang="fa-IR" sz="2400" dirty="0" smtClean="0"/>
              <a:t>:تحقيق علمي بدون ابزار لازم امکان پذير نيست.</a:t>
            </a:r>
            <a:br>
              <a:rPr lang="fa-IR" sz="2400" dirty="0" smtClean="0"/>
            </a:br>
            <a:r>
              <a:rPr lang="en-US" sz="2400" dirty="0" smtClean="0"/>
              <a:t/>
            </a:r>
            <a:br>
              <a:rPr lang="en-US" sz="2400" dirty="0" smtClean="0"/>
            </a:br>
            <a:r>
              <a:rPr lang="fa-IR" sz="2400" b="1" dirty="0" smtClean="0"/>
              <a:t>فراغت لازم براي محقق:</a:t>
            </a:r>
            <a:r>
              <a:rPr lang="fa-IR" sz="2400" dirty="0" smtClean="0"/>
              <a:t>اعم از زماني و فکري مثل مسکن و وسيله نقليه و...</a:t>
            </a:r>
            <a:br>
              <a:rPr lang="fa-IR" sz="2400" dirty="0" smtClean="0"/>
            </a:br>
            <a:r>
              <a:rPr lang="en-US" sz="2400" dirty="0" smtClean="0"/>
              <a:t/>
            </a:r>
            <a:br>
              <a:rPr lang="en-US" sz="2400" dirty="0" smtClean="0"/>
            </a:br>
            <a:r>
              <a:rPr lang="fa-IR" sz="2400" b="1" dirty="0" smtClean="0"/>
              <a:t>ضوابط و مقررات مالي و اجرايي</a:t>
            </a:r>
            <a:endParaRPr lang="en-US" sz="2400" b="1" dirty="0" smtClean="0"/>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تجزيه و تحليل با استفاده از آمار توصيفي</a:t>
            </a:r>
            <a:endParaRPr lang="en-US" dirty="0" smtClean="0">
              <a:solidFill>
                <a:schemeClr val="accent1">
                  <a:tint val="3000"/>
                  <a:alpha val="95000"/>
                </a:schemeClr>
              </a:solidFill>
            </a:endParaRPr>
          </a:p>
        </p:txBody>
      </p:sp>
      <p:sp>
        <p:nvSpPr>
          <p:cNvPr id="267267" name="Rectangle 3"/>
          <p:cNvSpPr>
            <a:spLocks noGrp="1" noChangeArrowheads="1"/>
          </p:cNvSpPr>
          <p:nvPr>
            <p:ph idx="1"/>
          </p:nvPr>
        </p:nvSpPr>
        <p:spPr>
          <a:xfrm>
            <a:off x="457200" y="1844675"/>
            <a:ext cx="8229600" cy="4281488"/>
          </a:xfrm>
        </p:spPr>
        <p:txBody>
          <a:bodyPr/>
          <a:lstStyle/>
          <a:p>
            <a:pPr algn="justLow" rtl="1">
              <a:buFontTx/>
              <a:buChar char="-"/>
            </a:pPr>
            <a:r>
              <a:rPr lang="fa-IR" smtClean="0"/>
              <a:t>جدول توزيع فراواني و نسبتهاي توزيع</a:t>
            </a:r>
          </a:p>
          <a:p>
            <a:pPr algn="justLow" rtl="1">
              <a:buFontTx/>
              <a:buChar char="-"/>
            </a:pPr>
            <a:r>
              <a:rPr lang="fa-IR" smtClean="0"/>
              <a:t>نمايش هندسي و تصويري توزيع</a:t>
            </a:r>
          </a:p>
          <a:p>
            <a:pPr algn="justLow" rtl="1">
              <a:buFontTx/>
              <a:buChar char="-"/>
            </a:pPr>
            <a:r>
              <a:rPr lang="fa-IR" smtClean="0"/>
              <a:t>اندازه هاي گرايش به مرکز </a:t>
            </a:r>
          </a:p>
          <a:p>
            <a:pPr algn="justLow" rtl="1">
              <a:buFontTx/>
              <a:buChar char="-"/>
            </a:pPr>
            <a:r>
              <a:rPr lang="fa-IR" smtClean="0"/>
              <a:t>اندازه هاي پراکندگي</a:t>
            </a:r>
            <a:endParaRPr lang="en-US" smtClean="0"/>
          </a:p>
        </p:txBody>
      </p:sp>
    </p:spTree>
  </p:cSld>
  <p:clrMapOvr>
    <a:masterClrMapping/>
  </p:clrMapOvr>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rrowheads="1"/>
          </p:cNvSpPr>
          <p:nvPr>
            <p:ph type="title"/>
          </p:nvPr>
        </p:nvSpPr>
        <p:spPr/>
        <p:txBody>
          <a:bodyPr rtlCol="0">
            <a:normAutofit fontScale="90000"/>
          </a:bodyPr>
          <a:lstStyle/>
          <a:p>
            <a:pPr fontAlgn="auto">
              <a:spcAft>
                <a:spcPts val="0"/>
              </a:spcAft>
              <a:defRPr/>
            </a:pPr>
            <a:r>
              <a:rPr lang="fa-IR" sz="4000" dirty="0" smtClean="0">
                <a:solidFill>
                  <a:schemeClr val="accent1">
                    <a:tint val="3000"/>
                    <a:alpha val="95000"/>
                  </a:schemeClr>
                </a:solidFill>
              </a:rPr>
              <a:t>روشهاي متداول براي نمايش تصويري نحوه توزيع صفت در جامعه: </a:t>
            </a:r>
            <a:endParaRPr lang="en-US" sz="4000" dirty="0" smtClean="0">
              <a:solidFill>
                <a:schemeClr val="accent1">
                  <a:tint val="3000"/>
                  <a:alpha val="95000"/>
                </a:schemeClr>
              </a:solidFill>
            </a:endParaRPr>
          </a:p>
        </p:txBody>
      </p:sp>
      <p:sp>
        <p:nvSpPr>
          <p:cNvPr id="268291" name="Rectangle 3"/>
          <p:cNvSpPr>
            <a:spLocks noGrp="1" noChangeArrowheads="1"/>
          </p:cNvSpPr>
          <p:nvPr>
            <p:ph idx="1"/>
          </p:nvPr>
        </p:nvSpPr>
        <p:spPr>
          <a:xfrm>
            <a:off x="457200" y="2205038"/>
            <a:ext cx="8229600" cy="3921125"/>
          </a:xfrm>
        </p:spPr>
        <p:txBody>
          <a:bodyPr/>
          <a:lstStyle/>
          <a:p>
            <a:pPr marL="609600" indent="-609600" algn="justLow" rtl="1">
              <a:buFont typeface="Wingdings" pitchFamily="2" charset="2"/>
              <a:buAutoNum type="arabicPeriod"/>
            </a:pPr>
            <a:r>
              <a:rPr lang="fa-IR" smtClean="0"/>
              <a:t>روش هيستوگرام يا نمودارهاي ستوني ساده و ترکيبي</a:t>
            </a:r>
          </a:p>
          <a:p>
            <a:pPr marL="609600" indent="-609600" algn="justLow" rtl="1">
              <a:buFont typeface="Wingdings" pitchFamily="2" charset="2"/>
              <a:buAutoNum type="arabicPeriod"/>
            </a:pPr>
            <a:r>
              <a:rPr lang="fa-IR" smtClean="0"/>
              <a:t>روش پلي گون يا نمودارهاي چندضلعي ساده و ترکيبي</a:t>
            </a:r>
          </a:p>
          <a:p>
            <a:pPr marL="609600" indent="-609600" algn="justLow" rtl="1">
              <a:buFont typeface="Wingdings" pitchFamily="2" charset="2"/>
              <a:buAutoNum type="arabicPeriod"/>
            </a:pPr>
            <a:r>
              <a:rPr lang="fa-IR" smtClean="0"/>
              <a:t>روش منحني براي داده هاي تراکمي و تجمعي</a:t>
            </a:r>
          </a:p>
          <a:p>
            <a:pPr marL="609600" indent="-609600" algn="justLow" rtl="1">
              <a:buFont typeface="Wingdings" pitchFamily="2" charset="2"/>
              <a:buAutoNum type="arabicPeriod"/>
            </a:pPr>
            <a:r>
              <a:rPr lang="fa-IR" smtClean="0"/>
              <a:t>روش قطاعي يا شعاعي و دايره اي ساده و ترکيبي</a:t>
            </a:r>
          </a:p>
          <a:p>
            <a:pPr marL="609600" indent="-609600" algn="justLow" rtl="1">
              <a:buFont typeface="Wingdings" pitchFamily="2" charset="2"/>
              <a:buAutoNum type="arabicPeriod"/>
            </a:pPr>
            <a:r>
              <a:rPr lang="fa-IR" smtClean="0"/>
              <a:t>روش نمودار مثلثي</a:t>
            </a:r>
          </a:p>
          <a:p>
            <a:pPr marL="609600" indent="-609600" algn="justLow" rtl="1">
              <a:buFont typeface="Wingdings" pitchFamily="2" charset="2"/>
              <a:buAutoNum type="arabicPeriod"/>
            </a:pPr>
            <a:r>
              <a:rPr lang="fa-IR" smtClean="0"/>
              <a:t>روش منحني نمايش سريهاي زماني</a:t>
            </a:r>
          </a:p>
          <a:p>
            <a:pPr marL="609600" indent="-609600" algn="justLow" rtl="1">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idx="1"/>
          </p:nvPr>
        </p:nvSpPr>
        <p:spPr>
          <a:xfrm>
            <a:off x="457200" y="620713"/>
            <a:ext cx="8229600" cy="5505450"/>
          </a:xfrm>
        </p:spPr>
        <p:txBody>
          <a:bodyPr/>
          <a:lstStyle/>
          <a:p>
            <a:pPr algn="justLow" rtl="1">
              <a:buFont typeface="Wingdings" pitchFamily="2" charset="2"/>
              <a:buNone/>
            </a:pPr>
            <a:endParaRPr lang="fa-IR" smtClean="0"/>
          </a:p>
          <a:p>
            <a:pPr algn="justLow" rtl="1">
              <a:buFont typeface="Wingdings" pitchFamily="2" charset="2"/>
              <a:buNone/>
            </a:pPr>
            <a:r>
              <a:rPr lang="fa-IR" smtClean="0">
                <a:solidFill>
                  <a:schemeClr val="hlink"/>
                </a:solidFill>
              </a:rPr>
              <a:t>7</a:t>
            </a:r>
            <a:r>
              <a:rPr lang="fa-IR" smtClean="0"/>
              <a:t>. روش نمايش فضايي و پراکندگي پديده در فضا در شکل نقشه هاي جغرافيايي تراکمي</a:t>
            </a:r>
          </a:p>
          <a:p>
            <a:pPr algn="justLow" rtl="1">
              <a:buFont typeface="Wingdings" pitchFamily="2" charset="2"/>
              <a:buNone/>
            </a:pPr>
            <a:r>
              <a:rPr lang="fa-IR" smtClean="0">
                <a:solidFill>
                  <a:schemeClr val="hlink"/>
                </a:solidFill>
              </a:rPr>
              <a:t>8</a:t>
            </a:r>
            <a:r>
              <a:rPr lang="fa-IR" smtClean="0"/>
              <a:t>. نمايش ترکيبي ستوني و نشانه اي پراکندگي پديده در فضا روي نقشه جغرافيا</a:t>
            </a:r>
          </a:p>
          <a:p>
            <a:pPr algn="justLow" rtl="1">
              <a:buFont typeface="Wingdings" pitchFamily="2" charset="2"/>
              <a:buNone/>
            </a:pPr>
            <a:r>
              <a:rPr lang="fa-IR" smtClean="0">
                <a:solidFill>
                  <a:schemeClr val="hlink"/>
                </a:solidFill>
              </a:rPr>
              <a:t>9</a:t>
            </a:r>
            <a:r>
              <a:rPr lang="fa-IR" smtClean="0"/>
              <a:t>. نمايشهاي تخيلي و تصويرسازي متناسب با بزرگي و کوچکي پديده در فضا</a:t>
            </a:r>
          </a:p>
          <a:p>
            <a:pPr algn="justLow" rtl="1">
              <a:buFont typeface="Wingdings" pitchFamily="2" charset="2"/>
              <a:buNone/>
            </a:pPr>
            <a:r>
              <a:rPr lang="fa-IR" smtClean="0">
                <a:solidFill>
                  <a:schemeClr val="hlink"/>
                </a:solidFill>
              </a:rPr>
              <a:t>10</a:t>
            </a:r>
            <a:r>
              <a:rPr lang="fa-IR" smtClean="0"/>
              <a:t>. نمايش سلسله مراتبي و روابط يک سويه و يا دو سويه پديده ها</a:t>
            </a:r>
            <a:endParaRPr lang="en-US" smtClean="0"/>
          </a:p>
        </p:txBody>
      </p:sp>
    </p:spTree>
  </p:cSld>
  <p:clrMapOvr>
    <a:masterClrMapping/>
  </p:clrMapOvr>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idx="1"/>
          </p:nvPr>
        </p:nvSpPr>
        <p:spPr/>
        <p:txBody>
          <a:bodyPr/>
          <a:lstStyle/>
          <a:p>
            <a:pPr algn="r" rtl="1">
              <a:buFont typeface="Wingdings" pitchFamily="2" charset="2"/>
              <a:buNone/>
            </a:pPr>
            <a:r>
              <a:rPr lang="fa-IR" smtClean="0">
                <a:solidFill>
                  <a:schemeClr val="hlink"/>
                </a:solidFill>
              </a:rPr>
              <a:t>11</a:t>
            </a:r>
            <a:r>
              <a:rPr lang="fa-IR" smtClean="0"/>
              <a:t>. نمودارهاي هرمي براي نمايش ساختمان جمعيت</a:t>
            </a:r>
          </a:p>
          <a:p>
            <a:pPr algn="r" rtl="1">
              <a:buFont typeface="Wingdings" pitchFamily="2" charset="2"/>
              <a:buNone/>
            </a:pPr>
            <a:r>
              <a:rPr lang="fa-IR" smtClean="0">
                <a:solidFill>
                  <a:schemeClr val="hlink"/>
                </a:solidFill>
              </a:rPr>
              <a:t>12</a:t>
            </a:r>
            <a:r>
              <a:rPr lang="fa-IR" smtClean="0"/>
              <a:t>. نمودارهاي تصويري براي نمايش شکلي پديده ها</a:t>
            </a:r>
            <a:endParaRPr lang="en-US" smtClean="0"/>
          </a:p>
        </p:txBody>
      </p:sp>
    </p:spTree>
  </p:cSld>
  <p:clrMapOvr>
    <a:masterClrMapping/>
  </p:clrMapOvr>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idx="1"/>
          </p:nvPr>
        </p:nvSpPr>
        <p:spPr>
          <a:xfrm>
            <a:off x="457200" y="765175"/>
            <a:ext cx="8229600" cy="5360988"/>
          </a:xfrm>
        </p:spPr>
        <p:txBody>
          <a:bodyPr/>
          <a:lstStyle/>
          <a:p>
            <a:pPr algn="justLow" rtl="1">
              <a:buFont typeface="Wingdings" pitchFamily="2" charset="2"/>
              <a:buNone/>
            </a:pPr>
            <a:r>
              <a:rPr lang="fa-IR" smtClean="0"/>
              <a:t>محقق مي تواند کار تصويرسازي توزيع صفت را يا بادست يا با رايانه انجام دهد . طبعاً استفاده از رايانه در تجزيه وتحليل داده ها باعث ساعتها صرفه جويي در وقت محققان براي ترسيم اشکال م نمودارهاي جالب است.</a:t>
            </a:r>
          </a:p>
          <a:p>
            <a:pPr algn="justLow" rtl="1">
              <a:buFont typeface="Wingdings" pitchFamily="2" charset="2"/>
              <a:buNone/>
            </a:pPr>
            <a:endParaRPr lang="fa-IR" smtClean="0"/>
          </a:p>
          <a:p>
            <a:pPr algn="justLow" rtl="1">
              <a:buFont typeface="Wingdings" pitchFamily="2" charset="2"/>
              <a:buNone/>
            </a:pPr>
            <a:r>
              <a:rPr lang="fa-IR" smtClean="0"/>
              <a:t>بعد از مرحله تصويرسازي، محقق مي تواند اندازه هاي گرايش به مرکز را براي داده هاي آماري محاسبه نمايد.</a:t>
            </a:r>
            <a:endParaRPr lang="en-US" smtClean="0"/>
          </a:p>
        </p:txBody>
      </p:sp>
      <p:sp>
        <p:nvSpPr>
          <p:cNvPr id="1030"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4"/>
          <p:cNvGraphicFramePr>
            <a:graphicFrameLocks noChangeAspect="1"/>
          </p:cNvGraphicFramePr>
          <p:nvPr/>
        </p:nvGraphicFramePr>
        <p:xfrm>
          <a:off x="0" y="0"/>
          <a:ext cx="304800" cy="228600"/>
        </p:xfrm>
        <a:graphic>
          <a:graphicData uri="http://schemas.openxmlformats.org/presentationml/2006/ole">
            <mc:AlternateContent xmlns:mc="http://schemas.openxmlformats.org/markup-compatibility/2006">
              <mc:Choice xmlns:v="urn:schemas-microsoft-com:vml" Requires="v">
                <p:oleObj spid="_x0000_s1029" name="Equation" r:id="rId3" imgW="304668" imgH="228501" progId="Equation.3">
                  <p:embed/>
                </p:oleObj>
              </mc:Choice>
              <mc:Fallback>
                <p:oleObj name="Equation" r:id="rId3" imgW="304668" imgH="228501"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7" name="Object 6"/>
          <p:cNvGraphicFramePr>
            <a:graphicFrameLocks noChangeAspect="1"/>
          </p:cNvGraphicFramePr>
          <p:nvPr/>
        </p:nvGraphicFramePr>
        <p:xfrm>
          <a:off x="0" y="0"/>
          <a:ext cx="304800" cy="228600"/>
        </p:xfrm>
        <a:graphic>
          <a:graphicData uri="http://schemas.openxmlformats.org/presentationml/2006/ole">
            <mc:AlternateContent xmlns:mc="http://schemas.openxmlformats.org/markup-compatibility/2006">
              <mc:Choice xmlns:v="urn:schemas-microsoft-com:vml" Requires="v">
                <p:oleObj spid="_x0000_s1030" name="Equation" r:id="rId5" imgW="304668" imgH="228501" progId="Equation.3">
                  <p:embed/>
                </p:oleObj>
              </mc:Choice>
              <mc:Fallback>
                <p:oleObj name="Equation" r:id="rId5" imgW="304668" imgH="228501"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8" name="Object 8"/>
          <p:cNvGraphicFramePr>
            <a:graphicFrameLocks noChangeAspect="1"/>
          </p:cNvGraphicFramePr>
          <p:nvPr/>
        </p:nvGraphicFramePr>
        <p:xfrm>
          <a:off x="0" y="0"/>
          <a:ext cx="304800" cy="228600"/>
        </p:xfrm>
        <a:graphic>
          <a:graphicData uri="http://schemas.openxmlformats.org/presentationml/2006/ole">
            <mc:AlternateContent xmlns:mc="http://schemas.openxmlformats.org/markup-compatibility/2006">
              <mc:Choice xmlns:v="urn:schemas-microsoft-com:vml" Requires="v">
                <p:oleObj spid="_x0000_s1031" name="Equation" r:id="rId6" imgW="304668" imgH="228501" progId="Equation.3">
                  <p:embed/>
                </p:oleObj>
              </mc:Choice>
              <mc:Fallback>
                <p:oleObj name="Equation" r:id="rId6" imgW="304668" imgH="228501"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اندازه هاي گرايش</a:t>
            </a:r>
            <a:endParaRPr lang="en-US" dirty="0" smtClean="0">
              <a:solidFill>
                <a:schemeClr val="accent1">
                  <a:tint val="3000"/>
                  <a:alpha val="95000"/>
                </a:schemeClr>
              </a:solidFill>
            </a:endParaRPr>
          </a:p>
        </p:txBody>
      </p:sp>
      <p:sp>
        <p:nvSpPr>
          <p:cNvPr id="271363" name="Rectangle 3"/>
          <p:cNvSpPr>
            <a:spLocks noGrp="1" noChangeArrowheads="1"/>
          </p:cNvSpPr>
          <p:nvPr>
            <p:ph idx="1"/>
          </p:nvPr>
        </p:nvSpPr>
        <p:spPr/>
        <p:txBody>
          <a:bodyPr/>
          <a:lstStyle/>
          <a:p>
            <a:pPr algn="justLow" rtl="1">
              <a:buFont typeface="Wingdings" pitchFamily="2" charset="2"/>
              <a:buNone/>
            </a:pPr>
            <a:endParaRPr lang="fa-IR" smtClean="0"/>
          </a:p>
          <a:p>
            <a:pPr algn="justLow" rtl="1">
              <a:buFont typeface="Wingdings" pitchFamily="2" charset="2"/>
              <a:buNone/>
            </a:pPr>
            <a:r>
              <a:rPr lang="fa-IR" smtClean="0"/>
              <a:t>اندازه هاي گرايش به مرکز که عمدتاً شامل </a:t>
            </a:r>
            <a:r>
              <a:rPr lang="fa-IR" sz="4000" smtClean="0"/>
              <a:t>ميانگين ، ميانه و نما </a:t>
            </a:r>
            <a:r>
              <a:rPr lang="fa-IR" smtClean="0"/>
              <a:t>هستند ، معرف نحوه همگرايي توزيع صفتند. </a:t>
            </a:r>
            <a:endParaRPr lang="en-US" smtClean="0"/>
          </a:p>
        </p:txBody>
      </p:sp>
    </p:spTree>
  </p:cSld>
  <p:clrMapOvr>
    <a:masterClrMapping/>
  </p:clrMapOvr>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body" sz="half" idx="1"/>
          </p:nvPr>
        </p:nvSpPr>
        <p:spPr>
          <a:xfrm>
            <a:off x="323850" y="1557338"/>
            <a:ext cx="8075613" cy="4525962"/>
          </a:xfrm>
        </p:spPr>
        <p:txBody>
          <a:bodyPr/>
          <a:lstStyle/>
          <a:p>
            <a:pPr>
              <a:buFont typeface="Wingdings" pitchFamily="2" charset="2"/>
              <a:buNone/>
            </a:pPr>
            <a:endParaRPr lang="en-US" sz="2800" smtClean="0"/>
          </a:p>
          <a:p>
            <a:pPr>
              <a:buFont typeface="Wingdings" pitchFamily="2" charset="2"/>
              <a:buNone/>
            </a:pPr>
            <a:r>
              <a:rPr lang="fa-IR" sz="4400" smtClean="0"/>
              <a:t>ميانگين</a:t>
            </a:r>
            <a:r>
              <a:rPr lang="en-US" sz="4400" smtClean="0"/>
              <a:t>          </a:t>
            </a:r>
            <a:r>
              <a:rPr lang="en-US" sz="4400" smtClean="0">
                <a:solidFill>
                  <a:schemeClr val="hlink"/>
                </a:solidFill>
              </a:rPr>
              <a:t>X = </a:t>
            </a:r>
          </a:p>
        </p:txBody>
      </p:sp>
      <p:graphicFrame>
        <p:nvGraphicFramePr>
          <p:cNvPr id="2050" name="Object 3"/>
          <p:cNvGraphicFramePr>
            <a:graphicFrameLocks noGrp="1" noChangeAspect="1"/>
          </p:cNvGraphicFramePr>
          <p:nvPr>
            <p:ph sz="quarter" idx="2"/>
          </p:nvPr>
        </p:nvGraphicFramePr>
        <p:xfrm>
          <a:off x="4500563" y="1773238"/>
          <a:ext cx="858837" cy="746125"/>
        </p:xfrm>
        <a:graphic>
          <a:graphicData uri="http://schemas.openxmlformats.org/presentationml/2006/ole">
            <mc:AlternateContent xmlns:mc="http://schemas.openxmlformats.org/markup-compatibility/2006">
              <mc:Choice xmlns:v="urn:schemas-microsoft-com:vml" Requires="v">
                <p:oleObj spid="_x0000_s2054" name="Equation" r:id="rId3" imgW="291960" imgH="253800" progId="Equation.3">
                  <p:embed/>
                </p:oleObj>
              </mc:Choice>
              <mc:Fallback>
                <p:oleObj name="Equation" r:id="rId3" imgW="291960" imgH="2538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773238"/>
                        <a:ext cx="858837"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4"/>
          <p:cNvGraphicFramePr>
            <a:graphicFrameLocks noGrp="1" noChangeAspect="1"/>
          </p:cNvGraphicFramePr>
          <p:nvPr>
            <p:ph sz="quarter" idx="3"/>
          </p:nvPr>
        </p:nvGraphicFramePr>
        <p:xfrm>
          <a:off x="5148263" y="1773238"/>
          <a:ext cx="790575" cy="715962"/>
        </p:xfrm>
        <a:graphic>
          <a:graphicData uri="http://schemas.openxmlformats.org/presentationml/2006/ole">
            <mc:AlternateContent xmlns:mc="http://schemas.openxmlformats.org/markup-compatibility/2006">
              <mc:Choice xmlns:v="urn:schemas-microsoft-com:vml" Requires="v">
                <p:oleObj spid="_x0000_s2055" name="Equation" r:id="rId5" imgW="266400" imgH="241200" progId="Equation.3">
                  <p:embed/>
                </p:oleObj>
              </mc:Choice>
              <mc:Fallback>
                <p:oleObj name="Equation" r:id="rId5" imgW="266400" imgH="241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1773238"/>
                        <a:ext cx="790575" cy="715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5"/>
          <p:cNvGraphicFramePr>
            <a:graphicFrameLocks noChangeAspect="1"/>
          </p:cNvGraphicFramePr>
          <p:nvPr/>
        </p:nvGraphicFramePr>
        <p:xfrm>
          <a:off x="5940425" y="1844675"/>
          <a:ext cx="531813" cy="603250"/>
        </p:xfrm>
        <a:graphic>
          <a:graphicData uri="http://schemas.openxmlformats.org/presentationml/2006/ole">
            <mc:AlternateContent xmlns:mc="http://schemas.openxmlformats.org/markup-compatibility/2006">
              <mc:Choice xmlns:v="urn:schemas-microsoft-com:vml" Requires="v">
                <p:oleObj spid="_x0000_s2056" name="Equation" r:id="rId7" imgW="241200" imgH="241200" progId="Equation.3">
                  <p:embed/>
                </p:oleObj>
              </mc:Choice>
              <mc:Fallback>
                <p:oleObj name="Equation" r:id="rId7" imgW="241200" imgH="2412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1844675"/>
                        <a:ext cx="531813"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6"/>
          <p:cNvGraphicFramePr>
            <a:graphicFrameLocks noChangeAspect="1"/>
          </p:cNvGraphicFramePr>
          <p:nvPr/>
        </p:nvGraphicFramePr>
        <p:xfrm>
          <a:off x="5076825" y="2349500"/>
          <a:ext cx="625475" cy="863600"/>
        </p:xfrm>
        <a:graphic>
          <a:graphicData uri="http://schemas.openxmlformats.org/presentationml/2006/ole">
            <mc:AlternateContent xmlns:mc="http://schemas.openxmlformats.org/markup-compatibility/2006">
              <mc:Choice xmlns:v="urn:schemas-microsoft-com:vml" Requires="v">
                <p:oleObj spid="_x0000_s2057" name="Equation" r:id="rId9" imgW="203040" imgH="279360" progId="Equation.3">
                  <p:embed/>
                </p:oleObj>
              </mc:Choice>
              <mc:Fallback>
                <p:oleObj name="Equation" r:id="rId9" imgW="203040" imgH="279360" progId="Equation.3">
                  <p:embed/>
                  <p:pic>
                    <p:nvPicPr>
                      <p:cNvPr id="0" name="Object 6"/>
                      <p:cNvPicPr>
                        <a:picLocks noChangeAspect="1" noChangeArrowheads="1"/>
                      </p:cNvPicPr>
                      <p:nvPr/>
                    </p:nvPicPr>
                    <p:blipFill>
                      <a:blip r:embed="rId10">
                        <a:lum bright="70000" contrast="-70000"/>
                        <a:extLst>
                          <a:ext uri="{28A0092B-C50C-407E-A947-70E740481C1C}">
                            <a14:useLocalDpi xmlns:a14="http://schemas.microsoft.com/office/drawing/2010/main" val="0"/>
                          </a:ext>
                        </a:extLst>
                      </a:blip>
                      <a:srcRect/>
                      <a:stretch>
                        <a:fillRect/>
                      </a:stretch>
                    </p:blipFill>
                    <p:spPr bwMode="auto">
                      <a:xfrm>
                        <a:off x="5076825" y="2349500"/>
                        <a:ext cx="625475" cy="863600"/>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hlink"/>
                            </a:solidFill>
                            <a:miter lim="800000"/>
                            <a:headEnd/>
                            <a:tailEnd/>
                          </a14:hiddenLine>
                        </a:ext>
                      </a:extLst>
                    </p:spPr>
                  </p:pic>
                </p:oleObj>
              </mc:Fallback>
            </mc:AlternateContent>
          </a:graphicData>
        </a:graphic>
      </p:graphicFrame>
      <p:sp>
        <p:nvSpPr>
          <p:cNvPr id="2055" name="Line 7"/>
          <p:cNvSpPr>
            <a:spLocks noChangeShapeType="1"/>
          </p:cNvSpPr>
          <p:nvPr/>
        </p:nvSpPr>
        <p:spPr bwMode="auto">
          <a:xfrm>
            <a:off x="4356100" y="2565400"/>
            <a:ext cx="2232025" cy="0"/>
          </a:xfrm>
          <a:prstGeom prst="line">
            <a:avLst/>
          </a:prstGeom>
          <a:noFill/>
          <a:ln w="28575">
            <a:solidFill>
              <a:schemeClr val="hlink"/>
            </a:solidFill>
            <a:round/>
            <a:headEnd/>
            <a:tailEnd/>
          </a:ln>
        </p:spPr>
        <p:txBody>
          <a:bodyPr/>
          <a:lstStyle/>
          <a:p>
            <a:endParaRPr lang="en-US"/>
          </a:p>
        </p:txBody>
      </p:sp>
      <p:sp>
        <p:nvSpPr>
          <p:cNvPr id="2056" name="Line 8"/>
          <p:cNvSpPr>
            <a:spLocks noChangeShapeType="1"/>
          </p:cNvSpPr>
          <p:nvPr/>
        </p:nvSpPr>
        <p:spPr bwMode="auto">
          <a:xfrm>
            <a:off x="3132138" y="2276475"/>
            <a:ext cx="360362" cy="0"/>
          </a:xfrm>
          <a:prstGeom prst="line">
            <a:avLst/>
          </a:prstGeom>
          <a:noFill/>
          <a:ln w="9525">
            <a:solidFill>
              <a:schemeClr val="hlink"/>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idx="1"/>
          </p:nvPr>
        </p:nvSpPr>
        <p:spPr>
          <a:xfrm>
            <a:off x="457200" y="404813"/>
            <a:ext cx="8229600" cy="5721350"/>
          </a:xfrm>
        </p:spPr>
        <p:txBody>
          <a:bodyPr/>
          <a:lstStyle/>
          <a:p>
            <a:pPr>
              <a:buFont typeface="Wingdings" pitchFamily="2" charset="2"/>
              <a:buNone/>
            </a:pPr>
            <a:endParaRPr lang="fa-IR" smtClean="0"/>
          </a:p>
          <a:p>
            <a:pPr algn="ctr">
              <a:buFont typeface="Wingdings" pitchFamily="2" charset="2"/>
              <a:buNone/>
            </a:pPr>
            <a:r>
              <a:rPr lang="fa-IR" sz="4000" smtClean="0"/>
              <a:t>نما</a:t>
            </a:r>
          </a:p>
          <a:p>
            <a:pPr algn="ctr">
              <a:buFont typeface="Wingdings" pitchFamily="2" charset="2"/>
              <a:buNone/>
            </a:pPr>
            <a:endParaRPr lang="fa-IR" sz="4000" smtClean="0"/>
          </a:p>
          <a:p>
            <a:pPr>
              <a:buFont typeface="Wingdings" pitchFamily="2" charset="2"/>
              <a:buNone/>
            </a:pPr>
            <a:r>
              <a:rPr lang="fa-IR" sz="4000" smtClean="0"/>
              <a:t>  </a:t>
            </a:r>
            <a:r>
              <a:rPr lang="en-US" sz="4000" smtClean="0"/>
              <a:t>     </a:t>
            </a:r>
            <a:r>
              <a:rPr lang="en-US" sz="4000" smtClean="0">
                <a:solidFill>
                  <a:schemeClr val="hlink"/>
                </a:solidFill>
              </a:rPr>
              <a:t>Mo</a:t>
            </a:r>
            <a:r>
              <a:rPr lang="en-US" sz="4000" smtClean="0">
                <a:solidFill>
                  <a:schemeClr val="bg2"/>
                </a:solidFill>
              </a:rPr>
              <a:t> </a:t>
            </a:r>
            <a:r>
              <a:rPr lang="en-US" sz="4000" smtClean="0">
                <a:solidFill>
                  <a:schemeClr val="hlink"/>
                </a:solidFill>
              </a:rPr>
              <a:t>= L+C (                 )</a:t>
            </a:r>
            <a:endParaRPr lang="fa-IR" sz="4000" smtClean="0">
              <a:solidFill>
                <a:schemeClr val="hlink"/>
              </a:solidFill>
            </a:endParaRPr>
          </a:p>
          <a:p>
            <a:pPr>
              <a:buFont typeface="Wingdings" pitchFamily="2" charset="2"/>
              <a:buNone/>
            </a:pPr>
            <a:r>
              <a:rPr lang="en-US" smtClean="0"/>
              <a:t>                          </a:t>
            </a:r>
          </a:p>
        </p:txBody>
      </p:sp>
      <p:sp>
        <p:nvSpPr>
          <p:cNvPr id="3077" name="Rectangle 3"/>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4" name="Object 4"/>
          <p:cNvGraphicFramePr>
            <a:graphicFrameLocks noChangeAspect="1"/>
          </p:cNvGraphicFramePr>
          <p:nvPr/>
        </p:nvGraphicFramePr>
        <p:xfrm>
          <a:off x="4787900" y="2133600"/>
          <a:ext cx="612775" cy="719138"/>
        </p:xfrm>
        <a:graphic>
          <a:graphicData uri="http://schemas.openxmlformats.org/presentationml/2006/ole">
            <mc:AlternateContent xmlns:mc="http://schemas.openxmlformats.org/markup-compatibility/2006">
              <mc:Choice xmlns:v="urn:schemas-microsoft-com:vml" Requires="v">
                <p:oleObj spid="_x0000_s3076" name="Equation" r:id="rId3" imgW="215713" imgH="253780" progId="Equation.3">
                  <p:embed/>
                </p:oleObj>
              </mc:Choice>
              <mc:Fallback>
                <p:oleObj name="Equation" r:id="rId3" imgW="215713" imgH="2537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133600"/>
                        <a:ext cx="612775"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Rectangle 5"/>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p>
        </p:txBody>
      </p:sp>
      <p:sp>
        <p:nvSpPr>
          <p:cNvPr id="3079" name="Rectangle 6"/>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5" name="Object 7"/>
          <p:cNvGraphicFramePr>
            <a:graphicFrameLocks noChangeAspect="1"/>
          </p:cNvGraphicFramePr>
          <p:nvPr/>
        </p:nvGraphicFramePr>
        <p:xfrm>
          <a:off x="5219700" y="2852738"/>
          <a:ext cx="641350" cy="720725"/>
        </p:xfrm>
        <a:graphic>
          <a:graphicData uri="http://schemas.openxmlformats.org/presentationml/2006/ole">
            <mc:AlternateContent xmlns:mc="http://schemas.openxmlformats.org/markup-compatibility/2006">
              <mc:Choice xmlns:v="urn:schemas-microsoft-com:vml" Requires="v">
                <p:oleObj spid="_x0000_s3077" name="Equation" r:id="rId5" imgW="228600" imgH="253800" progId="Equation.3">
                  <p:embed/>
                </p:oleObj>
              </mc:Choice>
              <mc:Fallback>
                <p:oleObj name="Equation" r:id="rId5" imgW="228600" imgH="2538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2852738"/>
                        <a:ext cx="6413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hlink"/>
                            </a:solidFill>
                            <a:miter lim="800000"/>
                            <a:headEnd/>
                            <a:tailEnd/>
                          </a14:hiddenLine>
                        </a:ext>
                      </a:extLst>
                    </p:spPr>
                  </p:pic>
                </p:oleObj>
              </mc:Fallback>
            </mc:AlternateContent>
          </a:graphicData>
        </a:graphic>
      </p:graphicFrame>
      <p:pic>
        <p:nvPicPr>
          <p:cNvPr id="3080" name="Picture 8"/>
          <p:cNvPicPr>
            <a:picLocks noChangeAspect="1" noChangeArrowheads="1"/>
          </p:cNvPicPr>
          <p:nvPr/>
        </p:nvPicPr>
        <p:blipFill>
          <a:blip r:embed="rId7" cstate="print"/>
          <a:srcRect/>
          <a:stretch>
            <a:fillRect/>
          </a:stretch>
        </p:blipFill>
        <p:spPr bwMode="auto">
          <a:xfrm>
            <a:off x="0" y="0"/>
            <a:ext cx="219075" cy="257175"/>
          </a:xfrm>
          <a:prstGeom prst="rect">
            <a:avLst/>
          </a:prstGeom>
          <a:noFill/>
          <a:ln w="9525">
            <a:noFill/>
            <a:miter lim="800000"/>
            <a:headEnd/>
            <a:tailEnd/>
          </a:ln>
        </p:spPr>
      </p:pic>
      <p:pic>
        <p:nvPicPr>
          <p:cNvPr id="3081" name="Picture 9"/>
          <p:cNvPicPr>
            <a:picLocks noChangeAspect="1" noChangeArrowheads="1"/>
          </p:cNvPicPr>
          <p:nvPr/>
        </p:nvPicPr>
        <p:blipFill>
          <a:blip r:embed="rId8" cstate="print"/>
          <a:srcRect/>
          <a:stretch>
            <a:fillRect/>
          </a:stretch>
        </p:blipFill>
        <p:spPr bwMode="auto">
          <a:xfrm>
            <a:off x="4284663" y="2852738"/>
            <a:ext cx="612775" cy="720725"/>
          </a:xfrm>
          <a:prstGeom prst="rect">
            <a:avLst/>
          </a:prstGeom>
          <a:noFill/>
          <a:ln w="9525">
            <a:noFill/>
            <a:miter lim="800000"/>
            <a:headEnd/>
            <a:tailEnd/>
          </a:ln>
        </p:spPr>
      </p:pic>
      <p:sp>
        <p:nvSpPr>
          <p:cNvPr id="3082" name="Line 10"/>
          <p:cNvSpPr>
            <a:spLocks noChangeShapeType="1"/>
          </p:cNvSpPr>
          <p:nvPr/>
        </p:nvSpPr>
        <p:spPr bwMode="auto">
          <a:xfrm>
            <a:off x="5003800" y="3213100"/>
            <a:ext cx="0" cy="287338"/>
          </a:xfrm>
          <a:prstGeom prst="line">
            <a:avLst/>
          </a:prstGeom>
          <a:noFill/>
          <a:ln w="9525">
            <a:solidFill>
              <a:schemeClr val="hlink"/>
            </a:solidFill>
            <a:round/>
            <a:headEnd/>
            <a:tailEnd/>
          </a:ln>
        </p:spPr>
        <p:txBody>
          <a:bodyPr/>
          <a:lstStyle/>
          <a:p>
            <a:endParaRPr lang="en-US"/>
          </a:p>
        </p:txBody>
      </p:sp>
      <p:sp>
        <p:nvSpPr>
          <p:cNvPr id="3083" name="Line 11"/>
          <p:cNvSpPr>
            <a:spLocks noChangeShapeType="1"/>
          </p:cNvSpPr>
          <p:nvPr/>
        </p:nvSpPr>
        <p:spPr bwMode="auto">
          <a:xfrm>
            <a:off x="4859338" y="3357563"/>
            <a:ext cx="288925" cy="0"/>
          </a:xfrm>
          <a:prstGeom prst="line">
            <a:avLst/>
          </a:prstGeom>
          <a:noFill/>
          <a:ln w="9525">
            <a:solidFill>
              <a:schemeClr val="hlink"/>
            </a:solidFill>
            <a:round/>
            <a:headEnd/>
            <a:tailEnd/>
          </a:ln>
        </p:spPr>
        <p:txBody>
          <a:bodyPr/>
          <a:lstStyle/>
          <a:p>
            <a:endParaRPr lang="en-US"/>
          </a:p>
        </p:txBody>
      </p:sp>
      <p:sp>
        <p:nvSpPr>
          <p:cNvPr id="3084" name="Line 12"/>
          <p:cNvSpPr>
            <a:spLocks noChangeShapeType="1"/>
          </p:cNvSpPr>
          <p:nvPr/>
        </p:nvSpPr>
        <p:spPr bwMode="auto">
          <a:xfrm>
            <a:off x="4067175" y="2924175"/>
            <a:ext cx="1873250" cy="0"/>
          </a:xfrm>
          <a:prstGeom prst="line">
            <a:avLst/>
          </a:prstGeom>
          <a:noFill/>
          <a:ln w="9525">
            <a:solidFill>
              <a:schemeClr val="hlink"/>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idx="1"/>
          </p:nvPr>
        </p:nvSpPr>
        <p:spPr>
          <a:xfrm>
            <a:off x="457200" y="765175"/>
            <a:ext cx="8229600" cy="5360988"/>
          </a:xfrm>
        </p:spPr>
        <p:txBody>
          <a:bodyPr/>
          <a:lstStyle/>
          <a:p>
            <a:pPr>
              <a:buFont typeface="Wingdings" pitchFamily="2" charset="2"/>
              <a:buNone/>
            </a:pPr>
            <a:endParaRPr lang="fa-IR" sz="4000" smtClean="0"/>
          </a:p>
          <a:p>
            <a:pPr algn="ctr">
              <a:buFont typeface="Wingdings" pitchFamily="2" charset="2"/>
              <a:buNone/>
            </a:pPr>
            <a:r>
              <a:rPr lang="fa-IR" sz="4000" smtClean="0"/>
              <a:t>ميانه</a:t>
            </a:r>
          </a:p>
          <a:p>
            <a:pPr algn="ctr">
              <a:buFont typeface="Wingdings" pitchFamily="2" charset="2"/>
              <a:buNone/>
            </a:pPr>
            <a:r>
              <a:rPr lang="en-US" sz="4000" smtClean="0"/>
              <a:t> </a:t>
            </a:r>
            <a:r>
              <a:rPr lang="en-US" sz="4000" u="sng" smtClean="0">
                <a:solidFill>
                  <a:schemeClr val="hlink"/>
                </a:solidFill>
              </a:rPr>
              <a:t>N</a:t>
            </a:r>
          </a:p>
          <a:p>
            <a:pPr>
              <a:buFont typeface="Wingdings" pitchFamily="2" charset="2"/>
              <a:buNone/>
            </a:pPr>
            <a:r>
              <a:rPr lang="en-US" sz="4000" smtClean="0">
                <a:solidFill>
                  <a:schemeClr val="bg2"/>
                </a:solidFill>
              </a:rPr>
              <a:t>          </a:t>
            </a:r>
            <a:r>
              <a:rPr lang="en-US" sz="4000" smtClean="0">
                <a:solidFill>
                  <a:schemeClr val="hlink"/>
                </a:solidFill>
              </a:rPr>
              <a:t>Md = L+ (    2   - FC   ) C     </a:t>
            </a:r>
            <a:endParaRPr lang="fa-IR" sz="4000" smtClean="0">
              <a:solidFill>
                <a:schemeClr val="hlink"/>
              </a:solidFill>
            </a:endParaRPr>
          </a:p>
          <a:p>
            <a:pPr algn="justLow">
              <a:buFont typeface="Wingdings" pitchFamily="2" charset="2"/>
              <a:buNone/>
            </a:pPr>
            <a:endParaRPr lang="en-US" sz="4000" smtClean="0">
              <a:solidFill>
                <a:schemeClr val="hlink"/>
              </a:solidFill>
            </a:endParaRPr>
          </a:p>
        </p:txBody>
      </p:sp>
      <p:sp>
        <p:nvSpPr>
          <p:cNvPr id="4100" name="Line 3"/>
          <p:cNvSpPr>
            <a:spLocks noChangeShapeType="1"/>
          </p:cNvSpPr>
          <p:nvPr/>
        </p:nvSpPr>
        <p:spPr bwMode="auto">
          <a:xfrm>
            <a:off x="4140200" y="3573463"/>
            <a:ext cx="2087563" cy="0"/>
          </a:xfrm>
          <a:prstGeom prst="line">
            <a:avLst/>
          </a:prstGeom>
          <a:noFill/>
          <a:ln w="9525">
            <a:solidFill>
              <a:schemeClr val="hlink"/>
            </a:solidFill>
            <a:round/>
            <a:headEnd/>
            <a:tailEnd/>
          </a:ln>
        </p:spPr>
        <p:txBody>
          <a:bodyPr/>
          <a:lstStyle/>
          <a:p>
            <a:endParaRPr lang="en-US"/>
          </a:p>
        </p:txBody>
      </p:sp>
      <p:sp>
        <p:nvSpPr>
          <p:cNvPr id="4101" name="Rectangle 4"/>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graphicFrame>
        <p:nvGraphicFramePr>
          <p:cNvPr id="4098" name="Object 5"/>
          <p:cNvGraphicFramePr>
            <a:graphicFrameLocks noChangeAspect="1"/>
          </p:cNvGraphicFramePr>
          <p:nvPr/>
        </p:nvGraphicFramePr>
        <p:xfrm>
          <a:off x="4787900" y="3644900"/>
          <a:ext cx="719138" cy="719138"/>
        </p:xfrm>
        <a:graphic>
          <a:graphicData uri="http://schemas.openxmlformats.org/presentationml/2006/ole">
            <mc:AlternateContent xmlns:mc="http://schemas.openxmlformats.org/markup-compatibility/2006">
              <mc:Choice xmlns:v="urn:schemas-microsoft-com:vml" Requires="v">
                <p:oleObj spid="_x0000_s4099" name="Equation" r:id="rId3" imgW="241200" imgH="241200" progId="Equation.3">
                  <p:embed/>
                </p:oleObj>
              </mc:Choice>
              <mc:Fallback>
                <p:oleObj name="Equation" r:id="rId3" imgW="241200" imgH="241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644900"/>
                        <a:ext cx="719138"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اندازه هاي پراکندگي</a:t>
            </a:r>
            <a:endParaRPr lang="en-US" dirty="0" smtClean="0">
              <a:solidFill>
                <a:schemeClr val="accent1">
                  <a:tint val="3000"/>
                  <a:alpha val="95000"/>
                </a:schemeClr>
              </a:solidFill>
            </a:endParaRPr>
          </a:p>
        </p:txBody>
      </p:sp>
      <p:sp>
        <p:nvSpPr>
          <p:cNvPr id="272387" name="Rectangle 3"/>
          <p:cNvSpPr>
            <a:spLocks noGrp="1" noChangeArrowheads="1"/>
          </p:cNvSpPr>
          <p:nvPr>
            <p:ph idx="1"/>
          </p:nvPr>
        </p:nvSpPr>
        <p:spPr/>
        <p:txBody>
          <a:bodyPr/>
          <a:lstStyle/>
          <a:p>
            <a:pPr algn="justLow" rtl="1">
              <a:buFont typeface="Wingdings" pitchFamily="2" charset="2"/>
              <a:buNone/>
            </a:pPr>
            <a:endParaRPr lang="fa-IR" smtClean="0"/>
          </a:p>
          <a:p>
            <a:pPr algn="justLow" rtl="1">
              <a:buFont typeface="Wingdings" pitchFamily="2" charset="2"/>
              <a:buNone/>
            </a:pPr>
            <a:r>
              <a:rPr lang="fa-IR" smtClean="0"/>
              <a:t>اين اندازه ها عبارتند از :</a:t>
            </a:r>
          </a:p>
          <a:p>
            <a:pPr algn="justLow" rtl="1">
              <a:buFont typeface="Wingdings" pitchFamily="2" charset="2"/>
              <a:buNone/>
            </a:pPr>
            <a:r>
              <a:rPr lang="fa-IR" smtClean="0"/>
              <a:t>دامنه تغيير ، انحراف استاندارد و واريانس</a:t>
            </a:r>
          </a:p>
          <a:p>
            <a:pPr algn="justLow" rtl="1">
              <a:buFont typeface="Wingdings" pitchFamily="2" charset="2"/>
              <a:buNone/>
            </a:pPr>
            <a:endParaRPr lang="fa-IR" smtClean="0"/>
          </a:p>
          <a:p>
            <a:pPr algn="justLow" rtl="1">
              <a:buFont typeface="Wingdings" pitchFamily="2" charset="2"/>
              <a:buNone/>
            </a:pPr>
            <a:r>
              <a:rPr lang="fa-IR" smtClean="0"/>
              <a:t>دامنه تغيير ساده ترين اندازه پراکندگي است که مبين تفاوت بين بزرگترين و کوچکترين نمره توزيع است.</a:t>
            </a:r>
            <a:endParaRPr lang="en-US"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381000"/>
            <a:ext cx="7920037" cy="641351"/>
          </a:xfrm>
          <a:prstGeom prst="rect">
            <a:avLst/>
          </a:prstGeom>
          <a:noFill/>
          <a:ln w="9525">
            <a:noFill/>
            <a:miter lim="800000"/>
            <a:headEnd/>
            <a:tailEnd/>
          </a:ln>
        </p:spPr>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charset="0"/>
              </a:rPr>
              <a:t>فهرست مطالب</a:t>
            </a:r>
            <a:endParaRPr lang="ar-S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charset="0"/>
            </a:endParaRPr>
          </a:p>
        </p:txBody>
      </p:sp>
      <p:sp>
        <p:nvSpPr>
          <p:cNvPr id="10243" name="Rectangle 3"/>
          <p:cNvSpPr>
            <a:spLocks noChangeArrowheads="1"/>
          </p:cNvSpPr>
          <p:nvPr/>
        </p:nvSpPr>
        <p:spPr bwMode="auto">
          <a:xfrm>
            <a:off x="304800" y="1752600"/>
            <a:ext cx="8713787" cy="2677656"/>
          </a:xfrm>
          <a:prstGeom prst="rect">
            <a:avLst/>
          </a:prstGeom>
          <a:noFill/>
          <a:ln w="9525">
            <a:noFill/>
            <a:miter lim="800000"/>
            <a:headEnd/>
            <a:tailEnd/>
          </a:ln>
        </p:spPr>
        <p:txBody>
          <a:bodyPr wrap="square" anchor="ctr">
            <a:spAutoFit/>
          </a:bodyPr>
          <a:lstStyle/>
          <a:p>
            <a:pPr marL="342900" indent="-342900" algn="justLow" rtl="1">
              <a:lnSpc>
                <a:spcPct val="120000"/>
              </a:lnSpc>
              <a:buFontTx/>
              <a:buAutoNum type="arabicParenR"/>
            </a:pPr>
            <a:r>
              <a:rPr lang="fa-IR" sz="2800" b="1" dirty="0">
                <a:solidFill>
                  <a:schemeClr val="tx2"/>
                </a:solidFill>
                <a:latin typeface="Arial" charset="0"/>
                <a:cs typeface="Titr" pitchFamily="2" charset="-78"/>
              </a:rPr>
              <a:t>فصل اول: کليات</a:t>
            </a:r>
          </a:p>
          <a:p>
            <a:pPr marL="342900" indent="-342900" algn="justLow" rtl="1">
              <a:lnSpc>
                <a:spcPct val="120000"/>
              </a:lnSpc>
              <a:buFontTx/>
              <a:buAutoNum type="arabicParenR"/>
            </a:pPr>
            <a:r>
              <a:rPr lang="fa-IR" sz="2800" b="1" dirty="0">
                <a:solidFill>
                  <a:schemeClr val="tx2"/>
                </a:solidFill>
                <a:latin typeface="Arial" charset="0"/>
                <a:cs typeface="Titr" pitchFamily="2" charset="-78"/>
              </a:rPr>
              <a:t>فصل دوم: انواع تحقيقات علمي </a:t>
            </a:r>
          </a:p>
          <a:p>
            <a:pPr marL="342900" indent="-342900" algn="justLow" rtl="1">
              <a:lnSpc>
                <a:spcPct val="120000"/>
              </a:lnSpc>
              <a:buFontTx/>
              <a:buAutoNum type="arabicParenR"/>
            </a:pPr>
            <a:r>
              <a:rPr lang="fa-IR" sz="2800" b="1" dirty="0">
                <a:solidFill>
                  <a:schemeClr val="tx2"/>
                </a:solidFill>
                <a:latin typeface="Arial" charset="0"/>
                <a:cs typeface="Titr" pitchFamily="2" charset="-78"/>
              </a:rPr>
              <a:t>فصل سوم: انتخاب، تعريف و بيان مسأله تحقيق </a:t>
            </a:r>
          </a:p>
          <a:p>
            <a:pPr marL="342900" indent="-342900" algn="justLow" rtl="1">
              <a:lnSpc>
                <a:spcPct val="120000"/>
              </a:lnSpc>
              <a:buFontTx/>
              <a:buAutoNum type="arabicParenR"/>
            </a:pPr>
            <a:r>
              <a:rPr lang="fa-IR" sz="2800" b="1" dirty="0">
                <a:solidFill>
                  <a:schemeClr val="tx2"/>
                </a:solidFill>
                <a:latin typeface="Arial" charset="0"/>
                <a:cs typeface="Titr" pitchFamily="2" charset="-78"/>
              </a:rPr>
              <a:t>فصل چهارم: تدوين فرضيه</a:t>
            </a:r>
          </a:p>
          <a:p>
            <a:pPr marL="342900" indent="-342900" algn="justLow" rtl="1">
              <a:lnSpc>
                <a:spcPct val="120000"/>
              </a:lnSpc>
              <a:buFontTx/>
              <a:buAutoNum type="arabicParenR"/>
            </a:pPr>
            <a:r>
              <a:rPr lang="fa-IR" sz="2800" b="1" dirty="0">
                <a:solidFill>
                  <a:schemeClr val="tx2"/>
                </a:solidFill>
                <a:latin typeface="Arial" charset="0"/>
                <a:cs typeface="Titr" pitchFamily="2" charset="-78"/>
              </a:rPr>
              <a:t>فصل پنجم: نمونه </a:t>
            </a:r>
            <a:r>
              <a:rPr lang="fa-IR" sz="2800" b="1" dirty="0" smtClean="0">
                <a:solidFill>
                  <a:schemeClr val="tx2"/>
                </a:solidFill>
                <a:latin typeface="Arial" charset="0"/>
                <a:cs typeface="Titr" pitchFamily="2" charset="-78"/>
              </a:rPr>
              <a:t>گيري</a:t>
            </a:r>
            <a:endParaRPr lang="fa-IR" sz="2800" b="1" dirty="0">
              <a:solidFill>
                <a:schemeClr val="tx2"/>
              </a:solidFill>
              <a:latin typeface="Arial" charset="0"/>
              <a:cs typeface="Titr" pitchFamily="2" charset="-78"/>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52400"/>
            <a:ext cx="4572000" cy="954107"/>
          </a:xfrm>
          <a:prstGeom prst="rect">
            <a:avLst/>
          </a:prstGeom>
        </p:spPr>
        <p:txBody>
          <a:bodyPr wrap="square">
            <a:spAutoFit/>
          </a:bodyPr>
          <a:lstStyle/>
          <a:p>
            <a:pPr algn="ctr" rtl="1"/>
            <a:r>
              <a:rPr lang="fa-IR" sz="2800" b="1" dirty="0" smtClean="0">
                <a:solidFill>
                  <a:srgbClr val="FF0000"/>
                </a:solidFill>
              </a:rPr>
              <a:t>عوامل مؤثر در انتخاب عنوان تحقیق</a:t>
            </a:r>
            <a:br>
              <a:rPr lang="fa-IR" sz="2800" b="1" dirty="0" smtClean="0">
                <a:solidFill>
                  <a:srgbClr val="FF0000"/>
                </a:solidFill>
              </a:rPr>
            </a:br>
            <a:endParaRPr lang="en-US" sz="2800" dirty="0">
              <a:solidFill>
                <a:srgbClr val="FF0000"/>
              </a:solidFill>
            </a:endParaRPr>
          </a:p>
        </p:txBody>
      </p:sp>
      <p:sp>
        <p:nvSpPr>
          <p:cNvPr id="4" name="Rectangle 3"/>
          <p:cNvSpPr/>
          <p:nvPr/>
        </p:nvSpPr>
        <p:spPr>
          <a:xfrm>
            <a:off x="2133600" y="1229380"/>
            <a:ext cx="4724399" cy="523220"/>
          </a:xfrm>
          <a:prstGeom prst="rect">
            <a:avLst/>
          </a:prstGeom>
        </p:spPr>
        <p:txBody>
          <a:bodyPr wrap="square">
            <a:spAutoFit/>
          </a:bodyPr>
          <a:lstStyle/>
          <a:p>
            <a:r>
              <a:rPr lang="fa-IR" sz="2800" b="1" dirty="0" smtClean="0"/>
              <a:t>- کنجکاوی انسان</a:t>
            </a:r>
            <a:endParaRPr lang="en-US" sz="2800" dirty="0"/>
          </a:p>
        </p:txBody>
      </p:sp>
      <p:sp>
        <p:nvSpPr>
          <p:cNvPr id="5" name="Rectangle 4"/>
          <p:cNvSpPr/>
          <p:nvPr/>
        </p:nvSpPr>
        <p:spPr>
          <a:xfrm>
            <a:off x="2286000" y="1942981"/>
            <a:ext cx="4572000" cy="800219"/>
          </a:xfrm>
          <a:prstGeom prst="rect">
            <a:avLst/>
          </a:prstGeom>
        </p:spPr>
        <p:txBody>
          <a:bodyPr wrap="square">
            <a:spAutoFit/>
          </a:bodyPr>
          <a:lstStyle/>
          <a:p>
            <a:r>
              <a:rPr lang="fa-IR" sz="2800" b="1" dirty="0" smtClean="0"/>
              <a:t>- نیاز و ضرورت</a:t>
            </a:r>
            <a:r>
              <a:rPr lang="fa-IR" b="1" dirty="0" smtClean="0"/>
              <a:t/>
            </a:r>
            <a:br>
              <a:rPr lang="fa-IR" b="1" dirty="0" smtClean="0"/>
            </a:br>
            <a:endParaRPr lang="en-US" dirty="0"/>
          </a:p>
        </p:txBody>
      </p:sp>
      <p:sp>
        <p:nvSpPr>
          <p:cNvPr id="6" name="Rectangle 5"/>
          <p:cNvSpPr/>
          <p:nvPr/>
        </p:nvSpPr>
        <p:spPr>
          <a:xfrm>
            <a:off x="4912377" y="2677180"/>
            <a:ext cx="1869423" cy="523220"/>
          </a:xfrm>
          <a:prstGeom prst="rect">
            <a:avLst/>
          </a:prstGeom>
        </p:spPr>
        <p:txBody>
          <a:bodyPr wrap="none">
            <a:spAutoFit/>
          </a:bodyPr>
          <a:lstStyle/>
          <a:p>
            <a:r>
              <a:rPr lang="fa-IR" b="1" dirty="0" smtClean="0"/>
              <a:t>- </a:t>
            </a:r>
            <a:r>
              <a:rPr lang="fa-IR" sz="2800" b="1" dirty="0" smtClean="0"/>
              <a:t>توانایی علمی</a:t>
            </a:r>
            <a:endParaRPr lang="en-US" sz="2800" dirty="0"/>
          </a:p>
        </p:txBody>
      </p:sp>
      <p:sp>
        <p:nvSpPr>
          <p:cNvPr id="7" name="Rectangle 6"/>
          <p:cNvSpPr/>
          <p:nvPr/>
        </p:nvSpPr>
        <p:spPr>
          <a:xfrm>
            <a:off x="5844581" y="3362980"/>
            <a:ext cx="1013419" cy="523220"/>
          </a:xfrm>
          <a:prstGeom prst="rect">
            <a:avLst/>
          </a:prstGeom>
        </p:spPr>
        <p:txBody>
          <a:bodyPr wrap="none">
            <a:spAutoFit/>
          </a:bodyPr>
          <a:lstStyle/>
          <a:p>
            <a:r>
              <a:rPr lang="fa-IR" b="1" dirty="0" smtClean="0"/>
              <a:t>- </a:t>
            </a:r>
            <a:r>
              <a:rPr lang="fa-IR" sz="2800" b="1" dirty="0" smtClean="0"/>
              <a:t>تجربه</a:t>
            </a:r>
            <a:endParaRPr lang="en-US" sz="2800" dirty="0"/>
          </a:p>
        </p:txBody>
      </p:sp>
      <p:sp>
        <p:nvSpPr>
          <p:cNvPr id="8" name="Rectangle 7"/>
          <p:cNvSpPr/>
          <p:nvPr/>
        </p:nvSpPr>
        <p:spPr>
          <a:xfrm>
            <a:off x="2286000" y="4076581"/>
            <a:ext cx="4572000" cy="800219"/>
          </a:xfrm>
          <a:prstGeom prst="rect">
            <a:avLst/>
          </a:prstGeom>
        </p:spPr>
        <p:txBody>
          <a:bodyPr>
            <a:spAutoFit/>
          </a:bodyPr>
          <a:lstStyle/>
          <a:p>
            <a:r>
              <a:rPr lang="fa-IR" sz="2800" b="1" dirty="0" smtClean="0"/>
              <a:t>- محدودیت ها</a:t>
            </a:r>
            <a:r>
              <a:rPr lang="fa-IR" b="1" dirty="0" smtClean="0"/>
              <a:t/>
            </a:r>
            <a:br>
              <a:rPr lang="fa-IR" b="1"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ppt_w</p:attrName>
                                        </p:attrNameLst>
                                      </p:cBhvr>
                                      <p:tavLst>
                                        <p:tav tm="0" fmla="#ppt_w*sin(2.5*pi*$)">
                                          <p:val>
                                            <p:fltVal val="0"/>
                                          </p:val>
                                        </p:tav>
                                        <p:tav tm="100000">
                                          <p:val>
                                            <p:fltVal val="1"/>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3"/>
          <p:cNvSpPr>
            <a:spLocks noGrp="1" noRot="1" noChangeArrowheads="1"/>
          </p:cNvSpPr>
          <p:nvPr>
            <p:ph type="title"/>
          </p:nvPr>
        </p:nvSpPr>
        <p:spPr>
          <a:xfrm>
            <a:off x="457200" y="274638"/>
            <a:ext cx="8229600" cy="1570037"/>
          </a:xfrm>
        </p:spPr>
        <p:txBody>
          <a:bodyPr rtlCol="0">
            <a:normAutofit/>
          </a:bodyPr>
          <a:lstStyle/>
          <a:p>
            <a:pPr fontAlgn="auto">
              <a:spcAft>
                <a:spcPts val="0"/>
              </a:spcAft>
              <a:defRPr/>
            </a:pPr>
            <a:r>
              <a:rPr lang="fa-IR" smtClean="0">
                <a:solidFill>
                  <a:schemeClr val="accent1">
                    <a:tint val="3000"/>
                    <a:alpha val="95000"/>
                  </a:schemeClr>
                </a:solidFill>
              </a:rPr>
              <a:t>انحراف استاندارد</a:t>
            </a:r>
            <a:endParaRPr lang="en-US" smtClean="0">
              <a:solidFill>
                <a:schemeClr val="accent1">
                  <a:tint val="3000"/>
                  <a:alpha val="95000"/>
                </a:schemeClr>
              </a:solidFill>
            </a:endParaRPr>
          </a:p>
        </p:txBody>
      </p:sp>
      <p:sp>
        <p:nvSpPr>
          <p:cNvPr id="273411" name="Rectangle 2"/>
          <p:cNvSpPr>
            <a:spLocks noGrp="1" noChangeArrowheads="1"/>
          </p:cNvSpPr>
          <p:nvPr>
            <p:ph idx="1"/>
          </p:nvPr>
        </p:nvSpPr>
        <p:spPr>
          <a:xfrm>
            <a:off x="457200" y="2565400"/>
            <a:ext cx="8229600" cy="3560763"/>
          </a:xfrm>
        </p:spPr>
        <p:txBody>
          <a:bodyPr/>
          <a:lstStyle/>
          <a:p>
            <a:pPr algn="justLow" rtl="1">
              <a:buFont typeface="Wingdings" pitchFamily="2" charset="2"/>
              <a:buNone/>
            </a:pPr>
            <a:r>
              <a:rPr lang="fa-IR" smtClean="0"/>
              <a:t>انحراف استاندارد يا انحراف معيار يک اندازه پراکندگي است که به موقعيت نسبي هر نمره در توزيع فراواني بستگي دارد.</a:t>
            </a:r>
          </a:p>
          <a:p>
            <a:pPr algn="justLow" rtl="1">
              <a:buFont typeface="Wingdings" pitchFamily="2" charset="2"/>
              <a:buNone/>
            </a:pPr>
            <a:r>
              <a:rPr lang="fa-IR" smtClean="0"/>
              <a:t>در واقع انحراف استاندارد به محاسبه انحراف از ميانگين هر يک از نمره ها بستگي دارد.</a:t>
            </a:r>
          </a:p>
          <a:p>
            <a:pPr algn="justLow" rtl="1">
              <a:buFont typeface="Wingdings" pitchFamily="2" charset="2"/>
              <a:buNone/>
            </a:pPr>
            <a:endParaRPr lang="fa-IR" smtClean="0"/>
          </a:p>
          <a:p>
            <a:pPr algn="justLow" rtl="1">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rrowheads="1"/>
          </p:cNvSpPr>
          <p:nvPr>
            <p:ph type="title"/>
          </p:nvPr>
        </p:nvSpPr>
        <p:spPr>
          <a:xfrm>
            <a:off x="457200" y="274638"/>
            <a:ext cx="8229600" cy="1425575"/>
          </a:xfrm>
        </p:spPr>
        <p:txBody>
          <a:bodyPr rtlCol="0">
            <a:normAutofit/>
          </a:bodyPr>
          <a:lstStyle/>
          <a:p>
            <a:pPr fontAlgn="auto">
              <a:spcAft>
                <a:spcPts val="0"/>
              </a:spcAft>
              <a:defRPr/>
            </a:pPr>
            <a:r>
              <a:rPr lang="fa-IR" dirty="0" smtClean="0">
                <a:solidFill>
                  <a:schemeClr val="accent1">
                    <a:tint val="3000"/>
                    <a:alpha val="95000"/>
                  </a:schemeClr>
                </a:solidFill>
              </a:rPr>
              <a:t>واريانس</a:t>
            </a:r>
            <a:endParaRPr lang="en-US" dirty="0" smtClean="0">
              <a:solidFill>
                <a:schemeClr val="accent1">
                  <a:tint val="3000"/>
                  <a:alpha val="95000"/>
                </a:schemeClr>
              </a:solidFill>
            </a:endParaRPr>
          </a:p>
        </p:txBody>
      </p:sp>
      <p:sp>
        <p:nvSpPr>
          <p:cNvPr id="274435" name="Rectangle 3"/>
          <p:cNvSpPr>
            <a:spLocks noGrp="1" noChangeArrowheads="1"/>
          </p:cNvSpPr>
          <p:nvPr>
            <p:ph idx="1"/>
          </p:nvPr>
        </p:nvSpPr>
        <p:spPr>
          <a:xfrm>
            <a:off x="457200" y="2060575"/>
            <a:ext cx="8229600" cy="4065588"/>
          </a:xfrm>
        </p:spPr>
        <p:txBody>
          <a:bodyPr/>
          <a:lstStyle/>
          <a:p>
            <a:pPr algn="justLow" rtl="1">
              <a:buFont typeface="Wingdings" pitchFamily="2" charset="2"/>
              <a:buNone/>
            </a:pPr>
            <a:r>
              <a:rPr lang="fa-IR" smtClean="0"/>
              <a:t>واريانس شاخصي است که نشان دهنده تفاوتها و پراکندگي نمره هاست و تغييرپذيري نمره ها را نشان مي دهد ، يعني اينکه نمره ها تا چه اندازه ناهمگونند و تا چه حد با يکديگر تفاوت دارند. </a:t>
            </a:r>
          </a:p>
          <a:p>
            <a:pPr algn="justLow" rtl="1">
              <a:buFont typeface="Wingdings" pitchFamily="2" charset="2"/>
              <a:buNone/>
            </a:pPr>
            <a:r>
              <a:rPr lang="fa-IR" smtClean="0"/>
              <a:t>هر چه واريانس کمتر باشد ، تجانس و هماهنگي و همگوني بيشتر است و بالعکس.</a:t>
            </a:r>
            <a:endParaRPr lang="en-US" smtClean="0"/>
          </a:p>
        </p:txBody>
      </p:sp>
    </p:spTree>
  </p:cSld>
  <p:clrMapOvr>
    <a:masterClrMapping/>
  </p:clrMapOvr>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rrowheads="1"/>
          </p:cNvSpPr>
          <p:nvPr>
            <p:ph type="title"/>
          </p:nvPr>
        </p:nvSpPr>
        <p:spPr/>
        <p:txBody>
          <a:bodyPr rtlCol="0">
            <a:normAutofit/>
          </a:bodyPr>
          <a:lstStyle/>
          <a:p>
            <a:pPr fontAlgn="auto">
              <a:spcAft>
                <a:spcPts val="0"/>
              </a:spcAft>
              <a:defRPr/>
            </a:pPr>
            <a:r>
              <a:rPr lang="fa-IR" smtClean="0">
                <a:solidFill>
                  <a:schemeClr val="accent1">
                    <a:tint val="3000"/>
                    <a:alpha val="95000"/>
                  </a:schemeClr>
                </a:solidFill>
              </a:rPr>
              <a:t>محاسن انحراف استاندارد</a:t>
            </a:r>
            <a:endParaRPr lang="en-US" smtClean="0">
              <a:solidFill>
                <a:schemeClr val="accent1">
                  <a:tint val="3000"/>
                  <a:alpha val="95000"/>
                </a:schemeClr>
              </a:solidFill>
            </a:endParaRPr>
          </a:p>
        </p:txBody>
      </p:sp>
      <p:sp>
        <p:nvSpPr>
          <p:cNvPr id="275459" name="Rectangle 3"/>
          <p:cNvSpPr>
            <a:spLocks noGrp="1" noChangeArrowheads="1"/>
          </p:cNvSpPr>
          <p:nvPr>
            <p:ph idx="1"/>
          </p:nvPr>
        </p:nvSpPr>
        <p:spPr/>
        <p:txBody>
          <a:bodyPr/>
          <a:lstStyle/>
          <a:p>
            <a:pPr algn="justLow" rtl="1">
              <a:buFont typeface="Wingdings" pitchFamily="2" charset="2"/>
              <a:buNone/>
            </a:pPr>
            <a:endParaRPr lang="fa-IR" smtClean="0"/>
          </a:p>
          <a:p>
            <a:pPr algn="justLow" rtl="1">
              <a:buFont typeface="Wingdings" pitchFamily="2" charset="2"/>
              <a:buNone/>
            </a:pPr>
            <a:r>
              <a:rPr lang="fa-IR" smtClean="0"/>
              <a:t>يکي از محاسن عمده انحراف استاندارد ، رابطه اي است که بين واحد انحراف استاندارد و طرز قرار گرفتن نمره ها در منحني طبيعي موجود است.</a:t>
            </a:r>
          </a:p>
          <a:p>
            <a:pPr algn="justLow" rtl="1">
              <a:buFont typeface="Wingdings" pitchFamily="2" charset="2"/>
              <a:buNone/>
            </a:pPr>
            <a:endParaRPr lang="fa-IR" smtClean="0"/>
          </a:p>
          <a:p>
            <a:pPr algn="justLow" rtl="1">
              <a:buFont typeface="Wingdings" pitchFamily="2" charset="2"/>
              <a:buNone/>
            </a:pPr>
            <a:r>
              <a:rPr lang="fa-IR" smtClean="0"/>
              <a:t>به علت وجود چنين رابطه اي مي توان از انحراف استاندارد </a:t>
            </a:r>
          </a:p>
          <a:p>
            <a:pPr algn="justLow" rtl="1">
              <a:buFont typeface="Wingdings" pitchFamily="2" charset="2"/>
              <a:buNone/>
            </a:pPr>
            <a:r>
              <a:rPr lang="fa-IR" smtClean="0"/>
              <a:t>به عنوان ملاکي براي مقايسه گروههاي مختلف يا موقعيت فردي خاص استفاده کرد.</a:t>
            </a:r>
            <a:endParaRPr lang="en-US" smtClean="0"/>
          </a:p>
        </p:txBody>
      </p:sp>
    </p:spTree>
  </p:cSld>
  <p:clrMapOvr>
    <a:masterClrMapping/>
  </p:clrMapOvr>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منحني طبيعي</a:t>
            </a:r>
            <a:endParaRPr lang="en-US" dirty="0" smtClean="0">
              <a:solidFill>
                <a:schemeClr val="accent1">
                  <a:tint val="3000"/>
                  <a:alpha val="95000"/>
                </a:schemeClr>
              </a:solidFill>
            </a:endParaRPr>
          </a:p>
        </p:txBody>
      </p:sp>
      <p:sp>
        <p:nvSpPr>
          <p:cNvPr id="276483" name="Rectangle 3"/>
          <p:cNvSpPr>
            <a:spLocks noGrp="1" noChangeArrowheads="1"/>
          </p:cNvSpPr>
          <p:nvPr>
            <p:ph idx="1"/>
          </p:nvPr>
        </p:nvSpPr>
        <p:spPr/>
        <p:txBody>
          <a:bodyPr/>
          <a:lstStyle/>
          <a:p>
            <a:pPr algn="justLow" rtl="1">
              <a:buFont typeface="Wingdings" pitchFamily="2" charset="2"/>
              <a:buNone/>
            </a:pPr>
            <a:endParaRPr lang="fa-IR" smtClean="0"/>
          </a:p>
          <a:p>
            <a:pPr algn="justLow" rtl="1">
              <a:buFont typeface="Wingdings" pitchFamily="2" charset="2"/>
              <a:buNone/>
            </a:pPr>
            <a:r>
              <a:rPr lang="fa-IR" smtClean="0"/>
              <a:t>منحني طبيعي يک منحني قرينه اي است که شکلي شبيه زنگ يا زنگوله دارد ، يعني اکثر نمره ها در وسط انباشته شده است، به طوري که در انتهاي دوطرف دنباله نسبتاً طويلي بوجود مي آيد. </a:t>
            </a:r>
          </a:p>
          <a:p>
            <a:pPr algn="justLow" rtl="1">
              <a:buFont typeface="Wingdings" pitchFamily="2" charset="2"/>
              <a:buNone/>
            </a:pPr>
            <a:r>
              <a:rPr lang="fa-IR" smtClean="0"/>
              <a:t>منحني طبيعي يک منحني فراواني است که نمره هاي متصل روي محور افقي و فراوانيها روي محور عمودي آن قرار مي گيرد. </a:t>
            </a:r>
            <a:endParaRPr lang="en-US" smtClean="0"/>
          </a:p>
        </p:txBody>
      </p:sp>
    </p:spTree>
  </p:cSld>
  <p:clrMapOvr>
    <a:masterClrMapping/>
  </p:clrMapOvr>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idx="1"/>
          </p:nvPr>
        </p:nvSpPr>
        <p:spPr>
          <a:xfrm>
            <a:off x="457200" y="404813"/>
            <a:ext cx="8229600" cy="5721350"/>
          </a:xfrm>
        </p:spPr>
        <p:txBody>
          <a:bodyPr/>
          <a:lstStyle/>
          <a:p>
            <a:pPr algn="justLow" rtl="1">
              <a:buFont typeface="Wingdings" pitchFamily="2" charset="2"/>
              <a:buNone/>
            </a:pPr>
            <a:r>
              <a:rPr lang="fa-IR" smtClean="0"/>
              <a:t>در صورتي که نمره ها برحسب انحراف استاندارد تقسيم بندي شوند، مي توان درصد افرادي را که بين دو نمره يا بين ميانگين و نمره اي، يا بالاتر و پايين تر از نمره اي جاي مي گيرند محاسبه کرد.</a:t>
            </a:r>
          </a:p>
          <a:p>
            <a:pPr algn="justLow" rtl="1">
              <a:buFont typeface="Wingdings" pitchFamily="2" charset="2"/>
              <a:buNone/>
            </a:pPr>
            <a:endParaRPr lang="fa-IR" smtClean="0"/>
          </a:p>
          <a:p>
            <a:pPr algn="justLow" rtl="1">
              <a:buFont typeface="Wingdings" pitchFamily="2" charset="2"/>
              <a:buNone/>
            </a:pPr>
            <a:r>
              <a:rPr lang="fa-IR" smtClean="0"/>
              <a:t>همچنين از منحني طبيعي در موقعيتهايي که استنباطها با توجه به پارامترهاي جامعه آماري انجام مي گيرد ( درحالي که تنها آمارهاي نمونه در دست است ) مي توان استفاده نمود.</a:t>
            </a:r>
            <a:endParaRPr lang="en-US" smtClean="0"/>
          </a:p>
        </p:txBody>
      </p:sp>
    </p:spTree>
  </p:cSld>
  <p:clrMapOvr>
    <a:masterClrMapping/>
  </p:clrMapOvr>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خصوصيات منحني طبيعي</a:t>
            </a:r>
            <a:endParaRPr lang="en-US" dirty="0" smtClean="0">
              <a:solidFill>
                <a:schemeClr val="accent1">
                  <a:tint val="3000"/>
                  <a:alpha val="95000"/>
                </a:schemeClr>
              </a:solidFill>
            </a:endParaRPr>
          </a:p>
        </p:txBody>
      </p:sp>
      <p:sp>
        <p:nvSpPr>
          <p:cNvPr id="278531" name="Rectangle 3"/>
          <p:cNvSpPr>
            <a:spLocks noGrp="1" noChangeArrowheads="1"/>
          </p:cNvSpPr>
          <p:nvPr>
            <p:ph idx="1"/>
          </p:nvPr>
        </p:nvSpPr>
        <p:spPr/>
        <p:txBody>
          <a:bodyPr/>
          <a:lstStyle/>
          <a:p>
            <a:pPr algn="justLow" rtl="1">
              <a:buFont typeface="Wingdings" pitchFamily="2" charset="2"/>
              <a:buNone/>
            </a:pPr>
            <a:endParaRPr lang="fa-IR" smtClean="0"/>
          </a:p>
          <a:p>
            <a:pPr algn="justLow" rtl="1">
              <a:buFont typeface="Wingdings" pitchFamily="2" charset="2"/>
              <a:buNone/>
            </a:pPr>
            <a:r>
              <a:rPr lang="fa-IR" smtClean="0"/>
              <a:t>1. داراي يک نما است و ميانگين، ميانه و نما در آن ارزش يکسان دارند.</a:t>
            </a:r>
          </a:p>
          <a:p>
            <a:pPr algn="justLow" rtl="1">
              <a:buFont typeface="Wingdings" pitchFamily="2" charset="2"/>
              <a:buNone/>
            </a:pPr>
            <a:r>
              <a:rPr lang="fa-IR" smtClean="0"/>
              <a:t>2. نسبت به مرکز خود قرينه است.</a:t>
            </a:r>
          </a:p>
          <a:p>
            <a:pPr algn="justLow" rtl="1">
              <a:buFont typeface="Wingdings" pitchFamily="2" charset="2"/>
              <a:buNone/>
            </a:pPr>
            <a:r>
              <a:rPr lang="fa-IR" smtClean="0"/>
              <a:t>3. بر دو پارامتر ميانگين و انحراف استاندارد اتکا دارد.</a:t>
            </a:r>
          </a:p>
          <a:p>
            <a:pPr algn="justLow" rtl="1">
              <a:buFont typeface="Wingdings" pitchFamily="2" charset="2"/>
              <a:buNone/>
            </a:pPr>
            <a:r>
              <a:rPr lang="fa-IR" smtClean="0"/>
              <a:t>4. سطح کل زير منحني مي تواند در فاصله بين دو مقدار از </a:t>
            </a:r>
            <a:r>
              <a:rPr lang="en-US" smtClean="0"/>
              <a:t>x</a:t>
            </a:r>
            <a:r>
              <a:rPr lang="fa-IR" smtClean="0"/>
              <a:t> به صورت درصد کل نمونه يا جامعه آماري بيان شود.</a:t>
            </a:r>
          </a:p>
          <a:p>
            <a:pPr algn="justLow" rtl="1">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idx="1"/>
          </p:nvPr>
        </p:nvSpPr>
        <p:spPr/>
        <p:txBody>
          <a:bodyPr/>
          <a:lstStyle/>
          <a:p>
            <a:pPr algn="justLow" rtl="1">
              <a:buFont typeface="Wingdings" pitchFamily="2" charset="2"/>
              <a:buNone/>
            </a:pPr>
            <a:r>
              <a:rPr lang="fa-IR" smtClean="0"/>
              <a:t>5. حدود 7/99 درصد جامعه آماري بين 3- و 3+ انحراف استاندارد قرار مي گيرد.</a:t>
            </a:r>
          </a:p>
          <a:p>
            <a:pPr algn="justLow" rtl="1">
              <a:buFont typeface="Wingdings" pitchFamily="2" charset="2"/>
              <a:buNone/>
            </a:pPr>
            <a:r>
              <a:rPr lang="fa-IR" smtClean="0"/>
              <a:t>6. حدود 26/68 درصد جامعه آماري بين 1- و 1+ انحراف استاندارد و 5/95 درصد آنها بين 2- و 2+ انحراف استاندارد قرار دارند.</a:t>
            </a:r>
            <a:endParaRPr lang="en-US" smtClean="0"/>
          </a:p>
        </p:txBody>
      </p:sp>
    </p:spTree>
  </p:cSld>
  <p:clrMapOvr>
    <a:masterClrMapping/>
  </p:clrMapOvr>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idx="1"/>
          </p:nvPr>
        </p:nvSpPr>
        <p:spPr>
          <a:xfrm>
            <a:off x="457200" y="260350"/>
            <a:ext cx="8229600" cy="6192838"/>
          </a:xfrm>
        </p:spPr>
        <p:txBody>
          <a:bodyPr/>
          <a:lstStyle/>
          <a:p>
            <a:pPr algn="r" rtl="1">
              <a:buFont typeface="Wingdings" pitchFamily="2" charset="2"/>
              <a:buNone/>
            </a:pPr>
            <a:r>
              <a:rPr lang="fa-IR" sz="2400" smtClean="0"/>
              <a:t>منحني طبيعي (نرمال)      </a:t>
            </a:r>
          </a:p>
          <a:p>
            <a:pPr algn="r" rtl="1">
              <a:buFont typeface="Wingdings" pitchFamily="2" charset="2"/>
              <a:buNone/>
            </a:pPr>
            <a:endParaRPr lang="fa-IR" sz="2400" smtClean="0"/>
          </a:p>
          <a:p>
            <a:pPr algn="r" rtl="1">
              <a:buFont typeface="Wingdings" pitchFamily="2" charset="2"/>
              <a:buNone/>
            </a:pPr>
            <a:endParaRPr lang="fa-IR" sz="2400" smtClean="0"/>
          </a:p>
          <a:p>
            <a:pPr algn="r" rtl="1">
              <a:buFont typeface="Wingdings" pitchFamily="2" charset="2"/>
              <a:buNone/>
            </a:pPr>
            <a:endParaRPr lang="fa-IR" sz="2400" smtClean="0"/>
          </a:p>
          <a:p>
            <a:pPr algn="r" rtl="1">
              <a:buFont typeface="Wingdings" pitchFamily="2" charset="2"/>
              <a:buNone/>
            </a:pPr>
            <a:endParaRPr lang="fa-IR" sz="2400" smtClean="0"/>
          </a:p>
          <a:p>
            <a:pPr algn="r" rtl="1">
              <a:buFont typeface="Wingdings" pitchFamily="2" charset="2"/>
              <a:buNone/>
            </a:pPr>
            <a:endParaRPr lang="fa-IR" sz="2400" smtClean="0"/>
          </a:p>
          <a:p>
            <a:pPr algn="r" rtl="1">
              <a:buFont typeface="Wingdings" pitchFamily="2" charset="2"/>
              <a:buNone/>
            </a:pPr>
            <a:endParaRPr lang="fa-IR" sz="2400" smtClean="0"/>
          </a:p>
          <a:p>
            <a:pPr algn="r" rtl="1">
              <a:buFont typeface="Wingdings" pitchFamily="2" charset="2"/>
              <a:buNone/>
            </a:pPr>
            <a:endParaRPr lang="fa-IR" sz="2400" smtClean="0"/>
          </a:p>
          <a:p>
            <a:pPr algn="r" rtl="1">
              <a:buFont typeface="Wingdings" pitchFamily="2" charset="2"/>
              <a:buNone/>
            </a:pPr>
            <a:r>
              <a:rPr lang="fa-IR" sz="2400" smtClean="0"/>
              <a:t>                                           </a:t>
            </a:r>
            <a:endParaRPr lang="en-US" sz="2400" smtClean="0"/>
          </a:p>
        </p:txBody>
      </p:sp>
      <p:sp>
        <p:nvSpPr>
          <p:cNvPr id="280579" name="Line 3"/>
          <p:cNvSpPr>
            <a:spLocks noChangeShapeType="1"/>
          </p:cNvSpPr>
          <p:nvPr/>
        </p:nvSpPr>
        <p:spPr bwMode="auto">
          <a:xfrm>
            <a:off x="1763713" y="3644900"/>
            <a:ext cx="5761037" cy="0"/>
          </a:xfrm>
          <a:prstGeom prst="line">
            <a:avLst/>
          </a:prstGeom>
          <a:noFill/>
          <a:ln w="9525">
            <a:solidFill>
              <a:schemeClr val="tx1"/>
            </a:solidFill>
            <a:round/>
            <a:headEnd/>
            <a:tailEnd/>
          </a:ln>
        </p:spPr>
        <p:txBody>
          <a:bodyPr/>
          <a:lstStyle/>
          <a:p>
            <a:endParaRPr lang="en-US"/>
          </a:p>
        </p:txBody>
      </p:sp>
      <p:sp>
        <p:nvSpPr>
          <p:cNvPr id="280580" name="Freeform 4"/>
          <p:cNvSpPr>
            <a:spLocks/>
          </p:cNvSpPr>
          <p:nvPr/>
        </p:nvSpPr>
        <p:spPr bwMode="auto">
          <a:xfrm>
            <a:off x="1763713" y="523875"/>
            <a:ext cx="5688012" cy="2881313"/>
          </a:xfrm>
          <a:custGeom>
            <a:avLst/>
            <a:gdLst>
              <a:gd name="T0" fmla="*/ 0 w 3583"/>
              <a:gd name="T1" fmla="*/ 2147483647 h 1815"/>
              <a:gd name="T2" fmla="*/ 1713706426 w 3583"/>
              <a:gd name="T3" fmla="*/ 2147483647 h 1815"/>
              <a:gd name="T4" fmla="*/ 2147483647 w 3583"/>
              <a:gd name="T5" fmla="*/ 955140318 h 1815"/>
              <a:gd name="T6" fmla="*/ 2147483647 w 3583"/>
              <a:gd name="T7" fmla="*/ 496471726 h 1815"/>
              <a:gd name="T8" fmla="*/ 2147483647 w 3583"/>
              <a:gd name="T9" fmla="*/ 2147483647 h 1815"/>
              <a:gd name="T10" fmla="*/ 2147483647 w 3583"/>
              <a:gd name="T11" fmla="*/ 2147483647 h 1815"/>
              <a:gd name="T12" fmla="*/ 0 60000 65536"/>
              <a:gd name="T13" fmla="*/ 0 60000 65536"/>
              <a:gd name="T14" fmla="*/ 0 60000 65536"/>
              <a:gd name="T15" fmla="*/ 0 60000 65536"/>
              <a:gd name="T16" fmla="*/ 0 60000 65536"/>
              <a:gd name="T17" fmla="*/ 0 60000 65536"/>
              <a:gd name="T18" fmla="*/ 0 w 3583"/>
              <a:gd name="T19" fmla="*/ 0 h 1815"/>
              <a:gd name="T20" fmla="*/ 3583 w 3583"/>
              <a:gd name="T21" fmla="*/ 1815 h 1815"/>
            </a:gdLst>
            <a:ahLst/>
            <a:cxnLst>
              <a:cxn ang="T12">
                <a:pos x="T0" y="T1"/>
              </a:cxn>
              <a:cxn ang="T13">
                <a:pos x="T2" y="T3"/>
              </a:cxn>
              <a:cxn ang="T14">
                <a:pos x="T4" y="T5"/>
              </a:cxn>
              <a:cxn ang="T15">
                <a:pos x="T6" y="T7"/>
              </a:cxn>
              <a:cxn ang="T16">
                <a:pos x="T8" y="T9"/>
              </a:cxn>
              <a:cxn ang="T17">
                <a:pos x="T10" y="T11"/>
              </a:cxn>
            </a:cxnLst>
            <a:rect l="T18" t="T19" r="T20" b="T21"/>
            <a:pathLst>
              <a:path w="3583" h="1815">
                <a:moveTo>
                  <a:pt x="0" y="1739"/>
                </a:moveTo>
                <a:cubicBezTo>
                  <a:pt x="226" y="1762"/>
                  <a:pt x="453" y="1785"/>
                  <a:pt x="680" y="1558"/>
                </a:cubicBezTo>
                <a:cubicBezTo>
                  <a:pt x="907" y="1331"/>
                  <a:pt x="1142" y="606"/>
                  <a:pt x="1361" y="379"/>
                </a:cubicBezTo>
                <a:cubicBezTo>
                  <a:pt x="1580" y="152"/>
                  <a:pt x="1731" y="0"/>
                  <a:pt x="1996" y="197"/>
                </a:cubicBezTo>
                <a:cubicBezTo>
                  <a:pt x="2261" y="394"/>
                  <a:pt x="2684" y="1301"/>
                  <a:pt x="2948" y="1558"/>
                </a:cubicBezTo>
                <a:cubicBezTo>
                  <a:pt x="3212" y="1815"/>
                  <a:pt x="3397" y="1777"/>
                  <a:pt x="3583" y="1739"/>
                </a:cubicBezTo>
              </a:path>
            </a:pathLst>
          </a:custGeom>
          <a:noFill/>
          <a:ln w="9525">
            <a:solidFill>
              <a:schemeClr val="tx1"/>
            </a:solidFill>
            <a:round/>
            <a:headEnd/>
            <a:tailEnd/>
          </a:ln>
        </p:spPr>
        <p:txBody>
          <a:bodyPr/>
          <a:lstStyle/>
          <a:p>
            <a:endParaRPr lang="en-US"/>
          </a:p>
        </p:txBody>
      </p:sp>
      <p:sp>
        <p:nvSpPr>
          <p:cNvPr id="280581" name="Line 5"/>
          <p:cNvSpPr>
            <a:spLocks noChangeShapeType="1"/>
          </p:cNvSpPr>
          <p:nvPr/>
        </p:nvSpPr>
        <p:spPr bwMode="auto">
          <a:xfrm>
            <a:off x="4572000" y="692150"/>
            <a:ext cx="0" cy="2952750"/>
          </a:xfrm>
          <a:prstGeom prst="line">
            <a:avLst/>
          </a:prstGeom>
          <a:noFill/>
          <a:ln w="9525">
            <a:solidFill>
              <a:schemeClr val="tx1"/>
            </a:solidFill>
            <a:round/>
            <a:headEnd/>
            <a:tailEnd/>
          </a:ln>
        </p:spPr>
        <p:txBody>
          <a:bodyPr/>
          <a:lstStyle/>
          <a:p>
            <a:endParaRPr lang="en-US"/>
          </a:p>
        </p:txBody>
      </p:sp>
      <p:sp>
        <p:nvSpPr>
          <p:cNvPr id="280582" name="Line 6"/>
          <p:cNvSpPr>
            <a:spLocks noChangeShapeType="1"/>
          </p:cNvSpPr>
          <p:nvPr/>
        </p:nvSpPr>
        <p:spPr bwMode="auto">
          <a:xfrm>
            <a:off x="5292725" y="1268413"/>
            <a:ext cx="0" cy="2376487"/>
          </a:xfrm>
          <a:prstGeom prst="line">
            <a:avLst/>
          </a:prstGeom>
          <a:noFill/>
          <a:ln w="9525">
            <a:solidFill>
              <a:schemeClr val="tx1"/>
            </a:solidFill>
            <a:round/>
            <a:headEnd/>
            <a:tailEnd/>
          </a:ln>
        </p:spPr>
        <p:txBody>
          <a:bodyPr/>
          <a:lstStyle/>
          <a:p>
            <a:endParaRPr lang="en-US"/>
          </a:p>
        </p:txBody>
      </p:sp>
      <p:sp>
        <p:nvSpPr>
          <p:cNvPr id="280583" name="Line 7"/>
          <p:cNvSpPr>
            <a:spLocks noChangeShapeType="1"/>
          </p:cNvSpPr>
          <p:nvPr/>
        </p:nvSpPr>
        <p:spPr bwMode="auto">
          <a:xfrm>
            <a:off x="3851275" y="1268413"/>
            <a:ext cx="0" cy="2376487"/>
          </a:xfrm>
          <a:prstGeom prst="line">
            <a:avLst/>
          </a:prstGeom>
          <a:noFill/>
          <a:ln w="9525">
            <a:solidFill>
              <a:schemeClr val="tx1"/>
            </a:solidFill>
            <a:round/>
            <a:headEnd/>
            <a:tailEnd/>
          </a:ln>
        </p:spPr>
        <p:txBody>
          <a:bodyPr/>
          <a:lstStyle/>
          <a:p>
            <a:endParaRPr lang="en-US"/>
          </a:p>
        </p:txBody>
      </p:sp>
      <p:sp>
        <p:nvSpPr>
          <p:cNvPr id="280584" name="Line 8"/>
          <p:cNvSpPr>
            <a:spLocks noChangeShapeType="1"/>
          </p:cNvSpPr>
          <p:nvPr/>
        </p:nvSpPr>
        <p:spPr bwMode="auto">
          <a:xfrm>
            <a:off x="7235825" y="3357563"/>
            <a:ext cx="0" cy="287337"/>
          </a:xfrm>
          <a:prstGeom prst="line">
            <a:avLst/>
          </a:prstGeom>
          <a:noFill/>
          <a:ln w="9525">
            <a:solidFill>
              <a:schemeClr val="tx1"/>
            </a:solidFill>
            <a:round/>
            <a:headEnd/>
            <a:tailEnd/>
          </a:ln>
        </p:spPr>
        <p:txBody>
          <a:bodyPr/>
          <a:lstStyle/>
          <a:p>
            <a:endParaRPr lang="en-US"/>
          </a:p>
        </p:txBody>
      </p:sp>
      <p:sp>
        <p:nvSpPr>
          <p:cNvPr id="280585" name="Line 9"/>
          <p:cNvSpPr>
            <a:spLocks noChangeShapeType="1"/>
          </p:cNvSpPr>
          <p:nvPr/>
        </p:nvSpPr>
        <p:spPr bwMode="auto">
          <a:xfrm>
            <a:off x="2051050" y="3284538"/>
            <a:ext cx="0" cy="360362"/>
          </a:xfrm>
          <a:prstGeom prst="line">
            <a:avLst/>
          </a:prstGeom>
          <a:noFill/>
          <a:ln w="9525">
            <a:solidFill>
              <a:schemeClr val="tx1"/>
            </a:solidFill>
            <a:round/>
            <a:headEnd/>
            <a:tailEnd/>
          </a:ln>
        </p:spPr>
        <p:txBody>
          <a:bodyPr/>
          <a:lstStyle/>
          <a:p>
            <a:endParaRPr lang="en-US"/>
          </a:p>
        </p:txBody>
      </p:sp>
      <p:sp>
        <p:nvSpPr>
          <p:cNvPr id="280586" name="Line 10"/>
          <p:cNvSpPr>
            <a:spLocks noChangeShapeType="1"/>
          </p:cNvSpPr>
          <p:nvPr/>
        </p:nvSpPr>
        <p:spPr bwMode="auto">
          <a:xfrm>
            <a:off x="6588125" y="3141663"/>
            <a:ext cx="0" cy="503237"/>
          </a:xfrm>
          <a:prstGeom prst="line">
            <a:avLst/>
          </a:prstGeom>
          <a:noFill/>
          <a:ln w="9525">
            <a:solidFill>
              <a:schemeClr val="tx1"/>
            </a:solidFill>
            <a:round/>
            <a:headEnd/>
            <a:tailEnd/>
          </a:ln>
        </p:spPr>
        <p:txBody>
          <a:bodyPr/>
          <a:lstStyle/>
          <a:p>
            <a:endParaRPr lang="en-US"/>
          </a:p>
        </p:txBody>
      </p:sp>
      <p:sp>
        <p:nvSpPr>
          <p:cNvPr id="280587" name="Line 11"/>
          <p:cNvSpPr>
            <a:spLocks noChangeShapeType="1"/>
          </p:cNvSpPr>
          <p:nvPr/>
        </p:nvSpPr>
        <p:spPr bwMode="auto">
          <a:xfrm>
            <a:off x="2771775" y="3068638"/>
            <a:ext cx="0" cy="576262"/>
          </a:xfrm>
          <a:prstGeom prst="line">
            <a:avLst/>
          </a:prstGeom>
          <a:noFill/>
          <a:ln w="9525">
            <a:solidFill>
              <a:schemeClr val="tx1"/>
            </a:solidFill>
            <a:round/>
            <a:headEnd/>
            <a:tailEnd/>
          </a:ln>
        </p:spPr>
        <p:txBody>
          <a:bodyPr/>
          <a:lstStyle/>
          <a:p>
            <a:endParaRPr lang="en-US"/>
          </a:p>
        </p:txBody>
      </p:sp>
      <p:sp>
        <p:nvSpPr>
          <p:cNvPr id="280588" name="Line 12"/>
          <p:cNvSpPr>
            <a:spLocks noChangeShapeType="1"/>
          </p:cNvSpPr>
          <p:nvPr/>
        </p:nvSpPr>
        <p:spPr bwMode="auto">
          <a:xfrm>
            <a:off x="3203575" y="2492375"/>
            <a:ext cx="0" cy="1152525"/>
          </a:xfrm>
          <a:prstGeom prst="line">
            <a:avLst/>
          </a:prstGeom>
          <a:noFill/>
          <a:ln w="9525">
            <a:solidFill>
              <a:schemeClr val="tx1"/>
            </a:solidFill>
            <a:round/>
            <a:headEnd/>
            <a:tailEnd/>
          </a:ln>
        </p:spPr>
        <p:txBody>
          <a:bodyPr/>
          <a:lstStyle/>
          <a:p>
            <a:endParaRPr lang="en-US"/>
          </a:p>
        </p:txBody>
      </p:sp>
      <p:sp>
        <p:nvSpPr>
          <p:cNvPr id="280589" name="Line 13"/>
          <p:cNvSpPr>
            <a:spLocks noChangeShapeType="1"/>
          </p:cNvSpPr>
          <p:nvPr/>
        </p:nvSpPr>
        <p:spPr bwMode="auto">
          <a:xfrm>
            <a:off x="6011863" y="2492375"/>
            <a:ext cx="0" cy="1152525"/>
          </a:xfrm>
          <a:prstGeom prst="line">
            <a:avLst/>
          </a:prstGeom>
          <a:noFill/>
          <a:ln w="9525">
            <a:solidFill>
              <a:schemeClr val="tx1"/>
            </a:solidFill>
            <a:round/>
            <a:headEnd/>
            <a:tailEnd/>
          </a:ln>
        </p:spPr>
        <p:txBody>
          <a:bodyPr/>
          <a:lstStyle/>
          <a:p>
            <a:endParaRPr lang="en-US"/>
          </a:p>
        </p:txBody>
      </p:sp>
      <p:sp>
        <p:nvSpPr>
          <p:cNvPr id="280590" name="WordArt 14"/>
          <p:cNvSpPr>
            <a:spLocks noChangeArrowheads="1" noChangeShapeType="1" noTextEdit="1"/>
          </p:cNvSpPr>
          <p:nvPr/>
        </p:nvSpPr>
        <p:spPr bwMode="auto">
          <a:xfrm>
            <a:off x="4572000" y="3789363"/>
            <a:ext cx="80963" cy="144462"/>
          </a:xfrm>
          <a:prstGeom prst="rect">
            <a:avLst/>
          </a:prstGeom>
        </p:spPr>
        <p:txBody>
          <a:bodyPr wrap="none" fromWordArt="1">
            <a:prstTxWarp prst="textPlain">
              <a:avLst>
                <a:gd name="adj" fmla="val 50000"/>
              </a:avLst>
            </a:prstTxWarp>
          </a:bodyPr>
          <a:lstStyle/>
          <a:p>
            <a:pPr algn="ctr"/>
            <a:r>
              <a:rPr lang="en-US" kern="10" spc="36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0</a:t>
            </a:r>
          </a:p>
        </p:txBody>
      </p:sp>
      <p:sp>
        <p:nvSpPr>
          <p:cNvPr id="280591" name="WordArt 15"/>
          <p:cNvSpPr>
            <a:spLocks noChangeArrowheads="1" noChangeShapeType="1" noTextEdit="1"/>
          </p:cNvSpPr>
          <p:nvPr/>
        </p:nvSpPr>
        <p:spPr bwMode="auto">
          <a:xfrm>
            <a:off x="3708400" y="3716338"/>
            <a:ext cx="123825" cy="171450"/>
          </a:xfrm>
          <a:prstGeom prst="rect">
            <a:avLst/>
          </a:prstGeom>
        </p:spPr>
        <p:txBody>
          <a:bodyPr wrap="none" fromWordArt="1">
            <a:prstTxWarp prst="textPlain">
              <a:avLst>
                <a:gd name="adj" fmla="val 50000"/>
              </a:avLst>
            </a:prstTxWarp>
          </a:bodyPr>
          <a:lstStyle/>
          <a:p>
            <a:pPr algn="ctr"/>
            <a:r>
              <a:rPr lang="en-US" sz="1000" kern="10" spc="20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280592" name="WordArt 16"/>
          <p:cNvSpPr>
            <a:spLocks noChangeArrowheads="1" noChangeShapeType="1" noTextEdit="1"/>
          </p:cNvSpPr>
          <p:nvPr/>
        </p:nvSpPr>
        <p:spPr bwMode="auto">
          <a:xfrm>
            <a:off x="3132138" y="3716338"/>
            <a:ext cx="123825" cy="171450"/>
          </a:xfrm>
          <a:prstGeom prst="rect">
            <a:avLst/>
          </a:prstGeom>
        </p:spPr>
        <p:txBody>
          <a:bodyPr wrap="none" fromWordArt="1">
            <a:prstTxWarp prst="textPlain">
              <a:avLst>
                <a:gd name="adj" fmla="val 50000"/>
              </a:avLst>
            </a:prstTxWarp>
          </a:bodyPr>
          <a:lstStyle/>
          <a:p>
            <a:pPr algn="ctr"/>
            <a:r>
              <a:rPr lang="en-US" sz="1000" kern="10" spc="20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a:t>
            </a:r>
          </a:p>
        </p:txBody>
      </p:sp>
      <p:sp>
        <p:nvSpPr>
          <p:cNvPr id="280593" name="WordArt 17"/>
          <p:cNvSpPr>
            <a:spLocks noChangeArrowheads="1" noChangeShapeType="1" noTextEdit="1"/>
          </p:cNvSpPr>
          <p:nvPr/>
        </p:nvSpPr>
        <p:spPr bwMode="auto">
          <a:xfrm>
            <a:off x="2555875" y="3716338"/>
            <a:ext cx="123825" cy="171450"/>
          </a:xfrm>
          <a:prstGeom prst="rect">
            <a:avLst/>
          </a:prstGeom>
        </p:spPr>
        <p:txBody>
          <a:bodyPr wrap="none" fromWordArt="1">
            <a:prstTxWarp prst="textPlain">
              <a:avLst>
                <a:gd name="adj" fmla="val 50000"/>
              </a:avLst>
            </a:prstTxWarp>
          </a:bodyPr>
          <a:lstStyle/>
          <a:p>
            <a:pPr algn="ctr"/>
            <a:r>
              <a:rPr lang="en-US" sz="1000" kern="10" spc="20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-3</a:t>
            </a:r>
          </a:p>
        </p:txBody>
      </p:sp>
      <p:sp>
        <p:nvSpPr>
          <p:cNvPr id="280594" name="WordArt 18"/>
          <p:cNvSpPr>
            <a:spLocks noChangeArrowheads="1" noChangeShapeType="1" noTextEdit="1"/>
          </p:cNvSpPr>
          <p:nvPr/>
        </p:nvSpPr>
        <p:spPr bwMode="auto">
          <a:xfrm>
            <a:off x="1908175" y="3716338"/>
            <a:ext cx="123825" cy="171450"/>
          </a:xfrm>
          <a:prstGeom prst="rect">
            <a:avLst/>
          </a:prstGeom>
        </p:spPr>
        <p:txBody>
          <a:bodyPr wrap="none" fromWordArt="1">
            <a:prstTxWarp prst="textPlain">
              <a:avLst>
                <a:gd name="adj" fmla="val 50000"/>
              </a:avLst>
            </a:prstTxWarp>
          </a:bodyPr>
          <a:lstStyle/>
          <a:p>
            <a:pPr algn="ctr"/>
            <a:r>
              <a:rPr lang="en-US" sz="1000" kern="10" spc="20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-4</a:t>
            </a:r>
          </a:p>
        </p:txBody>
      </p:sp>
      <p:sp>
        <p:nvSpPr>
          <p:cNvPr id="280595" name="WordArt 19"/>
          <p:cNvSpPr>
            <a:spLocks noChangeArrowheads="1" noChangeShapeType="1" noTextEdit="1"/>
          </p:cNvSpPr>
          <p:nvPr/>
        </p:nvSpPr>
        <p:spPr bwMode="auto">
          <a:xfrm>
            <a:off x="5148263" y="3716338"/>
            <a:ext cx="123825" cy="171450"/>
          </a:xfrm>
          <a:prstGeom prst="rect">
            <a:avLst/>
          </a:prstGeom>
        </p:spPr>
        <p:txBody>
          <a:bodyPr wrap="none" fromWordArt="1">
            <a:prstTxWarp prst="textPlain">
              <a:avLst>
                <a:gd name="adj" fmla="val 50000"/>
              </a:avLst>
            </a:prstTxWarp>
          </a:bodyPr>
          <a:lstStyle/>
          <a:p>
            <a:pPr algn="ctr"/>
            <a:r>
              <a:rPr lang="en-US" sz="1000" kern="10" spc="20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280596" name="WordArt 20"/>
          <p:cNvSpPr>
            <a:spLocks noChangeArrowheads="1" noChangeShapeType="1" noTextEdit="1"/>
          </p:cNvSpPr>
          <p:nvPr/>
        </p:nvSpPr>
        <p:spPr bwMode="auto">
          <a:xfrm>
            <a:off x="5867400" y="3716338"/>
            <a:ext cx="123825" cy="171450"/>
          </a:xfrm>
          <a:prstGeom prst="rect">
            <a:avLst/>
          </a:prstGeom>
        </p:spPr>
        <p:txBody>
          <a:bodyPr wrap="none" fromWordArt="1">
            <a:prstTxWarp prst="textPlain">
              <a:avLst>
                <a:gd name="adj" fmla="val 50000"/>
              </a:avLst>
            </a:prstTxWarp>
          </a:bodyPr>
          <a:lstStyle/>
          <a:p>
            <a:pPr algn="ctr"/>
            <a:r>
              <a:rPr lang="en-US" sz="1000" kern="10" spc="20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a:t>
            </a:r>
          </a:p>
        </p:txBody>
      </p:sp>
      <p:sp>
        <p:nvSpPr>
          <p:cNvPr id="280597" name="WordArt 21"/>
          <p:cNvSpPr>
            <a:spLocks noChangeArrowheads="1" noChangeShapeType="1" noTextEdit="1"/>
          </p:cNvSpPr>
          <p:nvPr/>
        </p:nvSpPr>
        <p:spPr bwMode="auto">
          <a:xfrm>
            <a:off x="6443663" y="3716338"/>
            <a:ext cx="123825" cy="171450"/>
          </a:xfrm>
          <a:prstGeom prst="rect">
            <a:avLst/>
          </a:prstGeom>
        </p:spPr>
        <p:txBody>
          <a:bodyPr wrap="none" fromWordArt="1">
            <a:prstTxWarp prst="textPlain">
              <a:avLst>
                <a:gd name="adj" fmla="val 50000"/>
              </a:avLst>
            </a:prstTxWarp>
          </a:bodyPr>
          <a:lstStyle/>
          <a:p>
            <a:pPr algn="ctr"/>
            <a:r>
              <a:rPr lang="en-US" sz="1000" kern="10" spc="20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+3</a:t>
            </a:r>
          </a:p>
        </p:txBody>
      </p:sp>
      <p:sp>
        <p:nvSpPr>
          <p:cNvPr id="280598" name="WordArt 22"/>
          <p:cNvSpPr>
            <a:spLocks noChangeArrowheads="1" noChangeShapeType="1" noTextEdit="1"/>
          </p:cNvSpPr>
          <p:nvPr/>
        </p:nvSpPr>
        <p:spPr bwMode="auto">
          <a:xfrm>
            <a:off x="7092950" y="3716338"/>
            <a:ext cx="123825" cy="171450"/>
          </a:xfrm>
          <a:prstGeom prst="rect">
            <a:avLst/>
          </a:prstGeom>
        </p:spPr>
        <p:txBody>
          <a:bodyPr wrap="none" fromWordArt="1">
            <a:prstTxWarp prst="textPlain">
              <a:avLst>
                <a:gd name="adj" fmla="val 50000"/>
              </a:avLst>
            </a:prstTxWarp>
          </a:bodyPr>
          <a:lstStyle/>
          <a:p>
            <a:pPr algn="ctr"/>
            <a:r>
              <a:rPr lang="en-US" sz="1000" kern="10" spc="20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+4</a:t>
            </a:r>
          </a:p>
        </p:txBody>
      </p:sp>
      <p:sp>
        <p:nvSpPr>
          <p:cNvPr id="280599" name="WordArt 23"/>
          <p:cNvSpPr>
            <a:spLocks noChangeArrowheads="1" noChangeShapeType="1" noTextEdit="1"/>
          </p:cNvSpPr>
          <p:nvPr/>
        </p:nvSpPr>
        <p:spPr bwMode="auto">
          <a:xfrm>
            <a:off x="2124075" y="3357563"/>
            <a:ext cx="431800" cy="215900"/>
          </a:xfrm>
          <a:prstGeom prst="rect">
            <a:avLst/>
          </a:prstGeom>
        </p:spPr>
        <p:txBody>
          <a:bodyPr wrap="none" fromWordArt="1">
            <a:prstTxWarp prst="textPlain">
              <a:avLst>
                <a:gd name="adj" fmla="val 50000"/>
              </a:avLst>
            </a:prstTxWarp>
          </a:bodyPr>
          <a:lstStyle/>
          <a:p>
            <a:pPr algn="ctr"/>
            <a:r>
              <a:rPr lang="en-US" sz="1000" kern="10" spc="20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%0/12</a:t>
            </a:r>
          </a:p>
        </p:txBody>
      </p:sp>
      <p:sp>
        <p:nvSpPr>
          <p:cNvPr id="280600" name="WordArt 24"/>
          <p:cNvSpPr>
            <a:spLocks noChangeArrowheads="1" noChangeShapeType="1" noTextEdit="1"/>
          </p:cNvSpPr>
          <p:nvPr/>
        </p:nvSpPr>
        <p:spPr bwMode="auto">
          <a:xfrm>
            <a:off x="2771775" y="3213100"/>
            <a:ext cx="428625" cy="190500"/>
          </a:xfrm>
          <a:prstGeom prst="rect">
            <a:avLst/>
          </a:prstGeom>
        </p:spPr>
        <p:txBody>
          <a:bodyPr wrap="none" fromWordArt="1">
            <a:prstTxWarp prst="textPlain">
              <a:avLst>
                <a:gd name="adj" fmla="val 50000"/>
              </a:avLst>
            </a:prstTxWarp>
          </a:bodyPr>
          <a:lstStyle/>
          <a:p>
            <a:pPr algn="ctr"/>
            <a:r>
              <a:rPr lang="en-US" sz="1200" kern="10" spc="24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%2/15</a:t>
            </a:r>
          </a:p>
        </p:txBody>
      </p:sp>
      <p:sp>
        <p:nvSpPr>
          <p:cNvPr id="280601" name="WordArt 25"/>
          <p:cNvSpPr>
            <a:spLocks noChangeArrowheads="1" noChangeShapeType="1" noTextEdit="1"/>
          </p:cNvSpPr>
          <p:nvPr/>
        </p:nvSpPr>
        <p:spPr bwMode="auto">
          <a:xfrm>
            <a:off x="3276600" y="2565400"/>
            <a:ext cx="428625" cy="190500"/>
          </a:xfrm>
          <a:prstGeom prst="rect">
            <a:avLst/>
          </a:prstGeom>
        </p:spPr>
        <p:txBody>
          <a:bodyPr wrap="none" fromWordArt="1">
            <a:prstTxWarp prst="textPlain">
              <a:avLst>
                <a:gd name="adj" fmla="val 50000"/>
              </a:avLst>
            </a:prstTxWarp>
          </a:bodyPr>
          <a:lstStyle/>
          <a:p>
            <a:pPr algn="ctr"/>
            <a:r>
              <a:rPr lang="en-US" sz="1200" kern="10" spc="24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%13/59</a:t>
            </a:r>
          </a:p>
        </p:txBody>
      </p:sp>
      <p:sp>
        <p:nvSpPr>
          <p:cNvPr id="280602" name="WordArt 26"/>
          <p:cNvSpPr>
            <a:spLocks noChangeArrowheads="1" noChangeShapeType="1" noTextEdit="1"/>
          </p:cNvSpPr>
          <p:nvPr/>
        </p:nvSpPr>
        <p:spPr bwMode="auto">
          <a:xfrm>
            <a:off x="3924300" y="2060575"/>
            <a:ext cx="428625" cy="190500"/>
          </a:xfrm>
          <a:prstGeom prst="rect">
            <a:avLst/>
          </a:prstGeom>
        </p:spPr>
        <p:txBody>
          <a:bodyPr wrap="none" fromWordArt="1">
            <a:prstTxWarp prst="textPlain">
              <a:avLst>
                <a:gd name="adj" fmla="val 50000"/>
              </a:avLst>
            </a:prstTxWarp>
          </a:bodyPr>
          <a:lstStyle/>
          <a:p>
            <a:pPr algn="ctr"/>
            <a:r>
              <a:rPr lang="en-US" sz="1200" kern="10" spc="24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%34/13</a:t>
            </a:r>
          </a:p>
        </p:txBody>
      </p:sp>
      <p:sp>
        <p:nvSpPr>
          <p:cNvPr id="280603" name="WordArt 27"/>
          <p:cNvSpPr>
            <a:spLocks noChangeArrowheads="1" noChangeShapeType="1" noTextEdit="1"/>
          </p:cNvSpPr>
          <p:nvPr/>
        </p:nvSpPr>
        <p:spPr bwMode="auto">
          <a:xfrm>
            <a:off x="4643438" y="2060575"/>
            <a:ext cx="428625" cy="190500"/>
          </a:xfrm>
          <a:prstGeom prst="rect">
            <a:avLst/>
          </a:prstGeom>
        </p:spPr>
        <p:txBody>
          <a:bodyPr wrap="none" fromWordArt="1">
            <a:prstTxWarp prst="textPlain">
              <a:avLst>
                <a:gd name="adj" fmla="val 50000"/>
              </a:avLst>
            </a:prstTxWarp>
          </a:bodyPr>
          <a:lstStyle/>
          <a:p>
            <a:pPr algn="ctr"/>
            <a:r>
              <a:rPr lang="en-US" sz="1200" kern="10" spc="24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%34/13</a:t>
            </a:r>
          </a:p>
        </p:txBody>
      </p:sp>
      <p:sp>
        <p:nvSpPr>
          <p:cNvPr id="280604" name="WordArt 28"/>
          <p:cNvSpPr>
            <a:spLocks noChangeArrowheads="1" noChangeShapeType="1" noTextEdit="1"/>
          </p:cNvSpPr>
          <p:nvPr/>
        </p:nvSpPr>
        <p:spPr bwMode="auto">
          <a:xfrm>
            <a:off x="5435600" y="2565400"/>
            <a:ext cx="428625" cy="190500"/>
          </a:xfrm>
          <a:prstGeom prst="rect">
            <a:avLst/>
          </a:prstGeom>
        </p:spPr>
        <p:txBody>
          <a:bodyPr wrap="none" fromWordArt="1">
            <a:prstTxWarp prst="textPlain">
              <a:avLst>
                <a:gd name="adj" fmla="val 50000"/>
              </a:avLst>
            </a:prstTxWarp>
          </a:bodyPr>
          <a:lstStyle/>
          <a:p>
            <a:pPr algn="ctr"/>
            <a:r>
              <a:rPr lang="en-US" sz="1200" kern="10" spc="24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%13/59</a:t>
            </a:r>
          </a:p>
        </p:txBody>
      </p:sp>
      <p:sp>
        <p:nvSpPr>
          <p:cNvPr id="280605" name="WordArt 29"/>
          <p:cNvSpPr>
            <a:spLocks noChangeArrowheads="1" noChangeShapeType="1" noTextEdit="1"/>
          </p:cNvSpPr>
          <p:nvPr/>
        </p:nvSpPr>
        <p:spPr bwMode="auto">
          <a:xfrm>
            <a:off x="6084888" y="3213100"/>
            <a:ext cx="428625" cy="190500"/>
          </a:xfrm>
          <a:prstGeom prst="rect">
            <a:avLst/>
          </a:prstGeom>
        </p:spPr>
        <p:txBody>
          <a:bodyPr wrap="none" fromWordArt="1">
            <a:prstTxWarp prst="textPlain">
              <a:avLst>
                <a:gd name="adj" fmla="val 50000"/>
              </a:avLst>
            </a:prstTxWarp>
          </a:bodyPr>
          <a:lstStyle/>
          <a:p>
            <a:pPr algn="ctr"/>
            <a:r>
              <a:rPr lang="en-US" sz="1200" kern="10" spc="24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%2/15</a:t>
            </a:r>
          </a:p>
        </p:txBody>
      </p:sp>
      <p:sp>
        <p:nvSpPr>
          <p:cNvPr id="280606" name="WordArt 30"/>
          <p:cNvSpPr>
            <a:spLocks noChangeArrowheads="1" noChangeShapeType="1" noTextEdit="1"/>
          </p:cNvSpPr>
          <p:nvPr/>
        </p:nvSpPr>
        <p:spPr bwMode="auto">
          <a:xfrm>
            <a:off x="6732588" y="3357563"/>
            <a:ext cx="431800" cy="215900"/>
          </a:xfrm>
          <a:prstGeom prst="rect">
            <a:avLst/>
          </a:prstGeom>
        </p:spPr>
        <p:txBody>
          <a:bodyPr wrap="none" fromWordArt="1">
            <a:prstTxWarp prst="textPlain">
              <a:avLst>
                <a:gd name="adj" fmla="val 50000"/>
              </a:avLst>
            </a:prstTxWarp>
          </a:bodyPr>
          <a:lstStyle/>
          <a:p>
            <a:pPr algn="ctr"/>
            <a:r>
              <a:rPr lang="en-US" sz="1000" kern="10" spc="20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%0/12</a:t>
            </a:r>
          </a:p>
        </p:txBody>
      </p:sp>
      <p:sp>
        <p:nvSpPr>
          <p:cNvPr id="280607" name="Line 31"/>
          <p:cNvSpPr>
            <a:spLocks noChangeShapeType="1"/>
          </p:cNvSpPr>
          <p:nvPr/>
        </p:nvSpPr>
        <p:spPr bwMode="auto">
          <a:xfrm>
            <a:off x="3851275" y="4005263"/>
            <a:ext cx="0" cy="360362"/>
          </a:xfrm>
          <a:prstGeom prst="line">
            <a:avLst/>
          </a:prstGeom>
          <a:noFill/>
          <a:ln w="9525">
            <a:solidFill>
              <a:schemeClr val="tx1"/>
            </a:solidFill>
            <a:prstDash val="dash"/>
            <a:round/>
            <a:headEnd/>
            <a:tailEnd/>
          </a:ln>
        </p:spPr>
        <p:txBody>
          <a:bodyPr/>
          <a:lstStyle/>
          <a:p>
            <a:endParaRPr lang="en-US"/>
          </a:p>
        </p:txBody>
      </p:sp>
      <p:sp>
        <p:nvSpPr>
          <p:cNvPr id="280608" name="Line 32"/>
          <p:cNvSpPr>
            <a:spLocks noChangeShapeType="1"/>
          </p:cNvSpPr>
          <p:nvPr/>
        </p:nvSpPr>
        <p:spPr bwMode="auto">
          <a:xfrm>
            <a:off x="3851275" y="4365625"/>
            <a:ext cx="360363" cy="0"/>
          </a:xfrm>
          <a:prstGeom prst="line">
            <a:avLst/>
          </a:prstGeom>
          <a:noFill/>
          <a:ln w="9525">
            <a:solidFill>
              <a:schemeClr val="tx1"/>
            </a:solidFill>
            <a:prstDash val="dash"/>
            <a:round/>
            <a:headEnd/>
            <a:tailEnd/>
          </a:ln>
        </p:spPr>
        <p:txBody>
          <a:bodyPr/>
          <a:lstStyle/>
          <a:p>
            <a:endParaRPr lang="en-US"/>
          </a:p>
        </p:txBody>
      </p:sp>
      <p:sp>
        <p:nvSpPr>
          <p:cNvPr id="280609" name="Line 33"/>
          <p:cNvSpPr>
            <a:spLocks noChangeShapeType="1"/>
          </p:cNvSpPr>
          <p:nvPr/>
        </p:nvSpPr>
        <p:spPr bwMode="auto">
          <a:xfrm>
            <a:off x="5219700" y="4005263"/>
            <a:ext cx="0" cy="360362"/>
          </a:xfrm>
          <a:prstGeom prst="line">
            <a:avLst/>
          </a:prstGeom>
          <a:noFill/>
          <a:ln w="9525">
            <a:solidFill>
              <a:schemeClr val="tx1"/>
            </a:solidFill>
            <a:prstDash val="dash"/>
            <a:round/>
            <a:headEnd/>
            <a:tailEnd/>
          </a:ln>
        </p:spPr>
        <p:txBody>
          <a:bodyPr/>
          <a:lstStyle/>
          <a:p>
            <a:endParaRPr lang="en-US"/>
          </a:p>
        </p:txBody>
      </p:sp>
      <p:sp>
        <p:nvSpPr>
          <p:cNvPr id="280610" name="Line 34"/>
          <p:cNvSpPr>
            <a:spLocks noChangeShapeType="1"/>
          </p:cNvSpPr>
          <p:nvPr/>
        </p:nvSpPr>
        <p:spPr bwMode="auto">
          <a:xfrm flipH="1">
            <a:off x="4787900" y="4365625"/>
            <a:ext cx="431800" cy="0"/>
          </a:xfrm>
          <a:prstGeom prst="line">
            <a:avLst/>
          </a:prstGeom>
          <a:noFill/>
          <a:ln w="9525">
            <a:solidFill>
              <a:schemeClr val="tx1"/>
            </a:solidFill>
            <a:prstDash val="dash"/>
            <a:round/>
            <a:headEnd/>
            <a:tailEnd/>
          </a:ln>
        </p:spPr>
        <p:txBody>
          <a:bodyPr/>
          <a:lstStyle/>
          <a:p>
            <a:endParaRPr lang="en-US"/>
          </a:p>
        </p:txBody>
      </p:sp>
      <p:sp>
        <p:nvSpPr>
          <p:cNvPr id="280611" name="Line 35"/>
          <p:cNvSpPr>
            <a:spLocks noChangeShapeType="1"/>
          </p:cNvSpPr>
          <p:nvPr/>
        </p:nvSpPr>
        <p:spPr bwMode="auto">
          <a:xfrm>
            <a:off x="3203575" y="3933825"/>
            <a:ext cx="0" cy="935038"/>
          </a:xfrm>
          <a:prstGeom prst="line">
            <a:avLst/>
          </a:prstGeom>
          <a:noFill/>
          <a:ln w="9525">
            <a:solidFill>
              <a:schemeClr val="tx1"/>
            </a:solidFill>
            <a:prstDash val="dash"/>
            <a:round/>
            <a:headEnd/>
            <a:tailEnd/>
          </a:ln>
        </p:spPr>
        <p:txBody>
          <a:bodyPr/>
          <a:lstStyle/>
          <a:p>
            <a:endParaRPr lang="en-US"/>
          </a:p>
        </p:txBody>
      </p:sp>
      <p:sp>
        <p:nvSpPr>
          <p:cNvPr id="280612" name="Line 36"/>
          <p:cNvSpPr>
            <a:spLocks noChangeShapeType="1"/>
          </p:cNvSpPr>
          <p:nvPr/>
        </p:nvSpPr>
        <p:spPr bwMode="auto">
          <a:xfrm>
            <a:off x="6011863" y="3933825"/>
            <a:ext cx="0" cy="863600"/>
          </a:xfrm>
          <a:prstGeom prst="line">
            <a:avLst/>
          </a:prstGeom>
          <a:noFill/>
          <a:ln w="9525">
            <a:solidFill>
              <a:schemeClr val="tx1"/>
            </a:solidFill>
            <a:prstDash val="dash"/>
            <a:round/>
            <a:headEnd/>
            <a:tailEnd/>
          </a:ln>
        </p:spPr>
        <p:txBody>
          <a:bodyPr/>
          <a:lstStyle/>
          <a:p>
            <a:endParaRPr lang="en-US"/>
          </a:p>
        </p:txBody>
      </p:sp>
      <p:sp>
        <p:nvSpPr>
          <p:cNvPr id="280613" name="Line 37"/>
          <p:cNvSpPr>
            <a:spLocks noChangeShapeType="1"/>
          </p:cNvSpPr>
          <p:nvPr/>
        </p:nvSpPr>
        <p:spPr bwMode="auto">
          <a:xfrm>
            <a:off x="3203575" y="4868863"/>
            <a:ext cx="936625" cy="0"/>
          </a:xfrm>
          <a:prstGeom prst="line">
            <a:avLst/>
          </a:prstGeom>
          <a:noFill/>
          <a:ln w="9525">
            <a:solidFill>
              <a:schemeClr val="tx1"/>
            </a:solidFill>
            <a:prstDash val="dash"/>
            <a:round/>
            <a:headEnd/>
            <a:tailEnd/>
          </a:ln>
        </p:spPr>
        <p:txBody>
          <a:bodyPr/>
          <a:lstStyle/>
          <a:p>
            <a:endParaRPr lang="en-US"/>
          </a:p>
        </p:txBody>
      </p:sp>
      <p:sp>
        <p:nvSpPr>
          <p:cNvPr id="280614" name="Line 38"/>
          <p:cNvSpPr>
            <a:spLocks noChangeShapeType="1"/>
          </p:cNvSpPr>
          <p:nvPr/>
        </p:nvSpPr>
        <p:spPr bwMode="auto">
          <a:xfrm flipH="1">
            <a:off x="5003800" y="4868863"/>
            <a:ext cx="1008063" cy="0"/>
          </a:xfrm>
          <a:prstGeom prst="line">
            <a:avLst/>
          </a:prstGeom>
          <a:noFill/>
          <a:ln w="9525">
            <a:solidFill>
              <a:schemeClr val="tx1"/>
            </a:solidFill>
            <a:prstDash val="dash"/>
            <a:round/>
            <a:headEnd/>
            <a:tailEnd/>
          </a:ln>
        </p:spPr>
        <p:txBody>
          <a:bodyPr/>
          <a:lstStyle/>
          <a:p>
            <a:endParaRPr lang="en-US"/>
          </a:p>
        </p:txBody>
      </p:sp>
      <p:sp>
        <p:nvSpPr>
          <p:cNvPr id="280615" name="Line 39"/>
          <p:cNvSpPr>
            <a:spLocks noChangeShapeType="1"/>
          </p:cNvSpPr>
          <p:nvPr/>
        </p:nvSpPr>
        <p:spPr bwMode="auto">
          <a:xfrm>
            <a:off x="2627313" y="3933825"/>
            <a:ext cx="0" cy="1582738"/>
          </a:xfrm>
          <a:prstGeom prst="line">
            <a:avLst/>
          </a:prstGeom>
          <a:noFill/>
          <a:ln w="9525">
            <a:solidFill>
              <a:schemeClr val="tx1"/>
            </a:solidFill>
            <a:prstDash val="dash"/>
            <a:round/>
            <a:headEnd/>
            <a:tailEnd/>
          </a:ln>
        </p:spPr>
        <p:txBody>
          <a:bodyPr/>
          <a:lstStyle/>
          <a:p>
            <a:endParaRPr lang="en-US"/>
          </a:p>
        </p:txBody>
      </p:sp>
      <p:sp>
        <p:nvSpPr>
          <p:cNvPr id="280616" name="Line 40"/>
          <p:cNvSpPr>
            <a:spLocks noChangeShapeType="1"/>
          </p:cNvSpPr>
          <p:nvPr/>
        </p:nvSpPr>
        <p:spPr bwMode="auto">
          <a:xfrm>
            <a:off x="6516688" y="3933825"/>
            <a:ext cx="0" cy="1582738"/>
          </a:xfrm>
          <a:prstGeom prst="line">
            <a:avLst/>
          </a:prstGeom>
          <a:noFill/>
          <a:ln w="9525">
            <a:solidFill>
              <a:schemeClr val="tx1"/>
            </a:solidFill>
            <a:prstDash val="dash"/>
            <a:round/>
            <a:headEnd/>
            <a:tailEnd/>
          </a:ln>
        </p:spPr>
        <p:txBody>
          <a:bodyPr/>
          <a:lstStyle/>
          <a:p>
            <a:endParaRPr lang="en-US"/>
          </a:p>
        </p:txBody>
      </p:sp>
      <p:sp>
        <p:nvSpPr>
          <p:cNvPr id="280617" name="Line 41"/>
          <p:cNvSpPr>
            <a:spLocks noChangeShapeType="1"/>
          </p:cNvSpPr>
          <p:nvPr/>
        </p:nvSpPr>
        <p:spPr bwMode="auto">
          <a:xfrm>
            <a:off x="2627313" y="5516563"/>
            <a:ext cx="1584325" cy="0"/>
          </a:xfrm>
          <a:prstGeom prst="line">
            <a:avLst/>
          </a:prstGeom>
          <a:noFill/>
          <a:ln w="9525">
            <a:solidFill>
              <a:schemeClr val="tx1"/>
            </a:solidFill>
            <a:prstDash val="dash"/>
            <a:round/>
            <a:headEnd/>
            <a:tailEnd/>
          </a:ln>
        </p:spPr>
        <p:txBody>
          <a:bodyPr/>
          <a:lstStyle/>
          <a:p>
            <a:endParaRPr lang="en-US"/>
          </a:p>
        </p:txBody>
      </p:sp>
      <p:sp>
        <p:nvSpPr>
          <p:cNvPr id="280618" name="Line 42"/>
          <p:cNvSpPr>
            <a:spLocks noChangeShapeType="1"/>
          </p:cNvSpPr>
          <p:nvPr/>
        </p:nvSpPr>
        <p:spPr bwMode="auto">
          <a:xfrm flipH="1">
            <a:off x="4932363" y="5516563"/>
            <a:ext cx="1584325" cy="0"/>
          </a:xfrm>
          <a:prstGeom prst="line">
            <a:avLst/>
          </a:prstGeom>
          <a:noFill/>
          <a:ln w="9525">
            <a:solidFill>
              <a:schemeClr val="tx1"/>
            </a:solidFill>
            <a:prstDash val="dash"/>
            <a:round/>
            <a:headEnd/>
            <a:tailEnd/>
          </a:ln>
        </p:spPr>
        <p:txBody>
          <a:bodyPr/>
          <a:lstStyle/>
          <a:p>
            <a:endParaRPr lang="en-US"/>
          </a:p>
        </p:txBody>
      </p:sp>
      <p:sp>
        <p:nvSpPr>
          <p:cNvPr id="280619" name="Line 43"/>
          <p:cNvSpPr>
            <a:spLocks noChangeShapeType="1"/>
          </p:cNvSpPr>
          <p:nvPr/>
        </p:nvSpPr>
        <p:spPr bwMode="auto">
          <a:xfrm>
            <a:off x="1979613" y="3933825"/>
            <a:ext cx="0" cy="2303463"/>
          </a:xfrm>
          <a:prstGeom prst="line">
            <a:avLst/>
          </a:prstGeom>
          <a:noFill/>
          <a:ln w="9525">
            <a:solidFill>
              <a:schemeClr val="tx1"/>
            </a:solidFill>
            <a:prstDash val="dash"/>
            <a:round/>
            <a:headEnd/>
            <a:tailEnd/>
          </a:ln>
        </p:spPr>
        <p:txBody>
          <a:bodyPr/>
          <a:lstStyle/>
          <a:p>
            <a:endParaRPr lang="en-US"/>
          </a:p>
        </p:txBody>
      </p:sp>
      <p:sp>
        <p:nvSpPr>
          <p:cNvPr id="280620" name="Line 44"/>
          <p:cNvSpPr>
            <a:spLocks noChangeShapeType="1"/>
          </p:cNvSpPr>
          <p:nvPr/>
        </p:nvSpPr>
        <p:spPr bwMode="auto">
          <a:xfrm>
            <a:off x="1979613" y="6237288"/>
            <a:ext cx="2232025" cy="0"/>
          </a:xfrm>
          <a:prstGeom prst="line">
            <a:avLst/>
          </a:prstGeom>
          <a:noFill/>
          <a:ln w="9525">
            <a:solidFill>
              <a:schemeClr val="tx1"/>
            </a:solidFill>
            <a:prstDash val="dash"/>
            <a:round/>
            <a:headEnd/>
            <a:tailEnd/>
          </a:ln>
        </p:spPr>
        <p:txBody>
          <a:bodyPr/>
          <a:lstStyle/>
          <a:p>
            <a:endParaRPr lang="en-US"/>
          </a:p>
        </p:txBody>
      </p:sp>
      <p:sp>
        <p:nvSpPr>
          <p:cNvPr id="280621" name="Line 45"/>
          <p:cNvSpPr>
            <a:spLocks noChangeShapeType="1"/>
          </p:cNvSpPr>
          <p:nvPr/>
        </p:nvSpPr>
        <p:spPr bwMode="auto">
          <a:xfrm>
            <a:off x="7164388" y="3860800"/>
            <a:ext cx="0" cy="2305050"/>
          </a:xfrm>
          <a:prstGeom prst="line">
            <a:avLst/>
          </a:prstGeom>
          <a:noFill/>
          <a:ln w="9525">
            <a:solidFill>
              <a:schemeClr val="tx1"/>
            </a:solidFill>
            <a:prstDash val="dash"/>
            <a:round/>
            <a:headEnd/>
            <a:tailEnd/>
          </a:ln>
        </p:spPr>
        <p:txBody>
          <a:bodyPr/>
          <a:lstStyle/>
          <a:p>
            <a:endParaRPr lang="en-US"/>
          </a:p>
        </p:txBody>
      </p:sp>
      <p:sp>
        <p:nvSpPr>
          <p:cNvPr id="280622" name="Line 46"/>
          <p:cNvSpPr>
            <a:spLocks noChangeShapeType="1"/>
          </p:cNvSpPr>
          <p:nvPr/>
        </p:nvSpPr>
        <p:spPr bwMode="auto">
          <a:xfrm flipH="1">
            <a:off x="5003800" y="6165850"/>
            <a:ext cx="2160588" cy="0"/>
          </a:xfrm>
          <a:prstGeom prst="line">
            <a:avLst/>
          </a:prstGeom>
          <a:noFill/>
          <a:ln w="9525">
            <a:solidFill>
              <a:schemeClr val="tx1"/>
            </a:solidFill>
            <a:prstDash val="dash"/>
            <a:round/>
            <a:headEnd/>
            <a:tailEnd/>
          </a:ln>
        </p:spPr>
        <p:txBody>
          <a:bodyPr/>
          <a:lstStyle/>
          <a:p>
            <a:endParaRPr lang="en-US"/>
          </a:p>
        </p:txBody>
      </p:sp>
      <p:sp>
        <p:nvSpPr>
          <p:cNvPr id="280623" name="WordArt 47"/>
          <p:cNvSpPr>
            <a:spLocks noChangeArrowheads="1" noChangeShapeType="1" noTextEdit="1"/>
          </p:cNvSpPr>
          <p:nvPr/>
        </p:nvSpPr>
        <p:spPr bwMode="auto">
          <a:xfrm>
            <a:off x="4284663" y="4292600"/>
            <a:ext cx="428625" cy="190500"/>
          </a:xfrm>
          <a:prstGeom prst="rect">
            <a:avLst/>
          </a:prstGeom>
        </p:spPr>
        <p:txBody>
          <a:bodyPr wrap="none" fromWordArt="1">
            <a:prstTxWarp prst="textPlain">
              <a:avLst>
                <a:gd name="adj" fmla="val 50000"/>
              </a:avLst>
            </a:prstTxWarp>
          </a:bodyPr>
          <a:lstStyle/>
          <a:p>
            <a:pPr algn="ctr"/>
            <a:r>
              <a:rPr lang="en-US" sz="1200" kern="10" spc="24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%68/26</a:t>
            </a:r>
          </a:p>
        </p:txBody>
      </p:sp>
      <p:sp>
        <p:nvSpPr>
          <p:cNvPr id="280624" name="WordArt 48"/>
          <p:cNvSpPr>
            <a:spLocks noChangeArrowheads="1" noChangeShapeType="1" noTextEdit="1"/>
          </p:cNvSpPr>
          <p:nvPr/>
        </p:nvSpPr>
        <p:spPr bwMode="auto">
          <a:xfrm>
            <a:off x="4284663" y="4724400"/>
            <a:ext cx="576262" cy="217488"/>
          </a:xfrm>
          <a:prstGeom prst="rect">
            <a:avLst/>
          </a:prstGeom>
        </p:spPr>
        <p:txBody>
          <a:bodyPr wrap="none" fromWordArt="1">
            <a:prstTxWarp prst="textPlain">
              <a:avLst>
                <a:gd name="adj" fmla="val 50000"/>
              </a:avLst>
            </a:prstTxWarp>
          </a:bodyPr>
          <a:lstStyle/>
          <a:p>
            <a:pPr algn="ctr"/>
            <a:r>
              <a:rPr lang="en-US" sz="1200" kern="10" spc="24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%95/44</a:t>
            </a:r>
          </a:p>
        </p:txBody>
      </p:sp>
      <p:sp>
        <p:nvSpPr>
          <p:cNvPr id="280625" name="WordArt 49"/>
          <p:cNvSpPr>
            <a:spLocks noChangeArrowheads="1" noChangeShapeType="1" noTextEdit="1"/>
          </p:cNvSpPr>
          <p:nvPr/>
        </p:nvSpPr>
        <p:spPr bwMode="auto">
          <a:xfrm>
            <a:off x="4356100" y="5373688"/>
            <a:ext cx="431800" cy="288925"/>
          </a:xfrm>
          <a:prstGeom prst="rect">
            <a:avLst/>
          </a:prstGeom>
        </p:spPr>
        <p:txBody>
          <a:bodyPr wrap="none" fromWordArt="1">
            <a:prstTxWarp prst="textPlain">
              <a:avLst>
                <a:gd name="adj" fmla="val 50000"/>
              </a:avLst>
            </a:prstTxWarp>
          </a:bodyPr>
          <a:lstStyle/>
          <a:p>
            <a:pPr algn="ctr"/>
            <a:r>
              <a:rPr lang="en-US" sz="1200" kern="10" spc="24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%99/74</a:t>
            </a:r>
          </a:p>
        </p:txBody>
      </p:sp>
      <p:sp>
        <p:nvSpPr>
          <p:cNvPr id="280626" name="WordArt 50"/>
          <p:cNvSpPr>
            <a:spLocks noChangeArrowheads="1" noChangeShapeType="1" noTextEdit="1"/>
          </p:cNvSpPr>
          <p:nvPr/>
        </p:nvSpPr>
        <p:spPr bwMode="auto">
          <a:xfrm>
            <a:off x="4284663" y="6021388"/>
            <a:ext cx="609600" cy="219075"/>
          </a:xfrm>
          <a:prstGeom prst="rect">
            <a:avLst/>
          </a:prstGeom>
        </p:spPr>
        <p:txBody>
          <a:bodyPr wrap="none" fromWordArt="1">
            <a:prstTxWarp prst="textPlain">
              <a:avLst>
                <a:gd name="adj" fmla="val 50000"/>
              </a:avLst>
            </a:prstTxWarp>
          </a:bodyPr>
          <a:lstStyle/>
          <a:p>
            <a:pPr algn="ctr"/>
            <a:r>
              <a:rPr lang="en-US" sz="1200" kern="10" spc="24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%99/98</a:t>
            </a:r>
          </a:p>
        </p:txBody>
      </p:sp>
      <p:sp>
        <p:nvSpPr>
          <p:cNvPr id="280627" name="WordArt 51"/>
          <p:cNvSpPr>
            <a:spLocks noChangeArrowheads="1" noChangeShapeType="1" noTextEdit="1"/>
          </p:cNvSpPr>
          <p:nvPr/>
        </p:nvSpPr>
        <p:spPr bwMode="auto">
          <a:xfrm>
            <a:off x="539750" y="3284538"/>
            <a:ext cx="1042988" cy="431800"/>
          </a:xfrm>
          <a:prstGeom prst="rect">
            <a:avLst/>
          </a:prstGeom>
        </p:spPr>
        <p:txBody>
          <a:bodyPr wrap="none" fromWordArt="1">
            <a:prstTxWarp prst="textPlain">
              <a:avLst>
                <a:gd name="adj" fmla="val 50000"/>
              </a:avLst>
            </a:prstTxWarp>
          </a:bodyPr>
          <a:lstStyle/>
          <a:p>
            <a:pPr algn="ctr" rtl="1"/>
            <a:r>
              <a:rPr lang="fa-IR" sz="1200" kern="10">
                <a:ln w="9525">
                  <a:solidFill>
                    <a:srgbClr val="CC99FF"/>
                  </a:solidFill>
                  <a:round/>
                  <a:headEnd/>
                  <a:tailEnd/>
                </a:ln>
                <a:solidFill>
                  <a:srgbClr val="FFFFFF"/>
                </a:solidFill>
                <a:latin typeface="Arial"/>
                <a:cs typeface="Arial"/>
              </a:rPr>
              <a:t>انحرافهاي </a:t>
            </a:r>
          </a:p>
          <a:p>
            <a:pPr algn="ctr" rtl="1"/>
            <a:r>
              <a:rPr lang="fa-IR" sz="1200" kern="10">
                <a:ln w="9525">
                  <a:solidFill>
                    <a:srgbClr val="CC99FF"/>
                  </a:solidFill>
                  <a:round/>
                  <a:headEnd/>
                  <a:tailEnd/>
                </a:ln>
                <a:solidFill>
                  <a:srgbClr val="FFFFFF"/>
                </a:solidFill>
                <a:latin typeface="Arial"/>
                <a:cs typeface="Arial"/>
              </a:rPr>
              <a:t>استاندارد</a:t>
            </a:r>
            <a:endParaRPr lang="en-US" sz="1200" kern="10">
              <a:ln w="9525">
                <a:solidFill>
                  <a:srgbClr val="CC99FF"/>
                </a:solidFill>
                <a:round/>
                <a:headEnd/>
                <a:tailEnd/>
              </a:ln>
              <a:solidFill>
                <a:srgbClr val="FFFFFF"/>
              </a:solidFill>
              <a:latin typeface="Arial"/>
              <a:cs typeface="Arial"/>
            </a:endParaRPr>
          </a:p>
        </p:txBody>
      </p:sp>
    </p:spTree>
  </p:cSld>
  <p:clrMapOvr>
    <a:masterClrMapping/>
  </p:clrMapOvr>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تجزيه و تحليل با استفاده از آمار استنباطي</a:t>
            </a:r>
            <a:endParaRPr lang="en-US" dirty="0" smtClean="0">
              <a:solidFill>
                <a:schemeClr val="accent1">
                  <a:tint val="3000"/>
                  <a:alpha val="95000"/>
                </a:schemeClr>
              </a:solidFill>
            </a:endParaRPr>
          </a:p>
        </p:txBody>
      </p:sp>
      <p:sp>
        <p:nvSpPr>
          <p:cNvPr id="281603" name="Rectangle 3"/>
          <p:cNvSpPr>
            <a:spLocks noGrp="1" noChangeArrowheads="1"/>
          </p:cNvSpPr>
          <p:nvPr>
            <p:ph idx="1"/>
          </p:nvPr>
        </p:nvSpPr>
        <p:spPr/>
        <p:txBody>
          <a:bodyPr/>
          <a:lstStyle/>
          <a:p>
            <a:pPr>
              <a:buFont typeface="Wingdings" pitchFamily="2" charset="2"/>
              <a:buNone/>
            </a:pPr>
            <a:endParaRPr lang="fa-IR" smtClean="0"/>
          </a:p>
          <a:p>
            <a:pPr>
              <a:buFont typeface="Wingdings" pitchFamily="2" charset="2"/>
              <a:buNone/>
            </a:pPr>
            <a:endParaRPr lang="fa-IR" smtClean="0"/>
          </a:p>
          <a:p>
            <a:pPr algn="just" rtl="1">
              <a:buFont typeface="Wingdings" pitchFamily="2" charset="2"/>
              <a:buNone/>
            </a:pPr>
            <a:r>
              <a:rPr lang="fa-IR" smtClean="0"/>
              <a:t>در تحليلهاي آمار استنباطي همواره نظر بر اين است که نتايج حاصل از مطالعه گروه کوچکي به نام نمونه چگونه به گروه بزرگتري به نام جامعه تعميم داده شود.</a:t>
            </a:r>
            <a:endParaRPr lang="en-US" smtClean="0"/>
          </a:p>
        </p:txBody>
      </p:sp>
    </p:spTree>
  </p:cSld>
  <p:clrMapOvr>
    <a:masterClrMapping/>
  </p:clrMapOvr>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همبستگي</a:t>
            </a:r>
            <a:endParaRPr lang="en-US" dirty="0" smtClean="0">
              <a:solidFill>
                <a:schemeClr val="accent1">
                  <a:tint val="3000"/>
                  <a:alpha val="95000"/>
                </a:schemeClr>
              </a:solidFill>
            </a:endParaRPr>
          </a:p>
        </p:txBody>
      </p:sp>
      <p:sp>
        <p:nvSpPr>
          <p:cNvPr id="282627" name="Rectangle 3"/>
          <p:cNvSpPr>
            <a:spLocks noGrp="1" noChangeArrowheads="1"/>
          </p:cNvSpPr>
          <p:nvPr>
            <p:ph idx="1"/>
          </p:nvPr>
        </p:nvSpPr>
        <p:spPr/>
        <p:txBody>
          <a:bodyPr/>
          <a:lstStyle/>
          <a:p>
            <a:pPr algn="just" rtl="1">
              <a:buFont typeface="Wingdings" pitchFamily="2" charset="2"/>
              <a:buNone/>
            </a:pPr>
            <a:r>
              <a:rPr lang="fa-IR" smtClean="0"/>
              <a:t>رابطه همبستگي به بررسي ارتباط بين دو يا چند متغير مي پردازد و ضريب آن را محاسبه مي نمايد.</a:t>
            </a:r>
          </a:p>
          <a:p>
            <a:pPr algn="just" rtl="1">
              <a:buFont typeface="Wingdings" pitchFamily="2" charset="2"/>
              <a:buNone/>
            </a:pPr>
            <a:endParaRPr lang="fa-IR" smtClean="0"/>
          </a:p>
          <a:p>
            <a:pPr algn="just" rtl="1">
              <a:buFont typeface="Wingdings" pitchFamily="2" charset="2"/>
              <a:buNone/>
            </a:pPr>
            <a:r>
              <a:rPr lang="fa-IR" b="1" smtClean="0"/>
              <a:t>همبستگي مثبت :</a:t>
            </a:r>
          </a:p>
          <a:p>
            <a:pPr algn="just" rtl="1">
              <a:buFont typeface="Wingdings" pitchFamily="2" charset="2"/>
              <a:buNone/>
            </a:pPr>
            <a:r>
              <a:rPr lang="fa-IR" smtClean="0"/>
              <a:t>در صورتي که تغييرات يک متغير با تغييرات متغير ديگر همراه باشد و افزايش يکي با افزايش ديگري يا بالعکس کاهش يکي با کاهش ديگري همراه شود.</a:t>
            </a:r>
          </a:p>
          <a:p>
            <a:pPr algn="just" rtl="1">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6183" y="228600"/>
            <a:ext cx="4331635" cy="584775"/>
          </a:xfrm>
          <a:prstGeom prst="rect">
            <a:avLst/>
          </a:prstGeom>
        </p:spPr>
        <p:txBody>
          <a:bodyPr wrap="none">
            <a:spAutoFit/>
          </a:bodyPr>
          <a:lstStyle/>
          <a:p>
            <a:pPr algn="ctr" rtl="1"/>
            <a:r>
              <a:rPr lang="fa-IR" sz="3200" b="1" dirty="0" smtClean="0">
                <a:solidFill>
                  <a:srgbClr val="FF0000"/>
                </a:solidFill>
              </a:rPr>
              <a:t>معیارهای انتخاب عنوان تحقیق</a:t>
            </a:r>
            <a:endParaRPr lang="en-US" sz="3200" dirty="0">
              <a:solidFill>
                <a:srgbClr val="FF0000"/>
              </a:solidFill>
            </a:endParaRPr>
          </a:p>
        </p:txBody>
      </p:sp>
      <p:sp>
        <p:nvSpPr>
          <p:cNvPr id="5" name="Rectangle 4"/>
          <p:cNvSpPr/>
          <p:nvPr/>
        </p:nvSpPr>
        <p:spPr>
          <a:xfrm>
            <a:off x="3769725" y="924580"/>
            <a:ext cx="4459875" cy="523220"/>
          </a:xfrm>
          <a:prstGeom prst="rect">
            <a:avLst/>
          </a:prstGeom>
        </p:spPr>
        <p:txBody>
          <a:bodyPr wrap="none">
            <a:spAutoFit/>
          </a:bodyPr>
          <a:lstStyle/>
          <a:p>
            <a:pPr rtl="1"/>
            <a:r>
              <a:rPr lang="fa-IR" sz="2800" b="1" dirty="0" smtClean="0"/>
              <a:t>1- عنوان تحقیق باید نو و تازه باشد</a:t>
            </a:r>
            <a:endParaRPr lang="en-US" sz="2800" dirty="0"/>
          </a:p>
        </p:txBody>
      </p:sp>
      <p:sp>
        <p:nvSpPr>
          <p:cNvPr id="6" name="Rectangle 5"/>
          <p:cNvSpPr/>
          <p:nvPr/>
        </p:nvSpPr>
        <p:spPr>
          <a:xfrm>
            <a:off x="5416009" y="1600200"/>
            <a:ext cx="2813591" cy="523220"/>
          </a:xfrm>
          <a:prstGeom prst="rect">
            <a:avLst/>
          </a:prstGeom>
        </p:spPr>
        <p:txBody>
          <a:bodyPr wrap="none">
            <a:spAutoFit/>
          </a:bodyPr>
          <a:lstStyle/>
          <a:p>
            <a:r>
              <a:rPr lang="fa-IR" sz="2800" b="1" dirty="0" smtClean="0"/>
              <a:t>2- اولویت داشته باشد</a:t>
            </a:r>
            <a:endParaRPr lang="en-US" sz="2800" dirty="0"/>
          </a:p>
        </p:txBody>
      </p:sp>
      <p:sp>
        <p:nvSpPr>
          <p:cNvPr id="7" name="Rectangle 6"/>
          <p:cNvSpPr/>
          <p:nvPr/>
        </p:nvSpPr>
        <p:spPr>
          <a:xfrm>
            <a:off x="4087119" y="2209800"/>
            <a:ext cx="4142481" cy="523220"/>
          </a:xfrm>
          <a:prstGeom prst="rect">
            <a:avLst/>
          </a:prstGeom>
        </p:spPr>
        <p:txBody>
          <a:bodyPr wrap="none">
            <a:spAutoFit/>
          </a:bodyPr>
          <a:lstStyle/>
          <a:p>
            <a:r>
              <a:rPr lang="fa-IR" sz="2800" b="1" dirty="0" smtClean="0"/>
              <a:t>3- خیلی کلی و خیلی جزئی نباشد</a:t>
            </a:r>
            <a:r>
              <a:rPr lang="fa-IR" b="1" dirty="0" smtClean="0"/>
              <a:t>.</a:t>
            </a:r>
            <a:endParaRPr lang="en-US" dirty="0"/>
          </a:p>
        </p:txBody>
      </p:sp>
      <p:sp>
        <p:nvSpPr>
          <p:cNvPr id="8" name="Rectangle 7"/>
          <p:cNvSpPr/>
          <p:nvPr/>
        </p:nvSpPr>
        <p:spPr>
          <a:xfrm>
            <a:off x="4792643" y="2895600"/>
            <a:ext cx="3401893" cy="523220"/>
          </a:xfrm>
          <a:prstGeom prst="rect">
            <a:avLst/>
          </a:prstGeom>
        </p:spPr>
        <p:txBody>
          <a:bodyPr wrap="none">
            <a:spAutoFit/>
          </a:bodyPr>
          <a:lstStyle/>
          <a:p>
            <a:r>
              <a:rPr lang="fa-IR" sz="2800" b="1" dirty="0" smtClean="0"/>
              <a:t>4- قابلیت اجرا داشته باشد.</a:t>
            </a:r>
            <a:endParaRPr lang="en-US" sz="2800" dirty="0"/>
          </a:p>
        </p:txBody>
      </p:sp>
      <p:sp>
        <p:nvSpPr>
          <p:cNvPr id="9" name="Rectangle 8"/>
          <p:cNvSpPr/>
          <p:nvPr/>
        </p:nvSpPr>
        <p:spPr>
          <a:xfrm>
            <a:off x="3776881" y="3440668"/>
            <a:ext cx="4376519" cy="523220"/>
          </a:xfrm>
          <a:prstGeom prst="rect">
            <a:avLst/>
          </a:prstGeom>
        </p:spPr>
        <p:txBody>
          <a:bodyPr wrap="none">
            <a:spAutoFit/>
          </a:bodyPr>
          <a:lstStyle/>
          <a:p>
            <a:r>
              <a:rPr lang="fa-IR" sz="2800" b="1" dirty="0" smtClean="0"/>
              <a:t>5- محقق توانایی علمی داشته باشد</a:t>
            </a:r>
            <a:r>
              <a:rPr lang="fa-IR" b="1" dirty="0" smtClean="0"/>
              <a:t>.</a:t>
            </a:r>
            <a:endParaRPr lang="en-US" dirty="0"/>
          </a:p>
        </p:txBody>
      </p:sp>
      <p:sp>
        <p:nvSpPr>
          <p:cNvPr id="10" name="Rectangle 9"/>
          <p:cNvSpPr/>
          <p:nvPr/>
        </p:nvSpPr>
        <p:spPr>
          <a:xfrm>
            <a:off x="609600" y="4029671"/>
            <a:ext cx="7543800" cy="1384995"/>
          </a:xfrm>
          <a:prstGeom prst="rect">
            <a:avLst/>
          </a:prstGeom>
        </p:spPr>
        <p:txBody>
          <a:bodyPr wrap="square">
            <a:spAutoFit/>
          </a:bodyPr>
          <a:lstStyle/>
          <a:p>
            <a:r>
              <a:rPr lang="fa-IR" sz="2800" b="1" dirty="0" smtClean="0"/>
              <a:t>6- محقق توانایی پیش بینی مشکلات و محدودیتهای تحقیق را داشته باشد.</a:t>
            </a:r>
            <a:br>
              <a:rPr lang="fa-IR" sz="2800" b="1" dirty="0" smtClean="0"/>
            </a:br>
            <a:endParaRPr lang="en-US" sz="2800" dirty="0"/>
          </a:p>
        </p:txBody>
      </p:sp>
      <p:sp>
        <p:nvSpPr>
          <p:cNvPr id="11" name="Rectangle 10"/>
          <p:cNvSpPr/>
          <p:nvPr/>
        </p:nvSpPr>
        <p:spPr>
          <a:xfrm>
            <a:off x="762000" y="5040868"/>
            <a:ext cx="7393435" cy="523220"/>
          </a:xfrm>
          <a:prstGeom prst="rect">
            <a:avLst/>
          </a:prstGeom>
        </p:spPr>
        <p:txBody>
          <a:bodyPr wrap="square">
            <a:spAutoFit/>
          </a:bodyPr>
          <a:lstStyle/>
          <a:p>
            <a:r>
              <a:rPr lang="fa-IR" sz="2800" b="1" dirty="0" smtClean="0"/>
              <a:t>7- مختصر و گویابودن </a:t>
            </a:r>
            <a:endParaRPr lang="en-US" sz="2800" dirty="0"/>
          </a:p>
        </p:txBody>
      </p:sp>
      <p:sp>
        <p:nvSpPr>
          <p:cNvPr id="12" name="Rectangle 11"/>
          <p:cNvSpPr/>
          <p:nvPr/>
        </p:nvSpPr>
        <p:spPr>
          <a:xfrm>
            <a:off x="3581400" y="5602069"/>
            <a:ext cx="4572000" cy="954107"/>
          </a:xfrm>
          <a:prstGeom prst="rect">
            <a:avLst/>
          </a:prstGeom>
        </p:spPr>
        <p:txBody>
          <a:bodyPr>
            <a:spAutoFit/>
          </a:bodyPr>
          <a:lstStyle/>
          <a:p>
            <a:r>
              <a:rPr lang="fa-IR" sz="2800" b="1" dirty="0" smtClean="0"/>
              <a:t>8- عنوان از بدیهیات نباشد.</a:t>
            </a:r>
            <a:br>
              <a:rPr lang="fa-IR" sz="2800" b="1" dirty="0" smtClean="0"/>
            </a:br>
            <a:endParaRPr lang="en-US" sz="2800" dirty="0"/>
          </a:p>
        </p:txBody>
      </p:sp>
      <p:sp>
        <p:nvSpPr>
          <p:cNvPr id="13" name="Rectangle 12"/>
          <p:cNvSpPr/>
          <p:nvPr/>
        </p:nvSpPr>
        <p:spPr>
          <a:xfrm>
            <a:off x="5396658" y="6107668"/>
            <a:ext cx="2680542" cy="523220"/>
          </a:xfrm>
          <a:prstGeom prst="rect">
            <a:avLst/>
          </a:prstGeom>
        </p:spPr>
        <p:txBody>
          <a:bodyPr wrap="none">
            <a:spAutoFit/>
          </a:bodyPr>
          <a:lstStyle/>
          <a:p>
            <a:r>
              <a:rPr lang="fa-IR" sz="2800" b="1" dirty="0" smtClean="0"/>
              <a:t>9- جامع ومانع باشد.</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ox(i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idx="1"/>
          </p:nvPr>
        </p:nvSpPr>
        <p:spPr>
          <a:xfrm>
            <a:off x="457200" y="836613"/>
            <a:ext cx="8229600" cy="5289550"/>
          </a:xfrm>
        </p:spPr>
        <p:txBody>
          <a:bodyPr/>
          <a:lstStyle/>
          <a:p>
            <a:pPr algn="justLow" rtl="1">
              <a:buFont typeface="Wingdings" pitchFamily="2" charset="2"/>
              <a:buNone/>
            </a:pPr>
            <a:r>
              <a:rPr lang="fa-IR" b="1" smtClean="0"/>
              <a:t>همبستگي منفي :</a:t>
            </a:r>
          </a:p>
          <a:p>
            <a:pPr algn="justLow" rtl="1">
              <a:buFont typeface="Wingdings" pitchFamily="2" charset="2"/>
              <a:buNone/>
            </a:pPr>
            <a:r>
              <a:rPr lang="fa-IR" smtClean="0"/>
              <a:t>در صورتي که تغيير و افزايش يک متغير با کاهش متغير ديگري همراه شود.</a:t>
            </a:r>
          </a:p>
          <a:p>
            <a:pPr algn="justLow" rtl="1">
              <a:buFont typeface="Wingdings" pitchFamily="2" charset="2"/>
              <a:buNone/>
            </a:pPr>
            <a:endParaRPr lang="fa-IR" smtClean="0"/>
          </a:p>
          <a:p>
            <a:pPr algn="ctr" rtl="1">
              <a:buFont typeface="Wingdings" pitchFamily="2" charset="2"/>
              <a:buNone/>
            </a:pPr>
            <a:r>
              <a:rPr lang="fa-IR" smtClean="0"/>
              <a:t>1+ </a:t>
            </a:r>
            <a:r>
              <a:rPr lang="fa-IR" sz="3600" smtClean="0"/>
              <a:t>&gt; </a:t>
            </a:r>
            <a:r>
              <a:rPr lang="fa-IR" smtClean="0"/>
              <a:t>همبستگي مثبت </a:t>
            </a:r>
            <a:r>
              <a:rPr lang="fa-IR" sz="3600" smtClean="0"/>
              <a:t>&gt; 0</a:t>
            </a:r>
          </a:p>
          <a:p>
            <a:pPr algn="ctr" rtl="1">
              <a:buFont typeface="Wingdings" pitchFamily="2" charset="2"/>
              <a:buNone/>
            </a:pPr>
            <a:r>
              <a:rPr lang="fa-IR" sz="3600" smtClean="0"/>
              <a:t>0 &gt; </a:t>
            </a:r>
            <a:r>
              <a:rPr lang="fa-IR" smtClean="0"/>
              <a:t>همبستگي منفي </a:t>
            </a:r>
            <a:r>
              <a:rPr lang="fa-IR" sz="3600" smtClean="0"/>
              <a:t>&gt; 1- </a:t>
            </a:r>
          </a:p>
          <a:p>
            <a:pPr algn="ctr" rtl="1">
              <a:buFont typeface="Wingdings" pitchFamily="2" charset="2"/>
              <a:buNone/>
            </a:pPr>
            <a:endParaRPr lang="fa-IR" smtClean="0"/>
          </a:p>
          <a:p>
            <a:pPr algn="r" rtl="1">
              <a:buFont typeface="Wingdings" pitchFamily="2" charset="2"/>
              <a:buNone/>
            </a:pPr>
            <a:r>
              <a:rPr lang="fa-IR" smtClean="0"/>
              <a:t>ضريب</a:t>
            </a:r>
            <a:r>
              <a:rPr lang="fa-IR" sz="3600" smtClean="0"/>
              <a:t> </a:t>
            </a:r>
            <a:r>
              <a:rPr lang="fa-IR" smtClean="0"/>
              <a:t>همبستگي صفر = بين دومتغير رابطه اي وجود ندارد</a:t>
            </a:r>
          </a:p>
          <a:p>
            <a:pPr algn="ctr" rtl="1">
              <a:buFont typeface="Wingdings" pitchFamily="2" charset="2"/>
              <a:buNone/>
            </a:pPr>
            <a:endParaRPr lang="fa-IR" sz="3600" smtClean="0"/>
          </a:p>
          <a:p>
            <a:pPr algn="just" rtl="1">
              <a:buFont typeface="Wingdings" pitchFamily="2" charset="2"/>
              <a:buNone/>
            </a:pPr>
            <a:endParaRPr lang="en-US" sz="3600" smtClean="0"/>
          </a:p>
        </p:txBody>
      </p:sp>
    </p:spTree>
  </p:cSld>
  <p:clrMapOvr>
    <a:masterClrMapping/>
  </p:clrMapOvr>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انواع همبستگيها</a:t>
            </a:r>
            <a:endParaRPr lang="en-US" dirty="0" smtClean="0">
              <a:solidFill>
                <a:schemeClr val="accent1">
                  <a:tint val="3000"/>
                  <a:alpha val="95000"/>
                </a:schemeClr>
              </a:solidFill>
            </a:endParaRPr>
          </a:p>
        </p:txBody>
      </p:sp>
      <p:sp>
        <p:nvSpPr>
          <p:cNvPr id="284675" name="Rectangle 3"/>
          <p:cNvSpPr>
            <a:spLocks noGrp="1" noChangeArrowheads="1"/>
          </p:cNvSpPr>
          <p:nvPr>
            <p:ph idx="1"/>
          </p:nvPr>
        </p:nvSpPr>
        <p:spPr/>
        <p:txBody>
          <a:bodyPr/>
          <a:lstStyle/>
          <a:p>
            <a:pPr algn="just" rtl="1">
              <a:buFont typeface="Wingdings" pitchFamily="2" charset="2"/>
              <a:buNone/>
            </a:pPr>
            <a:r>
              <a:rPr lang="fa-IR" smtClean="0"/>
              <a:t>براي محاسبه همبستگي بين متغيرها بايد محقق مقياس اندازه گيري را ملاحظه نمايد، زيرا باتوجه به مقياس اندازه گيري نوع روش بررسي و محاسبه همبستگي متفاوت است.</a:t>
            </a:r>
          </a:p>
          <a:p>
            <a:pPr algn="just" rtl="1">
              <a:buFont typeface="Wingdings" pitchFamily="2" charset="2"/>
              <a:buNone/>
            </a:pPr>
            <a:endParaRPr lang="fa-IR" smtClean="0"/>
          </a:p>
          <a:p>
            <a:pPr algn="just" rtl="1">
              <a:buFont typeface="Wingdings" pitchFamily="2" charset="2"/>
              <a:buNone/>
            </a:pPr>
            <a:r>
              <a:rPr lang="fa-IR" smtClean="0"/>
              <a:t>هر يک از مقياسهاي اسمي ، رتبه اي ، نسبي و فاصله اي روش محاسبه همبستگي خاص خود را دارند.</a:t>
            </a:r>
            <a:endParaRPr lang="en-US" smtClean="0"/>
          </a:p>
        </p:txBody>
      </p:sp>
    </p:spTree>
  </p:cSld>
  <p:clrMapOvr>
    <a:masterClrMapping/>
  </p:clrMapOvr>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روشهاي محاسبه همبستگي</a:t>
            </a:r>
            <a:endParaRPr lang="en-US" dirty="0" smtClean="0">
              <a:solidFill>
                <a:schemeClr val="accent1">
                  <a:tint val="3000"/>
                  <a:alpha val="95000"/>
                </a:schemeClr>
              </a:solidFill>
            </a:endParaRPr>
          </a:p>
        </p:txBody>
      </p:sp>
      <p:sp>
        <p:nvSpPr>
          <p:cNvPr id="5124" name="Rectangle 3"/>
          <p:cNvSpPr>
            <a:spLocks noGrp="1" noChangeArrowheads="1"/>
          </p:cNvSpPr>
          <p:nvPr>
            <p:ph idx="1"/>
          </p:nvPr>
        </p:nvSpPr>
        <p:spPr/>
        <p:txBody>
          <a:bodyPr/>
          <a:lstStyle/>
          <a:p>
            <a:pPr algn="just" rtl="1">
              <a:buFont typeface="Wingdings" pitchFamily="2" charset="2"/>
              <a:buNone/>
            </a:pPr>
            <a:endParaRPr lang="fa-IR" smtClean="0"/>
          </a:p>
          <a:p>
            <a:pPr algn="just" rtl="1">
              <a:buFont typeface="Wingdings" pitchFamily="2" charset="2"/>
              <a:buNone/>
            </a:pPr>
            <a:r>
              <a:rPr lang="fa-IR" smtClean="0"/>
              <a:t>الف- آزمون همبستگي پيرسون</a:t>
            </a:r>
          </a:p>
          <a:p>
            <a:pPr algn="just" rtl="1">
              <a:buFont typeface="Wingdings" pitchFamily="2" charset="2"/>
              <a:buNone/>
            </a:pPr>
            <a:r>
              <a:rPr lang="fa-IR" smtClean="0"/>
              <a:t>ب- آزمون رو يا ضريب همبستگي اسپيرمن</a:t>
            </a:r>
          </a:p>
          <a:p>
            <a:pPr algn="just" rtl="1">
              <a:buFont typeface="Wingdings" pitchFamily="2" charset="2"/>
              <a:buNone/>
            </a:pPr>
            <a:r>
              <a:rPr lang="fa-IR" smtClean="0"/>
              <a:t>ج- آزمون يا ضريب همبستگي في</a:t>
            </a:r>
          </a:p>
          <a:p>
            <a:pPr algn="just" rtl="1">
              <a:buFont typeface="Wingdings" pitchFamily="2" charset="2"/>
              <a:buNone/>
            </a:pPr>
            <a:endParaRPr lang="fa-IR" smtClean="0"/>
          </a:p>
          <a:p>
            <a:pPr algn="just" rtl="1">
              <a:buFont typeface="Wingdings" pitchFamily="2" charset="2"/>
              <a:buNone/>
            </a:pPr>
            <a:endParaRPr lang="en-US" smtClean="0"/>
          </a:p>
        </p:txBody>
      </p:sp>
      <p:sp>
        <p:nvSpPr>
          <p:cNvPr id="5125" name="Rectangle 4"/>
          <p:cNvSpPr>
            <a:spLocks noChangeArrowheads="1"/>
          </p:cNvSpPr>
          <p:nvPr/>
        </p:nvSpPr>
        <p:spPr bwMode="auto">
          <a:xfrm>
            <a:off x="0" y="33528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 name="Object 5"/>
          <p:cNvGraphicFramePr>
            <a:graphicFrameLocks noChangeAspect="1"/>
          </p:cNvGraphicFramePr>
          <p:nvPr/>
        </p:nvGraphicFramePr>
        <p:xfrm>
          <a:off x="3492500" y="3429000"/>
          <a:ext cx="503238" cy="473075"/>
        </p:xfrm>
        <a:graphic>
          <a:graphicData uri="http://schemas.openxmlformats.org/presentationml/2006/ole">
            <mc:AlternateContent xmlns:mc="http://schemas.openxmlformats.org/markup-compatibility/2006">
              <mc:Choice xmlns:v="urn:schemas-microsoft-com:vml" Requires="v">
                <p:oleObj spid="_x0000_s5123" name="Equation" r:id="rId3" imgW="164957" imgH="152268" progId="Equation.3">
                  <p:embed/>
                </p:oleObj>
              </mc:Choice>
              <mc:Fallback>
                <p:oleObj name="Equation" r:id="rId3" imgW="164957" imgH="152268"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3429000"/>
                        <a:ext cx="503238"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idx="1"/>
          </p:nvPr>
        </p:nvSpPr>
        <p:spPr>
          <a:xfrm>
            <a:off x="457200" y="476250"/>
            <a:ext cx="8229600" cy="5649913"/>
          </a:xfrm>
        </p:spPr>
        <p:txBody>
          <a:bodyPr/>
          <a:lstStyle/>
          <a:p>
            <a:pPr algn="justLow" rtl="1">
              <a:buFont typeface="Wingdings" pitchFamily="2" charset="2"/>
              <a:buNone/>
            </a:pPr>
            <a:endParaRPr lang="fa-IR" smtClean="0"/>
          </a:p>
          <a:p>
            <a:pPr algn="justLow" rtl="1">
              <a:buFont typeface="Wingdings" pitchFamily="2" charset="2"/>
              <a:buNone/>
            </a:pPr>
            <a:r>
              <a:rPr lang="fa-IR" smtClean="0"/>
              <a:t>آزمون پيرسون        </a:t>
            </a:r>
            <a:r>
              <a:rPr lang="fa-IR" sz="2400" smtClean="0"/>
              <a:t>متغيرهاي داراي اندازه هاي فاصله اي و نسبي</a:t>
            </a:r>
          </a:p>
          <a:p>
            <a:pPr algn="justLow" rtl="1">
              <a:buFont typeface="Wingdings" pitchFamily="2" charset="2"/>
              <a:buNone/>
            </a:pPr>
            <a:endParaRPr lang="fa-IR" sz="2400" smtClean="0"/>
          </a:p>
          <a:p>
            <a:pPr algn="justLow" rtl="1">
              <a:buFont typeface="Wingdings" pitchFamily="2" charset="2"/>
              <a:buNone/>
            </a:pPr>
            <a:r>
              <a:rPr lang="fa-IR" smtClean="0"/>
              <a:t>آزمون اسپيرمن        </a:t>
            </a:r>
            <a:r>
              <a:rPr lang="fa-IR" sz="2400" smtClean="0"/>
              <a:t>داده ها از نوع رتبه اي</a:t>
            </a:r>
          </a:p>
          <a:p>
            <a:pPr algn="justLow" rtl="1">
              <a:buFont typeface="Wingdings" pitchFamily="2" charset="2"/>
              <a:buNone/>
            </a:pPr>
            <a:endParaRPr lang="fa-IR" sz="2400" smtClean="0"/>
          </a:p>
          <a:p>
            <a:pPr algn="justLow" rtl="1">
              <a:buFont typeface="Wingdings" pitchFamily="2" charset="2"/>
              <a:buNone/>
            </a:pPr>
            <a:r>
              <a:rPr lang="fa-IR" smtClean="0"/>
              <a:t>آزمون في             </a:t>
            </a:r>
            <a:r>
              <a:rPr lang="fa-IR" sz="2400" smtClean="0"/>
              <a:t>داده ها از نوع اسمي يا کيفي و ارزشي</a:t>
            </a:r>
            <a:endParaRPr lang="en-US" sz="2400" smtClean="0"/>
          </a:p>
        </p:txBody>
      </p:sp>
      <p:sp>
        <p:nvSpPr>
          <p:cNvPr id="285699" name="Line 3"/>
          <p:cNvSpPr>
            <a:spLocks noChangeShapeType="1"/>
          </p:cNvSpPr>
          <p:nvPr/>
        </p:nvSpPr>
        <p:spPr bwMode="auto">
          <a:xfrm flipH="1">
            <a:off x="5724525" y="1412875"/>
            <a:ext cx="792163" cy="0"/>
          </a:xfrm>
          <a:prstGeom prst="line">
            <a:avLst/>
          </a:prstGeom>
          <a:noFill/>
          <a:ln w="9525">
            <a:solidFill>
              <a:srgbClr val="FFCCFF"/>
            </a:solidFill>
            <a:round/>
            <a:headEnd/>
            <a:tailEnd type="triangle" w="med" len="med"/>
          </a:ln>
        </p:spPr>
        <p:txBody>
          <a:bodyPr/>
          <a:lstStyle/>
          <a:p>
            <a:endParaRPr lang="en-US"/>
          </a:p>
        </p:txBody>
      </p:sp>
      <p:sp>
        <p:nvSpPr>
          <p:cNvPr id="285700" name="Line 4"/>
          <p:cNvSpPr>
            <a:spLocks noChangeShapeType="1"/>
          </p:cNvSpPr>
          <p:nvPr/>
        </p:nvSpPr>
        <p:spPr bwMode="auto">
          <a:xfrm flipH="1">
            <a:off x="5651500" y="2420938"/>
            <a:ext cx="792163" cy="0"/>
          </a:xfrm>
          <a:prstGeom prst="line">
            <a:avLst/>
          </a:prstGeom>
          <a:noFill/>
          <a:ln w="9525">
            <a:solidFill>
              <a:srgbClr val="FFCCFF"/>
            </a:solidFill>
            <a:round/>
            <a:headEnd/>
            <a:tailEnd type="triangle" w="med" len="med"/>
          </a:ln>
        </p:spPr>
        <p:txBody>
          <a:bodyPr/>
          <a:lstStyle/>
          <a:p>
            <a:endParaRPr lang="en-US"/>
          </a:p>
        </p:txBody>
      </p:sp>
      <p:sp>
        <p:nvSpPr>
          <p:cNvPr id="285701" name="Line 5"/>
          <p:cNvSpPr>
            <a:spLocks noChangeShapeType="1"/>
          </p:cNvSpPr>
          <p:nvPr/>
        </p:nvSpPr>
        <p:spPr bwMode="auto">
          <a:xfrm flipH="1">
            <a:off x="5867400" y="3500438"/>
            <a:ext cx="1225550" cy="0"/>
          </a:xfrm>
          <a:prstGeom prst="line">
            <a:avLst/>
          </a:prstGeom>
          <a:noFill/>
          <a:ln w="9525">
            <a:solidFill>
              <a:srgbClr val="FFCCFF"/>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محدوديتهاي آزمون خي 2</a:t>
            </a:r>
            <a:endParaRPr lang="en-US" dirty="0" smtClean="0">
              <a:solidFill>
                <a:schemeClr val="accent1">
                  <a:tint val="3000"/>
                  <a:alpha val="95000"/>
                </a:schemeClr>
              </a:solidFill>
            </a:endParaRPr>
          </a:p>
        </p:txBody>
      </p:sp>
      <p:sp>
        <p:nvSpPr>
          <p:cNvPr id="286723" name="Rectangle 3"/>
          <p:cNvSpPr>
            <a:spLocks noGrp="1" noChangeArrowheads="1"/>
          </p:cNvSpPr>
          <p:nvPr>
            <p:ph idx="1"/>
          </p:nvPr>
        </p:nvSpPr>
        <p:spPr/>
        <p:txBody>
          <a:bodyPr/>
          <a:lstStyle/>
          <a:p>
            <a:pPr algn="justLow" rtl="1">
              <a:buFont typeface="Wingdings" pitchFamily="2" charset="2"/>
              <a:buNone/>
            </a:pPr>
            <a:endParaRPr lang="fa-IR" smtClean="0"/>
          </a:p>
          <a:p>
            <a:pPr algn="justLow" rtl="1">
              <a:buFont typeface="Wingdings" pitchFamily="2" charset="2"/>
              <a:buNone/>
            </a:pPr>
            <a:r>
              <a:rPr lang="fa-IR" smtClean="0"/>
              <a:t>1. تنها در مورد اطلاعات مربوط به فراواني مي تواند مورد استفاده قرار گيرد و نه در مورد نمره ها.</a:t>
            </a:r>
          </a:p>
          <a:p>
            <a:pPr algn="justLow" rtl="1">
              <a:buFont typeface="Wingdings" pitchFamily="2" charset="2"/>
              <a:buNone/>
            </a:pPr>
            <a:r>
              <a:rPr lang="fa-IR" smtClean="0"/>
              <a:t>2. بايد رويدادها و اندازه گيريهاي فردي از يکديگر مستقل باشند، يعني اطلاعات پيوسته نباشند.</a:t>
            </a:r>
          </a:p>
          <a:p>
            <a:pPr algn="justLow" rtl="1">
              <a:buFont typeface="Wingdings" pitchFamily="2" charset="2"/>
              <a:buNone/>
            </a:pPr>
            <a:r>
              <a:rPr lang="fa-IR" smtClean="0"/>
              <a:t>3. بطور کلي هيچ فراواني موردانتظار نبايد از 5 کمتر باشد، مگرتحت شرايط خاص و آن اينکه از تصحيح استفاده شود.</a:t>
            </a:r>
            <a:endParaRPr lang="en-US" smtClean="0"/>
          </a:p>
        </p:txBody>
      </p:sp>
    </p:spTree>
  </p:cSld>
  <p:clrMapOvr>
    <a:masterClrMapping/>
  </p:clrMapOvr>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رگرسيون</a:t>
            </a:r>
            <a:endParaRPr lang="en-US" dirty="0" smtClean="0">
              <a:solidFill>
                <a:schemeClr val="accent1">
                  <a:tint val="3000"/>
                  <a:alpha val="95000"/>
                </a:schemeClr>
              </a:solidFill>
            </a:endParaRPr>
          </a:p>
        </p:txBody>
      </p:sp>
      <p:sp>
        <p:nvSpPr>
          <p:cNvPr id="287747" name="Rectangle 3"/>
          <p:cNvSpPr>
            <a:spLocks noGrp="1" noChangeArrowheads="1"/>
          </p:cNvSpPr>
          <p:nvPr>
            <p:ph idx="1"/>
          </p:nvPr>
        </p:nvSpPr>
        <p:spPr/>
        <p:txBody>
          <a:bodyPr/>
          <a:lstStyle/>
          <a:p>
            <a:pPr algn="justLow" rtl="1">
              <a:lnSpc>
                <a:spcPct val="90000"/>
              </a:lnSpc>
              <a:buFont typeface="Wingdings" pitchFamily="2" charset="2"/>
              <a:buNone/>
            </a:pPr>
            <a:r>
              <a:rPr lang="fa-IR" smtClean="0"/>
              <a:t>کاربرد يک متغير براي عمل پيش بيني در خصوص متغير ديگر را رگرسيون مي گويند.</a:t>
            </a:r>
          </a:p>
          <a:p>
            <a:pPr algn="justLow" rtl="1">
              <a:lnSpc>
                <a:spcPct val="90000"/>
              </a:lnSpc>
              <a:buFont typeface="Wingdings" pitchFamily="2" charset="2"/>
              <a:buNone/>
            </a:pPr>
            <a:endParaRPr lang="fa-IR" smtClean="0"/>
          </a:p>
          <a:p>
            <a:pPr algn="justLow" rtl="1">
              <a:lnSpc>
                <a:spcPct val="90000"/>
              </a:lnSpc>
              <a:buFont typeface="Wingdings" pitchFamily="2" charset="2"/>
              <a:buNone/>
            </a:pPr>
            <a:r>
              <a:rPr lang="fa-IR" smtClean="0"/>
              <a:t>رگرسيون با کاربرد يک متغير دانسته و مشخص ، مقادير متغير غيرمشخص را پيش بيني مي کند؛ </a:t>
            </a:r>
          </a:p>
          <a:p>
            <a:pPr algn="justLow" rtl="1">
              <a:lnSpc>
                <a:spcPct val="90000"/>
              </a:lnSpc>
              <a:buFont typeface="Wingdings" pitchFamily="2" charset="2"/>
              <a:buNone/>
            </a:pPr>
            <a:r>
              <a:rPr lang="fa-IR" smtClean="0"/>
              <a:t>ميزان تغيير يک متغير بر اثر متغير ديگر را ضريب رگرسيون نيز مي نامند که عبارتست از ميزان تغييري که در متغير وابسته بر اثر يک واحد تغيير در متغير مستقل بروز مي کند.</a:t>
            </a:r>
            <a:endParaRPr lang="en-US" smtClean="0"/>
          </a:p>
        </p:txBody>
      </p:sp>
    </p:spTree>
  </p:cSld>
  <p:clrMapOvr>
    <a:masterClrMapping/>
  </p:clrMapOvr>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rrowheads="1"/>
          </p:cNvSpPr>
          <p:nvPr>
            <p:ph type="title"/>
          </p:nvPr>
        </p:nvSpPr>
        <p:spPr/>
        <p:txBody>
          <a:bodyPr rtlCol="0">
            <a:normAutofit/>
          </a:bodyPr>
          <a:lstStyle/>
          <a:p>
            <a:pPr fontAlgn="auto">
              <a:spcAft>
                <a:spcPts val="0"/>
              </a:spcAft>
              <a:defRPr/>
            </a:pPr>
            <a:r>
              <a:rPr lang="en-US" smtClean="0">
                <a:solidFill>
                  <a:schemeClr val="accent1">
                    <a:tint val="3000"/>
                    <a:alpha val="95000"/>
                  </a:schemeClr>
                </a:solidFill>
              </a:rPr>
              <a:t>T </a:t>
            </a:r>
            <a:r>
              <a:rPr lang="fa-IR" smtClean="0">
                <a:solidFill>
                  <a:schemeClr val="accent1">
                    <a:tint val="3000"/>
                    <a:alpha val="95000"/>
                  </a:schemeClr>
                </a:solidFill>
              </a:rPr>
              <a:t>آزمون</a:t>
            </a:r>
            <a:endParaRPr lang="en-US" smtClean="0">
              <a:solidFill>
                <a:schemeClr val="accent1">
                  <a:tint val="3000"/>
                  <a:alpha val="95000"/>
                </a:schemeClr>
              </a:solidFill>
            </a:endParaRPr>
          </a:p>
        </p:txBody>
      </p:sp>
      <p:sp>
        <p:nvSpPr>
          <p:cNvPr id="288771" name="Rectangle 3"/>
          <p:cNvSpPr>
            <a:spLocks noGrp="1" noChangeArrowheads="1"/>
          </p:cNvSpPr>
          <p:nvPr>
            <p:ph idx="1"/>
          </p:nvPr>
        </p:nvSpPr>
        <p:spPr/>
        <p:txBody>
          <a:bodyPr/>
          <a:lstStyle/>
          <a:p>
            <a:pPr algn="just" rtl="1">
              <a:buFont typeface="Wingdings" pitchFamily="2" charset="2"/>
              <a:buNone/>
            </a:pPr>
            <a:r>
              <a:rPr lang="fa-IR" smtClean="0"/>
              <a:t>از آزمون </a:t>
            </a:r>
            <a:r>
              <a:rPr lang="en-US" smtClean="0"/>
              <a:t>T</a:t>
            </a:r>
            <a:r>
              <a:rPr lang="fa-IR" smtClean="0"/>
              <a:t> براي مقايسه و تشخيص تفاوت و رابطه علي استفاده مي شود.</a:t>
            </a:r>
          </a:p>
          <a:p>
            <a:pPr algn="just" rtl="1">
              <a:buFont typeface="Wingdings" pitchFamily="2" charset="2"/>
              <a:buNone/>
            </a:pPr>
            <a:endParaRPr lang="fa-IR" smtClean="0"/>
          </a:p>
          <a:p>
            <a:pPr algn="just" rtl="1">
              <a:buFont typeface="Wingdings" pitchFamily="2" charset="2"/>
              <a:buNone/>
            </a:pPr>
            <a:r>
              <a:rPr lang="fa-IR" b="1" smtClean="0"/>
              <a:t>موارد کاربري آزمون </a:t>
            </a:r>
            <a:r>
              <a:rPr lang="en-US" b="1" smtClean="0"/>
              <a:t>T</a:t>
            </a:r>
            <a:r>
              <a:rPr lang="fa-IR" b="1" smtClean="0"/>
              <a:t> :</a:t>
            </a:r>
          </a:p>
          <a:p>
            <a:pPr algn="just" rtl="1">
              <a:buFont typeface="Wingdings" pitchFamily="2" charset="2"/>
              <a:buNone/>
            </a:pPr>
            <a:r>
              <a:rPr lang="fa-IR" smtClean="0"/>
              <a:t>الف-</a:t>
            </a:r>
            <a:r>
              <a:rPr lang="fa-IR" b="1" smtClean="0"/>
              <a:t> </a:t>
            </a:r>
            <a:r>
              <a:rPr lang="fa-IR" smtClean="0"/>
              <a:t>آزمون فرض درباره ميانگين جامعه</a:t>
            </a:r>
          </a:p>
          <a:p>
            <a:pPr algn="just" rtl="1">
              <a:buFont typeface="Wingdings" pitchFamily="2" charset="2"/>
              <a:buNone/>
            </a:pPr>
            <a:r>
              <a:rPr lang="fa-IR" smtClean="0"/>
              <a:t>ب- آزمون </a:t>
            </a:r>
            <a:r>
              <a:rPr lang="en-US" smtClean="0"/>
              <a:t>T</a:t>
            </a:r>
            <a:r>
              <a:rPr lang="fa-IR" smtClean="0"/>
              <a:t> براي مقايسه ميانگينهاي دو گروه مستقل</a:t>
            </a:r>
          </a:p>
          <a:p>
            <a:pPr algn="just" rtl="1">
              <a:buFont typeface="Wingdings" pitchFamily="2" charset="2"/>
              <a:buNone/>
            </a:pPr>
            <a:r>
              <a:rPr lang="fa-IR" smtClean="0"/>
              <a:t>ج- آزمون </a:t>
            </a:r>
            <a:r>
              <a:rPr lang="en-US" smtClean="0"/>
              <a:t>T</a:t>
            </a:r>
            <a:r>
              <a:rPr lang="fa-IR" smtClean="0"/>
              <a:t> براي گروههاي همبسته</a:t>
            </a:r>
            <a:endParaRPr lang="en-US" b="1" smtClean="0"/>
          </a:p>
        </p:txBody>
      </p:sp>
    </p:spTree>
  </p:cSld>
  <p:clrMapOvr>
    <a:masterClrMapping/>
  </p:clrMapOvr>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rrowheads="1"/>
          </p:cNvSpPr>
          <p:nvPr>
            <p:ph type="title"/>
          </p:nvPr>
        </p:nvSpPr>
        <p:spPr/>
        <p:txBody>
          <a:bodyPr rtlCol="0">
            <a:normAutofit/>
          </a:bodyPr>
          <a:lstStyle/>
          <a:p>
            <a:pPr fontAlgn="auto">
              <a:spcAft>
                <a:spcPts val="0"/>
              </a:spcAft>
              <a:defRPr/>
            </a:pPr>
            <a:r>
              <a:rPr lang="fa-IR" sz="2800" dirty="0" smtClean="0">
                <a:solidFill>
                  <a:schemeClr val="accent1">
                    <a:tint val="3000"/>
                    <a:alpha val="95000"/>
                  </a:schemeClr>
                </a:solidFill>
              </a:rPr>
              <a:t>در </a:t>
            </a:r>
            <a:r>
              <a:rPr lang="fa-IR" sz="2400" dirty="0" smtClean="0">
                <a:solidFill>
                  <a:schemeClr val="accent1">
                    <a:tint val="3000"/>
                    <a:alpha val="95000"/>
                  </a:schemeClr>
                </a:solidFill>
              </a:rPr>
              <a:t>اختيار محقق قرار ميدهد :</a:t>
            </a:r>
            <a:r>
              <a:rPr lang="en-US" sz="2400" dirty="0" smtClean="0">
                <a:solidFill>
                  <a:schemeClr val="accent1">
                    <a:tint val="3000"/>
                    <a:alpha val="95000"/>
                  </a:schemeClr>
                </a:solidFill>
              </a:rPr>
              <a:t>SPSS </a:t>
            </a:r>
            <a:r>
              <a:rPr lang="fa-IR" sz="2400" dirty="0" smtClean="0">
                <a:solidFill>
                  <a:schemeClr val="accent1">
                    <a:tint val="3000"/>
                    <a:alpha val="95000"/>
                  </a:schemeClr>
                </a:solidFill>
              </a:rPr>
              <a:t>داده هايي که رايانه بااستفاده از برنامه</a:t>
            </a:r>
            <a:r>
              <a:rPr lang="fa-IR" sz="4000" dirty="0" smtClean="0">
                <a:solidFill>
                  <a:schemeClr val="accent1">
                    <a:tint val="3000"/>
                    <a:alpha val="95000"/>
                  </a:schemeClr>
                </a:solidFill>
              </a:rPr>
              <a:t> </a:t>
            </a:r>
            <a:endParaRPr lang="en-US" sz="4000" dirty="0" smtClean="0">
              <a:solidFill>
                <a:schemeClr val="accent1">
                  <a:tint val="3000"/>
                  <a:alpha val="95000"/>
                </a:schemeClr>
              </a:solidFill>
            </a:endParaRPr>
          </a:p>
        </p:txBody>
      </p:sp>
      <p:sp>
        <p:nvSpPr>
          <p:cNvPr id="289795" name="Rectangle 3"/>
          <p:cNvSpPr>
            <a:spLocks noGrp="1" noChangeArrowheads="1"/>
          </p:cNvSpPr>
          <p:nvPr>
            <p:ph idx="1"/>
          </p:nvPr>
        </p:nvSpPr>
        <p:spPr/>
        <p:txBody>
          <a:bodyPr/>
          <a:lstStyle/>
          <a:p>
            <a:pPr>
              <a:buFont typeface="Wingdings" pitchFamily="2" charset="2"/>
              <a:buNone/>
            </a:pPr>
            <a:endParaRPr lang="fa-IR" smtClean="0"/>
          </a:p>
          <a:p>
            <a:pPr algn="just" rtl="1">
              <a:buFont typeface="Wingdings" pitchFamily="2" charset="2"/>
              <a:buNone/>
            </a:pPr>
            <a:r>
              <a:rPr lang="fa-IR" sz="2800" smtClean="0">
                <a:solidFill>
                  <a:srgbClr val="FFCCFF"/>
                </a:solidFill>
              </a:rPr>
              <a:t>1</a:t>
            </a:r>
            <a:r>
              <a:rPr lang="fa-IR" sz="2800" smtClean="0"/>
              <a:t>. فراواني مشاهده شده               </a:t>
            </a:r>
            <a:r>
              <a:rPr lang="fa-IR" sz="2800" smtClean="0">
                <a:solidFill>
                  <a:srgbClr val="FFCCFF"/>
                </a:solidFill>
              </a:rPr>
              <a:t> 7</a:t>
            </a:r>
            <a:r>
              <a:rPr lang="fa-IR" sz="2800" smtClean="0"/>
              <a:t>. درجه آزادي</a:t>
            </a:r>
          </a:p>
          <a:p>
            <a:pPr algn="just" rtl="1">
              <a:buFont typeface="Wingdings" pitchFamily="2" charset="2"/>
              <a:buNone/>
            </a:pPr>
            <a:r>
              <a:rPr lang="fa-IR" sz="2800" smtClean="0">
                <a:solidFill>
                  <a:srgbClr val="FFCCFF"/>
                </a:solidFill>
              </a:rPr>
              <a:t>2</a:t>
            </a:r>
            <a:r>
              <a:rPr lang="fa-IR" sz="2800" smtClean="0"/>
              <a:t>. فراواني مورد انتظار               </a:t>
            </a:r>
            <a:r>
              <a:rPr lang="fa-IR" sz="2800" smtClean="0">
                <a:solidFill>
                  <a:srgbClr val="FFCCFF"/>
                </a:solidFill>
              </a:rPr>
              <a:t>8</a:t>
            </a:r>
            <a:r>
              <a:rPr lang="fa-IR" sz="2800" smtClean="0"/>
              <a:t>. سطح معني داري</a:t>
            </a:r>
          </a:p>
          <a:p>
            <a:pPr algn="just" rtl="1">
              <a:buFont typeface="Wingdings" pitchFamily="2" charset="2"/>
              <a:buNone/>
            </a:pPr>
            <a:r>
              <a:rPr lang="fa-IR" sz="2800" smtClean="0">
                <a:solidFill>
                  <a:srgbClr val="FFCCFF"/>
                </a:solidFill>
              </a:rPr>
              <a:t>3</a:t>
            </a:r>
            <a:r>
              <a:rPr lang="fa-IR" sz="2800" smtClean="0"/>
              <a:t>. درصدهاي سطري                 </a:t>
            </a:r>
            <a:r>
              <a:rPr lang="fa-IR" sz="2800" smtClean="0">
                <a:solidFill>
                  <a:srgbClr val="FFCCFF"/>
                </a:solidFill>
              </a:rPr>
              <a:t> 9</a:t>
            </a:r>
            <a:r>
              <a:rPr lang="fa-IR" sz="2800" smtClean="0"/>
              <a:t>. حداقل فراواني مورد انتظار</a:t>
            </a:r>
          </a:p>
          <a:p>
            <a:pPr algn="just" rtl="1">
              <a:buFont typeface="Wingdings" pitchFamily="2" charset="2"/>
              <a:buNone/>
            </a:pPr>
            <a:r>
              <a:rPr lang="fa-IR" sz="2800" smtClean="0">
                <a:solidFill>
                  <a:srgbClr val="FFCCFF"/>
                </a:solidFill>
              </a:rPr>
              <a:t>4</a:t>
            </a:r>
            <a:r>
              <a:rPr lang="fa-IR" sz="2800" smtClean="0"/>
              <a:t>. درصدهاي ستوني                  </a:t>
            </a:r>
            <a:r>
              <a:rPr lang="fa-IR" sz="2800" smtClean="0">
                <a:solidFill>
                  <a:srgbClr val="FFCCFF"/>
                </a:solidFill>
              </a:rPr>
              <a:t>10</a:t>
            </a:r>
            <a:r>
              <a:rPr lang="fa-IR" sz="2800" smtClean="0"/>
              <a:t>. تعدادخانه هاي بامقاديرمورد</a:t>
            </a:r>
          </a:p>
          <a:p>
            <a:pPr algn="just" rtl="1">
              <a:buFont typeface="Wingdings" pitchFamily="2" charset="2"/>
              <a:buNone/>
            </a:pPr>
            <a:r>
              <a:rPr lang="fa-IR" sz="2800" smtClean="0">
                <a:solidFill>
                  <a:srgbClr val="FFCCFF"/>
                </a:solidFill>
              </a:rPr>
              <a:t>5</a:t>
            </a:r>
            <a:r>
              <a:rPr lang="fa-IR" sz="2800" smtClean="0"/>
              <a:t>. خي 2بدون تصحيح ييتس          انتظارکمتر از5مورد فراواني</a:t>
            </a:r>
          </a:p>
          <a:p>
            <a:pPr algn="just" rtl="1">
              <a:buFont typeface="Wingdings" pitchFamily="2" charset="2"/>
              <a:buNone/>
            </a:pPr>
            <a:r>
              <a:rPr lang="fa-IR" sz="2800" smtClean="0">
                <a:solidFill>
                  <a:srgbClr val="FFCCFF"/>
                </a:solidFill>
              </a:rPr>
              <a:t>6</a:t>
            </a:r>
            <a:r>
              <a:rPr lang="fa-IR" sz="2800" smtClean="0"/>
              <a:t>. خي 2 با تصحيح ييتس            </a:t>
            </a:r>
            <a:r>
              <a:rPr lang="fa-IR" sz="2800" smtClean="0">
                <a:solidFill>
                  <a:srgbClr val="FFCCFF"/>
                </a:solidFill>
              </a:rPr>
              <a:t>11</a:t>
            </a:r>
            <a:r>
              <a:rPr lang="fa-IR" sz="2800" smtClean="0"/>
              <a:t>. تعدادفراواني فاقد اطلاعات</a:t>
            </a:r>
            <a:endParaRPr lang="en-US" sz="2800" smtClean="0"/>
          </a:p>
        </p:txBody>
      </p:sp>
    </p:spTree>
  </p:cSld>
  <p:clrMapOvr>
    <a:masterClrMapping/>
  </p:clrMapOvr>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rrowheads="1"/>
          </p:cNvSpPr>
          <p:nvPr>
            <p:ph type="title"/>
          </p:nvPr>
        </p:nvSpPr>
        <p:spPr/>
        <p:txBody>
          <a:bodyPr rtlCol="0">
            <a:normAutofit/>
          </a:bodyPr>
          <a:lstStyle/>
          <a:p>
            <a:pPr fontAlgn="auto">
              <a:spcAft>
                <a:spcPts val="0"/>
              </a:spcAft>
              <a:defRPr/>
            </a:pPr>
            <a:r>
              <a:rPr lang="en-US" dirty="0" smtClean="0">
                <a:solidFill>
                  <a:schemeClr val="accent1">
                    <a:tint val="3000"/>
                    <a:alpha val="95000"/>
                  </a:schemeClr>
                </a:solidFill>
              </a:rPr>
              <a:t>SPSS </a:t>
            </a:r>
            <a:r>
              <a:rPr lang="fa-IR" dirty="0" smtClean="0">
                <a:solidFill>
                  <a:schemeClr val="accent1">
                    <a:tint val="3000"/>
                    <a:alpha val="95000"/>
                  </a:schemeClr>
                </a:solidFill>
              </a:rPr>
              <a:t>قابليتهاي برنامه</a:t>
            </a:r>
            <a:endParaRPr lang="en-US" dirty="0" smtClean="0">
              <a:solidFill>
                <a:schemeClr val="accent1">
                  <a:tint val="3000"/>
                  <a:alpha val="95000"/>
                </a:schemeClr>
              </a:solidFill>
            </a:endParaRPr>
          </a:p>
        </p:txBody>
      </p:sp>
      <p:sp>
        <p:nvSpPr>
          <p:cNvPr id="290819" name="Rectangle 3"/>
          <p:cNvSpPr>
            <a:spLocks noGrp="1" noChangeArrowheads="1"/>
          </p:cNvSpPr>
          <p:nvPr>
            <p:ph idx="1"/>
          </p:nvPr>
        </p:nvSpPr>
        <p:spPr/>
        <p:txBody>
          <a:bodyPr/>
          <a:lstStyle/>
          <a:p>
            <a:pPr algn="just" rtl="1">
              <a:buFont typeface="Wingdings" pitchFamily="2" charset="2"/>
              <a:buNone/>
            </a:pPr>
            <a:endParaRPr lang="fa-IR" smtClean="0"/>
          </a:p>
          <a:p>
            <a:pPr algn="just" rtl="1">
              <a:buFontTx/>
              <a:buChar char="-"/>
            </a:pPr>
            <a:r>
              <a:rPr lang="fa-IR" smtClean="0"/>
              <a:t>تهيه جداول توزيع فراواني و تهيه ليست داده ها</a:t>
            </a:r>
          </a:p>
          <a:p>
            <a:pPr algn="just" rtl="1">
              <a:buFontTx/>
              <a:buChar char="-"/>
            </a:pPr>
            <a:r>
              <a:rPr lang="fa-IR" smtClean="0"/>
              <a:t>تهيه جداول تقاطعي و دوبعدي و چند بعدي</a:t>
            </a:r>
          </a:p>
          <a:p>
            <a:pPr algn="just" rtl="1">
              <a:buFontTx/>
              <a:buChar char="-"/>
            </a:pPr>
            <a:r>
              <a:rPr lang="fa-IR" smtClean="0"/>
              <a:t>انجام بررسيهاي آمار توصيفي</a:t>
            </a:r>
          </a:p>
          <a:p>
            <a:pPr algn="just" rtl="1">
              <a:buFontTx/>
              <a:buChar char="-"/>
            </a:pPr>
            <a:r>
              <a:rPr lang="fa-IR" smtClean="0"/>
              <a:t>انجام بررسيهاي آمار استنباطي </a:t>
            </a:r>
          </a:p>
          <a:p>
            <a:pPr algn="just" rtl="1">
              <a:buFontTx/>
              <a:buChar char="-"/>
            </a:pPr>
            <a:r>
              <a:rPr lang="fa-IR" smtClean="0"/>
              <a:t>محاسبات رياضي</a:t>
            </a:r>
          </a:p>
          <a:p>
            <a:pPr algn="just" rtl="1">
              <a:buFontTx/>
              <a:buChar char="-"/>
            </a:pPr>
            <a:r>
              <a:rPr lang="fa-IR" smtClean="0"/>
              <a:t>تغيير، اصلاح ، جابه جايي و مرتب کردن داده ها</a:t>
            </a:r>
            <a:endParaRPr lang="en-US" smtClean="0"/>
          </a:p>
        </p:txBody>
      </p:sp>
    </p:spTree>
  </p:cSld>
  <p:clrMapOvr>
    <a:masterClrMapping/>
  </p:clrMapOvr>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rrowheads="1"/>
          </p:cNvSpPr>
          <p:nvPr>
            <p:ph type="title"/>
          </p:nvPr>
        </p:nvSpPr>
        <p:spPr>
          <a:xfrm>
            <a:off x="457200" y="274638"/>
            <a:ext cx="8229600" cy="1930400"/>
          </a:xfrm>
        </p:spPr>
        <p:txBody>
          <a:bodyPr rtlCol="0">
            <a:normAutofit/>
          </a:bodyPr>
          <a:lstStyle/>
          <a:p>
            <a:pPr fontAlgn="auto">
              <a:spcAft>
                <a:spcPts val="0"/>
              </a:spcAft>
              <a:defRPr/>
            </a:pPr>
            <a:r>
              <a:rPr lang="fa-IR" sz="4800" smtClean="0">
                <a:solidFill>
                  <a:schemeClr val="accent1">
                    <a:tint val="3000"/>
                    <a:alpha val="95000"/>
                  </a:schemeClr>
                </a:solidFill>
              </a:rPr>
              <a:t>فصل دهم</a:t>
            </a:r>
            <a:endParaRPr lang="en-US" sz="4800" smtClean="0">
              <a:solidFill>
                <a:schemeClr val="accent1">
                  <a:tint val="3000"/>
                  <a:alpha val="95000"/>
                </a:schemeClr>
              </a:solidFill>
            </a:endParaRPr>
          </a:p>
        </p:txBody>
      </p:sp>
      <p:sp>
        <p:nvSpPr>
          <p:cNvPr id="291843" name="Rectangle 3"/>
          <p:cNvSpPr>
            <a:spLocks noGrp="1" noChangeArrowheads="1"/>
          </p:cNvSpPr>
          <p:nvPr>
            <p:ph idx="1"/>
          </p:nvPr>
        </p:nvSpPr>
        <p:spPr>
          <a:xfrm>
            <a:off x="539750" y="2636838"/>
            <a:ext cx="8229600" cy="3489325"/>
          </a:xfrm>
        </p:spPr>
        <p:txBody>
          <a:bodyPr/>
          <a:lstStyle/>
          <a:p>
            <a:pPr algn="ctr">
              <a:buFont typeface="Wingdings" pitchFamily="2" charset="2"/>
              <a:buNone/>
            </a:pPr>
            <a:r>
              <a:rPr lang="fa-IR" sz="4000" smtClean="0"/>
              <a:t>تنظيم و تدوين گزارش تحقيق</a:t>
            </a:r>
            <a:endParaRPr lang="en-US" sz="400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subTitle" idx="1"/>
          </p:nvPr>
        </p:nvSpPr>
        <p:spPr>
          <a:xfrm>
            <a:off x="468313" y="404813"/>
            <a:ext cx="8280400" cy="5976937"/>
          </a:xfrm>
        </p:spPr>
        <p:txBody>
          <a:bodyPr rtlCol="0">
            <a:normAutofit/>
          </a:bodyPr>
          <a:lstStyle/>
          <a:p>
            <a:pPr algn="r" fontAlgn="auto">
              <a:spcAft>
                <a:spcPts val="0"/>
              </a:spcAft>
              <a:buFont typeface="Arial" pitchFamily="34" charset="0"/>
              <a:buNone/>
              <a:defRPr/>
            </a:pPr>
            <a:r>
              <a:rPr lang="fa-IR" b="1" dirty="0" smtClean="0">
                <a:solidFill>
                  <a:srgbClr val="FF0000"/>
                </a:solidFill>
              </a:rPr>
              <a:t>تحقيق خوب داراي ويژگيهاي زير است :</a:t>
            </a:r>
          </a:p>
          <a:p>
            <a:pPr algn="r" fontAlgn="auto">
              <a:spcAft>
                <a:spcPts val="0"/>
              </a:spcAft>
              <a:buFont typeface="Arial" pitchFamily="34" charset="0"/>
              <a:buNone/>
              <a:defRPr/>
            </a:pPr>
            <a:r>
              <a:rPr lang="fa-IR" dirty="0" smtClean="0"/>
              <a:t>-</a:t>
            </a:r>
            <a:r>
              <a:rPr lang="fa-IR" b="1" dirty="0" smtClean="0">
                <a:solidFill>
                  <a:schemeClr val="tx1"/>
                </a:solidFill>
              </a:rPr>
              <a:t>ادراکي بودن : يعني قابل درک باشد</a:t>
            </a:r>
          </a:p>
          <a:p>
            <a:pPr algn="r" fontAlgn="auto">
              <a:spcAft>
                <a:spcPts val="0"/>
              </a:spcAft>
              <a:buFont typeface="Arial" pitchFamily="34" charset="0"/>
              <a:buNone/>
              <a:defRPr/>
            </a:pPr>
            <a:r>
              <a:rPr lang="fa-IR" b="1" dirty="0" smtClean="0">
                <a:solidFill>
                  <a:schemeClr val="tx1"/>
                </a:solidFill>
              </a:rPr>
              <a:t>-بسيط بودن : تک باشد و حالت ترکيبي نداشته باشد</a:t>
            </a:r>
          </a:p>
          <a:p>
            <a:pPr algn="r" fontAlgn="auto">
              <a:spcAft>
                <a:spcPts val="0"/>
              </a:spcAft>
              <a:buFont typeface="Arial" pitchFamily="34" charset="0"/>
              <a:buNone/>
              <a:defRPr/>
            </a:pPr>
            <a:r>
              <a:rPr lang="fa-IR" b="1" dirty="0" smtClean="0">
                <a:solidFill>
                  <a:schemeClr val="tx1"/>
                </a:solidFill>
              </a:rPr>
              <a:t>-ميکرو بودن : در حد توان محقق باشد</a:t>
            </a:r>
          </a:p>
          <a:p>
            <a:pPr algn="r" fontAlgn="auto">
              <a:spcAft>
                <a:spcPts val="0"/>
              </a:spcAft>
              <a:buFontTx/>
              <a:buNone/>
              <a:defRPr/>
            </a:pPr>
            <a:r>
              <a:rPr lang="fa-IR" b="1" dirty="0" smtClean="0">
                <a:solidFill>
                  <a:schemeClr val="tx1"/>
                </a:solidFill>
              </a:rPr>
              <a:t>- نو بودن</a:t>
            </a:r>
          </a:p>
          <a:p>
            <a:pPr algn="r" fontAlgn="auto">
              <a:spcAft>
                <a:spcPts val="0"/>
              </a:spcAft>
              <a:buFontTx/>
              <a:buNone/>
              <a:defRPr/>
            </a:pPr>
            <a:r>
              <a:rPr lang="fa-IR" b="1" dirty="0" smtClean="0">
                <a:solidFill>
                  <a:schemeClr val="tx1"/>
                </a:solidFill>
              </a:rPr>
              <a:t>-مرتبط با رشته تخصصي محقق بودن</a:t>
            </a:r>
          </a:p>
          <a:p>
            <a:pPr algn="r" fontAlgn="auto">
              <a:spcAft>
                <a:spcPts val="0"/>
              </a:spcAft>
              <a:buFontTx/>
              <a:buNone/>
              <a:defRPr/>
            </a:pPr>
            <a:r>
              <a:rPr lang="fa-IR" b="1" dirty="0" smtClean="0">
                <a:solidFill>
                  <a:schemeClr val="tx1"/>
                </a:solidFill>
              </a:rPr>
              <a:t>-شفاف بودن : ابهام نداشته باشد</a:t>
            </a:r>
          </a:p>
          <a:p>
            <a:pPr algn="r" fontAlgn="auto">
              <a:spcAft>
                <a:spcPts val="0"/>
              </a:spcAft>
              <a:buFontTx/>
              <a:buNone/>
              <a:defRPr/>
            </a:pPr>
            <a:endParaRPr lang="fa-IR" dirty="0" smtClean="0"/>
          </a:p>
          <a:p>
            <a:pPr algn="r" fontAlgn="auto">
              <a:spcAft>
                <a:spcPts val="0"/>
              </a:spcAft>
              <a:buFontTx/>
              <a:buNone/>
              <a:defRPr/>
            </a:pPr>
            <a:endParaRPr lang="fa-IR" dirty="0" smtClean="0"/>
          </a:p>
          <a:p>
            <a:pPr algn="r" fontAlgn="auto">
              <a:spcAft>
                <a:spcPts val="0"/>
              </a:spcAft>
              <a:buFontTx/>
              <a:buNone/>
              <a:defRPr/>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138">
                                            <p:txEl>
                                              <p:pRg st="0" end="0"/>
                                            </p:txEl>
                                          </p:spTgt>
                                        </p:tgtEl>
                                        <p:attrNameLst>
                                          <p:attrName>style.visibility</p:attrName>
                                        </p:attrNameLst>
                                      </p:cBhvr>
                                      <p:to>
                                        <p:strVal val="visible"/>
                                      </p:to>
                                    </p:set>
                                    <p:anim calcmode="lin" valueType="num">
                                      <p:cBhvr additive="base">
                                        <p:cTn id="7" dur="500" fill="hold"/>
                                        <p:tgtEl>
                                          <p:spTgt spid="911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1138">
                                            <p:txEl>
                                              <p:pRg st="1" end="1"/>
                                            </p:txEl>
                                          </p:spTgt>
                                        </p:tgtEl>
                                        <p:attrNameLst>
                                          <p:attrName>style.visibility</p:attrName>
                                        </p:attrNameLst>
                                      </p:cBhvr>
                                      <p:to>
                                        <p:strVal val="visible"/>
                                      </p:to>
                                    </p:set>
                                    <p:anim calcmode="lin" valueType="num">
                                      <p:cBhvr additive="base">
                                        <p:cTn id="13" dur="500" fill="hold"/>
                                        <p:tgtEl>
                                          <p:spTgt spid="911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1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1138">
                                            <p:txEl>
                                              <p:pRg st="2" end="2"/>
                                            </p:txEl>
                                          </p:spTgt>
                                        </p:tgtEl>
                                        <p:attrNameLst>
                                          <p:attrName>style.visibility</p:attrName>
                                        </p:attrNameLst>
                                      </p:cBhvr>
                                      <p:to>
                                        <p:strVal val="visible"/>
                                      </p:to>
                                    </p:set>
                                    <p:anim calcmode="lin" valueType="num">
                                      <p:cBhvr additive="base">
                                        <p:cTn id="19" dur="500" fill="hold"/>
                                        <p:tgtEl>
                                          <p:spTgt spid="911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11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1138">
                                            <p:txEl>
                                              <p:pRg st="3" end="3"/>
                                            </p:txEl>
                                          </p:spTgt>
                                        </p:tgtEl>
                                        <p:attrNameLst>
                                          <p:attrName>style.visibility</p:attrName>
                                        </p:attrNameLst>
                                      </p:cBhvr>
                                      <p:to>
                                        <p:strVal val="visible"/>
                                      </p:to>
                                    </p:set>
                                    <p:anim calcmode="lin" valueType="num">
                                      <p:cBhvr additive="base">
                                        <p:cTn id="25" dur="500" fill="hold"/>
                                        <p:tgtEl>
                                          <p:spTgt spid="911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11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1138">
                                            <p:txEl>
                                              <p:pRg st="4" end="4"/>
                                            </p:txEl>
                                          </p:spTgt>
                                        </p:tgtEl>
                                        <p:attrNameLst>
                                          <p:attrName>style.visibility</p:attrName>
                                        </p:attrNameLst>
                                      </p:cBhvr>
                                      <p:to>
                                        <p:strVal val="visible"/>
                                      </p:to>
                                    </p:set>
                                    <p:anim calcmode="lin" valueType="num">
                                      <p:cBhvr additive="base">
                                        <p:cTn id="31" dur="500" fill="hold"/>
                                        <p:tgtEl>
                                          <p:spTgt spid="9113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11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1138">
                                            <p:txEl>
                                              <p:pRg st="5" end="5"/>
                                            </p:txEl>
                                          </p:spTgt>
                                        </p:tgtEl>
                                        <p:attrNameLst>
                                          <p:attrName>style.visibility</p:attrName>
                                        </p:attrNameLst>
                                      </p:cBhvr>
                                      <p:to>
                                        <p:strVal val="visible"/>
                                      </p:to>
                                    </p:set>
                                    <p:anim calcmode="lin" valueType="num">
                                      <p:cBhvr additive="base">
                                        <p:cTn id="37" dur="500" fill="hold"/>
                                        <p:tgtEl>
                                          <p:spTgt spid="9113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113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1138">
                                            <p:txEl>
                                              <p:pRg st="6" end="6"/>
                                            </p:txEl>
                                          </p:spTgt>
                                        </p:tgtEl>
                                        <p:attrNameLst>
                                          <p:attrName>style.visibility</p:attrName>
                                        </p:attrNameLst>
                                      </p:cBhvr>
                                      <p:to>
                                        <p:strVal val="visible"/>
                                      </p:to>
                                    </p:set>
                                    <p:anim calcmode="lin" valueType="num">
                                      <p:cBhvr additive="base">
                                        <p:cTn id="43" dur="500" fill="hold"/>
                                        <p:tgtEl>
                                          <p:spTgt spid="9113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113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عناصر و ساختار گزارش تحقيق</a:t>
            </a:r>
            <a:endParaRPr lang="en-US" dirty="0" smtClean="0">
              <a:solidFill>
                <a:schemeClr val="accent1">
                  <a:tint val="3000"/>
                  <a:alpha val="95000"/>
                </a:schemeClr>
              </a:solidFill>
            </a:endParaRPr>
          </a:p>
        </p:txBody>
      </p:sp>
      <p:sp>
        <p:nvSpPr>
          <p:cNvPr id="292867" name="Rectangle 3"/>
          <p:cNvSpPr>
            <a:spLocks noGrp="1" noChangeArrowheads="1"/>
          </p:cNvSpPr>
          <p:nvPr>
            <p:ph idx="1"/>
          </p:nvPr>
        </p:nvSpPr>
        <p:spPr/>
        <p:txBody>
          <a:bodyPr/>
          <a:lstStyle/>
          <a:p>
            <a:pPr algn="justLow" rtl="1">
              <a:buFont typeface="Wingdings" pitchFamily="2" charset="2"/>
              <a:buNone/>
            </a:pPr>
            <a:r>
              <a:rPr lang="fa-IR" smtClean="0"/>
              <a:t>                               1) جلد</a:t>
            </a:r>
          </a:p>
          <a:p>
            <a:pPr algn="justLow" rtl="1">
              <a:buFont typeface="Wingdings" pitchFamily="2" charset="2"/>
              <a:buNone/>
            </a:pPr>
            <a:r>
              <a:rPr lang="fa-IR" smtClean="0"/>
              <a:t>                               2) صفحه بسم الله الرحمن الرحيم </a:t>
            </a:r>
          </a:p>
          <a:p>
            <a:pPr algn="justLow" rtl="1">
              <a:buFont typeface="Wingdings" pitchFamily="2" charset="2"/>
              <a:buNone/>
            </a:pPr>
            <a:r>
              <a:rPr lang="fa-IR" smtClean="0"/>
              <a:t>                               3) صفحه عنوان</a:t>
            </a:r>
          </a:p>
          <a:p>
            <a:pPr algn="justLow" rtl="1">
              <a:buFont typeface="Wingdings" pitchFamily="2" charset="2"/>
              <a:buNone/>
            </a:pPr>
            <a:r>
              <a:rPr lang="fa-IR" smtClean="0"/>
              <a:t>الف) عنصر مقدمات        4) صفحه تقديم وتشکر</a:t>
            </a:r>
          </a:p>
          <a:p>
            <a:pPr algn="justLow" rtl="1">
              <a:buFont typeface="Wingdings" pitchFamily="2" charset="2"/>
              <a:buNone/>
            </a:pPr>
            <a:r>
              <a:rPr lang="fa-IR" smtClean="0"/>
              <a:t>                               5) صفحه تأييدها</a:t>
            </a:r>
          </a:p>
          <a:p>
            <a:pPr algn="justLow" rtl="1">
              <a:buFont typeface="Wingdings" pitchFamily="2" charset="2"/>
              <a:buNone/>
            </a:pPr>
            <a:r>
              <a:rPr lang="fa-IR" smtClean="0"/>
              <a:t>                               6) پيشگفتار</a:t>
            </a:r>
          </a:p>
          <a:p>
            <a:pPr algn="justLow" rtl="1">
              <a:buFont typeface="Wingdings" pitchFamily="2" charset="2"/>
              <a:buNone/>
            </a:pPr>
            <a:r>
              <a:rPr lang="fa-IR" smtClean="0"/>
              <a:t>                               7) چکيده به زبان اصلي</a:t>
            </a:r>
            <a:endParaRPr lang="en-US" smtClean="0"/>
          </a:p>
        </p:txBody>
      </p:sp>
      <p:sp>
        <p:nvSpPr>
          <p:cNvPr id="292868" name="Line 4"/>
          <p:cNvSpPr>
            <a:spLocks noChangeShapeType="1"/>
          </p:cNvSpPr>
          <p:nvPr/>
        </p:nvSpPr>
        <p:spPr bwMode="auto">
          <a:xfrm flipH="1" flipV="1">
            <a:off x="5003800" y="1989138"/>
            <a:ext cx="863600" cy="1655762"/>
          </a:xfrm>
          <a:prstGeom prst="line">
            <a:avLst/>
          </a:prstGeom>
          <a:noFill/>
          <a:ln w="9525">
            <a:solidFill>
              <a:schemeClr val="tx1"/>
            </a:solidFill>
            <a:round/>
            <a:headEnd/>
            <a:tailEnd type="triangle" w="med" len="med"/>
          </a:ln>
        </p:spPr>
        <p:txBody>
          <a:bodyPr/>
          <a:lstStyle/>
          <a:p>
            <a:endParaRPr lang="en-US"/>
          </a:p>
        </p:txBody>
      </p:sp>
      <p:sp>
        <p:nvSpPr>
          <p:cNvPr id="292869" name="Line 5"/>
          <p:cNvSpPr>
            <a:spLocks noChangeShapeType="1"/>
          </p:cNvSpPr>
          <p:nvPr/>
        </p:nvSpPr>
        <p:spPr bwMode="auto">
          <a:xfrm flipH="1" flipV="1">
            <a:off x="4932363" y="2565400"/>
            <a:ext cx="935037" cy="1079500"/>
          </a:xfrm>
          <a:prstGeom prst="line">
            <a:avLst/>
          </a:prstGeom>
          <a:noFill/>
          <a:ln w="9525">
            <a:solidFill>
              <a:schemeClr val="tx1"/>
            </a:solidFill>
            <a:round/>
            <a:headEnd/>
            <a:tailEnd type="triangle" w="med" len="med"/>
          </a:ln>
        </p:spPr>
        <p:txBody>
          <a:bodyPr/>
          <a:lstStyle/>
          <a:p>
            <a:endParaRPr lang="en-US"/>
          </a:p>
        </p:txBody>
      </p:sp>
      <p:sp>
        <p:nvSpPr>
          <p:cNvPr id="292870" name="Line 6"/>
          <p:cNvSpPr>
            <a:spLocks noChangeShapeType="1"/>
          </p:cNvSpPr>
          <p:nvPr/>
        </p:nvSpPr>
        <p:spPr bwMode="auto">
          <a:xfrm flipH="1" flipV="1">
            <a:off x="4932363" y="3068638"/>
            <a:ext cx="935037" cy="576262"/>
          </a:xfrm>
          <a:prstGeom prst="line">
            <a:avLst/>
          </a:prstGeom>
          <a:noFill/>
          <a:ln w="9525">
            <a:solidFill>
              <a:schemeClr val="tx1"/>
            </a:solidFill>
            <a:round/>
            <a:headEnd/>
            <a:tailEnd type="triangle" w="med" len="med"/>
          </a:ln>
        </p:spPr>
        <p:txBody>
          <a:bodyPr/>
          <a:lstStyle/>
          <a:p>
            <a:endParaRPr lang="en-US"/>
          </a:p>
        </p:txBody>
      </p:sp>
      <p:sp>
        <p:nvSpPr>
          <p:cNvPr id="292871" name="Line 7"/>
          <p:cNvSpPr>
            <a:spLocks noChangeShapeType="1"/>
          </p:cNvSpPr>
          <p:nvPr/>
        </p:nvSpPr>
        <p:spPr bwMode="auto">
          <a:xfrm flipH="1" flipV="1">
            <a:off x="5076825" y="3573463"/>
            <a:ext cx="790575" cy="71437"/>
          </a:xfrm>
          <a:prstGeom prst="line">
            <a:avLst/>
          </a:prstGeom>
          <a:noFill/>
          <a:ln w="9525">
            <a:solidFill>
              <a:schemeClr val="tx1"/>
            </a:solidFill>
            <a:round/>
            <a:headEnd/>
            <a:tailEnd type="triangle" w="med" len="med"/>
          </a:ln>
        </p:spPr>
        <p:txBody>
          <a:bodyPr/>
          <a:lstStyle/>
          <a:p>
            <a:endParaRPr lang="en-US"/>
          </a:p>
        </p:txBody>
      </p:sp>
      <p:sp>
        <p:nvSpPr>
          <p:cNvPr id="292872" name="Line 8"/>
          <p:cNvSpPr>
            <a:spLocks noChangeShapeType="1"/>
          </p:cNvSpPr>
          <p:nvPr/>
        </p:nvSpPr>
        <p:spPr bwMode="auto">
          <a:xfrm flipH="1">
            <a:off x="5003800" y="3644900"/>
            <a:ext cx="863600" cy="431800"/>
          </a:xfrm>
          <a:prstGeom prst="line">
            <a:avLst/>
          </a:prstGeom>
          <a:noFill/>
          <a:ln w="9525">
            <a:solidFill>
              <a:schemeClr val="tx1"/>
            </a:solidFill>
            <a:round/>
            <a:headEnd/>
            <a:tailEnd type="triangle" w="med" len="med"/>
          </a:ln>
        </p:spPr>
        <p:txBody>
          <a:bodyPr/>
          <a:lstStyle/>
          <a:p>
            <a:endParaRPr lang="en-US"/>
          </a:p>
        </p:txBody>
      </p:sp>
      <p:sp>
        <p:nvSpPr>
          <p:cNvPr id="292873" name="Line 9"/>
          <p:cNvSpPr>
            <a:spLocks noChangeShapeType="1"/>
          </p:cNvSpPr>
          <p:nvPr/>
        </p:nvSpPr>
        <p:spPr bwMode="auto">
          <a:xfrm flipH="1">
            <a:off x="5003800" y="3644900"/>
            <a:ext cx="863600" cy="1079500"/>
          </a:xfrm>
          <a:prstGeom prst="line">
            <a:avLst/>
          </a:prstGeom>
          <a:noFill/>
          <a:ln w="9525">
            <a:solidFill>
              <a:schemeClr val="tx1"/>
            </a:solidFill>
            <a:round/>
            <a:headEnd/>
            <a:tailEnd type="triangle" w="med" len="med"/>
          </a:ln>
        </p:spPr>
        <p:txBody>
          <a:bodyPr/>
          <a:lstStyle/>
          <a:p>
            <a:endParaRPr lang="en-US"/>
          </a:p>
        </p:txBody>
      </p:sp>
      <p:sp>
        <p:nvSpPr>
          <p:cNvPr id="292874" name="Line 10"/>
          <p:cNvSpPr>
            <a:spLocks noChangeShapeType="1"/>
          </p:cNvSpPr>
          <p:nvPr/>
        </p:nvSpPr>
        <p:spPr bwMode="auto">
          <a:xfrm flipH="1">
            <a:off x="5003800" y="3716338"/>
            <a:ext cx="863600" cy="1512887"/>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idx="1"/>
          </p:nvPr>
        </p:nvSpPr>
        <p:spPr>
          <a:xfrm>
            <a:off x="457200" y="765175"/>
            <a:ext cx="8229600" cy="5360988"/>
          </a:xfrm>
        </p:spPr>
        <p:txBody>
          <a:bodyPr/>
          <a:lstStyle/>
          <a:p>
            <a:pPr algn="justLow" rtl="1">
              <a:buFont typeface="Wingdings" pitchFamily="2" charset="2"/>
              <a:buNone/>
            </a:pPr>
            <a:endParaRPr lang="fa-IR" smtClean="0"/>
          </a:p>
          <a:p>
            <a:pPr algn="justLow" rtl="1">
              <a:buFont typeface="Wingdings" pitchFamily="2" charset="2"/>
              <a:buNone/>
            </a:pPr>
            <a:endParaRPr lang="fa-IR" smtClean="0"/>
          </a:p>
          <a:p>
            <a:pPr algn="justLow" rtl="1">
              <a:buFont typeface="Wingdings" pitchFamily="2" charset="2"/>
              <a:buNone/>
            </a:pPr>
            <a:r>
              <a:rPr lang="fa-IR" smtClean="0"/>
              <a:t>                                     1. عنصر فهرستها                                     </a:t>
            </a:r>
          </a:p>
          <a:p>
            <a:pPr algn="justLow" rtl="1">
              <a:buFont typeface="Wingdings" pitchFamily="2" charset="2"/>
              <a:buNone/>
            </a:pPr>
            <a:r>
              <a:rPr lang="fa-IR" smtClean="0"/>
              <a:t>ب) عنصر فهرستها  </a:t>
            </a:r>
          </a:p>
          <a:p>
            <a:pPr algn="justLow" rtl="1">
              <a:buFont typeface="Wingdings" pitchFamily="2" charset="2"/>
              <a:buNone/>
            </a:pPr>
            <a:r>
              <a:rPr lang="fa-IR" smtClean="0"/>
              <a:t>                                     2. فهرست پيکرها</a:t>
            </a:r>
            <a:endParaRPr lang="fa-IR" sz="2800" smtClean="0"/>
          </a:p>
          <a:p>
            <a:pPr algn="justLow" rtl="1">
              <a:buFont typeface="Wingdings" pitchFamily="2" charset="2"/>
              <a:buNone/>
            </a:pPr>
            <a:r>
              <a:rPr lang="fa-IR" sz="2800" smtClean="0"/>
              <a:t>                                   ( جدولها،نمودارها،نقشه ها،عکسها)</a:t>
            </a:r>
            <a:r>
              <a:rPr lang="fa-IR" smtClean="0"/>
              <a:t>        </a:t>
            </a:r>
            <a:endParaRPr lang="en-US" smtClean="0"/>
          </a:p>
        </p:txBody>
      </p:sp>
      <p:sp>
        <p:nvSpPr>
          <p:cNvPr id="293891" name="Line 3"/>
          <p:cNvSpPr>
            <a:spLocks noChangeShapeType="1"/>
          </p:cNvSpPr>
          <p:nvPr/>
        </p:nvSpPr>
        <p:spPr bwMode="auto">
          <a:xfrm flipH="1" flipV="1">
            <a:off x="4284663" y="2276475"/>
            <a:ext cx="1655762" cy="576263"/>
          </a:xfrm>
          <a:prstGeom prst="line">
            <a:avLst/>
          </a:prstGeom>
          <a:noFill/>
          <a:ln w="9525">
            <a:solidFill>
              <a:schemeClr val="tx1"/>
            </a:solidFill>
            <a:round/>
            <a:headEnd/>
            <a:tailEnd type="triangle" w="med" len="med"/>
          </a:ln>
        </p:spPr>
        <p:txBody>
          <a:bodyPr/>
          <a:lstStyle/>
          <a:p>
            <a:endParaRPr lang="en-US"/>
          </a:p>
        </p:txBody>
      </p:sp>
      <p:sp>
        <p:nvSpPr>
          <p:cNvPr id="293892" name="Line 4"/>
          <p:cNvSpPr>
            <a:spLocks noChangeShapeType="1"/>
          </p:cNvSpPr>
          <p:nvPr/>
        </p:nvSpPr>
        <p:spPr bwMode="auto">
          <a:xfrm flipH="1">
            <a:off x="4284663" y="2852738"/>
            <a:ext cx="1655762" cy="504825"/>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idx="1"/>
          </p:nvPr>
        </p:nvSpPr>
        <p:spPr>
          <a:xfrm>
            <a:off x="457200" y="549275"/>
            <a:ext cx="8229600" cy="5576888"/>
          </a:xfrm>
        </p:spPr>
        <p:txBody>
          <a:bodyPr/>
          <a:lstStyle/>
          <a:p>
            <a:pPr algn="justLow" rtl="1">
              <a:buFont typeface="Wingdings" pitchFamily="2" charset="2"/>
              <a:buNone/>
            </a:pPr>
            <a:r>
              <a:rPr lang="fa-IR" smtClean="0"/>
              <a:t>                             </a:t>
            </a:r>
          </a:p>
          <a:p>
            <a:pPr algn="justLow" rtl="1">
              <a:buFont typeface="Wingdings" pitchFamily="2" charset="2"/>
              <a:buNone/>
            </a:pPr>
            <a:r>
              <a:rPr lang="fa-IR" smtClean="0"/>
              <a:t>                              1. مقدمه</a:t>
            </a:r>
          </a:p>
          <a:p>
            <a:pPr algn="justLow" rtl="1">
              <a:buFont typeface="Wingdings" pitchFamily="2" charset="2"/>
              <a:buNone/>
            </a:pPr>
            <a:r>
              <a:rPr lang="fa-IR" smtClean="0"/>
              <a:t>                              2. روش تحقيق</a:t>
            </a:r>
          </a:p>
          <a:p>
            <a:pPr algn="justLow" rtl="1">
              <a:buFont typeface="Wingdings" pitchFamily="2" charset="2"/>
              <a:buNone/>
            </a:pPr>
            <a:r>
              <a:rPr lang="fa-IR" smtClean="0"/>
              <a:t>                              3. ادبيات،مباحث نظري وسوابق         ج) عنصر متن           موضوع</a:t>
            </a:r>
          </a:p>
          <a:p>
            <a:pPr algn="justLow" rtl="1">
              <a:buFont typeface="Wingdings" pitchFamily="2" charset="2"/>
              <a:buNone/>
            </a:pPr>
            <a:r>
              <a:rPr lang="fa-IR" smtClean="0"/>
              <a:t>                              4. بيان داده ها و اطلاعات</a:t>
            </a:r>
          </a:p>
          <a:p>
            <a:pPr algn="justLow" rtl="1">
              <a:buFont typeface="Wingdings" pitchFamily="2" charset="2"/>
              <a:buNone/>
            </a:pPr>
            <a:r>
              <a:rPr lang="fa-IR" smtClean="0"/>
              <a:t>                              5. تجزيه و تحليل داده ها و استنتاج</a:t>
            </a:r>
          </a:p>
          <a:p>
            <a:pPr algn="justLow" rtl="1">
              <a:buFont typeface="Wingdings" pitchFamily="2" charset="2"/>
              <a:buNone/>
            </a:pPr>
            <a:r>
              <a:rPr lang="fa-IR" smtClean="0"/>
              <a:t>                              6. پيشنهادها</a:t>
            </a:r>
            <a:endParaRPr lang="en-US" smtClean="0"/>
          </a:p>
        </p:txBody>
      </p:sp>
      <p:sp>
        <p:nvSpPr>
          <p:cNvPr id="294915" name="Line 3"/>
          <p:cNvSpPr>
            <a:spLocks noChangeShapeType="1"/>
          </p:cNvSpPr>
          <p:nvPr/>
        </p:nvSpPr>
        <p:spPr bwMode="auto">
          <a:xfrm flipH="1" flipV="1">
            <a:off x="5076825" y="1557338"/>
            <a:ext cx="1150938" cy="1584325"/>
          </a:xfrm>
          <a:prstGeom prst="line">
            <a:avLst/>
          </a:prstGeom>
          <a:noFill/>
          <a:ln w="9525">
            <a:solidFill>
              <a:schemeClr val="tx1"/>
            </a:solidFill>
            <a:round/>
            <a:headEnd/>
            <a:tailEnd type="triangle" w="med" len="med"/>
          </a:ln>
        </p:spPr>
        <p:txBody>
          <a:bodyPr/>
          <a:lstStyle/>
          <a:p>
            <a:endParaRPr lang="en-US"/>
          </a:p>
        </p:txBody>
      </p:sp>
      <p:sp>
        <p:nvSpPr>
          <p:cNvPr id="294916" name="Line 4"/>
          <p:cNvSpPr>
            <a:spLocks noChangeShapeType="1"/>
          </p:cNvSpPr>
          <p:nvPr/>
        </p:nvSpPr>
        <p:spPr bwMode="auto">
          <a:xfrm flipH="1" flipV="1">
            <a:off x="5076825" y="2060575"/>
            <a:ext cx="1150938" cy="1081088"/>
          </a:xfrm>
          <a:prstGeom prst="line">
            <a:avLst/>
          </a:prstGeom>
          <a:noFill/>
          <a:ln w="9525">
            <a:solidFill>
              <a:schemeClr val="tx1"/>
            </a:solidFill>
            <a:round/>
            <a:headEnd/>
            <a:tailEnd type="triangle" w="med" len="med"/>
          </a:ln>
        </p:spPr>
        <p:txBody>
          <a:bodyPr/>
          <a:lstStyle/>
          <a:p>
            <a:endParaRPr lang="en-US"/>
          </a:p>
        </p:txBody>
      </p:sp>
      <p:sp>
        <p:nvSpPr>
          <p:cNvPr id="294917" name="Line 5"/>
          <p:cNvSpPr>
            <a:spLocks noChangeShapeType="1"/>
          </p:cNvSpPr>
          <p:nvPr/>
        </p:nvSpPr>
        <p:spPr bwMode="auto">
          <a:xfrm flipH="1" flipV="1">
            <a:off x="5148263" y="2636838"/>
            <a:ext cx="1079500" cy="504825"/>
          </a:xfrm>
          <a:prstGeom prst="line">
            <a:avLst/>
          </a:prstGeom>
          <a:noFill/>
          <a:ln w="9525">
            <a:solidFill>
              <a:schemeClr val="tx1"/>
            </a:solidFill>
            <a:round/>
            <a:headEnd/>
            <a:tailEnd type="triangle" w="med" len="med"/>
          </a:ln>
        </p:spPr>
        <p:txBody>
          <a:bodyPr/>
          <a:lstStyle/>
          <a:p>
            <a:endParaRPr lang="en-US"/>
          </a:p>
        </p:txBody>
      </p:sp>
      <p:sp>
        <p:nvSpPr>
          <p:cNvPr id="294918" name="Line 6"/>
          <p:cNvSpPr>
            <a:spLocks noChangeShapeType="1"/>
          </p:cNvSpPr>
          <p:nvPr/>
        </p:nvSpPr>
        <p:spPr bwMode="auto">
          <a:xfrm flipH="1">
            <a:off x="5148263" y="3141663"/>
            <a:ext cx="1079500" cy="431800"/>
          </a:xfrm>
          <a:prstGeom prst="line">
            <a:avLst/>
          </a:prstGeom>
          <a:noFill/>
          <a:ln w="9525">
            <a:solidFill>
              <a:schemeClr val="tx1"/>
            </a:solidFill>
            <a:round/>
            <a:headEnd/>
            <a:tailEnd type="triangle" w="med" len="med"/>
          </a:ln>
        </p:spPr>
        <p:txBody>
          <a:bodyPr/>
          <a:lstStyle/>
          <a:p>
            <a:endParaRPr lang="en-US"/>
          </a:p>
        </p:txBody>
      </p:sp>
      <p:sp>
        <p:nvSpPr>
          <p:cNvPr id="294919" name="Line 7"/>
          <p:cNvSpPr>
            <a:spLocks noChangeShapeType="1"/>
          </p:cNvSpPr>
          <p:nvPr/>
        </p:nvSpPr>
        <p:spPr bwMode="auto">
          <a:xfrm flipH="1">
            <a:off x="5148263" y="3141663"/>
            <a:ext cx="1079500" cy="1008062"/>
          </a:xfrm>
          <a:prstGeom prst="line">
            <a:avLst/>
          </a:prstGeom>
          <a:noFill/>
          <a:ln w="9525">
            <a:solidFill>
              <a:schemeClr val="tx1"/>
            </a:solidFill>
            <a:round/>
            <a:headEnd/>
            <a:tailEnd type="triangle" w="med" len="med"/>
          </a:ln>
        </p:spPr>
        <p:txBody>
          <a:bodyPr/>
          <a:lstStyle/>
          <a:p>
            <a:endParaRPr lang="en-US"/>
          </a:p>
        </p:txBody>
      </p:sp>
      <p:sp>
        <p:nvSpPr>
          <p:cNvPr id="294920" name="Line 8"/>
          <p:cNvSpPr>
            <a:spLocks noChangeShapeType="1"/>
          </p:cNvSpPr>
          <p:nvPr/>
        </p:nvSpPr>
        <p:spPr bwMode="auto">
          <a:xfrm flipH="1">
            <a:off x="5148263" y="3141663"/>
            <a:ext cx="1079500" cy="1582737"/>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idx="1"/>
          </p:nvPr>
        </p:nvSpPr>
        <p:spPr>
          <a:xfrm>
            <a:off x="457200" y="549275"/>
            <a:ext cx="8229600" cy="5576888"/>
          </a:xfrm>
        </p:spPr>
        <p:txBody>
          <a:bodyPr/>
          <a:lstStyle/>
          <a:p>
            <a:pPr algn="justLow" rtl="1">
              <a:buFont typeface="Wingdings" pitchFamily="2" charset="2"/>
              <a:buNone/>
            </a:pPr>
            <a:endParaRPr lang="fa-IR" smtClean="0"/>
          </a:p>
          <a:p>
            <a:pPr algn="justLow" rtl="1">
              <a:buFont typeface="Wingdings" pitchFamily="2" charset="2"/>
              <a:buNone/>
            </a:pPr>
            <a:endParaRPr lang="fa-IR" smtClean="0"/>
          </a:p>
          <a:p>
            <a:pPr algn="justLow" rtl="1">
              <a:buFont typeface="Wingdings" pitchFamily="2" charset="2"/>
              <a:buNone/>
            </a:pPr>
            <a:endParaRPr lang="fa-IR" smtClean="0"/>
          </a:p>
          <a:p>
            <a:pPr algn="justLow" rtl="1">
              <a:buFont typeface="Wingdings" pitchFamily="2" charset="2"/>
              <a:buNone/>
            </a:pPr>
            <a:r>
              <a:rPr lang="fa-IR" smtClean="0"/>
              <a:t>                                1. کتب (فارسي،عربي،لاتين)</a:t>
            </a:r>
          </a:p>
          <a:p>
            <a:pPr algn="justLow" rtl="1">
              <a:buFont typeface="Wingdings" pitchFamily="2" charset="2"/>
              <a:buNone/>
            </a:pPr>
            <a:r>
              <a:rPr lang="fa-IR" smtClean="0"/>
              <a:t>د) عنصر کتابنامه      </a:t>
            </a:r>
          </a:p>
          <a:p>
            <a:pPr algn="justLow" rtl="1">
              <a:buFont typeface="Wingdings" pitchFamily="2" charset="2"/>
              <a:buNone/>
            </a:pPr>
            <a:r>
              <a:rPr lang="fa-IR" smtClean="0"/>
              <a:t>                                2. مقالات(فارسي،عربي،لاتين)</a:t>
            </a:r>
          </a:p>
          <a:p>
            <a:pPr algn="justLow" rtl="1">
              <a:buFont typeface="Wingdings" pitchFamily="2" charset="2"/>
              <a:buNone/>
            </a:pPr>
            <a:r>
              <a:rPr lang="fa-IR" smtClean="0"/>
              <a:t>                                    </a:t>
            </a:r>
            <a:endParaRPr lang="en-US" smtClean="0"/>
          </a:p>
        </p:txBody>
      </p:sp>
      <p:sp>
        <p:nvSpPr>
          <p:cNvPr id="295939" name="Line 3"/>
          <p:cNvSpPr>
            <a:spLocks noChangeShapeType="1"/>
          </p:cNvSpPr>
          <p:nvPr/>
        </p:nvSpPr>
        <p:spPr bwMode="auto">
          <a:xfrm flipH="1" flipV="1">
            <a:off x="4859338" y="2636838"/>
            <a:ext cx="1296987" cy="576262"/>
          </a:xfrm>
          <a:prstGeom prst="line">
            <a:avLst/>
          </a:prstGeom>
          <a:noFill/>
          <a:ln w="9525">
            <a:solidFill>
              <a:schemeClr val="tx1"/>
            </a:solidFill>
            <a:round/>
            <a:headEnd/>
            <a:tailEnd type="triangle" w="med" len="med"/>
          </a:ln>
        </p:spPr>
        <p:txBody>
          <a:bodyPr/>
          <a:lstStyle/>
          <a:p>
            <a:endParaRPr lang="en-US"/>
          </a:p>
        </p:txBody>
      </p:sp>
      <p:sp>
        <p:nvSpPr>
          <p:cNvPr id="295940" name="Line 4"/>
          <p:cNvSpPr>
            <a:spLocks noChangeShapeType="1"/>
          </p:cNvSpPr>
          <p:nvPr/>
        </p:nvSpPr>
        <p:spPr bwMode="auto">
          <a:xfrm flipH="1">
            <a:off x="4859338" y="3213100"/>
            <a:ext cx="1296987" cy="503238"/>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idx="1"/>
          </p:nvPr>
        </p:nvSpPr>
        <p:spPr>
          <a:xfrm>
            <a:off x="457200" y="620713"/>
            <a:ext cx="8229600" cy="5505450"/>
          </a:xfrm>
        </p:spPr>
        <p:txBody>
          <a:bodyPr/>
          <a:lstStyle/>
          <a:p>
            <a:pPr algn="justLow" rtl="1">
              <a:buFont typeface="Wingdings" pitchFamily="2" charset="2"/>
              <a:buNone/>
            </a:pPr>
            <a:r>
              <a:rPr lang="fa-IR" smtClean="0"/>
              <a:t>                             1. طرح تحقيق</a:t>
            </a:r>
          </a:p>
          <a:p>
            <a:pPr algn="justLow" rtl="1">
              <a:buFont typeface="Wingdings" pitchFamily="2" charset="2"/>
              <a:buNone/>
            </a:pPr>
            <a:r>
              <a:rPr lang="fa-IR" smtClean="0"/>
              <a:t>                             2. پرسشنامه ياابزارگردآوري </a:t>
            </a:r>
          </a:p>
          <a:p>
            <a:pPr algn="justLow" rtl="1">
              <a:buFont typeface="Wingdings" pitchFamily="2" charset="2"/>
              <a:buNone/>
            </a:pPr>
            <a:r>
              <a:rPr lang="fa-IR" smtClean="0"/>
              <a:t>                                  اطلاعات     </a:t>
            </a:r>
          </a:p>
          <a:p>
            <a:pPr algn="justLow" rtl="1">
              <a:buFont typeface="Wingdings" pitchFamily="2" charset="2"/>
              <a:buNone/>
            </a:pPr>
            <a:r>
              <a:rPr lang="fa-IR" smtClean="0"/>
              <a:t>                             3. نقشه ها و تصاوير خارج از متن</a:t>
            </a:r>
          </a:p>
          <a:p>
            <a:pPr algn="justLow" rtl="1">
              <a:buFont typeface="Wingdings" pitchFamily="2" charset="2"/>
              <a:buNone/>
            </a:pPr>
            <a:r>
              <a:rPr lang="fa-IR" smtClean="0"/>
              <a:t>ه) عنصر پيوستها         4. اسناد ومدارک</a:t>
            </a:r>
          </a:p>
          <a:p>
            <a:pPr algn="justLow" rtl="1">
              <a:buFont typeface="Wingdings" pitchFamily="2" charset="2"/>
              <a:buNone/>
            </a:pPr>
            <a:r>
              <a:rPr lang="fa-IR" smtClean="0"/>
              <a:t>                             5. داده ها و گزارشهاي تفصيلي</a:t>
            </a:r>
          </a:p>
          <a:p>
            <a:pPr algn="justLow" rtl="1">
              <a:buFont typeface="Wingdings" pitchFamily="2" charset="2"/>
              <a:buNone/>
            </a:pPr>
            <a:r>
              <a:rPr lang="fa-IR" smtClean="0"/>
              <a:t>                                 آماري و يارانه اي</a:t>
            </a:r>
          </a:p>
          <a:p>
            <a:pPr algn="justLow" rtl="1">
              <a:buFont typeface="Wingdings" pitchFamily="2" charset="2"/>
              <a:buNone/>
            </a:pPr>
            <a:r>
              <a:rPr lang="fa-IR" smtClean="0"/>
              <a:t>                             6. چکيده به زبان خارجي</a:t>
            </a:r>
          </a:p>
          <a:p>
            <a:pPr algn="justLow" rtl="1">
              <a:buFont typeface="Wingdings" pitchFamily="2" charset="2"/>
              <a:buNone/>
            </a:pPr>
            <a:r>
              <a:rPr lang="fa-IR" smtClean="0"/>
              <a:t>                             7. ساير</a:t>
            </a:r>
          </a:p>
          <a:p>
            <a:pPr algn="justLow" rtl="1">
              <a:buFont typeface="Wingdings" pitchFamily="2" charset="2"/>
              <a:buNone/>
            </a:pPr>
            <a:endParaRPr lang="en-US" smtClean="0"/>
          </a:p>
        </p:txBody>
      </p:sp>
      <p:sp>
        <p:nvSpPr>
          <p:cNvPr id="296963" name="Line 3"/>
          <p:cNvSpPr>
            <a:spLocks noChangeShapeType="1"/>
          </p:cNvSpPr>
          <p:nvPr/>
        </p:nvSpPr>
        <p:spPr bwMode="auto">
          <a:xfrm flipH="1" flipV="1">
            <a:off x="5219700" y="981075"/>
            <a:ext cx="1008063" cy="2303463"/>
          </a:xfrm>
          <a:prstGeom prst="line">
            <a:avLst/>
          </a:prstGeom>
          <a:noFill/>
          <a:ln w="9525">
            <a:solidFill>
              <a:schemeClr val="tx1"/>
            </a:solidFill>
            <a:round/>
            <a:headEnd/>
            <a:tailEnd type="triangle" w="med" len="med"/>
          </a:ln>
        </p:spPr>
        <p:txBody>
          <a:bodyPr/>
          <a:lstStyle/>
          <a:p>
            <a:endParaRPr lang="en-US"/>
          </a:p>
        </p:txBody>
      </p:sp>
      <p:sp>
        <p:nvSpPr>
          <p:cNvPr id="296964" name="Line 4"/>
          <p:cNvSpPr>
            <a:spLocks noChangeShapeType="1"/>
          </p:cNvSpPr>
          <p:nvPr/>
        </p:nvSpPr>
        <p:spPr bwMode="auto">
          <a:xfrm flipH="1" flipV="1">
            <a:off x="5219700" y="1628775"/>
            <a:ext cx="1008063" cy="1655763"/>
          </a:xfrm>
          <a:prstGeom prst="line">
            <a:avLst/>
          </a:prstGeom>
          <a:noFill/>
          <a:ln w="9525">
            <a:solidFill>
              <a:schemeClr val="tx1"/>
            </a:solidFill>
            <a:round/>
            <a:headEnd/>
            <a:tailEnd type="triangle" w="med" len="med"/>
          </a:ln>
        </p:spPr>
        <p:txBody>
          <a:bodyPr/>
          <a:lstStyle/>
          <a:p>
            <a:endParaRPr lang="en-US"/>
          </a:p>
        </p:txBody>
      </p:sp>
      <p:sp>
        <p:nvSpPr>
          <p:cNvPr id="296965" name="Line 5"/>
          <p:cNvSpPr>
            <a:spLocks noChangeShapeType="1"/>
          </p:cNvSpPr>
          <p:nvPr/>
        </p:nvSpPr>
        <p:spPr bwMode="auto">
          <a:xfrm flipH="1" flipV="1">
            <a:off x="5219700" y="2565400"/>
            <a:ext cx="1008063" cy="719138"/>
          </a:xfrm>
          <a:prstGeom prst="line">
            <a:avLst/>
          </a:prstGeom>
          <a:noFill/>
          <a:ln w="9525">
            <a:solidFill>
              <a:schemeClr val="tx1"/>
            </a:solidFill>
            <a:round/>
            <a:headEnd/>
            <a:tailEnd type="triangle" w="med" len="med"/>
          </a:ln>
        </p:spPr>
        <p:txBody>
          <a:bodyPr/>
          <a:lstStyle/>
          <a:p>
            <a:endParaRPr lang="en-US"/>
          </a:p>
        </p:txBody>
      </p:sp>
      <p:sp>
        <p:nvSpPr>
          <p:cNvPr id="296966" name="Line 6"/>
          <p:cNvSpPr>
            <a:spLocks noChangeShapeType="1"/>
          </p:cNvSpPr>
          <p:nvPr/>
        </p:nvSpPr>
        <p:spPr bwMode="auto">
          <a:xfrm flipH="1">
            <a:off x="5292725" y="3284538"/>
            <a:ext cx="935038" cy="0"/>
          </a:xfrm>
          <a:prstGeom prst="line">
            <a:avLst/>
          </a:prstGeom>
          <a:noFill/>
          <a:ln w="9525">
            <a:solidFill>
              <a:schemeClr val="tx1"/>
            </a:solidFill>
            <a:round/>
            <a:headEnd/>
            <a:tailEnd type="triangle" w="med" len="med"/>
          </a:ln>
        </p:spPr>
        <p:txBody>
          <a:bodyPr/>
          <a:lstStyle/>
          <a:p>
            <a:endParaRPr lang="en-US"/>
          </a:p>
        </p:txBody>
      </p:sp>
      <p:sp>
        <p:nvSpPr>
          <p:cNvPr id="296967" name="Line 7"/>
          <p:cNvSpPr>
            <a:spLocks noChangeShapeType="1"/>
          </p:cNvSpPr>
          <p:nvPr/>
        </p:nvSpPr>
        <p:spPr bwMode="auto">
          <a:xfrm flipH="1">
            <a:off x="5292725" y="3284538"/>
            <a:ext cx="935038" cy="504825"/>
          </a:xfrm>
          <a:prstGeom prst="line">
            <a:avLst/>
          </a:prstGeom>
          <a:noFill/>
          <a:ln w="9525">
            <a:solidFill>
              <a:schemeClr val="tx1"/>
            </a:solidFill>
            <a:round/>
            <a:headEnd/>
            <a:tailEnd type="triangle" w="med" len="med"/>
          </a:ln>
        </p:spPr>
        <p:txBody>
          <a:bodyPr/>
          <a:lstStyle/>
          <a:p>
            <a:endParaRPr lang="en-US"/>
          </a:p>
        </p:txBody>
      </p:sp>
      <p:sp>
        <p:nvSpPr>
          <p:cNvPr id="296968" name="Line 8"/>
          <p:cNvSpPr>
            <a:spLocks noChangeShapeType="1"/>
          </p:cNvSpPr>
          <p:nvPr/>
        </p:nvSpPr>
        <p:spPr bwMode="auto">
          <a:xfrm flipH="1">
            <a:off x="5219700" y="3284538"/>
            <a:ext cx="1008063" cy="1512887"/>
          </a:xfrm>
          <a:prstGeom prst="line">
            <a:avLst/>
          </a:prstGeom>
          <a:noFill/>
          <a:ln w="9525">
            <a:solidFill>
              <a:schemeClr val="tx1"/>
            </a:solidFill>
            <a:round/>
            <a:headEnd/>
            <a:tailEnd type="triangle" w="med" len="med"/>
          </a:ln>
        </p:spPr>
        <p:txBody>
          <a:bodyPr/>
          <a:lstStyle/>
          <a:p>
            <a:endParaRPr lang="en-US"/>
          </a:p>
        </p:txBody>
      </p:sp>
      <p:sp>
        <p:nvSpPr>
          <p:cNvPr id="296969" name="Line 9"/>
          <p:cNvSpPr>
            <a:spLocks noChangeShapeType="1"/>
          </p:cNvSpPr>
          <p:nvPr/>
        </p:nvSpPr>
        <p:spPr bwMode="auto">
          <a:xfrm flipH="1">
            <a:off x="5219700" y="3284538"/>
            <a:ext cx="1008063" cy="2160587"/>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rrowheads="1"/>
          </p:cNvSpPr>
          <p:nvPr>
            <p:ph type="title"/>
          </p:nvPr>
        </p:nvSpPr>
        <p:spPr/>
        <p:txBody>
          <a:bodyPr rtlCol="0">
            <a:normAutofit fontScale="90000"/>
          </a:bodyPr>
          <a:lstStyle/>
          <a:p>
            <a:pPr fontAlgn="auto">
              <a:spcAft>
                <a:spcPts val="0"/>
              </a:spcAft>
              <a:defRPr/>
            </a:pPr>
            <a:r>
              <a:rPr lang="fa-IR" sz="4000" dirty="0" smtClean="0">
                <a:solidFill>
                  <a:schemeClr val="accent1">
                    <a:tint val="3000"/>
                    <a:alpha val="95000"/>
                  </a:schemeClr>
                </a:solidFill>
              </a:rPr>
              <a:t>محقق هنگام استفاده از موارد زير بايد مشخصات منبع را ذکر کند :</a:t>
            </a:r>
            <a:endParaRPr lang="en-US" sz="4000" dirty="0" smtClean="0">
              <a:solidFill>
                <a:schemeClr val="accent1">
                  <a:tint val="3000"/>
                  <a:alpha val="95000"/>
                </a:schemeClr>
              </a:solidFill>
            </a:endParaRPr>
          </a:p>
        </p:txBody>
      </p:sp>
      <p:sp>
        <p:nvSpPr>
          <p:cNvPr id="297987" name="Rectangle 3"/>
          <p:cNvSpPr>
            <a:spLocks noGrp="1" noChangeArrowheads="1"/>
          </p:cNvSpPr>
          <p:nvPr>
            <p:ph idx="1"/>
          </p:nvPr>
        </p:nvSpPr>
        <p:spPr/>
        <p:txBody>
          <a:bodyPr/>
          <a:lstStyle/>
          <a:p>
            <a:pPr algn="justLow" rtl="1">
              <a:lnSpc>
                <a:spcPct val="90000"/>
              </a:lnSpc>
              <a:buFontTx/>
              <a:buChar char="-"/>
            </a:pPr>
            <a:r>
              <a:rPr lang="fa-IR" smtClean="0"/>
              <a:t>نقل قولها ، اعم از مستقيم يا غير مستقيم</a:t>
            </a:r>
          </a:p>
          <a:p>
            <a:pPr algn="justLow" rtl="1">
              <a:lnSpc>
                <a:spcPct val="90000"/>
              </a:lnSpc>
              <a:buFontTx/>
              <a:buChar char="-"/>
            </a:pPr>
            <a:r>
              <a:rPr lang="fa-IR" smtClean="0"/>
              <a:t>جداول و آمارهاي بين متن</a:t>
            </a:r>
          </a:p>
          <a:p>
            <a:pPr algn="justLow" rtl="1">
              <a:lnSpc>
                <a:spcPct val="90000"/>
              </a:lnSpc>
              <a:buFontTx/>
              <a:buChar char="-"/>
            </a:pPr>
            <a:r>
              <a:rPr lang="fa-IR" smtClean="0"/>
              <a:t>اشکال و پيکرها نظير نقشه، نمودار، طرح و تصوير</a:t>
            </a:r>
          </a:p>
          <a:p>
            <a:pPr algn="justLow" rtl="1">
              <a:lnSpc>
                <a:spcPct val="90000"/>
              </a:lnSpc>
              <a:buFontTx/>
              <a:buChar char="-"/>
            </a:pPr>
            <a:r>
              <a:rPr lang="fa-IR" smtClean="0"/>
              <a:t>وقايع و رخدادها</a:t>
            </a:r>
          </a:p>
          <a:p>
            <a:pPr algn="justLow" rtl="1">
              <a:lnSpc>
                <a:spcPct val="90000"/>
              </a:lnSpc>
              <a:buFontTx/>
              <a:buChar char="-"/>
            </a:pPr>
            <a:r>
              <a:rPr lang="fa-IR" smtClean="0"/>
              <a:t>اظهارات شفاهي يا کتبي افراد</a:t>
            </a:r>
          </a:p>
          <a:p>
            <a:pPr algn="justLow" rtl="1">
              <a:lnSpc>
                <a:spcPct val="90000"/>
              </a:lnSpc>
              <a:buFontTx/>
              <a:buChar char="-"/>
            </a:pPr>
            <a:r>
              <a:rPr lang="fa-IR" smtClean="0"/>
              <a:t>تعريف مفاهيم و اصطلاحات</a:t>
            </a:r>
          </a:p>
          <a:p>
            <a:pPr algn="justLow" rtl="1">
              <a:lnSpc>
                <a:spcPct val="90000"/>
              </a:lnSpc>
              <a:buFontTx/>
              <a:buChar char="-"/>
            </a:pPr>
            <a:r>
              <a:rPr lang="fa-IR" smtClean="0"/>
              <a:t>قضايا و گزاره هاي کلي نظير قوانين و حقايق علمي ، مدلها و نظريه ها</a:t>
            </a:r>
            <a:endParaRPr lang="en-US" smtClean="0"/>
          </a:p>
        </p:txBody>
      </p:sp>
    </p:spTree>
  </p:cSld>
  <p:clrMapOvr>
    <a:masterClrMapping/>
  </p:clrMapOvr>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علت ذکر استفاده از تحقيق ديگران</a:t>
            </a:r>
            <a:endParaRPr lang="en-US" dirty="0" smtClean="0">
              <a:solidFill>
                <a:schemeClr val="accent1">
                  <a:tint val="3000"/>
                  <a:alpha val="95000"/>
                </a:schemeClr>
              </a:solidFill>
            </a:endParaRPr>
          </a:p>
        </p:txBody>
      </p:sp>
      <p:sp>
        <p:nvSpPr>
          <p:cNvPr id="299011" name="Rectangle 3"/>
          <p:cNvSpPr>
            <a:spLocks noGrp="1" noChangeArrowheads="1"/>
          </p:cNvSpPr>
          <p:nvPr>
            <p:ph idx="1"/>
          </p:nvPr>
        </p:nvSpPr>
        <p:spPr/>
        <p:txBody>
          <a:bodyPr/>
          <a:lstStyle/>
          <a:p>
            <a:pPr algn="justLow" rtl="1">
              <a:buFont typeface="Wingdings" pitchFamily="2" charset="2"/>
              <a:buNone/>
            </a:pPr>
            <a:endParaRPr lang="fa-IR" smtClean="0"/>
          </a:p>
          <a:p>
            <a:pPr algn="justLow" rtl="1">
              <a:buFont typeface="Wingdings" pitchFamily="2" charset="2"/>
              <a:buNone/>
            </a:pPr>
            <a:r>
              <a:rPr lang="fa-IR" smtClean="0"/>
              <a:t>1. ارزش کارتحقيق بالا مي رود زيرا شاخصي است براينکه آنچه در گزارش آمده بي پايه و اساس نيست.</a:t>
            </a:r>
          </a:p>
          <a:p>
            <a:pPr algn="justLow" rtl="1">
              <a:buFont typeface="Wingdings" pitchFamily="2" charset="2"/>
              <a:buNone/>
            </a:pPr>
            <a:r>
              <a:rPr lang="fa-IR" smtClean="0"/>
              <a:t>2. عناوين مربوط به يک موضوع تحقيق را گردآوري ميکند و نشان ميدهد که محقق بر تحقيق خود مسلط بوده از نتايج کار ديگران اطلاع کافي داشته است.</a:t>
            </a:r>
          </a:p>
          <a:p>
            <a:pPr algn="justLow" rtl="1">
              <a:buFont typeface="Wingdings" pitchFamily="2" charset="2"/>
              <a:buNone/>
            </a:pPr>
            <a:r>
              <a:rPr lang="fa-IR" smtClean="0"/>
              <a:t>3. احترام به حقوق ديگران.</a:t>
            </a:r>
          </a:p>
          <a:p>
            <a:pPr algn="justLow" rtl="1">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idx="1"/>
          </p:nvPr>
        </p:nvSpPr>
        <p:spPr>
          <a:xfrm>
            <a:off x="250825" y="404813"/>
            <a:ext cx="8435975" cy="5721350"/>
          </a:xfrm>
        </p:spPr>
        <p:txBody>
          <a:bodyPr/>
          <a:lstStyle/>
          <a:p>
            <a:pPr algn="justLow" rtl="1">
              <a:buFont typeface="Wingdings" pitchFamily="2" charset="2"/>
              <a:buNone/>
            </a:pPr>
            <a:endParaRPr lang="fa-IR" smtClean="0"/>
          </a:p>
          <a:p>
            <a:pPr algn="justLow" rtl="1">
              <a:buFont typeface="Wingdings" pitchFamily="2" charset="2"/>
              <a:buNone/>
            </a:pPr>
            <a:endParaRPr lang="fa-IR" smtClean="0"/>
          </a:p>
          <a:p>
            <a:pPr algn="justLow" rtl="1">
              <a:buFont typeface="Wingdings" pitchFamily="2" charset="2"/>
              <a:buNone/>
            </a:pPr>
            <a:r>
              <a:rPr lang="fa-IR" smtClean="0"/>
              <a:t>                       1- مستقيم : انتقال بخشي از متن يا نوشته </a:t>
            </a:r>
          </a:p>
          <a:p>
            <a:pPr algn="justLow" rtl="1">
              <a:buFont typeface="Wingdings" pitchFamily="2" charset="2"/>
              <a:buNone/>
            </a:pPr>
            <a:r>
              <a:rPr lang="fa-IR" smtClean="0"/>
              <a:t>نقل قول                          منبع مورد نظر بي کم و کاست</a:t>
            </a:r>
          </a:p>
          <a:p>
            <a:pPr algn="justLow" rtl="1">
              <a:buFont typeface="Wingdings" pitchFamily="2" charset="2"/>
              <a:buNone/>
            </a:pPr>
            <a:endParaRPr lang="fa-IR" smtClean="0"/>
          </a:p>
          <a:p>
            <a:pPr algn="justLow" rtl="1">
              <a:buFont typeface="Wingdings" pitchFamily="2" charset="2"/>
              <a:buNone/>
            </a:pPr>
            <a:r>
              <a:rPr lang="fa-IR" smtClean="0"/>
              <a:t>                      2- غيرمستقيم : گرفتن محتواومفهوم مطلب</a:t>
            </a:r>
          </a:p>
          <a:p>
            <a:pPr algn="justLow" rtl="1">
              <a:buFont typeface="Wingdings" pitchFamily="2" charset="2"/>
              <a:buNone/>
            </a:pPr>
            <a:r>
              <a:rPr lang="fa-IR" smtClean="0"/>
              <a:t>                                         و تحرير برداشت محقق</a:t>
            </a:r>
            <a:endParaRPr lang="en-US" smtClean="0"/>
          </a:p>
        </p:txBody>
      </p:sp>
      <p:sp>
        <p:nvSpPr>
          <p:cNvPr id="300035" name="Line 3"/>
          <p:cNvSpPr>
            <a:spLocks noChangeShapeType="1"/>
          </p:cNvSpPr>
          <p:nvPr/>
        </p:nvSpPr>
        <p:spPr bwMode="auto">
          <a:xfrm flipH="1" flipV="1">
            <a:off x="5940425" y="1916113"/>
            <a:ext cx="1584325" cy="576262"/>
          </a:xfrm>
          <a:prstGeom prst="line">
            <a:avLst/>
          </a:prstGeom>
          <a:noFill/>
          <a:ln w="9525">
            <a:solidFill>
              <a:schemeClr val="tx1"/>
            </a:solidFill>
            <a:round/>
            <a:headEnd/>
            <a:tailEnd type="triangle" w="med" len="med"/>
          </a:ln>
        </p:spPr>
        <p:txBody>
          <a:bodyPr/>
          <a:lstStyle/>
          <a:p>
            <a:endParaRPr lang="en-US"/>
          </a:p>
        </p:txBody>
      </p:sp>
      <p:sp>
        <p:nvSpPr>
          <p:cNvPr id="300036" name="Line 4"/>
          <p:cNvSpPr>
            <a:spLocks noChangeShapeType="1"/>
          </p:cNvSpPr>
          <p:nvPr/>
        </p:nvSpPr>
        <p:spPr bwMode="auto">
          <a:xfrm flipH="1">
            <a:off x="6084888" y="2492375"/>
            <a:ext cx="1439862" cy="1081088"/>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روشهاي ارجاع دهي</a:t>
            </a:r>
            <a:endParaRPr lang="en-US" dirty="0" smtClean="0">
              <a:solidFill>
                <a:schemeClr val="accent1">
                  <a:tint val="3000"/>
                  <a:alpha val="95000"/>
                </a:schemeClr>
              </a:solidFill>
            </a:endParaRPr>
          </a:p>
        </p:txBody>
      </p:sp>
      <p:sp>
        <p:nvSpPr>
          <p:cNvPr id="301059" name="Rectangle 3"/>
          <p:cNvSpPr>
            <a:spLocks noGrp="1" noChangeArrowheads="1"/>
          </p:cNvSpPr>
          <p:nvPr>
            <p:ph idx="1"/>
          </p:nvPr>
        </p:nvSpPr>
        <p:spPr/>
        <p:txBody>
          <a:bodyPr/>
          <a:lstStyle/>
          <a:p>
            <a:pPr algn="justLow" rtl="1">
              <a:buFont typeface="Wingdings" pitchFamily="2" charset="2"/>
              <a:buNone/>
            </a:pPr>
            <a:endParaRPr lang="fa-IR" smtClean="0"/>
          </a:p>
          <a:p>
            <a:pPr algn="justLow" rtl="1">
              <a:buFont typeface="Wingdings" pitchFamily="2" charset="2"/>
              <a:buNone/>
            </a:pPr>
            <a:r>
              <a:rPr lang="fa-IR" smtClean="0"/>
              <a:t>1. الگوي ترکيبي پاورقي + کتابشناسي پاياني</a:t>
            </a:r>
          </a:p>
          <a:p>
            <a:pPr algn="justLow" rtl="1">
              <a:buFont typeface="Wingdings" pitchFamily="2" charset="2"/>
              <a:buNone/>
            </a:pPr>
            <a:r>
              <a:rPr lang="fa-IR" smtClean="0"/>
              <a:t>2. الگوي پياپي يا مسلسل پايان با شماره تک مسلسل در بين متن</a:t>
            </a:r>
          </a:p>
          <a:p>
            <a:pPr algn="justLow" rtl="1">
              <a:buFont typeface="Wingdings" pitchFamily="2" charset="2"/>
              <a:buNone/>
            </a:pPr>
            <a:r>
              <a:rPr lang="fa-IR" smtClean="0"/>
              <a:t>3. الگوي بين متن + کتابشناسي پاياني</a:t>
            </a:r>
            <a:endParaRPr lang="en-US" smtClean="0"/>
          </a:p>
        </p:txBody>
      </p:sp>
    </p:spTree>
  </p:cSld>
  <p:clrMapOvr>
    <a:masterClrMapping/>
  </p:clrMapOvr>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rrowheads="1"/>
          </p:cNvSpPr>
          <p:nvPr>
            <p:ph type="title"/>
          </p:nvPr>
        </p:nvSpPr>
        <p:spPr>
          <a:xfrm>
            <a:off x="457200" y="274638"/>
            <a:ext cx="8229600" cy="1641475"/>
          </a:xfrm>
        </p:spPr>
        <p:txBody>
          <a:bodyPr rtlCol="0">
            <a:normAutofit/>
          </a:bodyPr>
          <a:lstStyle/>
          <a:p>
            <a:pPr fontAlgn="auto">
              <a:spcAft>
                <a:spcPts val="0"/>
              </a:spcAft>
              <a:defRPr/>
            </a:pPr>
            <a:r>
              <a:rPr lang="fa-IR" sz="4800" dirty="0" smtClean="0">
                <a:solidFill>
                  <a:schemeClr val="accent1">
                    <a:tint val="3000"/>
                    <a:alpha val="95000"/>
                  </a:schemeClr>
                </a:solidFill>
              </a:rPr>
              <a:t>فصل يازدهم</a:t>
            </a:r>
            <a:endParaRPr lang="en-US" sz="4800" dirty="0" smtClean="0">
              <a:solidFill>
                <a:schemeClr val="accent1">
                  <a:tint val="3000"/>
                  <a:alpha val="95000"/>
                </a:schemeClr>
              </a:solidFill>
            </a:endParaRPr>
          </a:p>
        </p:txBody>
      </p:sp>
      <p:sp>
        <p:nvSpPr>
          <p:cNvPr id="302083" name="Rectangle 3"/>
          <p:cNvSpPr>
            <a:spLocks noGrp="1" noChangeArrowheads="1"/>
          </p:cNvSpPr>
          <p:nvPr>
            <p:ph idx="1"/>
          </p:nvPr>
        </p:nvSpPr>
        <p:spPr>
          <a:xfrm>
            <a:off x="457200" y="2781300"/>
            <a:ext cx="8229600" cy="3344863"/>
          </a:xfrm>
        </p:spPr>
        <p:txBody>
          <a:bodyPr/>
          <a:lstStyle/>
          <a:p>
            <a:pPr algn="ctr" rtl="1">
              <a:buFont typeface="Wingdings" pitchFamily="2" charset="2"/>
              <a:buNone/>
            </a:pPr>
            <a:r>
              <a:rPr lang="fa-IR" sz="4400" smtClean="0"/>
              <a:t>تهيه وتنظيم طرح تحقيق</a:t>
            </a:r>
            <a:endParaRPr lang="en-US" sz="440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0"/>
            <a:ext cx="8229600" cy="1600200"/>
          </a:xfrm>
        </p:spPr>
        <p:txBody>
          <a:bodyPr anchor="t">
            <a:normAutofit/>
          </a:bodyPr>
          <a:lstStyle/>
          <a:p>
            <a:pPr rtl="1"/>
            <a:r>
              <a:rPr lang="fa-IR" sz="3200" b="1" dirty="0" smtClean="0"/>
              <a:t>بررسی ارتباط بین تعهد سازمانی کارمندان و سبک رهبری مدیران سازمانهای دولتی و غیر دولتی در استان کهگیلویه  و بویراحمد در سال 1391</a:t>
            </a:r>
            <a:endParaRPr lang="en-US" sz="2000" b="1" dirty="0"/>
          </a:p>
        </p:txBody>
      </p:sp>
      <p:sp>
        <p:nvSpPr>
          <p:cNvPr id="3" name="Rectangle 2"/>
          <p:cNvSpPr/>
          <p:nvPr/>
        </p:nvSpPr>
        <p:spPr>
          <a:xfrm>
            <a:off x="457200" y="228600"/>
            <a:ext cx="8077200" cy="1077218"/>
          </a:xfrm>
          <a:prstGeom prst="rect">
            <a:avLst/>
          </a:prstGeom>
        </p:spPr>
        <p:txBody>
          <a:bodyPr wrap="square">
            <a:spAutoFit/>
          </a:bodyPr>
          <a:lstStyle/>
          <a:p>
            <a:pPr algn="ctr" rtl="1"/>
            <a:r>
              <a:rPr lang="fa-IR" sz="3200" b="1" dirty="0" smtClean="0">
                <a:solidFill>
                  <a:srgbClr val="FF0000"/>
                </a:solidFill>
              </a:rPr>
              <a:t>عنوان تحقیق باید پاسخگوی سئوالات زیر باشد:</a:t>
            </a:r>
            <a:br>
              <a:rPr lang="fa-IR" sz="3200" b="1" dirty="0" smtClean="0">
                <a:solidFill>
                  <a:srgbClr val="FF0000"/>
                </a:solidFill>
              </a:rPr>
            </a:br>
            <a:endParaRPr lang="en-US" sz="3200" dirty="0">
              <a:solidFill>
                <a:srgbClr val="FF0000"/>
              </a:solidFill>
            </a:endParaRPr>
          </a:p>
        </p:txBody>
      </p:sp>
      <p:sp>
        <p:nvSpPr>
          <p:cNvPr id="4" name="Rectangle 3"/>
          <p:cNvSpPr/>
          <p:nvPr/>
        </p:nvSpPr>
        <p:spPr>
          <a:xfrm>
            <a:off x="4636605" y="990600"/>
            <a:ext cx="3135795" cy="523220"/>
          </a:xfrm>
          <a:prstGeom prst="rect">
            <a:avLst/>
          </a:prstGeom>
        </p:spPr>
        <p:txBody>
          <a:bodyPr wrap="none">
            <a:spAutoFit/>
          </a:bodyPr>
          <a:lstStyle/>
          <a:p>
            <a:pPr rtl="1"/>
            <a:r>
              <a:rPr lang="fa-IR" sz="2800" b="1" dirty="0" smtClean="0"/>
              <a:t>1- چه کسی یا چه کسانی</a:t>
            </a:r>
            <a:endParaRPr lang="en-US" sz="2800" dirty="0"/>
          </a:p>
        </p:txBody>
      </p:sp>
      <p:sp>
        <p:nvSpPr>
          <p:cNvPr id="5" name="Rectangle 4"/>
          <p:cNvSpPr/>
          <p:nvPr/>
        </p:nvSpPr>
        <p:spPr>
          <a:xfrm>
            <a:off x="3200400" y="1563469"/>
            <a:ext cx="4572000" cy="954107"/>
          </a:xfrm>
          <a:prstGeom prst="rect">
            <a:avLst/>
          </a:prstGeom>
        </p:spPr>
        <p:txBody>
          <a:bodyPr>
            <a:spAutoFit/>
          </a:bodyPr>
          <a:lstStyle/>
          <a:p>
            <a:r>
              <a:rPr lang="fa-IR" sz="2800" b="1" dirty="0" smtClean="0"/>
              <a:t>2- چه متغیر یا متغیرهایی</a:t>
            </a:r>
            <a:br>
              <a:rPr lang="fa-IR" sz="2800" b="1" dirty="0" smtClean="0"/>
            </a:br>
            <a:endParaRPr lang="en-US" sz="2800" dirty="0"/>
          </a:p>
        </p:txBody>
      </p:sp>
      <p:sp>
        <p:nvSpPr>
          <p:cNvPr id="6" name="Rectangle 5"/>
          <p:cNvSpPr/>
          <p:nvPr/>
        </p:nvSpPr>
        <p:spPr>
          <a:xfrm>
            <a:off x="4242538" y="2145268"/>
            <a:ext cx="3529862" cy="523220"/>
          </a:xfrm>
          <a:prstGeom prst="rect">
            <a:avLst/>
          </a:prstGeom>
        </p:spPr>
        <p:txBody>
          <a:bodyPr wrap="square">
            <a:spAutoFit/>
          </a:bodyPr>
          <a:lstStyle/>
          <a:p>
            <a:r>
              <a:rPr lang="fa-IR" sz="2800" b="1" dirty="0" smtClean="0"/>
              <a:t>3- چگونه</a:t>
            </a:r>
            <a:endParaRPr lang="en-US" sz="2800" dirty="0"/>
          </a:p>
        </p:txBody>
      </p:sp>
      <p:sp>
        <p:nvSpPr>
          <p:cNvPr id="7" name="Rectangle 6"/>
          <p:cNvSpPr/>
          <p:nvPr/>
        </p:nvSpPr>
        <p:spPr>
          <a:xfrm>
            <a:off x="3200400" y="2743200"/>
            <a:ext cx="4572000" cy="800219"/>
          </a:xfrm>
          <a:prstGeom prst="rect">
            <a:avLst/>
          </a:prstGeom>
        </p:spPr>
        <p:txBody>
          <a:bodyPr>
            <a:spAutoFit/>
          </a:bodyPr>
          <a:lstStyle/>
          <a:p>
            <a:r>
              <a:rPr lang="fa-IR" sz="2800" b="1" dirty="0" smtClean="0"/>
              <a:t>4- کجا</a:t>
            </a:r>
            <a:r>
              <a:rPr lang="fa-IR" b="1" dirty="0" smtClean="0"/>
              <a:t/>
            </a:r>
            <a:br>
              <a:rPr lang="fa-IR" b="1" dirty="0" smtClean="0"/>
            </a:br>
            <a:endParaRPr lang="en-US" dirty="0"/>
          </a:p>
        </p:txBody>
      </p:sp>
      <p:sp>
        <p:nvSpPr>
          <p:cNvPr id="8" name="Rectangle 7"/>
          <p:cNvSpPr/>
          <p:nvPr/>
        </p:nvSpPr>
        <p:spPr>
          <a:xfrm>
            <a:off x="6226784" y="3276600"/>
            <a:ext cx="1545616" cy="523220"/>
          </a:xfrm>
          <a:prstGeom prst="rect">
            <a:avLst/>
          </a:prstGeom>
        </p:spPr>
        <p:txBody>
          <a:bodyPr wrap="none">
            <a:spAutoFit/>
          </a:bodyPr>
          <a:lstStyle/>
          <a:p>
            <a:r>
              <a:rPr lang="fa-IR" sz="2800" b="1" dirty="0" smtClean="0"/>
              <a:t>5- چه وقت</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amond(in)">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طرح تحقيق</a:t>
            </a:r>
            <a:endParaRPr lang="en-US" dirty="0" smtClean="0">
              <a:solidFill>
                <a:schemeClr val="accent1">
                  <a:tint val="3000"/>
                  <a:alpha val="95000"/>
                </a:schemeClr>
              </a:solidFill>
            </a:endParaRPr>
          </a:p>
        </p:txBody>
      </p:sp>
      <p:sp>
        <p:nvSpPr>
          <p:cNvPr id="303107" name="Rectangle 3"/>
          <p:cNvSpPr>
            <a:spLocks noGrp="1" noChangeArrowheads="1"/>
          </p:cNvSpPr>
          <p:nvPr>
            <p:ph idx="1"/>
          </p:nvPr>
        </p:nvSpPr>
        <p:spPr/>
        <p:txBody>
          <a:bodyPr/>
          <a:lstStyle/>
          <a:p>
            <a:pPr algn="justLow" rtl="1">
              <a:buFont typeface="Wingdings" pitchFamily="2" charset="2"/>
              <a:buNone/>
            </a:pPr>
            <a:endParaRPr lang="fa-IR" smtClean="0"/>
          </a:p>
          <a:p>
            <a:pPr algn="justLow" rtl="1">
              <a:buFont typeface="Wingdings" pitchFamily="2" charset="2"/>
              <a:buNone/>
            </a:pPr>
            <a:r>
              <a:rPr lang="fa-IR" smtClean="0"/>
              <a:t>طرح تحقيق سندي است که مشخصات تحقيق، برنامه اجرايي و جزئيات فعاليتها و امور مربوط به موضوع تحقيق را در بر دارد.</a:t>
            </a:r>
          </a:p>
          <a:p>
            <a:pPr algn="justLow" rtl="1">
              <a:buFont typeface="Wingdings" pitchFamily="2" charset="2"/>
              <a:buNone/>
            </a:pPr>
            <a:endParaRPr lang="fa-IR" smtClean="0"/>
          </a:p>
          <a:p>
            <a:pPr algn="justLow" rtl="1">
              <a:buFont typeface="Wingdings" pitchFamily="2" charset="2"/>
              <a:buNone/>
            </a:pPr>
            <a:r>
              <a:rPr lang="fa-IR" smtClean="0"/>
              <a:t>طرح تحقيق : نقشه چگونگي انجام دادن تحقيق علمي</a:t>
            </a:r>
            <a:endParaRPr lang="en-US" smtClean="0"/>
          </a:p>
        </p:txBody>
      </p:sp>
    </p:spTree>
  </p:cSld>
  <p:clrMapOvr>
    <a:masterClrMapping/>
  </p:clrMapOvr>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دلايل اهميت طرح تحقيق</a:t>
            </a:r>
            <a:endParaRPr lang="en-US" dirty="0" smtClean="0">
              <a:solidFill>
                <a:schemeClr val="accent1">
                  <a:tint val="3000"/>
                  <a:alpha val="95000"/>
                </a:schemeClr>
              </a:solidFill>
            </a:endParaRPr>
          </a:p>
        </p:txBody>
      </p:sp>
      <p:sp>
        <p:nvSpPr>
          <p:cNvPr id="304131" name="Rectangle 3"/>
          <p:cNvSpPr>
            <a:spLocks noGrp="1" noChangeArrowheads="1"/>
          </p:cNvSpPr>
          <p:nvPr>
            <p:ph idx="1"/>
          </p:nvPr>
        </p:nvSpPr>
        <p:spPr/>
        <p:txBody>
          <a:bodyPr/>
          <a:lstStyle/>
          <a:p>
            <a:pPr algn="justLow" rtl="1">
              <a:buFont typeface="Wingdings" pitchFamily="2" charset="2"/>
              <a:buNone/>
            </a:pPr>
            <a:endParaRPr lang="fa-IR" smtClean="0"/>
          </a:p>
          <a:p>
            <a:pPr algn="justLow" rtl="1">
              <a:buFont typeface="Wingdings" pitchFamily="2" charset="2"/>
              <a:buNone/>
            </a:pPr>
            <a:r>
              <a:rPr lang="fa-IR" smtClean="0"/>
              <a:t>الف) تسهيل برنامه ريزي اجرايي تحقيق</a:t>
            </a:r>
          </a:p>
          <a:p>
            <a:pPr algn="justLow" rtl="1">
              <a:buFont typeface="Wingdings" pitchFamily="2" charset="2"/>
              <a:buNone/>
            </a:pPr>
            <a:r>
              <a:rPr lang="fa-IR" smtClean="0"/>
              <a:t>ب) کسب حمايت ديگران</a:t>
            </a:r>
          </a:p>
          <a:p>
            <a:pPr algn="justLow" rtl="1">
              <a:buFont typeface="Wingdings" pitchFamily="2" charset="2"/>
              <a:buNone/>
            </a:pPr>
            <a:r>
              <a:rPr lang="fa-IR" smtClean="0"/>
              <a:t>ج) آگاه کردن کساني که در تصويب طرح مؤثرند</a:t>
            </a:r>
            <a:endParaRPr lang="en-US" smtClean="0"/>
          </a:p>
        </p:txBody>
      </p:sp>
    </p:spTree>
  </p:cSld>
  <p:clrMapOvr>
    <a:masterClrMapping/>
  </p:clrMapOvr>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انواع طرحهاي تحقيق</a:t>
            </a:r>
            <a:endParaRPr lang="en-US" dirty="0" smtClean="0">
              <a:solidFill>
                <a:schemeClr val="accent1">
                  <a:tint val="3000"/>
                  <a:alpha val="95000"/>
                </a:schemeClr>
              </a:solidFill>
            </a:endParaRPr>
          </a:p>
        </p:txBody>
      </p:sp>
      <p:sp>
        <p:nvSpPr>
          <p:cNvPr id="305155" name="Rectangle 3"/>
          <p:cNvSpPr>
            <a:spLocks noGrp="1" noChangeArrowheads="1"/>
          </p:cNvSpPr>
          <p:nvPr>
            <p:ph idx="1"/>
          </p:nvPr>
        </p:nvSpPr>
        <p:spPr/>
        <p:txBody>
          <a:bodyPr/>
          <a:lstStyle/>
          <a:p>
            <a:pPr algn="justLow" rtl="1">
              <a:buFont typeface="Wingdings" pitchFamily="2" charset="2"/>
              <a:buNone/>
            </a:pPr>
            <a:r>
              <a:rPr lang="fa-IR" smtClean="0"/>
              <a:t>                                           </a:t>
            </a:r>
            <a:r>
              <a:rPr lang="fa-IR" sz="2800" smtClean="0"/>
              <a:t>الف) طرحهاي کوچک</a:t>
            </a:r>
            <a:endParaRPr lang="fa-IR" smtClean="0"/>
          </a:p>
          <a:p>
            <a:pPr algn="justLow" rtl="1">
              <a:buFont typeface="Wingdings" pitchFamily="2" charset="2"/>
              <a:buNone/>
            </a:pPr>
            <a:r>
              <a:rPr lang="fa-IR" smtClean="0"/>
              <a:t>1. براساس ماهيت و اهميت تحقيق    </a:t>
            </a:r>
            <a:r>
              <a:rPr lang="fa-IR" sz="2800" smtClean="0"/>
              <a:t>ب) طرحهاي بزرگ</a:t>
            </a:r>
          </a:p>
          <a:p>
            <a:pPr algn="justLow" rtl="1">
              <a:buFont typeface="Wingdings" pitchFamily="2" charset="2"/>
              <a:buNone/>
            </a:pPr>
            <a:r>
              <a:rPr lang="fa-IR" smtClean="0"/>
              <a:t>                                           </a:t>
            </a:r>
            <a:r>
              <a:rPr lang="fa-IR" sz="2800" smtClean="0"/>
              <a:t>ج) طرح تحقيق پايان نامه</a:t>
            </a:r>
          </a:p>
          <a:p>
            <a:pPr algn="justLow" rtl="1">
              <a:buFont typeface="Wingdings" pitchFamily="2" charset="2"/>
              <a:buNone/>
            </a:pPr>
            <a:endParaRPr lang="fa-IR" sz="2800" smtClean="0"/>
          </a:p>
          <a:p>
            <a:pPr algn="justLow" rtl="1">
              <a:buFont typeface="Wingdings" pitchFamily="2" charset="2"/>
              <a:buNone/>
            </a:pPr>
            <a:r>
              <a:rPr lang="fa-IR" sz="2800" smtClean="0"/>
              <a:t>                                                 الف) طرح تحقيق مقدماتي</a:t>
            </a:r>
          </a:p>
          <a:p>
            <a:pPr algn="justLow" rtl="1">
              <a:buFont typeface="Wingdings" pitchFamily="2" charset="2"/>
              <a:buNone/>
            </a:pPr>
            <a:r>
              <a:rPr lang="fa-IR" sz="2800" smtClean="0"/>
              <a:t>2. براساس مراحل پيشرفت کار تحقيق     ب) طرح تحقيق تفصيلي</a:t>
            </a:r>
          </a:p>
          <a:p>
            <a:pPr algn="justLow" rtl="1">
              <a:buFont typeface="Wingdings" pitchFamily="2" charset="2"/>
              <a:buNone/>
            </a:pPr>
            <a:r>
              <a:rPr lang="fa-IR" sz="2800" smtClean="0"/>
              <a:t>                                                 ج) طرح تحقيق واقعي و </a:t>
            </a:r>
          </a:p>
          <a:p>
            <a:pPr algn="justLow" rtl="1">
              <a:buFont typeface="Wingdings" pitchFamily="2" charset="2"/>
              <a:buNone/>
            </a:pPr>
            <a:r>
              <a:rPr lang="fa-IR" sz="2800" smtClean="0"/>
              <a:t>                                                            نهايي</a:t>
            </a:r>
            <a:endParaRPr lang="en-US" sz="2800" smtClean="0"/>
          </a:p>
        </p:txBody>
      </p:sp>
      <p:sp>
        <p:nvSpPr>
          <p:cNvPr id="305156" name="AutoShape 4"/>
          <p:cNvSpPr>
            <a:spLocks/>
          </p:cNvSpPr>
          <p:nvPr/>
        </p:nvSpPr>
        <p:spPr bwMode="auto">
          <a:xfrm>
            <a:off x="3779838" y="1844675"/>
            <a:ext cx="215900" cy="1368425"/>
          </a:xfrm>
          <a:prstGeom prst="rightBrace">
            <a:avLst>
              <a:gd name="adj1" fmla="val 52819"/>
              <a:gd name="adj2" fmla="val 50000"/>
            </a:avLst>
          </a:prstGeom>
          <a:noFill/>
          <a:ln w="9525">
            <a:solidFill>
              <a:schemeClr val="tx1"/>
            </a:solidFill>
            <a:round/>
            <a:headEnd/>
            <a:tailEnd/>
          </a:ln>
        </p:spPr>
        <p:txBody>
          <a:bodyPr wrap="none" anchor="ctr"/>
          <a:lstStyle/>
          <a:p>
            <a:endParaRPr lang="en-US"/>
          </a:p>
        </p:txBody>
      </p:sp>
      <p:sp>
        <p:nvSpPr>
          <p:cNvPr id="305157" name="AutoShape 5"/>
          <p:cNvSpPr>
            <a:spLocks/>
          </p:cNvSpPr>
          <p:nvPr/>
        </p:nvSpPr>
        <p:spPr bwMode="auto">
          <a:xfrm>
            <a:off x="3708400" y="4005263"/>
            <a:ext cx="288925" cy="1295400"/>
          </a:xfrm>
          <a:prstGeom prst="rightBrace">
            <a:avLst>
              <a:gd name="adj1" fmla="val 37363"/>
              <a:gd name="adj2" fmla="val 50000"/>
            </a:avLst>
          </a:prstGeom>
          <a:noFill/>
          <a:ln w="9525">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عناصر و اجزاء يک طرح تحقيق علمي</a:t>
            </a:r>
            <a:endParaRPr lang="en-US" dirty="0" smtClean="0">
              <a:solidFill>
                <a:schemeClr val="accent1">
                  <a:tint val="3000"/>
                  <a:alpha val="95000"/>
                </a:schemeClr>
              </a:solidFill>
            </a:endParaRPr>
          </a:p>
        </p:txBody>
      </p:sp>
      <p:sp>
        <p:nvSpPr>
          <p:cNvPr id="306179" name="Rectangle 3"/>
          <p:cNvSpPr>
            <a:spLocks noGrp="1" noChangeArrowheads="1"/>
          </p:cNvSpPr>
          <p:nvPr>
            <p:ph idx="1"/>
          </p:nvPr>
        </p:nvSpPr>
        <p:spPr/>
        <p:txBody>
          <a:bodyPr/>
          <a:lstStyle/>
          <a:p>
            <a:pPr algn="justLow" rtl="1">
              <a:lnSpc>
                <a:spcPct val="90000"/>
              </a:lnSpc>
              <a:buFontTx/>
              <a:buChar char="-"/>
            </a:pPr>
            <a:r>
              <a:rPr lang="fa-IR" smtClean="0"/>
              <a:t>سوال اصلي تحقيق و بيان مسئله</a:t>
            </a:r>
          </a:p>
          <a:p>
            <a:pPr algn="justLow" rtl="1">
              <a:lnSpc>
                <a:spcPct val="90000"/>
              </a:lnSpc>
              <a:buFontTx/>
              <a:buChar char="-"/>
            </a:pPr>
            <a:r>
              <a:rPr lang="fa-IR" smtClean="0"/>
              <a:t>سوابق و ادبيات مربوط</a:t>
            </a:r>
          </a:p>
          <a:p>
            <a:pPr algn="justLow" rtl="1">
              <a:lnSpc>
                <a:spcPct val="90000"/>
              </a:lnSpc>
              <a:buFontTx/>
              <a:buChar char="-"/>
            </a:pPr>
            <a:r>
              <a:rPr lang="fa-IR" smtClean="0"/>
              <a:t>فلسفه و اهداف تحقيق</a:t>
            </a:r>
          </a:p>
          <a:p>
            <a:pPr algn="justLow" rtl="1">
              <a:lnSpc>
                <a:spcPct val="90000"/>
              </a:lnSpc>
              <a:buFontTx/>
              <a:buChar char="-"/>
            </a:pPr>
            <a:r>
              <a:rPr lang="fa-IR" smtClean="0"/>
              <a:t>فرضيه ها</a:t>
            </a:r>
          </a:p>
          <a:p>
            <a:pPr algn="justLow" rtl="1">
              <a:lnSpc>
                <a:spcPct val="90000"/>
              </a:lnSpc>
              <a:buFontTx/>
              <a:buChar char="-"/>
            </a:pPr>
            <a:r>
              <a:rPr lang="fa-IR" smtClean="0"/>
              <a:t>نوع تحقيق</a:t>
            </a:r>
          </a:p>
          <a:p>
            <a:pPr algn="justLow" rtl="1">
              <a:lnSpc>
                <a:spcPct val="90000"/>
              </a:lnSpc>
              <a:buFontTx/>
              <a:buChar char="-"/>
            </a:pPr>
            <a:r>
              <a:rPr lang="fa-IR" smtClean="0"/>
              <a:t>جامعه آماري</a:t>
            </a:r>
          </a:p>
          <a:p>
            <a:pPr algn="justLow" rtl="1">
              <a:lnSpc>
                <a:spcPct val="90000"/>
              </a:lnSpc>
              <a:buFontTx/>
              <a:buChar char="-"/>
            </a:pPr>
            <a:r>
              <a:rPr lang="fa-IR" smtClean="0"/>
              <a:t>حجم نمونه و روش نمونه گيري</a:t>
            </a:r>
          </a:p>
          <a:p>
            <a:pPr algn="justLow" rtl="1">
              <a:lnSpc>
                <a:spcPct val="90000"/>
              </a:lnSpc>
              <a:buFontTx/>
              <a:buChar char="-"/>
            </a:pPr>
            <a:r>
              <a:rPr lang="fa-IR" smtClean="0"/>
              <a:t>روشهاي گردآوري اطلاعات</a:t>
            </a:r>
            <a:endParaRPr lang="en-US" smtClean="0"/>
          </a:p>
        </p:txBody>
      </p:sp>
    </p:spTree>
  </p:cSld>
  <p:clrMapOvr>
    <a:masterClrMapping/>
  </p:clrMapOvr>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idx="1"/>
          </p:nvPr>
        </p:nvSpPr>
        <p:spPr>
          <a:xfrm>
            <a:off x="457200" y="404813"/>
            <a:ext cx="8229600" cy="6119812"/>
          </a:xfrm>
        </p:spPr>
        <p:txBody>
          <a:bodyPr/>
          <a:lstStyle/>
          <a:p>
            <a:pPr algn="justLow" rtl="1">
              <a:lnSpc>
                <a:spcPct val="90000"/>
              </a:lnSpc>
              <a:buFontTx/>
              <a:buChar char="-"/>
            </a:pPr>
            <a:r>
              <a:rPr lang="fa-IR" smtClean="0"/>
              <a:t>ابزار گردآوري اطلاعات</a:t>
            </a:r>
          </a:p>
          <a:p>
            <a:pPr algn="justLow" rtl="1">
              <a:lnSpc>
                <a:spcPct val="90000"/>
              </a:lnSpc>
              <a:buFontTx/>
              <a:buChar char="-"/>
            </a:pPr>
            <a:r>
              <a:rPr lang="fa-IR" smtClean="0"/>
              <a:t>روش استخراج و طبقه بندي اطلاعات</a:t>
            </a:r>
          </a:p>
          <a:p>
            <a:pPr algn="justLow" rtl="1">
              <a:lnSpc>
                <a:spcPct val="90000"/>
              </a:lnSpc>
              <a:buFontTx/>
              <a:buChar char="-"/>
            </a:pPr>
            <a:r>
              <a:rPr lang="fa-IR" smtClean="0"/>
              <a:t>روش تجزيه وتحليل اطلاعات</a:t>
            </a:r>
          </a:p>
          <a:p>
            <a:pPr algn="justLow" rtl="1">
              <a:lnSpc>
                <a:spcPct val="90000"/>
              </a:lnSpc>
              <a:buFontTx/>
              <a:buChar char="-"/>
            </a:pPr>
            <a:r>
              <a:rPr lang="fa-IR" smtClean="0"/>
              <a:t>مدير و عوامل اجرايي تحقيق </a:t>
            </a:r>
          </a:p>
          <a:p>
            <a:pPr algn="justLow" rtl="1">
              <a:lnSpc>
                <a:spcPct val="90000"/>
              </a:lnSpc>
              <a:buFontTx/>
              <a:buChar char="-"/>
            </a:pPr>
            <a:r>
              <a:rPr lang="fa-IR" smtClean="0"/>
              <a:t>زمان و طول مدت اجرايي تحقيق</a:t>
            </a:r>
          </a:p>
          <a:p>
            <a:pPr algn="justLow" rtl="1">
              <a:lnSpc>
                <a:spcPct val="90000"/>
              </a:lnSpc>
              <a:buFontTx/>
              <a:buChar char="-"/>
            </a:pPr>
            <a:r>
              <a:rPr lang="fa-IR" smtClean="0"/>
              <a:t>هزينه هاي تحقيق</a:t>
            </a:r>
          </a:p>
          <a:p>
            <a:pPr algn="justLow" rtl="1">
              <a:lnSpc>
                <a:spcPct val="90000"/>
              </a:lnSpc>
              <a:buFontTx/>
              <a:buChar char="-"/>
            </a:pPr>
            <a:r>
              <a:rPr lang="fa-IR" smtClean="0"/>
              <a:t>ابزارها ، وسايل و شرايط مورد نياز براي اجراي تحقيق</a:t>
            </a:r>
          </a:p>
          <a:p>
            <a:pPr algn="justLow" rtl="1">
              <a:lnSpc>
                <a:spcPct val="90000"/>
              </a:lnSpc>
              <a:buFontTx/>
              <a:buChar char="-"/>
            </a:pPr>
            <a:r>
              <a:rPr lang="fa-IR" smtClean="0"/>
              <a:t>مشکلات و تنگناهاي احتمالي تحقيق</a:t>
            </a:r>
          </a:p>
          <a:p>
            <a:pPr algn="justLow" rtl="1">
              <a:lnSpc>
                <a:spcPct val="90000"/>
              </a:lnSpc>
              <a:buFontTx/>
              <a:buChar char="-"/>
            </a:pPr>
            <a:r>
              <a:rPr lang="fa-IR" smtClean="0"/>
              <a:t>تعريف واژگان واصطلاحات تخصصي و اختصاصي طرح</a:t>
            </a:r>
          </a:p>
          <a:p>
            <a:pPr algn="justLow" rtl="1">
              <a:lnSpc>
                <a:spcPct val="90000"/>
              </a:lnSpc>
              <a:buFontTx/>
              <a:buChar char="-"/>
            </a:pPr>
            <a:r>
              <a:rPr lang="fa-IR" smtClean="0"/>
              <a:t>فهرست منابع و مآخذ تحقيق</a:t>
            </a:r>
          </a:p>
          <a:p>
            <a:pPr algn="justLow" rtl="1">
              <a:lnSpc>
                <a:spcPct val="90000"/>
              </a:lnSpc>
              <a:buFontTx/>
              <a:buChar char="-"/>
            </a:pPr>
            <a:r>
              <a:rPr lang="fa-IR" smtClean="0"/>
              <a:t>ضمايم</a:t>
            </a:r>
            <a:endParaRPr lang="en-US" smtClean="0"/>
          </a:p>
        </p:txBody>
      </p:sp>
    </p:spTree>
  </p:cSld>
  <p:clrMapOvr>
    <a:masterClrMapping/>
  </p:clrMapOvr>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شيوه تنظيم و نگارش طرح تحقيق</a:t>
            </a:r>
            <a:endParaRPr lang="en-US" dirty="0" smtClean="0">
              <a:solidFill>
                <a:schemeClr val="accent1">
                  <a:tint val="3000"/>
                  <a:alpha val="95000"/>
                </a:schemeClr>
              </a:solidFill>
            </a:endParaRPr>
          </a:p>
        </p:txBody>
      </p:sp>
      <p:sp>
        <p:nvSpPr>
          <p:cNvPr id="308227" name="Rectangle 3"/>
          <p:cNvSpPr>
            <a:spLocks noGrp="1" noChangeArrowheads="1"/>
          </p:cNvSpPr>
          <p:nvPr>
            <p:ph idx="1"/>
          </p:nvPr>
        </p:nvSpPr>
        <p:spPr/>
        <p:txBody>
          <a:bodyPr/>
          <a:lstStyle/>
          <a:p>
            <a:pPr marL="609600" indent="-609600" algn="justLow" rtl="1">
              <a:buFont typeface="Wingdings" pitchFamily="2" charset="2"/>
              <a:buNone/>
            </a:pPr>
            <a:endParaRPr lang="fa-IR" smtClean="0"/>
          </a:p>
          <a:p>
            <a:pPr marL="609600" indent="-609600" algn="justLow" rtl="1">
              <a:buFont typeface="Wingdings" pitchFamily="2" charset="2"/>
              <a:buAutoNum type="arabicPeriod"/>
            </a:pPr>
            <a:r>
              <a:rPr lang="fa-IR" smtClean="0"/>
              <a:t>تهيه فهرستي از عناصر و اجزاء طرح</a:t>
            </a:r>
          </a:p>
          <a:p>
            <a:pPr marL="609600" indent="-609600" algn="justLow" rtl="1">
              <a:buFont typeface="Wingdings" pitchFamily="2" charset="2"/>
              <a:buAutoNum type="arabicPeriod"/>
            </a:pPr>
            <a:r>
              <a:rPr lang="fa-IR" smtClean="0"/>
              <a:t>تعريف هر عنصر و اجزاء مربوط</a:t>
            </a:r>
          </a:p>
          <a:p>
            <a:pPr marL="609600" indent="-609600" algn="justLow" rtl="1">
              <a:buFont typeface="Wingdings" pitchFamily="2" charset="2"/>
              <a:buAutoNum type="arabicPeriod"/>
            </a:pPr>
            <a:r>
              <a:rPr lang="fa-IR" smtClean="0"/>
              <a:t>ارائه طرح و عناصر تعريف شده براي نظرخواهي</a:t>
            </a:r>
          </a:p>
          <a:p>
            <a:pPr marL="609600" indent="-609600" algn="justLow" rtl="1">
              <a:buFont typeface="Wingdings" pitchFamily="2" charset="2"/>
              <a:buAutoNum type="arabicPeriod"/>
            </a:pPr>
            <a:r>
              <a:rPr lang="fa-IR" smtClean="0"/>
              <a:t>لحاظ کردن نظرهاي اصلاحي در طرح</a:t>
            </a:r>
            <a:endParaRPr lang="en-US" smtClean="0"/>
          </a:p>
        </p:txBody>
      </p:sp>
    </p:spTree>
  </p:cSld>
  <p:clrMapOvr>
    <a:masterClrMapping/>
  </p:clrMapOvr>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rrowheads="1"/>
          </p:cNvSpPr>
          <p:nvPr>
            <p:ph type="title"/>
          </p:nvPr>
        </p:nvSpPr>
        <p:spPr>
          <a:xfrm>
            <a:off x="457200" y="692150"/>
            <a:ext cx="8229600" cy="1223963"/>
          </a:xfrm>
        </p:spPr>
        <p:txBody>
          <a:bodyPr rtlCol="0">
            <a:normAutofit/>
          </a:bodyPr>
          <a:lstStyle/>
          <a:p>
            <a:pPr fontAlgn="auto">
              <a:spcAft>
                <a:spcPts val="0"/>
              </a:spcAft>
              <a:defRPr/>
            </a:pPr>
            <a:r>
              <a:rPr lang="fa-IR" sz="5400" smtClean="0">
                <a:solidFill>
                  <a:schemeClr val="accent1">
                    <a:tint val="3000"/>
                    <a:alpha val="95000"/>
                  </a:schemeClr>
                </a:solidFill>
              </a:rPr>
              <a:t>فصل دوازدهم</a:t>
            </a:r>
            <a:endParaRPr lang="en-US" sz="5400" smtClean="0">
              <a:solidFill>
                <a:schemeClr val="accent1">
                  <a:tint val="3000"/>
                  <a:alpha val="95000"/>
                </a:schemeClr>
              </a:solidFill>
            </a:endParaRPr>
          </a:p>
        </p:txBody>
      </p:sp>
      <p:sp>
        <p:nvSpPr>
          <p:cNvPr id="309251" name="Rectangle 3"/>
          <p:cNvSpPr>
            <a:spLocks noGrp="1" noChangeArrowheads="1"/>
          </p:cNvSpPr>
          <p:nvPr>
            <p:ph idx="1"/>
          </p:nvPr>
        </p:nvSpPr>
        <p:spPr>
          <a:xfrm>
            <a:off x="457200" y="2781300"/>
            <a:ext cx="8229600" cy="3344863"/>
          </a:xfrm>
        </p:spPr>
        <p:txBody>
          <a:bodyPr/>
          <a:lstStyle/>
          <a:p>
            <a:pPr algn="ctr">
              <a:buFont typeface="Wingdings" pitchFamily="2" charset="2"/>
              <a:buNone/>
            </a:pPr>
            <a:r>
              <a:rPr lang="fa-IR" sz="4800" smtClean="0"/>
              <a:t>تهيه و تنظيم مقاله علمي</a:t>
            </a:r>
            <a:endParaRPr lang="en-US" sz="4800" smtClean="0"/>
          </a:p>
        </p:txBody>
      </p:sp>
    </p:spTree>
  </p:cSld>
  <p:clrMapOvr>
    <a:masterClrMapping/>
  </p:clrMapOvr>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rrowheads="1"/>
          </p:cNvSpPr>
          <p:nvPr>
            <p:ph type="title"/>
          </p:nvPr>
        </p:nvSpPr>
        <p:spPr>
          <a:xfrm>
            <a:off x="539750" y="836613"/>
            <a:ext cx="8229600" cy="1143000"/>
          </a:xfrm>
        </p:spPr>
        <p:txBody>
          <a:bodyPr rtlCol="0">
            <a:normAutofit/>
          </a:bodyPr>
          <a:lstStyle/>
          <a:p>
            <a:pPr fontAlgn="auto">
              <a:spcAft>
                <a:spcPts val="0"/>
              </a:spcAft>
              <a:defRPr/>
            </a:pPr>
            <a:r>
              <a:rPr lang="fa-IR" dirty="0" smtClean="0">
                <a:solidFill>
                  <a:schemeClr val="accent1">
                    <a:tint val="3000"/>
                    <a:alpha val="95000"/>
                  </a:schemeClr>
                </a:solidFill>
              </a:rPr>
              <a:t>انواع مقالات علمي</a:t>
            </a:r>
            <a:endParaRPr lang="en-US" dirty="0" smtClean="0">
              <a:solidFill>
                <a:schemeClr val="accent1">
                  <a:tint val="3000"/>
                  <a:alpha val="95000"/>
                </a:schemeClr>
              </a:solidFill>
            </a:endParaRPr>
          </a:p>
        </p:txBody>
      </p:sp>
      <p:sp>
        <p:nvSpPr>
          <p:cNvPr id="310275" name="Rectangle 3"/>
          <p:cNvSpPr>
            <a:spLocks noGrp="1" noChangeArrowheads="1"/>
          </p:cNvSpPr>
          <p:nvPr>
            <p:ph idx="1"/>
          </p:nvPr>
        </p:nvSpPr>
        <p:spPr>
          <a:xfrm>
            <a:off x="539750" y="2332038"/>
            <a:ext cx="8229600" cy="4525962"/>
          </a:xfrm>
        </p:spPr>
        <p:txBody>
          <a:bodyPr/>
          <a:lstStyle/>
          <a:p>
            <a:pPr algn="justLow" rtl="1">
              <a:buFont typeface="Wingdings" pitchFamily="2" charset="2"/>
              <a:buNone/>
            </a:pPr>
            <a:endParaRPr lang="fa-IR" smtClean="0"/>
          </a:p>
          <a:p>
            <a:pPr algn="justLow" rtl="1">
              <a:buFont typeface="Wingdings" pitchFamily="2" charset="2"/>
              <a:buNone/>
            </a:pPr>
            <a:r>
              <a:rPr lang="fa-IR" smtClean="0"/>
              <a:t>    1. مقالات پژوهشي</a:t>
            </a:r>
          </a:p>
          <a:p>
            <a:pPr algn="justLow" rtl="1">
              <a:buFont typeface="Wingdings" pitchFamily="2" charset="2"/>
              <a:buNone/>
            </a:pPr>
            <a:r>
              <a:rPr lang="fa-IR" smtClean="0"/>
              <a:t>   </a:t>
            </a:r>
          </a:p>
          <a:p>
            <a:pPr algn="justLow" rtl="1">
              <a:buFont typeface="Wingdings" pitchFamily="2" charset="2"/>
              <a:buNone/>
            </a:pPr>
            <a:r>
              <a:rPr lang="fa-IR" smtClean="0"/>
              <a:t>    2. مقالات مطالعاتي و ترويجي</a:t>
            </a:r>
            <a:endParaRPr lang="en-US" smtClean="0"/>
          </a:p>
        </p:txBody>
      </p:sp>
    </p:spTree>
  </p:cSld>
  <p:clrMapOvr>
    <a:masterClrMapping/>
  </p:clrMapOvr>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ساختار مقالات علمي</a:t>
            </a:r>
            <a:endParaRPr lang="en-US" dirty="0" smtClean="0">
              <a:solidFill>
                <a:schemeClr val="accent1">
                  <a:tint val="3000"/>
                  <a:alpha val="95000"/>
                </a:schemeClr>
              </a:solidFill>
            </a:endParaRPr>
          </a:p>
        </p:txBody>
      </p:sp>
      <p:sp>
        <p:nvSpPr>
          <p:cNvPr id="311299" name="Rectangle 3"/>
          <p:cNvSpPr>
            <a:spLocks noGrp="1" noChangeArrowheads="1"/>
          </p:cNvSpPr>
          <p:nvPr>
            <p:ph idx="1"/>
          </p:nvPr>
        </p:nvSpPr>
        <p:spPr/>
        <p:txBody>
          <a:bodyPr/>
          <a:lstStyle/>
          <a:p>
            <a:pPr algn="justLow" rtl="1">
              <a:buFont typeface="Wingdings" pitchFamily="2" charset="2"/>
              <a:buNone/>
            </a:pPr>
            <a:endParaRPr lang="fa-IR" smtClean="0"/>
          </a:p>
          <a:p>
            <a:pPr algn="justLow" rtl="1">
              <a:buFont typeface="Wingdings" pitchFamily="2" charset="2"/>
              <a:buNone/>
            </a:pPr>
            <a:r>
              <a:rPr lang="fa-IR" smtClean="0"/>
              <a:t>1. مشخصات مقاله</a:t>
            </a:r>
          </a:p>
          <a:p>
            <a:pPr algn="justLow" rtl="1">
              <a:buFont typeface="Wingdings" pitchFamily="2" charset="2"/>
              <a:buNone/>
            </a:pPr>
            <a:r>
              <a:rPr lang="fa-IR" smtClean="0"/>
              <a:t>2. چکيده</a:t>
            </a:r>
          </a:p>
          <a:p>
            <a:pPr algn="justLow" rtl="1">
              <a:buFont typeface="Wingdings" pitchFamily="2" charset="2"/>
              <a:buNone/>
            </a:pPr>
            <a:r>
              <a:rPr lang="fa-IR" smtClean="0"/>
              <a:t>3. مقدمه</a:t>
            </a:r>
          </a:p>
          <a:p>
            <a:pPr algn="justLow" rtl="1">
              <a:buFont typeface="Wingdings" pitchFamily="2" charset="2"/>
              <a:buNone/>
            </a:pPr>
            <a:r>
              <a:rPr lang="fa-IR" smtClean="0"/>
              <a:t>4. روش تحقيق</a:t>
            </a:r>
          </a:p>
          <a:p>
            <a:pPr algn="justLow" rtl="1">
              <a:buFont typeface="Wingdings" pitchFamily="2" charset="2"/>
              <a:buNone/>
            </a:pPr>
            <a:r>
              <a:rPr lang="fa-IR" smtClean="0"/>
              <a:t>5. اطلاعات و داده ها</a:t>
            </a:r>
          </a:p>
          <a:p>
            <a:pPr algn="justLow" rtl="1">
              <a:buFont typeface="Wingdings" pitchFamily="2" charset="2"/>
              <a:buNone/>
            </a:pPr>
            <a:r>
              <a:rPr lang="fa-IR" smtClean="0"/>
              <a:t>6. تجزيه و تحليل</a:t>
            </a:r>
          </a:p>
          <a:p>
            <a:pPr algn="justLow" rtl="1">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idx="1"/>
          </p:nvPr>
        </p:nvSpPr>
        <p:spPr>
          <a:xfrm>
            <a:off x="457200" y="836613"/>
            <a:ext cx="8229600" cy="5289550"/>
          </a:xfrm>
        </p:spPr>
        <p:txBody>
          <a:bodyPr/>
          <a:lstStyle/>
          <a:p>
            <a:pPr algn="justLow" rtl="1">
              <a:buFont typeface="Wingdings" pitchFamily="2" charset="2"/>
              <a:buNone/>
            </a:pPr>
            <a:r>
              <a:rPr lang="fa-IR" smtClean="0"/>
              <a:t>7. نتيجه گيري</a:t>
            </a:r>
          </a:p>
          <a:p>
            <a:pPr algn="justLow" rtl="1">
              <a:buFont typeface="Wingdings" pitchFamily="2" charset="2"/>
              <a:buNone/>
            </a:pPr>
            <a:r>
              <a:rPr lang="fa-IR" smtClean="0"/>
              <a:t>8. شناسايي و تصديق</a:t>
            </a:r>
          </a:p>
          <a:p>
            <a:pPr algn="justLow" rtl="1">
              <a:buFont typeface="Wingdings" pitchFamily="2" charset="2"/>
              <a:buNone/>
            </a:pPr>
            <a:r>
              <a:rPr lang="fa-IR" smtClean="0"/>
              <a:t>9. منابع </a:t>
            </a:r>
          </a:p>
          <a:p>
            <a:pPr algn="justLow" rtl="1">
              <a:buFont typeface="Wingdings" pitchFamily="2" charset="2"/>
              <a:buNone/>
            </a:pPr>
            <a:r>
              <a:rPr lang="fa-IR" smtClean="0"/>
              <a:t>10. ضمايم</a:t>
            </a:r>
            <a:endParaRPr lang="en-US"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914400" y="-152400"/>
            <a:ext cx="7772400" cy="838200"/>
          </a:xfrm>
        </p:spPr>
        <p:txBody>
          <a:bodyPr/>
          <a:lstStyle/>
          <a:p>
            <a:pPr rtl="1"/>
            <a:r>
              <a:rPr lang="fa-IR" sz="3200" b="1" dirty="0" smtClean="0"/>
              <a:t>متغير</a:t>
            </a:r>
            <a:r>
              <a:rPr lang="en-US" sz="3200" b="1" dirty="0" smtClean="0"/>
              <a:t> (Variable)</a:t>
            </a:r>
          </a:p>
        </p:txBody>
      </p:sp>
      <p:sp>
        <p:nvSpPr>
          <p:cNvPr id="5" name="Rectangle 4"/>
          <p:cNvSpPr/>
          <p:nvPr/>
        </p:nvSpPr>
        <p:spPr>
          <a:xfrm>
            <a:off x="533400" y="609600"/>
            <a:ext cx="8153400" cy="1200329"/>
          </a:xfrm>
          <a:prstGeom prst="rect">
            <a:avLst/>
          </a:prstGeom>
        </p:spPr>
        <p:txBody>
          <a:bodyPr wrap="square">
            <a:spAutoFit/>
          </a:bodyPr>
          <a:lstStyle/>
          <a:p>
            <a:pPr rtl="1"/>
            <a:r>
              <a:rPr lang="fa-IR" sz="2400" b="1" dirty="0" smtClean="0"/>
              <a:t>به ويژگي يا صفت يا عاملي اطلاق ميشود که بين افراد جامعه مشترک بوده و ميتواند مقادير کمي و ارزشهای متفاوتي داشته باشد.</a:t>
            </a:r>
            <a:r>
              <a:rPr lang="en-US" sz="2400" b="1" dirty="0" smtClean="0"/>
              <a:t>)</a:t>
            </a:r>
            <a:r>
              <a:rPr lang="fa-IR" sz="2400" b="1" dirty="0" smtClean="0"/>
              <a:t>حافظنیا)</a:t>
            </a:r>
          </a:p>
          <a:p>
            <a:pPr rtl="1"/>
            <a:r>
              <a:rPr lang="fa-IR" sz="2400" b="1" dirty="0" smtClean="0"/>
              <a:t>مدیر یک مفهوم است اما تحصیلات مدیر یک متغیر است.</a:t>
            </a:r>
          </a:p>
        </p:txBody>
      </p:sp>
      <p:sp>
        <p:nvSpPr>
          <p:cNvPr id="6" name="Rectangle 5"/>
          <p:cNvSpPr/>
          <p:nvPr/>
        </p:nvSpPr>
        <p:spPr>
          <a:xfrm>
            <a:off x="609600" y="1752600"/>
            <a:ext cx="8077200" cy="1200329"/>
          </a:xfrm>
          <a:prstGeom prst="rect">
            <a:avLst/>
          </a:prstGeom>
        </p:spPr>
        <p:txBody>
          <a:bodyPr wrap="square">
            <a:spAutoFit/>
          </a:bodyPr>
          <a:lstStyle/>
          <a:p>
            <a:pPr rtl="1"/>
            <a:r>
              <a:rPr lang="fa-IR" sz="2400" b="1" dirty="0" smtClean="0"/>
              <a:t>متغير صفت یا خصیصه ای است که از شخصی به شخص دیگر و یا از موردی به مورد دیگر تفاوت می کند. در حقیقت ویژگیهای ممتاز یک گروه را متغیر می گویند. (پاشا شریفی و...)</a:t>
            </a:r>
            <a:endParaRPr lang="en-US" sz="2400" b="1" dirty="0" smtClean="0"/>
          </a:p>
        </p:txBody>
      </p:sp>
      <p:sp>
        <p:nvSpPr>
          <p:cNvPr id="8" name="Rectangle 7"/>
          <p:cNvSpPr/>
          <p:nvPr/>
        </p:nvSpPr>
        <p:spPr>
          <a:xfrm>
            <a:off x="304800" y="2971800"/>
            <a:ext cx="8382000" cy="1015663"/>
          </a:xfrm>
          <a:prstGeom prst="rect">
            <a:avLst/>
          </a:prstGeom>
        </p:spPr>
        <p:txBody>
          <a:bodyPr wrap="square">
            <a:spAutoFit/>
          </a:bodyPr>
          <a:lstStyle/>
          <a:p>
            <a:pPr rtl="1"/>
            <a:r>
              <a:rPr lang="fa-IR" sz="2000" b="1" dirty="0" smtClean="0">
                <a:solidFill>
                  <a:srgbClr val="FF0000"/>
                </a:solidFill>
              </a:rPr>
              <a:t>نمونه هایی از متغیرها در روان شناسی، مدیریت، جامعه شناسی، و رفتار سازمانی عبارتند از: جنسیت، درآمد، تحصیلات، طبقه ی اجتماعی، تحرک شغلی، هوش، رضایت شغلی، اضطراب و گرایش مذهبی- سیاسی و .....  </a:t>
            </a:r>
            <a:endParaRPr lang="en-US" sz="2000" b="1" dirty="0" smtClean="0">
              <a:solidFill>
                <a:srgbClr val="FF0000"/>
              </a:solidFill>
            </a:endParaRPr>
          </a:p>
        </p:txBody>
      </p:sp>
      <p:sp>
        <p:nvSpPr>
          <p:cNvPr id="9" name="Rectangle 8"/>
          <p:cNvSpPr/>
          <p:nvPr/>
        </p:nvSpPr>
        <p:spPr>
          <a:xfrm>
            <a:off x="381000" y="3962400"/>
            <a:ext cx="8382000" cy="523220"/>
          </a:xfrm>
          <a:prstGeom prst="rect">
            <a:avLst/>
          </a:prstGeom>
        </p:spPr>
        <p:txBody>
          <a:bodyPr wrap="square">
            <a:spAutoFit/>
          </a:bodyPr>
          <a:lstStyle/>
          <a:p>
            <a:pPr rtl="1"/>
            <a:r>
              <a:rPr lang="fa-IR" sz="2800" b="1" dirty="0" smtClean="0">
                <a:cs typeface="+mj-cs"/>
              </a:rPr>
              <a:t>متغير را به دو گونه می توان تعریف کرد.  مفهومی و عملیاتی</a:t>
            </a:r>
          </a:p>
        </p:txBody>
      </p:sp>
      <p:sp>
        <p:nvSpPr>
          <p:cNvPr id="10" name="Rectangle 9"/>
          <p:cNvSpPr/>
          <p:nvPr/>
        </p:nvSpPr>
        <p:spPr>
          <a:xfrm>
            <a:off x="228600" y="4572000"/>
            <a:ext cx="8686800" cy="954107"/>
          </a:xfrm>
          <a:prstGeom prst="rect">
            <a:avLst/>
          </a:prstGeom>
        </p:spPr>
        <p:txBody>
          <a:bodyPr wrap="square">
            <a:spAutoFit/>
          </a:bodyPr>
          <a:lstStyle/>
          <a:p>
            <a:pPr rtl="1"/>
            <a:r>
              <a:rPr lang="fa-IR" sz="2800" b="1" dirty="0" smtClean="0">
                <a:latin typeface="Times New Roman" pitchFamily="18" charset="0"/>
                <a:cs typeface="Times New Roman" pitchFamily="18" charset="0"/>
              </a:rPr>
              <a:t>تعریف مفهومی: یا تعریف لغت نامه ای، مثال: هوش عبارت است از توانایی حل مساله.</a:t>
            </a:r>
          </a:p>
        </p:txBody>
      </p:sp>
      <p:sp>
        <p:nvSpPr>
          <p:cNvPr id="11" name="Rectangle 10"/>
          <p:cNvSpPr/>
          <p:nvPr/>
        </p:nvSpPr>
        <p:spPr>
          <a:xfrm>
            <a:off x="228600" y="5678269"/>
            <a:ext cx="8534400" cy="830997"/>
          </a:xfrm>
          <a:prstGeom prst="rect">
            <a:avLst/>
          </a:prstGeom>
        </p:spPr>
        <p:txBody>
          <a:bodyPr wrap="square">
            <a:spAutoFit/>
          </a:bodyPr>
          <a:lstStyle/>
          <a:p>
            <a:r>
              <a:rPr lang="fa-IR" sz="2400" b="1" dirty="0" smtClean="0">
                <a:latin typeface="Times New Roman" pitchFamily="18" charset="0"/>
                <a:cs typeface="Times New Roman" pitchFamily="18" charset="0"/>
              </a:rPr>
              <a:t>تعریف عملیاتی: مشخص می شود متغیر مورد نظر به چه اعمال یا رفتارهایی دلالت دارد. مثال: هوش چیزی است که با تست هوش سنجیده می شود. </a:t>
            </a:r>
            <a:endParaRPr lang="en-US"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linds(horizontal)">
                                      <p:cBhvr>
                                        <p:cTn id="7" dur="5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5" grpId="0"/>
      <p:bldP spid="6" grpId="0"/>
      <p:bldP spid="8" grpId="0"/>
      <p:bldP spid="9" grpId="0"/>
      <p:bldP spid="10" grpId="0"/>
      <p:bldP spid="11" grpId="0"/>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rrowheads="1"/>
          </p:cNvSpPr>
          <p:nvPr>
            <p:ph type="title"/>
          </p:nvPr>
        </p:nvSpPr>
        <p:spPr/>
        <p:txBody>
          <a:bodyPr rtlCol="0">
            <a:normAutofit/>
          </a:bodyPr>
          <a:lstStyle/>
          <a:p>
            <a:pPr fontAlgn="auto">
              <a:spcAft>
                <a:spcPts val="0"/>
              </a:spcAft>
              <a:defRPr/>
            </a:pPr>
            <a:r>
              <a:rPr lang="fa-IR" dirty="0" smtClean="0">
                <a:solidFill>
                  <a:schemeClr val="accent1">
                    <a:tint val="3000"/>
                    <a:alpha val="95000"/>
                  </a:schemeClr>
                </a:solidFill>
              </a:rPr>
              <a:t>ملاحظات مربوط به تدوين مقاله علمي</a:t>
            </a:r>
            <a:endParaRPr lang="en-US" dirty="0" smtClean="0">
              <a:solidFill>
                <a:schemeClr val="accent1">
                  <a:tint val="3000"/>
                  <a:alpha val="95000"/>
                </a:schemeClr>
              </a:solidFill>
            </a:endParaRPr>
          </a:p>
        </p:txBody>
      </p:sp>
      <p:sp>
        <p:nvSpPr>
          <p:cNvPr id="313347" name="Rectangle 3"/>
          <p:cNvSpPr>
            <a:spLocks noGrp="1" noChangeArrowheads="1"/>
          </p:cNvSpPr>
          <p:nvPr>
            <p:ph idx="1"/>
          </p:nvPr>
        </p:nvSpPr>
        <p:spPr/>
        <p:txBody>
          <a:bodyPr/>
          <a:lstStyle/>
          <a:p>
            <a:pPr algn="justLow" rtl="1">
              <a:buFont typeface="Wingdings" pitchFamily="2" charset="2"/>
              <a:buNone/>
            </a:pPr>
            <a:endParaRPr lang="fa-IR" smtClean="0"/>
          </a:p>
          <a:p>
            <a:pPr algn="justLow" rtl="1">
              <a:buFont typeface="Wingdings" pitchFamily="2" charset="2"/>
              <a:buNone/>
            </a:pPr>
            <a:r>
              <a:rPr lang="fa-IR" smtClean="0"/>
              <a:t>1. توجه به اصل موضوع و پرهيز از حاشيه روي</a:t>
            </a:r>
          </a:p>
          <a:p>
            <a:pPr algn="justLow" rtl="1">
              <a:buFont typeface="Wingdings" pitchFamily="2" charset="2"/>
              <a:buNone/>
            </a:pPr>
            <a:r>
              <a:rPr lang="fa-IR" smtClean="0"/>
              <a:t>2. خودداري از تکرار غيرضروري مطالب مقاله</a:t>
            </a:r>
          </a:p>
          <a:p>
            <a:pPr algn="justLow" rtl="1">
              <a:buFont typeface="Wingdings" pitchFamily="2" charset="2"/>
              <a:buNone/>
            </a:pPr>
            <a:r>
              <a:rPr lang="fa-IR" smtClean="0"/>
              <a:t>3. استفاده از منابع و مآخذ به روش موردنظر مجله و ذکر منابع ومآخذ مربوط به آمارها، نقل قولها،تعاريف و مدلها</a:t>
            </a:r>
          </a:p>
          <a:p>
            <a:pPr algn="justLow" rtl="1">
              <a:buFont typeface="Wingdings" pitchFamily="2" charset="2"/>
              <a:buNone/>
            </a:pPr>
            <a:r>
              <a:rPr lang="fa-IR" smtClean="0"/>
              <a:t>4. رعايت آداب نگارش و در صورت امکان ويرايش مقاله</a:t>
            </a:r>
          </a:p>
          <a:p>
            <a:pPr algn="justLow" rtl="1">
              <a:buFont typeface="Wingdings" pitchFamily="2" charset="2"/>
              <a:buNone/>
            </a:pPr>
            <a:r>
              <a:rPr lang="fa-IR" smtClean="0"/>
              <a:t>5. استفاده از تصاوير، جداول، نمودارها و اشکال در محل مناسب</a:t>
            </a:r>
            <a:endParaRPr lang="en-US" smtClean="0"/>
          </a:p>
        </p:txBody>
      </p:sp>
    </p:spTree>
  </p:cSld>
  <p:clrMapOvr>
    <a:masterClrMapping/>
  </p:clrMapOvr>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idx="1"/>
          </p:nvPr>
        </p:nvSpPr>
        <p:spPr>
          <a:xfrm>
            <a:off x="457200" y="765175"/>
            <a:ext cx="8229600" cy="5360988"/>
          </a:xfrm>
        </p:spPr>
        <p:txBody>
          <a:bodyPr/>
          <a:lstStyle/>
          <a:p>
            <a:pPr algn="justLow" rtl="1">
              <a:lnSpc>
                <a:spcPct val="90000"/>
              </a:lnSpc>
              <a:buFont typeface="Wingdings" pitchFamily="2" charset="2"/>
              <a:buNone/>
            </a:pPr>
            <a:r>
              <a:rPr lang="fa-IR" smtClean="0"/>
              <a:t>6. برخوردار بودن مقاله از ظاهر فيزيکي تميز و زيبا</a:t>
            </a:r>
          </a:p>
          <a:p>
            <a:pPr algn="justLow" rtl="1">
              <a:lnSpc>
                <a:spcPct val="90000"/>
              </a:lnSpc>
              <a:buFont typeface="Wingdings" pitchFamily="2" charset="2"/>
              <a:buNone/>
            </a:pPr>
            <a:r>
              <a:rPr lang="fa-IR" smtClean="0"/>
              <a:t>7. رعايت فاصله خطوط، ترازبندي، فاصله از حاشيه و ...</a:t>
            </a:r>
          </a:p>
          <a:p>
            <a:pPr algn="justLow" rtl="1">
              <a:lnSpc>
                <a:spcPct val="90000"/>
              </a:lnSpc>
              <a:buFont typeface="Wingdings" pitchFamily="2" charset="2"/>
              <a:buNone/>
            </a:pPr>
            <a:r>
              <a:rPr lang="fa-IR" smtClean="0"/>
              <a:t>8. خودداري از چاپ مقاله در بيش از يک مقاله</a:t>
            </a:r>
          </a:p>
          <a:p>
            <a:pPr algn="justLow" rtl="1">
              <a:lnSpc>
                <a:spcPct val="90000"/>
              </a:lnSpc>
              <a:buFont typeface="Wingdings" pitchFamily="2" charset="2"/>
              <a:buNone/>
            </a:pPr>
            <a:r>
              <a:rPr lang="fa-IR" smtClean="0"/>
              <a:t>9. ارسال ديسکت متن تايپ شده مقاله همراه آن براي مجله</a:t>
            </a:r>
          </a:p>
          <a:p>
            <a:pPr algn="justLow" rtl="1">
              <a:lnSpc>
                <a:spcPct val="90000"/>
              </a:lnSpc>
              <a:buFont typeface="Wingdings" pitchFamily="2" charset="2"/>
              <a:buNone/>
            </a:pPr>
            <a:r>
              <a:rPr lang="fa-IR" smtClean="0"/>
              <a:t>10. تايپ عنوان کتب و مقالات مورد استفاده در فهرست منابع با حروف کج</a:t>
            </a:r>
          </a:p>
          <a:p>
            <a:pPr algn="justLow" rtl="1">
              <a:lnSpc>
                <a:spcPct val="90000"/>
              </a:lnSpc>
              <a:buFont typeface="Wingdings" pitchFamily="2" charset="2"/>
              <a:buNone/>
            </a:pPr>
            <a:r>
              <a:rPr lang="fa-IR" smtClean="0"/>
              <a:t>11. يکدست کردن مقياسها، تاريخها و نشانه ها در سراسر مقاله</a:t>
            </a:r>
          </a:p>
          <a:p>
            <a:pPr algn="justLow" rtl="1">
              <a:lnSpc>
                <a:spcPct val="90000"/>
              </a:lnSpc>
              <a:buFont typeface="Wingdings" pitchFamily="2" charset="2"/>
              <a:buNone/>
            </a:pPr>
            <a:r>
              <a:rPr lang="fa-IR" smtClean="0"/>
              <a:t>12. درج معادل لاتين واژه هاي تخصصي و نيز اسامي افراد ، جايها و ...</a:t>
            </a:r>
            <a:endParaRPr lang="en-US"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0"/>
            <a:ext cx="8229600" cy="1524000"/>
          </a:xfrm>
        </p:spPr>
        <p:txBody>
          <a:bodyPr>
            <a:normAutofit fontScale="90000"/>
          </a:bodyPr>
          <a:lstStyle/>
          <a:p>
            <a:pPr algn="r" rtl="1" fontAlgn="auto">
              <a:lnSpc>
                <a:spcPct val="120000"/>
              </a:lnSpc>
              <a:spcAft>
                <a:spcPts val="0"/>
              </a:spcAft>
              <a:defRPr/>
            </a:pPr>
            <a:r>
              <a:rPr lang="fa-IR" sz="2800" b="1" dirty="0" smtClean="0"/>
              <a:t>الف) متغير بر اساس ارزش                 ب ) متغير بر اساس رابطه</a:t>
            </a:r>
            <a:br>
              <a:rPr lang="fa-IR" sz="2800" b="1" dirty="0" smtClean="0"/>
            </a:br>
            <a:r>
              <a:rPr lang="fa-IR" sz="2800" b="1" dirty="0" smtClean="0"/>
              <a:t>ج ) متغير بر اساس نقش                     د ) متغير بر اساس گزینه</a:t>
            </a:r>
            <a:br>
              <a:rPr lang="fa-IR" sz="2800" b="1" dirty="0" smtClean="0"/>
            </a:br>
            <a:r>
              <a:rPr lang="fa-IR" sz="2800" b="1" dirty="0" smtClean="0"/>
              <a:t>ه ) متغيرهاي جانبي</a:t>
            </a:r>
            <a:endParaRPr lang="en-US" sz="2800" dirty="0"/>
          </a:p>
        </p:txBody>
      </p:sp>
      <p:sp>
        <p:nvSpPr>
          <p:cNvPr id="3" name="Rectangle 2"/>
          <p:cNvSpPr/>
          <p:nvPr/>
        </p:nvSpPr>
        <p:spPr>
          <a:xfrm>
            <a:off x="2895601" y="381000"/>
            <a:ext cx="2971800" cy="523220"/>
          </a:xfrm>
          <a:prstGeom prst="rect">
            <a:avLst/>
          </a:prstGeom>
        </p:spPr>
        <p:txBody>
          <a:bodyPr wrap="square">
            <a:spAutoFit/>
          </a:bodyPr>
          <a:lstStyle/>
          <a:p>
            <a:pPr algn="ctr" rtl="1"/>
            <a:r>
              <a:rPr lang="fa-IR" sz="2800" b="1" dirty="0" smtClean="0"/>
              <a:t>انواع متغیر</a:t>
            </a:r>
            <a:endParaRPr lang="en-US" sz="2800" dirty="0"/>
          </a:p>
        </p:txBody>
      </p:sp>
      <p:sp>
        <p:nvSpPr>
          <p:cNvPr id="5" name="Rectangle 4"/>
          <p:cNvSpPr/>
          <p:nvPr/>
        </p:nvSpPr>
        <p:spPr>
          <a:xfrm>
            <a:off x="304800" y="1143000"/>
            <a:ext cx="8305800" cy="954107"/>
          </a:xfrm>
          <a:prstGeom prst="rect">
            <a:avLst/>
          </a:prstGeom>
        </p:spPr>
        <p:txBody>
          <a:bodyPr wrap="square">
            <a:spAutoFit/>
          </a:bodyPr>
          <a:lstStyle/>
          <a:p>
            <a:r>
              <a:rPr lang="fa-IR" sz="2800" b="1" dirty="0" smtClean="0"/>
              <a:t>متغيرها انواع گوناگوني دارند و بر اساس مباني مختلفي طبقه بندي مي شوند:</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143000"/>
            <a:ext cx="8305800" cy="523220"/>
          </a:xfrm>
          <a:prstGeom prst="rect">
            <a:avLst/>
          </a:prstGeom>
        </p:spPr>
        <p:txBody>
          <a:bodyPr wrap="square">
            <a:spAutoFit/>
          </a:bodyPr>
          <a:lstStyle/>
          <a:p>
            <a:pPr algn="ctr"/>
            <a:r>
              <a:rPr lang="fa-IR" sz="2800" b="1" dirty="0" smtClean="0"/>
              <a:t>روش دیگر تقسیم بندی</a:t>
            </a:r>
            <a:endParaRPr lang="en-US" sz="2800" dirty="0"/>
          </a:p>
        </p:txBody>
      </p:sp>
      <p:sp>
        <p:nvSpPr>
          <p:cNvPr id="6" name="Rectangle 5"/>
          <p:cNvSpPr/>
          <p:nvPr/>
        </p:nvSpPr>
        <p:spPr>
          <a:xfrm>
            <a:off x="381000" y="2286000"/>
            <a:ext cx="8229600" cy="1200329"/>
          </a:xfrm>
          <a:prstGeom prst="rect">
            <a:avLst/>
          </a:prstGeom>
        </p:spPr>
        <p:txBody>
          <a:bodyPr wrap="square">
            <a:spAutoFit/>
          </a:bodyPr>
          <a:lstStyle/>
          <a:p>
            <a:r>
              <a:rPr lang="fa-IR" sz="2400" b="1" dirty="0" smtClean="0">
                <a:solidFill>
                  <a:srgbClr val="FF0000"/>
                </a:solidFill>
              </a:rPr>
              <a:t>الف) اندازه گیری: کمی و کیفی      </a:t>
            </a:r>
            <a:r>
              <a:rPr lang="fa-IR" sz="2400" b="1" dirty="0" smtClean="0"/>
              <a:t>=== کمی----پیوسته و گسسته</a:t>
            </a:r>
            <a:br>
              <a:rPr lang="fa-IR" sz="2400" b="1" dirty="0" smtClean="0"/>
            </a:br>
            <a:r>
              <a:rPr lang="fa-IR" sz="2400" b="1" dirty="0" smtClean="0"/>
              <a:t>کیفی === دو ارزشی و چند ارزشی  دو ارزشی == حقیقی و غیر حقیقی</a:t>
            </a:r>
            <a:br>
              <a:rPr lang="fa-IR" sz="2400" b="1" dirty="0" smtClean="0"/>
            </a:br>
            <a:endParaRPr lang="en-US" sz="2400" dirty="0"/>
          </a:p>
        </p:txBody>
      </p:sp>
      <p:sp>
        <p:nvSpPr>
          <p:cNvPr id="7" name="Rectangle 6"/>
          <p:cNvSpPr/>
          <p:nvPr/>
        </p:nvSpPr>
        <p:spPr>
          <a:xfrm>
            <a:off x="381000" y="3544669"/>
            <a:ext cx="8077200" cy="830997"/>
          </a:xfrm>
          <a:prstGeom prst="rect">
            <a:avLst/>
          </a:prstGeom>
        </p:spPr>
        <p:txBody>
          <a:bodyPr wrap="square">
            <a:spAutoFit/>
          </a:bodyPr>
          <a:lstStyle/>
          <a:p>
            <a:r>
              <a:rPr lang="fa-IR" sz="2400" b="1" dirty="0" smtClean="0">
                <a:solidFill>
                  <a:srgbClr val="FF0000"/>
                </a:solidFill>
              </a:rPr>
              <a:t>ب ) از نظر دستکاری و کنترل متغیرها </a:t>
            </a:r>
            <a:r>
              <a:rPr lang="fa-IR" sz="2400" b="1" dirty="0" smtClean="0"/>
              <a:t/>
            </a:r>
            <a:br>
              <a:rPr lang="fa-IR" sz="2400" b="1" dirty="0" smtClean="0"/>
            </a:br>
            <a:r>
              <a:rPr lang="fa-IR" sz="2400" b="1" dirty="0" smtClean="0"/>
              <a:t>1- فعال (مستقل)    2- خصیصه ای (وابسته)</a:t>
            </a:r>
            <a:endParaRPr lang="en-US" sz="2400" dirty="0"/>
          </a:p>
        </p:txBody>
      </p:sp>
      <p:sp>
        <p:nvSpPr>
          <p:cNvPr id="9" name="Rectangle 8"/>
          <p:cNvSpPr/>
          <p:nvPr/>
        </p:nvSpPr>
        <p:spPr>
          <a:xfrm>
            <a:off x="381000" y="4715470"/>
            <a:ext cx="8305800" cy="830997"/>
          </a:xfrm>
          <a:prstGeom prst="rect">
            <a:avLst/>
          </a:prstGeom>
        </p:spPr>
        <p:txBody>
          <a:bodyPr wrap="square">
            <a:spAutoFit/>
          </a:bodyPr>
          <a:lstStyle/>
          <a:p>
            <a:r>
              <a:rPr lang="fa-IR" sz="2400" b="1" dirty="0" smtClean="0">
                <a:solidFill>
                  <a:srgbClr val="FF0000"/>
                </a:solidFill>
              </a:rPr>
              <a:t>ج ) از نظر نقش متغیرها</a:t>
            </a:r>
            <a:r>
              <a:rPr lang="fa-IR" sz="2400" b="1" dirty="0" smtClean="0"/>
              <a:t/>
            </a:r>
            <a:br>
              <a:rPr lang="fa-IR" sz="2400" b="1" dirty="0" smtClean="0"/>
            </a:br>
            <a:r>
              <a:rPr lang="fa-IR" sz="2400" b="1" dirty="0" smtClean="0"/>
              <a:t>1- مستقل یا درون داد 2- وابسته 3- تعدیل کننده 4- مداخله گر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11188" y="228601"/>
            <a:ext cx="7772400" cy="762000"/>
          </a:xfrm>
        </p:spPr>
        <p:txBody>
          <a:bodyPr>
            <a:normAutofit/>
          </a:bodyPr>
          <a:lstStyle/>
          <a:p>
            <a:r>
              <a:rPr lang="fa-IR" sz="3600" b="1" dirty="0" smtClean="0">
                <a:solidFill>
                  <a:srgbClr val="FF0000"/>
                </a:solidFill>
              </a:rPr>
              <a:t>متغير هاي ارزشي</a:t>
            </a:r>
            <a:endParaRPr lang="en-US" sz="3600" b="1" dirty="0" smtClean="0">
              <a:solidFill>
                <a:srgbClr val="FF0000"/>
              </a:solidFill>
            </a:endParaRPr>
          </a:p>
        </p:txBody>
      </p:sp>
      <p:sp>
        <p:nvSpPr>
          <p:cNvPr id="4" name="Rectangle 3"/>
          <p:cNvSpPr/>
          <p:nvPr/>
        </p:nvSpPr>
        <p:spPr>
          <a:xfrm>
            <a:off x="228600" y="1138617"/>
            <a:ext cx="8686800" cy="2252924"/>
          </a:xfrm>
          <a:prstGeom prst="rect">
            <a:avLst/>
          </a:prstGeom>
        </p:spPr>
        <p:txBody>
          <a:bodyPr wrap="square">
            <a:spAutoFit/>
          </a:bodyPr>
          <a:lstStyle/>
          <a:p>
            <a:pPr rtl="1" fontAlgn="auto">
              <a:lnSpc>
                <a:spcPct val="130000"/>
              </a:lnSpc>
              <a:spcAft>
                <a:spcPts val="0"/>
              </a:spcAft>
              <a:defRPr/>
            </a:pPr>
            <a:r>
              <a:rPr lang="fa-IR" sz="2800" b="1" dirty="0" smtClean="0"/>
              <a:t>الف ) متغيرهاي کمي يا متغيرهاي قابل اندازه گيري: </a:t>
            </a:r>
          </a:p>
          <a:p>
            <a:pPr rtl="1" fontAlgn="auto">
              <a:lnSpc>
                <a:spcPct val="130000"/>
              </a:lnSpc>
              <a:spcAft>
                <a:spcPts val="0"/>
              </a:spcAft>
              <a:defRPr/>
            </a:pPr>
            <a:r>
              <a:rPr lang="fa-IR" sz="2000" b="1" dirty="0" smtClean="0">
                <a:solidFill>
                  <a:srgbClr val="FF0000"/>
                </a:solidFill>
              </a:rPr>
              <a:t>برای هر فرد جامعه می توان مقدار صفت را بصورت عدد یا کمیت نشان داد، این عدد طبق قواعدمشخصی معین شده باشد.</a:t>
            </a:r>
          </a:p>
          <a:p>
            <a:pPr rtl="1">
              <a:lnSpc>
                <a:spcPct val="130000"/>
              </a:lnSpc>
              <a:defRPr/>
            </a:pPr>
            <a:r>
              <a:rPr lang="fa-IR" sz="2000" b="1" dirty="0" smtClean="0"/>
              <a:t>متغيرهاي کمي متصل( </a:t>
            </a:r>
            <a:r>
              <a:rPr lang="fa-IR" sz="2000" b="1" dirty="0" smtClean="0">
                <a:solidFill>
                  <a:srgbClr val="FF0000"/>
                </a:solidFill>
              </a:rPr>
              <a:t>اعشار پذیرند:</a:t>
            </a:r>
            <a:r>
              <a:rPr lang="fa-IR" sz="2000" b="1" dirty="0" smtClean="0"/>
              <a:t> درآمد, سن، وزن...</a:t>
            </a:r>
            <a:endParaRPr lang="fa-IR" sz="2000" b="1" dirty="0" smtClean="0">
              <a:solidFill>
                <a:srgbClr val="FF0000"/>
              </a:solidFill>
            </a:endParaRPr>
          </a:p>
          <a:p>
            <a:pPr rtl="1">
              <a:lnSpc>
                <a:spcPct val="130000"/>
              </a:lnSpc>
              <a:defRPr/>
            </a:pPr>
            <a:r>
              <a:rPr lang="fa-IR" sz="2000" b="1" dirty="0" smtClean="0"/>
              <a:t> متغيرهاي کمي منفصل(</a:t>
            </a:r>
            <a:r>
              <a:rPr lang="fa-IR" sz="2000" b="1" dirty="0" smtClean="0">
                <a:solidFill>
                  <a:srgbClr val="FF0000"/>
                </a:solidFill>
              </a:rPr>
              <a:t>اعشار پذیر نیستند:</a:t>
            </a:r>
            <a:r>
              <a:rPr lang="fa-IR" sz="2000" b="1" dirty="0" smtClean="0"/>
              <a:t> تعداد کلاسها، دانشجویان.... </a:t>
            </a:r>
            <a:endParaRPr lang="en-US" sz="2000" dirty="0"/>
          </a:p>
        </p:txBody>
      </p:sp>
      <p:sp>
        <p:nvSpPr>
          <p:cNvPr id="5" name="Rectangle 4"/>
          <p:cNvSpPr/>
          <p:nvPr/>
        </p:nvSpPr>
        <p:spPr>
          <a:xfrm>
            <a:off x="381000" y="3526810"/>
            <a:ext cx="8534400" cy="2653034"/>
          </a:xfrm>
          <a:prstGeom prst="rect">
            <a:avLst/>
          </a:prstGeom>
        </p:spPr>
        <p:txBody>
          <a:bodyPr wrap="square">
            <a:spAutoFit/>
          </a:bodyPr>
          <a:lstStyle/>
          <a:p>
            <a:pPr rtl="1">
              <a:lnSpc>
                <a:spcPct val="130000"/>
              </a:lnSpc>
              <a:defRPr/>
            </a:pPr>
            <a:r>
              <a:rPr lang="fa-IR" sz="2800" b="1" dirty="0" smtClean="0"/>
              <a:t>ب)متغيرهاي کيفي :</a:t>
            </a:r>
          </a:p>
          <a:p>
            <a:pPr rtl="1">
              <a:lnSpc>
                <a:spcPct val="130000"/>
              </a:lnSpc>
              <a:defRPr/>
            </a:pPr>
            <a:r>
              <a:rPr lang="fa-IR" sz="2000" b="1" dirty="0" smtClean="0">
                <a:solidFill>
                  <a:srgbClr val="FF0000"/>
                </a:solidFill>
              </a:rPr>
              <a:t>که به خود عدد نمي گيرند، </a:t>
            </a:r>
            <a:r>
              <a:rPr lang="fa-IR" sz="2000" b="1" dirty="0" smtClean="0"/>
              <a:t>گرايش شغلي، شجاعت، گرایش حزبی، ......    </a:t>
            </a:r>
          </a:p>
          <a:p>
            <a:pPr rtl="1">
              <a:lnSpc>
                <a:spcPct val="130000"/>
              </a:lnSpc>
              <a:defRPr/>
            </a:pPr>
            <a:r>
              <a:rPr lang="fa-IR" sz="2000" b="1" dirty="0" smtClean="0">
                <a:solidFill>
                  <a:srgbClr val="FF0000"/>
                </a:solidFill>
              </a:rPr>
              <a:t>آنها را می توان به صورت رتبه و درجه اندازه گیری کرد </a:t>
            </a:r>
            <a:r>
              <a:rPr lang="fa-IR" sz="2000" b="1" dirty="0" smtClean="0"/>
              <a:t>مثال رضا چقدر شجاع است: خیلی زیاد، خیلی کم...... </a:t>
            </a:r>
          </a:p>
          <a:p>
            <a:pPr rtl="1">
              <a:lnSpc>
                <a:spcPct val="130000"/>
              </a:lnSpc>
              <a:defRPr/>
            </a:pPr>
            <a:r>
              <a:rPr lang="fa-IR" sz="2000" b="1" dirty="0" smtClean="0">
                <a:solidFill>
                  <a:srgbClr val="FF0000"/>
                </a:solidFill>
              </a:rPr>
              <a:t>نمی تان آنها را جمع یا تفریق کرد برای انها مبدا اندازه گیری وجود ندارد</a:t>
            </a:r>
            <a:r>
              <a:rPr lang="fa-IR" sz="2000" b="1" dirty="0" smtClean="0"/>
              <a:t>. جنسیت، شغل، رشته تحصیلی، رنگ مو ،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ox(in)">
                                      <p:cBhvr>
                                        <p:cTn id="7" dur="5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11188" y="0"/>
            <a:ext cx="7772400" cy="838200"/>
          </a:xfrm>
        </p:spPr>
        <p:txBody>
          <a:bodyPr>
            <a:normAutofit/>
          </a:bodyPr>
          <a:lstStyle/>
          <a:p>
            <a:r>
              <a:rPr lang="fa-IR" sz="3200" b="1" dirty="0" smtClean="0">
                <a:solidFill>
                  <a:srgbClr val="FF0000"/>
                </a:solidFill>
              </a:rPr>
              <a:t>متغير ها بر اساس رابطه</a:t>
            </a:r>
            <a:endParaRPr lang="en-US" sz="3200" b="1" dirty="0" smtClean="0">
              <a:solidFill>
                <a:srgbClr val="FF0000"/>
              </a:solidFill>
            </a:endParaRPr>
          </a:p>
        </p:txBody>
      </p:sp>
      <p:sp>
        <p:nvSpPr>
          <p:cNvPr id="4" name="Rectangle 3"/>
          <p:cNvSpPr/>
          <p:nvPr/>
        </p:nvSpPr>
        <p:spPr>
          <a:xfrm>
            <a:off x="228600" y="1008388"/>
            <a:ext cx="8686800" cy="2573012"/>
          </a:xfrm>
          <a:prstGeom prst="rect">
            <a:avLst/>
          </a:prstGeom>
        </p:spPr>
        <p:txBody>
          <a:bodyPr wrap="square">
            <a:spAutoFit/>
          </a:bodyPr>
          <a:lstStyle/>
          <a:p>
            <a:pPr rtl="1" fontAlgn="auto">
              <a:lnSpc>
                <a:spcPct val="130000"/>
              </a:lnSpc>
              <a:spcAft>
                <a:spcPts val="0"/>
              </a:spcAft>
              <a:defRPr/>
            </a:pPr>
            <a:r>
              <a:rPr lang="fa-IR" sz="2800" b="1" dirty="0" smtClean="0"/>
              <a:t>الف) متغيرهاي مستقل، محرک، درون داد یا متغير پیش بین :</a:t>
            </a:r>
          </a:p>
          <a:p>
            <a:pPr rtl="1" fontAlgn="auto">
              <a:lnSpc>
                <a:spcPct val="130000"/>
              </a:lnSpc>
              <a:spcAft>
                <a:spcPts val="0"/>
              </a:spcAft>
              <a:buFont typeface="Arial" pitchFamily="34" charset="0"/>
              <a:buChar char="•"/>
              <a:defRPr/>
            </a:pPr>
            <a:r>
              <a:rPr lang="fa-IR" sz="2400" b="1" dirty="0" smtClean="0"/>
              <a:t>نقش </a:t>
            </a:r>
            <a:r>
              <a:rPr lang="fa-IR" sz="2400" b="1" dirty="0" smtClean="0">
                <a:solidFill>
                  <a:srgbClr val="FF0000"/>
                </a:solidFill>
              </a:rPr>
              <a:t>علت</a:t>
            </a:r>
            <a:r>
              <a:rPr lang="fa-IR" sz="2400" b="1" dirty="0" smtClean="0"/>
              <a:t> را به عهده ميگیرند و برمتغيرهاي ديگر تاثير ميگذارند. </a:t>
            </a:r>
          </a:p>
          <a:p>
            <a:pPr rtl="1" fontAlgn="auto">
              <a:lnSpc>
                <a:spcPct val="130000"/>
              </a:lnSpc>
              <a:spcAft>
                <a:spcPts val="0"/>
              </a:spcAft>
              <a:buFont typeface="Arial" pitchFamily="34" charset="0"/>
              <a:buChar char="•"/>
              <a:defRPr/>
            </a:pPr>
            <a:r>
              <a:rPr lang="fa-IR" sz="2400" b="1" dirty="0" smtClean="0">
                <a:solidFill>
                  <a:srgbClr val="FF0000"/>
                </a:solidFill>
              </a:rPr>
              <a:t>به گونه ای مثبت یا منفی بر متغیر وابسته تاثیر می گذارد. </a:t>
            </a:r>
          </a:p>
          <a:p>
            <a:pPr rtl="1" fontAlgn="auto">
              <a:lnSpc>
                <a:spcPct val="130000"/>
              </a:lnSpc>
              <a:spcAft>
                <a:spcPts val="0"/>
              </a:spcAft>
              <a:buFont typeface="Arial" pitchFamily="34" charset="0"/>
              <a:buChar char="•"/>
              <a:defRPr/>
            </a:pPr>
            <a:r>
              <a:rPr lang="fa-IR" sz="2400" b="1" dirty="0" smtClean="0">
                <a:solidFill>
                  <a:srgbClr val="FF0000"/>
                </a:solidFill>
              </a:rPr>
              <a:t>دلیل تغییر در متغیر وابسته را باید در متغیر مستقل جستجو کرد.</a:t>
            </a:r>
          </a:p>
          <a:p>
            <a:pPr rtl="1" fontAlgn="auto">
              <a:lnSpc>
                <a:spcPct val="130000"/>
              </a:lnSpc>
              <a:spcAft>
                <a:spcPts val="0"/>
              </a:spcAft>
              <a:buFont typeface="Arial" pitchFamily="34" charset="0"/>
              <a:buChar char="•"/>
              <a:defRPr/>
            </a:pPr>
            <a:r>
              <a:rPr lang="fa-IR" sz="2400" b="1" dirty="0" smtClean="0">
                <a:solidFill>
                  <a:srgbClr val="FF0000"/>
                </a:solidFill>
              </a:rPr>
              <a:t>برای ایجاد روابط علی ، متغیر مستقل دستکاری می شود. </a:t>
            </a:r>
          </a:p>
        </p:txBody>
      </p:sp>
      <p:sp>
        <p:nvSpPr>
          <p:cNvPr id="5" name="Rectangle 4"/>
          <p:cNvSpPr/>
          <p:nvPr/>
        </p:nvSpPr>
        <p:spPr>
          <a:xfrm>
            <a:off x="533400" y="4136410"/>
            <a:ext cx="8305800" cy="2492990"/>
          </a:xfrm>
          <a:prstGeom prst="rect">
            <a:avLst/>
          </a:prstGeom>
        </p:spPr>
        <p:txBody>
          <a:bodyPr wrap="square">
            <a:spAutoFit/>
          </a:bodyPr>
          <a:lstStyle/>
          <a:p>
            <a:pPr rtl="1" fontAlgn="auto">
              <a:lnSpc>
                <a:spcPct val="130000"/>
              </a:lnSpc>
              <a:spcAft>
                <a:spcPts val="0"/>
              </a:spcAft>
              <a:defRPr/>
            </a:pPr>
            <a:r>
              <a:rPr lang="fa-IR" sz="2400" b="1" dirty="0" smtClean="0"/>
              <a:t>ب) متغيرهاي تابع يا وابسته، پاسخ، برون داد یا ملاک :</a:t>
            </a:r>
          </a:p>
          <a:p>
            <a:pPr rtl="1" fontAlgn="auto">
              <a:lnSpc>
                <a:spcPct val="130000"/>
              </a:lnSpc>
              <a:spcAft>
                <a:spcPts val="0"/>
              </a:spcAft>
              <a:buFont typeface="Arial" pitchFamily="34" charset="0"/>
              <a:buChar char="•"/>
              <a:defRPr/>
            </a:pPr>
            <a:r>
              <a:rPr lang="fa-IR" sz="2400" b="1" dirty="0" smtClean="0">
                <a:solidFill>
                  <a:srgbClr val="FF0000"/>
                </a:solidFill>
              </a:rPr>
              <a:t>اين متغيرها تابع تغييرات متغير مستقل هستند . </a:t>
            </a:r>
          </a:p>
          <a:p>
            <a:pPr rtl="1" fontAlgn="auto">
              <a:lnSpc>
                <a:spcPct val="130000"/>
              </a:lnSpc>
              <a:spcAft>
                <a:spcPts val="0"/>
              </a:spcAft>
              <a:buFont typeface="Arial" pitchFamily="34" charset="0"/>
              <a:buChar char="•"/>
              <a:defRPr/>
            </a:pPr>
            <a:r>
              <a:rPr lang="fa-IR" sz="2400" b="1" dirty="0" smtClean="0">
                <a:solidFill>
                  <a:srgbClr val="FF0000"/>
                </a:solidFill>
              </a:rPr>
              <a:t>پژوهشگر بیش از هر چیز به آن علاقه مند است.</a:t>
            </a:r>
          </a:p>
          <a:p>
            <a:pPr rtl="1" fontAlgn="auto">
              <a:lnSpc>
                <a:spcPct val="130000"/>
              </a:lnSpc>
              <a:spcAft>
                <a:spcPts val="0"/>
              </a:spcAft>
              <a:buFont typeface="Arial" pitchFamily="34" charset="0"/>
              <a:buChar char="•"/>
              <a:defRPr/>
            </a:pPr>
            <a:r>
              <a:rPr lang="fa-IR" sz="2400" b="1" dirty="0" smtClean="0">
                <a:solidFill>
                  <a:srgbClr val="FF0000"/>
                </a:solidFill>
              </a:rPr>
              <a:t> متغیر اصلی تحقیق است که محقق به دنبال حل آن است. </a:t>
            </a:r>
            <a:endParaRPr lang="fa-IR" sz="2400" b="1" dirty="0" smtClean="0"/>
          </a:p>
          <a:p>
            <a:pPr rtl="1" fontAlgn="auto">
              <a:lnSpc>
                <a:spcPct val="130000"/>
              </a:lnSpc>
              <a:spcAft>
                <a:spcPts val="0"/>
              </a:spcAft>
              <a:buFont typeface="Arial" pitchFamily="34" charset="0"/>
              <a:buChar char="•"/>
              <a:defRPr/>
            </a:pPr>
            <a:r>
              <a:rPr lang="fa-IR" sz="2400" b="1" dirty="0" smtClean="0">
                <a:solidFill>
                  <a:srgbClr val="FF0000"/>
                </a:solidFill>
              </a:rPr>
              <a:t>در اختیار محقق نیست. مثال: مدیری </a:t>
            </a:r>
            <a:r>
              <a:rPr lang="fa-IR" sz="2400" b="1" dirty="0" smtClean="0">
                <a:solidFill>
                  <a:srgbClr val="0070C0"/>
                </a:solidFill>
              </a:rPr>
              <a:t>نگران میزان فروش کم تولید </a:t>
            </a:r>
            <a:r>
              <a:rPr lang="fa-IR" sz="2400" b="1" dirty="0" smtClean="0">
                <a:solidFill>
                  <a:srgbClr val="FF0000"/>
                </a:solidFill>
              </a:rPr>
              <a:t>است</a:t>
            </a:r>
            <a:r>
              <a:rPr lang="fa-IR" sz="2400" b="1" dirty="0" smtClean="0"/>
              <a:t>. </a:t>
            </a:r>
            <a:endParaRPr lang="fa-IR" sz="2400" b="1" dirty="0" smtClean="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ox(in)">
                                      <p:cBhvr>
                                        <p:cTn id="17" dur="500"/>
                                        <p:tgtEl>
                                          <p:spTgt spid="5">
                                            <p:txEl>
                                              <p:pRg st="0" end="0"/>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ox(in)">
                                      <p:cBhvr>
                                        <p:cTn id="20" dur="500"/>
                                        <p:tgtEl>
                                          <p:spTgt spid="5">
                                            <p:txEl>
                                              <p:pRg st="1" end="1"/>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ox(in)">
                                      <p:cBhvr>
                                        <p:cTn id="23" dur="500"/>
                                        <p:tgtEl>
                                          <p:spTgt spid="5">
                                            <p:txEl>
                                              <p:pRg st="2" end="2"/>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box(in)">
                                      <p:cBhvr>
                                        <p:cTn id="26" dur="500"/>
                                        <p:tgtEl>
                                          <p:spTgt spid="5">
                                            <p:txEl>
                                              <p:pRg st="3" end="3"/>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box(in)">
                                      <p:cBhvr>
                                        <p:cTn id="29" dur="500"/>
                                        <p:tgtEl>
                                          <p:spTgt spid="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box(in)">
                                      <p:cBhvr>
                                        <p:cTn id="3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 grpId="0"/>
      <p:bldP spid="5"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86800" cy="1077218"/>
          </a:xfrm>
          <a:prstGeom prst="rect">
            <a:avLst/>
          </a:prstGeom>
        </p:spPr>
        <p:txBody>
          <a:bodyPr wrap="square">
            <a:spAutoFit/>
          </a:bodyPr>
          <a:lstStyle/>
          <a:p>
            <a:pPr rtl="1"/>
            <a:r>
              <a:rPr lang="fa-IR" sz="3200" b="1" dirty="0" smtClean="0"/>
              <a:t>رابطه متغیر مستقل و وابسته به یکی از الگوهای زیر قابل پژوهش است:</a:t>
            </a:r>
          </a:p>
        </p:txBody>
      </p:sp>
      <p:sp>
        <p:nvSpPr>
          <p:cNvPr id="5" name="Rectangle 4"/>
          <p:cNvSpPr/>
          <p:nvPr/>
        </p:nvSpPr>
        <p:spPr>
          <a:xfrm>
            <a:off x="685800" y="1916668"/>
            <a:ext cx="8229600" cy="523220"/>
          </a:xfrm>
          <a:prstGeom prst="rect">
            <a:avLst/>
          </a:prstGeom>
        </p:spPr>
        <p:txBody>
          <a:bodyPr wrap="square">
            <a:spAutoFit/>
          </a:bodyPr>
          <a:lstStyle/>
          <a:p>
            <a:pPr rtl="1"/>
            <a:r>
              <a:rPr lang="fa-IR" sz="2800" b="1" dirty="0" smtClean="0"/>
              <a:t>الف: یک متغیر مستقل (</a:t>
            </a:r>
            <a:r>
              <a:rPr lang="en-US" sz="2800" b="1" dirty="0" smtClean="0"/>
              <a:t>(x</a:t>
            </a:r>
            <a:r>
              <a:rPr lang="fa-IR" sz="2800" b="1" dirty="0" smtClean="0"/>
              <a:t> با یک متغیر وابسته </a:t>
            </a:r>
            <a:r>
              <a:rPr lang="en-US" sz="2800" b="1" dirty="0" smtClean="0"/>
              <a:t>(y)</a:t>
            </a:r>
            <a:r>
              <a:rPr lang="fa-IR" sz="2800" b="1" dirty="0" smtClean="0"/>
              <a:t> </a:t>
            </a:r>
          </a:p>
        </p:txBody>
      </p:sp>
      <p:sp>
        <p:nvSpPr>
          <p:cNvPr id="6" name="Rectangle 5"/>
          <p:cNvSpPr/>
          <p:nvPr/>
        </p:nvSpPr>
        <p:spPr>
          <a:xfrm>
            <a:off x="457200" y="2971800"/>
            <a:ext cx="8305800" cy="523220"/>
          </a:xfrm>
          <a:prstGeom prst="rect">
            <a:avLst/>
          </a:prstGeom>
        </p:spPr>
        <p:txBody>
          <a:bodyPr wrap="square">
            <a:spAutoFit/>
          </a:bodyPr>
          <a:lstStyle/>
          <a:p>
            <a:pPr rtl="1"/>
            <a:r>
              <a:rPr lang="fa-IR" sz="2800" b="1" dirty="0" smtClean="0"/>
              <a:t>ب: یک متغیر مستقل (</a:t>
            </a:r>
            <a:r>
              <a:rPr lang="en-US" sz="2800" b="1" dirty="0" smtClean="0"/>
              <a:t>(x</a:t>
            </a:r>
            <a:r>
              <a:rPr lang="fa-IR" sz="2800" b="1" dirty="0" smtClean="0"/>
              <a:t> با چند متغیر وابسته </a:t>
            </a:r>
            <a:r>
              <a:rPr lang="en-US" sz="2800" b="1" dirty="0" smtClean="0"/>
              <a:t>(y)</a:t>
            </a:r>
            <a:endParaRPr lang="fa-IR" sz="2800" b="1" dirty="0" smtClean="0"/>
          </a:p>
        </p:txBody>
      </p:sp>
      <p:sp>
        <p:nvSpPr>
          <p:cNvPr id="7" name="Rectangle 6"/>
          <p:cNvSpPr/>
          <p:nvPr/>
        </p:nvSpPr>
        <p:spPr>
          <a:xfrm>
            <a:off x="990601" y="4202668"/>
            <a:ext cx="7924800" cy="523220"/>
          </a:xfrm>
          <a:prstGeom prst="rect">
            <a:avLst/>
          </a:prstGeom>
        </p:spPr>
        <p:txBody>
          <a:bodyPr wrap="square">
            <a:spAutoFit/>
          </a:bodyPr>
          <a:lstStyle/>
          <a:p>
            <a:pPr rtl="1"/>
            <a:r>
              <a:rPr lang="fa-IR" sz="2800" b="1" dirty="0" smtClean="0"/>
              <a:t>ج: چند متغیر مستقل (</a:t>
            </a:r>
            <a:r>
              <a:rPr lang="en-US" sz="2800" b="1" dirty="0" smtClean="0"/>
              <a:t>(x</a:t>
            </a:r>
            <a:r>
              <a:rPr lang="fa-IR" sz="2800" b="1" dirty="0" smtClean="0"/>
              <a:t> با یک متغیر وابسته </a:t>
            </a:r>
            <a:r>
              <a:rPr lang="en-US" sz="2800" b="1" dirty="0" smtClean="0"/>
              <a:t>(y)</a:t>
            </a:r>
            <a:endParaRPr lang="fa-IR" sz="2800" b="1" dirty="0" smtClean="0"/>
          </a:p>
        </p:txBody>
      </p:sp>
      <p:sp>
        <p:nvSpPr>
          <p:cNvPr id="8" name="Rectangle 7"/>
          <p:cNvSpPr/>
          <p:nvPr/>
        </p:nvSpPr>
        <p:spPr>
          <a:xfrm>
            <a:off x="685800" y="5421868"/>
            <a:ext cx="8153400" cy="523220"/>
          </a:xfrm>
          <a:prstGeom prst="rect">
            <a:avLst/>
          </a:prstGeom>
        </p:spPr>
        <p:txBody>
          <a:bodyPr wrap="square">
            <a:spAutoFit/>
          </a:bodyPr>
          <a:lstStyle/>
          <a:p>
            <a:pPr rtl="1"/>
            <a:r>
              <a:rPr lang="fa-IR" sz="2800" b="1" dirty="0" smtClean="0"/>
              <a:t>د: چند متغیر مستقل (</a:t>
            </a:r>
            <a:r>
              <a:rPr lang="en-US" sz="2800" b="1" dirty="0" smtClean="0"/>
              <a:t>(x</a:t>
            </a:r>
            <a:r>
              <a:rPr lang="fa-IR" sz="2800" b="1" dirty="0" smtClean="0"/>
              <a:t> با چند متغیر وابسته </a:t>
            </a:r>
            <a:r>
              <a:rPr lang="en-US" sz="2800" b="1" dirty="0" smtClean="0"/>
              <a:t>(y)</a:t>
            </a:r>
            <a:endParaRPr lang="fa-IR"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600200"/>
            <a:ext cx="6324600" cy="3711785"/>
          </a:xfrm>
          <a:prstGeom prst="rect">
            <a:avLst/>
          </a:prstGeom>
        </p:spPr>
        <p:txBody>
          <a:bodyPr wrap="square">
            <a:spAutoFit/>
          </a:bodyPr>
          <a:lstStyle/>
          <a:p>
            <a:pPr marL="342900" indent="-342900" algn="justLow" rtl="1">
              <a:lnSpc>
                <a:spcPct val="120000"/>
              </a:lnSpc>
              <a:buFontTx/>
              <a:buAutoNum type="arabicParenR"/>
            </a:pPr>
            <a:r>
              <a:rPr lang="fa-IR" sz="2800" b="1" dirty="0" smtClean="0">
                <a:solidFill>
                  <a:schemeClr val="tx2"/>
                </a:solidFill>
                <a:latin typeface="Arial" charset="0"/>
                <a:cs typeface="Titr"/>
              </a:rPr>
              <a:t>فصل ششم: ابزار سنجش و گردآوري اطلاعات</a:t>
            </a:r>
          </a:p>
          <a:p>
            <a:pPr marL="342900" indent="-342900" algn="justLow" rtl="1">
              <a:lnSpc>
                <a:spcPct val="120000"/>
              </a:lnSpc>
              <a:buFontTx/>
              <a:buAutoNum type="arabicParenR"/>
            </a:pPr>
            <a:r>
              <a:rPr lang="fa-IR" sz="2800" b="1" dirty="0" smtClean="0">
                <a:solidFill>
                  <a:schemeClr val="tx2"/>
                </a:solidFill>
                <a:latin typeface="Arial" charset="0"/>
                <a:cs typeface="Titr"/>
              </a:rPr>
              <a:t>فصل هفتم: روشهاي گردآوري اطلاعات</a:t>
            </a:r>
          </a:p>
          <a:p>
            <a:pPr marL="342900" indent="-342900" algn="justLow" rtl="1">
              <a:lnSpc>
                <a:spcPct val="120000"/>
              </a:lnSpc>
              <a:buFontTx/>
              <a:buAutoNum type="arabicParenR"/>
            </a:pPr>
            <a:r>
              <a:rPr lang="fa-IR" sz="2800" b="1" dirty="0" smtClean="0">
                <a:solidFill>
                  <a:schemeClr val="tx2"/>
                </a:solidFill>
                <a:latin typeface="Arial" charset="0"/>
                <a:cs typeface="Titr"/>
              </a:rPr>
              <a:t>فصل هشتم: کدگذاري، استخراج و طبقه بندي داده ها</a:t>
            </a:r>
          </a:p>
          <a:p>
            <a:pPr marL="342900" indent="-342900" algn="justLow" rtl="1">
              <a:lnSpc>
                <a:spcPct val="120000"/>
              </a:lnSpc>
              <a:buFontTx/>
              <a:buAutoNum type="arabicParenR"/>
            </a:pPr>
            <a:r>
              <a:rPr lang="fa-IR" sz="2800" b="1" dirty="0" smtClean="0">
                <a:solidFill>
                  <a:schemeClr val="tx2"/>
                </a:solidFill>
                <a:latin typeface="Arial" charset="0"/>
                <a:cs typeface="Titr"/>
              </a:rPr>
              <a:t>فصل نهم: تجزيه و تحليل داده ها و استنتاج </a:t>
            </a:r>
          </a:p>
          <a:p>
            <a:pPr marL="342900" indent="-342900" algn="justLow" rtl="1">
              <a:lnSpc>
                <a:spcPct val="120000"/>
              </a:lnSpc>
              <a:buFontTx/>
              <a:buAutoNum type="arabicParenR"/>
            </a:pPr>
            <a:r>
              <a:rPr lang="fa-IR" sz="2800" b="1" dirty="0" smtClean="0">
                <a:solidFill>
                  <a:schemeClr val="tx2"/>
                </a:solidFill>
                <a:latin typeface="Arial" charset="0"/>
                <a:cs typeface="Titr"/>
              </a:rPr>
              <a:t>فصل دهم: تنظيم و تدوين گزارش تحقيق</a:t>
            </a:r>
          </a:p>
          <a:p>
            <a:pPr marL="342900" indent="-342900" algn="justLow" rtl="1">
              <a:lnSpc>
                <a:spcPct val="120000"/>
              </a:lnSpc>
              <a:buFontTx/>
              <a:buAutoNum type="arabicParenR"/>
            </a:pPr>
            <a:r>
              <a:rPr lang="fa-IR" sz="2800" b="1" dirty="0" smtClean="0">
                <a:solidFill>
                  <a:schemeClr val="tx2"/>
                </a:solidFill>
                <a:latin typeface="Arial" charset="0"/>
                <a:cs typeface="Titr"/>
              </a:rPr>
              <a:t>فصل يازدهم: تهيه و تنظيم طرح تحقيق</a:t>
            </a:r>
          </a:p>
          <a:p>
            <a:pPr marL="342900" indent="-342900" algn="justLow" rtl="1">
              <a:lnSpc>
                <a:spcPct val="120000"/>
              </a:lnSpc>
              <a:buFontTx/>
              <a:buAutoNum type="arabicParenR"/>
            </a:pPr>
            <a:r>
              <a:rPr lang="fa-IR" sz="2800" b="1" dirty="0" smtClean="0">
                <a:solidFill>
                  <a:schemeClr val="tx2"/>
                </a:solidFill>
                <a:latin typeface="Arial" charset="0"/>
                <a:cs typeface="Titr"/>
              </a:rPr>
              <a:t>فصل دوازدهم: تهيه و تنظيم مقاله علمي</a:t>
            </a:r>
            <a:r>
              <a:rPr lang="fa-IR" sz="2800" b="1" dirty="0" smtClean="0">
                <a:solidFill>
                  <a:srgbClr val="9999FF"/>
                </a:solidFill>
                <a:latin typeface="Arial" charset="0"/>
                <a:cs typeface="Titr"/>
              </a:rPr>
              <a:t> </a:t>
            </a:r>
            <a:endParaRPr lang="ar-SA" sz="2800" b="1" dirty="0">
              <a:latin typeface="Arial" charset="0"/>
              <a:cs typeface="Titr"/>
            </a:endParaRPr>
          </a:p>
        </p:txBody>
      </p:sp>
      <p:sp>
        <p:nvSpPr>
          <p:cNvPr id="3" name="Rectangle 2"/>
          <p:cNvSpPr>
            <a:spLocks noChangeArrowheads="1"/>
          </p:cNvSpPr>
          <p:nvPr/>
        </p:nvSpPr>
        <p:spPr bwMode="auto">
          <a:xfrm>
            <a:off x="685800" y="381000"/>
            <a:ext cx="7920037" cy="641351"/>
          </a:xfrm>
          <a:prstGeom prst="rect">
            <a:avLst/>
          </a:prstGeom>
          <a:noFill/>
          <a:ln w="9525">
            <a:noFill/>
            <a:miter lim="800000"/>
            <a:headEnd/>
            <a:tailEnd/>
          </a:ln>
        </p:spPr>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charset="0"/>
              </a:rPr>
              <a:t>فهرست مطالب</a:t>
            </a:r>
            <a:endParaRPr lang="ar-S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755650" y="381000"/>
            <a:ext cx="7772400" cy="990600"/>
          </a:xfrm>
        </p:spPr>
        <p:txBody>
          <a:bodyPr>
            <a:normAutofit/>
          </a:bodyPr>
          <a:lstStyle/>
          <a:p>
            <a:r>
              <a:rPr lang="fa-IR" sz="3600" b="1" dirty="0" smtClean="0">
                <a:solidFill>
                  <a:srgbClr val="FF0000"/>
                </a:solidFill>
              </a:rPr>
              <a:t>متغيرها بر اساس نقش</a:t>
            </a:r>
            <a:endParaRPr lang="en-US" sz="3600" b="1" dirty="0" smtClean="0">
              <a:solidFill>
                <a:srgbClr val="FF0000"/>
              </a:solidFill>
            </a:endParaRPr>
          </a:p>
        </p:txBody>
      </p:sp>
      <p:sp>
        <p:nvSpPr>
          <p:cNvPr id="49155" name="Rectangle 3"/>
          <p:cNvSpPr>
            <a:spLocks noGrp="1" noChangeArrowheads="1"/>
          </p:cNvSpPr>
          <p:nvPr>
            <p:ph type="subTitle" idx="1"/>
          </p:nvPr>
        </p:nvSpPr>
        <p:spPr>
          <a:xfrm>
            <a:off x="684213" y="4648200"/>
            <a:ext cx="7632700" cy="2209800"/>
          </a:xfrm>
        </p:spPr>
        <p:txBody>
          <a:bodyPr rtlCol="0">
            <a:normAutofit/>
          </a:bodyPr>
          <a:lstStyle/>
          <a:p>
            <a:pPr algn="r" fontAlgn="auto">
              <a:spcAft>
                <a:spcPts val="0"/>
              </a:spcAft>
              <a:buFont typeface="Arial" pitchFamily="34" charset="0"/>
              <a:buNone/>
              <a:defRPr/>
            </a:pPr>
            <a:endParaRPr lang="fa-IR" dirty="0" smtClean="0"/>
          </a:p>
          <a:p>
            <a:pPr algn="r" fontAlgn="auto">
              <a:spcAft>
                <a:spcPts val="0"/>
              </a:spcAft>
              <a:buFont typeface="Arial" pitchFamily="34" charset="0"/>
              <a:buNone/>
              <a:defRPr/>
            </a:pPr>
            <a:endParaRPr lang="fa-IR" dirty="0" smtClean="0"/>
          </a:p>
          <a:p>
            <a:pPr algn="r" fontAlgn="auto">
              <a:spcAft>
                <a:spcPts val="0"/>
              </a:spcAft>
              <a:buFont typeface="Arial" pitchFamily="34" charset="0"/>
              <a:buNone/>
              <a:defRPr/>
            </a:pPr>
            <a:endParaRPr lang="fa-IR" dirty="0" smtClean="0"/>
          </a:p>
          <a:p>
            <a:pPr algn="r" fontAlgn="auto">
              <a:spcAft>
                <a:spcPts val="0"/>
              </a:spcAft>
              <a:buFont typeface="Arial" pitchFamily="34" charset="0"/>
              <a:buNone/>
              <a:defRPr/>
            </a:pPr>
            <a:endParaRPr lang="fa-IR" dirty="0" smtClean="0"/>
          </a:p>
        </p:txBody>
      </p:sp>
      <p:sp>
        <p:nvSpPr>
          <p:cNvPr id="4" name="Rectangle 3"/>
          <p:cNvSpPr/>
          <p:nvPr/>
        </p:nvSpPr>
        <p:spPr>
          <a:xfrm>
            <a:off x="228600" y="1712893"/>
            <a:ext cx="8610600" cy="954107"/>
          </a:xfrm>
          <a:prstGeom prst="rect">
            <a:avLst/>
          </a:prstGeom>
        </p:spPr>
        <p:txBody>
          <a:bodyPr wrap="square">
            <a:spAutoFit/>
          </a:bodyPr>
          <a:lstStyle/>
          <a:p>
            <a:pPr fontAlgn="auto">
              <a:spcAft>
                <a:spcPts val="0"/>
              </a:spcAft>
              <a:defRPr/>
            </a:pPr>
            <a:r>
              <a:rPr lang="fa-IR" sz="2800" b="1" dirty="0" smtClean="0"/>
              <a:t>الف)متغيرهاي علي :که همان متغيرهاي مستقل هستند که به عنوان عامل بوجود آورنده یک پدیده مورد مطالعه قرار می گیرند. </a:t>
            </a:r>
          </a:p>
        </p:txBody>
      </p:sp>
      <p:sp>
        <p:nvSpPr>
          <p:cNvPr id="5" name="Rectangle 4"/>
          <p:cNvSpPr/>
          <p:nvPr/>
        </p:nvSpPr>
        <p:spPr>
          <a:xfrm>
            <a:off x="381000" y="3644205"/>
            <a:ext cx="8534400" cy="1384995"/>
          </a:xfrm>
          <a:prstGeom prst="rect">
            <a:avLst/>
          </a:prstGeom>
        </p:spPr>
        <p:txBody>
          <a:bodyPr wrap="square">
            <a:spAutoFit/>
          </a:bodyPr>
          <a:lstStyle/>
          <a:p>
            <a:pPr fontAlgn="auto">
              <a:spcAft>
                <a:spcPts val="0"/>
              </a:spcAft>
              <a:defRPr/>
            </a:pPr>
            <a:r>
              <a:rPr lang="fa-IR" sz="2800" b="1" dirty="0" smtClean="0"/>
              <a:t>ب) متغيرهاي توصيفي : مبين صفات و ويژگيهاي يک پديده هستند، و وضع آنرا توصیف می کنند، ممکن است از نوع کمی یا کیفی باشند، مانند: وضع تحصیلی، سواد و ......  </a:t>
            </a:r>
            <a:endParaRPr lang="en-US" sz="28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ox(in)">
                                      <p:cBhvr>
                                        <p:cTn id="7" dur="5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11188" y="495300"/>
            <a:ext cx="8075612" cy="876300"/>
          </a:xfrm>
        </p:spPr>
        <p:txBody>
          <a:bodyPr rtlCol="0">
            <a:normAutofit/>
          </a:bodyPr>
          <a:lstStyle/>
          <a:p>
            <a:pPr rtl="1" fontAlgn="auto">
              <a:spcAft>
                <a:spcPts val="0"/>
              </a:spcAft>
              <a:defRPr/>
            </a:pPr>
            <a:r>
              <a:rPr lang="fa-IR" sz="3600" b="1" dirty="0" smtClean="0"/>
              <a:t>انواع متغيرها بر اساس گزینه یا ارزش</a:t>
            </a:r>
            <a:endParaRPr lang="en-US" sz="3600" b="1" dirty="0" smtClean="0"/>
          </a:p>
        </p:txBody>
      </p:sp>
      <p:sp>
        <p:nvSpPr>
          <p:cNvPr id="50179" name="Rectangle 3"/>
          <p:cNvSpPr>
            <a:spLocks noGrp="1" noChangeArrowheads="1"/>
          </p:cNvSpPr>
          <p:nvPr>
            <p:ph type="subTitle" idx="1"/>
          </p:nvPr>
        </p:nvSpPr>
        <p:spPr>
          <a:xfrm>
            <a:off x="755650" y="4876800"/>
            <a:ext cx="7561263" cy="1431925"/>
          </a:xfrm>
        </p:spPr>
        <p:txBody>
          <a:bodyPr rtlCol="0">
            <a:normAutofit/>
          </a:bodyPr>
          <a:lstStyle/>
          <a:p>
            <a:pPr algn="r" fontAlgn="auto">
              <a:spcAft>
                <a:spcPts val="0"/>
              </a:spcAft>
              <a:buFont typeface="Arial" pitchFamily="34" charset="0"/>
              <a:buNone/>
              <a:defRPr/>
            </a:pPr>
            <a:endParaRPr lang="fa-IR" dirty="0" smtClean="0"/>
          </a:p>
          <a:p>
            <a:pPr algn="r" fontAlgn="auto">
              <a:spcAft>
                <a:spcPts val="0"/>
              </a:spcAft>
              <a:buFont typeface="Arial" pitchFamily="34" charset="0"/>
              <a:buNone/>
              <a:defRPr/>
            </a:pPr>
            <a:endParaRPr lang="en-US" dirty="0" smtClean="0"/>
          </a:p>
        </p:txBody>
      </p:sp>
      <p:sp>
        <p:nvSpPr>
          <p:cNvPr id="4" name="Rectangle 3"/>
          <p:cNvSpPr/>
          <p:nvPr/>
        </p:nvSpPr>
        <p:spPr>
          <a:xfrm>
            <a:off x="228600" y="2017693"/>
            <a:ext cx="8534400" cy="1815882"/>
          </a:xfrm>
          <a:prstGeom prst="rect">
            <a:avLst/>
          </a:prstGeom>
        </p:spPr>
        <p:txBody>
          <a:bodyPr wrap="square">
            <a:spAutoFit/>
          </a:bodyPr>
          <a:lstStyle/>
          <a:p>
            <a:pPr rtl="1" fontAlgn="auto">
              <a:spcAft>
                <a:spcPts val="0"/>
              </a:spcAft>
              <a:defRPr/>
            </a:pPr>
            <a:r>
              <a:rPr lang="fa-IR" sz="2800" b="1" dirty="0" smtClean="0"/>
              <a:t> 1- متغير دو ارزشي :متغيرهايي هستند که به آنها فقط دو ارزش داده  ميشود، (واقعی و غیر واقعی)</a:t>
            </a:r>
          </a:p>
          <a:p>
            <a:pPr rtl="1" fontAlgn="auto">
              <a:spcAft>
                <a:spcPts val="0"/>
              </a:spcAft>
              <a:defRPr/>
            </a:pPr>
            <a:r>
              <a:rPr lang="fa-IR" sz="2800" b="1" dirty="0" smtClean="0"/>
              <a:t>مانند: جنس (واقعی)، سواد (قرار دادی)، شهروند و غیر شهروند، قبول و رد .... </a:t>
            </a:r>
          </a:p>
        </p:txBody>
      </p:sp>
      <p:sp>
        <p:nvSpPr>
          <p:cNvPr id="5" name="Rectangle 4"/>
          <p:cNvSpPr/>
          <p:nvPr/>
        </p:nvSpPr>
        <p:spPr>
          <a:xfrm>
            <a:off x="609600" y="3949005"/>
            <a:ext cx="8229600" cy="1384995"/>
          </a:xfrm>
          <a:prstGeom prst="rect">
            <a:avLst/>
          </a:prstGeom>
        </p:spPr>
        <p:txBody>
          <a:bodyPr wrap="square">
            <a:spAutoFit/>
          </a:bodyPr>
          <a:lstStyle/>
          <a:p>
            <a:pPr rtl="1" fontAlgn="auto">
              <a:spcAft>
                <a:spcPts val="0"/>
              </a:spcAft>
              <a:defRPr/>
            </a:pPr>
            <a:r>
              <a:rPr lang="fa-IR" sz="2800" b="1" dirty="0" smtClean="0"/>
              <a:t> 2- متغيرهاي چند ارزشي :متغيرهايي هستند که بيش از دو عدد يا ارزش به خود ميگيرند مانند سطح تحصیلی، </a:t>
            </a:r>
            <a:r>
              <a:rPr lang="fa-IR" sz="2800" b="1" dirty="0" smtClean="0">
                <a:solidFill>
                  <a:srgbClr val="FF0000"/>
                </a:solidFill>
              </a:rPr>
              <a:t>( ابتدایی، راهنمایی، متوسطه، کاردانی ، کارشناسی ، کارشناسی ارشد، دکتری)</a:t>
            </a:r>
            <a:endParaRPr lang="en-US" sz="2800" b="1" dirty="0" smtClean="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684213" y="28575"/>
            <a:ext cx="7772400" cy="581025"/>
          </a:xfrm>
        </p:spPr>
        <p:txBody>
          <a:bodyPr rtlCol="0">
            <a:normAutofit fontScale="90000"/>
          </a:bodyPr>
          <a:lstStyle/>
          <a:p>
            <a:pPr fontAlgn="auto">
              <a:spcAft>
                <a:spcPts val="0"/>
              </a:spcAft>
              <a:defRPr/>
            </a:pPr>
            <a:r>
              <a:rPr lang="fa-IR" sz="3600" b="1" dirty="0" smtClean="0">
                <a:solidFill>
                  <a:srgbClr val="FF0000"/>
                </a:solidFill>
              </a:rPr>
              <a:t>انواع متغيرهاي جانبي</a:t>
            </a:r>
            <a:endParaRPr lang="en-US" sz="3600" b="1" dirty="0" smtClean="0">
              <a:solidFill>
                <a:srgbClr val="FF0000"/>
              </a:solidFill>
            </a:endParaRPr>
          </a:p>
        </p:txBody>
      </p:sp>
      <p:sp>
        <p:nvSpPr>
          <p:cNvPr id="5" name="Rectangle 4"/>
          <p:cNvSpPr/>
          <p:nvPr/>
        </p:nvSpPr>
        <p:spPr>
          <a:xfrm>
            <a:off x="228600" y="838200"/>
            <a:ext cx="8534400" cy="1200329"/>
          </a:xfrm>
          <a:prstGeom prst="rect">
            <a:avLst/>
          </a:prstGeom>
        </p:spPr>
        <p:txBody>
          <a:bodyPr wrap="square">
            <a:spAutoFit/>
          </a:bodyPr>
          <a:lstStyle/>
          <a:p>
            <a:r>
              <a:rPr lang="fa-IR" sz="2400" b="1" dirty="0" smtClean="0"/>
              <a:t>متغیرهایی هستند که موضوع اصلی تحقیق را تشکیل نمی دهند بلکه در صحنه تحقیق به شکلهای مختلف حضور دارند و محقق اقداماتی را برای آنها انجام می دهد. </a:t>
            </a:r>
            <a:endParaRPr lang="en-US" sz="2400" b="1" dirty="0"/>
          </a:p>
        </p:txBody>
      </p:sp>
      <p:sp>
        <p:nvSpPr>
          <p:cNvPr id="6" name="Rectangle 5"/>
          <p:cNvSpPr/>
          <p:nvPr/>
        </p:nvSpPr>
        <p:spPr>
          <a:xfrm>
            <a:off x="533400" y="2133600"/>
            <a:ext cx="8382000" cy="4524315"/>
          </a:xfrm>
          <a:prstGeom prst="rect">
            <a:avLst/>
          </a:prstGeom>
        </p:spPr>
        <p:txBody>
          <a:bodyPr wrap="square">
            <a:spAutoFit/>
          </a:bodyPr>
          <a:lstStyle/>
          <a:p>
            <a:pPr rtl="1">
              <a:defRPr/>
            </a:pPr>
            <a:r>
              <a:rPr lang="fa-IR" sz="2400" b="1" dirty="0" smtClean="0"/>
              <a:t>متغيرهاي تعديل کننده </a:t>
            </a:r>
            <a:r>
              <a:rPr lang="en-US" sz="2400" b="1" dirty="0" smtClean="0"/>
              <a:t>(</a:t>
            </a:r>
            <a:r>
              <a:rPr lang="en-US" sz="2400" b="1" dirty="0" smtClean="0">
                <a:solidFill>
                  <a:srgbClr val="FF0000"/>
                </a:solidFill>
              </a:rPr>
              <a:t>moderating variable)</a:t>
            </a:r>
            <a:r>
              <a:rPr lang="fa-IR" sz="2400" b="1" dirty="0" smtClean="0">
                <a:solidFill>
                  <a:srgbClr val="FF0000"/>
                </a:solidFill>
              </a:rPr>
              <a:t> </a:t>
            </a:r>
            <a:r>
              <a:rPr lang="fa-IR" sz="2400" b="1" dirty="0" smtClean="0"/>
              <a:t>عاملی است که پژوهشگر آنرا انتخاب، اندازه گیری یا دستکاری می نماید تا مشخص شود آیا تغییر آن موجب </a:t>
            </a:r>
            <a:r>
              <a:rPr lang="fa-IR" sz="2400" b="1" dirty="0" smtClean="0">
                <a:solidFill>
                  <a:srgbClr val="FF0000"/>
                </a:solidFill>
              </a:rPr>
              <a:t>تغییر همبستگی</a:t>
            </a:r>
            <a:r>
              <a:rPr lang="fa-IR" sz="2400" b="1" dirty="0" smtClean="0"/>
              <a:t> بین متغیرهای وابسته و مستقل می شود یا خیر. مثال اگر تفاوتی بین هوش و معدل دانشگاهی دانشجویان دختر و پسر وجود داشته باشد ، متغیر جنس به عنوان متغیر تعدیل کننده مورد بررسی قرار می گیرد. یا در مثال زیر</a:t>
            </a:r>
          </a:p>
          <a:p>
            <a:pPr rtl="1">
              <a:defRPr/>
            </a:pPr>
            <a:endParaRPr lang="fa-IR" sz="2400" b="1" dirty="0" smtClean="0"/>
          </a:p>
          <a:p>
            <a:pPr rtl="1">
              <a:defRPr/>
            </a:pPr>
            <a:r>
              <a:rPr lang="fa-IR" sz="2400" b="1" dirty="0" smtClean="0"/>
              <a:t>    </a:t>
            </a:r>
          </a:p>
          <a:p>
            <a:pPr rtl="1">
              <a:defRPr/>
            </a:pPr>
            <a:endParaRPr lang="fa-IR" sz="2400" b="1" dirty="0" smtClean="0"/>
          </a:p>
          <a:p>
            <a:pPr rtl="1">
              <a:defRPr/>
            </a:pPr>
            <a:endParaRPr lang="fa-IR" sz="2400" b="1" dirty="0" smtClean="0"/>
          </a:p>
          <a:p>
            <a:pPr rtl="1">
              <a:defRPr/>
            </a:pPr>
            <a:endParaRPr lang="fa-IR" sz="2400" b="1" dirty="0" smtClean="0"/>
          </a:p>
          <a:p>
            <a:pPr rtl="1">
              <a:defRPr/>
            </a:pPr>
            <a:endParaRPr lang="fa-IR" sz="2400" b="1" dirty="0" smtClean="0"/>
          </a:p>
          <a:p>
            <a:pPr rtl="1">
              <a:defRPr/>
            </a:pPr>
            <a:endParaRPr lang="fa-IR" sz="2400" b="1" dirty="0" smtClean="0"/>
          </a:p>
        </p:txBody>
      </p:sp>
      <p:sp>
        <p:nvSpPr>
          <p:cNvPr id="9" name="Rectangle 8"/>
          <p:cNvSpPr/>
          <p:nvPr/>
        </p:nvSpPr>
        <p:spPr>
          <a:xfrm>
            <a:off x="5410200" y="4419600"/>
            <a:ext cx="2590800" cy="9144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a-IR" sz="2000" b="1" dirty="0" smtClean="0">
              <a:solidFill>
                <a:schemeClr val="tx1"/>
              </a:solidFill>
            </a:endParaRPr>
          </a:p>
          <a:p>
            <a:pPr algn="ctr"/>
            <a:r>
              <a:rPr lang="fa-IR" sz="2000" b="1" dirty="0" smtClean="0">
                <a:solidFill>
                  <a:schemeClr val="tx1"/>
                </a:solidFill>
              </a:rPr>
              <a:t>گوناگونی نیروی کار</a:t>
            </a:r>
          </a:p>
          <a:p>
            <a:pPr algn="ctr"/>
            <a:r>
              <a:rPr lang="fa-IR" sz="2000" b="1" dirty="0" smtClean="0">
                <a:solidFill>
                  <a:srgbClr val="00B0F0"/>
                </a:solidFill>
              </a:rPr>
              <a:t>متغير مستقل</a:t>
            </a:r>
            <a:endParaRPr lang="en-US" sz="2000" dirty="0" smtClean="0">
              <a:solidFill>
                <a:srgbClr val="00B0F0"/>
              </a:solidFill>
            </a:endParaRPr>
          </a:p>
          <a:p>
            <a:pPr algn="ctr"/>
            <a:endParaRPr lang="en-US" sz="2000" b="1" dirty="0">
              <a:solidFill>
                <a:schemeClr val="tx1"/>
              </a:solidFill>
            </a:endParaRPr>
          </a:p>
        </p:txBody>
      </p:sp>
      <p:sp>
        <p:nvSpPr>
          <p:cNvPr id="10" name="Rectangle 9"/>
          <p:cNvSpPr/>
          <p:nvPr/>
        </p:nvSpPr>
        <p:spPr>
          <a:xfrm>
            <a:off x="1295400" y="4419600"/>
            <a:ext cx="2057400" cy="9144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a-IR" sz="2000" b="1" dirty="0" smtClean="0">
              <a:solidFill>
                <a:schemeClr val="tx1"/>
              </a:solidFill>
            </a:endParaRPr>
          </a:p>
          <a:p>
            <a:pPr algn="ctr"/>
            <a:r>
              <a:rPr lang="fa-IR" sz="2000" b="1" dirty="0" smtClean="0">
                <a:solidFill>
                  <a:schemeClr val="tx1"/>
                </a:solidFill>
              </a:rPr>
              <a:t>اثربخشی سازمانی</a:t>
            </a:r>
          </a:p>
          <a:p>
            <a:pPr algn="ctr"/>
            <a:r>
              <a:rPr lang="fa-IR" sz="2000" b="1" dirty="0" smtClean="0">
                <a:solidFill>
                  <a:srgbClr val="00B0F0"/>
                </a:solidFill>
              </a:rPr>
              <a:t>متغير وابسته</a:t>
            </a:r>
            <a:endParaRPr lang="en-US" sz="2000" dirty="0" smtClean="0">
              <a:solidFill>
                <a:srgbClr val="00B0F0"/>
              </a:solidFill>
            </a:endParaRPr>
          </a:p>
          <a:p>
            <a:pPr algn="ctr"/>
            <a:endParaRPr lang="en-US" sz="2000" b="1" dirty="0">
              <a:solidFill>
                <a:schemeClr val="tx1"/>
              </a:solidFill>
            </a:endParaRPr>
          </a:p>
        </p:txBody>
      </p:sp>
      <p:cxnSp>
        <p:nvCxnSpPr>
          <p:cNvPr id="15" name="Straight Arrow Connector 14"/>
          <p:cNvCxnSpPr>
            <a:stCxn id="9" idx="1"/>
            <a:endCxn id="10" idx="3"/>
          </p:cNvCxnSpPr>
          <p:nvPr/>
        </p:nvCxnSpPr>
        <p:spPr>
          <a:xfrm flipH="1">
            <a:off x="3352800" y="4876800"/>
            <a:ext cx="2057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24200" y="5715000"/>
            <a:ext cx="2514600" cy="6858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a-IR" sz="2000" b="1" dirty="0" smtClean="0">
              <a:solidFill>
                <a:schemeClr val="tx1"/>
              </a:solidFill>
            </a:endParaRPr>
          </a:p>
          <a:p>
            <a:pPr algn="ctr"/>
            <a:r>
              <a:rPr lang="fa-IR" sz="2000" b="1" dirty="0" smtClean="0">
                <a:solidFill>
                  <a:schemeClr val="tx1"/>
                </a:solidFill>
              </a:rPr>
              <a:t>تخصص مدیریتی</a:t>
            </a:r>
          </a:p>
          <a:p>
            <a:pPr algn="ctr"/>
            <a:r>
              <a:rPr lang="fa-IR" sz="2000" b="1" dirty="0" smtClean="0">
                <a:solidFill>
                  <a:srgbClr val="00B050"/>
                </a:solidFill>
              </a:rPr>
              <a:t> متغير تعدیل کننده</a:t>
            </a:r>
          </a:p>
          <a:p>
            <a:pPr algn="ctr"/>
            <a:endParaRPr lang="en-US" sz="2000" b="1" dirty="0">
              <a:solidFill>
                <a:schemeClr val="tx1"/>
              </a:solidFill>
            </a:endParaRPr>
          </a:p>
        </p:txBody>
      </p:sp>
      <p:cxnSp>
        <p:nvCxnSpPr>
          <p:cNvPr id="19" name="Straight Arrow Connector 18"/>
          <p:cNvCxnSpPr>
            <a:stCxn id="17" idx="0"/>
          </p:cNvCxnSpPr>
          <p:nvPr/>
        </p:nvCxnSpPr>
        <p:spPr>
          <a:xfrm flipH="1" flipV="1">
            <a:off x="4343400" y="4876800"/>
            <a:ext cx="381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ox(in)">
                                      <p:cBhvr>
                                        <p:cTn id="7" dur="5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ox(i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5" grpId="0"/>
      <p:bldP spid="6" grpId="0"/>
      <p:bldP spid="9" grpId="0" animBg="1"/>
      <p:bldP spid="10"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1"/>
            <a:ext cx="8534400" cy="830997"/>
          </a:xfrm>
          <a:prstGeom prst="rect">
            <a:avLst/>
          </a:prstGeom>
        </p:spPr>
        <p:txBody>
          <a:bodyPr wrap="square">
            <a:spAutoFit/>
          </a:bodyPr>
          <a:lstStyle/>
          <a:p>
            <a:pPr rtl="1"/>
            <a:r>
              <a:rPr lang="fa-IR" sz="2400" b="1" dirty="0" smtClean="0"/>
              <a:t>متغيرهاي کنترل </a:t>
            </a:r>
            <a:r>
              <a:rPr lang="en-US" sz="2400" b="1" dirty="0" smtClean="0"/>
              <a:t>(</a:t>
            </a:r>
            <a:r>
              <a:rPr lang="en-US" sz="2400" b="1" dirty="0" smtClean="0">
                <a:solidFill>
                  <a:srgbClr val="FF0000"/>
                </a:solidFill>
              </a:rPr>
              <a:t>control variable</a:t>
            </a:r>
            <a:r>
              <a:rPr lang="en-US" sz="2400" b="1" dirty="0" smtClean="0"/>
              <a:t>)</a:t>
            </a:r>
            <a:r>
              <a:rPr lang="fa-IR" sz="2400" b="1" dirty="0" smtClean="0"/>
              <a:t> متغیرهایی هستند که محقق اثر آنها را خنثی یا حذف می نماید. تاثیر انها بر متغیر وابسته خنثی یا حذف می شود. </a:t>
            </a:r>
          </a:p>
        </p:txBody>
      </p:sp>
      <p:sp>
        <p:nvSpPr>
          <p:cNvPr id="3" name="Rectangle 2"/>
          <p:cNvSpPr/>
          <p:nvPr/>
        </p:nvSpPr>
        <p:spPr>
          <a:xfrm>
            <a:off x="228600" y="3928408"/>
            <a:ext cx="8610600" cy="1938992"/>
          </a:xfrm>
          <a:prstGeom prst="rect">
            <a:avLst/>
          </a:prstGeom>
        </p:spPr>
        <p:txBody>
          <a:bodyPr wrap="square">
            <a:spAutoFit/>
          </a:bodyPr>
          <a:lstStyle/>
          <a:p>
            <a:pPr rtl="1"/>
            <a:r>
              <a:rPr lang="fa-IR" sz="2400" b="1" dirty="0" smtClean="0"/>
              <a:t>مثال :کارایی مدیرانی که از روشهای برنامه ریزی شده تصمیم گیری استفاده می کنند بیشتر از مدیرانی است که از این روشها استفاده نمی کنند .</a:t>
            </a:r>
          </a:p>
          <a:p>
            <a:pPr rtl="1"/>
            <a:r>
              <a:rPr lang="fa-IR" sz="2400" b="1" dirty="0" smtClean="0"/>
              <a:t>متغیر مستقل: روشهای برنامه ریزی شده تصمیم گیری</a:t>
            </a:r>
          </a:p>
          <a:p>
            <a:pPr rtl="1"/>
            <a:r>
              <a:rPr lang="fa-IR" sz="2400" b="1" dirty="0" smtClean="0"/>
              <a:t>متغیر وابسته: کارایی مدیران</a:t>
            </a:r>
          </a:p>
          <a:p>
            <a:pPr rtl="1"/>
            <a:r>
              <a:rPr lang="fa-IR" sz="2400" b="1" dirty="0" smtClean="0"/>
              <a:t>متغیر کنترل: دانش مدیریت (هوش، تجربه..........)  </a:t>
            </a:r>
          </a:p>
        </p:txBody>
      </p:sp>
      <p:sp>
        <p:nvSpPr>
          <p:cNvPr id="5" name="Rectangle 4"/>
          <p:cNvSpPr/>
          <p:nvPr/>
        </p:nvSpPr>
        <p:spPr>
          <a:xfrm>
            <a:off x="304800" y="1935540"/>
            <a:ext cx="8534400" cy="1569660"/>
          </a:xfrm>
          <a:prstGeom prst="rect">
            <a:avLst/>
          </a:prstGeom>
        </p:spPr>
        <p:txBody>
          <a:bodyPr wrap="square">
            <a:spAutoFit/>
          </a:bodyPr>
          <a:lstStyle/>
          <a:p>
            <a:pPr rtl="1"/>
            <a:r>
              <a:rPr lang="fa-IR" sz="2400" b="1" dirty="0" smtClean="0"/>
              <a:t>مثال :اگر پیشرفت تحصیلی دانش اموزانیکه والدین انها باسوادند بیشتر از پیشرفت تحصیلی دانش اموزانیکه والدین انها باسواد نیستند باشد . سواد والدین متغیر مسقل، پیشرفت تحصیلی متغیر وابسته و هوش متغیر کنترل است. که باید حذف شود.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8534400" cy="1938992"/>
          </a:xfrm>
          <a:prstGeom prst="rect">
            <a:avLst/>
          </a:prstGeom>
        </p:spPr>
        <p:txBody>
          <a:bodyPr wrap="square">
            <a:spAutoFit/>
          </a:bodyPr>
          <a:lstStyle/>
          <a:p>
            <a:pPr rtl="1"/>
            <a:r>
              <a:rPr lang="fa-IR" sz="2400" b="1" dirty="0" smtClean="0"/>
              <a:t>متغيرهاي مزاحم یا مداخله گر </a:t>
            </a:r>
            <a:r>
              <a:rPr lang="en-US" sz="2400" b="1" dirty="0" smtClean="0"/>
              <a:t> </a:t>
            </a:r>
            <a:r>
              <a:rPr lang="en-US" sz="2400" b="1" dirty="0" smtClean="0">
                <a:solidFill>
                  <a:srgbClr val="FF0000"/>
                </a:solidFill>
              </a:rPr>
              <a:t>(intervening variable) </a:t>
            </a:r>
            <a:r>
              <a:rPr lang="fa-IR" sz="2400" b="1" dirty="0" smtClean="0"/>
              <a:t>این متغیرها به صورت فرضی ونظری در متغیر تابع اثر می گذارند، ولی عملا قابل مشاهده، اندازه گیری و دستکاری نیستند یا خارج از کنترل محقق قرار دارند، این متغیرها تحت تاثر متغیرهای مستقل، تعدیل کننده و کنترل هستند و تعمم پذیری یافته های پژوهش را کاهش می دهند.</a:t>
            </a:r>
            <a:r>
              <a:rPr lang="en-US" sz="2400" b="1" dirty="0" smtClean="0"/>
              <a:t> </a:t>
            </a:r>
            <a:endParaRPr lang="fa-IR" sz="2400" b="1" dirty="0" smtClean="0"/>
          </a:p>
        </p:txBody>
      </p:sp>
      <p:sp>
        <p:nvSpPr>
          <p:cNvPr id="6" name="Rectangle 5"/>
          <p:cNvSpPr/>
          <p:nvPr/>
        </p:nvSpPr>
        <p:spPr>
          <a:xfrm>
            <a:off x="6324600" y="3733800"/>
            <a:ext cx="2590800" cy="10668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rtl="1"/>
            <a:endParaRPr lang="fa-IR" sz="2000" b="1" dirty="0" smtClean="0">
              <a:solidFill>
                <a:schemeClr val="tx1"/>
              </a:solidFill>
            </a:endParaRPr>
          </a:p>
          <a:p>
            <a:pPr algn="ctr" rtl="1"/>
            <a:endParaRPr lang="fa-IR" sz="2000" b="1" dirty="0" smtClean="0">
              <a:solidFill>
                <a:schemeClr val="tx1"/>
              </a:solidFill>
            </a:endParaRPr>
          </a:p>
          <a:p>
            <a:pPr algn="ctr" rtl="1"/>
            <a:r>
              <a:rPr lang="fa-IR" sz="2000" b="1" dirty="0" smtClean="0">
                <a:solidFill>
                  <a:schemeClr val="tx1"/>
                </a:solidFill>
              </a:rPr>
              <a:t>گوناگونی نیروی کار</a:t>
            </a:r>
          </a:p>
          <a:p>
            <a:pPr algn="ctr" rtl="1"/>
            <a:r>
              <a:rPr lang="fa-IR" sz="2000" b="1" dirty="0" smtClean="0">
                <a:solidFill>
                  <a:srgbClr val="00B0F0"/>
                </a:solidFill>
              </a:rPr>
              <a:t>متغير مستقل</a:t>
            </a:r>
            <a:endParaRPr lang="en-US" sz="2000" dirty="0" smtClean="0">
              <a:solidFill>
                <a:srgbClr val="00B0F0"/>
              </a:solidFill>
            </a:endParaRPr>
          </a:p>
          <a:p>
            <a:pPr algn="ctr" rtl="1"/>
            <a:endParaRPr lang="fa-IR" sz="2000" b="1" dirty="0" smtClean="0">
              <a:solidFill>
                <a:schemeClr val="tx1"/>
              </a:solidFill>
            </a:endParaRPr>
          </a:p>
          <a:p>
            <a:pPr algn="ctr"/>
            <a:endParaRPr lang="en-US" sz="2000" b="1" dirty="0">
              <a:solidFill>
                <a:schemeClr val="tx1"/>
              </a:solidFill>
            </a:endParaRPr>
          </a:p>
        </p:txBody>
      </p:sp>
      <p:sp>
        <p:nvSpPr>
          <p:cNvPr id="7" name="Rectangle 6"/>
          <p:cNvSpPr/>
          <p:nvPr/>
        </p:nvSpPr>
        <p:spPr>
          <a:xfrm>
            <a:off x="228600" y="3810000"/>
            <a:ext cx="2057400" cy="9144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rtl="1"/>
            <a:endParaRPr lang="fa-IR" sz="2000" b="1" dirty="0" smtClean="0">
              <a:solidFill>
                <a:schemeClr val="tx1"/>
              </a:solidFill>
            </a:endParaRPr>
          </a:p>
          <a:p>
            <a:pPr algn="ctr" rtl="1"/>
            <a:endParaRPr lang="fa-IR" sz="2000" b="1" dirty="0" smtClean="0">
              <a:solidFill>
                <a:schemeClr val="tx1"/>
              </a:solidFill>
            </a:endParaRPr>
          </a:p>
          <a:p>
            <a:pPr algn="ctr" rtl="1"/>
            <a:r>
              <a:rPr lang="fa-IR" sz="2000" b="1" dirty="0" smtClean="0">
                <a:solidFill>
                  <a:schemeClr val="tx1"/>
                </a:solidFill>
              </a:rPr>
              <a:t>اثربخشی سازمانی</a:t>
            </a:r>
          </a:p>
          <a:p>
            <a:pPr algn="ctr" rtl="1"/>
            <a:r>
              <a:rPr lang="fa-IR" sz="2000" b="1" dirty="0" smtClean="0">
                <a:solidFill>
                  <a:srgbClr val="00B0F0"/>
                </a:solidFill>
              </a:rPr>
              <a:t>متغیر وابسته</a:t>
            </a:r>
          </a:p>
          <a:p>
            <a:pPr algn="ctr" rtl="1"/>
            <a:endParaRPr lang="fa-IR" sz="2000" b="1" dirty="0" smtClean="0">
              <a:solidFill>
                <a:schemeClr val="tx1"/>
              </a:solidFill>
            </a:endParaRPr>
          </a:p>
          <a:p>
            <a:pPr algn="ctr" rtl="1"/>
            <a:endParaRPr lang="en-US" sz="2000" b="1" dirty="0">
              <a:solidFill>
                <a:schemeClr val="tx1"/>
              </a:solidFill>
            </a:endParaRPr>
          </a:p>
        </p:txBody>
      </p:sp>
      <p:sp>
        <p:nvSpPr>
          <p:cNvPr id="8" name="Rectangle 7"/>
          <p:cNvSpPr/>
          <p:nvPr/>
        </p:nvSpPr>
        <p:spPr>
          <a:xfrm>
            <a:off x="4724400" y="5257800"/>
            <a:ext cx="1676400" cy="12954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2000" b="1" dirty="0" smtClean="0">
                <a:solidFill>
                  <a:schemeClr val="tx1"/>
                </a:solidFill>
              </a:rPr>
              <a:t>تخصص مدیریتی</a:t>
            </a:r>
          </a:p>
          <a:p>
            <a:pPr algn="ctr" rtl="1"/>
            <a:r>
              <a:rPr lang="fa-IR" sz="2000" b="1" dirty="0" smtClean="0">
                <a:solidFill>
                  <a:srgbClr val="FF0000"/>
                </a:solidFill>
              </a:rPr>
              <a:t>متغير تعدیل کننده</a:t>
            </a:r>
            <a:endParaRPr lang="en-US" sz="2000" b="1" dirty="0">
              <a:solidFill>
                <a:srgbClr val="FF0000"/>
              </a:solidFill>
            </a:endParaRPr>
          </a:p>
        </p:txBody>
      </p:sp>
      <p:sp>
        <p:nvSpPr>
          <p:cNvPr id="10" name="Rectangle 9"/>
          <p:cNvSpPr/>
          <p:nvPr/>
        </p:nvSpPr>
        <p:spPr>
          <a:xfrm>
            <a:off x="2819400" y="3810000"/>
            <a:ext cx="1981200" cy="9144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b="1" dirty="0" smtClean="0"/>
              <a:t>هم افزایی خلاق </a:t>
            </a:r>
          </a:p>
          <a:p>
            <a:pPr algn="ctr"/>
            <a:r>
              <a:rPr lang="fa-IR" b="1" dirty="0" smtClean="0">
                <a:solidFill>
                  <a:srgbClr val="00B050"/>
                </a:solidFill>
              </a:rPr>
              <a:t>متغیر مداخله گر</a:t>
            </a:r>
            <a:endParaRPr lang="en-US" dirty="0">
              <a:solidFill>
                <a:srgbClr val="00B050"/>
              </a:solidFill>
            </a:endParaRPr>
          </a:p>
        </p:txBody>
      </p:sp>
      <p:cxnSp>
        <p:nvCxnSpPr>
          <p:cNvPr id="12" name="Straight Arrow Connector 11"/>
          <p:cNvCxnSpPr>
            <a:stCxn id="6" idx="1"/>
            <a:endCxn id="10" idx="3"/>
          </p:cNvCxnSpPr>
          <p:nvPr/>
        </p:nvCxnSpPr>
        <p:spPr>
          <a:xfrm flipH="1">
            <a:off x="4800600" y="4267200"/>
            <a:ext cx="1524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1"/>
            <a:endCxn id="7" idx="3"/>
          </p:cNvCxnSpPr>
          <p:nvPr/>
        </p:nvCxnSpPr>
        <p:spPr>
          <a:xfrm flipH="1">
            <a:off x="2286000" y="4267200"/>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562600" y="4191000"/>
            <a:ext cx="0" cy="1066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647414" y="5181600"/>
            <a:ext cx="184730" cy="369332"/>
          </a:xfrm>
          <a:prstGeom prst="rect">
            <a:avLst/>
          </a:prstGeom>
        </p:spPr>
        <p:txBody>
          <a:bodyPr wrap="none">
            <a:spAutoFit/>
          </a:bodyP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ox(i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ox(i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2400"/>
            <a:ext cx="8229600" cy="2667000"/>
          </a:xfrm>
        </p:spPr>
        <p:txBody>
          <a:bodyPr>
            <a:normAutofit/>
          </a:bodyPr>
          <a:lstStyle/>
          <a:p>
            <a:pPr algn="r" rtl="1"/>
            <a:endParaRPr lang="fa-IR" sz="2400" dirty="0" smtClean="0"/>
          </a:p>
          <a:p>
            <a:pPr algn="r" rtl="1"/>
            <a:endParaRPr lang="fa-IR" sz="2400" dirty="0" smtClean="0"/>
          </a:p>
          <a:p>
            <a:pPr algn="r" rtl="1"/>
            <a:endParaRPr lang="fa-IR" sz="2400" dirty="0" smtClean="0"/>
          </a:p>
          <a:p>
            <a:pPr algn="r" rtl="1"/>
            <a:endParaRPr lang="fa-IR" sz="2400" dirty="0" smtClean="0"/>
          </a:p>
          <a:p>
            <a:pPr algn="r" rtl="1"/>
            <a:endParaRPr lang="fa-IR" sz="2400" dirty="0" smtClean="0"/>
          </a:p>
          <a:p>
            <a:pPr algn="r" rtl="1"/>
            <a:endParaRPr lang="fa-IR" sz="2400" dirty="0" smtClean="0"/>
          </a:p>
          <a:p>
            <a:pPr algn="r" rtl="1"/>
            <a:endParaRPr lang="fa-IR" sz="2400" dirty="0" smtClean="0"/>
          </a:p>
          <a:p>
            <a:pPr algn="r" rtl="1"/>
            <a:endParaRPr lang="fa-IR" sz="2400" dirty="0" smtClean="0"/>
          </a:p>
          <a:p>
            <a:pPr algn="r" rtl="1"/>
            <a:endParaRPr lang="en-US" sz="2400" dirty="0"/>
          </a:p>
        </p:txBody>
      </p:sp>
      <p:sp>
        <p:nvSpPr>
          <p:cNvPr id="5" name="Rectangle 4"/>
          <p:cNvSpPr/>
          <p:nvPr/>
        </p:nvSpPr>
        <p:spPr>
          <a:xfrm>
            <a:off x="304800" y="762000"/>
            <a:ext cx="8229600" cy="830997"/>
          </a:xfrm>
          <a:prstGeom prst="rect">
            <a:avLst/>
          </a:prstGeom>
        </p:spPr>
        <p:txBody>
          <a:bodyPr wrap="square">
            <a:spAutoFit/>
          </a:bodyPr>
          <a:lstStyle/>
          <a:p>
            <a:pPr rtl="1"/>
            <a:r>
              <a:rPr lang="fa-IR" sz="2400" b="1" dirty="0" smtClean="0"/>
              <a:t>مدیرانیکه در بخش صنعت تفویض اختیار می کنند، بیش از مدیرانیکه تفویض اختیارنمیکنند، کارایی دارند.</a:t>
            </a:r>
          </a:p>
        </p:txBody>
      </p:sp>
      <p:sp>
        <p:nvSpPr>
          <p:cNvPr id="6" name="Rectangle 5"/>
          <p:cNvSpPr/>
          <p:nvPr/>
        </p:nvSpPr>
        <p:spPr>
          <a:xfrm>
            <a:off x="6858000" y="1905000"/>
            <a:ext cx="1752600" cy="461665"/>
          </a:xfrm>
          <a:prstGeom prst="rect">
            <a:avLst/>
          </a:prstGeom>
        </p:spPr>
        <p:txBody>
          <a:bodyPr wrap="square">
            <a:spAutoFit/>
          </a:bodyPr>
          <a:lstStyle/>
          <a:p>
            <a:r>
              <a:rPr lang="fa-IR" sz="2400" b="1" dirty="0" smtClean="0"/>
              <a:t>متغیر مستقل = </a:t>
            </a:r>
            <a:endParaRPr lang="en-US" sz="2400" b="1" dirty="0"/>
          </a:p>
        </p:txBody>
      </p:sp>
      <p:sp>
        <p:nvSpPr>
          <p:cNvPr id="7" name="Rectangle 6"/>
          <p:cNvSpPr/>
          <p:nvPr/>
        </p:nvSpPr>
        <p:spPr>
          <a:xfrm>
            <a:off x="2212921" y="1905000"/>
            <a:ext cx="4568879" cy="461665"/>
          </a:xfrm>
          <a:prstGeom prst="rect">
            <a:avLst/>
          </a:prstGeom>
        </p:spPr>
        <p:txBody>
          <a:bodyPr wrap="none">
            <a:spAutoFit/>
          </a:bodyPr>
          <a:lstStyle/>
          <a:p>
            <a:r>
              <a:rPr lang="fa-IR" sz="2400" b="1" dirty="0" smtClean="0"/>
              <a:t>تفویض اختیار در برابر عدم تفویض اختیار </a:t>
            </a:r>
            <a:endParaRPr lang="en-US" sz="2400" b="1" dirty="0"/>
          </a:p>
        </p:txBody>
      </p:sp>
      <p:sp>
        <p:nvSpPr>
          <p:cNvPr id="8" name="Rectangle 7"/>
          <p:cNvSpPr/>
          <p:nvPr/>
        </p:nvSpPr>
        <p:spPr>
          <a:xfrm>
            <a:off x="6860659" y="2514600"/>
            <a:ext cx="1826141" cy="461665"/>
          </a:xfrm>
          <a:prstGeom prst="rect">
            <a:avLst/>
          </a:prstGeom>
        </p:spPr>
        <p:txBody>
          <a:bodyPr wrap="none">
            <a:spAutoFit/>
          </a:bodyPr>
          <a:lstStyle/>
          <a:p>
            <a:r>
              <a:rPr lang="fa-IR" sz="2400" b="1" dirty="0" smtClean="0"/>
              <a:t>متغیر وابسته =</a:t>
            </a:r>
            <a:r>
              <a:rPr lang="fa-IR" dirty="0" smtClean="0"/>
              <a:t> </a:t>
            </a:r>
            <a:endParaRPr lang="en-US" dirty="0"/>
          </a:p>
        </p:txBody>
      </p:sp>
      <p:sp>
        <p:nvSpPr>
          <p:cNvPr id="9" name="Rectangle 8"/>
          <p:cNvSpPr/>
          <p:nvPr/>
        </p:nvSpPr>
        <p:spPr>
          <a:xfrm>
            <a:off x="4721538" y="2514600"/>
            <a:ext cx="2145139" cy="461665"/>
          </a:xfrm>
          <a:prstGeom prst="rect">
            <a:avLst/>
          </a:prstGeom>
        </p:spPr>
        <p:txBody>
          <a:bodyPr wrap="none">
            <a:spAutoFit/>
          </a:bodyPr>
          <a:lstStyle/>
          <a:p>
            <a:pPr rtl="1"/>
            <a:r>
              <a:rPr lang="fa-IR" sz="2400" b="1" dirty="0" smtClean="0"/>
              <a:t>کارایی بخش صنعت</a:t>
            </a:r>
          </a:p>
        </p:txBody>
      </p:sp>
      <p:sp>
        <p:nvSpPr>
          <p:cNvPr id="10" name="Rectangle 9"/>
          <p:cNvSpPr/>
          <p:nvPr/>
        </p:nvSpPr>
        <p:spPr>
          <a:xfrm>
            <a:off x="6400800" y="3135868"/>
            <a:ext cx="2254143" cy="461665"/>
          </a:xfrm>
          <a:prstGeom prst="rect">
            <a:avLst/>
          </a:prstGeom>
        </p:spPr>
        <p:txBody>
          <a:bodyPr wrap="none">
            <a:spAutoFit/>
          </a:bodyPr>
          <a:lstStyle/>
          <a:p>
            <a:r>
              <a:rPr lang="fa-IR" sz="2400" b="1" dirty="0" smtClean="0"/>
              <a:t>متغیر تعدیل کننده = </a:t>
            </a:r>
            <a:endParaRPr lang="en-US" sz="2400" b="1" dirty="0"/>
          </a:p>
        </p:txBody>
      </p:sp>
      <p:sp>
        <p:nvSpPr>
          <p:cNvPr id="11" name="Rectangle 10"/>
          <p:cNvSpPr/>
          <p:nvPr/>
        </p:nvSpPr>
        <p:spPr>
          <a:xfrm>
            <a:off x="5053212" y="3124200"/>
            <a:ext cx="1423788" cy="461665"/>
          </a:xfrm>
          <a:prstGeom prst="rect">
            <a:avLst/>
          </a:prstGeom>
        </p:spPr>
        <p:txBody>
          <a:bodyPr wrap="none">
            <a:spAutoFit/>
          </a:bodyPr>
          <a:lstStyle/>
          <a:p>
            <a:pPr rtl="1"/>
            <a:r>
              <a:rPr lang="fa-IR" sz="2400" b="1" dirty="0" smtClean="0"/>
              <a:t>بخش صنعت</a:t>
            </a:r>
          </a:p>
        </p:txBody>
      </p:sp>
      <p:sp>
        <p:nvSpPr>
          <p:cNvPr id="12" name="Rectangle 11"/>
          <p:cNvSpPr/>
          <p:nvPr/>
        </p:nvSpPr>
        <p:spPr>
          <a:xfrm>
            <a:off x="6980172" y="3669268"/>
            <a:ext cx="1686680" cy="461665"/>
          </a:xfrm>
          <a:prstGeom prst="rect">
            <a:avLst/>
          </a:prstGeom>
        </p:spPr>
        <p:txBody>
          <a:bodyPr wrap="none">
            <a:spAutoFit/>
          </a:bodyPr>
          <a:lstStyle/>
          <a:p>
            <a:r>
              <a:rPr lang="fa-IR" sz="2400" b="1" dirty="0" smtClean="0"/>
              <a:t>متغیر کنترل =</a:t>
            </a:r>
            <a:r>
              <a:rPr lang="fa-IR" dirty="0" smtClean="0"/>
              <a:t> </a:t>
            </a:r>
            <a:endParaRPr lang="en-US" dirty="0"/>
          </a:p>
        </p:txBody>
      </p:sp>
      <p:sp>
        <p:nvSpPr>
          <p:cNvPr id="13" name="Rectangle 12"/>
          <p:cNvSpPr/>
          <p:nvPr/>
        </p:nvSpPr>
        <p:spPr>
          <a:xfrm>
            <a:off x="2918357" y="3657600"/>
            <a:ext cx="4015843" cy="461665"/>
          </a:xfrm>
          <a:prstGeom prst="rect">
            <a:avLst/>
          </a:prstGeom>
        </p:spPr>
        <p:txBody>
          <a:bodyPr wrap="none">
            <a:spAutoFit/>
          </a:bodyPr>
          <a:lstStyle/>
          <a:p>
            <a:pPr rtl="1"/>
            <a:r>
              <a:rPr lang="fa-IR" sz="2400" b="1" dirty="0" smtClean="0"/>
              <a:t>جنسیت، هوش، شغل سازمانی و ......</a:t>
            </a:r>
          </a:p>
        </p:txBody>
      </p:sp>
      <p:sp>
        <p:nvSpPr>
          <p:cNvPr id="14" name="Rectangle 13"/>
          <p:cNvSpPr/>
          <p:nvPr/>
        </p:nvSpPr>
        <p:spPr>
          <a:xfrm>
            <a:off x="2732394" y="228600"/>
            <a:ext cx="3679213" cy="461665"/>
          </a:xfrm>
          <a:prstGeom prst="rect">
            <a:avLst/>
          </a:prstGeom>
        </p:spPr>
        <p:txBody>
          <a:bodyPr wrap="none">
            <a:spAutoFit/>
          </a:bodyPr>
          <a:lstStyle/>
          <a:p>
            <a:pPr algn="ctr" rtl="1"/>
            <a:r>
              <a:rPr lang="fa-IR" sz="2400" b="1" dirty="0" smtClean="0"/>
              <a:t>نمونه هایی برای تشخیص متغیرها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ox(i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1" y="228600"/>
            <a:ext cx="7772400" cy="461665"/>
          </a:xfrm>
          <a:prstGeom prst="rect">
            <a:avLst/>
          </a:prstGeom>
        </p:spPr>
        <p:txBody>
          <a:bodyPr wrap="square">
            <a:spAutoFit/>
          </a:bodyPr>
          <a:lstStyle/>
          <a:p>
            <a:pPr algn="ctr" rtl="1"/>
            <a:r>
              <a:rPr lang="fa-IR" sz="2400" b="1" dirty="0" smtClean="0"/>
              <a:t>نمونه هایی برای تشخیص متغیرها</a:t>
            </a:r>
          </a:p>
        </p:txBody>
      </p:sp>
      <p:sp>
        <p:nvSpPr>
          <p:cNvPr id="5" name="Rectangle 4"/>
          <p:cNvSpPr/>
          <p:nvPr/>
        </p:nvSpPr>
        <p:spPr>
          <a:xfrm>
            <a:off x="304800" y="762000"/>
            <a:ext cx="8229600" cy="830997"/>
          </a:xfrm>
          <a:prstGeom prst="rect">
            <a:avLst/>
          </a:prstGeom>
        </p:spPr>
        <p:txBody>
          <a:bodyPr wrap="square">
            <a:spAutoFit/>
          </a:bodyPr>
          <a:lstStyle/>
          <a:p>
            <a:pPr rtl="1"/>
            <a:r>
              <a:rPr lang="fa-IR" sz="2400" b="1" dirty="0" smtClean="0"/>
              <a:t>میزان خلاقیت مدیران متخصص در رشته مدیریت آموزشی بستگی به نوع نظام آموزشی (متمرکز یا غیر متمرکز) دارد.</a:t>
            </a:r>
            <a:endParaRPr lang="en-US" sz="2400" b="1" dirty="0"/>
          </a:p>
        </p:txBody>
      </p:sp>
      <p:sp>
        <p:nvSpPr>
          <p:cNvPr id="6" name="Rectangle 5"/>
          <p:cNvSpPr/>
          <p:nvPr/>
        </p:nvSpPr>
        <p:spPr>
          <a:xfrm>
            <a:off x="6858000" y="1905000"/>
            <a:ext cx="1752600" cy="461665"/>
          </a:xfrm>
          <a:prstGeom prst="rect">
            <a:avLst/>
          </a:prstGeom>
        </p:spPr>
        <p:txBody>
          <a:bodyPr wrap="square">
            <a:spAutoFit/>
          </a:bodyPr>
          <a:lstStyle/>
          <a:p>
            <a:r>
              <a:rPr lang="fa-IR" sz="2400" b="1" dirty="0" smtClean="0"/>
              <a:t>متغیر مستقل = </a:t>
            </a:r>
            <a:endParaRPr lang="en-US" sz="2400" b="1" dirty="0"/>
          </a:p>
        </p:txBody>
      </p:sp>
      <p:sp>
        <p:nvSpPr>
          <p:cNvPr id="7" name="Rectangle 6"/>
          <p:cNvSpPr/>
          <p:nvPr/>
        </p:nvSpPr>
        <p:spPr>
          <a:xfrm>
            <a:off x="5252214" y="1905000"/>
            <a:ext cx="1529586" cy="461665"/>
          </a:xfrm>
          <a:prstGeom prst="rect">
            <a:avLst/>
          </a:prstGeom>
        </p:spPr>
        <p:txBody>
          <a:bodyPr wrap="none">
            <a:spAutoFit/>
          </a:bodyPr>
          <a:lstStyle/>
          <a:p>
            <a:r>
              <a:rPr lang="fa-IR" sz="2400" b="1" dirty="0" smtClean="0"/>
              <a:t>نظام آموزشی</a:t>
            </a:r>
            <a:endParaRPr lang="en-US" sz="2400" b="1" dirty="0"/>
          </a:p>
        </p:txBody>
      </p:sp>
      <p:sp>
        <p:nvSpPr>
          <p:cNvPr id="8" name="Rectangle 7"/>
          <p:cNvSpPr/>
          <p:nvPr/>
        </p:nvSpPr>
        <p:spPr>
          <a:xfrm>
            <a:off x="6860659" y="2514600"/>
            <a:ext cx="1826141" cy="461665"/>
          </a:xfrm>
          <a:prstGeom prst="rect">
            <a:avLst/>
          </a:prstGeom>
        </p:spPr>
        <p:txBody>
          <a:bodyPr wrap="none">
            <a:spAutoFit/>
          </a:bodyPr>
          <a:lstStyle/>
          <a:p>
            <a:r>
              <a:rPr lang="fa-IR" sz="2400" b="1" dirty="0" smtClean="0"/>
              <a:t>متغیر وابسته =</a:t>
            </a:r>
            <a:r>
              <a:rPr lang="fa-IR" dirty="0" smtClean="0"/>
              <a:t> </a:t>
            </a:r>
            <a:endParaRPr lang="en-US" dirty="0"/>
          </a:p>
        </p:txBody>
      </p:sp>
      <p:sp>
        <p:nvSpPr>
          <p:cNvPr id="9" name="Rectangle 8"/>
          <p:cNvSpPr/>
          <p:nvPr/>
        </p:nvSpPr>
        <p:spPr>
          <a:xfrm>
            <a:off x="5311444" y="2514600"/>
            <a:ext cx="1555233" cy="461665"/>
          </a:xfrm>
          <a:prstGeom prst="rect">
            <a:avLst/>
          </a:prstGeom>
        </p:spPr>
        <p:txBody>
          <a:bodyPr wrap="none">
            <a:spAutoFit/>
          </a:bodyPr>
          <a:lstStyle/>
          <a:p>
            <a:pPr rtl="1"/>
            <a:r>
              <a:rPr lang="fa-IR" sz="2400" b="1" dirty="0" smtClean="0"/>
              <a:t>میزان خلاقیت</a:t>
            </a:r>
          </a:p>
        </p:txBody>
      </p:sp>
      <p:sp>
        <p:nvSpPr>
          <p:cNvPr id="10" name="Rectangle 9"/>
          <p:cNvSpPr/>
          <p:nvPr/>
        </p:nvSpPr>
        <p:spPr>
          <a:xfrm>
            <a:off x="6400800" y="3135868"/>
            <a:ext cx="2254143" cy="461665"/>
          </a:xfrm>
          <a:prstGeom prst="rect">
            <a:avLst/>
          </a:prstGeom>
        </p:spPr>
        <p:txBody>
          <a:bodyPr wrap="none">
            <a:spAutoFit/>
          </a:bodyPr>
          <a:lstStyle/>
          <a:p>
            <a:r>
              <a:rPr lang="fa-IR" sz="2400" b="1" dirty="0" smtClean="0"/>
              <a:t>متغیر تعدیل کننده = </a:t>
            </a:r>
            <a:endParaRPr lang="en-US" sz="2400" b="1" dirty="0"/>
          </a:p>
        </p:txBody>
      </p:sp>
      <p:sp>
        <p:nvSpPr>
          <p:cNvPr id="11" name="Rectangle 10"/>
          <p:cNvSpPr/>
          <p:nvPr/>
        </p:nvSpPr>
        <p:spPr>
          <a:xfrm>
            <a:off x="4641241" y="3124200"/>
            <a:ext cx="1835759" cy="461665"/>
          </a:xfrm>
          <a:prstGeom prst="rect">
            <a:avLst/>
          </a:prstGeom>
        </p:spPr>
        <p:txBody>
          <a:bodyPr wrap="none">
            <a:spAutoFit/>
          </a:bodyPr>
          <a:lstStyle/>
          <a:p>
            <a:pPr rtl="1"/>
            <a:r>
              <a:rPr lang="fa-IR" sz="2400" b="1" dirty="0" smtClean="0"/>
              <a:t>مدیریت آموزشی</a:t>
            </a:r>
          </a:p>
        </p:txBody>
      </p:sp>
      <p:sp>
        <p:nvSpPr>
          <p:cNvPr id="12" name="Rectangle 11"/>
          <p:cNvSpPr/>
          <p:nvPr/>
        </p:nvSpPr>
        <p:spPr>
          <a:xfrm>
            <a:off x="6980172" y="3669268"/>
            <a:ext cx="1686680" cy="461665"/>
          </a:xfrm>
          <a:prstGeom prst="rect">
            <a:avLst/>
          </a:prstGeom>
        </p:spPr>
        <p:txBody>
          <a:bodyPr wrap="none">
            <a:spAutoFit/>
          </a:bodyPr>
          <a:lstStyle/>
          <a:p>
            <a:r>
              <a:rPr lang="fa-IR" sz="2400" b="1" dirty="0" smtClean="0"/>
              <a:t>متغیر کنترل =</a:t>
            </a:r>
            <a:r>
              <a:rPr lang="fa-IR" dirty="0" smtClean="0"/>
              <a:t> </a:t>
            </a:r>
            <a:endParaRPr lang="en-US" dirty="0"/>
          </a:p>
        </p:txBody>
      </p:sp>
      <p:sp>
        <p:nvSpPr>
          <p:cNvPr id="13" name="Rectangle 12"/>
          <p:cNvSpPr/>
          <p:nvPr/>
        </p:nvSpPr>
        <p:spPr>
          <a:xfrm>
            <a:off x="2918357" y="3657600"/>
            <a:ext cx="4015843" cy="461665"/>
          </a:xfrm>
          <a:prstGeom prst="rect">
            <a:avLst/>
          </a:prstGeom>
        </p:spPr>
        <p:txBody>
          <a:bodyPr wrap="none">
            <a:spAutoFit/>
          </a:bodyPr>
          <a:lstStyle/>
          <a:p>
            <a:pPr rtl="1"/>
            <a:r>
              <a:rPr lang="fa-IR" sz="2400" b="1" dirty="0" smtClean="0"/>
              <a:t>جنسیت، هوش، شغل سازمانی و ......</a:t>
            </a:r>
          </a:p>
        </p:txBody>
      </p:sp>
      <p:sp>
        <p:nvSpPr>
          <p:cNvPr id="14" name="Rectangle 13"/>
          <p:cNvSpPr/>
          <p:nvPr/>
        </p:nvSpPr>
        <p:spPr>
          <a:xfrm>
            <a:off x="6642651" y="4278868"/>
            <a:ext cx="2044149" cy="461665"/>
          </a:xfrm>
          <a:prstGeom prst="rect">
            <a:avLst/>
          </a:prstGeom>
        </p:spPr>
        <p:txBody>
          <a:bodyPr wrap="none">
            <a:spAutoFit/>
          </a:bodyPr>
          <a:lstStyle/>
          <a:p>
            <a:r>
              <a:rPr lang="fa-IR" sz="2400" b="1" dirty="0" smtClean="0"/>
              <a:t>متغیر مداخله گر=</a:t>
            </a:r>
            <a:r>
              <a:rPr lang="fa-IR" dirty="0" smtClean="0"/>
              <a:t> </a:t>
            </a:r>
            <a:endParaRPr lang="en-US" dirty="0"/>
          </a:p>
        </p:txBody>
      </p:sp>
      <p:sp>
        <p:nvSpPr>
          <p:cNvPr id="16" name="Rectangle 15"/>
          <p:cNvSpPr/>
          <p:nvPr/>
        </p:nvSpPr>
        <p:spPr>
          <a:xfrm>
            <a:off x="4073148" y="4267200"/>
            <a:ext cx="2632452" cy="461665"/>
          </a:xfrm>
          <a:prstGeom prst="rect">
            <a:avLst/>
          </a:prstGeom>
        </p:spPr>
        <p:txBody>
          <a:bodyPr wrap="none">
            <a:spAutoFit/>
          </a:bodyPr>
          <a:lstStyle/>
          <a:p>
            <a:r>
              <a:rPr lang="fa-IR" sz="2400" b="1" dirty="0" smtClean="0"/>
              <a:t>سبک رهبری و مدیریت </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ox(i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ox(i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ox(i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ox(i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ox(in)">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7" grpId="0"/>
      <p:bldP spid="8" grpId="0"/>
      <p:bldP spid="9" grpId="0"/>
      <p:bldP spid="10" grpId="0"/>
      <p:bldP spid="11" grpId="0"/>
      <p:bldP spid="12" grpId="0"/>
      <p:bldP spid="13" grpId="0"/>
      <p:bldP spid="14"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1" y="228600"/>
            <a:ext cx="7772400" cy="461665"/>
          </a:xfrm>
          <a:prstGeom prst="rect">
            <a:avLst/>
          </a:prstGeom>
        </p:spPr>
        <p:txBody>
          <a:bodyPr wrap="square">
            <a:spAutoFit/>
          </a:bodyPr>
          <a:lstStyle/>
          <a:p>
            <a:pPr algn="ctr" rtl="1"/>
            <a:r>
              <a:rPr lang="fa-IR" sz="2400" b="1" dirty="0" smtClean="0"/>
              <a:t>نمونه هایی برای تشخیص متغیرها</a:t>
            </a:r>
          </a:p>
        </p:txBody>
      </p:sp>
      <p:sp>
        <p:nvSpPr>
          <p:cNvPr id="5" name="Rectangle 4"/>
          <p:cNvSpPr/>
          <p:nvPr/>
        </p:nvSpPr>
        <p:spPr>
          <a:xfrm>
            <a:off x="304800" y="762000"/>
            <a:ext cx="8229600" cy="830997"/>
          </a:xfrm>
          <a:prstGeom prst="rect">
            <a:avLst/>
          </a:prstGeom>
        </p:spPr>
        <p:txBody>
          <a:bodyPr wrap="square">
            <a:spAutoFit/>
          </a:bodyPr>
          <a:lstStyle/>
          <a:p>
            <a:pPr rtl="1"/>
            <a:r>
              <a:rPr lang="fa-IR" sz="2400" b="1" dirty="0" smtClean="0"/>
              <a:t>مهارت در کارکرد دانشجویان پسر که از لحاظ هوشی در یک سطح هستند، به طور مستقیم به تعداد کوششهای تمرینی بستگی دارد.</a:t>
            </a:r>
            <a:endParaRPr lang="en-US" sz="2400" b="1" dirty="0"/>
          </a:p>
        </p:txBody>
      </p:sp>
      <p:sp>
        <p:nvSpPr>
          <p:cNvPr id="6" name="Rectangle 5"/>
          <p:cNvSpPr/>
          <p:nvPr/>
        </p:nvSpPr>
        <p:spPr>
          <a:xfrm>
            <a:off x="6858000" y="1905000"/>
            <a:ext cx="1752600" cy="461665"/>
          </a:xfrm>
          <a:prstGeom prst="rect">
            <a:avLst/>
          </a:prstGeom>
        </p:spPr>
        <p:txBody>
          <a:bodyPr wrap="square">
            <a:spAutoFit/>
          </a:bodyPr>
          <a:lstStyle/>
          <a:p>
            <a:r>
              <a:rPr lang="fa-IR" sz="2400" b="1" dirty="0" smtClean="0"/>
              <a:t>متغیر مستقل = </a:t>
            </a:r>
            <a:endParaRPr lang="en-US" sz="2400" b="1" dirty="0"/>
          </a:p>
        </p:txBody>
      </p:sp>
      <p:sp>
        <p:nvSpPr>
          <p:cNvPr id="7" name="Rectangle 6"/>
          <p:cNvSpPr/>
          <p:nvPr/>
        </p:nvSpPr>
        <p:spPr>
          <a:xfrm>
            <a:off x="4237514" y="1905000"/>
            <a:ext cx="2544286" cy="461665"/>
          </a:xfrm>
          <a:prstGeom prst="rect">
            <a:avLst/>
          </a:prstGeom>
        </p:spPr>
        <p:txBody>
          <a:bodyPr wrap="none">
            <a:spAutoFit/>
          </a:bodyPr>
          <a:lstStyle/>
          <a:p>
            <a:r>
              <a:rPr lang="fa-IR" sz="2400" b="1" dirty="0" smtClean="0"/>
              <a:t>تعداد کوششهای تمرینی</a:t>
            </a:r>
            <a:endParaRPr lang="en-US" sz="2400" b="1" dirty="0"/>
          </a:p>
        </p:txBody>
      </p:sp>
      <p:sp>
        <p:nvSpPr>
          <p:cNvPr id="8" name="Rectangle 7"/>
          <p:cNvSpPr/>
          <p:nvPr/>
        </p:nvSpPr>
        <p:spPr>
          <a:xfrm>
            <a:off x="6860659" y="2514600"/>
            <a:ext cx="1826141" cy="461665"/>
          </a:xfrm>
          <a:prstGeom prst="rect">
            <a:avLst/>
          </a:prstGeom>
        </p:spPr>
        <p:txBody>
          <a:bodyPr wrap="none">
            <a:spAutoFit/>
          </a:bodyPr>
          <a:lstStyle/>
          <a:p>
            <a:r>
              <a:rPr lang="fa-IR" sz="2400" b="1" dirty="0" smtClean="0"/>
              <a:t>متغیر وابسته =</a:t>
            </a:r>
            <a:r>
              <a:rPr lang="fa-IR" dirty="0" smtClean="0"/>
              <a:t> </a:t>
            </a:r>
            <a:endParaRPr lang="en-US" dirty="0"/>
          </a:p>
        </p:txBody>
      </p:sp>
      <p:sp>
        <p:nvSpPr>
          <p:cNvPr id="9" name="Rectangle 8"/>
          <p:cNvSpPr/>
          <p:nvPr/>
        </p:nvSpPr>
        <p:spPr>
          <a:xfrm>
            <a:off x="4934738" y="2514600"/>
            <a:ext cx="1931939" cy="461665"/>
          </a:xfrm>
          <a:prstGeom prst="rect">
            <a:avLst/>
          </a:prstGeom>
        </p:spPr>
        <p:txBody>
          <a:bodyPr wrap="none">
            <a:spAutoFit/>
          </a:bodyPr>
          <a:lstStyle/>
          <a:p>
            <a:pPr rtl="1"/>
            <a:r>
              <a:rPr lang="fa-IR" sz="2400" b="1" dirty="0" smtClean="0"/>
              <a:t>مهارت در کارکرد</a:t>
            </a:r>
          </a:p>
        </p:txBody>
      </p:sp>
      <p:sp>
        <p:nvSpPr>
          <p:cNvPr id="10" name="Rectangle 9"/>
          <p:cNvSpPr/>
          <p:nvPr/>
        </p:nvSpPr>
        <p:spPr>
          <a:xfrm>
            <a:off x="6400800" y="3135868"/>
            <a:ext cx="2254143" cy="461665"/>
          </a:xfrm>
          <a:prstGeom prst="rect">
            <a:avLst/>
          </a:prstGeom>
        </p:spPr>
        <p:txBody>
          <a:bodyPr wrap="none">
            <a:spAutoFit/>
          </a:bodyPr>
          <a:lstStyle/>
          <a:p>
            <a:r>
              <a:rPr lang="fa-IR" sz="2400" b="1" dirty="0" smtClean="0"/>
              <a:t>متغیر تعدیل کننده = </a:t>
            </a:r>
            <a:endParaRPr lang="en-US" sz="2400" b="1" dirty="0"/>
          </a:p>
        </p:txBody>
      </p:sp>
      <p:sp>
        <p:nvSpPr>
          <p:cNvPr id="11" name="Rectangle 10"/>
          <p:cNvSpPr/>
          <p:nvPr/>
        </p:nvSpPr>
        <p:spPr>
          <a:xfrm>
            <a:off x="5575791" y="3124200"/>
            <a:ext cx="901209" cy="461665"/>
          </a:xfrm>
          <a:prstGeom prst="rect">
            <a:avLst/>
          </a:prstGeom>
        </p:spPr>
        <p:txBody>
          <a:bodyPr wrap="none">
            <a:spAutoFit/>
          </a:bodyPr>
          <a:lstStyle/>
          <a:p>
            <a:pPr rtl="1"/>
            <a:r>
              <a:rPr lang="fa-IR" sz="2400" b="1" dirty="0" smtClean="0"/>
              <a:t>جنسیت</a:t>
            </a:r>
          </a:p>
        </p:txBody>
      </p:sp>
      <p:sp>
        <p:nvSpPr>
          <p:cNvPr id="12" name="Rectangle 11"/>
          <p:cNvSpPr/>
          <p:nvPr/>
        </p:nvSpPr>
        <p:spPr>
          <a:xfrm>
            <a:off x="6980172" y="3669268"/>
            <a:ext cx="1686680" cy="461665"/>
          </a:xfrm>
          <a:prstGeom prst="rect">
            <a:avLst/>
          </a:prstGeom>
        </p:spPr>
        <p:txBody>
          <a:bodyPr wrap="none">
            <a:spAutoFit/>
          </a:bodyPr>
          <a:lstStyle/>
          <a:p>
            <a:r>
              <a:rPr lang="fa-IR" sz="2400" b="1" dirty="0" smtClean="0"/>
              <a:t>متغیر کنترل =</a:t>
            </a:r>
            <a:r>
              <a:rPr lang="fa-IR" dirty="0" smtClean="0"/>
              <a:t> </a:t>
            </a:r>
            <a:endParaRPr lang="en-US" dirty="0"/>
          </a:p>
        </p:txBody>
      </p:sp>
      <p:sp>
        <p:nvSpPr>
          <p:cNvPr id="13" name="Rectangle 12"/>
          <p:cNvSpPr/>
          <p:nvPr/>
        </p:nvSpPr>
        <p:spPr>
          <a:xfrm>
            <a:off x="5651478" y="3657600"/>
            <a:ext cx="1282722" cy="461665"/>
          </a:xfrm>
          <a:prstGeom prst="rect">
            <a:avLst/>
          </a:prstGeom>
        </p:spPr>
        <p:txBody>
          <a:bodyPr wrap="none">
            <a:spAutoFit/>
          </a:bodyPr>
          <a:lstStyle/>
          <a:p>
            <a:pPr rtl="1"/>
            <a:r>
              <a:rPr lang="fa-IR" sz="2400" b="1" dirty="0" smtClean="0"/>
              <a:t>سن، هوش</a:t>
            </a:r>
          </a:p>
        </p:txBody>
      </p:sp>
      <p:sp>
        <p:nvSpPr>
          <p:cNvPr id="14" name="Rectangle 13"/>
          <p:cNvSpPr/>
          <p:nvPr/>
        </p:nvSpPr>
        <p:spPr>
          <a:xfrm>
            <a:off x="6642651" y="4278868"/>
            <a:ext cx="2044149" cy="461665"/>
          </a:xfrm>
          <a:prstGeom prst="rect">
            <a:avLst/>
          </a:prstGeom>
        </p:spPr>
        <p:txBody>
          <a:bodyPr wrap="none">
            <a:spAutoFit/>
          </a:bodyPr>
          <a:lstStyle/>
          <a:p>
            <a:r>
              <a:rPr lang="fa-IR" sz="2400" b="1" dirty="0" smtClean="0"/>
              <a:t>متغیر مداخله گر=</a:t>
            </a:r>
            <a:r>
              <a:rPr lang="fa-IR" dirty="0" smtClean="0"/>
              <a:t> </a:t>
            </a:r>
            <a:endParaRPr lang="en-US" dirty="0"/>
          </a:p>
        </p:txBody>
      </p:sp>
      <p:sp>
        <p:nvSpPr>
          <p:cNvPr id="16" name="Rectangle 15"/>
          <p:cNvSpPr/>
          <p:nvPr/>
        </p:nvSpPr>
        <p:spPr>
          <a:xfrm>
            <a:off x="5733859" y="4267200"/>
            <a:ext cx="971741" cy="461665"/>
          </a:xfrm>
          <a:prstGeom prst="rect">
            <a:avLst/>
          </a:prstGeom>
        </p:spPr>
        <p:txBody>
          <a:bodyPr wrap="none">
            <a:spAutoFit/>
          </a:bodyPr>
          <a:lstStyle/>
          <a:p>
            <a:r>
              <a:rPr lang="fa-IR" sz="2400" b="1" dirty="0" smtClean="0"/>
              <a:t>یادگیری</a:t>
            </a:r>
            <a:endParaRPr lang="en-US" sz="2400" b="1" dirty="0"/>
          </a:p>
        </p:txBody>
      </p:sp>
      <p:sp>
        <p:nvSpPr>
          <p:cNvPr id="15" name="Rectangle 14"/>
          <p:cNvSpPr/>
          <p:nvPr/>
        </p:nvSpPr>
        <p:spPr>
          <a:xfrm>
            <a:off x="381000" y="5105400"/>
            <a:ext cx="8229600" cy="1200329"/>
          </a:xfrm>
          <a:prstGeom prst="rect">
            <a:avLst/>
          </a:prstGeom>
        </p:spPr>
        <p:txBody>
          <a:bodyPr wrap="square">
            <a:spAutoFit/>
          </a:bodyPr>
          <a:lstStyle/>
          <a:p>
            <a:pPr rtl="1"/>
            <a:r>
              <a:rPr lang="ar-SA" sz="2400" b="1" dirty="0" smtClean="0">
                <a:cs typeface="+mj-cs"/>
              </a:rPr>
              <a:t>آرامش زندگی در گرو برآوردن نیازهاست.</a:t>
            </a:r>
            <a:r>
              <a:rPr lang="fa-IR" sz="2400" b="1" dirty="0" smtClean="0"/>
              <a:t> </a:t>
            </a:r>
            <a:endParaRPr lang="en-US" sz="2400" b="1" dirty="0" smtClean="0"/>
          </a:p>
          <a:p>
            <a:pPr rtl="1"/>
            <a:r>
              <a:rPr lang="fa-IR" sz="2400" b="1" dirty="0" smtClean="0"/>
              <a:t>متغیر مستقل = </a:t>
            </a:r>
            <a:endParaRPr lang="en-US" sz="2400" b="1" dirty="0" smtClean="0"/>
          </a:p>
          <a:p>
            <a:pPr rtl="1"/>
            <a:r>
              <a:rPr lang="fa-IR" sz="2400" b="1" dirty="0" smtClean="0"/>
              <a:t>متغیر وابسته =</a:t>
            </a:r>
            <a:r>
              <a:rPr lang="fa-IR" sz="2400" dirty="0" smtClean="0"/>
              <a:t> </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ox(i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ox(i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ox(i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ox(i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ox(in)">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7" grpId="0"/>
      <p:bldP spid="8" grpId="0"/>
      <p:bldP spid="9" grpId="0"/>
      <p:bldP spid="10" grpId="0"/>
      <p:bldP spid="11" grpId="0"/>
      <p:bldP spid="12" grpId="0"/>
      <p:bldP spid="13" grpId="0"/>
      <p:bldP spid="14" grpId="0"/>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611188" y="77787"/>
            <a:ext cx="7772400" cy="684213"/>
          </a:xfrm>
        </p:spPr>
        <p:txBody>
          <a:bodyPr>
            <a:normAutofit/>
          </a:bodyPr>
          <a:lstStyle/>
          <a:p>
            <a:r>
              <a:rPr lang="fa-IR" sz="3200" b="1" dirty="0" smtClean="0"/>
              <a:t>انواع متغيرهاي مزاحم</a:t>
            </a:r>
            <a:endParaRPr lang="en-US" sz="3200" b="1" dirty="0" smtClean="0"/>
          </a:p>
        </p:txBody>
      </p:sp>
      <p:sp>
        <p:nvSpPr>
          <p:cNvPr id="4" name="Rectangle 3"/>
          <p:cNvSpPr/>
          <p:nvPr/>
        </p:nvSpPr>
        <p:spPr>
          <a:xfrm>
            <a:off x="914400" y="1066800"/>
            <a:ext cx="7772399" cy="523220"/>
          </a:xfrm>
          <a:prstGeom prst="rect">
            <a:avLst/>
          </a:prstGeom>
        </p:spPr>
        <p:txBody>
          <a:bodyPr wrap="square">
            <a:spAutoFit/>
          </a:bodyPr>
          <a:lstStyle/>
          <a:p>
            <a:pPr rtl="1" fontAlgn="auto">
              <a:spcAft>
                <a:spcPts val="0"/>
              </a:spcAft>
              <a:defRPr/>
            </a:pPr>
            <a:r>
              <a:rPr lang="fa-IR" sz="2800" b="1" dirty="0" smtClean="0"/>
              <a:t>رخدادهاي همزمان با انجام دادن تحقيق</a:t>
            </a:r>
          </a:p>
        </p:txBody>
      </p:sp>
      <p:sp>
        <p:nvSpPr>
          <p:cNvPr id="5" name="Rectangle 4"/>
          <p:cNvSpPr/>
          <p:nvPr/>
        </p:nvSpPr>
        <p:spPr>
          <a:xfrm>
            <a:off x="1371600" y="1752600"/>
            <a:ext cx="7239000" cy="609398"/>
          </a:xfrm>
          <a:prstGeom prst="rect">
            <a:avLst/>
          </a:prstGeom>
        </p:spPr>
        <p:txBody>
          <a:bodyPr wrap="square">
            <a:spAutoFit/>
          </a:bodyPr>
          <a:lstStyle/>
          <a:p>
            <a:pPr rtl="1" fontAlgn="auto">
              <a:lnSpc>
                <a:spcPct val="120000"/>
              </a:lnSpc>
              <a:spcAft>
                <a:spcPts val="0"/>
              </a:spcAft>
              <a:buFont typeface="Arial" pitchFamily="34" charset="0"/>
              <a:buNone/>
              <a:defRPr/>
            </a:pPr>
            <a:r>
              <a:rPr lang="fa-IR" sz="2800" b="1" dirty="0" smtClean="0"/>
              <a:t>اجراي پيش آزمون</a:t>
            </a:r>
          </a:p>
        </p:txBody>
      </p:sp>
      <p:sp>
        <p:nvSpPr>
          <p:cNvPr id="6" name="Rectangle 5"/>
          <p:cNvSpPr/>
          <p:nvPr/>
        </p:nvSpPr>
        <p:spPr>
          <a:xfrm>
            <a:off x="1479647" y="2667000"/>
            <a:ext cx="7130953" cy="523220"/>
          </a:xfrm>
          <a:prstGeom prst="rect">
            <a:avLst/>
          </a:prstGeom>
        </p:spPr>
        <p:txBody>
          <a:bodyPr wrap="square">
            <a:spAutoFit/>
          </a:bodyPr>
          <a:lstStyle/>
          <a:p>
            <a:r>
              <a:rPr lang="fa-IR" sz="2800" b="1" dirty="0" smtClean="0"/>
              <a:t>تغيير در روشها و وسايل اندازه گيري</a:t>
            </a:r>
            <a:endParaRPr lang="en-US" sz="2800" b="1" dirty="0"/>
          </a:p>
        </p:txBody>
      </p:sp>
      <p:sp>
        <p:nvSpPr>
          <p:cNvPr id="7" name="Rectangle 6"/>
          <p:cNvSpPr/>
          <p:nvPr/>
        </p:nvSpPr>
        <p:spPr>
          <a:xfrm>
            <a:off x="3318292" y="3324315"/>
            <a:ext cx="5292308" cy="561885"/>
          </a:xfrm>
          <a:prstGeom prst="rect">
            <a:avLst/>
          </a:prstGeom>
        </p:spPr>
        <p:txBody>
          <a:bodyPr wrap="square">
            <a:spAutoFit/>
          </a:bodyPr>
          <a:lstStyle/>
          <a:p>
            <a:pPr fontAlgn="auto">
              <a:lnSpc>
                <a:spcPct val="120000"/>
              </a:lnSpc>
              <a:spcAft>
                <a:spcPts val="0"/>
              </a:spcAft>
              <a:buFont typeface="Arial" pitchFamily="34" charset="0"/>
              <a:buNone/>
              <a:defRPr/>
            </a:pPr>
            <a:r>
              <a:rPr lang="fa-IR" sz="2800" b="1" dirty="0" smtClean="0"/>
              <a:t>تغييرات رواني و فيزيولوژيک</a:t>
            </a:r>
          </a:p>
        </p:txBody>
      </p:sp>
      <p:sp>
        <p:nvSpPr>
          <p:cNvPr id="9" name="Rectangle 8"/>
          <p:cNvSpPr/>
          <p:nvPr/>
        </p:nvSpPr>
        <p:spPr>
          <a:xfrm>
            <a:off x="3966706" y="4048780"/>
            <a:ext cx="4567694" cy="523220"/>
          </a:xfrm>
          <a:prstGeom prst="rect">
            <a:avLst/>
          </a:prstGeom>
        </p:spPr>
        <p:txBody>
          <a:bodyPr wrap="square">
            <a:spAutoFit/>
          </a:bodyPr>
          <a:lstStyle/>
          <a:p>
            <a:r>
              <a:rPr lang="fa-IR" sz="2800" b="1" dirty="0" smtClean="0"/>
              <a:t>افت آزمودنيها</a:t>
            </a:r>
            <a:endParaRPr lang="en-US"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blinds(horizontal)">
                                      <p:cBhvr>
                                        <p:cTn id="7" dur="500"/>
                                        <p:tgtEl>
                                          <p:spTgt spid="6656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anim calcmode="lin" valueType="num">
                                      <p:cBhvr>
                                        <p:cTn id="24" dur="2000" fill="hold"/>
                                        <p:tgtEl>
                                          <p:spTgt spid="6"/>
                                        </p:tgtEl>
                                        <p:attrNameLst>
                                          <p:attrName>ppt_w</p:attrName>
                                        </p:attrNameLst>
                                      </p:cBhvr>
                                      <p:tavLst>
                                        <p:tav tm="0" fmla="#ppt_w*sin(2.5*pi*$)">
                                          <p:val>
                                            <p:fltVal val="0"/>
                                          </p:val>
                                        </p:tav>
                                        <p:tav tm="100000">
                                          <p:val>
                                            <p:fltVal val="1"/>
                                          </p:val>
                                        </p:tav>
                                      </p:tavLst>
                                    </p:anim>
                                    <p:anim calcmode="lin" valueType="num">
                                      <p:cBhvr>
                                        <p:cTn id="25"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1" nodeType="clickEffect">
                                  <p:stCondLst>
                                    <p:cond delay="0"/>
                                  </p:stCondLst>
                                  <p:iterate type="lt">
                                    <p:tmPct val="0"/>
                                  </p:iterate>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ox(i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4" grpId="0"/>
      <p:bldP spid="5" grpId="0"/>
      <p:bldP spid="6" grpId="0"/>
      <p:bldP spid="6" grpId="1"/>
      <p:bldP spid="7"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591" y="467380"/>
            <a:ext cx="5492209" cy="523220"/>
          </a:xfrm>
          <a:prstGeom prst="rect">
            <a:avLst/>
          </a:prstGeom>
        </p:spPr>
        <p:txBody>
          <a:bodyPr wrap="none">
            <a:spAutoFit/>
          </a:bodyPr>
          <a:lstStyle/>
          <a:p>
            <a:pPr algn="ctr" rtl="1"/>
            <a:r>
              <a:rPr lang="fa-IR" sz="2800" b="1" dirty="0" smtClean="0"/>
              <a:t>روشهای کنترل متغیرهای مزاحم یا مداخله گر</a:t>
            </a:r>
          </a:p>
        </p:txBody>
      </p:sp>
      <p:sp>
        <p:nvSpPr>
          <p:cNvPr id="5" name="Rectangle 4"/>
          <p:cNvSpPr/>
          <p:nvPr/>
        </p:nvSpPr>
        <p:spPr>
          <a:xfrm>
            <a:off x="304800" y="1143000"/>
            <a:ext cx="8382000" cy="1200329"/>
          </a:xfrm>
          <a:prstGeom prst="rect">
            <a:avLst/>
          </a:prstGeom>
        </p:spPr>
        <p:txBody>
          <a:bodyPr wrap="square">
            <a:spAutoFit/>
          </a:bodyPr>
          <a:lstStyle/>
          <a:p>
            <a:pPr rtl="1"/>
            <a:r>
              <a:rPr lang="fa-IR" sz="2400" b="1" dirty="0" smtClean="0">
                <a:solidFill>
                  <a:srgbClr val="FF0000"/>
                </a:solidFill>
              </a:rPr>
              <a:t>1- حذف متغیرهای نامربوط،</a:t>
            </a:r>
            <a:r>
              <a:rPr lang="fa-IR" sz="2400" b="1" dirty="0" smtClean="0"/>
              <a:t> مثال: اگر اضطراب باعث تاثیر  در آزمودنیها شود باید انرا به شکلهای مختلف حل کرد..... </a:t>
            </a:r>
          </a:p>
          <a:p>
            <a:pPr rtl="1">
              <a:buFont typeface="Arial" pitchFamily="34" charset="0"/>
              <a:buChar char="•"/>
            </a:pPr>
            <a:r>
              <a:rPr lang="fa-IR" sz="2400" b="1" dirty="0" smtClean="0"/>
              <a:t>انتخاب آزمودنيهايي که خصايص يکسان دارند. </a:t>
            </a:r>
          </a:p>
        </p:txBody>
      </p:sp>
      <p:sp>
        <p:nvSpPr>
          <p:cNvPr id="6" name="Rectangle 5"/>
          <p:cNvSpPr/>
          <p:nvPr/>
        </p:nvSpPr>
        <p:spPr>
          <a:xfrm>
            <a:off x="152400" y="2590800"/>
            <a:ext cx="8763000" cy="1938992"/>
          </a:xfrm>
          <a:prstGeom prst="rect">
            <a:avLst/>
          </a:prstGeom>
        </p:spPr>
        <p:txBody>
          <a:bodyPr wrap="square">
            <a:spAutoFit/>
          </a:bodyPr>
          <a:lstStyle/>
          <a:p>
            <a:pPr rtl="1"/>
            <a:r>
              <a:rPr lang="fa-IR" sz="2400" b="1" dirty="0" smtClean="0"/>
              <a:t>2- </a:t>
            </a:r>
            <a:r>
              <a:rPr lang="fa-IR" sz="2400" b="1" dirty="0" smtClean="0">
                <a:solidFill>
                  <a:srgbClr val="FF0000"/>
                </a:solidFill>
              </a:rPr>
              <a:t>همتا کردن نمونه ها</a:t>
            </a:r>
            <a:r>
              <a:rPr lang="fa-IR" sz="2400" b="1" dirty="0" smtClean="0"/>
              <a:t>: </a:t>
            </a:r>
            <a:r>
              <a:rPr lang="fa-IR" sz="2400" b="1" dirty="0" smtClean="0">
                <a:latin typeface="Times New Roman" pitchFamily="18" charset="0"/>
                <a:cs typeface="Times New Roman" pitchFamily="18" charset="0"/>
              </a:rPr>
              <a:t>دو به دو نمونه ها را با هم همتا کرد. </a:t>
            </a:r>
          </a:p>
          <a:p>
            <a:pPr rtl="1">
              <a:buFont typeface="Arial" pitchFamily="34" charset="0"/>
              <a:buChar char="•"/>
            </a:pPr>
            <a:r>
              <a:rPr lang="fa-IR" sz="2400" b="1" dirty="0" smtClean="0">
                <a:latin typeface="Times New Roman" pitchFamily="18" charset="0"/>
                <a:cs typeface="Times New Roman" pitchFamily="18" charset="0"/>
              </a:rPr>
              <a:t>انتخاب جفتها يا مجموعه هايي از افراد با </a:t>
            </a:r>
            <a:r>
              <a:rPr lang="fa-IR" sz="2400" b="1" dirty="0" smtClean="0">
                <a:solidFill>
                  <a:srgbClr val="FF0000"/>
                </a:solidFill>
                <a:latin typeface="Times New Roman" pitchFamily="18" charset="0"/>
                <a:cs typeface="Times New Roman" pitchFamily="18" charset="0"/>
              </a:rPr>
              <a:t>خصايص همانند يا تقريبا يکسان </a:t>
            </a:r>
            <a:r>
              <a:rPr lang="fa-IR" sz="2400" b="1" dirty="0" smtClean="0">
                <a:latin typeface="Times New Roman" pitchFamily="18" charset="0"/>
                <a:cs typeface="Times New Roman" pitchFamily="18" charset="0"/>
              </a:rPr>
              <a:t>و قرار دادن يکي از آنها در گروه گواه و ديگري در گروه آزمايش. </a:t>
            </a:r>
          </a:p>
          <a:p>
            <a:pPr rtl="1">
              <a:buFont typeface="Arial" pitchFamily="34" charset="0"/>
              <a:buChar char="•"/>
            </a:pPr>
            <a:r>
              <a:rPr lang="fa-IR" sz="2400" b="1" dirty="0" smtClean="0">
                <a:latin typeface="Times New Roman" pitchFamily="18" charset="0"/>
                <a:cs typeface="Times New Roman" pitchFamily="18" charset="0"/>
              </a:rPr>
              <a:t>توزيع عمدي ويژگيهاي ناخواسته (ويژگيهايي كه در مطالعه  مورد توجه نيستند) در ميان گروهها</a:t>
            </a:r>
            <a:endParaRPr lang="en-US" sz="2400" b="1" dirty="0" smtClean="0">
              <a:latin typeface="Times New Roman" pitchFamily="18" charset="0"/>
              <a:cs typeface="Times New Roman" pitchFamily="18" charset="0"/>
            </a:endParaRPr>
          </a:p>
        </p:txBody>
      </p:sp>
      <p:sp>
        <p:nvSpPr>
          <p:cNvPr id="8" name="Rectangle 7"/>
          <p:cNvSpPr/>
          <p:nvPr/>
        </p:nvSpPr>
        <p:spPr>
          <a:xfrm>
            <a:off x="228600" y="4713744"/>
            <a:ext cx="8534400" cy="1569660"/>
          </a:xfrm>
          <a:prstGeom prst="rect">
            <a:avLst/>
          </a:prstGeom>
        </p:spPr>
        <p:txBody>
          <a:bodyPr wrap="square">
            <a:spAutoFit/>
          </a:bodyPr>
          <a:lstStyle/>
          <a:p>
            <a:pPr marL="609600" indent="-609600" rtl="1">
              <a:buSzPct val="120000"/>
            </a:pPr>
            <a:r>
              <a:rPr lang="fa-IR" sz="2400" b="1" dirty="0" smtClean="0"/>
              <a:t>3- </a:t>
            </a:r>
            <a:r>
              <a:rPr lang="fa-IR" sz="2400" b="1" dirty="0" smtClean="0">
                <a:solidFill>
                  <a:srgbClr val="FF0000"/>
                </a:solidFill>
              </a:rPr>
              <a:t>گزینش تصادفی </a:t>
            </a:r>
            <a:r>
              <a:rPr lang="fa-IR" sz="2400" b="1" dirty="0" smtClean="0"/>
              <a:t>: انتخاب نمونه با استفاده از </a:t>
            </a:r>
            <a:r>
              <a:rPr lang="fa-IR" sz="2400" b="1" dirty="0" smtClean="0">
                <a:solidFill>
                  <a:srgbClr val="FF0000"/>
                </a:solidFill>
              </a:rPr>
              <a:t>روشهای کاملا تصادفی که بهترین روش است. </a:t>
            </a:r>
          </a:p>
          <a:p>
            <a:pPr marL="609600" indent="-609600" rtl="1">
              <a:buSzPct val="120000"/>
              <a:buFont typeface="Arial" pitchFamily="34" charset="0"/>
              <a:buChar char="•"/>
            </a:pPr>
            <a:r>
              <a:rPr lang="fa-IR" sz="2400" b="1" dirty="0" smtClean="0">
                <a:latin typeface="MS Gothic" pitchFamily="49" charset="-128"/>
                <a:cs typeface="B Zar" pitchFamily="2" charset="-78"/>
              </a:rPr>
              <a:t>شانس مساوي همه اعضا براي عضويت در هر يك از گروهها</a:t>
            </a:r>
          </a:p>
          <a:p>
            <a:pPr marL="609600" indent="-609600" rtl="1">
              <a:buSzPct val="120000"/>
              <a:buFont typeface="Arial" pitchFamily="34" charset="0"/>
              <a:buChar char="•"/>
            </a:pPr>
            <a:r>
              <a:rPr lang="fa-IR" sz="2400" b="1" dirty="0" smtClean="0">
                <a:latin typeface="MS Gothic" pitchFamily="49" charset="-128"/>
                <a:cs typeface="B Zar" pitchFamily="2" charset="-78"/>
              </a:rPr>
              <a:t>انتخاب كاملاً تصادفي افراد و نيز گروهها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4213" y="2205038"/>
            <a:ext cx="7772400" cy="1490662"/>
          </a:xfrm>
        </p:spPr>
        <p:txBody>
          <a:bodyPr/>
          <a:lstStyle/>
          <a:p>
            <a:r>
              <a:rPr lang="fa-IR" b="1" dirty="0" smtClean="0"/>
              <a:t>فصل اول : کليات</a:t>
            </a:r>
            <a:endParaRPr lang="en-US" b="1" dirty="0" smtClean="0"/>
          </a:p>
        </p:txBody>
      </p:sp>
      <p:sp>
        <p:nvSpPr>
          <p:cNvPr id="11267" name="Rectangle 3"/>
          <p:cNvSpPr>
            <a:spLocks noGrp="1" noChangeArrowheads="1"/>
          </p:cNvSpPr>
          <p:nvPr>
            <p:ph type="subTitle" idx="1"/>
          </p:nvPr>
        </p:nvSpPr>
        <p:spPr/>
        <p:txBody>
          <a:bodyPr rtlCol="0">
            <a:normAutofit/>
          </a:bodyPr>
          <a:lstStyle/>
          <a:p>
            <a:pPr fontAlgn="auto">
              <a:spcAft>
                <a:spcPts val="0"/>
              </a:spcAft>
              <a:buFont typeface="Arial" pitchFamily="34" charset="0"/>
              <a:buNone/>
              <a:defRPr/>
            </a:pPr>
            <a:endParaRPr lang="fa-IR" sz="4400" smtClean="0"/>
          </a:p>
          <a:p>
            <a:pPr fontAlgn="auto">
              <a:spcAft>
                <a:spcPts val="0"/>
              </a:spcAft>
              <a:buFont typeface="Arial" pitchFamily="34" charset="0"/>
              <a:buNone/>
              <a:defRPr/>
            </a:pPr>
            <a:endParaRPr lang="en-US" sz="280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88424"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8424"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72400"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56376"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999984" y="53340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56376"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1000" y="381000"/>
            <a:ext cx="8151440" cy="523220"/>
          </a:xfrm>
          <a:prstGeom prst="rect">
            <a:avLst/>
          </a:prstGeom>
          <a:noFill/>
        </p:spPr>
        <p:txBody>
          <a:bodyPr wrap="square" rtlCol="0">
            <a:spAutoFit/>
          </a:bodyPr>
          <a:lstStyle/>
          <a:p>
            <a:pPr algn="ctr" rtl="1"/>
            <a:r>
              <a:rPr lang="fa-IR" sz="2800" b="1" dirty="0" smtClean="0">
                <a:effectLst>
                  <a:outerShdw blurRad="38100" dist="38100" dir="2700000" algn="tl">
                    <a:srgbClr val="000000">
                      <a:alpha val="43137"/>
                    </a:srgbClr>
                  </a:outerShdw>
                </a:effectLst>
                <a:cs typeface="B Zar" pitchFamily="2" charset="-78"/>
              </a:rPr>
              <a:t>مثال: وقتی گروهها از حیث جنس و تعداد با هم متفاوتند. </a:t>
            </a:r>
            <a:endParaRPr lang="en-US" sz="2800" b="1" dirty="0">
              <a:effectLst>
                <a:outerShdw blurRad="38100" dist="38100" dir="2700000" algn="tl">
                  <a:srgbClr val="000000">
                    <a:alpha val="43137"/>
                  </a:srgbClr>
                </a:outerShdw>
              </a:effectLst>
              <a:cs typeface="B Zar" pitchFamily="2" charset="-78"/>
            </a:endParaRPr>
          </a:p>
        </p:txBody>
      </p:sp>
      <p:graphicFrame>
        <p:nvGraphicFramePr>
          <p:cNvPr id="43" name="Content Placeholder 3"/>
          <p:cNvGraphicFramePr>
            <a:graphicFrameLocks/>
          </p:cNvGraphicFramePr>
          <p:nvPr/>
        </p:nvGraphicFramePr>
        <p:xfrm>
          <a:off x="304800" y="1371600"/>
          <a:ext cx="8229600" cy="28003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700090">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800" b="0" i="0" u="none" strike="noStrike" cap="none" normalizeH="0" baseline="0" dirty="0" smtClean="0">
                          <a:ln>
                            <a:noFill/>
                          </a:ln>
                          <a:solidFill>
                            <a:srgbClr val="FF0000"/>
                          </a:solidFill>
                          <a:effectLst/>
                          <a:latin typeface="Arial" charset="0"/>
                          <a:cs typeface="B Zar" pitchFamily="2" charset="-78"/>
                        </a:rPr>
                        <a:t>گروه 4</a:t>
                      </a:r>
                      <a:endParaRPr kumimoji="0" lang="en-US" sz="2800" b="0" i="0" u="none" strike="noStrike" cap="none" normalizeH="0" baseline="0" dirty="0" smtClean="0">
                        <a:ln>
                          <a:noFill/>
                        </a:ln>
                        <a:solidFill>
                          <a:srgbClr val="FF0000"/>
                        </a:solidFill>
                        <a:effectLst/>
                        <a:latin typeface="Arial" charset="0"/>
                        <a:cs typeface="B Zar" pitchFamily="2" charset="-78"/>
                      </a:endParaRPr>
                    </a:p>
                  </a:txBody>
                  <a:tcPr horzOverflow="overflow">
                    <a:solidFill>
                      <a:schemeClr val="accent1">
                        <a:lumMod val="60000"/>
                        <a:lumOff val="4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800" b="0" i="0" u="none" strike="noStrike" cap="none" normalizeH="0" baseline="0" dirty="0" smtClean="0">
                          <a:ln>
                            <a:noFill/>
                          </a:ln>
                          <a:solidFill>
                            <a:srgbClr val="FF0000"/>
                          </a:solidFill>
                          <a:effectLst/>
                          <a:latin typeface="Arial" charset="0"/>
                          <a:cs typeface="B Zar" pitchFamily="2" charset="-78"/>
                        </a:rPr>
                        <a:t>گروه 3</a:t>
                      </a:r>
                      <a:endParaRPr kumimoji="0" lang="en-US" sz="2800" b="0" i="0" u="none" strike="noStrike" cap="none" normalizeH="0" baseline="0" dirty="0" smtClean="0">
                        <a:ln>
                          <a:noFill/>
                        </a:ln>
                        <a:solidFill>
                          <a:srgbClr val="FF0000"/>
                        </a:solidFill>
                        <a:effectLst/>
                        <a:latin typeface="Arial" charset="0"/>
                        <a:cs typeface="B Zar" pitchFamily="2" charset="-78"/>
                      </a:endParaRPr>
                    </a:p>
                  </a:txBody>
                  <a:tcPr horzOverflow="overflow">
                    <a:solidFill>
                      <a:schemeClr val="accent1">
                        <a:lumMod val="60000"/>
                        <a:lumOff val="4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800" b="0" i="0" u="none" strike="noStrike" cap="none" normalizeH="0" baseline="0" dirty="0" smtClean="0">
                          <a:ln>
                            <a:noFill/>
                          </a:ln>
                          <a:solidFill>
                            <a:srgbClr val="FF0000"/>
                          </a:solidFill>
                          <a:effectLst/>
                          <a:latin typeface="Arial" charset="0"/>
                          <a:cs typeface="B Zar" pitchFamily="2" charset="-78"/>
                        </a:rPr>
                        <a:t>گروه</a:t>
                      </a:r>
                      <a:r>
                        <a:rPr kumimoji="0" lang="en-US" sz="2800" b="0" i="0" u="none" strike="noStrike" cap="none" normalizeH="0" baseline="0" dirty="0" smtClean="0">
                          <a:ln>
                            <a:noFill/>
                          </a:ln>
                          <a:solidFill>
                            <a:srgbClr val="FF0000"/>
                          </a:solidFill>
                          <a:effectLst/>
                          <a:latin typeface="Arial" charset="0"/>
                          <a:cs typeface="B Zar" pitchFamily="2" charset="-78"/>
                        </a:rPr>
                        <a:t> </a:t>
                      </a:r>
                      <a:r>
                        <a:rPr kumimoji="0" lang="fa-IR" sz="2800" b="0" i="0" u="none" strike="noStrike" cap="none" normalizeH="0" baseline="0" dirty="0" smtClean="0">
                          <a:ln>
                            <a:noFill/>
                          </a:ln>
                          <a:solidFill>
                            <a:srgbClr val="FF0000"/>
                          </a:solidFill>
                          <a:effectLst/>
                          <a:latin typeface="Arial" charset="0"/>
                          <a:cs typeface="B Zar" pitchFamily="2" charset="-78"/>
                        </a:rPr>
                        <a:t>2  </a:t>
                      </a:r>
                      <a:endParaRPr kumimoji="0" lang="en-US" sz="2800" b="0" i="0" u="none" strike="noStrike" cap="none" normalizeH="0" baseline="0" dirty="0" smtClean="0">
                        <a:ln>
                          <a:noFill/>
                        </a:ln>
                        <a:solidFill>
                          <a:srgbClr val="FF0000"/>
                        </a:solidFill>
                        <a:effectLst/>
                        <a:latin typeface="Arial" charset="0"/>
                        <a:cs typeface="B Zar" pitchFamily="2" charset="-78"/>
                      </a:endParaRPr>
                    </a:p>
                  </a:txBody>
                  <a:tcPr horzOverflow="overflow">
                    <a:solidFill>
                      <a:schemeClr val="accent1">
                        <a:lumMod val="60000"/>
                        <a:lumOff val="4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800" b="0" i="0" u="none" strike="noStrike" cap="none" normalizeH="0" baseline="0" dirty="0" smtClean="0">
                          <a:ln>
                            <a:noFill/>
                          </a:ln>
                          <a:solidFill>
                            <a:srgbClr val="FF0000"/>
                          </a:solidFill>
                          <a:effectLst/>
                          <a:latin typeface="Arial" charset="0"/>
                          <a:cs typeface="B Zar" pitchFamily="2" charset="-78"/>
                        </a:rPr>
                        <a:t>گروه 1</a:t>
                      </a:r>
                      <a:endParaRPr kumimoji="0" lang="en-US" sz="2800" b="0" i="0" u="none" strike="noStrike" cap="none" normalizeH="0" baseline="0" dirty="0" smtClean="0">
                        <a:ln>
                          <a:noFill/>
                        </a:ln>
                        <a:solidFill>
                          <a:srgbClr val="FF0000"/>
                        </a:solidFill>
                        <a:effectLst/>
                        <a:latin typeface="Arial" charset="0"/>
                        <a:cs typeface="B Zar" pitchFamily="2" charset="-78"/>
                      </a:endParaRPr>
                    </a:p>
                  </a:txBody>
                  <a:tcPr horzOverflow="overflow">
                    <a:solidFill>
                      <a:schemeClr val="accent1">
                        <a:lumMod val="60000"/>
                        <a:lumOff val="4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cs typeface="B Zar" pitchFamily="2" charset="-78"/>
                      </a:endParaRPr>
                    </a:p>
                  </a:txBody>
                  <a:tcPr horzOverflow="overflow">
                    <a:solidFill>
                      <a:schemeClr val="accent1">
                        <a:lumMod val="60000"/>
                        <a:lumOff val="40000"/>
                      </a:schemeClr>
                    </a:solidFill>
                  </a:tcPr>
                </a:tc>
              </a:tr>
              <a:tr h="700090">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800" b="0" i="0" u="none" strike="noStrike" cap="none" normalizeH="0" baseline="0" smtClean="0">
                          <a:ln>
                            <a:noFill/>
                          </a:ln>
                          <a:solidFill>
                            <a:srgbClr val="00B050"/>
                          </a:solidFill>
                          <a:effectLst/>
                          <a:latin typeface="Arial" charset="0"/>
                          <a:cs typeface="B Zar" pitchFamily="2" charset="-78"/>
                        </a:rPr>
                        <a:t>7</a:t>
                      </a:r>
                      <a:endParaRPr kumimoji="0" lang="en-US" sz="2800" b="0" i="0" u="none" strike="noStrike" cap="none" normalizeH="0" baseline="0" smtClean="0">
                        <a:ln>
                          <a:noFill/>
                        </a:ln>
                        <a:solidFill>
                          <a:srgbClr val="00B050"/>
                        </a:solidFill>
                        <a:effectLst/>
                        <a:latin typeface="Arial" charset="0"/>
                        <a:cs typeface="B Zar"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800" b="0" i="0" u="none" strike="noStrike" cap="none" normalizeH="0" baseline="0" smtClean="0">
                          <a:ln>
                            <a:noFill/>
                          </a:ln>
                          <a:solidFill>
                            <a:srgbClr val="00B050"/>
                          </a:solidFill>
                          <a:effectLst/>
                          <a:latin typeface="Arial" charset="0"/>
                          <a:cs typeface="B Zar" pitchFamily="2" charset="-78"/>
                        </a:rPr>
                        <a:t>7</a:t>
                      </a:r>
                      <a:endParaRPr kumimoji="0" lang="en-US" sz="2800" b="0" i="0" u="none" strike="noStrike" cap="none" normalizeH="0" baseline="0" smtClean="0">
                        <a:ln>
                          <a:noFill/>
                        </a:ln>
                        <a:solidFill>
                          <a:srgbClr val="00B050"/>
                        </a:solidFill>
                        <a:effectLst/>
                        <a:latin typeface="Arial" charset="0"/>
                        <a:cs typeface="B Zar"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800" b="0" i="0" u="none" strike="noStrike" cap="none" normalizeH="0" baseline="0" smtClean="0">
                          <a:ln>
                            <a:noFill/>
                          </a:ln>
                          <a:solidFill>
                            <a:srgbClr val="00B050"/>
                          </a:solidFill>
                          <a:effectLst/>
                          <a:latin typeface="Arial" charset="0"/>
                          <a:cs typeface="B Zar" pitchFamily="2" charset="-78"/>
                        </a:rPr>
                        <a:t>7</a:t>
                      </a:r>
                      <a:endParaRPr kumimoji="0" lang="en-US" sz="2800" b="0" i="0" u="none" strike="noStrike" cap="none" normalizeH="0" baseline="0" smtClean="0">
                        <a:ln>
                          <a:noFill/>
                        </a:ln>
                        <a:solidFill>
                          <a:srgbClr val="00B050"/>
                        </a:solidFill>
                        <a:effectLst/>
                        <a:latin typeface="Arial" charset="0"/>
                        <a:cs typeface="B Zar"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800" b="0" i="0" u="none" strike="noStrike" cap="none" normalizeH="0" baseline="0" smtClean="0">
                          <a:ln>
                            <a:noFill/>
                          </a:ln>
                          <a:solidFill>
                            <a:srgbClr val="00B050"/>
                          </a:solidFill>
                          <a:effectLst/>
                          <a:latin typeface="Arial" charset="0"/>
                          <a:cs typeface="B Zar" pitchFamily="2" charset="-78"/>
                        </a:rPr>
                        <a:t>7</a:t>
                      </a:r>
                      <a:endParaRPr kumimoji="0" lang="en-US" sz="2800" b="0" i="0" u="none" strike="noStrike" cap="none" normalizeH="0" baseline="0" smtClean="0">
                        <a:ln>
                          <a:noFill/>
                        </a:ln>
                        <a:solidFill>
                          <a:srgbClr val="00B050"/>
                        </a:solidFill>
                        <a:effectLst/>
                        <a:latin typeface="Arial" charset="0"/>
                        <a:cs typeface="B Zar"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800" b="0" i="0" u="none" strike="noStrike" cap="none" normalizeH="0" baseline="0" dirty="0" smtClean="0">
                          <a:ln>
                            <a:noFill/>
                          </a:ln>
                          <a:solidFill>
                            <a:srgbClr val="00B050"/>
                          </a:solidFill>
                          <a:effectLst/>
                          <a:latin typeface="Arial" charset="0"/>
                          <a:cs typeface="B Zar" pitchFamily="2" charset="-78"/>
                        </a:rPr>
                        <a:t>زن</a:t>
                      </a:r>
                      <a:endParaRPr kumimoji="0" lang="en-US" sz="2800" b="0" i="0" u="none" strike="noStrike" cap="none" normalizeH="0" baseline="0" dirty="0" smtClean="0">
                        <a:ln>
                          <a:noFill/>
                        </a:ln>
                        <a:solidFill>
                          <a:srgbClr val="00B050"/>
                        </a:solidFill>
                        <a:effectLst/>
                        <a:latin typeface="Arial" charset="0"/>
                        <a:cs typeface="B Zar" pitchFamily="2" charset="-78"/>
                      </a:endParaRPr>
                    </a:p>
                  </a:txBody>
                  <a:tcPr horzOverflow="overflow"/>
                </a:tc>
              </a:tr>
              <a:tr h="700090">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800" b="0" i="0" u="none" strike="noStrike" cap="none" normalizeH="0" baseline="0" smtClean="0">
                          <a:ln>
                            <a:noFill/>
                          </a:ln>
                          <a:solidFill>
                            <a:srgbClr val="002060"/>
                          </a:solidFill>
                          <a:effectLst/>
                          <a:latin typeface="Arial" charset="0"/>
                          <a:cs typeface="B Zar" pitchFamily="2" charset="-78"/>
                        </a:rPr>
                        <a:t>2</a:t>
                      </a:r>
                      <a:endParaRPr kumimoji="0" lang="en-US" sz="2800" b="0" i="0" u="none" strike="noStrike" cap="none" normalizeH="0" baseline="0" smtClean="0">
                        <a:ln>
                          <a:noFill/>
                        </a:ln>
                        <a:solidFill>
                          <a:srgbClr val="002060"/>
                        </a:solidFill>
                        <a:effectLst/>
                        <a:latin typeface="Arial" charset="0"/>
                        <a:cs typeface="B Zar"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800" b="0" i="0" u="none" strike="noStrike" cap="none" normalizeH="0" baseline="0" smtClean="0">
                          <a:ln>
                            <a:noFill/>
                          </a:ln>
                          <a:solidFill>
                            <a:srgbClr val="002060"/>
                          </a:solidFill>
                          <a:effectLst/>
                          <a:latin typeface="Arial" charset="0"/>
                          <a:cs typeface="B Zar" pitchFamily="2" charset="-78"/>
                        </a:rPr>
                        <a:t>2</a:t>
                      </a:r>
                      <a:endParaRPr kumimoji="0" lang="en-US" sz="2800" b="0" i="0" u="none" strike="noStrike" cap="none" normalizeH="0" baseline="0" smtClean="0">
                        <a:ln>
                          <a:noFill/>
                        </a:ln>
                        <a:solidFill>
                          <a:srgbClr val="002060"/>
                        </a:solidFill>
                        <a:effectLst/>
                        <a:latin typeface="Arial" charset="0"/>
                        <a:cs typeface="B Zar"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800" b="0" i="0" u="none" strike="noStrike" cap="none" normalizeH="0" baseline="0" dirty="0" smtClean="0">
                          <a:ln>
                            <a:noFill/>
                          </a:ln>
                          <a:solidFill>
                            <a:srgbClr val="002060"/>
                          </a:solidFill>
                          <a:effectLst/>
                          <a:latin typeface="Arial" charset="0"/>
                          <a:cs typeface="B Zar" pitchFamily="2" charset="-78"/>
                        </a:rPr>
                        <a:t>2</a:t>
                      </a:r>
                      <a:endParaRPr kumimoji="0" lang="en-US" sz="2800" b="0" i="0" u="none" strike="noStrike" cap="none" normalizeH="0" baseline="0" dirty="0" smtClean="0">
                        <a:ln>
                          <a:noFill/>
                        </a:ln>
                        <a:solidFill>
                          <a:srgbClr val="002060"/>
                        </a:solidFill>
                        <a:effectLst/>
                        <a:latin typeface="Arial" charset="0"/>
                        <a:cs typeface="B Zar"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800" b="0" i="0" u="none" strike="noStrike" cap="none" normalizeH="0" baseline="0" smtClean="0">
                          <a:ln>
                            <a:noFill/>
                          </a:ln>
                          <a:solidFill>
                            <a:srgbClr val="002060"/>
                          </a:solidFill>
                          <a:effectLst/>
                          <a:latin typeface="Arial" charset="0"/>
                          <a:cs typeface="B Zar" pitchFamily="2" charset="-78"/>
                        </a:rPr>
                        <a:t>2</a:t>
                      </a:r>
                      <a:endParaRPr kumimoji="0" lang="en-US" sz="2800" b="0" i="0" u="none" strike="noStrike" cap="none" normalizeH="0" baseline="0" smtClean="0">
                        <a:ln>
                          <a:noFill/>
                        </a:ln>
                        <a:solidFill>
                          <a:srgbClr val="002060"/>
                        </a:solidFill>
                        <a:effectLst/>
                        <a:latin typeface="Arial" charset="0"/>
                        <a:cs typeface="B Zar"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800" b="0" i="0" u="none" strike="noStrike" cap="none" normalizeH="0" baseline="0" dirty="0" smtClean="0">
                          <a:ln>
                            <a:noFill/>
                          </a:ln>
                          <a:solidFill>
                            <a:srgbClr val="002060"/>
                          </a:solidFill>
                          <a:effectLst/>
                          <a:latin typeface="Arial" charset="0"/>
                          <a:cs typeface="B Zar" pitchFamily="2" charset="-78"/>
                        </a:rPr>
                        <a:t>مرد</a:t>
                      </a:r>
                      <a:endParaRPr kumimoji="0" lang="en-US" sz="2800" b="0" i="0" u="none" strike="noStrike" cap="none" normalizeH="0" baseline="0" dirty="0" smtClean="0">
                        <a:ln>
                          <a:noFill/>
                        </a:ln>
                        <a:solidFill>
                          <a:srgbClr val="002060"/>
                        </a:solidFill>
                        <a:effectLst/>
                        <a:latin typeface="Arial" charset="0"/>
                        <a:cs typeface="B Zar" pitchFamily="2" charset="-78"/>
                      </a:endParaRPr>
                    </a:p>
                  </a:txBody>
                  <a:tcPr horzOverflow="overflow"/>
                </a:tc>
              </a:tr>
              <a:tr h="700090">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800" b="0" i="0" u="none" strike="noStrike" cap="none" normalizeH="0" baseline="0" smtClean="0">
                          <a:ln>
                            <a:noFill/>
                          </a:ln>
                          <a:solidFill>
                            <a:srgbClr val="FF0000"/>
                          </a:solidFill>
                          <a:effectLst/>
                          <a:latin typeface="Arial" charset="0"/>
                          <a:cs typeface="B Zar" pitchFamily="2" charset="-78"/>
                        </a:rPr>
                        <a:t>9</a:t>
                      </a:r>
                      <a:endParaRPr kumimoji="0" lang="en-US" sz="2800" b="0" i="0" u="none" strike="noStrike" cap="none" normalizeH="0" baseline="0" smtClean="0">
                        <a:ln>
                          <a:noFill/>
                        </a:ln>
                        <a:solidFill>
                          <a:srgbClr val="FF0000"/>
                        </a:solidFill>
                        <a:effectLst/>
                        <a:latin typeface="Arial" charset="0"/>
                        <a:cs typeface="B Zar"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800" b="0" i="0" u="none" strike="noStrike" cap="none" normalizeH="0" baseline="0" dirty="0" smtClean="0">
                          <a:ln>
                            <a:noFill/>
                          </a:ln>
                          <a:solidFill>
                            <a:srgbClr val="FF0000"/>
                          </a:solidFill>
                          <a:effectLst/>
                          <a:latin typeface="Arial" charset="0"/>
                          <a:cs typeface="B Zar" pitchFamily="2" charset="-78"/>
                        </a:rPr>
                        <a:t>9</a:t>
                      </a:r>
                      <a:endParaRPr kumimoji="0" lang="en-US" sz="2800" b="0" i="0" u="none" strike="noStrike" cap="none" normalizeH="0" baseline="0" dirty="0" smtClean="0">
                        <a:ln>
                          <a:noFill/>
                        </a:ln>
                        <a:solidFill>
                          <a:srgbClr val="FF0000"/>
                        </a:solidFill>
                        <a:effectLst/>
                        <a:latin typeface="Arial" charset="0"/>
                        <a:cs typeface="B Zar"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800" b="0" i="0" u="none" strike="noStrike" cap="none" normalizeH="0" baseline="0" smtClean="0">
                          <a:ln>
                            <a:noFill/>
                          </a:ln>
                          <a:solidFill>
                            <a:srgbClr val="FF0000"/>
                          </a:solidFill>
                          <a:effectLst/>
                          <a:latin typeface="Arial" charset="0"/>
                          <a:cs typeface="B Zar" pitchFamily="2" charset="-78"/>
                        </a:rPr>
                        <a:t>9</a:t>
                      </a:r>
                      <a:endParaRPr kumimoji="0" lang="en-US" sz="2800" b="0" i="0" u="none" strike="noStrike" cap="none" normalizeH="0" baseline="0" smtClean="0">
                        <a:ln>
                          <a:noFill/>
                        </a:ln>
                        <a:solidFill>
                          <a:srgbClr val="FF0000"/>
                        </a:solidFill>
                        <a:effectLst/>
                        <a:latin typeface="Arial" charset="0"/>
                        <a:cs typeface="B Zar"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800" b="0" i="0" u="none" strike="noStrike" cap="none" normalizeH="0" baseline="0" smtClean="0">
                          <a:ln>
                            <a:noFill/>
                          </a:ln>
                          <a:solidFill>
                            <a:srgbClr val="FF0000"/>
                          </a:solidFill>
                          <a:effectLst/>
                          <a:latin typeface="Arial" charset="0"/>
                          <a:cs typeface="B Zar" pitchFamily="2" charset="-78"/>
                        </a:rPr>
                        <a:t>9</a:t>
                      </a:r>
                      <a:endParaRPr kumimoji="0" lang="en-US" sz="2800" b="0" i="0" u="none" strike="noStrike" cap="none" normalizeH="0" baseline="0" smtClean="0">
                        <a:ln>
                          <a:noFill/>
                        </a:ln>
                        <a:solidFill>
                          <a:srgbClr val="FF0000"/>
                        </a:solidFill>
                        <a:effectLst/>
                        <a:latin typeface="Arial" charset="0"/>
                        <a:cs typeface="B Zar"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800" b="0" i="0" u="none" strike="noStrike" cap="none" normalizeH="0" baseline="0" dirty="0" smtClean="0">
                          <a:ln>
                            <a:noFill/>
                          </a:ln>
                          <a:solidFill>
                            <a:srgbClr val="FF0000"/>
                          </a:solidFill>
                          <a:effectLst/>
                          <a:latin typeface="Arial" charset="0"/>
                          <a:cs typeface="B Zar" pitchFamily="2" charset="-78"/>
                        </a:rPr>
                        <a:t>جمع</a:t>
                      </a:r>
                      <a:endParaRPr kumimoji="0" lang="en-US" sz="2800" b="0" i="0" u="none" strike="noStrike" cap="none" normalizeH="0" baseline="0" dirty="0" smtClean="0">
                        <a:ln>
                          <a:noFill/>
                        </a:ln>
                        <a:solidFill>
                          <a:srgbClr val="FF0000"/>
                        </a:solidFill>
                        <a:effectLst/>
                        <a:latin typeface="Arial" charset="0"/>
                        <a:cs typeface="B Zar" pitchFamily="2" charset="-78"/>
                      </a:endParaRPr>
                    </a:p>
                  </a:txBody>
                  <a:tcPr horzOverflow="overflow"/>
                </a:tc>
              </a:tr>
            </a:tbl>
          </a:graphicData>
        </a:graphic>
      </p:graphicFrame>
      <p:sp>
        <p:nvSpPr>
          <p:cNvPr id="44" name="TextBox 43"/>
          <p:cNvSpPr txBox="1"/>
          <p:nvPr/>
        </p:nvSpPr>
        <p:spPr>
          <a:xfrm>
            <a:off x="304800" y="4648200"/>
            <a:ext cx="8458200" cy="830997"/>
          </a:xfrm>
          <a:prstGeom prst="rect">
            <a:avLst/>
          </a:prstGeom>
          <a:noFill/>
        </p:spPr>
        <p:txBody>
          <a:bodyPr wrap="square" rtlCol="0">
            <a:spAutoFit/>
          </a:bodyPr>
          <a:lstStyle/>
          <a:p>
            <a:pPr algn="just" rtl="1"/>
            <a:r>
              <a:rPr lang="fa-IR" sz="2400" b="1" dirty="0" smtClean="0">
                <a:cs typeface="B Zar" pitchFamily="2" charset="-78"/>
              </a:rPr>
              <a:t>توزیع زنان در گروه های مطالعه در میان مردان به نحوی که تعداد آنها برابر باشد و یا در صورت عدم تساوی حجم نمونه نسبت زنان به مردان یکسان باشد.</a:t>
            </a:r>
            <a:endParaRPr lang="en-US" sz="2400" b="1" dirty="0">
              <a:cs typeface="B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172400"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388424"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8424"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388424" y="629072"/>
            <a:ext cx="144016" cy="14401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88424" y="836712"/>
            <a:ext cx="144016" cy="14401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72400"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56376"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72400" y="4046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56376" y="18864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172400"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956376" y="83671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172400" y="836712"/>
            <a:ext cx="144016" cy="14401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956376" y="62068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388424"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88424" y="1052736"/>
            <a:ext cx="144016" cy="14401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172400" y="1052736"/>
            <a:ext cx="144016" cy="14401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56376"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172400" y="126876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956376" y="1052736"/>
            <a:ext cx="144016" cy="14401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604448" y="1484784"/>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604448" y="404664"/>
            <a:ext cx="144016" cy="14401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04448" y="620688"/>
            <a:ext cx="144016" cy="14401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604448" y="836712"/>
            <a:ext cx="144016" cy="14401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604448" y="1052736"/>
            <a:ext cx="144016" cy="144016"/>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604448" y="1268760"/>
            <a:ext cx="144016" cy="14401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820472" y="836712"/>
            <a:ext cx="144016" cy="144016"/>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820472" y="404664"/>
            <a:ext cx="144016" cy="14401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172400" y="1484784"/>
            <a:ext cx="144016" cy="144016"/>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388424" y="1268760"/>
            <a:ext cx="144016" cy="144016"/>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956376" y="1268760"/>
            <a:ext cx="144016" cy="14401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172400" y="1268760"/>
            <a:ext cx="144016" cy="14401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604448" y="1484784"/>
            <a:ext cx="144016" cy="144016"/>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604448" y="1268760"/>
            <a:ext cx="144016" cy="144016"/>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057400" y="457200"/>
            <a:ext cx="5029200" cy="584775"/>
          </a:xfrm>
          <a:prstGeom prst="rect">
            <a:avLst/>
          </a:prstGeom>
          <a:noFill/>
        </p:spPr>
        <p:txBody>
          <a:bodyPr wrap="square" rtlCol="0">
            <a:spAutoFit/>
          </a:bodyPr>
          <a:lstStyle/>
          <a:p>
            <a:pPr algn="ctr" rtl="1"/>
            <a:r>
              <a:rPr lang="fa-IR" sz="3200" b="1" dirty="0" smtClean="0">
                <a:solidFill>
                  <a:srgbClr val="FF0000"/>
                </a:solidFill>
                <a:latin typeface="Times New Roman" pitchFamily="18" charset="0"/>
                <a:cs typeface="Times New Roman" pitchFamily="18" charset="0"/>
              </a:rPr>
              <a:t>مزاياي توزيع تصادفي</a:t>
            </a:r>
            <a:endPar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6" name="TextBox 45"/>
          <p:cNvSpPr txBox="1"/>
          <p:nvPr/>
        </p:nvSpPr>
        <p:spPr>
          <a:xfrm>
            <a:off x="533400" y="2060138"/>
            <a:ext cx="8153400" cy="1292662"/>
          </a:xfrm>
          <a:prstGeom prst="rect">
            <a:avLst/>
          </a:prstGeom>
          <a:noFill/>
        </p:spPr>
        <p:txBody>
          <a:bodyPr wrap="square" rtlCol="0">
            <a:spAutoFit/>
          </a:bodyPr>
          <a:lstStyle/>
          <a:p>
            <a:pPr marL="609600" indent="-609600" rtl="1">
              <a:buFont typeface="Arial" pitchFamily="34" charset="0"/>
              <a:buChar char="•"/>
            </a:pPr>
            <a:r>
              <a:rPr lang="fa-IR" sz="2600" b="1" dirty="0" smtClean="0">
                <a:cs typeface="B Zar" pitchFamily="2" charset="-78"/>
              </a:rPr>
              <a:t>عدم نیاز به شناسائي کليه عوامل ناخواسته </a:t>
            </a:r>
          </a:p>
          <a:p>
            <a:pPr marL="609600" indent="-609600" algn="ctr" rtl="1">
              <a:buFont typeface="Wingdings" pitchFamily="2" charset="2"/>
              <a:buAutoNum type="arabicPeriod"/>
            </a:pPr>
            <a:endParaRPr lang="fa-IR" sz="2600" b="1" dirty="0" smtClean="0">
              <a:cs typeface="B Zar" pitchFamily="2" charset="-78"/>
            </a:endParaRPr>
          </a:p>
          <a:p>
            <a:pPr marL="609600" indent="-609600" rtl="1">
              <a:buFont typeface="Arial" pitchFamily="34" charset="0"/>
              <a:buChar char="•"/>
            </a:pPr>
            <a:r>
              <a:rPr lang="fa-IR" sz="2600" b="1" dirty="0" smtClean="0">
                <a:cs typeface="B Zar" pitchFamily="2" charset="-78"/>
              </a:rPr>
              <a:t>رهایی از محدوديت تعداد آزمودني در جوركردن گروهها</a:t>
            </a:r>
            <a:endParaRPr lang="en-US" sz="2600" b="1" dirty="0" smtClean="0">
              <a:cs typeface="B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52400"/>
            <a:ext cx="8382000" cy="523220"/>
          </a:xfrm>
          <a:prstGeom prst="rect">
            <a:avLst/>
          </a:prstGeom>
        </p:spPr>
        <p:txBody>
          <a:bodyPr wrap="square">
            <a:spAutoFit/>
          </a:bodyPr>
          <a:lstStyle/>
          <a:p>
            <a:pPr algn="ctr" rtl="1"/>
            <a:r>
              <a:rPr lang="fa-IR" sz="2800" b="1" dirty="0" smtClean="0"/>
              <a:t>تعاریف عملیاتی متغیرها</a:t>
            </a:r>
          </a:p>
        </p:txBody>
      </p:sp>
      <p:sp>
        <p:nvSpPr>
          <p:cNvPr id="6" name="Rectangle 5"/>
          <p:cNvSpPr/>
          <p:nvPr/>
        </p:nvSpPr>
        <p:spPr>
          <a:xfrm>
            <a:off x="304800" y="762000"/>
            <a:ext cx="8534400" cy="523220"/>
          </a:xfrm>
          <a:prstGeom prst="rect">
            <a:avLst/>
          </a:prstGeom>
        </p:spPr>
        <p:txBody>
          <a:bodyPr wrap="square">
            <a:spAutoFit/>
          </a:bodyPr>
          <a:lstStyle/>
          <a:p>
            <a:pPr rtl="1"/>
            <a:r>
              <a:rPr lang="fa-IR" sz="2800" b="1" dirty="0" smtClean="0"/>
              <a:t>مفهوم (</a:t>
            </a:r>
            <a:r>
              <a:rPr lang="en-US" sz="2800" b="1" dirty="0" smtClean="0"/>
              <a:t>concept</a:t>
            </a:r>
            <a:r>
              <a:rPr lang="fa-IR" sz="2800" b="1" dirty="0" smtClean="0"/>
              <a:t>) = انتزاع یا تجرید رویدادهای مشاهده پذیر</a:t>
            </a:r>
          </a:p>
        </p:txBody>
      </p:sp>
      <p:sp>
        <p:nvSpPr>
          <p:cNvPr id="7" name="Rectangle 6"/>
          <p:cNvSpPr/>
          <p:nvPr/>
        </p:nvSpPr>
        <p:spPr>
          <a:xfrm>
            <a:off x="533400" y="1515070"/>
            <a:ext cx="8305800" cy="1569660"/>
          </a:xfrm>
          <a:prstGeom prst="rect">
            <a:avLst/>
          </a:prstGeom>
        </p:spPr>
        <p:txBody>
          <a:bodyPr wrap="square">
            <a:spAutoFit/>
          </a:bodyPr>
          <a:lstStyle/>
          <a:p>
            <a:pPr rtl="1">
              <a:buFont typeface="Wingdings" pitchFamily="2" charset="2"/>
              <a:buChar char="q"/>
            </a:pPr>
            <a:r>
              <a:rPr lang="fa-IR" sz="2400" b="1" dirty="0" smtClean="0"/>
              <a:t>مفهوم یکی از مهمترین نمادها در زبان بویژه در رابطه با پژوهش علمی است </a:t>
            </a:r>
          </a:p>
          <a:p>
            <a:pPr rtl="1">
              <a:buFont typeface="Wingdings" pitchFamily="2" charset="2"/>
              <a:buChar char="q"/>
            </a:pPr>
            <a:r>
              <a:rPr lang="fa-IR" sz="2400" b="1" dirty="0" smtClean="0"/>
              <a:t>راهی است کوتاه برای تعریف و توصیف واقعیتها که هدف آن ساده کردن امر تفکر است. </a:t>
            </a:r>
          </a:p>
          <a:p>
            <a:pPr rtl="1">
              <a:buFont typeface="Wingdings" pitchFamily="2" charset="2"/>
              <a:buChar char="q"/>
            </a:pPr>
            <a:r>
              <a:rPr lang="fa-IR" sz="2400" b="1" dirty="0" smtClean="0"/>
              <a:t>مثال: وزن، قدرت، ناکامی، تعهد سازمانی و........</a:t>
            </a:r>
          </a:p>
        </p:txBody>
      </p:sp>
      <p:sp>
        <p:nvSpPr>
          <p:cNvPr id="8" name="Rectangle 7"/>
          <p:cNvSpPr/>
          <p:nvPr/>
        </p:nvSpPr>
        <p:spPr>
          <a:xfrm>
            <a:off x="381000" y="3343870"/>
            <a:ext cx="8534400" cy="1384995"/>
          </a:xfrm>
          <a:prstGeom prst="rect">
            <a:avLst/>
          </a:prstGeom>
        </p:spPr>
        <p:txBody>
          <a:bodyPr wrap="square">
            <a:spAutoFit/>
          </a:bodyPr>
          <a:lstStyle/>
          <a:p>
            <a:pPr rtl="1">
              <a:buFont typeface="Wingdings" pitchFamily="2" charset="2"/>
              <a:buChar char="q"/>
            </a:pPr>
            <a:r>
              <a:rPr lang="fa-IR" sz="2800" b="1" dirty="0" smtClean="0"/>
              <a:t>سازه (</a:t>
            </a:r>
            <a:r>
              <a:rPr lang="en-US" sz="2800" b="1" dirty="0" smtClean="0"/>
              <a:t>construct</a:t>
            </a:r>
            <a:r>
              <a:rPr lang="fa-IR" sz="2800" b="1" dirty="0" smtClean="0"/>
              <a:t>)= مفاهیمی که دارای انتزاع و تجریدهای عالی تری نسبت به رویدادهای محسوس و ملموس است. بنابراین سازه نیز نوعی مفهوم است. </a:t>
            </a:r>
            <a:endParaRPr lang="en-US" sz="2800" b="1" dirty="0"/>
          </a:p>
        </p:txBody>
      </p:sp>
      <p:sp>
        <p:nvSpPr>
          <p:cNvPr id="10" name="Rectangle 9"/>
          <p:cNvSpPr/>
          <p:nvPr/>
        </p:nvSpPr>
        <p:spPr>
          <a:xfrm>
            <a:off x="304800" y="4992469"/>
            <a:ext cx="8534400" cy="523220"/>
          </a:xfrm>
          <a:prstGeom prst="rect">
            <a:avLst/>
          </a:prstGeom>
        </p:spPr>
        <p:txBody>
          <a:bodyPr wrap="square">
            <a:spAutoFit/>
          </a:bodyPr>
          <a:lstStyle/>
          <a:p>
            <a:pPr rtl="1"/>
            <a:r>
              <a:rPr lang="fa-IR" sz="2800" b="1" dirty="0" smtClean="0">
                <a:solidFill>
                  <a:srgbClr val="FF0000"/>
                </a:solidFill>
              </a:rPr>
              <a:t>هدف از تعاریف عملیاتی جلوگیری از برداشتهای دو گانه است.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581400"/>
            <a:ext cx="8839200" cy="3048000"/>
          </a:xfrm>
        </p:spPr>
        <p:txBody>
          <a:bodyPr>
            <a:normAutofit/>
          </a:bodyPr>
          <a:lstStyle/>
          <a:p>
            <a:pPr algn="r" rtl="1">
              <a:buNone/>
            </a:pPr>
            <a:r>
              <a:rPr lang="fa-IR" sz="2800" b="1" dirty="0" smtClean="0"/>
              <a:t>2- با استفاده از </a:t>
            </a:r>
            <a:r>
              <a:rPr lang="fa-IR" sz="2800" b="1" dirty="0" smtClean="0">
                <a:solidFill>
                  <a:srgbClr val="FF0000"/>
                </a:solidFill>
              </a:rPr>
              <a:t>جنس</a:t>
            </a:r>
            <a:r>
              <a:rPr lang="fa-IR" sz="2800" b="1" dirty="0" smtClean="0"/>
              <a:t> و </a:t>
            </a:r>
            <a:r>
              <a:rPr lang="fa-IR" sz="2800" b="1" dirty="0" smtClean="0">
                <a:solidFill>
                  <a:srgbClr val="00B0F0"/>
                </a:solidFill>
              </a:rPr>
              <a:t>وجه امتیاز</a:t>
            </a:r>
          </a:p>
          <a:p>
            <a:pPr algn="r" rtl="1"/>
            <a:r>
              <a:rPr lang="fa-IR" sz="2800" b="1" dirty="0" smtClean="0"/>
              <a:t>در این روش ابتدا طبقه بزرگتری از مفهوم مورد نظر را تعیین کرده سپس وجه امتیاز آن مفهوم در آن طبقه مشخص می شود. </a:t>
            </a:r>
          </a:p>
          <a:p>
            <a:pPr algn="r" rtl="1">
              <a:buNone/>
            </a:pPr>
            <a:r>
              <a:rPr lang="fa-IR" sz="2800" b="1" dirty="0" smtClean="0"/>
              <a:t>مثال: آیا اساتید دانشگاه وقت بیشتری صرف تحقیق می کنند؟</a:t>
            </a:r>
          </a:p>
          <a:p>
            <a:pPr algn="r" rtl="1">
              <a:buNone/>
            </a:pPr>
            <a:r>
              <a:rPr lang="fa-IR" sz="2800" b="1" dirty="0" smtClean="0"/>
              <a:t>استاد </a:t>
            </a:r>
            <a:r>
              <a:rPr lang="fa-IR" sz="2800" b="1" dirty="0" smtClean="0">
                <a:solidFill>
                  <a:srgbClr val="FF0000"/>
                </a:solidFill>
              </a:rPr>
              <a:t>معلمی</a:t>
            </a:r>
            <a:r>
              <a:rPr lang="fa-IR" sz="2800" b="1" dirty="0" smtClean="0"/>
              <a:t> است که در </a:t>
            </a:r>
            <a:r>
              <a:rPr lang="fa-IR" sz="2800" b="1" dirty="0" smtClean="0">
                <a:solidFill>
                  <a:srgbClr val="00B0F0"/>
                </a:solidFill>
              </a:rPr>
              <a:t>بالاترین مرتبه علمی قرار دارد و در دانشگاه تدریس می کند. </a:t>
            </a:r>
            <a:endParaRPr lang="en-US" sz="2800" b="1" dirty="0">
              <a:solidFill>
                <a:srgbClr val="00B0F0"/>
              </a:solidFill>
            </a:endParaRPr>
          </a:p>
        </p:txBody>
      </p:sp>
      <p:sp>
        <p:nvSpPr>
          <p:cNvPr id="4" name="Rectangle 3"/>
          <p:cNvSpPr/>
          <p:nvPr/>
        </p:nvSpPr>
        <p:spPr>
          <a:xfrm>
            <a:off x="1401100" y="152400"/>
            <a:ext cx="4434227" cy="584775"/>
          </a:xfrm>
          <a:prstGeom prst="rect">
            <a:avLst/>
          </a:prstGeom>
        </p:spPr>
        <p:txBody>
          <a:bodyPr wrap="none">
            <a:spAutoFit/>
          </a:bodyPr>
          <a:lstStyle/>
          <a:p>
            <a:pPr rtl="1"/>
            <a:r>
              <a:rPr lang="fa-IR" sz="3200" b="1" dirty="0" smtClean="0">
                <a:solidFill>
                  <a:srgbClr val="FF0000"/>
                </a:solidFill>
              </a:rPr>
              <a:t>راههای بیان تعاریف عملیاتی : </a:t>
            </a:r>
          </a:p>
        </p:txBody>
      </p:sp>
      <p:sp>
        <p:nvSpPr>
          <p:cNvPr id="5" name="Rectangle 4"/>
          <p:cNvSpPr/>
          <p:nvPr/>
        </p:nvSpPr>
        <p:spPr>
          <a:xfrm>
            <a:off x="304800" y="838200"/>
            <a:ext cx="8610600" cy="2677656"/>
          </a:xfrm>
          <a:prstGeom prst="rect">
            <a:avLst/>
          </a:prstGeom>
        </p:spPr>
        <p:txBody>
          <a:bodyPr wrap="square">
            <a:spAutoFit/>
          </a:bodyPr>
          <a:lstStyle/>
          <a:p>
            <a:pPr rtl="1"/>
            <a:r>
              <a:rPr lang="fa-IR" sz="2800" b="1" dirty="0" smtClean="0"/>
              <a:t>1- با استفاده از مثال</a:t>
            </a:r>
          </a:p>
          <a:p>
            <a:pPr rtl="1">
              <a:buFont typeface="Arial" pitchFamily="34" charset="0"/>
              <a:buChar char="•"/>
            </a:pPr>
            <a:r>
              <a:rPr lang="fa-IR" sz="2800" b="1" dirty="0" smtClean="0"/>
              <a:t>مثال واژه های انتزاعی را به عینی تبدیل می کند. </a:t>
            </a:r>
          </a:p>
          <a:p>
            <a:pPr rtl="1">
              <a:buFont typeface="Arial" pitchFamily="34" charset="0"/>
              <a:buChar char="•"/>
            </a:pPr>
            <a:r>
              <a:rPr lang="fa-IR" sz="2800" b="1" dirty="0" smtClean="0"/>
              <a:t>بیان از معقول به محسوس است.  </a:t>
            </a:r>
          </a:p>
          <a:p>
            <a:pPr rtl="1">
              <a:buFont typeface="Arial" pitchFamily="34" charset="0"/>
              <a:buChar char="•"/>
            </a:pPr>
            <a:endParaRPr lang="fa-IR" sz="2800" b="1" dirty="0" smtClean="0"/>
          </a:p>
          <a:p>
            <a:pPr rtl="1"/>
            <a:r>
              <a:rPr lang="fa-IR" sz="2800" b="1" dirty="0" smtClean="0">
                <a:solidFill>
                  <a:srgbClr val="FF0000"/>
                </a:solidFill>
              </a:rPr>
              <a:t>تبلیغات وسایل ارتباط جمعی </a:t>
            </a:r>
            <a:r>
              <a:rPr lang="fa-IR" sz="2800" b="1" dirty="0" smtClean="0"/>
              <a:t>در مصرف میوه موثر است.</a:t>
            </a:r>
          </a:p>
          <a:p>
            <a:pPr rtl="1"/>
            <a:r>
              <a:rPr lang="fa-IR" sz="2800" b="1" dirty="0" smtClean="0"/>
              <a:t>وسایل ارتباط جمعی </a:t>
            </a:r>
            <a:r>
              <a:rPr lang="fa-IR" sz="2800" b="1" dirty="0" smtClean="0">
                <a:solidFill>
                  <a:srgbClr val="FF0000"/>
                </a:solidFill>
              </a:rPr>
              <a:t>مثل</a:t>
            </a:r>
            <a:r>
              <a:rPr lang="fa-IR" sz="2800" b="1" dirty="0" smtClean="0"/>
              <a:t> رادیووتلویزیون است.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ox(i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ox(i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ox(in)">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267200"/>
            <a:ext cx="8763000" cy="2438400"/>
          </a:xfrm>
        </p:spPr>
        <p:txBody>
          <a:bodyPr>
            <a:normAutofit/>
          </a:bodyPr>
          <a:lstStyle/>
          <a:p>
            <a:pPr algn="r" rtl="1">
              <a:buNone/>
            </a:pPr>
            <a:endParaRPr lang="fa-IR" sz="1600" b="1" dirty="0" smtClean="0"/>
          </a:p>
          <a:p>
            <a:pPr algn="r" rtl="1">
              <a:buNone/>
            </a:pPr>
            <a:endParaRPr lang="fa-IR" sz="1600" b="1" dirty="0" smtClean="0"/>
          </a:p>
          <a:p>
            <a:pPr algn="r" rtl="1">
              <a:buNone/>
            </a:pPr>
            <a:endParaRPr lang="fa-IR" sz="1600" b="1" dirty="0" smtClean="0"/>
          </a:p>
          <a:p>
            <a:pPr algn="r" rtl="1">
              <a:buNone/>
            </a:pPr>
            <a:endParaRPr lang="fa-IR" sz="1600" b="1" dirty="0" smtClean="0"/>
          </a:p>
          <a:p>
            <a:pPr algn="r" rtl="1">
              <a:buNone/>
            </a:pPr>
            <a:endParaRPr lang="fa-IR" sz="1600" b="1" dirty="0" smtClean="0"/>
          </a:p>
          <a:p>
            <a:pPr algn="r" rtl="1">
              <a:buNone/>
            </a:pPr>
            <a:endParaRPr lang="fa-IR" sz="1600" b="1" dirty="0" smtClean="0"/>
          </a:p>
          <a:p>
            <a:pPr algn="r" rtl="1">
              <a:buNone/>
            </a:pPr>
            <a:endParaRPr lang="fa-IR" sz="1600" b="1" dirty="0" smtClean="0"/>
          </a:p>
          <a:p>
            <a:pPr algn="r" rtl="1">
              <a:buNone/>
            </a:pPr>
            <a:endParaRPr lang="fa-IR" sz="1600" b="1" dirty="0" smtClean="0"/>
          </a:p>
          <a:p>
            <a:pPr algn="r" rtl="1">
              <a:buNone/>
            </a:pPr>
            <a:endParaRPr lang="fa-IR" sz="1600" b="1" dirty="0" smtClean="0"/>
          </a:p>
          <a:p>
            <a:pPr algn="r" rtl="1">
              <a:buNone/>
            </a:pPr>
            <a:endParaRPr lang="fa-IR" sz="1600" b="1" dirty="0" smtClean="0"/>
          </a:p>
        </p:txBody>
      </p:sp>
      <p:sp>
        <p:nvSpPr>
          <p:cNvPr id="5" name="Rectangle 4"/>
          <p:cNvSpPr/>
          <p:nvPr/>
        </p:nvSpPr>
        <p:spPr>
          <a:xfrm>
            <a:off x="152400" y="152400"/>
            <a:ext cx="8839200" cy="2677656"/>
          </a:xfrm>
          <a:prstGeom prst="rect">
            <a:avLst/>
          </a:prstGeom>
        </p:spPr>
        <p:txBody>
          <a:bodyPr wrap="square">
            <a:spAutoFit/>
          </a:bodyPr>
          <a:lstStyle/>
          <a:p>
            <a:pPr rtl="1"/>
            <a:r>
              <a:rPr lang="en-US" sz="2400" b="1" dirty="0" smtClean="0"/>
              <a:t>3</a:t>
            </a:r>
            <a:r>
              <a:rPr lang="fa-IR" sz="2400" b="1" dirty="0" smtClean="0"/>
              <a:t> – </a:t>
            </a:r>
            <a:r>
              <a:rPr lang="fa-IR" sz="2400" b="1" dirty="0" smtClean="0">
                <a:solidFill>
                  <a:srgbClr val="FF0000"/>
                </a:solidFill>
              </a:rPr>
              <a:t>با استفاده از قید و شرط  </a:t>
            </a:r>
          </a:p>
          <a:p>
            <a:pPr rtl="1"/>
            <a:r>
              <a:rPr lang="fa-IR" sz="2400" b="1" dirty="0" smtClean="0"/>
              <a:t>   وقتی استفاده می شود که واژه برای پژوهشگر قابل درک باشد ولی دیگران در مورد آن توافق نظر نداشته باشند. پژوهشگر با مشخص کردن قید و شرط آن را روشن می کند. </a:t>
            </a:r>
          </a:p>
          <a:p>
            <a:pPr rtl="1"/>
            <a:r>
              <a:rPr lang="fa-IR" sz="2400" b="1" dirty="0" smtClean="0"/>
              <a:t>مثال: آیا دانشجویان تیزهوش، سئوالات بیشتری مطرح می کنند؟ </a:t>
            </a:r>
          </a:p>
          <a:p>
            <a:pPr rtl="1"/>
            <a:r>
              <a:rPr lang="fa-IR" sz="2400" b="1" dirty="0" smtClean="0"/>
              <a:t>دانشجوی تیز هوش، دانشجویی است که معدل او از 19 بیشتر باشد. </a:t>
            </a:r>
          </a:p>
          <a:p>
            <a:pPr rtl="1"/>
            <a:r>
              <a:rPr lang="fa-IR" sz="2400" b="1" dirty="0" smtClean="0"/>
              <a:t>قید و شرط معدل 19 است. </a:t>
            </a:r>
          </a:p>
        </p:txBody>
      </p:sp>
      <p:sp>
        <p:nvSpPr>
          <p:cNvPr id="6" name="Rectangle 5"/>
          <p:cNvSpPr/>
          <p:nvPr/>
        </p:nvSpPr>
        <p:spPr>
          <a:xfrm>
            <a:off x="228600" y="4919008"/>
            <a:ext cx="8763000" cy="1938992"/>
          </a:xfrm>
          <a:prstGeom prst="rect">
            <a:avLst/>
          </a:prstGeom>
        </p:spPr>
        <p:txBody>
          <a:bodyPr wrap="square">
            <a:spAutoFit/>
          </a:bodyPr>
          <a:lstStyle/>
          <a:p>
            <a:pPr rtl="1">
              <a:buFont typeface="Arial" pitchFamily="34" charset="0"/>
              <a:buChar char="•"/>
            </a:pPr>
            <a:r>
              <a:rPr lang="fa-IR" sz="2400" b="1" dirty="0" smtClean="0"/>
              <a:t>تعریف آزمایشی (عملی) = برای تعریف متغیر به انجام عملی که منجر به سنجش آن می شود، اقدام می شود.</a:t>
            </a:r>
          </a:p>
          <a:p>
            <a:pPr rtl="1"/>
            <a:r>
              <a:rPr lang="fa-IR" sz="2400" b="1" dirty="0" smtClean="0"/>
              <a:t>    مثال: تشویق چه اثری بر یادگیری دارد؟ </a:t>
            </a:r>
          </a:p>
          <a:p>
            <a:pPr rtl="1"/>
            <a:r>
              <a:rPr lang="fa-IR" sz="2400" b="1" dirty="0" smtClean="0"/>
              <a:t>تشویق عبارت از </a:t>
            </a:r>
            <a:r>
              <a:rPr lang="fa-IR" sz="2400" b="1" dirty="0" smtClean="0">
                <a:solidFill>
                  <a:srgbClr val="FF0000"/>
                </a:solidFill>
              </a:rPr>
              <a:t>دادن کارتهای صد آفرین </a:t>
            </a:r>
            <a:r>
              <a:rPr lang="fa-IR" sz="2400" b="1" dirty="0" smtClean="0"/>
              <a:t>به داش آموزان در قبال نمره ای که بالاتر از 18 دریافت ی کنند.  </a:t>
            </a:r>
            <a:endParaRPr lang="en-US" sz="2400" b="1" dirty="0"/>
          </a:p>
        </p:txBody>
      </p:sp>
      <p:sp>
        <p:nvSpPr>
          <p:cNvPr id="7" name="Rectangle 6"/>
          <p:cNvSpPr/>
          <p:nvPr/>
        </p:nvSpPr>
        <p:spPr>
          <a:xfrm>
            <a:off x="381000" y="2895600"/>
            <a:ext cx="8382000" cy="461665"/>
          </a:xfrm>
          <a:prstGeom prst="rect">
            <a:avLst/>
          </a:prstGeom>
        </p:spPr>
        <p:txBody>
          <a:bodyPr wrap="square">
            <a:spAutoFit/>
          </a:bodyPr>
          <a:lstStyle/>
          <a:p>
            <a:pPr rtl="1"/>
            <a:r>
              <a:rPr lang="en-US" sz="2400" b="1" dirty="0" smtClean="0">
                <a:solidFill>
                  <a:srgbClr val="FF0000"/>
                </a:solidFill>
              </a:rPr>
              <a:t>4</a:t>
            </a:r>
            <a:r>
              <a:rPr lang="fa-IR" sz="2400" b="1" dirty="0" smtClean="0">
                <a:solidFill>
                  <a:srgbClr val="FF0000"/>
                </a:solidFill>
              </a:rPr>
              <a:t> - با استفاده از تعریف کاربردی</a:t>
            </a:r>
          </a:p>
        </p:txBody>
      </p:sp>
      <p:sp>
        <p:nvSpPr>
          <p:cNvPr id="9" name="Rectangle 8"/>
          <p:cNvSpPr/>
          <p:nvPr/>
        </p:nvSpPr>
        <p:spPr>
          <a:xfrm>
            <a:off x="228600" y="3600271"/>
            <a:ext cx="8686800" cy="1200329"/>
          </a:xfrm>
          <a:prstGeom prst="rect">
            <a:avLst/>
          </a:prstGeom>
        </p:spPr>
        <p:txBody>
          <a:bodyPr wrap="square">
            <a:spAutoFit/>
          </a:bodyPr>
          <a:lstStyle/>
          <a:p>
            <a:pPr rtl="1">
              <a:buFont typeface="Arial" pitchFamily="34" charset="0"/>
              <a:buChar char="•"/>
            </a:pPr>
            <a:r>
              <a:rPr lang="fa-IR" sz="2400" b="1" dirty="0" smtClean="0"/>
              <a:t>تعریف سنجشی = یک متغیر ملاک سنجش دیگری قرار می گیرد. دو متغیر باید با هم ارتباط محتوایی داشته باشند.</a:t>
            </a:r>
          </a:p>
          <a:p>
            <a:pPr rtl="1"/>
            <a:r>
              <a:rPr lang="fa-IR" sz="2400" b="1" dirty="0" smtClean="0"/>
              <a:t>مثال: </a:t>
            </a:r>
            <a:r>
              <a:rPr lang="fa-IR" sz="2400" b="1" dirty="0" smtClean="0">
                <a:solidFill>
                  <a:srgbClr val="FF0000"/>
                </a:solidFill>
              </a:rPr>
              <a:t>متغیر پیشرفت تحصیلی </a:t>
            </a:r>
            <a:r>
              <a:rPr lang="fa-IR" sz="2400" b="1" dirty="0" smtClean="0"/>
              <a:t>را با استفاده از </a:t>
            </a:r>
            <a:r>
              <a:rPr lang="fa-IR" sz="2400" b="1" dirty="0" smtClean="0">
                <a:solidFill>
                  <a:srgbClr val="FF0000"/>
                </a:solidFill>
              </a:rPr>
              <a:t>معدل پایان ترم سنجیدن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539751" y="2276475"/>
            <a:ext cx="7461250" cy="1920875"/>
          </a:xfrm>
        </p:spPr>
        <p:txBody>
          <a:bodyPr/>
          <a:lstStyle/>
          <a:p>
            <a:r>
              <a:rPr lang="fa-IR" b="1" dirty="0" smtClean="0">
                <a:solidFill>
                  <a:srgbClr val="FF0000"/>
                </a:solidFill>
              </a:rPr>
              <a:t>انتخاب،تعريف و بيان مساله</a:t>
            </a:r>
            <a:endParaRPr lang="en-US" b="1" dirty="0" smtClean="0">
              <a:solidFill>
                <a:srgbClr val="FF0000"/>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subTitle" idx="1"/>
          </p:nvPr>
        </p:nvSpPr>
        <p:spPr>
          <a:xfrm>
            <a:off x="468313" y="3352799"/>
            <a:ext cx="8207375" cy="2286001"/>
          </a:xfrm>
        </p:spPr>
        <p:txBody>
          <a:bodyPr rtlCol="0">
            <a:normAutofit/>
          </a:bodyPr>
          <a:lstStyle/>
          <a:p>
            <a:pPr algn="r" rtl="1" fontAlgn="auto">
              <a:lnSpc>
                <a:spcPct val="120000"/>
              </a:lnSpc>
              <a:spcAft>
                <a:spcPts val="0"/>
              </a:spcAft>
              <a:buFont typeface="Arial" pitchFamily="34" charset="0"/>
              <a:buNone/>
              <a:defRPr/>
            </a:pPr>
            <a:r>
              <a:rPr lang="fa-IR" sz="2400" b="1" dirty="0" smtClean="0">
                <a:solidFill>
                  <a:schemeClr val="tx1"/>
                </a:solidFill>
              </a:rPr>
              <a:t>ابعاد مساله را مورد بررسي قرار ميدهد تا آن را تعريف کند .ادبيات و پيشينه آن را مورد مطالعه قرار ميدهد تا متغيرهاي احتمالي را شناسايي کند و بر اساس آن فرضيه هاي تحقيق را فراهم مينمايد. پس از آن متغيرهاي عليّ و توصيفي را شناسايي مي کند و آنگاه به تعريف مساله بر اساس ماهيت و ويژگيهاي آن مي پردازد</a:t>
            </a:r>
            <a:endParaRPr lang="en-US" sz="2400" b="1" dirty="0" smtClean="0">
              <a:solidFill>
                <a:schemeClr val="tx1"/>
              </a:solidFill>
            </a:endParaRPr>
          </a:p>
        </p:txBody>
      </p:sp>
      <p:sp>
        <p:nvSpPr>
          <p:cNvPr id="3" name="Rectangle 2"/>
          <p:cNvSpPr/>
          <p:nvPr/>
        </p:nvSpPr>
        <p:spPr>
          <a:xfrm>
            <a:off x="609600" y="1335274"/>
            <a:ext cx="8001000" cy="1865126"/>
          </a:xfrm>
          <a:prstGeom prst="rect">
            <a:avLst/>
          </a:prstGeom>
        </p:spPr>
        <p:txBody>
          <a:bodyPr wrap="square">
            <a:spAutoFit/>
          </a:bodyPr>
          <a:lstStyle/>
          <a:p>
            <a:pPr rtl="1" fontAlgn="auto">
              <a:lnSpc>
                <a:spcPct val="120000"/>
              </a:lnSpc>
              <a:spcAft>
                <a:spcPts val="0"/>
              </a:spcAft>
              <a:defRPr/>
            </a:pPr>
            <a:r>
              <a:rPr lang="fa-IR" sz="2400" b="1" dirty="0" smtClean="0"/>
              <a:t>رکن اصلي هر تحقيق علمي را اين مرحله تشکيل مي دهد . زيرا محقق کليه  فعاليتهاي تحقيقاتي خود را بر پايه آن شکل ميدهد .در اين مرحله مساله تحقيق مشخص ميشود  و محقق متوجه ميشود که </a:t>
            </a:r>
            <a:r>
              <a:rPr lang="fa-IR" sz="2400" b="1" dirty="0" smtClean="0">
                <a:solidFill>
                  <a:srgbClr val="FF0000"/>
                </a:solidFill>
              </a:rPr>
              <a:t>ناشناخته و مجهول</a:t>
            </a:r>
            <a:r>
              <a:rPr lang="fa-IR" sz="2400" b="1" dirty="0" smtClean="0"/>
              <a:t> او چيست و چه چيزي را بايد معلوم کند.</a:t>
            </a:r>
          </a:p>
        </p:txBody>
      </p:sp>
      <p:sp>
        <p:nvSpPr>
          <p:cNvPr id="4" name="Rectangle 3"/>
          <p:cNvSpPr/>
          <p:nvPr/>
        </p:nvSpPr>
        <p:spPr>
          <a:xfrm>
            <a:off x="685801" y="457200"/>
            <a:ext cx="6934200" cy="523220"/>
          </a:xfrm>
          <a:prstGeom prst="rect">
            <a:avLst/>
          </a:prstGeom>
        </p:spPr>
        <p:txBody>
          <a:bodyPr wrap="square">
            <a:spAutoFit/>
          </a:bodyPr>
          <a:lstStyle/>
          <a:p>
            <a:pPr algn="ctr" rtl="1"/>
            <a:r>
              <a:rPr lang="fa-IR" sz="2800" b="1" dirty="0" smtClean="0">
                <a:solidFill>
                  <a:srgbClr val="FF0000"/>
                </a:solidFill>
              </a:rPr>
              <a:t>چگونه مسأله انتخاب و تعریف گردد</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1922">
                                            <p:txEl>
                                              <p:pRg st="0" end="0"/>
                                            </p:txEl>
                                          </p:spTgt>
                                        </p:tgtEl>
                                        <p:attrNameLst>
                                          <p:attrName>style.visibility</p:attrName>
                                        </p:attrNameLst>
                                      </p:cBhvr>
                                      <p:to>
                                        <p:strVal val="visible"/>
                                      </p:to>
                                    </p:set>
                                    <p:animEffect transition="in" filter="diamond(in)">
                                      <p:cBhvr>
                                        <p:cTn id="12" dur="2000"/>
                                        <p:tgtEl>
                                          <p:spTgt spid="819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0335"/>
            <a:ext cx="8610600" cy="1077218"/>
          </a:xfrm>
          <a:prstGeom prst="rect">
            <a:avLst/>
          </a:prstGeom>
        </p:spPr>
        <p:txBody>
          <a:bodyPr wrap="square">
            <a:spAutoFit/>
          </a:bodyPr>
          <a:lstStyle/>
          <a:p>
            <a:pPr rtl="1" fontAlgn="auto">
              <a:spcAft>
                <a:spcPts val="0"/>
              </a:spcAft>
              <a:defRPr/>
            </a:pPr>
            <a:r>
              <a:rPr lang="fa-IR" sz="3200" b="1" dirty="0" smtClean="0">
                <a:solidFill>
                  <a:srgbClr val="FF0000"/>
                </a:solidFill>
              </a:rPr>
              <a:t>مرحله انتخاب، تعريف و بيان مساله داراي اقدامات نظام يافته زير است:</a:t>
            </a:r>
          </a:p>
        </p:txBody>
      </p:sp>
      <p:sp>
        <p:nvSpPr>
          <p:cNvPr id="4" name="Rectangle 3"/>
          <p:cNvSpPr/>
          <p:nvPr/>
        </p:nvSpPr>
        <p:spPr>
          <a:xfrm>
            <a:off x="533401" y="1748135"/>
            <a:ext cx="8153400" cy="461665"/>
          </a:xfrm>
          <a:prstGeom prst="rect">
            <a:avLst/>
          </a:prstGeom>
        </p:spPr>
        <p:txBody>
          <a:bodyPr wrap="square">
            <a:spAutoFit/>
          </a:bodyPr>
          <a:lstStyle/>
          <a:p>
            <a:pPr rtl="1" fontAlgn="auto">
              <a:spcAft>
                <a:spcPts val="0"/>
              </a:spcAft>
              <a:buFont typeface="Arial" pitchFamily="34" charset="0"/>
              <a:buChar char="•"/>
              <a:defRPr/>
            </a:pPr>
            <a:r>
              <a:rPr lang="fa-IR" sz="2400" b="1" dirty="0" smtClean="0"/>
              <a:t>طرح مساله تحقيق و تعيين حدود آن</a:t>
            </a:r>
          </a:p>
        </p:txBody>
      </p:sp>
      <p:sp>
        <p:nvSpPr>
          <p:cNvPr id="5" name="Rectangle 4"/>
          <p:cNvSpPr/>
          <p:nvPr/>
        </p:nvSpPr>
        <p:spPr>
          <a:xfrm>
            <a:off x="3105093" y="2586335"/>
            <a:ext cx="5657907" cy="461665"/>
          </a:xfrm>
          <a:prstGeom prst="rect">
            <a:avLst/>
          </a:prstGeom>
        </p:spPr>
        <p:txBody>
          <a:bodyPr wrap="square">
            <a:spAutoFit/>
          </a:bodyPr>
          <a:lstStyle/>
          <a:p>
            <a:pPr rtl="1" fontAlgn="auto">
              <a:spcAft>
                <a:spcPts val="0"/>
              </a:spcAft>
              <a:buFont typeface="Arial" pitchFamily="34" charset="0"/>
              <a:buChar char="•"/>
              <a:defRPr/>
            </a:pPr>
            <a:r>
              <a:rPr lang="fa-IR" sz="2400" b="1" dirty="0" smtClean="0"/>
              <a:t>مطالعه ادبيات و سوابق مساله تحقيق</a:t>
            </a:r>
          </a:p>
        </p:txBody>
      </p:sp>
      <p:sp>
        <p:nvSpPr>
          <p:cNvPr id="6" name="Rectangle 5"/>
          <p:cNvSpPr/>
          <p:nvPr/>
        </p:nvSpPr>
        <p:spPr>
          <a:xfrm>
            <a:off x="3388022" y="3424535"/>
            <a:ext cx="5374978" cy="461665"/>
          </a:xfrm>
          <a:prstGeom prst="rect">
            <a:avLst/>
          </a:prstGeom>
        </p:spPr>
        <p:txBody>
          <a:bodyPr wrap="square">
            <a:spAutoFit/>
          </a:bodyPr>
          <a:lstStyle/>
          <a:p>
            <a:pPr rtl="1">
              <a:buFont typeface="Arial" pitchFamily="34" charset="0"/>
              <a:buChar char="•"/>
            </a:pPr>
            <a:r>
              <a:rPr lang="fa-IR" sz="2400" b="1" dirty="0" smtClean="0"/>
              <a:t>شناسايي و تحليل مساله تحقيق</a:t>
            </a:r>
            <a:endParaRPr lang="en-US" sz="2400" b="1" dirty="0"/>
          </a:p>
        </p:txBody>
      </p:sp>
      <p:sp>
        <p:nvSpPr>
          <p:cNvPr id="7" name="Rectangle 6"/>
          <p:cNvSpPr/>
          <p:nvPr/>
        </p:nvSpPr>
        <p:spPr>
          <a:xfrm>
            <a:off x="762000" y="4186535"/>
            <a:ext cx="8001000" cy="461665"/>
          </a:xfrm>
          <a:prstGeom prst="rect">
            <a:avLst/>
          </a:prstGeom>
        </p:spPr>
        <p:txBody>
          <a:bodyPr wrap="square">
            <a:spAutoFit/>
          </a:bodyPr>
          <a:lstStyle/>
          <a:p>
            <a:pPr rtl="1" fontAlgn="auto">
              <a:spcAft>
                <a:spcPts val="0"/>
              </a:spcAft>
              <a:buFont typeface="Arial" pitchFamily="34" charset="0"/>
              <a:buChar char="•"/>
              <a:defRPr/>
            </a:pPr>
            <a:r>
              <a:rPr lang="fa-IR" sz="2400" b="1" dirty="0" smtClean="0"/>
              <a:t>تعيين متغير ها و تدوين مدلهاي عليّ مربوط به چهارچوب نظري تحقيق</a:t>
            </a:r>
          </a:p>
        </p:txBody>
      </p:sp>
      <p:sp>
        <p:nvSpPr>
          <p:cNvPr id="8" name="Rectangle 7"/>
          <p:cNvSpPr/>
          <p:nvPr/>
        </p:nvSpPr>
        <p:spPr>
          <a:xfrm>
            <a:off x="3232530" y="5253335"/>
            <a:ext cx="5530469" cy="461665"/>
          </a:xfrm>
          <a:prstGeom prst="rect">
            <a:avLst/>
          </a:prstGeom>
        </p:spPr>
        <p:txBody>
          <a:bodyPr wrap="square">
            <a:spAutoFit/>
          </a:bodyPr>
          <a:lstStyle/>
          <a:p>
            <a:pPr rtl="1" fontAlgn="auto">
              <a:spcAft>
                <a:spcPts val="0"/>
              </a:spcAft>
              <a:buFont typeface="Arial" pitchFamily="34" charset="0"/>
              <a:buChar char="•"/>
              <a:defRPr/>
            </a:pPr>
            <a:r>
              <a:rPr lang="fa-IR" sz="2400" b="1" dirty="0" smtClean="0"/>
              <a:t>تشريح مساله تحقيق و نگارش آن</a:t>
            </a:r>
            <a:endParaRPr lang="en-US" sz="24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subTitle" idx="1"/>
          </p:nvPr>
        </p:nvSpPr>
        <p:spPr>
          <a:xfrm>
            <a:off x="228601" y="692150"/>
            <a:ext cx="8534400" cy="5689600"/>
          </a:xfrm>
        </p:spPr>
        <p:txBody>
          <a:bodyPr rtlCol="0">
            <a:normAutofit/>
          </a:bodyPr>
          <a:lstStyle/>
          <a:p>
            <a:pPr algn="r" fontAlgn="auto">
              <a:lnSpc>
                <a:spcPct val="90000"/>
              </a:lnSpc>
              <a:spcAft>
                <a:spcPts val="0"/>
              </a:spcAft>
              <a:buFont typeface="Arial" pitchFamily="34" charset="0"/>
              <a:buNone/>
              <a:defRPr/>
            </a:pPr>
            <a:r>
              <a:rPr lang="fa-IR" b="1" dirty="0" smtClean="0">
                <a:solidFill>
                  <a:srgbClr val="FF0000"/>
                </a:solidFill>
              </a:rPr>
              <a:t>پس از آنکه محقق مساله را انتخاب کر، بايد به وارسي ابعاد آن بپردازد و پس از تعيين ماهيت و مقياس ،مرزها و قلمرو آن را مشخص کند.</a:t>
            </a:r>
          </a:p>
          <a:p>
            <a:pPr algn="r" fontAlgn="auto">
              <a:lnSpc>
                <a:spcPct val="90000"/>
              </a:lnSpc>
              <a:spcAft>
                <a:spcPts val="0"/>
              </a:spcAft>
              <a:buFont typeface="Arial" pitchFamily="34" charset="0"/>
              <a:buNone/>
              <a:defRPr/>
            </a:pPr>
            <a:r>
              <a:rPr lang="fa-IR" b="1" dirty="0" smtClean="0">
                <a:solidFill>
                  <a:srgbClr val="00B0F0"/>
                </a:solidFill>
              </a:rPr>
              <a:t>براي تعيين حدود مساله بايد :</a:t>
            </a:r>
          </a:p>
          <a:p>
            <a:pPr algn="r" fontAlgn="auto">
              <a:lnSpc>
                <a:spcPct val="90000"/>
              </a:lnSpc>
              <a:spcAft>
                <a:spcPts val="0"/>
              </a:spcAft>
              <a:buFont typeface="Arial" pitchFamily="34" charset="0"/>
              <a:buNone/>
              <a:defRPr/>
            </a:pPr>
            <a:r>
              <a:rPr lang="fa-IR" b="1" dirty="0" smtClean="0">
                <a:solidFill>
                  <a:schemeClr val="tx1"/>
                </a:solidFill>
              </a:rPr>
              <a:t>اولاً : وضعيت عمومي و سپس وضعيت خاص مساله مشخص شود</a:t>
            </a:r>
          </a:p>
          <a:p>
            <a:pPr algn="r" fontAlgn="auto">
              <a:lnSpc>
                <a:spcPct val="90000"/>
              </a:lnSpc>
              <a:spcAft>
                <a:spcPts val="0"/>
              </a:spcAft>
              <a:buFont typeface="Arial" pitchFamily="34" charset="0"/>
              <a:buNone/>
              <a:defRPr/>
            </a:pPr>
            <a:r>
              <a:rPr lang="fa-IR" b="1" dirty="0" smtClean="0">
                <a:solidFill>
                  <a:schemeClr val="tx1"/>
                </a:solidFill>
              </a:rPr>
              <a:t>ثانياً : زمينه اي که مساله در آن قرار دارد معرفي شود</a:t>
            </a:r>
          </a:p>
          <a:p>
            <a:pPr algn="r" fontAlgn="auto">
              <a:lnSpc>
                <a:spcPct val="90000"/>
              </a:lnSpc>
              <a:spcAft>
                <a:spcPts val="0"/>
              </a:spcAft>
              <a:buFont typeface="Arial" pitchFamily="34" charset="0"/>
              <a:buNone/>
              <a:defRPr/>
            </a:pPr>
            <a:r>
              <a:rPr lang="fa-IR" b="1" dirty="0" smtClean="0">
                <a:solidFill>
                  <a:schemeClr val="tx1"/>
                </a:solidFill>
              </a:rPr>
              <a:t>ثالثاً : حدود زماني و مکاني و تشکيلاتي آن بخوبي مشخص گردد</a:t>
            </a:r>
          </a:p>
          <a:p>
            <a:pPr algn="r" fontAlgn="auto">
              <a:lnSpc>
                <a:spcPct val="90000"/>
              </a:lnSpc>
              <a:spcAft>
                <a:spcPts val="0"/>
              </a:spcAft>
              <a:buFont typeface="Arial" pitchFamily="34" charset="0"/>
              <a:buNone/>
              <a:defRPr/>
            </a:pPr>
            <a:r>
              <a:rPr lang="fa-IR" b="1" dirty="0" smtClean="0">
                <a:solidFill>
                  <a:schemeClr val="tx1"/>
                </a:solidFill>
              </a:rPr>
              <a:t>رابعاً : مسائل جانبي و احتمالي که ممکن است موجب تداخل شوند شناسايي و مرز آنها با مساله تحقيق تعيين شود </a:t>
            </a:r>
            <a:r>
              <a:rPr lang="fa-IR" dirty="0" smtClean="0"/>
              <a:t>.</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62">
                                            <p:txEl>
                                              <p:pRg st="0" end="0"/>
                                            </p:txEl>
                                          </p:spTgt>
                                        </p:tgtEl>
                                        <p:attrNameLst>
                                          <p:attrName>style.visibility</p:attrName>
                                        </p:attrNameLst>
                                      </p:cBhvr>
                                      <p:to>
                                        <p:strVal val="visible"/>
                                      </p:to>
                                    </p:set>
                                    <p:anim calcmode="lin" valueType="num">
                                      <p:cBhvr additive="base">
                                        <p:cTn id="7" dur="500" fill="hold"/>
                                        <p:tgtEl>
                                          <p:spTgt spid="921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62">
                                            <p:txEl>
                                              <p:pRg st="1" end="1"/>
                                            </p:txEl>
                                          </p:spTgt>
                                        </p:tgtEl>
                                        <p:attrNameLst>
                                          <p:attrName>style.visibility</p:attrName>
                                        </p:attrNameLst>
                                      </p:cBhvr>
                                      <p:to>
                                        <p:strVal val="visible"/>
                                      </p:to>
                                    </p:set>
                                    <p:anim calcmode="lin" valueType="num">
                                      <p:cBhvr additive="base">
                                        <p:cTn id="13" dur="500" fill="hold"/>
                                        <p:tgtEl>
                                          <p:spTgt spid="921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62">
                                            <p:txEl>
                                              <p:pRg st="2" end="2"/>
                                            </p:txEl>
                                          </p:spTgt>
                                        </p:tgtEl>
                                        <p:attrNameLst>
                                          <p:attrName>style.visibility</p:attrName>
                                        </p:attrNameLst>
                                      </p:cBhvr>
                                      <p:to>
                                        <p:strVal val="visible"/>
                                      </p:to>
                                    </p:set>
                                    <p:anim calcmode="lin" valueType="num">
                                      <p:cBhvr additive="base">
                                        <p:cTn id="19" dur="500" fill="hold"/>
                                        <p:tgtEl>
                                          <p:spTgt spid="921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162">
                                            <p:txEl>
                                              <p:pRg st="3" end="3"/>
                                            </p:txEl>
                                          </p:spTgt>
                                        </p:tgtEl>
                                        <p:attrNameLst>
                                          <p:attrName>style.visibility</p:attrName>
                                        </p:attrNameLst>
                                      </p:cBhvr>
                                      <p:to>
                                        <p:strVal val="visible"/>
                                      </p:to>
                                    </p:set>
                                    <p:anim calcmode="lin" valueType="num">
                                      <p:cBhvr additive="base">
                                        <p:cTn id="25" dur="500" fill="hold"/>
                                        <p:tgtEl>
                                          <p:spTgt spid="9216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162">
                                            <p:txEl>
                                              <p:pRg st="4" end="4"/>
                                            </p:txEl>
                                          </p:spTgt>
                                        </p:tgtEl>
                                        <p:attrNameLst>
                                          <p:attrName>style.visibility</p:attrName>
                                        </p:attrNameLst>
                                      </p:cBhvr>
                                      <p:to>
                                        <p:strVal val="visible"/>
                                      </p:to>
                                    </p:set>
                                    <p:anim calcmode="lin" valueType="num">
                                      <p:cBhvr additive="base">
                                        <p:cTn id="31" dur="500" fill="hold"/>
                                        <p:tgtEl>
                                          <p:spTgt spid="9216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2162">
                                            <p:txEl>
                                              <p:pRg st="5" end="5"/>
                                            </p:txEl>
                                          </p:spTgt>
                                        </p:tgtEl>
                                        <p:attrNameLst>
                                          <p:attrName>style.visibility</p:attrName>
                                        </p:attrNameLst>
                                      </p:cBhvr>
                                      <p:to>
                                        <p:strVal val="visible"/>
                                      </p:to>
                                    </p:set>
                                    <p:anim calcmode="lin" valueType="num">
                                      <p:cBhvr additive="base">
                                        <p:cTn id="37" dur="500" fill="hold"/>
                                        <p:tgtEl>
                                          <p:spTgt spid="9216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6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755650" y="333375"/>
            <a:ext cx="7772400" cy="863600"/>
          </a:xfrm>
        </p:spPr>
        <p:txBody>
          <a:bodyPr>
            <a:normAutofit/>
          </a:bodyPr>
          <a:lstStyle/>
          <a:p>
            <a:r>
              <a:rPr lang="fa-IR" sz="4000" b="1" dirty="0" smtClean="0"/>
              <a:t>طرح مساله تحقيق</a:t>
            </a:r>
            <a:endParaRPr lang="en-US" sz="4000" b="1" dirty="0" smtClean="0"/>
          </a:p>
        </p:txBody>
      </p:sp>
      <p:sp>
        <p:nvSpPr>
          <p:cNvPr id="4" name="Rectangle 3"/>
          <p:cNvSpPr/>
          <p:nvPr/>
        </p:nvSpPr>
        <p:spPr>
          <a:xfrm>
            <a:off x="304800" y="1327868"/>
            <a:ext cx="8534400" cy="494751"/>
          </a:xfrm>
          <a:prstGeom prst="rect">
            <a:avLst/>
          </a:prstGeom>
        </p:spPr>
        <p:txBody>
          <a:bodyPr wrap="square">
            <a:spAutoFit/>
          </a:bodyPr>
          <a:lstStyle/>
          <a:p>
            <a:pPr fontAlgn="auto">
              <a:lnSpc>
                <a:spcPct val="120000"/>
              </a:lnSpc>
              <a:spcAft>
                <a:spcPts val="0"/>
              </a:spcAft>
              <a:buFont typeface="Arial" pitchFamily="34" charset="0"/>
              <a:buNone/>
              <a:defRPr/>
            </a:pPr>
            <a:r>
              <a:rPr lang="fa-IR" sz="2400" b="1" dirty="0" smtClean="0"/>
              <a:t>موضوع تحقيق براي محقق بر اساس منابع متعدد مطرح ميشود که از جمله آن :</a:t>
            </a:r>
          </a:p>
        </p:txBody>
      </p:sp>
      <p:sp>
        <p:nvSpPr>
          <p:cNvPr id="5" name="Rectangle 4"/>
          <p:cNvSpPr/>
          <p:nvPr/>
        </p:nvSpPr>
        <p:spPr>
          <a:xfrm>
            <a:off x="3920218" y="2013668"/>
            <a:ext cx="4842781" cy="494751"/>
          </a:xfrm>
          <a:prstGeom prst="rect">
            <a:avLst/>
          </a:prstGeom>
        </p:spPr>
        <p:txBody>
          <a:bodyPr wrap="square">
            <a:spAutoFit/>
          </a:bodyPr>
          <a:lstStyle/>
          <a:p>
            <a:pPr fontAlgn="auto">
              <a:lnSpc>
                <a:spcPct val="120000"/>
              </a:lnSpc>
              <a:spcAft>
                <a:spcPts val="0"/>
              </a:spcAft>
              <a:buFont typeface="Arial" pitchFamily="34" charset="0"/>
              <a:buNone/>
              <a:defRPr/>
            </a:pPr>
            <a:r>
              <a:rPr lang="fa-IR" b="1" dirty="0" smtClean="0"/>
              <a:t>ا</a:t>
            </a:r>
            <a:r>
              <a:rPr lang="fa-IR" sz="2400" b="1" dirty="0" smtClean="0"/>
              <a:t>لف )کنجکاوي</a:t>
            </a:r>
          </a:p>
        </p:txBody>
      </p:sp>
      <p:sp>
        <p:nvSpPr>
          <p:cNvPr id="6" name="Rectangle 5"/>
          <p:cNvSpPr/>
          <p:nvPr/>
        </p:nvSpPr>
        <p:spPr>
          <a:xfrm>
            <a:off x="6546355" y="2667000"/>
            <a:ext cx="1988045" cy="461665"/>
          </a:xfrm>
          <a:prstGeom prst="rect">
            <a:avLst/>
          </a:prstGeom>
        </p:spPr>
        <p:txBody>
          <a:bodyPr wrap="none">
            <a:spAutoFit/>
          </a:bodyPr>
          <a:lstStyle/>
          <a:p>
            <a:r>
              <a:rPr lang="fa-IR" sz="2400" b="1" dirty="0" smtClean="0"/>
              <a:t>ب)تجارب شخصي</a:t>
            </a:r>
            <a:endParaRPr lang="en-US" sz="2400" dirty="0"/>
          </a:p>
        </p:txBody>
      </p:sp>
      <p:sp>
        <p:nvSpPr>
          <p:cNvPr id="7" name="Rectangle 6"/>
          <p:cNvSpPr/>
          <p:nvPr/>
        </p:nvSpPr>
        <p:spPr>
          <a:xfrm>
            <a:off x="6145605" y="3385268"/>
            <a:ext cx="2388795" cy="494751"/>
          </a:xfrm>
          <a:prstGeom prst="rect">
            <a:avLst/>
          </a:prstGeom>
        </p:spPr>
        <p:txBody>
          <a:bodyPr wrap="none">
            <a:spAutoFit/>
          </a:bodyPr>
          <a:lstStyle/>
          <a:p>
            <a:pPr fontAlgn="auto">
              <a:lnSpc>
                <a:spcPct val="120000"/>
              </a:lnSpc>
              <a:spcAft>
                <a:spcPts val="0"/>
              </a:spcAft>
              <a:buFont typeface="Arial" pitchFamily="34" charset="0"/>
              <a:buNone/>
              <a:defRPr/>
            </a:pPr>
            <a:r>
              <a:rPr lang="fa-IR" sz="2400" b="1" dirty="0" smtClean="0"/>
              <a:t>ج)مطالعه آثار مکتوب</a:t>
            </a:r>
          </a:p>
        </p:txBody>
      </p:sp>
      <p:sp>
        <p:nvSpPr>
          <p:cNvPr id="8" name="Rectangle 7"/>
          <p:cNvSpPr/>
          <p:nvPr/>
        </p:nvSpPr>
        <p:spPr>
          <a:xfrm>
            <a:off x="6608873" y="3994868"/>
            <a:ext cx="1925527" cy="494751"/>
          </a:xfrm>
          <a:prstGeom prst="rect">
            <a:avLst/>
          </a:prstGeom>
        </p:spPr>
        <p:txBody>
          <a:bodyPr wrap="none">
            <a:spAutoFit/>
          </a:bodyPr>
          <a:lstStyle/>
          <a:p>
            <a:pPr fontAlgn="auto">
              <a:lnSpc>
                <a:spcPct val="120000"/>
              </a:lnSpc>
              <a:spcAft>
                <a:spcPts val="0"/>
              </a:spcAft>
              <a:buFont typeface="Arial" pitchFamily="34" charset="0"/>
              <a:buNone/>
              <a:defRPr/>
            </a:pPr>
            <a:r>
              <a:rPr lang="fa-IR" sz="2400" b="1" dirty="0" smtClean="0"/>
              <a:t>د ) منابع شفاهي </a:t>
            </a:r>
          </a:p>
        </p:txBody>
      </p:sp>
      <p:sp>
        <p:nvSpPr>
          <p:cNvPr id="9" name="Rectangle 8"/>
          <p:cNvSpPr/>
          <p:nvPr/>
        </p:nvSpPr>
        <p:spPr>
          <a:xfrm>
            <a:off x="6200653" y="4680668"/>
            <a:ext cx="2207656" cy="507447"/>
          </a:xfrm>
          <a:prstGeom prst="rect">
            <a:avLst/>
          </a:prstGeom>
        </p:spPr>
        <p:txBody>
          <a:bodyPr wrap="none">
            <a:spAutoFit/>
          </a:bodyPr>
          <a:lstStyle/>
          <a:p>
            <a:pPr fontAlgn="auto">
              <a:lnSpc>
                <a:spcPct val="120000"/>
              </a:lnSpc>
              <a:spcAft>
                <a:spcPts val="0"/>
              </a:spcAft>
              <a:buFont typeface="Arial" pitchFamily="34" charset="0"/>
              <a:buNone/>
              <a:defRPr/>
            </a:pPr>
            <a:r>
              <a:rPr lang="fa-IR" sz="2400" b="1" dirty="0" smtClean="0"/>
              <a:t>ه ) متقاضيان تحقيق</a:t>
            </a:r>
            <a:endParaRPr lang="en-US" sz="24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83970"/>
                                        </p:tgtEl>
                                        <p:attrNameLst>
                                          <p:attrName>style.visibility</p:attrName>
                                        </p:attrNameLst>
                                      </p:cBhvr>
                                      <p:to>
                                        <p:strVal val="visible"/>
                                      </p:to>
                                    </p:set>
                                    <p:animEffect transition="in" filter="fade">
                                      <p:cBhvr>
                                        <p:cTn id="7" dur="2000"/>
                                        <p:tgtEl>
                                          <p:spTgt spid="83970"/>
                                        </p:tgtEl>
                                      </p:cBhvr>
                                    </p:animEffect>
                                    <p:anim calcmode="lin" valueType="num">
                                      <p:cBhvr>
                                        <p:cTn id="8" dur="2000" fill="hold"/>
                                        <p:tgtEl>
                                          <p:spTgt spid="83970"/>
                                        </p:tgtEl>
                                        <p:attrNameLst>
                                          <p:attrName>ppt_w</p:attrName>
                                        </p:attrNameLst>
                                      </p:cBhvr>
                                      <p:tavLst>
                                        <p:tav tm="0" fmla="#ppt_w*sin(2.5*pi*$)">
                                          <p:val>
                                            <p:fltVal val="0"/>
                                          </p:val>
                                        </p:tav>
                                        <p:tav tm="100000">
                                          <p:val>
                                            <p:fltVal val="1"/>
                                          </p:val>
                                        </p:tav>
                                      </p:tavLst>
                                    </p:anim>
                                    <p:anim calcmode="lin" valueType="num">
                                      <p:cBhvr>
                                        <p:cTn id="9" dur="2000" fill="hold"/>
                                        <p:tgtEl>
                                          <p:spTgt spid="8397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1" nodeType="clickEffect">
                                  <p:stCondLst>
                                    <p:cond delay="0"/>
                                  </p:stCondLst>
                                  <p:iterate type="lt">
                                    <p:tmPct val="0"/>
                                  </p:iterate>
                                  <p:childTnLst>
                                    <p:set>
                                      <p:cBhvr>
                                        <p:cTn id="13" dur="1" fill="hold">
                                          <p:stCondLst>
                                            <p:cond delay="0"/>
                                          </p:stCondLst>
                                        </p:cTn>
                                        <p:tgtEl>
                                          <p:spTgt spid="83970"/>
                                        </p:tgtEl>
                                        <p:attrNameLst>
                                          <p:attrName>style.visibility</p:attrName>
                                        </p:attrNameLst>
                                      </p:cBhvr>
                                      <p:to>
                                        <p:strVal val="visible"/>
                                      </p:to>
                                    </p:set>
                                    <p:anim calcmode="lin" valueType="num">
                                      <p:cBhvr additive="base">
                                        <p:cTn id="14" dur="500" fill="hold"/>
                                        <p:tgtEl>
                                          <p:spTgt spid="83970"/>
                                        </p:tgtEl>
                                        <p:attrNameLst>
                                          <p:attrName>ppt_x</p:attrName>
                                        </p:attrNameLst>
                                      </p:cBhvr>
                                      <p:tavLst>
                                        <p:tav tm="0">
                                          <p:val>
                                            <p:strVal val="#ppt_x"/>
                                          </p:val>
                                        </p:tav>
                                        <p:tav tm="100000">
                                          <p:val>
                                            <p:strVal val="#ppt_x"/>
                                          </p:val>
                                        </p:tav>
                                      </p:tavLst>
                                    </p:anim>
                                    <p:anim calcmode="lin" valueType="num">
                                      <p:cBhvr additive="base">
                                        <p:cTn id="15" dur="500" fill="hold"/>
                                        <p:tgtEl>
                                          <p:spTgt spid="8397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0" grpId="1"/>
      <p:bldP spid="4" grpId="0"/>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3733800" cy="868362"/>
          </a:xfrm>
        </p:spPr>
        <p:txBody>
          <a:bodyPr>
            <a:normAutofit/>
          </a:bodyPr>
          <a:lstStyle/>
          <a:p>
            <a:r>
              <a:rPr lang="fa-IR" sz="3600" b="1" dirty="0" smtClean="0"/>
              <a:t>شناخت</a:t>
            </a:r>
            <a:endParaRPr lang="en-US" sz="3600" b="1" dirty="0"/>
          </a:p>
        </p:txBody>
      </p:sp>
      <p:sp>
        <p:nvSpPr>
          <p:cNvPr id="4" name="Rectangle 3"/>
          <p:cNvSpPr/>
          <p:nvPr/>
        </p:nvSpPr>
        <p:spPr>
          <a:xfrm>
            <a:off x="304800" y="990600"/>
            <a:ext cx="8534400" cy="4672048"/>
          </a:xfrm>
          <a:prstGeom prst="rect">
            <a:avLst/>
          </a:prstGeom>
        </p:spPr>
        <p:txBody>
          <a:bodyPr wrap="square">
            <a:spAutoFit/>
          </a:bodyPr>
          <a:lstStyle/>
          <a:p>
            <a:pPr lvl="1" algn="justLow" rtl="1" fontAlgn="auto">
              <a:spcAft>
                <a:spcPts val="0"/>
              </a:spcAft>
              <a:buFont typeface="Wingdings" pitchFamily="2" charset="2"/>
              <a:buNone/>
              <a:defRPr/>
            </a:pPr>
            <a:r>
              <a:rPr lang="fa-IR" sz="2400" b="1" dirty="0" smtClean="0"/>
              <a:t>فلاسفه و دانشمندان براي آگاهي از حقايق واقعيتهاي جهان هستي وکشف حقيقت پديده ها را به منابع و مباني مختلفي متوسل شده اند. </a:t>
            </a:r>
          </a:p>
          <a:p>
            <a:pPr lvl="1" algn="justLow" rtl="1" fontAlgn="auto">
              <a:lnSpc>
                <a:spcPct val="80000"/>
              </a:lnSpc>
              <a:spcAft>
                <a:spcPts val="0"/>
              </a:spcAft>
              <a:buFont typeface="Wingdings" pitchFamily="2" charset="2"/>
              <a:buNone/>
              <a:defRPr/>
            </a:pPr>
            <a:endParaRPr lang="fa-IR" sz="2400" b="1" dirty="0" smtClean="0"/>
          </a:p>
          <a:p>
            <a:pPr fontAlgn="auto">
              <a:lnSpc>
                <a:spcPct val="80000"/>
              </a:lnSpc>
              <a:spcAft>
                <a:spcPts val="0"/>
              </a:spcAft>
              <a:defRPr/>
            </a:pPr>
            <a:r>
              <a:rPr lang="fa-IR" sz="2400" b="1" dirty="0" smtClean="0"/>
              <a:t>منابع شناخت عبارتند از:</a:t>
            </a:r>
          </a:p>
          <a:p>
            <a:pPr rtl="1">
              <a:lnSpc>
                <a:spcPct val="80000"/>
              </a:lnSpc>
              <a:defRPr/>
            </a:pPr>
            <a:endParaRPr lang="en-US" sz="2400" b="1" dirty="0" smtClean="0"/>
          </a:p>
          <a:p>
            <a:pPr rtl="1">
              <a:lnSpc>
                <a:spcPct val="80000"/>
              </a:lnSpc>
              <a:defRPr/>
            </a:pPr>
            <a:r>
              <a:rPr lang="fa-IR" sz="2400" b="1" dirty="0" smtClean="0"/>
              <a:t>عقل       استدلال و برهان</a:t>
            </a:r>
            <a:r>
              <a:rPr lang="en-US" sz="2400" b="1" dirty="0" smtClean="0"/>
              <a:t> </a:t>
            </a:r>
            <a:r>
              <a:rPr lang="fa-IR" sz="2400" b="1" dirty="0" smtClean="0"/>
              <a:t> </a:t>
            </a:r>
            <a:r>
              <a:rPr lang="en-US" sz="2400" b="1" dirty="0" smtClean="0"/>
              <a:t> </a:t>
            </a:r>
            <a:r>
              <a:rPr lang="fa-IR" sz="2400" b="1" dirty="0" smtClean="0"/>
              <a:t>   </a:t>
            </a:r>
            <a:r>
              <a:rPr lang="fa-IR" sz="2400" b="1" dirty="0" smtClean="0">
                <a:solidFill>
                  <a:srgbClr val="FF0000"/>
                </a:solidFill>
              </a:rPr>
              <a:t>قبل از رنسانس</a:t>
            </a:r>
            <a:r>
              <a:rPr lang="fa-IR" sz="2400" b="1" dirty="0" smtClean="0"/>
              <a:t>      عقل گرایی سنتی    </a:t>
            </a:r>
            <a:r>
              <a:rPr lang="en-US" sz="2400" b="1" dirty="0" smtClean="0"/>
              <a:t>   </a:t>
            </a:r>
            <a:r>
              <a:rPr lang="fa-IR" sz="2400" b="1" dirty="0" smtClean="0"/>
              <a:t>قیاسی</a:t>
            </a:r>
          </a:p>
          <a:p>
            <a:pPr rtl="1">
              <a:lnSpc>
                <a:spcPct val="80000"/>
              </a:lnSpc>
              <a:defRPr/>
            </a:pPr>
            <a:endParaRPr lang="en-US" sz="2400" b="1" dirty="0" smtClean="0"/>
          </a:p>
          <a:p>
            <a:pPr rtl="1">
              <a:lnSpc>
                <a:spcPct val="80000"/>
              </a:lnSpc>
              <a:defRPr/>
            </a:pPr>
            <a:endParaRPr lang="en-US" sz="2400" b="1" dirty="0" smtClean="0"/>
          </a:p>
          <a:p>
            <a:pPr rtl="1">
              <a:lnSpc>
                <a:spcPct val="80000"/>
              </a:lnSpc>
              <a:defRPr/>
            </a:pPr>
            <a:r>
              <a:rPr lang="fa-IR" sz="2400" b="1" dirty="0" smtClean="0"/>
              <a:t>تجربه       حواس    </a:t>
            </a:r>
            <a:r>
              <a:rPr lang="en-US" sz="2400" b="1" dirty="0" smtClean="0"/>
              <a:t>          </a:t>
            </a:r>
            <a:r>
              <a:rPr lang="fa-IR" sz="2400" b="1" dirty="0" smtClean="0"/>
              <a:t>  </a:t>
            </a:r>
            <a:r>
              <a:rPr lang="fa-IR" sz="2400" b="1" dirty="0" smtClean="0">
                <a:solidFill>
                  <a:srgbClr val="FF0000"/>
                </a:solidFill>
              </a:rPr>
              <a:t>بعد از رنسانس</a:t>
            </a:r>
            <a:r>
              <a:rPr lang="fa-IR" sz="2400" b="1" dirty="0" smtClean="0"/>
              <a:t>        تجربه گرایی    </a:t>
            </a:r>
            <a:r>
              <a:rPr lang="en-US" sz="2400" b="1" dirty="0" smtClean="0"/>
              <a:t>    </a:t>
            </a:r>
            <a:r>
              <a:rPr lang="fa-IR" sz="2400" b="1" dirty="0" smtClean="0"/>
              <a:t>   استقرا  </a:t>
            </a:r>
          </a:p>
          <a:p>
            <a:pPr rtl="1" fontAlgn="auto">
              <a:lnSpc>
                <a:spcPct val="80000"/>
              </a:lnSpc>
              <a:spcAft>
                <a:spcPts val="0"/>
              </a:spcAft>
              <a:defRPr/>
            </a:pPr>
            <a:endParaRPr lang="en-US" sz="2400" b="1" dirty="0" smtClean="0"/>
          </a:p>
          <a:p>
            <a:pPr rtl="1" fontAlgn="auto">
              <a:lnSpc>
                <a:spcPct val="80000"/>
              </a:lnSpc>
              <a:spcAft>
                <a:spcPts val="0"/>
              </a:spcAft>
              <a:defRPr/>
            </a:pPr>
            <a:endParaRPr lang="en-US" sz="2400" b="1" dirty="0" smtClean="0"/>
          </a:p>
          <a:p>
            <a:pPr rtl="1" fontAlgn="auto">
              <a:lnSpc>
                <a:spcPct val="80000"/>
              </a:lnSpc>
              <a:spcAft>
                <a:spcPts val="0"/>
              </a:spcAft>
              <a:defRPr/>
            </a:pPr>
            <a:r>
              <a:rPr lang="fa-IR" sz="2400" b="1" dirty="0" smtClean="0"/>
              <a:t>قلب و دل     </a:t>
            </a:r>
            <a:r>
              <a:rPr lang="en-US" sz="2400" b="1" dirty="0" smtClean="0"/>
              <a:t>   </a:t>
            </a:r>
            <a:r>
              <a:rPr lang="fa-IR" sz="2400" b="1" dirty="0" smtClean="0"/>
              <a:t>  تزکیه</a:t>
            </a:r>
          </a:p>
          <a:p>
            <a:pPr rtl="1" fontAlgn="auto">
              <a:lnSpc>
                <a:spcPct val="80000"/>
              </a:lnSpc>
              <a:spcAft>
                <a:spcPts val="0"/>
              </a:spcAft>
              <a:defRPr/>
            </a:pPr>
            <a:endParaRPr lang="en-US" sz="2400" b="1" dirty="0" smtClean="0"/>
          </a:p>
          <a:p>
            <a:pPr rtl="1" fontAlgn="auto">
              <a:lnSpc>
                <a:spcPct val="80000"/>
              </a:lnSpc>
              <a:spcAft>
                <a:spcPts val="0"/>
              </a:spcAft>
              <a:defRPr/>
            </a:pPr>
            <a:endParaRPr lang="en-US" sz="2400" b="1" dirty="0" smtClean="0"/>
          </a:p>
          <a:p>
            <a:pPr rtl="1" fontAlgn="auto">
              <a:lnSpc>
                <a:spcPct val="80000"/>
              </a:lnSpc>
              <a:spcAft>
                <a:spcPts val="0"/>
              </a:spcAft>
              <a:defRPr/>
            </a:pPr>
            <a:r>
              <a:rPr lang="fa-IR" sz="2400" b="1" dirty="0" smtClean="0"/>
              <a:t>وحي       </a:t>
            </a:r>
            <a:r>
              <a:rPr lang="en-US" sz="2400" b="1" dirty="0" smtClean="0"/>
              <a:t>   </a:t>
            </a:r>
            <a:r>
              <a:rPr lang="fa-IR" sz="2400" b="1" dirty="0" smtClean="0"/>
              <a:t>    کتب آسمانی</a:t>
            </a:r>
          </a:p>
        </p:txBody>
      </p:sp>
      <p:cxnSp>
        <p:nvCxnSpPr>
          <p:cNvPr id="6" name="Straight Arrow Connector 5"/>
          <p:cNvCxnSpPr/>
          <p:nvPr/>
        </p:nvCxnSpPr>
        <p:spPr>
          <a:xfrm flipH="1">
            <a:off x="7848600" y="27432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715000" y="27432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657600" y="28194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447800" y="28194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620000" y="36576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867400" y="365760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581400" y="37338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524000" y="37338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7086600" y="44958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7315200" y="54102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827088" y="476250"/>
            <a:ext cx="7772400" cy="720725"/>
          </a:xfrm>
        </p:spPr>
        <p:txBody>
          <a:bodyPr>
            <a:normAutofit/>
          </a:bodyPr>
          <a:lstStyle/>
          <a:p>
            <a:r>
              <a:rPr lang="fa-IR" sz="3200" b="1" dirty="0" smtClean="0"/>
              <a:t>کنجکاوي</a:t>
            </a:r>
            <a:endParaRPr lang="en-US" sz="3200" b="1" dirty="0" smtClean="0"/>
          </a:p>
        </p:txBody>
      </p:sp>
      <p:sp>
        <p:nvSpPr>
          <p:cNvPr id="84995" name="Rectangle 3"/>
          <p:cNvSpPr>
            <a:spLocks noGrp="1" noChangeArrowheads="1"/>
          </p:cNvSpPr>
          <p:nvPr>
            <p:ph type="subTitle" idx="1"/>
          </p:nvPr>
        </p:nvSpPr>
        <p:spPr>
          <a:xfrm>
            <a:off x="468313" y="1628775"/>
            <a:ext cx="8280400" cy="4010025"/>
          </a:xfrm>
        </p:spPr>
        <p:txBody>
          <a:bodyPr rtlCol="0">
            <a:normAutofit/>
          </a:bodyPr>
          <a:lstStyle/>
          <a:p>
            <a:pPr algn="r" fontAlgn="auto">
              <a:lnSpc>
                <a:spcPct val="120000"/>
              </a:lnSpc>
              <a:spcAft>
                <a:spcPts val="0"/>
              </a:spcAft>
              <a:buFont typeface="Arial" pitchFamily="34" charset="0"/>
              <a:buNone/>
              <a:defRPr/>
            </a:pPr>
            <a:r>
              <a:rPr lang="fa-IR" sz="2800" b="1" dirty="0" smtClean="0">
                <a:solidFill>
                  <a:schemeClr val="tx1"/>
                </a:solidFill>
                <a:latin typeface="Times New Roman" pitchFamily="18" charset="0"/>
                <a:cs typeface="Times New Roman" pitchFamily="18" charset="0"/>
              </a:rPr>
              <a:t>انسان به دليل برخورداري از قواي فکري و عقلي،همواره در انديشه و تفکر درباره جهان و زندگي  و مسا يل گونا گون آن است.</a:t>
            </a:r>
          </a:p>
          <a:p>
            <a:pPr algn="r" fontAlgn="auto">
              <a:lnSpc>
                <a:spcPct val="120000"/>
              </a:lnSpc>
              <a:spcAft>
                <a:spcPts val="0"/>
              </a:spcAft>
              <a:buFont typeface="Arial" pitchFamily="34" charset="0"/>
              <a:buNone/>
              <a:defRPr/>
            </a:pPr>
            <a:endParaRPr lang="fa-IR" sz="2800" b="1" dirty="0" smtClean="0">
              <a:solidFill>
                <a:schemeClr val="tx1"/>
              </a:solidFill>
              <a:latin typeface="Times New Roman" pitchFamily="18" charset="0"/>
              <a:cs typeface="Times New Roman" pitchFamily="18" charset="0"/>
            </a:endParaRPr>
          </a:p>
          <a:p>
            <a:pPr algn="r" fontAlgn="auto">
              <a:lnSpc>
                <a:spcPct val="120000"/>
              </a:lnSpc>
              <a:spcAft>
                <a:spcPts val="0"/>
              </a:spcAft>
              <a:buFont typeface="Arial" pitchFamily="34" charset="0"/>
              <a:buNone/>
              <a:defRPr/>
            </a:pPr>
            <a:r>
              <a:rPr lang="fa-IR" sz="2800" b="1" dirty="0" smtClean="0">
                <a:solidFill>
                  <a:schemeClr val="tx1"/>
                </a:solidFill>
                <a:latin typeface="Times New Roman" pitchFamily="18" charset="0"/>
                <a:cs typeface="Times New Roman" pitchFamily="18" charset="0"/>
              </a:rPr>
              <a:t>بنابراين ،در مقابل شناخته ها و آگاهيهاي او ، ناشناخته ها و مجهولات قرار ميگيرد و به ذهن او خطور ميکند. گاه طرح اين سوالها به شکل گيري راه حلهاي فرضي ،ذهني و تخيلي منجر ميگردد و مقدمه تشکيل نظريه را فراهم مي آورد.</a:t>
            </a:r>
            <a:endParaRPr lang="en-US" sz="2800" b="1" dirty="0" smtClean="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additive="base">
                                        <p:cTn id="7" dur="500" fill="hold"/>
                                        <p:tgtEl>
                                          <p:spTgt spid="84994"/>
                                        </p:tgtEl>
                                        <p:attrNameLst>
                                          <p:attrName>ppt_x</p:attrName>
                                        </p:attrNameLst>
                                      </p:cBhvr>
                                      <p:tavLst>
                                        <p:tav tm="0">
                                          <p:val>
                                            <p:strVal val="#ppt_x"/>
                                          </p:val>
                                        </p:tav>
                                        <p:tav tm="100000">
                                          <p:val>
                                            <p:strVal val="#ppt_x"/>
                                          </p:val>
                                        </p:tav>
                                      </p:tavLst>
                                    </p:anim>
                                    <p:anim calcmode="lin" valueType="num">
                                      <p:cBhvr additive="base">
                                        <p:cTn id="8" dur="500" fill="hold"/>
                                        <p:tgtEl>
                                          <p:spTgt spid="849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4995">
                                            <p:txEl>
                                              <p:pRg st="0" end="0"/>
                                            </p:txEl>
                                          </p:spTgt>
                                        </p:tgtEl>
                                        <p:attrNameLst>
                                          <p:attrName>style.visibility</p:attrName>
                                        </p:attrNameLst>
                                      </p:cBhvr>
                                      <p:to>
                                        <p:strVal val="visible"/>
                                      </p:to>
                                    </p:set>
                                    <p:anim calcmode="lin" valueType="num">
                                      <p:cBhvr additive="base">
                                        <p:cTn id="13"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4995">
                                            <p:txEl>
                                              <p:pRg st="2" end="2"/>
                                            </p:txEl>
                                          </p:spTgt>
                                        </p:tgtEl>
                                        <p:attrNameLst>
                                          <p:attrName>style.visibility</p:attrName>
                                        </p:attrNameLst>
                                      </p:cBhvr>
                                      <p:to>
                                        <p:strVal val="visible"/>
                                      </p:to>
                                    </p:set>
                                    <p:anim calcmode="lin" valueType="num">
                                      <p:cBhvr additive="base">
                                        <p:cTn id="19" dur="5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684213" y="404813"/>
            <a:ext cx="7772400" cy="755650"/>
          </a:xfrm>
        </p:spPr>
        <p:txBody>
          <a:bodyPr>
            <a:normAutofit/>
          </a:bodyPr>
          <a:lstStyle/>
          <a:p>
            <a:r>
              <a:rPr lang="fa-IR" sz="3200" b="1" dirty="0" smtClean="0"/>
              <a:t>تجارب شخصي</a:t>
            </a:r>
            <a:endParaRPr lang="en-US" sz="3200" b="1" dirty="0" smtClean="0"/>
          </a:p>
        </p:txBody>
      </p:sp>
      <p:sp>
        <p:nvSpPr>
          <p:cNvPr id="86019" name="Rectangle 3"/>
          <p:cNvSpPr>
            <a:spLocks noGrp="1" noChangeArrowheads="1"/>
          </p:cNvSpPr>
          <p:nvPr>
            <p:ph type="subTitle" idx="1"/>
          </p:nvPr>
        </p:nvSpPr>
        <p:spPr>
          <a:xfrm>
            <a:off x="539750" y="2286000"/>
            <a:ext cx="8135938" cy="1752600"/>
          </a:xfrm>
        </p:spPr>
        <p:txBody>
          <a:bodyPr rtlCol="0">
            <a:normAutofit/>
          </a:bodyPr>
          <a:lstStyle/>
          <a:p>
            <a:pPr algn="r" rtl="1" fontAlgn="auto">
              <a:lnSpc>
                <a:spcPct val="115000"/>
              </a:lnSpc>
              <a:spcAft>
                <a:spcPts val="0"/>
              </a:spcAft>
              <a:buFont typeface="Arial" pitchFamily="34" charset="0"/>
              <a:buNone/>
              <a:defRPr/>
            </a:pPr>
            <a:r>
              <a:rPr lang="fa-IR" sz="2800" b="1" dirty="0" smtClean="0">
                <a:solidFill>
                  <a:schemeClr val="tx1"/>
                </a:solidFill>
              </a:rPr>
              <a:t>انسان دائما با محيط خارج ارتباط و کنش و واکنش داردو از آن تاثير ميگيرد يا در آن تاثير مي گذارد. اين واکنشهاي شخصي ممکن است در طرح مساله تحقيق موثر باشد.</a:t>
            </a:r>
          </a:p>
          <a:p>
            <a:pPr algn="r" rtl="1" fontAlgn="auto">
              <a:lnSpc>
                <a:spcPct val="115000"/>
              </a:lnSpc>
              <a:spcAft>
                <a:spcPts val="0"/>
              </a:spcAft>
              <a:buFont typeface="Arial" pitchFamily="34" charset="0"/>
              <a:buNone/>
              <a:defRPr/>
            </a:pPr>
            <a:endParaRPr lang="fa-IR" sz="2800" b="1"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additive="base">
                                        <p:cTn id="7" dur="500" fill="hold"/>
                                        <p:tgtEl>
                                          <p:spTgt spid="86018"/>
                                        </p:tgtEl>
                                        <p:attrNameLst>
                                          <p:attrName>ppt_x</p:attrName>
                                        </p:attrNameLst>
                                      </p:cBhvr>
                                      <p:tavLst>
                                        <p:tav tm="0">
                                          <p:val>
                                            <p:strVal val="#ppt_x"/>
                                          </p:val>
                                        </p:tav>
                                        <p:tav tm="100000">
                                          <p:val>
                                            <p:strVal val="#ppt_x"/>
                                          </p:val>
                                        </p:tav>
                                      </p:tavLst>
                                    </p:anim>
                                    <p:anim calcmode="lin" valueType="num">
                                      <p:cBhvr additive="base">
                                        <p:cTn id="8" dur="500" fill="hold"/>
                                        <p:tgtEl>
                                          <p:spTgt spid="860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6019">
                                            <p:txEl>
                                              <p:pRg st="0" end="0"/>
                                            </p:txEl>
                                          </p:spTgt>
                                        </p:tgtEl>
                                        <p:attrNameLst>
                                          <p:attrName>style.visibility</p:attrName>
                                        </p:attrNameLst>
                                      </p:cBhvr>
                                      <p:to>
                                        <p:strVal val="visible"/>
                                      </p:to>
                                    </p:set>
                                    <p:anim calcmode="lin" valueType="num">
                                      <p:cBhvr additive="base">
                                        <p:cTn id="13"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684213" y="549275"/>
            <a:ext cx="7772400" cy="900113"/>
          </a:xfrm>
        </p:spPr>
        <p:txBody>
          <a:bodyPr>
            <a:normAutofit/>
          </a:bodyPr>
          <a:lstStyle/>
          <a:p>
            <a:r>
              <a:rPr lang="fa-IR" sz="3200" b="1" dirty="0" smtClean="0"/>
              <a:t>مطالعه آثار مکتوب</a:t>
            </a:r>
            <a:endParaRPr lang="en-US" sz="3200" b="1" dirty="0" smtClean="0"/>
          </a:p>
        </p:txBody>
      </p:sp>
      <p:sp>
        <p:nvSpPr>
          <p:cNvPr id="87043" name="Rectangle 3"/>
          <p:cNvSpPr>
            <a:spLocks noGrp="1" noChangeArrowheads="1"/>
          </p:cNvSpPr>
          <p:nvPr>
            <p:ph type="subTitle" idx="1"/>
          </p:nvPr>
        </p:nvSpPr>
        <p:spPr>
          <a:xfrm>
            <a:off x="457200" y="2057400"/>
            <a:ext cx="8002588" cy="2743200"/>
          </a:xfrm>
        </p:spPr>
        <p:txBody>
          <a:bodyPr rtlCol="0">
            <a:normAutofit/>
          </a:bodyPr>
          <a:lstStyle/>
          <a:p>
            <a:pPr algn="r" rtl="1" fontAlgn="auto">
              <a:lnSpc>
                <a:spcPct val="120000"/>
              </a:lnSpc>
              <a:spcAft>
                <a:spcPts val="0"/>
              </a:spcAft>
              <a:buFont typeface="Arial" pitchFamily="34" charset="0"/>
              <a:buNone/>
              <a:defRPr/>
            </a:pPr>
            <a:r>
              <a:rPr lang="fa-IR" sz="2800" b="1" dirty="0" smtClean="0">
                <a:solidFill>
                  <a:schemeClr val="tx1"/>
                </a:solidFill>
              </a:rPr>
              <a:t>مطالعه امکان آشنايي با نظريه ها و تجارب ديگران و حاصل کاوشها و شناختهاي ديگر دانشمندان و صاحبان آثار را فراهم مي کند.در واقع مطالعه راهي است براي ورود به مخزن معلومات و قلمرو معرفتي و شناختي نوع بشر در تمام زمينه ها يا زمينه اي خاص</a:t>
            </a:r>
          </a:p>
          <a:p>
            <a:pPr rtl="1" fontAlgn="auto">
              <a:lnSpc>
                <a:spcPct val="120000"/>
              </a:lnSpc>
              <a:spcAft>
                <a:spcPts val="0"/>
              </a:spcAft>
              <a:buFont typeface="Arial" pitchFamily="34" charset="0"/>
              <a:buNone/>
              <a:defRPr/>
            </a:pPr>
            <a:endParaRPr lang="fa-IR" sz="2800" b="1" dirty="0" smtClean="0">
              <a:solidFill>
                <a:schemeClr val="tx1"/>
              </a:solidFill>
            </a:endParaRPr>
          </a:p>
          <a:p>
            <a:pPr rtl="1" fontAlgn="auto">
              <a:lnSpc>
                <a:spcPct val="120000"/>
              </a:lnSpc>
              <a:spcAft>
                <a:spcPts val="0"/>
              </a:spcAft>
              <a:buFont typeface="Arial" pitchFamily="34" charset="0"/>
              <a:buNone/>
              <a:defRPr/>
            </a:pPr>
            <a:endParaRPr lang="en-US" sz="2800" b="1"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 fill="hold"/>
                                        <p:tgtEl>
                                          <p:spTgt spid="87042"/>
                                        </p:tgtEl>
                                        <p:attrNameLst>
                                          <p:attrName>ppt_x</p:attrName>
                                        </p:attrNameLst>
                                      </p:cBhvr>
                                      <p:tavLst>
                                        <p:tav tm="0">
                                          <p:val>
                                            <p:strVal val="#ppt_x"/>
                                          </p:val>
                                        </p:tav>
                                        <p:tav tm="100000">
                                          <p:val>
                                            <p:strVal val="#ppt_x"/>
                                          </p:val>
                                        </p:tav>
                                      </p:tavLst>
                                    </p:anim>
                                    <p:anim calcmode="lin" valueType="num">
                                      <p:cBhvr additive="base">
                                        <p:cTn id="8" dur="500" fill="hold"/>
                                        <p:tgtEl>
                                          <p:spTgt spid="870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043">
                                            <p:txEl>
                                              <p:pRg st="0" end="0"/>
                                            </p:txEl>
                                          </p:spTgt>
                                        </p:tgtEl>
                                        <p:attrNameLst>
                                          <p:attrName>style.visibility</p:attrName>
                                        </p:attrNameLst>
                                      </p:cBhvr>
                                      <p:to>
                                        <p:strVal val="visible"/>
                                      </p:to>
                                    </p:set>
                                    <p:anim calcmode="lin" valueType="num">
                                      <p:cBhvr additive="base">
                                        <p:cTn id="13"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827088" y="765175"/>
            <a:ext cx="7772400" cy="841375"/>
          </a:xfrm>
        </p:spPr>
        <p:txBody>
          <a:bodyPr>
            <a:normAutofit/>
          </a:bodyPr>
          <a:lstStyle/>
          <a:p>
            <a:r>
              <a:rPr lang="fa-IR" sz="4000" b="1" dirty="0" smtClean="0"/>
              <a:t>منابع شفاهي</a:t>
            </a:r>
            <a:endParaRPr lang="en-US" sz="4000" b="1" dirty="0" smtClean="0"/>
          </a:p>
        </p:txBody>
      </p:sp>
      <p:sp>
        <p:nvSpPr>
          <p:cNvPr id="88067" name="Rectangle 3"/>
          <p:cNvSpPr>
            <a:spLocks noGrp="1" noChangeArrowheads="1"/>
          </p:cNvSpPr>
          <p:nvPr>
            <p:ph type="subTitle" idx="1"/>
          </p:nvPr>
        </p:nvSpPr>
        <p:spPr>
          <a:xfrm>
            <a:off x="395288" y="2209800"/>
            <a:ext cx="8208962" cy="2209800"/>
          </a:xfrm>
        </p:spPr>
        <p:txBody>
          <a:bodyPr rtlCol="0">
            <a:normAutofit/>
          </a:bodyPr>
          <a:lstStyle/>
          <a:p>
            <a:pPr fontAlgn="auto">
              <a:lnSpc>
                <a:spcPct val="115000"/>
              </a:lnSpc>
              <a:spcAft>
                <a:spcPts val="0"/>
              </a:spcAft>
              <a:buFont typeface="Arial" pitchFamily="34" charset="0"/>
              <a:buNone/>
              <a:defRPr/>
            </a:pPr>
            <a:r>
              <a:rPr lang="fa-IR" sz="2800" b="1" dirty="0" smtClean="0">
                <a:solidFill>
                  <a:schemeClr val="tx1"/>
                </a:solidFill>
              </a:rPr>
              <a:t>گفت و شنود با افراد مختلف نيز باعث افزايش آگاهي و معلومات و در عين حال افزايش مجهولات انسان ميشود. </a:t>
            </a:r>
          </a:p>
          <a:p>
            <a:pPr fontAlgn="auto">
              <a:lnSpc>
                <a:spcPct val="115000"/>
              </a:lnSpc>
              <a:spcAft>
                <a:spcPts val="0"/>
              </a:spcAft>
              <a:buFont typeface="Arial" pitchFamily="34" charset="0"/>
              <a:buNone/>
              <a:defRPr/>
            </a:pPr>
            <a:r>
              <a:rPr lang="fa-IR" sz="2800" b="1" dirty="0" smtClean="0">
                <a:solidFill>
                  <a:schemeClr val="tx1"/>
                </a:solidFill>
              </a:rPr>
              <a:t>سخنرانيها ، گفتگوها ، نشستها ، مناظره ها ، ميزگرد ها و ... منابع شفاهي را تشکيل ميدهند</a:t>
            </a:r>
            <a:r>
              <a:rPr lang="fa-IR" sz="2800" dirty="0" smtClean="0"/>
              <a:t>.</a:t>
            </a:r>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additive="base">
                                        <p:cTn id="7" dur="500" fill="hold"/>
                                        <p:tgtEl>
                                          <p:spTgt spid="88066"/>
                                        </p:tgtEl>
                                        <p:attrNameLst>
                                          <p:attrName>ppt_x</p:attrName>
                                        </p:attrNameLst>
                                      </p:cBhvr>
                                      <p:tavLst>
                                        <p:tav tm="0">
                                          <p:val>
                                            <p:strVal val="#ppt_x"/>
                                          </p:val>
                                        </p:tav>
                                        <p:tav tm="100000">
                                          <p:val>
                                            <p:strVal val="#ppt_x"/>
                                          </p:val>
                                        </p:tav>
                                      </p:tavLst>
                                    </p:anim>
                                    <p:anim calcmode="lin" valueType="num">
                                      <p:cBhvr additive="base">
                                        <p:cTn id="8" dur="500" fill="hold"/>
                                        <p:tgtEl>
                                          <p:spTgt spid="880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67">
                                            <p:txEl>
                                              <p:pRg st="0" end="0"/>
                                            </p:txEl>
                                          </p:spTgt>
                                        </p:tgtEl>
                                        <p:attrNameLst>
                                          <p:attrName>style.visibility</p:attrName>
                                        </p:attrNameLst>
                                      </p:cBhvr>
                                      <p:to>
                                        <p:strVal val="visible"/>
                                      </p:to>
                                    </p:set>
                                    <p:anim calcmode="lin" valueType="num">
                                      <p:cBhvr additive="base">
                                        <p:cTn id="13"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8067">
                                            <p:txEl>
                                              <p:pRg st="1" end="1"/>
                                            </p:txEl>
                                          </p:spTgt>
                                        </p:tgtEl>
                                        <p:attrNameLst>
                                          <p:attrName>style.visibility</p:attrName>
                                        </p:attrNameLst>
                                      </p:cBhvr>
                                      <p:to>
                                        <p:strVal val="visible"/>
                                      </p:to>
                                    </p:set>
                                    <p:anim calcmode="lin" valueType="num">
                                      <p:cBhvr additive="base">
                                        <p:cTn id="19"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684213" y="1052513"/>
            <a:ext cx="7772400" cy="900112"/>
          </a:xfrm>
        </p:spPr>
        <p:txBody>
          <a:bodyPr>
            <a:normAutofit/>
          </a:bodyPr>
          <a:lstStyle/>
          <a:p>
            <a:r>
              <a:rPr lang="fa-IR" sz="3200" b="1" dirty="0" smtClean="0"/>
              <a:t>متقاضيان تحقيق</a:t>
            </a:r>
            <a:endParaRPr lang="en-US" sz="3200" b="1" dirty="0" smtClean="0"/>
          </a:p>
        </p:txBody>
      </p:sp>
      <p:sp>
        <p:nvSpPr>
          <p:cNvPr id="89091" name="Rectangle 3"/>
          <p:cNvSpPr>
            <a:spLocks noGrp="1" noChangeArrowheads="1"/>
          </p:cNvSpPr>
          <p:nvPr>
            <p:ph type="subTitle" idx="1"/>
          </p:nvPr>
        </p:nvSpPr>
        <p:spPr>
          <a:xfrm>
            <a:off x="684213" y="2514600"/>
            <a:ext cx="7632700" cy="1752600"/>
          </a:xfrm>
        </p:spPr>
        <p:txBody>
          <a:bodyPr rtlCol="0">
            <a:normAutofit/>
          </a:bodyPr>
          <a:lstStyle/>
          <a:p>
            <a:pPr fontAlgn="auto">
              <a:lnSpc>
                <a:spcPct val="120000"/>
              </a:lnSpc>
              <a:spcAft>
                <a:spcPts val="0"/>
              </a:spcAft>
              <a:buFont typeface="Arial" pitchFamily="34" charset="0"/>
              <a:buNone/>
              <a:defRPr/>
            </a:pPr>
            <a:r>
              <a:rPr lang="fa-IR" sz="2800" b="1" dirty="0" smtClean="0">
                <a:solidFill>
                  <a:schemeClr val="tx1"/>
                </a:solidFill>
              </a:rPr>
              <a:t>معمولاً کساني هستند که به مشکلي برخورد نموده در جستجوي چاره اي  براي حل آنند و براي اين کار از پژوهشگران کمک ميگيرند</a:t>
            </a:r>
            <a:r>
              <a:rPr lang="fa-IR" sz="2800" dirty="0" smtClean="0"/>
              <a:t>. </a:t>
            </a:r>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additive="base">
                                        <p:cTn id="7" dur="500" fill="hold"/>
                                        <p:tgtEl>
                                          <p:spTgt spid="89090"/>
                                        </p:tgtEl>
                                        <p:attrNameLst>
                                          <p:attrName>ppt_x</p:attrName>
                                        </p:attrNameLst>
                                      </p:cBhvr>
                                      <p:tavLst>
                                        <p:tav tm="0">
                                          <p:val>
                                            <p:strVal val="#ppt_x"/>
                                          </p:val>
                                        </p:tav>
                                        <p:tav tm="100000">
                                          <p:val>
                                            <p:strVal val="#ppt_x"/>
                                          </p:val>
                                        </p:tav>
                                      </p:tavLst>
                                    </p:anim>
                                    <p:anim calcmode="lin" valueType="num">
                                      <p:cBhvr additive="base">
                                        <p:cTn id="8" dur="500" fill="hold"/>
                                        <p:tgtEl>
                                          <p:spTgt spid="890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91">
                                            <p:txEl>
                                              <p:pRg st="0" end="0"/>
                                            </p:txEl>
                                          </p:spTgt>
                                        </p:tgtEl>
                                        <p:attrNameLst>
                                          <p:attrName>style.visibility</p:attrName>
                                        </p:attrNameLst>
                                      </p:cBhvr>
                                      <p:to>
                                        <p:strVal val="visible"/>
                                      </p:to>
                                    </p:set>
                                    <p:anim calcmode="lin" valueType="num">
                                      <p:cBhvr additive="base">
                                        <p:cTn id="13"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684213" y="404813"/>
            <a:ext cx="7772400" cy="1016000"/>
          </a:xfrm>
        </p:spPr>
        <p:txBody>
          <a:bodyPr>
            <a:normAutofit/>
          </a:bodyPr>
          <a:lstStyle/>
          <a:p>
            <a:r>
              <a:rPr lang="fa-IR" sz="3600" b="1" dirty="0" smtClean="0"/>
              <a:t>انتخاب و تعيين حدود مساله تحقيق </a:t>
            </a:r>
            <a:endParaRPr lang="en-US" sz="3600" b="1" dirty="0" smtClean="0"/>
          </a:p>
        </p:txBody>
      </p:sp>
      <p:sp>
        <p:nvSpPr>
          <p:cNvPr id="90115" name="Rectangle 3"/>
          <p:cNvSpPr>
            <a:spLocks noGrp="1" noChangeArrowheads="1"/>
          </p:cNvSpPr>
          <p:nvPr>
            <p:ph type="subTitle" idx="1"/>
          </p:nvPr>
        </p:nvSpPr>
        <p:spPr>
          <a:xfrm>
            <a:off x="827088" y="1628775"/>
            <a:ext cx="7553325" cy="4608513"/>
          </a:xfrm>
        </p:spPr>
        <p:txBody>
          <a:bodyPr rtlCol="0">
            <a:normAutofit/>
          </a:bodyPr>
          <a:lstStyle/>
          <a:p>
            <a:pPr algn="r" fontAlgn="auto">
              <a:spcAft>
                <a:spcPts val="0"/>
              </a:spcAft>
              <a:buFont typeface="Arial" pitchFamily="34" charset="0"/>
              <a:buNone/>
              <a:defRPr/>
            </a:pPr>
            <a:endParaRPr lang="fa-IR" dirty="0" smtClean="0"/>
          </a:p>
          <a:p>
            <a:pPr fontAlgn="auto">
              <a:lnSpc>
                <a:spcPct val="120000"/>
              </a:lnSpc>
              <a:spcAft>
                <a:spcPts val="0"/>
              </a:spcAft>
              <a:buFont typeface="Arial" pitchFamily="34" charset="0"/>
              <a:buNone/>
              <a:defRPr/>
            </a:pPr>
            <a:r>
              <a:rPr lang="fa-IR" b="1" dirty="0" smtClean="0">
                <a:solidFill>
                  <a:schemeClr val="tx1"/>
                </a:solidFill>
              </a:rPr>
              <a:t>با توجه به منابع ايجاد مساله و موضوعات تحقيقاتي، محقق بر اساس علاقه و شوق شخصي و نيز احساس نيازي که خودش يا جامعه به حل مساله اي و کشف مجهولي دارد ،ميتواند يکي از آنها را انتخاب نمايد.</a:t>
            </a:r>
            <a:endParaRPr lang="en-US" b="1"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anim calcmode="lin" valueType="num">
                                      <p:cBhvr additive="base">
                                        <p:cTn id="7"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descr="16"/>
          <p:cNvPicPr>
            <a:picLocks noGrp="1" noChangeAspect="1" noChangeArrowheads="1"/>
          </p:cNvPicPr>
          <p:nvPr>
            <p:ph idx="1"/>
          </p:nvPr>
        </p:nvPicPr>
        <p:blipFill>
          <a:blip r:embed="rId2" cstate="print"/>
          <a:srcRect/>
          <a:stretch>
            <a:fillRect/>
          </a:stretch>
        </p:blipFill>
        <p:spPr>
          <a:xfrm>
            <a:off x="609600" y="228601"/>
            <a:ext cx="8077200" cy="5867400"/>
          </a:xfrm>
          <a:noFill/>
        </p:spPr>
      </p:pic>
      <p:sp>
        <p:nvSpPr>
          <p:cNvPr id="5" name="Slide Number Placeholder 5"/>
          <p:cNvSpPr>
            <a:spLocks noGrp="1"/>
          </p:cNvSpPr>
          <p:nvPr>
            <p:ph type="sldNum" sz="quarter" idx="12"/>
          </p:nvPr>
        </p:nvSpPr>
        <p:spPr/>
        <p:txBody>
          <a:bodyPr/>
          <a:lstStyle/>
          <a:p>
            <a:pPr>
              <a:defRPr/>
            </a:pPr>
            <a:fld id="{9D3A2135-AE70-4A4E-B874-7D0569AE0831}" type="slidenum">
              <a:rPr lang="ar-SA"/>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684213" y="114300"/>
            <a:ext cx="7772400" cy="647700"/>
          </a:xfrm>
        </p:spPr>
        <p:txBody>
          <a:bodyPr>
            <a:normAutofit/>
          </a:bodyPr>
          <a:lstStyle/>
          <a:p>
            <a:r>
              <a:rPr lang="fa-IR" sz="3200" b="1" dirty="0" smtClean="0">
                <a:solidFill>
                  <a:srgbClr val="FF0000"/>
                </a:solidFill>
              </a:rPr>
              <a:t>مطالعه ادبيات و سوابق مساله تحقيق</a:t>
            </a:r>
            <a:endParaRPr lang="en-US" sz="3200" b="1" dirty="0" smtClean="0">
              <a:solidFill>
                <a:srgbClr val="FF0000"/>
              </a:solidFill>
            </a:endParaRPr>
          </a:p>
        </p:txBody>
      </p:sp>
      <p:sp>
        <p:nvSpPr>
          <p:cNvPr id="93187" name="Rectangle 3"/>
          <p:cNvSpPr>
            <a:spLocks noGrp="1" noChangeArrowheads="1"/>
          </p:cNvSpPr>
          <p:nvPr>
            <p:ph type="subTitle" idx="1"/>
          </p:nvPr>
        </p:nvSpPr>
        <p:spPr>
          <a:xfrm>
            <a:off x="250825" y="990600"/>
            <a:ext cx="8569325" cy="4953000"/>
          </a:xfrm>
        </p:spPr>
        <p:txBody>
          <a:bodyPr rtlCol="0">
            <a:normAutofit fontScale="55000" lnSpcReduction="20000"/>
          </a:bodyPr>
          <a:lstStyle/>
          <a:p>
            <a:pPr algn="r" rtl="1" fontAlgn="auto">
              <a:lnSpc>
                <a:spcPct val="80000"/>
              </a:lnSpc>
              <a:spcAft>
                <a:spcPts val="0"/>
              </a:spcAft>
              <a:buFont typeface="Arial" pitchFamily="34" charset="0"/>
              <a:buNone/>
              <a:defRPr/>
            </a:pPr>
            <a:endParaRPr lang="fa-IR" sz="2800" b="1" dirty="0" smtClean="0">
              <a:solidFill>
                <a:schemeClr val="tx1"/>
              </a:solidFill>
              <a:cs typeface="+mj-cs"/>
            </a:endParaRPr>
          </a:p>
          <a:p>
            <a:pPr algn="r" rtl="1" fontAlgn="auto">
              <a:lnSpc>
                <a:spcPct val="170000"/>
              </a:lnSpc>
              <a:spcAft>
                <a:spcPts val="0"/>
              </a:spcAft>
              <a:buFont typeface="Arial" pitchFamily="34" charset="0"/>
              <a:buNone/>
              <a:defRPr/>
            </a:pPr>
            <a:r>
              <a:rPr lang="fa-IR" sz="4500" b="1" dirty="0" smtClean="0">
                <a:solidFill>
                  <a:schemeClr val="tx1"/>
                </a:solidFill>
                <a:cs typeface="+mj-cs"/>
              </a:rPr>
              <a:t>به طور کلي مطالعه ادبيات نظري و سوابق پژوهشي مرتبط با مساله براي محقق داراي فوايد زير است :</a:t>
            </a:r>
          </a:p>
          <a:p>
            <a:pPr algn="r" rtl="1" fontAlgn="auto">
              <a:lnSpc>
                <a:spcPct val="80000"/>
              </a:lnSpc>
              <a:spcAft>
                <a:spcPts val="0"/>
              </a:spcAft>
              <a:buFont typeface="Arial" pitchFamily="34" charset="0"/>
              <a:buNone/>
              <a:defRPr/>
            </a:pPr>
            <a:endParaRPr lang="fa-IR" sz="4500" b="1" dirty="0" smtClean="0">
              <a:solidFill>
                <a:schemeClr val="tx1"/>
              </a:solidFill>
              <a:cs typeface="+mj-cs"/>
            </a:endParaRPr>
          </a:p>
          <a:p>
            <a:pPr algn="r" rtl="1" fontAlgn="auto">
              <a:lnSpc>
                <a:spcPct val="160000"/>
              </a:lnSpc>
              <a:spcAft>
                <a:spcPts val="0"/>
              </a:spcAft>
              <a:buFont typeface="Arial" pitchFamily="34" charset="0"/>
              <a:buChar char="•"/>
              <a:defRPr/>
            </a:pPr>
            <a:r>
              <a:rPr lang="fa-IR" sz="4500" b="1" dirty="0" smtClean="0">
                <a:solidFill>
                  <a:schemeClr val="tx1"/>
                </a:solidFill>
                <a:cs typeface="+mj-cs"/>
              </a:rPr>
              <a:t>به اين ترتيب نسبت به </a:t>
            </a:r>
            <a:r>
              <a:rPr lang="fa-IR" sz="4500" b="1" dirty="0" smtClean="0">
                <a:solidFill>
                  <a:srgbClr val="FF0000"/>
                </a:solidFill>
                <a:cs typeface="+mj-cs"/>
              </a:rPr>
              <a:t>موضوع اشراف زيادتري </a:t>
            </a:r>
            <a:r>
              <a:rPr lang="fa-IR" sz="4500" b="1" dirty="0" smtClean="0">
                <a:solidFill>
                  <a:schemeClr val="tx1"/>
                </a:solidFill>
                <a:cs typeface="+mj-cs"/>
              </a:rPr>
              <a:t>پيدا ميکند و بر اطلاعات وي در زمينه موضوع افزوده ميشود.</a:t>
            </a:r>
          </a:p>
          <a:p>
            <a:pPr algn="r" rtl="1" fontAlgn="auto">
              <a:lnSpc>
                <a:spcPct val="160000"/>
              </a:lnSpc>
              <a:spcAft>
                <a:spcPts val="0"/>
              </a:spcAft>
              <a:buFont typeface="Arial" pitchFamily="34" charset="0"/>
              <a:buChar char="•"/>
              <a:defRPr/>
            </a:pPr>
            <a:r>
              <a:rPr lang="fa-IR" sz="4500" b="1" dirty="0" smtClean="0">
                <a:solidFill>
                  <a:schemeClr val="tx1"/>
                </a:solidFill>
                <a:cs typeface="+mj-cs"/>
              </a:rPr>
              <a:t>بر اساس آگاهي از معلومات به دست آمده اقدام به </a:t>
            </a:r>
            <a:r>
              <a:rPr lang="fa-IR" sz="4500" b="1" dirty="0" smtClean="0">
                <a:solidFill>
                  <a:srgbClr val="FF0000"/>
                </a:solidFill>
                <a:cs typeface="+mj-cs"/>
              </a:rPr>
              <a:t>دوباره کاري و تکرار </a:t>
            </a:r>
            <a:r>
              <a:rPr lang="fa-IR" sz="4500" b="1" dirty="0" smtClean="0">
                <a:solidFill>
                  <a:schemeClr val="tx1"/>
                </a:solidFill>
                <a:cs typeface="+mj-cs"/>
              </a:rPr>
              <a:t>نخواهد شد .</a:t>
            </a:r>
          </a:p>
          <a:p>
            <a:pPr algn="r" fontAlgn="auto">
              <a:lnSpc>
                <a:spcPct val="160000"/>
              </a:lnSpc>
              <a:spcAft>
                <a:spcPts val="0"/>
              </a:spcAft>
              <a:buFont typeface="Arial" pitchFamily="34" charset="0"/>
              <a:buNone/>
              <a:defRPr/>
            </a:pPr>
            <a:r>
              <a:rPr lang="fa-IR" sz="4500" b="1" dirty="0" smtClean="0">
                <a:solidFill>
                  <a:schemeClr val="tx1"/>
                </a:solidFill>
                <a:cs typeface="+mj-cs"/>
              </a:rPr>
              <a:t>.-از روش کار </a:t>
            </a:r>
            <a:r>
              <a:rPr lang="fa-IR" sz="4500" b="1" dirty="0" smtClean="0">
                <a:solidFill>
                  <a:srgbClr val="FF0000"/>
                </a:solidFill>
                <a:cs typeface="+mj-cs"/>
              </a:rPr>
              <a:t>ديگران آگاهي </a:t>
            </a:r>
            <a:r>
              <a:rPr lang="fa-IR" sz="4500" b="1" dirty="0" smtClean="0">
                <a:solidFill>
                  <a:schemeClr val="tx1"/>
                </a:solidFill>
                <a:cs typeface="+mj-cs"/>
              </a:rPr>
              <a:t>خواهد يافت.</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500" fill="hold"/>
                                        <p:tgtEl>
                                          <p:spTgt spid="93186"/>
                                        </p:tgtEl>
                                        <p:attrNameLst>
                                          <p:attrName>ppt_x</p:attrName>
                                        </p:attrNameLst>
                                      </p:cBhvr>
                                      <p:tavLst>
                                        <p:tav tm="0">
                                          <p:val>
                                            <p:strVal val="#ppt_x"/>
                                          </p:val>
                                        </p:tav>
                                        <p:tav tm="100000">
                                          <p:val>
                                            <p:strVal val="#ppt_x"/>
                                          </p:val>
                                        </p:tav>
                                      </p:tavLst>
                                    </p:anim>
                                    <p:anim calcmode="lin" valueType="num">
                                      <p:cBhvr additive="base">
                                        <p:cTn id="8" dur="500" fill="hold"/>
                                        <p:tgtEl>
                                          <p:spTgt spid="931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3" end="3"/>
                                            </p:txEl>
                                          </p:spTgt>
                                        </p:tgtEl>
                                        <p:attrNameLst>
                                          <p:attrName>style.visibility</p:attrName>
                                        </p:attrNameLst>
                                      </p:cBhvr>
                                      <p:to>
                                        <p:strVal val="visible"/>
                                      </p:to>
                                    </p:set>
                                    <p:anim calcmode="lin" valueType="num">
                                      <p:cBhvr additive="base">
                                        <p:cTn id="19"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4" end="4"/>
                                            </p:txEl>
                                          </p:spTgt>
                                        </p:tgtEl>
                                        <p:attrNameLst>
                                          <p:attrName>style.visibility</p:attrName>
                                        </p:attrNameLst>
                                      </p:cBhvr>
                                      <p:to>
                                        <p:strVal val="visible"/>
                                      </p:to>
                                    </p:set>
                                    <p:anim calcmode="lin" valueType="num">
                                      <p:cBhvr additive="base">
                                        <p:cTn id="25"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5" end="5"/>
                                            </p:txEl>
                                          </p:spTgt>
                                        </p:tgtEl>
                                        <p:attrNameLst>
                                          <p:attrName>style.visibility</p:attrName>
                                        </p:attrNameLst>
                                      </p:cBhvr>
                                      <p:to>
                                        <p:strVal val="visible"/>
                                      </p:to>
                                    </p:set>
                                    <p:anim calcmode="lin" valueType="num">
                                      <p:cBhvr additive="base">
                                        <p:cTn id="31"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295400"/>
            <a:ext cx="8610600" cy="4961358"/>
          </a:xfrm>
          <a:prstGeom prst="rect">
            <a:avLst/>
          </a:prstGeom>
        </p:spPr>
        <p:txBody>
          <a:bodyPr wrap="square">
            <a:spAutoFit/>
          </a:bodyPr>
          <a:lstStyle/>
          <a:p>
            <a:pPr fontAlgn="auto">
              <a:lnSpc>
                <a:spcPct val="80000"/>
              </a:lnSpc>
              <a:spcAft>
                <a:spcPts val="0"/>
              </a:spcAft>
              <a:defRPr/>
            </a:pPr>
            <a:endParaRPr lang="fa-IR" sz="2800" b="1" dirty="0" smtClean="0">
              <a:latin typeface="Times New Roman" pitchFamily="18" charset="0"/>
              <a:cs typeface="Times New Roman" pitchFamily="18" charset="0"/>
            </a:endParaRPr>
          </a:p>
          <a:p>
            <a:pPr rtl="1" fontAlgn="auto">
              <a:lnSpc>
                <a:spcPct val="150000"/>
              </a:lnSpc>
              <a:spcAft>
                <a:spcPts val="0"/>
              </a:spcAft>
              <a:buFont typeface="Arial" pitchFamily="34" charset="0"/>
              <a:buChar char="•"/>
              <a:defRPr/>
            </a:pPr>
            <a:r>
              <a:rPr lang="fa-IR" sz="2800" b="1" dirty="0" smtClean="0">
                <a:latin typeface="Times New Roman" pitchFamily="18" charset="0"/>
                <a:cs typeface="Times New Roman" pitchFamily="18" charset="0"/>
              </a:rPr>
              <a:t> به محقق کمک خواهد نمود تا با استفاده از آنها و نيز تصوراتي که از واقعيت در ذهن او شکل ميگيرد ،ساده تر بتواند </a:t>
            </a:r>
            <a:r>
              <a:rPr lang="fa-IR" sz="2800" b="1" dirty="0" smtClean="0">
                <a:solidFill>
                  <a:srgbClr val="FF0000"/>
                </a:solidFill>
                <a:latin typeface="Times New Roman" pitchFamily="18" charset="0"/>
                <a:cs typeface="Times New Roman" pitchFamily="18" charset="0"/>
              </a:rPr>
              <a:t>فرضيه هاي تحقيق </a:t>
            </a:r>
            <a:r>
              <a:rPr lang="fa-IR" sz="2800" b="1" dirty="0" smtClean="0">
                <a:latin typeface="Times New Roman" pitchFamily="18" charset="0"/>
                <a:cs typeface="Times New Roman" pitchFamily="18" charset="0"/>
              </a:rPr>
              <a:t>خود را تدوين نمايد. </a:t>
            </a:r>
          </a:p>
          <a:p>
            <a:pPr rtl="1" fontAlgn="auto">
              <a:lnSpc>
                <a:spcPct val="150000"/>
              </a:lnSpc>
              <a:spcAft>
                <a:spcPts val="0"/>
              </a:spcAft>
              <a:buFont typeface="Arial" pitchFamily="34" charset="0"/>
              <a:buChar char="•"/>
              <a:defRPr/>
            </a:pPr>
            <a:r>
              <a:rPr lang="fa-IR" sz="2800" b="1" dirty="0" smtClean="0">
                <a:latin typeface="Times New Roman" pitchFamily="18" charset="0"/>
                <a:cs typeface="Times New Roman" pitchFamily="18" charset="0"/>
              </a:rPr>
              <a:t>به محقق کمک خواهد کرد تا </a:t>
            </a:r>
            <a:r>
              <a:rPr lang="fa-IR" sz="2800" b="1" dirty="0" smtClean="0">
                <a:solidFill>
                  <a:srgbClr val="FF0000"/>
                </a:solidFill>
                <a:latin typeface="Times New Roman" pitchFamily="18" charset="0"/>
                <a:cs typeface="Times New Roman" pitchFamily="18" charset="0"/>
              </a:rPr>
              <a:t>متغيرهاي مورد نظر را بهتر شناسايی</a:t>
            </a:r>
            <a:r>
              <a:rPr lang="fa-IR" sz="2800" b="1" dirty="0" smtClean="0">
                <a:latin typeface="Times New Roman" pitchFamily="18" charset="0"/>
                <a:cs typeface="Times New Roman" pitchFamily="18" charset="0"/>
              </a:rPr>
              <a:t> کند.</a:t>
            </a:r>
          </a:p>
          <a:p>
            <a:pPr rtl="1" fontAlgn="auto">
              <a:lnSpc>
                <a:spcPct val="150000"/>
              </a:lnSpc>
              <a:spcAft>
                <a:spcPts val="0"/>
              </a:spcAft>
              <a:buFont typeface="Arial" pitchFamily="34" charset="0"/>
              <a:buChar char="•"/>
              <a:defRPr/>
            </a:pPr>
            <a:r>
              <a:rPr lang="fa-IR" sz="2800" b="1" dirty="0" smtClean="0">
                <a:latin typeface="Times New Roman" pitchFamily="18" charset="0"/>
                <a:cs typeface="Times New Roman" pitchFamily="18" charset="0"/>
              </a:rPr>
              <a:t>تکيه گاه محکمي براي </a:t>
            </a:r>
            <a:r>
              <a:rPr lang="fa-IR" sz="2800" b="1" dirty="0" smtClean="0">
                <a:solidFill>
                  <a:srgbClr val="FF0000"/>
                </a:solidFill>
                <a:latin typeface="Times New Roman" pitchFamily="18" charset="0"/>
                <a:cs typeface="Times New Roman" pitchFamily="18" charset="0"/>
              </a:rPr>
              <a:t>استدلال منطقي در مرحله بررسي و ارزيابي فرضيه ها و استنتاج بويژه در تحقيقات توصيفي-تحليلي </a:t>
            </a:r>
            <a:r>
              <a:rPr lang="fa-IR" sz="2800" b="1" dirty="0" smtClean="0">
                <a:latin typeface="Times New Roman" pitchFamily="18" charset="0"/>
                <a:cs typeface="Times New Roman" pitchFamily="18" charset="0"/>
              </a:rPr>
              <a:t>می باشد.</a:t>
            </a:r>
          </a:p>
          <a:p>
            <a:pPr rtl="1" fontAlgn="auto">
              <a:lnSpc>
                <a:spcPct val="150000"/>
              </a:lnSpc>
              <a:spcAft>
                <a:spcPts val="0"/>
              </a:spcAft>
              <a:buFont typeface="Arial" pitchFamily="34" charset="0"/>
              <a:buChar char="•"/>
              <a:defRPr/>
            </a:pPr>
            <a:endParaRPr lang="en-US" sz="2800" b="1" dirty="0" smtClean="0">
              <a:latin typeface="Times New Roman" pitchFamily="18" charset="0"/>
              <a:cs typeface="Times New Roman" pitchFamily="18" charset="0"/>
            </a:endParaRPr>
          </a:p>
        </p:txBody>
      </p:sp>
      <p:sp>
        <p:nvSpPr>
          <p:cNvPr id="5" name="Rectangle 4"/>
          <p:cNvSpPr/>
          <p:nvPr/>
        </p:nvSpPr>
        <p:spPr>
          <a:xfrm>
            <a:off x="4724401" y="457200"/>
            <a:ext cx="3962400" cy="523220"/>
          </a:xfrm>
          <a:prstGeom prst="rect">
            <a:avLst/>
          </a:prstGeom>
        </p:spPr>
        <p:txBody>
          <a:bodyPr wrap="square">
            <a:spAutoFit/>
          </a:bodyPr>
          <a:lstStyle/>
          <a:p>
            <a:r>
              <a:rPr lang="fa-IR" sz="2800" b="1" i="1" dirty="0" smtClean="0">
                <a:latin typeface="Times New Roman" pitchFamily="18" charset="0"/>
                <a:cs typeface="Times New Roman" pitchFamily="18" charset="0"/>
              </a:rPr>
              <a:t>ادامه.....</a:t>
            </a:r>
            <a:endParaRPr lang="en-US" sz="2800" i="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8850" name="Rectangle 2"/>
          <p:cNvSpPr>
            <a:spLocks noGrp="1" noChangeArrowheads="1"/>
          </p:cNvSpPr>
          <p:nvPr>
            <p:ph type="title"/>
          </p:nvPr>
        </p:nvSpPr>
        <p:spPr>
          <a:xfrm>
            <a:off x="914400" y="0"/>
            <a:ext cx="7772400" cy="762000"/>
          </a:xfrm>
        </p:spPr>
        <p:txBody>
          <a:bodyPr>
            <a:normAutofit/>
          </a:bodyPr>
          <a:lstStyle/>
          <a:p>
            <a:pPr algn="ctr" rtl="1"/>
            <a:r>
              <a:rPr lang="fa-IR" sz="3200" b="1" dirty="0">
                <a:solidFill>
                  <a:schemeClr val="tx1"/>
                </a:solidFill>
                <a:latin typeface="Times New Roman" pitchFamily="18" charset="0"/>
                <a:cs typeface="Times New Roman" pitchFamily="18" charset="0"/>
              </a:rPr>
              <a:t>دلایل استناد</a:t>
            </a:r>
            <a:endParaRPr lang="en-US" sz="3200" b="1" dirty="0">
              <a:solidFill>
                <a:schemeClr val="tx1"/>
              </a:solidFill>
              <a:latin typeface="Times New Roman" pitchFamily="18" charset="0"/>
              <a:cs typeface="Times New Roman" pitchFamily="18" charset="0"/>
            </a:endParaRPr>
          </a:p>
        </p:txBody>
      </p:sp>
      <p:sp>
        <p:nvSpPr>
          <p:cNvPr id="1358851" name="Rectangle 3"/>
          <p:cNvSpPr>
            <a:spLocks noGrp="1" noChangeArrowheads="1"/>
          </p:cNvSpPr>
          <p:nvPr>
            <p:ph type="body" idx="1"/>
          </p:nvPr>
        </p:nvSpPr>
        <p:spPr>
          <a:xfrm>
            <a:off x="228600" y="762000"/>
            <a:ext cx="8686800" cy="5867399"/>
          </a:xfrm>
        </p:spPr>
        <p:txBody>
          <a:bodyPr>
            <a:noAutofit/>
          </a:bodyPr>
          <a:lstStyle/>
          <a:p>
            <a:pPr marL="609600" indent="-609600" algn="just" rtl="1">
              <a:spcBef>
                <a:spcPct val="10000"/>
              </a:spcBef>
              <a:spcAft>
                <a:spcPct val="5000"/>
              </a:spcAft>
              <a:buFont typeface="Wingdings" pitchFamily="2" charset="2"/>
              <a:buAutoNum type="arabicPeriod"/>
            </a:pPr>
            <a:r>
              <a:rPr lang="fa-IR" sz="2400" b="1" dirty="0">
                <a:latin typeface="Times New Roman" pitchFamily="18" charset="0"/>
                <a:cs typeface="Times New Roman" pitchFamily="18" charset="0"/>
              </a:rPr>
              <a:t>تجلیل از پیشکسوتان</a:t>
            </a:r>
          </a:p>
          <a:p>
            <a:pPr marL="609600" indent="-609600" algn="just" rtl="1">
              <a:spcBef>
                <a:spcPct val="10000"/>
              </a:spcBef>
              <a:spcAft>
                <a:spcPct val="5000"/>
              </a:spcAft>
              <a:buFont typeface="Wingdings" pitchFamily="2" charset="2"/>
              <a:buAutoNum type="arabicPeriod"/>
            </a:pPr>
            <a:r>
              <a:rPr lang="fa-IR" sz="2400" b="1" dirty="0">
                <a:latin typeface="Times New Roman" pitchFamily="18" charset="0"/>
                <a:cs typeface="Times New Roman" pitchFamily="18" charset="0"/>
              </a:rPr>
              <a:t>اعتباربخشی به آثار مرتبط (تجلیل از همکاران)</a:t>
            </a:r>
          </a:p>
          <a:p>
            <a:pPr marL="609600" indent="-609600" algn="just" rtl="1">
              <a:spcBef>
                <a:spcPct val="10000"/>
              </a:spcBef>
              <a:spcAft>
                <a:spcPct val="5000"/>
              </a:spcAft>
              <a:buFont typeface="Wingdings" pitchFamily="2" charset="2"/>
              <a:buAutoNum type="arabicPeriod"/>
            </a:pPr>
            <a:r>
              <a:rPr lang="fa-IR" sz="2400" b="1" dirty="0">
                <a:latin typeface="Times New Roman" pitchFamily="18" charset="0"/>
                <a:cs typeface="Times New Roman" pitchFamily="18" charset="0"/>
              </a:rPr>
              <a:t>شناسایی روش و ابزار </a:t>
            </a:r>
            <a:r>
              <a:rPr lang="fa-IR" sz="2400" b="1" dirty="0" smtClean="0">
                <a:latin typeface="Times New Roman" pitchFamily="18" charset="0"/>
                <a:cs typeface="Times New Roman" pitchFamily="18" charset="0"/>
              </a:rPr>
              <a:t>پژوهش</a:t>
            </a:r>
            <a:endParaRPr lang="fa-IR" sz="2400" b="1" dirty="0">
              <a:latin typeface="Times New Roman" pitchFamily="18" charset="0"/>
              <a:cs typeface="Times New Roman" pitchFamily="18" charset="0"/>
            </a:endParaRPr>
          </a:p>
          <a:p>
            <a:pPr marL="609600" indent="-609600" algn="just" rtl="1">
              <a:spcBef>
                <a:spcPct val="10000"/>
              </a:spcBef>
              <a:spcAft>
                <a:spcPct val="5000"/>
              </a:spcAft>
              <a:buFont typeface="Wingdings" pitchFamily="2" charset="2"/>
              <a:buAutoNum type="arabicPeriod"/>
            </a:pPr>
            <a:r>
              <a:rPr lang="fa-IR" sz="2400" b="1" dirty="0">
                <a:latin typeface="Times New Roman" pitchFamily="18" charset="0"/>
                <a:cs typeface="Times New Roman" pitchFamily="18" charset="0"/>
              </a:rPr>
              <a:t>ارائه زمینه های مطالعاتی</a:t>
            </a:r>
          </a:p>
          <a:p>
            <a:pPr marL="609600" indent="-609600" algn="just" rtl="1">
              <a:spcBef>
                <a:spcPct val="10000"/>
              </a:spcBef>
              <a:spcAft>
                <a:spcPct val="5000"/>
              </a:spcAft>
              <a:buFont typeface="Wingdings" pitchFamily="2" charset="2"/>
              <a:buAutoNum type="arabicPeriod"/>
            </a:pPr>
            <a:r>
              <a:rPr lang="fa-IR" sz="2400" b="1" dirty="0">
                <a:latin typeface="Times New Roman" pitchFamily="18" charset="0"/>
                <a:cs typeface="Times New Roman" pitchFamily="18" charset="0"/>
              </a:rPr>
              <a:t>اصلاح اثر خود</a:t>
            </a:r>
          </a:p>
          <a:p>
            <a:pPr marL="609600" indent="-609600" algn="just" rtl="1">
              <a:spcBef>
                <a:spcPct val="10000"/>
              </a:spcBef>
              <a:spcAft>
                <a:spcPct val="5000"/>
              </a:spcAft>
              <a:buFont typeface="Wingdings" pitchFamily="2" charset="2"/>
              <a:buAutoNum type="arabicPeriod"/>
            </a:pPr>
            <a:r>
              <a:rPr lang="fa-IR" sz="2400" b="1" dirty="0">
                <a:latin typeface="Times New Roman" pitchFamily="18" charset="0"/>
                <a:cs typeface="Times New Roman" pitchFamily="18" charset="0"/>
              </a:rPr>
              <a:t>اصلاح اثر دیگران</a:t>
            </a:r>
          </a:p>
          <a:p>
            <a:pPr marL="609600" indent="-609600" algn="just" rtl="1">
              <a:spcBef>
                <a:spcPct val="10000"/>
              </a:spcBef>
              <a:spcAft>
                <a:spcPct val="5000"/>
              </a:spcAft>
              <a:buFont typeface="Wingdings" pitchFamily="2" charset="2"/>
              <a:buAutoNum type="arabicPeriod"/>
            </a:pPr>
            <a:r>
              <a:rPr lang="fa-IR" sz="2400" b="1" dirty="0">
                <a:latin typeface="Times New Roman" pitchFamily="18" charset="0"/>
                <a:cs typeface="Times New Roman" pitchFamily="18" charset="0"/>
              </a:rPr>
              <a:t>نقد آثار پیشین</a:t>
            </a:r>
          </a:p>
          <a:p>
            <a:pPr marL="609600" indent="-609600" algn="just" rtl="1">
              <a:spcBef>
                <a:spcPct val="10000"/>
              </a:spcBef>
              <a:spcAft>
                <a:spcPct val="5000"/>
              </a:spcAft>
              <a:buFont typeface="Wingdings" pitchFamily="2" charset="2"/>
              <a:buAutoNum type="arabicPeriod"/>
            </a:pPr>
            <a:r>
              <a:rPr lang="fa-IR" sz="2400" b="1" dirty="0">
                <a:latin typeface="Times New Roman" pitchFamily="18" charset="0"/>
                <a:cs typeface="Times New Roman" pitchFamily="18" charset="0"/>
              </a:rPr>
              <a:t>اثبات ادعا</a:t>
            </a:r>
          </a:p>
          <a:p>
            <a:pPr marL="609600" indent="-609600" algn="just" rtl="1">
              <a:spcBef>
                <a:spcPct val="10000"/>
              </a:spcBef>
              <a:spcAft>
                <a:spcPct val="5000"/>
              </a:spcAft>
              <a:buFont typeface="Wingdings" pitchFamily="2" charset="2"/>
              <a:buAutoNum type="arabicPeriod"/>
            </a:pPr>
            <a:r>
              <a:rPr lang="fa-IR" sz="2400" b="1" dirty="0">
                <a:latin typeface="Times New Roman" pitchFamily="18" charset="0"/>
                <a:cs typeface="Times New Roman" pitchFamily="18" charset="0"/>
              </a:rPr>
              <a:t>آگاه سازی محققان از آثار در دست انتشار</a:t>
            </a:r>
            <a:endParaRPr lang="en-US" sz="2400" b="1" dirty="0">
              <a:latin typeface="Times New Roman" pitchFamily="18" charset="0"/>
              <a:cs typeface="Times New Roman" pitchFamily="18" charset="0"/>
            </a:endParaRPr>
          </a:p>
          <a:p>
            <a:pPr marL="609600" indent="-609600" algn="just" rtl="1">
              <a:spcBef>
                <a:spcPct val="10000"/>
              </a:spcBef>
              <a:spcAft>
                <a:spcPct val="5000"/>
              </a:spcAft>
              <a:buFont typeface="Wingdings" pitchFamily="2" charset="2"/>
              <a:buAutoNum type="arabicPeriod"/>
            </a:pPr>
            <a:r>
              <a:rPr lang="fa-IR" sz="2400" b="1" dirty="0">
                <a:latin typeface="Times New Roman" pitchFamily="18" charset="0"/>
                <a:cs typeface="Times New Roman" pitchFamily="18" charset="0"/>
              </a:rPr>
              <a:t>هدایت مخاطبان به آثاری که نمایه نشده اند یا به شکلی مطلوب منتشر نشده اند</a:t>
            </a:r>
          </a:p>
          <a:p>
            <a:pPr marL="609600" indent="-609600" algn="just" rtl="1">
              <a:spcBef>
                <a:spcPct val="10000"/>
              </a:spcBef>
              <a:spcAft>
                <a:spcPct val="5000"/>
              </a:spcAft>
              <a:buFont typeface="Wingdings" pitchFamily="2" charset="2"/>
              <a:buAutoNum type="arabicPeriod"/>
            </a:pPr>
            <a:r>
              <a:rPr lang="fa-IR" sz="2400" b="1" dirty="0">
                <a:latin typeface="Times New Roman" pitchFamily="18" charset="0"/>
                <a:cs typeface="Times New Roman" pitchFamily="18" charset="0"/>
              </a:rPr>
              <a:t>سندیت بخشی به داده ها و مقوله های </a:t>
            </a:r>
            <a:r>
              <a:rPr lang="fa-IR" sz="2400" b="1" dirty="0" smtClean="0">
                <a:latin typeface="Times New Roman" pitchFamily="18" charset="0"/>
                <a:cs typeface="Times New Roman" pitchFamily="18" charset="0"/>
              </a:rPr>
              <a:t>مسلم</a:t>
            </a:r>
          </a:p>
          <a:p>
            <a:pPr marL="609600" indent="-609600" algn="just" rtl="1">
              <a:spcBef>
                <a:spcPct val="10000"/>
              </a:spcBef>
              <a:spcAft>
                <a:spcPct val="5000"/>
              </a:spcAft>
              <a:buNone/>
            </a:pPr>
            <a:r>
              <a:rPr lang="fa-IR" sz="2400" b="1" dirty="0" smtClean="0">
                <a:latin typeface="Times New Roman" pitchFamily="18" charset="0"/>
                <a:cs typeface="Times New Roman" pitchFamily="18" charset="0"/>
              </a:rPr>
              <a:t>12- رسمیت بخشی به آثار بنیادی که در آن ها اندیشه یا مفهومی بدیع مورد بحث قرار گرفته است</a:t>
            </a:r>
          </a:p>
          <a:p>
            <a:pPr marL="609600" indent="-609600" algn="just" rtl="1">
              <a:spcBef>
                <a:spcPct val="10000"/>
              </a:spcBef>
              <a:spcAft>
                <a:spcPct val="5000"/>
              </a:spcAft>
              <a:buFont typeface="Wingdings" pitchFamily="2" charset="2"/>
              <a:buAutoNum type="arabicPeriod"/>
            </a:pPr>
            <a:endParaRPr lang="fa-IR" sz="2000" b="1" dirty="0" smtClean="0">
              <a:latin typeface="Times New Roman" pitchFamily="18" charset="0"/>
              <a:cs typeface="Times New Roman" pitchFamily="18" charset="0"/>
            </a:endParaRPr>
          </a:p>
          <a:p>
            <a:pPr marL="609600" indent="-609600" algn="just" rtl="1">
              <a:spcBef>
                <a:spcPct val="10000"/>
              </a:spcBef>
              <a:spcAft>
                <a:spcPct val="5000"/>
              </a:spcAft>
              <a:buNone/>
            </a:pPr>
            <a:endParaRPr lang="fa-IR" sz="2000" b="1"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8850"/>
                                        </p:tgtEl>
                                        <p:attrNameLst>
                                          <p:attrName>style.visibility</p:attrName>
                                        </p:attrNameLst>
                                      </p:cBhvr>
                                      <p:to>
                                        <p:strVal val="visible"/>
                                      </p:to>
                                    </p:set>
                                    <p:animEffect transition="in" filter="fade">
                                      <p:cBhvr>
                                        <p:cTn id="7" dur="2000"/>
                                        <p:tgtEl>
                                          <p:spTgt spid="13588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8851">
                                            <p:txEl>
                                              <p:pRg st="0" end="0"/>
                                            </p:txEl>
                                          </p:spTgt>
                                        </p:tgtEl>
                                        <p:attrNameLst>
                                          <p:attrName>style.visibility</p:attrName>
                                        </p:attrNameLst>
                                      </p:cBhvr>
                                      <p:to>
                                        <p:strVal val="visible"/>
                                      </p:to>
                                    </p:set>
                                    <p:animEffect transition="in" filter="fade">
                                      <p:cBhvr>
                                        <p:cTn id="12" dur="2000"/>
                                        <p:tgtEl>
                                          <p:spTgt spid="13588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8851">
                                            <p:txEl>
                                              <p:pRg st="1" end="1"/>
                                            </p:txEl>
                                          </p:spTgt>
                                        </p:tgtEl>
                                        <p:attrNameLst>
                                          <p:attrName>style.visibility</p:attrName>
                                        </p:attrNameLst>
                                      </p:cBhvr>
                                      <p:to>
                                        <p:strVal val="visible"/>
                                      </p:to>
                                    </p:set>
                                    <p:animEffect transition="in" filter="fade">
                                      <p:cBhvr>
                                        <p:cTn id="17" dur="2000"/>
                                        <p:tgtEl>
                                          <p:spTgt spid="13588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8851">
                                            <p:txEl>
                                              <p:pRg st="2" end="2"/>
                                            </p:txEl>
                                          </p:spTgt>
                                        </p:tgtEl>
                                        <p:attrNameLst>
                                          <p:attrName>style.visibility</p:attrName>
                                        </p:attrNameLst>
                                      </p:cBhvr>
                                      <p:to>
                                        <p:strVal val="visible"/>
                                      </p:to>
                                    </p:set>
                                    <p:animEffect transition="in" filter="fade">
                                      <p:cBhvr>
                                        <p:cTn id="22" dur="2000"/>
                                        <p:tgtEl>
                                          <p:spTgt spid="13588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8851">
                                            <p:txEl>
                                              <p:pRg st="3" end="3"/>
                                            </p:txEl>
                                          </p:spTgt>
                                        </p:tgtEl>
                                        <p:attrNameLst>
                                          <p:attrName>style.visibility</p:attrName>
                                        </p:attrNameLst>
                                      </p:cBhvr>
                                      <p:to>
                                        <p:strVal val="visible"/>
                                      </p:to>
                                    </p:set>
                                    <p:animEffect transition="in" filter="fade">
                                      <p:cBhvr>
                                        <p:cTn id="27" dur="2000"/>
                                        <p:tgtEl>
                                          <p:spTgt spid="13588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8851">
                                            <p:txEl>
                                              <p:pRg st="4" end="4"/>
                                            </p:txEl>
                                          </p:spTgt>
                                        </p:tgtEl>
                                        <p:attrNameLst>
                                          <p:attrName>style.visibility</p:attrName>
                                        </p:attrNameLst>
                                      </p:cBhvr>
                                      <p:to>
                                        <p:strVal val="visible"/>
                                      </p:to>
                                    </p:set>
                                    <p:animEffect transition="in" filter="fade">
                                      <p:cBhvr>
                                        <p:cTn id="32" dur="2000"/>
                                        <p:tgtEl>
                                          <p:spTgt spid="135885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8851">
                                            <p:txEl>
                                              <p:pRg st="5" end="5"/>
                                            </p:txEl>
                                          </p:spTgt>
                                        </p:tgtEl>
                                        <p:attrNameLst>
                                          <p:attrName>style.visibility</p:attrName>
                                        </p:attrNameLst>
                                      </p:cBhvr>
                                      <p:to>
                                        <p:strVal val="visible"/>
                                      </p:to>
                                    </p:set>
                                    <p:animEffect transition="in" filter="fade">
                                      <p:cBhvr>
                                        <p:cTn id="37" dur="2000"/>
                                        <p:tgtEl>
                                          <p:spTgt spid="135885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58851">
                                            <p:txEl>
                                              <p:pRg st="6" end="6"/>
                                            </p:txEl>
                                          </p:spTgt>
                                        </p:tgtEl>
                                        <p:attrNameLst>
                                          <p:attrName>style.visibility</p:attrName>
                                        </p:attrNameLst>
                                      </p:cBhvr>
                                      <p:to>
                                        <p:strVal val="visible"/>
                                      </p:to>
                                    </p:set>
                                    <p:animEffect transition="in" filter="fade">
                                      <p:cBhvr>
                                        <p:cTn id="42" dur="2000"/>
                                        <p:tgtEl>
                                          <p:spTgt spid="135885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58851">
                                            <p:txEl>
                                              <p:pRg st="7" end="7"/>
                                            </p:txEl>
                                          </p:spTgt>
                                        </p:tgtEl>
                                        <p:attrNameLst>
                                          <p:attrName>style.visibility</p:attrName>
                                        </p:attrNameLst>
                                      </p:cBhvr>
                                      <p:to>
                                        <p:strVal val="visible"/>
                                      </p:to>
                                    </p:set>
                                    <p:animEffect transition="in" filter="fade">
                                      <p:cBhvr>
                                        <p:cTn id="47" dur="2000"/>
                                        <p:tgtEl>
                                          <p:spTgt spid="135885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58851">
                                            <p:txEl>
                                              <p:pRg st="8" end="8"/>
                                            </p:txEl>
                                          </p:spTgt>
                                        </p:tgtEl>
                                        <p:attrNameLst>
                                          <p:attrName>style.visibility</p:attrName>
                                        </p:attrNameLst>
                                      </p:cBhvr>
                                      <p:to>
                                        <p:strVal val="visible"/>
                                      </p:to>
                                    </p:set>
                                    <p:animEffect transition="in" filter="fade">
                                      <p:cBhvr>
                                        <p:cTn id="52" dur="2000"/>
                                        <p:tgtEl>
                                          <p:spTgt spid="1358851">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58851">
                                            <p:txEl>
                                              <p:pRg st="9" end="9"/>
                                            </p:txEl>
                                          </p:spTgt>
                                        </p:tgtEl>
                                        <p:attrNameLst>
                                          <p:attrName>style.visibility</p:attrName>
                                        </p:attrNameLst>
                                      </p:cBhvr>
                                      <p:to>
                                        <p:strVal val="visible"/>
                                      </p:to>
                                    </p:set>
                                    <p:animEffect transition="in" filter="fade">
                                      <p:cBhvr>
                                        <p:cTn id="57" dur="2000"/>
                                        <p:tgtEl>
                                          <p:spTgt spid="1358851">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58851">
                                            <p:txEl>
                                              <p:pRg st="10" end="10"/>
                                            </p:txEl>
                                          </p:spTgt>
                                        </p:tgtEl>
                                        <p:attrNameLst>
                                          <p:attrName>style.visibility</p:attrName>
                                        </p:attrNameLst>
                                      </p:cBhvr>
                                      <p:to>
                                        <p:strVal val="visible"/>
                                      </p:to>
                                    </p:set>
                                    <p:animEffect transition="in" filter="fade">
                                      <p:cBhvr>
                                        <p:cTn id="62" dur="2000"/>
                                        <p:tgtEl>
                                          <p:spTgt spid="1358851">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58851">
                                            <p:txEl>
                                              <p:pRg st="11" end="11"/>
                                            </p:txEl>
                                          </p:spTgt>
                                        </p:tgtEl>
                                        <p:attrNameLst>
                                          <p:attrName>style.visibility</p:attrName>
                                        </p:attrNameLst>
                                      </p:cBhvr>
                                      <p:to>
                                        <p:strVal val="visible"/>
                                      </p:to>
                                    </p:set>
                                    <p:animEffect transition="in" filter="fade">
                                      <p:cBhvr>
                                        <p:cTn id="67" dur="2000"/>
                                        <p:tgtEl>
                                          <p:spTgt spid="13588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88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76200"/>
            <a:ext cx="7696199" cy="584775"/>
          </a:xfrm>
          <a:prstGeom prst="rect">
            <a:avLst/>
          </a:prstGeom>
        </p:spPr>
        <p:txBody>
          <a:bodyPr wrap="square">
            <a:spAutoFit/>
          </a:bodyPr>
          <a:lstStyle/>
          <a:p>
            <a:pPr algn="ctr" rtl="1"/>
            <a:r>
              <a:rPr lang="fa-IR" sz="3200" b="1" dirty="0" smtClean="0">
                <a:solidFill>
                  <a:srgbClr val="FF0000"/>
                </a:solidFill>
              </a:rPr>
              <a:t>تعريف استدلال و انواع آن</a:t>
            </a:r>
            <a:endParaRPr lang="en-US" sz="3200" b="1" dirty="0">
              <a:solidFill>
                <a:srgbClr val="FF0000"/>
              </a:solidFill>
            </a:endParaRPr>
          </a:p>
        </p:txBody>
      </p:sp>
      <p:sp>
        <p:nvSpPr>
          <p:cNvPr id="5" name="Rectangle 4"/>
          <p:cNvSpPr/>
          <p:nvPr/>
        </p:nvSpPr>
        <p:spPr>
          <a:xfrm>
            <a:off x="228600" y="685800"/>
            <a:ext cx="8610600" cy="1078950"/>
          </a:xfrm>
          <a:prstGeom prst="rect">
            <a:avLst/>
          </a:prstGeom>
        </p:spPr>
        <p:txBody>
          <a:bodyPr wrap="square">
            <a:spAutoFit/>
          </a:bodyPr>
          <a:lstStyle/>
          <a:p>
            <a:pPr fontAlgn="auto">
              <a:lnSpc>
                <a:spcPct val="120000"/>
              </a:lnSpc>
              <a:spcAft>
                <a:spcPts val="0"/>
              </a:spcAft>
              <a:buFont typeface="Arial" pitchFamily="34" charset="0"/>
              <a:buNone/>
              <a:defRPr/>
            </a:pPr>
            <a:r>
              <a:rPr lang="fa-IR" sz="2800" b="1" dirty="0" smtClean="0"/>
              <a:t>استدلال را تمسک فکر به معلومات به منظور کشف مجهولات تعريف کرده اند.استدلال به سه نوع تقسيم ميشود:قياس، استقرا و تمثيل.</a:t>
            </a:r>
          </a:p>
        </p:txBody>
      </p:sp>
      <p:sp>
        <p:nvSpPr>
          <p:cNvPr id="6" name="Rectangle 5"/>
          <p:cNvSpPr/>
          <p:nvPr/>
        </p:nvSpPr>
        <p:spPr>
          <a:xfrm>
            <a:off x="533400" y="1828800"/>
            <a:ext cx="8229600" cy="2825389"/>
          </a:xfrm>
          <a:prstGeom prst="rect">
            <a:avLst/>
          </a:prstGeom>
        </p:spPr>
        <p:txBody>
          <a:bodyPr wrap="square">
            <a:spAutoFit/>
          </a:bodyPr>
          <a:lstStyle/>
          <a:p>
            <a:pPr rtl="1" fontAlgn="auto">
              <a:lnSpc>
                <a:spcPct val="120000"/>
              </a:lnSpc>
              <a:spcAft>
                <a:spcPts val="0"/>
              </a:spcAft>
              <a:buFont typeface="Arial" pitchFamily="34" charset="0"/>
              <a:buNone/>
              <a:defRPr/>
            </a:pPr>
            <a:r>
              <a:rPr lang="fa-IR" sz="2400" b="1" dirty="0" smtClean="0">
                <a:solidFill>
                  <a:srgbClr val="FF0000"/>
                </a:solidFill>
              </a:rPr>
              <a:t>استدلال قياسي (</a:t>
            </a:r>
            <a:r>
              <a:rPr lang="en-US" sz="2400" b="1" dirty="0" smtClean="0"/>
              <a:t>Deductive Reasoning</a:t>
            </a:r>
            <a:r>
              <a:rPr lang="fa-IR" sz="2400" b="1" dirty="0" smtClean="0">
                <a:solidFill>
                  <a:srgbClr val="FF0000"/>
                </a:solidFill>
              </a:rPr>
              <a:t>)</a:t>
            </a:r>
            <a:r>
              <a:rPr lang="fa-IR" sz="2400" b="1" dirty="0" smtClean="0"/>
              <a:t>:در اين استدلال فکر از طريق معلومات کلي , مجهولات جزيي را کشف ميکند. مثال: </a:t>
            </a:r>
          </a:p>
          <a:p>
            <a:pPr rtl="1" fontAlgn="auto">
              <a:lnSpc>
                <a:spcPct val="120000"/>
              </a:lnSpc>
              <a:spcAft>
                <a:spcPts val="0"/>
              </a:spcAft>
              <a:buFont typeface="Arial" pitchFamily="34" charset="0"/>
              <a:buNone/>
              <a:defRPr/>
            </a:pPr>
            <a:r>
              <a:rPr lang="fa-IR" sz="2400" b="1" dirty="0" smtClean="0"/>
              <a:t>همه سازمانها دچار اضمحلال می گردند. </a:t>
            </a:r>
          </a:p>
          <a:p>
            <a:pPr rtl="1" fontAlgn="auto">
              <a:lnSpc>
                <a:spcPct val="120000"/>
              </a:lnSpc>
              <a:spcAft>
                <a:spcPts val="0"/>
              </a:spcAft>
              <a:buFont typeface="Arial" pitchFamily="34" charset="0"/>
              <a:buNone/>
              <a:defRPr/>
            </a:pPr>
            <a:r>
              <a:rPr lang="fa-IR" sz="2400" b="1" dirty="0" smtClean="0"/>
              <a:t>آموزش و پرورش یک سازمان است. </a:t>
            </a:r>
          </a:p>
          <a:p>
            <a:pPr rtl="1" fontAlgn="auto">
              <a:lnSpc>
                <a:spcPct val="120000"/>
              </a:lnSpc>
              <a:spcAft>
                <a:spcPts val="0"/>
              </a:spcAft>
              <a:buFont typeface="Arial" pitchFamily="34" charset="0"/>
              <a:buNone/>
              <a:defRPr/>
            </a:pPr>
            <a:r>
              <a:rPr lang="fa-IR" sz="2400" b="1" dirty="0" smtClean="0"/>
              <a:t> آموزش و پرورش دچار اضمحلال می گردد. </a:t>
            </a:r>
          </a:p>
          <a:p>
            <a:pPr rtl="1" fontAlgn="auto">
              <a:lnSpc>
                <a:spcPct val="120000"/>
              </a:lnSpc>
              <a:spcAft>
                <a:spcPts val="0"/>
              </a:spcAft>
              <a:buFont typeface="Arial" pitchFamily="34" charset="0"/>
              <a:buNone/>
              <a:defRPr/>
            </a:pPr>
            <a:endParaRPr lang="fa-IR" sz="2800" b="1" dirty="0" smtClean="0"/>
          </a:p>
        </p:txBody>
      </p:sp>
      <p:sp>
        <p:nvSpPr>
          <p:cNvPr id="7" name="Rectangle 6"/>
          <p:cNvSpPr/>
          <p:nvPr/>
        </p:nvSpPr>
        <p:spPr>
          <a:xfrm>
            <a:off x="228600" y="4191000"/>
            <a:ext cx="8610600" cy="1837041"/>
          </a:xfrm>
          <a:prstGeom prst="rect">
            <a:avLst/>
          </a:prstGeom>
        </p:spPr>
        <p:txBody>
          <a:bodyPr wrap="square">
            <a:spAutoFit/>
          </a:bodyPr>
          <a:lstStyle/>
          <a:p>
            <a:pPr rtl="1" fontAlgn="auto">
              <a:lnSpc>
                <a:spcPct val="120000"/>
              </a:lnSpc>
              <a:spcAft>
                <a:spcPts val="0"/>
              </a:spcAft>
              <a:buFont typeface="Arial" pitchFamily="34" charset="0"/>
              <a:buNone/>
              <a:defRPr/>
            </a:pPr>
            <a:r>
              <a:rPr lang="fa-IR" sz="2400" b="1" dirty="0" smtClean="0">
                <a:solidFill>
                  <a:srgbClr val="FF0000"/>
                </a:solidFill>
              </a:rPr>
              <a:t>استدلال استقرايي</a:t>
            </a:r>
            <a:r>
              <a:rPr lang="en-US" sz="2400" b="1" dirty="0" smtClean="0">
                <a:solidFill>
                  <a:srgbClr val="FF0000"/>
                </a:solidFill>
              </a:rPr>
              <a:t> </a:t>
            </a:r>
            <a:r>
              <a:rPr lang="fa-IR" sz="2400" b="1" dirty="0" smtClean="0">
                <a:solidFill>
                  <a:srgbClr val="FF0000"/>
                </a:solidFill>
              </a:rPr>
              <a:t>(</a:t>
            </a:r>
            <a:r>
              <a:rPr lang="en-US" sz="2400" b="1" dirty="0" smtClean="0"/>
              <a:t>Inductive Reasoning</a:t>
            </a:r>
            <a:r>
              <a:rPr lang="fa-IR" sz="2400" b="1" dirty="0" smtClean="0">
                <a:solidFill>
                  <a:srgbClr val="FF0000"/>
                </a:solidFill>
              </a:rPr>
              <a:t>) </a:t>
            </a:r>
            <a:r>
              <a:rPr lang="fa-IR" sz="2400" b="1" dirty="0" smtClean="0"/>
              <a:t>: در اين روش فکر با استفاده از معلومات</a:t>
            </a:r>
            <a:r>
              <a:rPr lang="en-US" sz="2400" b="1" dirty="0" smtClean="0"/>
              <a:t> </a:t>
            </a:r>
            <a:r>
              <a:rPr lang="fa-IR" sz="2400" b="1" dirty="0" smtClean="0"/>
              <a:t>جزيي و برقراري ارتباط بين آنها حکم کلي استنتاج ميشود. </a:t>
            </a:r>
            <a:r>
              <a:rPr lang="fa-IR" sz="2400" b="1" dirty="0" smtClean="0">
                <a:solidFill>
                  <a:srgbClr val="00B050"/>
                </a:solidFill>
              </a:rPr>
              <a:t>مثال: هر سازمان دارای آنتروپی که مشاهده شده، دچار اضمحلال می گردد. بنابراین تمام سازمنهایی که دارای آنتروپی هستند، محکوم به نابودی می باشند.  </a:t>
            </a:r>
            <a:r>
              <a:rPr lang="en-US" sz="2400" b="1" dirty="0" smtClean="0">
                <a:solidFill>
                  <a:srgbClr val="00B050"/>
                </a:solidFill>
              </a:rPr>
              <a:t>   </a:t>
            </a:r>
            <a:r>
              <a:rPr lang="fa-IR" sz="2400" b="1" dirty="0" smtClean="0">
                <a:solidFill>
                  <a:srgbClr val="00B050"/>
                </a:solidFill>
              </a:rPr>
              <a:t> </a:t>
            </a:r>
          </a:p>
        </p:txBody>
      </p:sp>
      <p:sp>
        <p:nvSpPr>
          <p:cNvPr id="8" name="Rectangle 7"/>
          <p:cNvSpPr/>
          <p:nvPr/>
        </p:nvSpPr>
        <p:spPr>
          <a:xfrm>
            <a:off x="609600" y="6114938"/>
            <a:ext cx="8153400" cy="507447"/>
          </a:xfrm>
          <a:prstGeom prst="rect">
            <a:avLst/>
          </a:prstGeom>
        </p:spPr>
        <p:txBody>
          <a:bodyPr wrap="square">
            <a:spAutoFit/>
          </a:bodyPr>
          <a:lstStyle/>
          <a:p>
            <a:pPr fontAlgn="auto">
              <a:lnSpc>
                <a:spcPct val="120000"/>
              </a:lnSpc>
              <a:spcAft>
                <a:spcPts val="0"/>
              </a:spcAft>
              <a:buFont typeface="Arial" pitchFamily="34" charset="0"/>
              <a:buNone/>
              <a:defRPr/>
            </a:pPr>
            <a:r>
              <a:rPr lang="fa-IR" sz="2400" b="1" dirty="0" smtClean="0">
                <a:solidFill>
                  <a:srgbClr val="FF0000"/>
                </a:solidFill>
              </a:rPr>
              <a:t>تمثيل() </a:t>
            </a:r>
            <a:r>
              <a:rPr lang="fa-IR" sz="2400" b="1" dirty="0" smtClean="0"/>
              <a:t>:عبارتست از استفاده از مشابهت يک معلوم براي کشف مجهول</a:t>
            </a:r>
            <a:endParaRPr 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9874" name="Rectangle 2"/>
          <p:cNvSpPr>
            <a:spLocks noGrp="1" noChangeArrowheads="1"/>
          </p:cNvSpPr>
          <p:nvPr>
            <p:ph type="title"/>
          </p:nvPr>
        </p:nvSpPr>
        <p:spPr>
          <a:xfrm>
            <a:off x="914400" y="0"/>
            <a:ext cx="7772400" cy="914400"/>
          </a:xfrm>
        </p:spPr>
        <p:txBody>
          <a:bodyPr/>
          <a:lstStyle/>
          <a:p>
            <a:pPr algn="ctr" rtl="1"/>
            <a:r>
              <a:rPr lang="fa-IR" sz="3600" b="1" dirty="0">
                <a:solidFill>
                  <a:srgbClr val="FF0000"/>
                </a:solidFill>
                <a:latin typeface="Times New Roman" pitchFamily="18" charset="0"/>
                <a:cs typeface="Times New Roman" pitchFamily="18" charset="0"/>
              </a:rPr>
              <a:t>کاربرد استناد</a:t>
            </a:r>
            <a:endParaRPr lang="en-US" sz="3600" b="1" dirty="0">
              <a:solidFill>
                <a:srgbClr val="FF0000"/>
              </a:solidFill>
              <a:latin typeface="Times New Roman" pitchFamily="18" charset="0"/>
              <a:cs typeface="Times New Roman" pitchFamily="18" charset="0"/>
            </a:endParaRPr>
          </a:p>
        </p:txBody>
      </p:sp>
      <p:sp>
        <p:nvSpPr>
          <p:cNvPr id="1359875" name="Rectangle 3"/>
          <p:cNvSpPr>
            <a:spLocks noGrp="1" noChangeArrowheads="1"/>
          </p:cNvSpPr>
          <p:nvPr>
            <p:ph type="body" idx="1"/>
          </p:nvPr>
        </p:nvSpPr>
        <p:spPr>
          <a:xfrm>
            <a:off x="571500" y="1447800"/>
            <a:ext cx="7886700" cy="4495800"/>
          </a:xfrm>
        </p:spPr>
        <p:txBody>
          <a:bodyPr>
            <a:normAutofit/>
          </a:bodyPr>
          <a:lstStyle/>
          <a:p>
            <a:pPr marL="609600" indent="-609600" algn="just" rtl="1">
              <a:lnSpc>
                <a:spcPct val="110000"/>
              </a:lnSpc>
              <a:spcAft>
                <a:spcPct val="20000"/>
              </a:spcAft>
              <a:buFont typeface="Wingdings" pitchFamily="2" charset="2"/>
              <a:buAutoNum type="arabicPeriod"/>
            </a:pPr>
            <a:r>
              <a:rPr lang="fa-IR" sz="2800" b="1" dirty="0">
                <a:latin typeface="Times New Roman" pitchFamily="18" charset="0"/>
                <a:cs typeface="Times New Roman" pitchFamily="18" charset="0"/>
              </a:rPr>
              <a:t>تحلیل استنادی و نمایه استنادی</a:t>
            </a:r>
          </a:p>
          <a:p>
            <a:pPr marL="609600" indent="-609600" algn="just" rtl="1">
              <a:lnSpc>
                <a:spcPct val="110000"/>
              </a:lnSpc>
              <a:spcAft>
                <a:spcPct val="20000"/>
              </a:spcAft>
              <a:buFont typeface="Wingdings" pitchFamily="2" charset="2"/>
              <a:buAutoNum type="arabicPeriod"/>
            </a:pPr>
            <a:r>
              <a:rPr lang="fa-IR" sz="2800" b="1" dirty="0">
                <a:latin typeface="Times New Roman" pitchFamily="18" charset="0"/>
                <a:cs typeface="Times New Roman" pitchFamily="18" charset="0"/>
              </a:rPr>
              <a:t>پیگیری خط سیر و تحول یک اندیشه در طول زمان</a:t>
            </a:r>
          </a:p>
          <a:p>
            <a:pPr marL="609600" indent="-609600" algn="just" rtl="1">
              <a:lnSpc>
                <a:spcPct val="110000"/>
              </a:lnSpc>
              <a:spcAft>
                <a:spcPct val="20000"/>
              </a:spcAft>
              <a:buFont typeface="Wingdings" pitchFamily="2" charset="2"/>
              <a:buAutoNum type="arabicPeriod"/>
            </a:pPr>
            <a:r>
              <a:rPr lang="fa-IR" sz="2800" b="1" dirty="0">
                <a:latin typeface="Times New Roman" pitchFamily="18" charset="0"/>
                <a:cs typeface="Times New Roman" pitchFamily="18" charset="0"/>
              </a:rPr>
              <a:t>رعایت حق مالکیت معنوی پدیدآورندگان</a:t>
            </a:r>
          </a:p>
          <a:p>
            <a:pPr marL="609600" indent="-609600" algn="just" rtl="1">
              <a:lnSpc>
                <a:spcPct val="110000"/>
              </a:lnSpc>
              <a:spcAft>
                <a:spcPct val="20000"/>
              </a:spcAft>
              <a:buFont typeface="Wingdings" pitchFamily="2" charset="2"/>
              <a:buAutoNum type="arabicPeriod"/>
            </a:pPr>
            <a:r>
              <a:rPr lang="fa-IR" sz="2800" b="1" dirty="0">
                <a:latin typeface="Times New Roman" pitchFamily="18" charset="0"/>
                <a:cs typeface="Times New Roman" pitchFamily="18" charset="0"/>
              </a:rPr>
              <a:t>تمیز اندیشه ها و یافته های حاصل از اندیشه ها و اطلاعات وام گرفته از آثار دیگران</a:t>
            </a:r>
          </a:p>
          <a:p>
            <a:pPr marL="609600" indent="-609600" algn="just" rtl="1">
              <a:lnSpc>
                <a:spcPct val="110000"/>
              </a:lnSpc>
              <a:spcAft>
                <a:spcPct val="20000"/>
              </a:spcAft>
              <a:buFont typeface="Wingdings" pitchFamily="2" charset="2"/>
              <a:buAutoNum type="arabicPeriod"/>
            </a:pPr>
            <a:r>
              <a:rPr lang="fa-IR" sz="2800" b="1" dirty="0">
                <a:latin typeface="Times New Roman" pitchFamily="18" charset="0"/>
                <a:cs typeface="Times New Roman" pitchFamily="18" charset="0"/>
              </a:rPr>
              <a:t>هدایت مخاطب به سرچشمه اصلی اندیشه ها و اطلاعات</a:t>
            </a:r>
          </a:p>
          <a:p>
            <a:pPr marL="609600" indent="-609600" algn="just" rtl="1">
              <a:lnSpc>
                <a:spcPct val="110000"/>
              </a:lnSpc>
              <a:spcAft>
                <a:spcPct val="20000"/>
              </a:spcAft>
              <a:buFont typeface="Wingdings" pitchFamily="2" charset="2"/>
              <a:buAutoNum type="arabicPeriod"/>
            </a:pPr>
            <a:r>
              <a:rPr lang="fa-IR" sz="2800" b="1"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9874"/>
                                        </p:tgtEl>
                                        <p:attrNameLst>
                                          <p:attrName>style.visibility</p:attrName>
                                        </p:attrNameLst>
                                      </p:cBhvr>
                                      <p:to>
                                        <p:strVal val="visible"/>
                                      </p:to>
                                    </p:set>
                                    <p:animEffect transition="in" filter="fade">
                                      <p:cBhvr>
                                        <p:cTn id="7" dur="2000"/>
                                        <p:tgtEl>
                                          <p:spTgt spid="13598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9875">
                                            <p:txEl>
                                              <p:pRg st="0" end="0"/>
                                            </p:txEl>
                                          </p:spTgt>
                                        </p:tgtEl>
                                        <p:attrNameLst>
                                          <p:attrName>style.visibility</p:attrName>
                                        </p:attrNameLst>
                                      </p:cBhvr>
                                      <p:to>
                                        <p:strVal val="visible"/>
                                      </p:to>
                                    </p:set>
                                    <p:animEffect transition="in" filter="fade">
                                      <p:cBhvr>
                                        <p:cTn id="12" dur="2000"/>
                                        <p:tgtEl>
                                          <p:spTgt spid="13598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9875">
                                            <p:txEl>
                                              <p:pRg st="1" end="1"/>
                                            </p:txEl>
                                          </p:spTgt>
                                        </p:tgtEl>
                                        <p:attrNameLst>
                                          <p:attrName>style.visibility</p:attrName>
                                        </p:attrNameLst>
                                      </p:cBhvr>
                                      <p:to>
                                        <p:strVal val="visible"/>
                                      </p:to>
                                    </p:set>
                                    <p:animEffect transition="in" filter="fade">
                                      <p:cBhvr>
                                        <p:cTn id="17" dur="2000"/>
                                        <p:tgtEl>
                                          <p:spTgt spid="13598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9875">
                                            <p:txEl>
                                              <p:pRg st="2" end="2"/>
                                            </p:txEl>
                                          </p:spTgt>
                                        </p:tgtEl>
                                        <p:attrNameLst>
                                          <p:attrName>style.visibility</p:attrName>
                                        </p:attrNameLst>
                                      </p:cBhvr>
                                      <p:to>
                                        <p:strVal val="visible"/>
                                      </p:to>
                                    </p:set>
                                    <p:animEffect transition="in" filter="fade">
                                      <p:cBhvr>
                                        <p:cTn id="22" dur="2000"/>
                                        <p:tgtEl>
                                          <p:spTgt spid="13598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9875">
                                            <p:txEl>
                                              <p:pRg st="3" end="3"/>
                                            </p:txEl>
                                          </p:spTgt>
                                        </p:tgtEl>
                                        <p:attrNameLst>
                                          <p:attrName>style.visibility</p:attrName>
                                        </p:attrNameLst>
                                      </p:cBhvr>
                                      <p:to>
                                        <p:strVal val="visible"/>
                                      </p:to>
                                    </p:set>
                                    <p:animEffect transition="in" filter="fade">
                                      <p:cBhvr>
                                        <p:cTn id="27" dur="2000"/>
                                        <p:tgtEl>
                                          <p:spTgt spid="135987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9875">
                                            <p:txEl>
                                              <p:pRg st="4" end="4"/>
                                            </p:txEl>
                                          </p:spTgt>
                                        </p:tgtEl>
                                        <p:attrNameLst>
                                          <p:attrName>style.visibility</p:attrName>
                                        </p:attrNameLst>
                                      </p:cBhvr>
                                      <p:to>
                                        <p:strVal val="visible"/>
                                      </p:to>
                                    </p:set>
                                    <p:animEffect transition="in" filter="fade">
                                      <p:cBhvr>
                                        <p:cTn id="32" dur="2000"/>
                                        <p:tgtEl>
                                          <p:spTgt spid="135987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9875">
                                            <p:txEl>
                                              <p:pRg st="5" end="5"/>
                                            </p:txEl>
                                          </p:spTgt>
                                        </p:tgtEl>
                                        <p:attrNameLst>
                                          <p:attrName>style.visibility</p:attrName>
                                        </p:attrNameLst>
                                      </p:cBhvr>
                                      <p:to>
                                        <p:strVal val="visible"/>
                                      </p:to>
                                    </p:set>
                                    <p:animEffect transition="in" filter="fade">
                                      <p:cBhvr>
                                        <p:cTn id="37" dur="2000"/>
                                        <p:tgtEl>
                                          <p:spTgt spid="13598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87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r" rtl="1"/>
            <a:r>
              <a:rPr lang="fa-IR" sz="3200" b="1" dirty="0" smtClean="0">
                <a:latin typeface="Times New Roman" pitchFamily="18" charset="0"/>
                <a:cs typeface="Times New Roman" pitchFamily="18" charset="0"/>
              </a:rPr>
              <a:t>نکات مهم در نوشتن ادبیات تحقیق:</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382000" cy="4724400"/>
          </a:xfrm>
        </p:spPr>
        <p:txBody>
          <a:bodyPr>
            <a:noAutofit/>
          </a:bodyPr>
          <a:lstStyle/>
          <a:p>
            <a:pPr algn="r" rtl="1"/>
            <a:r>
              <a:rPr lang="fa-IR" sz="2400" b="1" dirty="0" smtClean="0">
                <a:latin typeface="Times New Roman" pitchFamily="18" charset="0"/>
                <a:cs typeface="Times New Roman" pitchFamily="18" charset="0"/>
              </a:rPr>
              <a:t>مطالب از کلی به جزئی تنظیم گردد.</a:t>
            </a:r>
          </a:p>
          <a:p>
            <a:pPr algn="r" rtl="1"/>
            <a:r>
              <a:rPr lang="fa-IR" sz="2400" b="1" dirty="0" smtClean="0">
                <a:latin typeface="Times New Roman" pitchFamily="18" charset="0"/>
                <a:cs typeface="Times New Roman" pitchFamily="18" charset="0"/>
              </a:rPr>
              <a:t>ابتدا تئوریهای تحقیق که مرتبط با موضوع و متغیرها می باشند، نوشته شوند و بگونه ای تنظیم گردد تا به فرضیات یا سئوالات تحقیق پایان پذیرد.</a:t>
            </a:r>
          </a:p>
          <a:p>
            <a:pPr algn="r" rtl="1"/>
            <a:r>
              <a:rPr lang="fa-IR" sz="2400" b="1" dirty="0" smtClean="0">
                <a:latin typeface="Times New Roman" pitchFamily="18" charset="0"/>
                <a:cs typeface="Times New Roman" pitchFamily="18" charset="0"/>
              </a:rPr>
              <a:t>ادبیات تحقیق نباید بدون قید و شرط و دلیل منطقی نوشته شود، باید با دیدی انتقادی و منصفانه به مطالعه منابع پرداخت.</a:t>
            </a:r>
          </a:p>
          <a:p>
            <a:pPr algn="r" rtl="1"/>
            <a:r>
              <a:rPr lang="fa-IR" sz="2400" b="1" dirty="0" smtClean="0">
                <a:latin typeface="Times New Roman" pitchFamily="18" charset="0"/>
                <a:cs typeface="Times New Roman" pitchFamily="18" charset="0"/>
              </a:rPr>
              <a:t>تحقیقاتی که مستقیم یا غیر مستقیم با تحقیق مرتبط هستند، گزارش شوند.</a:t>
            </a:r>
          </a:p>
          <a:p>
            <a:pPr algn="r" rtl="1"/>
            <a:r>
              <a:rPr lang="fa-IR" sz="2400" b="1" dirty="0" smtClean="0">
                <a:latin typeface="Times New Roman" pitchFamily="18" charset="0"/>
                <a:cs typeface="Times New Roman" pitchFamily="18" charset="0"/>
              </a:rPr>
              <a:t>مطالب دارای نظم و ارتباط منطقی باشند.</a:t>
            </a:r>
          </a:p>
          <a:p>
            <a:pPr algn="r" rtl="1"/>
            <a:r>
              <a:rPr lang="fa-IR" sz="2400" b="1" dirty="0" smtClean="0">
                <a:latin typeface="Times New Roman" pitchFamily="18" charset="0"/>
                <a:cs typeface="Times New Roman" pitchFamily="18" charset="0"/>
              </a:rPr>
              <a:t>ابتدا به نتایج تحقیقات اخیر اشاره شود و سپس تحقیقات سالهای قبل بر اساس نظم زمانی نوشته شود. </a:t>
            </a:r>
          </a:p>
          <a:p>
            <a:pPr algn="r" rtl="1"/>
            <a:r>
              <a:rPr lang="fa-IR" sz="2400" b="1" dirty="0" smtClean="0">
                <a:latin typeface="Times New Roman" pitchFamily="18" charset="0"/>
                <a:cs typeface="Times New Roman" pitchFamily="18" charset="0"/>
              </a:rPr>
              <a:t>در پایان ساختار مفهومی تحقیق که حاوی ارتباط تئوریهای تحقیق است، رسم گردد.  </a:t>
            </a:r>
          </a:p>
          <a:p>
            <a:pPr algn="r" rtl="1">
              <a:buNone/>
            </a:pPr>
            <a:r>
              <a:rPr lang="fa-IR"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ox(i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200" b="1" dirty="0" smtClean="0">
                <a:latin typeface="Times New Roman" pitchFamily="18" charset="0"/>
                <a:cs typeface="Times New Roman" pitchFamily="18" charset="0"/>
              </a:rPr>
              <a:t>روش مطالعه منابع</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pPr algn="r" rtl="1">
              <a:lnSpc>
                <a:spcPct val="150000"/>
              </a:lnSpc>
              <a:buFont typeface="Wingdings" pitchFamily="2" charset="2"/>
              <a:buChar char="v"/>
            </a:pPr>
            <a:r>
              <a:rPr lang="fa-IR" sz="2800" b="1" dirty="0" smtClean="0"/>
              <a:t>شروع با جدیدترین منابع مطالعاتی</a:t>
            </a:r>
          </a:p>
          <a:p>
            <a:pPr algn="r" rtl="1">
              <a:lnSpc>
                <a:spcPct val="150000"/>
              </a:lnSpc>
              <a:buNone/>
            </a:pPr>
            <a:r>
              <a:rPr lang="fa-IR" sz="2800" b="1" dirty="0" smtClean="0"/>
              <a:t>محاسن: </a:t>
            </a:r>
          </a:p>
          <a:p>
            <a:pPr algn="r" rtl="1">
              <a:lnSpc>
                <a:spcPct val="150000"/>
              </a:lnSpc>
            </a:pPr>
            <a:r>
              <a:rPr lang="fa-IR" sz="2800" b="1" dirty="0" smtClean="0">
                <a:solidFill>
                  <a:srgbClr val="FF0000"/>
                </a:solidFill>
              </a:rPr>
              <a:t>در بر داشتن منابع قبلی</a:t>
            </a:r>
          </a:p>
          <a:p>
            <a:pPr algn="r" rtl="1">
              <a:lnSpc>
                <a:spcPct val="150000"/>
              </a:lnSpc>
            </a:pPr>
            <a:r>
              <a:rPr lang="fa-IR" sz="2800" b="1" dirty="0" smtClean="0">
                <a:solidFill>
                  <a:srgbClr val="FF0000"/>
                </a:solidFill>
              </a:rPr>
              <a:t>عدم تکرار اشتباهات گذشتگان</a:t>
            </a:r>
          </a:p>
          <a:p>
            <a:pPr algn="r" rtl="1">
              <a:lnSpc>
                <a:spcPct val="150000"/>
              </a:lnSpc>
            </a:pPr>
            <a:r>
              <a:rPr lang="fa-IR" sz="2800" b="1" dirty="0" smtClean="0">
                <a:solidFill>
                  <a:srgbClr val="FF0000"/>
                </a:solidFill>
              </a:rPr>
              <a:t>جلوگیری از انباشته شدن اطلاعات نامربوط</a:t>
            </a:r>
          </a:p>
          <a:p>
            <a:pPr algn="r" rtl="1">
              <a:lnSpc>
                <a:spcPct val="150000"/>
              </a:lnSpc>
              <a:buFont typeface="Wingdings" pitchFamily="2" charset="2"/>
              <a:buChar char="v"/>
            </a:pPr>
            <a:r>
              <a:rPr lang="fa-IR" sz="2800" b="1" dirty="0" smtClean="0"/>
              <a:t>حوزه معین و مشخصی مورد مطالعه قرار گیرد.</a:t>
            </a:r>
          </a:p>
          <a:p>
            <a:pPr algn="r" rtl="1">
              <a:lnSpc>
                <a:spcPct val="150000"/>
              </a:lnSpc>
              <a:buFont typeface="Wingdings" pitchFamily="2" charset="2"/>
              <a:buChar char="v"/>
            </a:pPr>
            <a:r>
              <a:rPr lang="fa-IR" sz="2800" b="1" dirty="0" smtClean="0"/>
              <a:t>ابتدا خلاصه یا چکیده منابع مطالعه شود.</a:t>
            </a:r>
          </a:p>
          <a:p>
            <a:pPr algn="r" rtl="1">
              <a:lnSpc>
                <a:spcPct val="150000"/>
              </a:lnSpc>
              <a:buFont typeface="Wingdings" pitchFamily="2" charset="2"/>
              <a:buChar char="v"/>
            </a:pPr>
            <a:r>
              <a:rPr lang="fa-IR" sz="2800" b="1" dirty="0" smtClean="0"/>
              <a:t>ذکر کامل مشخصات منابع مطالعه</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ox(i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ox(i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box(in)">
                                      <p:cBhvr>
                                        <p:cTn id="52" dur="500"/>
                                        <p:tgtEl>
                                          <p:spTgt spid="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
                                            <p:txEl>
                                              <p:pRg st="1" end="1"/>
                                            </p:txEl>
                                          </p:spTgt>
                                        </p:tgtEl>
                                        <p:attrNameLst>
                                          <p:attrName>style.visibility</p:attrName>
                                        </p:attrNameLst>
                                      </p:cBhvr>
                                      <p:to>
                                        <p:strVal val="visible"/>
                                      </p:to>
                                    </p:set>
                                    <p:animEffect transition="in" filter="box(in)">
                                      <p:cBhvr>
                                        <p:cTn id="57" dur="500"/>
                                        <p:tgtEl>
                                          <p:spTgt spid="3">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3">
                                            <p:txEl>
                                              <p:pRg st="2" end="2"/>
                                            </p:txEl>
                                          </p:spTgt>
                                        </p:tgtEl>
                                        <p:attrNameLst>
                                          <p:attrName>style.visibility</p:attrName>
                                        </p:attrNameLst>
                                      </p:cBhvr>
                                      <p:to>
                                        <p:strVal val="visible"/>
                                      </p:to>
                                    </p:set>
                                    <p:animEffect transition="in" filter="box(in)">
                                      <p:cBhvr>
                                        <p:cTn id="62" dur="500"/>
                                        <p:tgtEl>
                                          <p:spTgt spid="3">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box(in)">
                                      <p:cBhvr>
                                        <p:cTn id="67" dur="500"/>
                                        <p:tgtEl>
                                          <p:spTgt spid="3">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3">
                                            <p:txEl>
                                              <p:pRg st="4" end="4"/>
                                            </p:txEl>
                                          </p:spTgt>
                                        </p:tgtEl>
                                        <p:attrNameLst>
                                          <p:attrName>style.visibility</p:attrName>
                                        </p:attrNameLst>
                                      </p:cBhvr>
                                      <p:to>
                                        <p:strVal val="visible"/>
                                      </p:to>
                                    </p:set>
                                    <p:animEffect transition="in" filter="box(in)">
                                      <p:cBhvr>
                                        <p:cTn id="72" dur="500"/>
                                        <p:tgtEl>
                                          <p:spTgt spid="3">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Effect transition="in" filter="box(in)">
                                      <p:cBhvr>
                                        <p:cTn id="77" dur="500"/>
                                        <p:tgtEl>
                                          <p:spTgt spid="3">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3">
                                            <p:txEl>
                                              <p:pRg st="6" end="6"/>
                                            </p:txEl>
                                          </p:spTgt>
                                        </p:tgtEl>
                                        <p:attrNameLst>
                                          <p:attrName>style.visibility</p:attrName>
                                        </p:attrNameLst>
                                      </p:cBhvr>
                                      <p:to>
                                        <p:strVal val="visible"/>
                                      </p:to>
                                    </p:set>
                                    <p:animEffect transition="in" filter="box(in)">
                                      <p:cBhvr>
                                        <p:cTn id="82" dur="500"/>
                                        <p:tgtEl>
                                          <p:spTgt spid="3">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3">
                                            <p:txEl>
                                              <p:pRg st="7" end="7"/>
                                            </p:txEl>
                                          </p:spTgt>
                                        </p:tgtEl>
                                        <p:attrNameLst>
                                          <p:attrName>style.visibility</p:attrName>
                                        </p:attrNameLst>
                                      </p:cBhvr>
                                      <p:to>
                                        <p:strVal val="visible"/>
                                      </p:to>
                                    </p:set>
                                    <p:animEffect transition="in" filter="box(in)">
                                      <p:cBhvr>
                                        <p:cTn id="8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1042988" y="260350"/>
            <a:ext cx="7772400" cy="971550"/>
          </a:xfrm>
        </p:spPr>
        <p:txBody>
          <a:bodyPr>
            <a:normAutofit/>
          </a:bodyPr>
          <a:lstStyle/>
          <a:p>
            <a:pPr rtl="1"/>
            <a:r>
              <a:rPr lang="fa-IR" sz="3200" b="1" dirty="0" smtClean="0"/>
              <a:t>روش دستيابي به سوابق و ادبيات مساله:</a:t>
            </a:r>
            <a:endParaRPr lang="en-US" sz="3200" b="1" dirty="0" smtClean="0"/>
          </a:p>
        </p:txBody>
      </p:sp>
      <p:sp>
        <p:nvSpPr>
          <p:cNvPr id="94211" name="Rectangle 3"/>
          <p:cNvSpPr>
            <a:spLocks noGrp="1" noChangeArrowheads="1"/>
          </p:cNvSpPr>
          <p:nvPr>
            <p:ph type="subTitle" idx="1"/>
          </p:nvPr>
        </p:nvSpPr>
        <p:spPr>
          <a:xfrm>
            <a:off x="684213" y="1730375"/>
            <a:ext cx="7920037" cy="2232025"/>
          </a:xfrm>
        </p:spPr>
        <p:txBody>
          <a:bodyPr rtlCol="0">
            <a:normAutofit/>
          </a:bodyPr>
          <a:lstStyle/>
          <a:p>
            <a:pPr algn="r" rtl="1" fontAlgn="auto">
              <a:spcAft>
                <a:spcPts val="0"/>
              </a:spcAft>
              <a:buFont typeface="Arial" pitchFamily="34" charset="0"/>
              <a:buNone/>
              <a:defRPr/>
            </a:pPr>
            <a:endParaRPr lang="fa-IR" sz="2800" b="1" dirty="0" smtClean="0">
              <a:solidFill>
                <a:schemeClr val="tx1"/>
              </a:solidFill>
            </a:endParaRPr>
          </a:p>
          <a:p>
            <a:pPr algn="r" fontAlgn="auto">
              <a:spcAft>
                <a:spcPts val="0"/>
              </a:spcAft>
              <a:buFont typeface="Arial" pitchFamily="34" charset="0"/>
              <a:buNone/>
              <a:defRPr/>
            </a:pPr>
            <a:r>
              <a:rPr lang="fa-IR" sz="2800" b="1" dirty="0" smtClean="0">
                <a:solidFill>
                  <a:schemeClr val="tx1"/>
                </a:solidFill>
              </a:rPr>
              <a:t>الف) روش دستيابي به منابع و فهرست برداري از آنها</a:t>
            </a:r>
          </a:p>
          <a:p>
            <a:pPr algn="r" fontAlgn="auto">
              <a:spcAft>
                <a:spcPts val="0"/>
              </a:spcAft>
              <a:buFont typeface="Arial" pitchFamily="34" charset="0"/>
              <a:buNone/>
              <a:defRPr/>
            </a:pPr>
            <a:endParaRPr lang="fa-IR" sz="2800" b="1" dirty="0" smtClean="0">
              <a:solidFill>
                <a:schemeClr val="tx1"/>
              </a:solidFill>
            </a:endParaRPr>
          </a:p>
          <a:p>
            <a:pPr algn="r" fontAlgn="auto">
              <a:spcAft>
                <a:spcPts val="0"/>
              </a:spcAft>
              <a:buFont typeface="Arial" pitchFamily="34" charset="0"/>
              <a:buNone/>
              <a:defRPr/>
            </a:pPr>
            <a:r>
              <a:rPr lang="fa-IR" sz="2800" b="1" dirty="0" smtClean="0">
                <a:solidFill>
                  <a:schemeClr val="tx1"/>
                </a:solidFill>
              </a:rPr>
              <a:t>ب ) مطالعه و فيش برداري</a:t>
            </a:r>
            <a:endParaRPr lang="en-US" sz="2800" b="1"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ppt_x"/>
                                          </p:val>
                                        </p:tav>
                                        <p:tav tm="100000">
                                          <p:val>
                                            <p:strVal val="#ppt_x"/>
                                          </p:val>
                                        </p:tav>
                                      </p:tavLst>
                                    </p:anim>
                                    <p:anim calcmode="lin" valueType="num">
                                      <p:cBhvr additive="base">
                                        <p:cTn id="8" dur="500" fill="hold"/>
                                        <p:tgtEl>
                                          <p:spTgt spid="942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4211">
                                            <p:txEl>
                                              <p:pRg st="1" end="1"/>
                                            </p:txEl>
                                          </p:spTgt>
                                        </p:tgtEl>
                                        <p:attrNameLst>
                                          <p:attrName>style.visibility</p:attrName>
                                        </p:attrNameLst>
                                      </p:cBhvr>
                                      <p:to>
                                        <p:strVal val="visible"/>
                                      </p:to>
                                    </p:set>
                                    <p:anim calcmode="lin" valueType="num">
                                      <p:cBhvr additive="base">
                                        <p:cTn id="13" dur="5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4211">
                                            <p:txEl>
                                              <p:pRg st="3" end="3"/>
                                            </p:txEl>
                                          </p:spTgt>
                                        </p:tgtEl>
                                        <p:attrNameLst>
                                          <p:attrName>style.visibility</p:attrName>
                                        </p:attrNameLst>
                                      </p:cBhvr>
                                      <p:to>
                                        <p:strVal val="visible"/>
                                      </p:to>
                                    </p:set>
                                    <p:anim calcmode="lin" valueType="num">
                                      <p:cBhvr additive="base">
                                        <p:cTn id="19" dur="500" fill="hold"/>
                                        <p:tgtEl>
                                          <p:spTgt spid="942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2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684213" y="333375"/>
            <a:ext cx="7772400" cy="863600"/>
          </a:xfrm>
        </p:spPr>
        <p:txBody>
          <a:bodyPr>
            <a:normAutofit/>
          </a:bodyPr>
          <a:lstStyle/>
          <a:p>
            <a:r>
              <a:rPr lang="fa-IR" sz="3200" b="1" dirty="0" smtClean="0"/>
              <a:t>روش دستيابي به منابع و فهرست برداري از آنها</a:t>
            </a:r>
            <a:endParaRPr lang="en-US" sz="3200" b="1" dirty="0" smtClean="0"/>
          </a:p>
        </p:txBody>
      </p:sp>
      <p:sp>
        <p:nvSpPr>
          <p:cNvPr id="95235" name="Rectangle 3"/>
          <p:cNvSpPr>
            <a:spLocks noGrp="1" noChangeArrowheads="1"/>
          </p:cNvSpPr>
          <p:nvPr>
            <p:ph type="subTitle" idx="1"/>
          </p:nvPr>
        </p:nvSpPr>
        <p:spPr>
          <a:xfrm>
            <a:off x="611188" y="1268413"/>
            <a:ext cx="7848600" cy="5113337"/>
          </a:xfrm>
        </p:spPr>
        <p:txBody>
          <a:bodyPr rtlCol="0">
            <a:normAutofit/>
          </a:bodyPr>
          <a:lstStyle/>
          <a:p>
            <a:pPr algn="r" fontAlgn="auto">
              <a:lnSpc>
                <a:spcPct val="90000"/>
              </a:lnSpc>
              <a:spcAft>
                <a:spcPts val="0"/>
              </a:spcAft>
              <a:buFont typeface="Arial" pitchFamily="34" charset="0"/>
              <a:buNone/>
              <a:defRPr/>
            </a:pPr>
            <a:r>
              <a:rPr lang="fa-IR" sz="2800" dirty="0" smtClean="0"/>
              <a:t>-</a:t>
            </a:r>
            <a:r>
              <a:rPr lang="fa-IR" sz="2800" b="1" dirty="0" smtClean="0">
                <a:solidFill>
                  <a:schemeClr val="tx1"/>
                </a:solidFill>
              </a:rPr>
              <a:t>استفاده از کتابشناسيها</a:t>
            </a:r>
          </a:p>
          <a:p>
            <a:pPr algn="r" fontAlgn="auto">
              <a:lnSpc>
                <a:spcPct val="90000"/>
              </a:lnSpc>
              <a:spcAft>
                <a:spcPts val="0"/>
              </a:spcAft>
              <a:buFont typeface="Arial" pitchFamily="34" charset="0"/>
              <a:buNone/>
              <a:defRPr/>
            </a:pPr>
            <a:r>
              <a:rPr lang="fa-IR" sz="2800" b="1" dirty="0" smtClean="0">
                <a:solidFill>
                  <a:schemeClr val="tx1"/>
                </a:solidFill>
              </a:rPr>
              <a:t>-استفاده از فهرست مقالات</a:t>
            </a:r>
          </a:p>
          <a:p>
            <a:pPr algn="r" fontAlgn="auto">
              <a:lnSpc>
                <a:spcPct val="90000"/>
              </a:lnSpc>
              <a:spcAft>
                <a:spcPts val="0"/>
              </a:spcAft>
              <a:buFont typeface="Arial" pitchFamily="34" charset="0"/>
              <a:buNone/>
              <a:defRPr/>
            </a:pPr>
            <a:r>
              <a:rPr lang="fa-IR" sz="2800" b="1" dirty="0" smtClean="0">
                <a:solidFill>
                  <a:schemeClr val="tx1"/>
                </a:solidFill>
              </a:rPr>
              <a:t>-استفاده از نمايه ها </a:t>
            </a:r>
          </a:p>
          <a:p>
            <a:pPr algn="r" fontAlgn="auto">
              <a:lnSpc>
                <a:spcPct val="90000"/>
              </a:lnSpc>
              <a:spcAft>
                <a:spcPts val="0"/>
              </a:spcAft>
              <a:buFont typeface="Arial" pitchFamily="34" charset="0"/>
              <a:buNone/>
              <a:defRPr/>
            </a:pPr>
            <a:r>
              <a:rPr lang="fa-IR" sz="2800" b="1" dirty="0" smtClean="0">
                <a:solidFill>
                  <a:schemeClr val="tx1"/>
                </a:solidFill>
              </a:rPr>
              <a:t>-استفاده از کتابخانه</a:t>
            </a:r>
          </a:p>
          <a:p>
            <a:pPr algn="r" fontAlgn="auto">
              <a:lnSpc>
                <a:spcPct val="90000"/>
              </a:lnSpc>
              <a:spcAft>
                <a:spcPts val="0"/>
              </a:spcAft>
              <a:buFont typeface="Arial" pitchFamily="34" charset="0"/>
              <a:buNone/>
              <a:defRPr/>
            </a:pPr>
            <a:r>
              <a:rPr lang="fa-IR" sz="2800" b="1" dirty="0" smtClean="0">
                <a:solidFill>
                  <a:schemeClr val="tx1"/>
                </a:solidFill>
              </a:rPr>
              <a:t>-استفاده از فهرست تحقيقات</a:t>
            </a:r>
          </a:p>
          <a:p>
            <a:pPr algn="r" fontAlgn="auto">
              <a:lnSpc>
                <a:spcPct val="90000"/>
              </a:lnSpc>
              <a:spcAft>
                <a:spcPts val="0"/>
              </a:spcAft>
              <a:buFont typeface="Arial" pitchFamily="34" charset="0"/>
              <a:buNone/>
              <a:defRPr/>
            </a:pPr>
            <a:r>
              <a:rPr lang="fa-IR" sz="2800" b="1" dirty="0" smtClean="0">
                <a:solidFill>
                  <a:schemeClr val="tx1"/>
                </a:solidFill>
              </a:rPr>
              <a:t>-استفاده از چکيده ها </a:t>
            </a:r>
          </a:p>
          <a:p>
            <a:pPr algn="r" fontAlgn="auto">
              <a:lnSpc>
                <a:spcPct val="90000"/>
              </a:lnSpc>
              <a:spcAft>
                <a:spcPts val="0"/>
              </a:spcAft>
              <a:buFont typeface="Arial" pitchFamily="34" charset="0"/>
              <a:buNone/>
              <a:defRPr/>
            </a:pPr>
            <a:r>
              <a:rPr lang="fa-IR" sz="2800" b="1" dirty="0" smtClean="0">
                <a:solidFill>
                  <a:schemeClr val="tx1"/>
                </a:solidFill>
              </a:rPr>
              <a:t>-استفاده از مجموعه مقالات</a:t>
            </a:r>
          </a:p>
          <a:p>
            <a:pPr algn="r" fontAlgn="auto">
              <a:lnSpc>
                <a:spcPct val="90000"/>
              </a:lnSpc>
              <a:spcAft>
                <a:spcPts val="0"/>
              </a:spcAft>
              <a:buFont typeface="Arial" pitchFamily="34" charset="0"/>
              <a:buNone/>
              <a:defRPr/>
            </a:pPr>
            <a:r>
              <a:rPr lang="fa-IR" sz="2800" b="1" dirty="0" smtClean="0">
                <a:solidFill>
                  <a:schemeClr val="tx1"/>
                </a:solidFill>
              </a:rPr>
              <a:t>-استفاده از روش مصاحبه</a:t>
            </a:r>
          </a:p>
          <a:p>
            <a:pPr algn="r" fontAlgn="auto">
              <a:lnSpc>
                <a:spcPct val="90000"/>
              </a:lnSpc>
              <a:spcAft>
                <a:spcPts val="0"/>
              </a:spcAft>
              <a:buFont typeface="Arial" pitchFamily="34" charset="0"/>
              <a:buNone/>
              <a:defRPr/>
            </a:pPr>
            <a:r>
              <a:rPr lang="fa-IR" sz="2800" b="1" dirty="0" smtClean="0">
                <a:solidFill>
                  <a:schemeClr val="tx1"/>
                </a:solidFill>
              </a:rPr>
              <a:t>-استفاده از آرشيو ها</a:t>
            </a:r>
          </a:p>
          <a:p>
            <a:pPr algn="r" fontAlgn="auto">
              <a:lnSpc>
                <a:spcPct val="90000"/>
              </a:lnSpc>
              <a:spcAft>
                <a:spcPts val="0"/>
              </a:spcAft>
              <a:buFont typeface="Arial" pitchFamily="34" charset="0"/>
              <a:buNone/>
              <a:defRPr/>
            </a:pPr>
            <a:r>
              <a:rPr lang="fa-IR" sz="2800" b="1" dirty="0" smtClean="0">
                <a:solidFill>
                  <a:schemeClr val="tx1"/>
                </a:solidFill>
              </a:rPr>
              <a:t>-استفاده از سيستمهاي اطلاع رساني رايانه اي</a:t>
            </a:r>
            <a:endParaRPr lang="en-US" sz="2800" b="1"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additive="base">
                                        <p:cTn id="7" dur="500" fill="hold"/>
                                        <p:tgtEl>
                                          <p:spTgt spid="95234"/>
                                        </p:tgtEl>
                                        <p:attrNameLst>
                                          <p:attrName>ppt_x</p:attrName>
                                        </p:attrNameLst>
                                      </p:cBhvr>
                                      <p:tavLst>
                                        <p:tav tm="0">
                                          <p:val>
                                            <p:strVal val="#ppt_x"/>
                                          </p:val>
                                        </p:tav>
                                        <p:tav tm="100000">
                                          <p:val>
                                            <p:strVal val="#ppt_x"/>
                                          </p:val>
                                        </p:tav>
                                      </p:tavLst>
                                    </p:anim>
                                    <p:anim calcmode="lin" valueType="num">
                                      <p:cBhvr additive="base">
                                        <p:cTn id="8" dur="500" fill="hold"/>
                                        <p:tgtEl>
                                          <p:spTgt spid="952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5235">
                                            <p:txEl>
                                              <p:pRg st="0" end="0"/>
                                            </p:txEl>
                                          </p:spTgt>
                                        </p:tgtEl>
                                        <p:attrNameLst>
                                          <p:attrName>style.visibility</p:attrName>
                                        </p:attrNameLst>
                                      </p:cBhvr>
                                      <p:to>
                                        <p:strVal val="visible"/>
                                      </p:to>
                                    </p:set>
                                    <p:anim calcmode="lin" valueType="num">
                                      <p:cBhvr additive="base">
                                        <p:cTn id="13" dur="5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52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5235">
                                            <p:txEl>
                                              <p:pRg st="1" end="1"/>
                                            </p:txEl>
                                          </p:spTgt>
                                        </p:tgtEl>
                                        <p:attrNameLst>
                                          <p:attrName>style.visibility</p:attrName>
                                        </p:attrNameLst>
                                      </p:cBhvr>
                                      <p:to>
                                        <p:strVal val="visible"/>
                                      </p:to>
                                    </p:set>
                                    <p:anim calcmode="lin" valueType="num">
                                      <p:cBhvr additive="base">
                                        <p:cTn id="19" dur="500" fill="hold"/>
                                        <p:tgtEl>
                                          <p:spTgt spid="9523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52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5235">
                                            <p:txEl>
                                              <p:pRg st="2" end="2"/>
                                            </p:txEl>
                                          </p:spTgt>
                                        </p:tgtEl>
                                        <p:attrNameLst>
                                          <p:attrName>style.visibility</p:attrName>
                                        </p:attrNameLst>
                                      </p:cBhvr>
                                      <p:to>
                                        <p:strVal val="visible"/>
                                      </p:to>
                                    </p:set>
                                    <p:anim calcmode="lin" valueType="num">
                                      <p:cBhvr additive="base">
                                        <p:cTn id="25" dur="500" fill="hold"/>
                                        <p:tgtEl>
                                          <p:spTgt spid="9523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52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5235">
                                            <p:txEl>
                                              <p:pRg st="3" end="3"/>
                                            </p:txEl>
                                          </p:spTgt>
                                        </p:tgtEl>
                                        <p:attrNameLst>
                                          <p:attrName>style.visibility</p:attrName>
                                        </p:attrNameLst>
                                      </p:cBhvr>
                                      <p:to>
                                        <p:strVal val="visible"/>
                                      </p:to>
                                    </p:set>
                                    <p:anim calcmode="lin" valueType="num">
                                      <p:cBhvr additive="base">
                                        <p:cTn id="31" dur="500" fill="hold"/>
                                        <p:tgtEl>
                                          <p:spTgt spid="9523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52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5235">
                                            <p:txEl>
                                              <p:pRg st="4" end="4"/>
                                            </p:txEl>
                                          </p:spTgt>
                                        </p:tgtEl>
                                        <p:attrNameLst>
                                          <p:attrName>style.visibility</p:attrName>
                                        </p:attrNameLst>
                                      </p:cBhvr>
                                      <p:to>
                                        <p:strVal val="visible"/>
                                      </p:to>
                                    </p:set>
                                    <p:anim calcmode="lin" valueType="num">
                                      <p:cBhvr additive="base">
                                        <p:cTn id="37" dur="500" fill="hold"/>
                                        <p:tgtEl>
                                          <p:spTgt spid="9523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52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5235">
                                            <p:txEl>
                                              <p:pRg st="5" end="5"/>
                                            </p:txEl>
                                          </p:spTgt>
                                        </p:tgtEl>
                                        <p:attrNameLst>
                                          <p:attrName>style.visibility</p:attrName>
                                        </p:attrNameLst>
                                      </p:cBhvr>
                                      <p:to>
                                        <p:strVal val="visible"/>
                                      </p:to>
                                    </p:set>
                                    <p:anim calcmode="lin" valueType="num">
                                      <p:cBhvr additive="base">
                                        <p:cTn id="43" dur="500" fill="hold"/>
                                        <p:tgtEl>
                                          <p:spTgt spid="9523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52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5235">
                                            <p:txEl>
                                              <p:pRg st="6" end="6"/>
                                            </p:txEl>
                                          </p:spTgt>
                                        </p:tgtEl>
                                        <p:attrNameLst>
                                          <p:attrName>style.visibility</p:attrName>
                                        </p:attrNameLst>
                                      </p:cBhvr>
                                      <p:to>
                                        <p:strVal val="visible"/>
                                      </p:to>
                                    </p:set>
                                    <p:anim calcmode="lin" valueType="num">
                                      <p:cBhvr additive="base">
                                        <p:cTn id="49" dur="500" fill="hold"/>
                                        <p:tgtEl>
                                          <p:spTgt spid="9523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52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5235">
                                            <p:txEl>
                                              <p:pRg st="7" end="7"/>
                                            </p:txEl>
                                          </p:spTgt>
                                        </p:tgtEl>
                                        <p:attrNameLst>
                                          <p:attrName>style.visibility</p:attrName>
                                        </p:attrNameLst>
                                      </p:cBhvr>
                                      <p:to>
                                        <p:strVal val="visible"/>
                                      </p:to>
                                    </p:set>
                                    <p:anim calcmode="lin" valueType="num">
                                      <p:cBhvr additive="base">
                                        <p:cTn id="55" dur="500" fill="hold"/>
                                        <p:tgtEl>
                                          <p:spTgt spid="9523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52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5235">
                                            <p:txEl>
                                              <p:pRg st="8" end="8"/>
                                            </p:txEl>
                                          </p:spTgt>
                                        </p:tgtEl>
                                        <p:attrNameLst>
                                          <p:attrName>style.visibility</p:attrName>
                                        </p:attrNameLst>
                                      </p:cBhvr>
                                      <p:to>
                                        <p:strVal val="visible"/>
                                      </p:to>
                                    </p:set>
                                    <p:anim calcmode="lin" valueType="num">
                                      <p:cBhvr additive="base">
                                        <p:cTn id="61" dur="500" fill="hold"/>
                                        <p:tgtEl>
                                          <p:spTgt spid="9523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523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5235">
                                            <p:txEl>
                                              <p:pRg st="9" end="9"/>
                                            </p:txEl>
                                          </p:spTgt>
                                        </p:tgtEl>
                                        <p:attrNameLst>
                                          <p:attrName>style.visibility</p:attrName>
                                        </p:attrNameLst>
                                      </p:cBhvr>
                                      <p:to>
                                        <p:strVal val="visible"/>
                                      </p:to>
                                    </p:set>
                                    <p:anim calcmode="lin" valueType="num">
                                      <p:cBhvr additive="base">
                                        <p:cTn id="67" dur="500" fill="hold"/>
                                        <p:tgtEl>
                                          <p:spTgt spid="95235">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523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1258888" y="692150"/>
            <a:ext cx="6900862" cy="731838"/>
          </a:xfrm>
        </p:spPr>
        <p:txBody>
          <a:bodyPr>
            <a:normAutofit/>
          </a:bodyPr>
          <a:lstStyle/>
          <a:p>
            <a:pPr algn="r"/>
            <a:r>
              <a:rPr lang="fa-IR" sz="3200" b="1" dirty="0" smtClean="0"/>
              <a:t>استفاده از کتابشناسيها :</a:t>
            </a:r>
            <a:endParaRPr lang="en-US" sz="3200" b="1" dirty="0" smtClean="0"/>
          </a:p>
        </p:txBody>
      </p:sp>
      <p:sp>
        <p:nvSpPr>
          <p:cNvPr id="96259" name="Rectangle 3"/>
          <p:cNvSpPr>
            <a:spLocks noGrp="1" noChangeArrowheads="1"/>
          </p:cNvSpPr>
          <p:nvPr>
            <p:ph type="subTitle" idx="1"/>
          </p:nvPr>
        </p:nvSpPr>
        <p:spPr>
          <a:xfrm>
            <a:off x="1042988" y="1844675"/>
            <a:ext cx="7273925" cy="3794125"/>
          </a:xfrm>
        </p:spPr>
        <p:txBody>
          <a:bodyPr rtlCol="0">
            <a:normAutofit/>
          </a:bodyPr>
          <a:lstStyle/>
          <a:p>
            <a:pPr algn="r" fontAlgn="auto">
              <a:spcAft>
                <a:spcPts val="0"/>
              </a:spcAft>
              <a:buFont typeface="Arial" pitchFamily="34" charset="0"/>
              <a:buNone/>
              <a:defRPr/>
            </a:pPr>
            <a:endParaRPr lang="fa-IR" dirty="0" smtClean="0"/>
          </a:p>
          <a:p>
            <a:pPr algn="r" fontAlgn="auto">
              <a:spcAft>
                <a:spcPts val="0"/>
              </a:spcAft>
              <a:buFont typeface="Arial" pitchFamily="34" charset="0"/>
              <a:buNone/>
              <a:defRPr/>
            </a:pPr>
            <a:r>
              <a:rPr lang="fa-IR" b="1" dirty="0" smtClean="0">
                <a:solidFill>
                  <a:schemeClr val="tx1"/>
                </a:solidFill>
              </a:rPr>
              <a:t>اين منابع به وسيله موسسات و سازمانها دولتي و غير دولتي و کتابخانه هاي بزرگ تهيه ميشود و اطلاعاتي در خصوص مقاله ها و کتابهاي نوشته شده در باره </a:t>
            </a:r>
            <a:r>
              <a:rPr lang="fa-IR" b="1" dirty="0" smtClean="0">
                <a:solidFill>
                  <a:srgbClr val="FF0000"/>
                </a:solidFill>
              </a:rPr>
              <a:t>موضوع خاصي را ارائه </a:t>
            </a:r>
            <a:r>
              <a:rPr lang="fa-IR" b="1" dirty="0" smtClean="0">
                <a:solidFill>
                  <a:schemeClr val="tx1"/>
                </a:solidFill>
              </a:rPr>
              <a:t>ميدهد.</a:t>
            </a:r>
            <a:endParaRPr lang="en-US" b="1"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additive="base">
                                        <p:cTn id="7" dur="500" fill="hold"/>
                                        <p:tgtEl>
                                          <p:spTgt spid="96258"/>
                                        </p:tgtEl>
                                        <p:attrNameLst>
                                          <p:attrName>ppt_x</p:attrName>
                                        </p:attrNameLst>
                                      </p:cBhvr>
                                      <p:tavLst>
                                        <p:tav tm="0">
                                          <p:val>
                                            <p:strVal val="#ppt_x"/>
                                          </p:val>
                                        </p:tav>
                                        <p:tav tm="100000">
                                          <p:val>
                                            <p:strVal val="#ppt_x"/>
                                          </p:val>
                                        </p:tav>
                                      </p:tavLst>
                                    </p:anim>
                                    <p:anim calcmode="lin" valueType="num">
                                      <p:cBhvr additive="base">
                                        <p:cTn id="8" dur="500" fill="hold"/>
                                        <p:tgtEl>
                                          <p:spTgt spid="962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additive="base">
                                        <p:cTn id="13" dur="5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900113" y="476250"/>
            <a:ext cx="7772400" cy="612775"/>
          </a:xfrm>
        </p:spPr>
        <p:txBody>
          <a:bodyPr>
            <a:normAutofit fontScale="90000"/>
          </a:bodyPr>
          <a:lstStyle/>
          <a:p>
            <a:pPr algn="r"/>
            <a:r>
              <a:rPr lang="fa-IR" sz="3600" b="1" dirty="0" smtClean="0"/>
              <a:t>استفاده از فهرست مقالات</a:t>
            </a:r>
            <a:r>
              <a:rPr lang="fa-IR" sz="4000" b="1" dirty="0" smtClean="0"/>
              <a:t>:</a:t>
            </a:r>
            <a:endParaRPr lang="en-US" sz="4000" b="1" dirty="0" smtClean="0"/>
          </a:p>
        </p:txBody>
      </p:sp>
      <p:sp>
        <p:nvSpPr>
          <p:cNvPr id="97283" name="Rectangle 3"/>
          <p:cNvSpPr>
            <a:spLocks noGrp="1" noChangeArrowheads="1"/>
          </p:cNvSpPr>
          <p:nvPr>
            <p:ph type="subTitle" idx="1"/>
          </p:nvPr>
        </p:nvSpPr>
        <p:spPr>
          <a:xfrm>
            <a:off x="539750" y="2133600"/>
            <a:ext cx="7920038" cy="2209800"/>
          </a:xfrm>
        </p:spPr>
        <p:txBody>
          <a:bodyPr rtlCol="0">
            <a:normAutofit/>
          </a:bodyPr>
          <a:lstStyle/>
          <a:p>
            <a:pPr algn="r" fontAlgn="auto">
              <a:spcAft>
                <a:spcPts val="0"/>
              </a:spcAft>
              <a:buFont typeface="Arial" pitchFamily="34" charset="0"/>
              <a:buNone/>
              <a:defRPr/>
            </a:pPr>
            <a:r>
              <a:rPr lang="fa-IR" b="1" dirty="0" smtClean="0">
                <a:solidFill>
                  <a:schemeClr val="tx1"/>
                </a:solidFill>
              </a:rPr>
              <a:t>موسسات دولتي و غير دولتي و کتابخانه ها اقدام به تنظيم فهرست مقالات بر اساس موضوع يا حروف الفبا يا نوع مجله يا نشريه مي کنند و امکان مناسبي را در اختيار محقق قرار مي دهند .  </a:t>
            </a:r>
            <a:endParaRPr lang="en-US" b="1"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additive="base">
                                        <p:cTn id="7" dur="500" fill="hold"/>
                                        <p:tgtEl>
                                          <p:spTgt spid="97282"/>
                                        </p:tgtEl>
                                        <p:attrNameLst>
                                          <p:attrName>ppt_x</p:attrName>
                                        </p:attrNameLst>
                                      </p:cBhvr>
                                      <p:tavLst>
                                        <p:tav tm="0">
                                          <p:val>
                                            <p:strVal val="#ppt_x"/>
                                          </p:val>
                                        </p:tav>
                                        <p:tav tm="100000">
                                          <p:val>
                                            <p:strVal val="#ppt_x"/>
                                          </p:val>
                                        </p:tav>
                                      </p:tavLst>
                                    </p:anim>
                                    <p:anim calcmode="lin" valueType="num">
                                      <p:cBhvr additive="base">
                                        <p:cTn id="8" dur="500" fill="hold"/>
                                        <p:tgtEl>
                                          <p:spTgt spid="972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7283">
                                            <p:txEl>
                                              <p:pRg st="0" end="0"/>
                                            </p:txEl>
                                          </p:spTgt>
                                        </p:tgtEl>
                                        <p:attrNameLst>
                                          <p:attrName>style.visibility</p:attrName>
                                        </p:attrNameLst>
                                      </p:cBhvr>
                                      <p:to>
                                        <p:strVal val="visible"/>
                                      </p:to>
                                    </p:set>
                                    <p:anim calcmode="lin" valueType="num">
                                      <p:cBhvr additive="base">
                                        <p:cTn id="13" dur="5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827088" y="476250"/>
            <a:ext cx="7772400" cy="755650"/>
          </a:xfrm>
        </p:spPr>
        <p:txBody>
          <a:bodyPr/>
          <a:lstStyle/>
          <a:p>
            <a:pPr algn="r"/>
            <a:r>
              <a:rPr lang="fa-IR" sz="3200" b="1" dirty="0" smtClean="0"/>
              <a:t>استفاده از نمايه ها</a:t>
            </a:r>
            <a:r>
              <a:rPr lang="fa-IR" sz="4000" b="1" dirty="0" smtClean="0"/>
              <a:t>:</a:t>
            </a:r>
            <a:endParaRPr lang="en-US" sz="4000" b="1" dirty="0" smtClean="0"/>
          </a:p>
        </p:txBody>
      </p:sp>
      <p:sp>
        <p:nvSpPr>
          <p:cNvPr id="98307" name="Rectangle 3"/>
          <p:cNvSpPr>
            <a:spLocks noGrp="1" noChangeArrowheads="1"/>
          </p:cNvSpPr>
          <p:nvPr>
            <p:ph type="subTitle" idx="1"/>
          </p:nvPr>
        </p:nvSpPr>
        <p:spPr>
          <a:xfrm>
            <a:off x="323850" y="1874838"/>
            <a:ext cx="8351838" cy="2392362"/>
          </a:xfrm>
        </p:spPr>
        <p:txBody>
          <a:bodyPr rtlCol="0">
            <a:normAutofit/>
          </a:bodyPr>
          <a:lstStyle/>
          <a:p>
            <a:pPr algn="r" rtl="1" fontAlgn="auto">
              <a:spcAft>
                <a:spcPts val="0"/>
              </a:spcAft>
              <a:buFont typeface="Arial" pitchFamily="34" charset="0"/>
              <a:buNone/>
              <a:defRPr/>
            </a:pPr>
            <a:r>
              <a:rPr lang="fa-IR" sz="2800" b="1" dirty="0" smtClean="0">
                <a:solidFill>
                  <a:schemeClr val="tx1"/>
                </a:solidFill>
              </a:rPr>
              <a:t>نمايه ها حاوي اطلاعاتي درباره کتابها و مقالات منتشر شده است که هر چند وقت يک بار منتشر مي شود . نمايه ها کتابها و مقالات را به </a:t>
            </a:r>
            <a:r>
              <a:rPr lang="fa-IR" sz="2800" b="1" dirty="0" smtClean="0">
                <a:solidFill>
                  <a:srgbClr val="FF0000"/>
                </a:solidFill>
              </a:rPr>
              <a:t>صورت موضوعي و به تفکيک رشته يا موضوع علمي خاص تنظيم و طيقه بندي مي کنند </a:t>
            </a:r>
            <a:r>
              <a:rPr lang="fa-IR" sz="2800" b="1" dirty="0" smtClean="0">
                <a:solidFill>
                  <a:schemeClr val="tx1"/>
                </a:solidFill>
              </a:rPr>
              <a:t>و به محقق امکان دستيابي به تازه هاي علمي و انتشاراتي را ميدهند.</a:t>
            </a:r>
            <a:endParaRPr lang="en-US" sz="2800" b="1"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500" fill="hold"/>
                                        <p:tgtEl>
                                          <p:spTgt spid="98306"/>
                                        </p:tgtEl>
                                        <p:attrNameLst>
                                          <p:attrName>ppt_x</p:attrName>
                                        </p:attrNameLst>
                                      </p:cBhvr>
                                      <p:tavLst>
                                        <p:tav tm="0">
                                          <p:val>
                                            <p:strVal val="#ppt_x"/>
                                          </p:val>
                                        </p:tav>
                                        <p:tav tm="100000">
                                          <p:val>
                                            <p:strVal val="#ppt_x"/>
                                          </p:val>
                                        </p:tav>
                                      </p:tavLst>
                                    </p:anim>
                                    <p:anim calcmode="lin" valueType="num">
                                      <p:cBhvr additive="base">
                                        <p:cTn id="8" dur="500" fill="hold"/>
                                        <p:tgtEl>
                                          <p:spTgt spid="983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307">
                                            <p:txEl>
                                              <p:pRg st="0" end="0"/>
                                            </p:txEl>
                                          </p:spTgt>
                                        </p:tgtEl>
                                        <p:attrNameLst>
                                          <p:attrName>style.visibility</p:attrName>
                                        </p:attrNameLst>
                                      </p:cBhvr>
                                      <p:to>
                                        <p:strVal val="visible"/>
                                      </p:to>
                                    </p:set>
                                    <p:anim calcmode="lin" valueType="num">
                                      <p:cBhvr additive="base">
                                        <p:cTn id="13"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827088" y="404813"/>
            <a:ext cx="7772400" cy="684212"/>
          </a:xfrm>
        </p:spPr>
        <p:txBody>
          <a:bodyPr>
            <a:normAutofit/>
          </a:bodyPr>
          <a:lstStyle/>
          <a:p>
            <a:pPr algn="r"/>
            <a:r>
              <a:rPr lang="fa-IR" sz="3200" b="1" dirty="0" smtClean="0"/>
              <a:t>استفاده از کتابخانه:</a:t>
            </a:r>
            <a:endParaRPr lang="en-US" sz="3200" b="1" dirty="0" smtClean="0"/>
          </a:p>
        </p:txBody>
      </p:sp>
      <p:sp>
        <p:nvSpPr>
          <p:cNvPr id="99331" name="Rectangle 3"/>
          <p:cNvSpPr>
            <a:spLocks noGrp="1" noChangeArrowheads="1"/>
          </p:cNvSpPr>
          <p:nvPr>
            <p:ph type="subTitle" idx="1"/>
          </p:nvPr>
        </p:nvSpPr>
        <p:spPr>
          <a:xfrm>
            <a:off x="395288" y="1958975"/>
            <a:ext cx="8137525" cy="1393825"/>
          </a:xfrm>
        </p:spPr>
        <p:txBody>
          <a:bodyPr rtlCol="0">
            <a:normAutofit/>
          </a:bodyPr>
          <a:lstStyle/>
          <a:p>
            <a:pPr algn="r" fontAlgn="auto">
              <a:spcAft>
                <a:spcPts val="0"/>
              </a:spcAft>
              <a:buFont typeface="Arial" pitchFamily="34" charset="0"/>
              <a:buNone/>
              <a:defRPr/>
            </a:pPr>
            <a:r>
              <a:rPr lang="fa-IR" sz="2800" b="1" dirty="0" smtClean="0">
                <a:solidFill>
                  <a:schemeClr val="tx1"/>
                </a:solidFill>
              </a:rPr>
              <a:t>کتابخانه ها داراي برگه دانهايي است که معرف کتابهاي موجود در آنها بوده و بر اساس حروف الفبا تنظيم شده است . اين کار به سه صورت موضوع ، عنوان و نويسنده وجود دارد.</a:t>
            </a:r>
            <a:endParaRPr lang="en-US" sz="2800" b="1"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additive="base">
                                        <p:cTn id="7" dur="500" fill="hold"/>
                                        <p:tgtEl>
                                          <p:spTgt spid="99330"/>
                                        </p:tgtEl>
                                        <p:attrNameLst>
                                          <p:attrName>ppt_x</p:attrName>
                                        </p:attrNameLst>
                                      </p:cBhvr>
                                      <p:tavLst>
                                        <p:tav tm="0">
                                          <p:val>
                                            <p:strVal val="#ppt_x"/>
                                          </p:val>
                                        </p:tav>
                                        <p:tav tm="100000">
                                          <p:val>
                                            <p:strVal val="#ppt_x"/>
                                          </p:val>
                                        </p:tav>
                                      </p:tavLst>
                                    </p:anim>
                                    <p:anim calcmode="lin" valueType="num">
                                      <p:cBhvr additive="base">
                                        <p:cTn id="8" dur="500" fill="hold"/>
                                        <p:tgtEl>
                                          <p:spTgt spid="993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331">
                                            <p:txEl>
                                              <p:pRg st="0" end="0"/>
                                            </p:txEl>
                                          </p:spTgt>
                                        </p:tgtEl>
                                        <p:attrNameLst>
                                          <p:attrName>style.visibility</p:attrName>
                                        </p:attrNameLst>
                                      </p:cBhvr>
                                      <p:to>
                                        <p:strVal val="visible"/>
                                      </p:to>
                                    </p:set>
                                    <p:anim calcmode="lin" valueType="num">
                                      <p:cBhvr additive="base">
                                        <p:cTn id="13" dur="500" fill="hold"/>
                                        <p:tgtEl>
                                          <p:spTgt spid="9933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827088" y="476250"/>
            <a:ext cx="7772400" cy="755650"/>
          </a:xfrm>
        </p:spPr>
        <p:txBody>
          <a:bodyPr>
            <a:normAutofit/>
          </a:bodyPr>
          <a:lstStyle/>
          <a:p>
            <a:pPr algn="r"/>
            <a:r>
              <a:rPr lang="fa-IR" sz="3200" b="1" dirty="0" smtClean="0"/>
              <a:t>استفاده از فهرست تحقيقات:</a:t>
            </a:r>
            <a:endParaRPr lang="en-US" sz="3200" b="1" dirty="0" smtClean="0"/>
          </a:p>
        </p:txBody>
      </p:sp>
      <p:sp>
        <p:nvSpPr>
          <p:cNvPr id="100355" name="Rectangle 3"/>
          <p:cNvSpPr>
            <a:spLocks noGrp="1" noChangeArrowheads="1"/>
          </p:cNvSpPr>
          <p:nvPr>
            <p:ph type="subTitle" idx="1"/>
          </p:nvPr>
        </p:nvSpPr>
        <p:spPr>
          <a:xfrm>
            <a:off x="395288" y="1878013"/>
            <a:ext cx="8367712" cy="1474787"/>
          </a:xfrm>
        </p:spPr>
        <p:txBody>
          <a:bodyPr rtlCol="0">
            <a:normAutofit/>
          </a:bodyPr>
          <a:lstStyle/>
          <a:p>
            <a:pPr algn="r" fontAlgn="auto">
              <a:spcAft>
                <a:spcPts val="0"/>
              </a:spcAft>
              <a:buFont typeface="Arial" pitchFamily="34" charset="0"/>
              <a:buNone/>
              <a:defRPr/>
            </a:pPr>
            <a:r>
              <a:rPr lang="fa-IR" sz="2800" b="1" dirty="0" smtClean="0">
                <a:solidFill>
                  <a:schemeClr val="tx1"/>
                </a:solidFill>
              </a:rPr>
              <a:t>مراکز تحقيقاتي،دانشگاهها يا سازمانهاي مسئول امور تحقيقات علمي چه به صورت موضوعي و چه به صورت مقاطع زماني اقدام به تدوين فهرست تحقيقات انجام شده مينمايند.</a:t>
            </a:r>
            <a:endParaRPr lang="en-US" sz="2800" b="1"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additive="base">
                                        <p:cTn id="7" dur="500" fill="hold"/>
                                        <p:tgtEl>
                                          <p:spTgt spid="100354"/>
                                        </p:tgtEl>
                                        <p:attrNameLst>
                                          <p:attrName>ppt_x</p:attrName>
                                        </p:attrNameLst>
                                      </p:cBhvr>
                                      <p:tavLst>
                                        <p:tav tm="0">
                                          <p:val>
                                            <p:strVal val="#ppt_x"/>
                                          </p:val>
                                        </p:tav>
                                        <p:tav tm="100000">
                                          <p:val>
                                            <p:strVal val="#ppt_x"/>
                                          </p:val>
                                        </p:tav>
                                      </p:tavLst>
                                    </p:anim>
                                    <p:anim calcmode="lin" valueType="num">
                                      <p:cBhvr additive="base">
                                        <p:cTn id="8" dur="500" fill="hold"/>
                                        <p:tgtEl>
                                          <p:spTgt spid="1003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355">
                                            <p:txEl>
                                              <p:pRg st="0" end="0"/>
                                            </p:txEl>
                                          </p:spTgt>
                                        </p:tgtEl>
                                        <p:attrNameLst>
                                          <p:attrName>style.visibility</p:attrName>
                                        </p:attrNameLst>
                                      </p:cBhvr>
                                      <p:to>
                                        <p:strVal val="visible"/>
                                      </p:to>
                                    </p:set>
                                    <p:anim calcmode="lin" valueType="num">
                                      <p:cBhvr additive="base">
                                        <p:cTn id="13"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447799" y="765175"/>
            <a:ext cx="6477001" cy="1139825"/>
          </a:xfrm>
        </p:spPr>
        <p:txBody>
          <a:bodyPr>
            <a:normAutofit/>
          </a:bodyPr>
          <a:lstStyle/>
          <a:p>
            <a:r>
              <a:rPr lang="fa-IR" sz="4000" b="1" dirty="0" smtClean="0"/>
              <a:t>انواع ديدگاههاي شناختي</a:t>
            </a:r>
            <a:endParaRPr lang="en-US" sz="4000" b="1" dirty="0" smtClean="0"/>
          </a:p>
        </p:txBody>
      </p:sp>
      <p:sp>
        <p:nvSpPr>
          <p:cNvPr id="14339" name="Rectangle 3"/>
          <p:cNvSpPr>
            <a:spLocks noGrp="1" noChangeArrowheads="1"/>
          </p:cNvSpPr>
          <p:nvPr>
            <p:ph type="subTitle" idx="1"/>
          </p:nvPr>
        </p:nvSpPr>
        <p:spPr>
          <a:xfrm>
            <a:off x="1371600" y="2781300"/>
            <a:ext cx="6400800" cy="2400300"/>
          </a:xfrm>
        </p:spPr>
        <p:txBody>
          <a:bodyPr rtlCol="0">
            <a:normAutofit/>
          </a:bodyPr>
          <a:lstStyle/>
          <a:p>
            <a:pPr algn="r" rtl="1">
              <a:lnSpc>
                <a:spcPct val="90000"/>
              </a:lnSpc>
              <a:defRPr/>
            </a:pPr>
            <a:r>
              <a:rPr lang="fa-IR" b="1" dirty="0" smtClean="0"/>
              <a:t>الف- ديدگاه عقل گرايي</a:t>
            </a:r>
          </a:p>
          <a:p>
            <a:pPr algn="r" rtl="1">
              <a:lnSpc>
                <a:spcPct val="90000"/>
              </a:lnSpc>
              <a:defRPr/>
            </a:pPr>
            <a:r>
              <a:rPr lang="fa-IR" b="1" dirty="0" smtClean="0"/>
              <a:t>ب- ديدگاه تجربه گرايي و پوزيتيویسم</a:t>
            </a:r>
          </a:p>
          <a:p>
            <a:pPr algn="r" fontAlgn="auto">
              <a:lnSpc>
                <a:spcPct val="90000"/>
              </a:lnSpc>
              <a:spcAft>
                <a:spcPts val="0"/>
              </a:spcAft>
              <a:buFont typeface="Arial" pitchFamily="34" charset="0"/>
              <a:buNone/>
              <a:defRPr/>
            </a:pPr>
            <a:r>
              <a:rPr lang="fa-IR" b="1" dirty="0" smtClean="0"/>
              <a:t>ج-ديدگاه استنباطي</a:t>
            </a:r>
          </a:p>
          <a:p>
            <a:pPr algn="r" rtl="1" fontAlgn="auto">
              <a:lnSpc>
                <a:spcPct val="90000"/>
              </a:lnSpc>
              <a:spcAft>
                <a:spcPts val="0"/>
              </a:spcAft>
              <a:buFont typeface="Arial" pitchFamily="34" charset="0"/>
              <a:buNone/>
              <a:defRPr/>
            </a:pPr>
            <a:r>
              <a:rPr lang="fa-IR" b="1" dirty="0" smtClean="0"/>
              <a:t>د-ديدگاه هرمنوتيک</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900113" y="476250"/>
            <a:ext cx="7632700" cy="949325"/>
          </a:xfrm>
        </p:spPr>
        <p:txBody>
          <a:bodyPr>
            <a:normAutofit/>
          </a:bodyPr>
          <a:lstStyle/>
          <a:p>
            <a:pPr algn="r"/>
            <a:r>
              <a:rPr lang="fa-IR" sz="3200" b="1" dirty="0" smtClean="0"/>
              <a:t>استفاده از چکيده ها:</a:t>
            </a:r>
            <a:endParaRPr lang="en-US" sz="3200" b="1" dirty="0" smtClean="0"/>
          </a:p>
        </p:txBody>
      </p:sp>
      <p:sp>
        <p:nvSpPr>
          <p:cNvPr id="101379" name="Rectangle 3"/>
          <p:cNvSpPr>
            <a:spLocks noGrp="1" noChangeArrowheads="1"/>
          </p:cNvSpPr>
          <p:nvPr>
            <p:ph type="subTitle" idx="1"/>
          </p:nvPr>
        </p:nvSpPr>
        <p:spPr>
          <a:xfrm>
            <a:off x="395288" y="1798638"/>
            <a:ext cx="8367712" cy="2163762"/>
          </a:xfrm>
        </p:spPr>
        <p:txBody>
          <a:bodyPr rtlCol="0">
            <a:normAutofit/>
          </a:bodyPr>
          <a:lstStyle/>
          <a:p>
            <a:pPr algn="r" fontAlgn="auto">
              <a:spcAft>
                <a:spcPts val="0"/>
              </a:spcAft>
              <a:buFont typeface="Arial" pitchFamily="34" charset="0"/>
              <a:buNone/>
              <a:defRPr/>
            </a:pPr>
            <a:r>
              <a:rPr lang="fa-IR" b="1" dirty="0" smtClean="0">
                <a:solidFill>
                  <a:schemeClr val="tx1"/>
                </a:solidFill>
              </a:rPr>
              <a:t>براي سهولت دسترسي محققان به مقالات و گزارشهاي تحقيقي،معمولا موسسات علمي و دانشگاهي اقدام به تهيه کتابچه يا جزوه اي مينمايند که حاوي چکيده و خلاصه اي از محتواي مقالات و گزارشهاي تحقيق و پايان نامه هاست </a:t>
            </a:r>
            <a:r>
              <a:rPr lang="fa-IR" b="1" dirty="0" smtClean="0"/>
              <a:t>.</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additive="base">
                                        <p:cTn id="7" dur="500" fill="hold"/>
                                        <p:tgtEl>
                                          <p:spTgt spid="101378"/>
                                        </p:tgtEl>
                                        <p:attrNameLst>
                                          <p:attrName>ppt_x</p:attrName>
                                        </p:attrNameLst>
                                      </p:cBhvr>
                                      <p:tavLst>
                                        <p:tav tm="0">
                                          <p:val>
                                            <p:strVal val="#ppt_x"/>
                                          </p:val>
                                        </p:tav>
                                        <p:tav tm="100000">
                                          <p:val>
                                            <p:strVal val="#ppt_x"/>
                                          </p:val>
                                        </p:tav>
                                      </p:tavLst>
                                    </p:anim>
                                    <p:anim calcmode="lin" valueType="num">
                                      <p:cBhvr additive="base">
                                        <p:cTn id="8" dur="500" fill="hold"/>
                                        <p:tgtEl>
                                          <p:spTgt spid="1013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1379">
                                            <p:txEl>
                                              <p:pRg st="0" end="0"/>
                                            </p:txEl>
                                          </p:spTgt>
                                        </p:tgtEl>
                                        <p:attrNameLst>
                                          <p:attrName>style.visibility</p:attrName>
                                        </p:attrNameLst>
                                      </p:cBhvr>
                                      <p:to>
                                        <p:strVal val="visible"/>
                                      </p:to>
                                    </p:set>
                                    <p:anim calcmode="lin" valueType="num">
                                      <p:cBhvr additive="base">
                                        <p:cTn id="13" dur="5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3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79"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827088" y="476250"/>
            <a:ext cx="7772400" cy="720725"/>
          </a:xfrm>
        </p:spPr>
        <p:txBody>
          <a:bodyPr>
            <a:normAutofit/>
          </a:bodyPr>
          <a:lstStyle/>
          <a:p>
            <a:pPr algn="r"/>
            <a:r>
              <a:rPr lang="fa-IR" sz="3200" b="1" dirty="0" smtClean="0"/>
              <a:t>استفاده از روش مصاحبه:</a:t>
            </a:r>
            <a:endParaRPr lang="en-US" sz="3200" b="1" dirty="0" smtClean="0"/>
          </a:p>
        </p:txBody>
      </p:sp>
      <p:sp>
        <p:nvSpPr>
          <p:cNvPr id="102403" name="Rectangle 3"/>
          <p:cNvSpPr>
            <a:spLocks noGrp="1" noChangeArrowheads="1"/>
          </p:cNvSpPr>
          <p:nvPr>
            <p:ph type="subTitle" idx="1"/>
          </p:nvPr>
        </p:nvSpPr>
        <p:spPr>
          <a:xfrm>
            <a:off x="539750" y="1646238"/>
            <a:ext cx="8147050" cy="3840162"/>
          </a:xfrm>
        </p:spPr>
        <p:txBody>
          <a:bodyPr rtlCol="0">
            <a:normAutofit/>
          </a:bodyPr>
          <a:lstStyle/>
          <a:p>
            <a:pPr algn="r" rtl="1" fontAlgn="auto">
              <a:spcAft>
                <a:spcPts val="0"/>
              </a:spcAft>
              <a:buFont typeface="Arial" pitchFamily="34" charset="0"/>
              <a:buNone/>
              <a:defRPr/>
            </a:pPr>
            <a:r>
              <a:rPr lang="fa-IR" b="1" dirty="0" smtClean="0">
                <a:solidFill>
                  <a:schemeClr val="tx1"/>
                </a:solidFill>
              </a:rPr>
              <a:t>از اين روش ، محقق به دو صورت مي تواند استفاده کند </a:t>
            </a:r>
          </a:p>
          <a:p>
            <a:pPr algn="r" fontAlgn="auto">
              <a:spcAft>
                <a:spcPts val="0"/>
              </a:spcAft>
              <a:buFont typeface="Arial" pitchFamily="34" charset="0"/>
              <a:buNone/>
              <a:defRPr/>
            </a:pPr>
            <a:r>
              <a:rPr lang="fa-IR" b="1" dirty="0" smtClean="0">
                <a:solidFill>
                  <a:schemeClr val="tx1"/>
                </a:solidFill>
              </a:rPr>
              <a:t>اول ، با استادان و صاحبنظران و آگاهان مصاحبه کند و کتابشناسي و فهرست منابع موضوع مورد مطالعه خود را کاملتر نمايد.</a:t>
            </a:r>
          </a:p>
          <a:p>
            <a:pPr algn="r" fontAlgn="auto">
              <a:spcAft>
                <a:spcPts val="0"/>
              </a:spcAft>
              <a:buFont typeface="Arial" pitchFamily="34" charset="0"/>
              <a:buNone/>
              <a:defRPr/>
            </a:pPr>
            <a:r>
              <a:rPr lang="fa-IR" b="1" dirty="0" smtClean="0">
                <a:solidFill>
                  <a:schemeClr val="tx1"/>
                </a:solidFill>
              </a:rPr>
              <a:t>دوم،با صاحبان آثار و محققان ديگر درخصوص توضيح و توجيه بيشتر مساله و روشهاي کار ،مصاحبه نمايد و از نظريات آنها استفاده کند.</a:t>
            </a:r>
            <a:endParaRPr lang="en-US" b="1" dirty="0" smtClean="0">
              <a:solidFill>
                <a:schemeClr val="tx1"/>
              </a:solidFill>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1042988" y="404813"/>
            <a:ext cx="7772400" cy="755650"/>
          </a:xfrm>
        </p:spPr>
        <p:txBody>
          <a:bodyPr>
            <a:normAutofit/>
          </a:bodyPr>
          <a:lstStyle/>
          <a:p>
            <a:pPr algn="r"/>
            <a:r>
              <a:rPr lang="fa-IR" sz="3200" b="1" dirty="0" smtClean="0"/>
              <a:t>استفاده از آرشيو ها:</a:t>
            </a:r>
            <a:endParaRPr lang="en-US" sz="3200" b="1" dirty="0" smtClean="0"/>
          </a:p>
        </p:txBody>
      </p:sp>
      <p:sp>
        <p:nvSpPr>
          <p:cNvPr id="103427" name="Rectangle 3"/>
          <p:cNvSpPr>
            <a:spLocks noGrp="1" noChangeArrowheads="1"/>
          </p:cNvSpPr>
          <p:nvPr>
            <p:ph type="subTitle" idx="1"/>
          </p:nvPr>
        </p:nvSpPr>
        <p:spPr>
          <a:xfrm>
            <a:off x="323850" y="1725613"/>
            <a:ext cx="8515350" cy="2160587"/>
          </a:xfrm>
        </p:spPr>
        <p:txBody>
          <a:bodyPr rtlCol="0">
            <a:normAutofit/>
          </a:bodyPr>
          <a:lstStyle/>
          <a:p>
            <a:pPr algn="r" fontAlgn="auto">
              <a:spcAft>
                <a:spcPts val="0"/>
              </a:spcAft>
              <a:buFont typeface="Arial" pitchFamily="34" charset="0"/>
              <a:buNone/>
              <a:defRPr/>
            </a:pPr>
            <a:r>
              <a:rPr lang="fa-IR" b="1" dirty="0" smtClean="0">
                <a:solidFill>
                  <a:schemeClr val="tx1"/>
                </a:solidFill>
              </a:rPr>
              <a:t>روزنامه ها ،جرايد ، تصاوير معمولي و ماهواره اي ،نقشه ها ، فيلمها و نوارها از منابع مهم مطالعاتي محقق هستند.اينگونه منابع داراي آرشيو خاصي هستند و محقق مي تواند با مراجعه به آرشيو مربوط از اطلاعات مندرج در آن استفاده نمايد.</a:t>
            </a:r>
            <a:endParaRPr lang="en-US" b="1" dirty="0" smtClean="0">
              <a:solidFill>
                <a:schemeClr val="tx1"/>
              </a:solidFill>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755650" y="260350"/>
            <a:ext cx="7848600" cy="684213"/>
          </a:xfrm>
        </p:spPr>
        <p:txBody>
          <a:bodyPr>
            <a:normAutofit/>
          </a:bodyPr>
          <a:lstStyle/>
          <a:p>
            <a:pPr algn="r"/>
            <a:r>
              <a:rPr lang="fa-IR" sz="3200" b="1" dirty="0" smtClean="0"/>
              <a:t>استفاده از سيستمهاي اطلاع رساني رايانه اي:</a:t>
            </a:r>
            <a:endParaRPr lang="en-US" sz="3200" b="1" dirty="0" smtClean="0"/>
          </a:p>
        </p:txBody>
      </p:sp>
      <p:sp>
        <p:nvSpPr>
          <p:cNvPr id="104451" name="Rectangle 3"/>
          <p:cNvSpPr>
            <a:spLocks noGrp="1" noChangeArrowheads="1"/>
          </p:cNvSpPr>
          <p:nvPr>
            <p:ph type="subTitle" idx="1"/>
          </p:nvPr>
        </p:nvSpPr>
        <p:spPr>
          <a:xfrm>
            <a:off x="468313" y="1506538"/>
            <a:ext cx="8207375" cy="3979862"/>
          </a:xfrm>
        </p:spPr>
        <p:txBody>
          <a:bodyPr rtlCol="0">
            <a:normAutofit lnSpcReduction="10000"/>
          </a:bodyPr>
          <a:lstStyle/>
          <a:p>
            <a:pPr algn="r" rtl="1" fontAlgn="auto">
              <a:spcAft>
                <a:spcPts val="0"/>
              </a:spcAft>
              <a:buFont typeface="Arial" pitchFamily="34" charset="0"/>
              <a:buNone/>
              <a:defRPr/>
            </a:pPr>
            <a:r>
              <a:rPr lang="fa-IR" b="1" dirty="0" smtClean="0">
                <a:solidFill>
                  <a:schemeClr val="tx1"/>
                </a:solidFill>
              </a:rPr>
              <a:t>اين سيستم ها تحرک زيادي به فعاليت هاي علمي داده است و آگاهي ها و نتايج تحقيقات علمي و معلومات و معارف جديد بشري را با سرعت زيادي در جهان مبادله مي نما يد.که در اينجا به ذکر سه مورد از اين سيستمها اکتفا مي نماييم:</a:t>
            </a:r>
          </a:p>
          <a:p>
            <a:pPr algn="r" rtl="1" fontAlgn="auto">
              <a:spcAft>
                <a:spcPts val="0"/>
              </a:spcAft>
              <a:buFont typeface="Arial" pitchFamily="34" charset="0"/>
              <a:buNone/>
              <a:defRPr/>
            </a:pPr>
            <a:r>
              <a:rPr lang="en-US" sz="2400" b="1" dirty="0" smtClean="0">
                <a:solidFill>
                  <a:schemeClr val="tx1"/>
                </a:solidFill>
              </a:rPr>
              <a:t>CD_ROM</a:t>
            </a:r>
          </a:p>
          <a:p>
            <a:pPr algn="r" rtl="1" fontAlgn="auto">
              <a:spcAft>
                <a:spcPts val="0"/>
              </a:spcAft>
              <a:buFont typeface="Arial" pitchFamily="34" charset="0"/>
              <a:buNone/>
              <a:defRPr/>
            </a:pPr>
            <a:r>
              <a:rPr lang="en-US" sz="2800" b="1" dirty="0" smtClean="0">
                <a:solidFill>
                  <a:schemeClr val="tx1"/>
                </a:solidFill>
              </a:rPr>
              <a:t>On-line</a:t>
            </a:r>
          </a:p>
          <a:p>
            <a:pPr algn="r" rtl="1" fontAlgn="auto">
              <a:spcAft>
                <a:spcPts val="0"/>
              </a:spcAft>
              <a:buFont typeface="Arial" pitchFamily="34" charset="0"/>
              <a:buNone/>
              <a:defRPr/>
            </a:pPr>
            <a:r>
              <a:rPr lang="en-US" sz="2800" b="1" dirty="0" smtClean="0">
                <a:solidFill>
                  <a:schemeClr val="tx1"/>
                </a:solidFill>
              </a:rPr>
              <a:t>Interne</a:t>
            </a:r>
            <a:r>
              <a:rPr lang="en-US" sz="2800" dirty="0" smtClean="0"/>
              <a:t>t</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539750" y="381000"/>
            <a:ext cx="8208963" cy="1524000"/>
          </a:xfrm>
        </p:spPr>
        <p:txBody>
          <a:bodyPr>
            <a:noAutofit/>
          </a:bodyPr>
          <a:lstStyle/>
          <a:p>
            <a:pPr rtl="1"/>
            <a:r>
              <a:rPr lang="fa-IR" sz="3200" b="1" dirty="0" smtClean="0"/>
              <a:t>محققان برای ثبت و ضبط مطالب از روشهاي گوناگون </a:t>
            </a:r>
            <a:r>
              <a:rPr lang="en-US" sz="3200" b="1" dirty="0" smtClean="0">
                <a:solidFill>
                  <a:schemeClr val="tx1"/>
                </a:solidFill>
              </a:rPr>
              <a:t/>
            </a:r>
            <a:br>
              <a:rPr lang="en-US" sz="3200" b="1" dirty="0" smtClean="0">
                <a:solidFill>
                  <a:schemeClr val="tx1"/>
                </a:solidFill>
              </a:rPr>
            </a:br>
            <a:r>
              <a:rPr lang="fa-IR" sz="3200" b="1" dirty="0" smtClean="0"/>
              <a:t>استفاده مي کنند از جمله :</a:t>
            </a:r>
            <a:endParaRPr lang="en-US" sz="3200" b="1" dirty="0" smtClean="0"/>
          </a:p>
        </p:txBody>
      </p:sp>
      <p:sp>
        <p:nvSpPr>
          <p:cNvPr id="106499" name="Rectangle 3"/>
          <p:cNvSpPr>
            <a:spLocks noGrp="1" noChangeArrowheads="1"/>
          </p:cNvSpPr>
          <p:nvPr>
            <p:ph type="subTitle" idx="1"/>
          </p:nvPr>
        </p:nvSpPr>
        <p:spPr>
          <a:xfrm>
            <a:off x="827088" y="2706688"/>
            <a:ext cx="7624762" cy="3541712"/>
          </a:xfrm>
        </p:spPr>
        <p:txBody>
          <a:bodyPr rtlCol="0">
            <a:normAutofit lnSpcReduction="10000"/>
          </a:bodyPr>
          <a:lstStyle/>
          <a:p>
            <a:pPr algn="r" rtl="1" fontAlgn="auto">
              <a:lnSpc>
                <a:spcPct val="150000"/>
              </a:lnSpc>
              <a:spcAft>
                <a:spcPts val="0"/>
              </a:spcAft>
              <a:buFont typeface="Arial" pitchFamily="34" charset="0"/>
              <a:buChar char="•"/>
              <a:defRPr/>
            </a:pPr>
            <a:r>
              <a:rPr lang="fa-IR" sz="2800" b="1" dirty="0" smtClean="0">
                <a:solidFill>
                  <a:schemeClr val="tx1"/>
                </a:solidFill>
                <a:latin typeface="Times New Roman" pitchFamily="18" charset="0"/>
                <a:cs typeface="Times New Roman" pitchFamily="18" charset="0"/>
              </a:rPr>
              <a:t>علامتگذاري روي متن و حاشيه اوراق کتاب </a:t>
            </a:r>
          </a:p>
          <a:p>
            <a:pPr algn="r" rtl="1" fontAlgn="auto">
              <a:lnSpc>
                <a:spcPct val="150000"/>
              </a:lnSpc>
              <a:spcAft>
                <a:spcPts val="0"/>
              </a:spcAft>
              <a:buFont typeface="Arial" pitchFamily="34" charset="0"/>
              <a:buChar char="•"/>
              <a:defRPr/>
            </a:pPr>
            <a:r>
              <a:rPr lang="fa-IR" sz="2800" b="1" dirty="0" smtClean="0">
                <a:solidFill>
                  <a:schemeClr val="tx1"/>
                </a:solidFill>
                <a:latin typeface="Times New Roman" pitchFamily="18" charset="0"/>
                <a:cs typeface="Times New Roman" pitchFamily="18" charset="0"/>
              </a:rPr>
              <a:t>خلاصه برداري از متن و نگارش آن </a:t>
            </a:r>
          </a:p>
          <a:p>
            <a:pPr algn="r" rtl="1" fontAlgn="auto">
              <a:lnSpc>
                <a:spcPct val="150000"/>
              </a:lnSpc>
              <a:spcAft>
                <a:spcPts val="0"/>
              </a:spcAft>
              <a:buFont typeface="Arial" pitchFamily="34" charset="0"/>
              <a:buChar char="•"/>
              <a:defRPr/>
            </a:pPr>
            <a:r>
              <a:rPr lang="fa-IR" sz="2800" b="1" dirty="0" smtClean="0">
                <a:solidFill>
                  <a:schemeClr val="tx1"/>
                </a:solidFill>
                <a:latin typeface="Times New Roman" pitchFamily="18" charset="0"/>
                <a:cs typeface="Times New Roman" pitchFamily="18" charset="0"/>
              </a:rPr>
              <a:t>استفاده از ماشينهاي حافظه دار الکترونيکي مثل کامپیوتر</a:t>
            </a:r>
          </a:p>
          <a:p>
            <a:pPr algn="r" rtl="1" fontAlgn="auto">
              <a:lnSpc>
                <a:spcPct val="150000"/>
              </a:lnSpc>
              <a:spcAft>
                <a:spcPts val="0"/>
              </a:spcAft>
              <a:buFont typeface="Arial" pitchFamily="34" charset="0"/>
              <a:buChar char="•"/>
              <a:defRPr/>
            </a:pPr>
            <a:r>
              <a:rPr lang="fa-IR" sz="2800" b="1" dirty="0" smtClean="0">
                <a:solidFill>
                  <a:schemeClr val="tx1"/>
                </a:solidFill>
                <a:latin typeface="Times New Roman" pitchFamily="18" charset="0"/>
                <a:cs typeface="Times New Roman" pitchFamily="18" charset="0"/>
              </a:rPr>
              <a:t>تهيه و تنظيم برگه ها يا کارتهاي منظم که اصطلاحا فيش ناميده ميشود.</a:t>
            </a:r>
            <a:endParaRPr lang="en-US" sz="2800" b="1" dirty="0" smtClean="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0898" name="Rectangle 2"/>
          <p:cNvSpPr>
            <a:spLocks noGrp="1" noChangeArrowheads="1"/>
          </p:cNvSpPr>
          <p:nvPr>
            <p:ph type="title"/>
          </p:nvPr>
        </p:nvSpPr>
        <p:spPr>
          <a:xfrm>
            <a:off x="914400" y="609600"/>
            <a:ext cx="7772400" cy="914400"/>
          </a:xfrm>
        </p:spPr>
        <p:txBody>
          <a:bodyPr/>
          <a:lstStyle/>
          <a:p>
            <a:pPr algn="ctr" rtl="1"/>
            <a:r>
              <a:rPr lang="fa-IR" sz="3600" b="1" dirty="0">
                <a:solidFill>
                  <a:schemeClr val="tx1"/>
                </a:solidFill>
                <a:latin typeface="Times New Roman" pitchFamily="18" charset="0"/>
                <a:cs typeface="Times New Roman" pitchFamily="18" charset="0"/>
              </a:rPr>
              <a:t>آسیب شناسی استناد</a:t>
            </a:r>
            <a:endParaRPr lang="en-US" sz="3600" b="1" dirty="0">
              <a:solidFill>
                <a:schemeClr val="tx1"/>
              </a:solidFill>
              <a:latin typeface="Times New Roman" pitchFamily="18" charset="0"/>
              <a:cs typeface="Times New Roman" pitchFamily="18" charset="0"/>
            </a:endParaRPr>
          </a:p>
        </p:txBody>
      </p:sp>
      <p:sp>
        <p:nvSpPr>
          <p:cNvPr id="1360899" name="Rectangle 3"/>
          <p:cNvSpPr>
            <a:spLocks noGrp="1" noChangeArrowheads="1"/>
          </p:cNvSpPr>
          <p:nvPr>
            <p:ph type="body" idx="1"/>
          </p:nvPr>
        </p:nvSpPr>
        <p:spPr>
          <a:xfrm>
            <a:off x="1752600" y="2057400"/>
            <a:ext cx="6019800" cy="1295400"/>
          </a:xfrm>
        </p:spPr>
        <p:txBody>
          <a:bodyPr/>
          <a:lstStyle/>
          <a:p>
            <a:pPr marL="609600" indent="-609600" algn="ctr" rtl="1">
              <a:lnSpc>
                <a:spcPct val="110000"/>
              </a:lnSpc>
              <a:spcAft>
                <a:spcPct val="20000"/>
              </a:spcAft>
              <a:buFont typeface="Wingdings" pitchFamily="2" charset="2"/>
              <a:buAutoNum type="arabicPeriod"/>
            </a:pPr>
            <a:r>
              <a:rPr lang="fa-IR" sz="2800" b="1" dirty="0">
                <a:latin typeface="Times New Roman" pitchFamily="18" charset="0"/>
                <a:cs typeface="Times New Roman" pitchFamily="18" charset="0"/>
              </a:rPr>
              <a:t>خطاهای محتوایی</a:t>
            </a:r>
          </a:p>
          <a:p>
            <a:pPr marL="609600" indent="-609600" algn="ctr" rtl="1">
              <a:lnSpc>
                <a:spcPct val="110000"/>
              </a:lnSpc>
              <a:spcAft>
                <a:spcPct val="20000"/>
              </a:spcAft>
              <a:buFont typeface="Wingdings" pitchFamily="2" charset="2"/>
              <a:buAutoNum type="arabicPeriod"/>
            </a:pPr>
            <a:r>
              <a:rPr lang="fa-IR" sz="2800" b="1" dirty="0">
                <a:latin typeface="Times New Roman" pitchFamily="18" charset="0"/>
                <a:cs typeface="Times New Roman" pitchFamily="18" charset="0"/>
              </a:rPr>
              <a:t>خطاهای صوری</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60898"/>
                                        </p:tgtEl>
                                        <p:attrNameLst>
                                          <p:attrName>style.visibility</p:attrName>
                                        </p:attrNameLst>
                                      </p:cBhvr>
                                      <p:to>
                                        <p:strVal val="visible"/>
                                      </p:to>
                                    </p:set>
                                    <p:animEffect transition="in" filter="fade">
                                      <p:cBhvr>
                                        <p:cTn id="7" dur="2000"/>
                                        <p:tgtEl>
                                          <p:spTgt spid="13608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0899">
                                            <p:txEl>
                                              <p:pRg st="0" end="0"/>
                                            </p:txEl>
                                          </p:spTgt>
                                        </p:tgtEl>
                                        <p:attrNameLst>
                                          <p:attrName>style.visibility</p:attrName>
                                        </p:attrNameLst>
                                      </p:cBhvr>
                                      <p:to>
                                        <p:strVal val="visible"/>
                                      </p:to>
                                    </p:set>
                                    <p:animEffect transition="in" filter="fade">
                                      <p:cBhvr>
                                        <p:cTn id="12" dur="2000"/>
                                        <p:tgtEl>
                                          <p:spTgt spid="13608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0899">
                                            <p:txEl>
                                              <p:pRg st="1" end="1"/>
                                            </p:txEl>
                                          </p:spTgt>
                                        </p:tgtEl>
                                        <p:attrNameLst>
                                          <p:attrName>style.visibility</p:attrName>
                                        </p:attrNameLst>
                                      </p:cBhvr>
                                      <p:to>
                                        <p:strVal val="visible"/>
                                      </p:to>
                                    </p:set>
                                    <p:animEffect transition="in" filter="fade">
                                      <p:cBhvr>
                                        <p:cTn id="17" dur="2000"/>
                                        <p:tgtEl>
                                          <p:spTgt spid="13608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0898" grpId="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22" name="Rectangle 2"/>
          <p:cNvSpPr>
            <a:spLocks noGrp="1" noChangeArrowheads="1"/>
          </p:cNvSpPr>
          <p:nvPr>
            <p:ph type="title"/>
          </p:nvPr>
        </p:nvSpPr>
        <p:spPr>
          <a:xfrm>
            <a:off x="914400" y="0"/>
            <a:ext cx="7772400" cy="914400"/>
          </a:xfrm>
        </p:spPr>
        <p:txBody>
          <a:bodyPr/>
          <a:lstStyle/>
          <a:p>
            <a:pPr algn="ctr" rtl="1"/>
            <a:r>
              <a:rPr lang="fa-IR" sz="3600" b="1" dirty="0">
                <a:solidFill>
                  <a:schemeClr val="tx1"/>
                </a:solidFill>
                <a:latin typeface="Times New Roman" pitchFamily="18" charset="0"/>
                <a:cs typeface="Times New Roman" pitchFamily="18" charset="0"/>
              </a:rPr>
              <a:t>خطاهای محتوایی</a:t>
            </a:r>
            <a:endParaRPr lang="en-US" sz="3600" b="1" dirty="0">
              <a:solidFill>
                <a:schemeClr val="tx1"/>
              </a:solidFill>
              <a:latin typeface="Times New Roman" pitchFamily="18" charset="0"/>
              <a:cs typeface="Times New Roman" pitchFamily="18" charset="0"/>
            </a:endParaRPr>
          </a:p>
        </p:txBody>
      </p:sp>
      <p:sp>
        <p:nvSpPr>
          <p:cNvPr id="1361923" name="Rectangle 3"/>
          <p:cNvSpPr>
            <a:spLocks noGrp="1" noChangeArrowheads="1"/>
          </p:cNvSpPr>
          <p:nvPr>
            <p:ph type="body" idx="1"/>
          </p:nvPr>
        </p:nvSpPr>
        <p:spPr>
          <a:xfrm>
            <a:off x="152400" y="838200"/>
            <a:ext cx="8763000" cy="5867400"/>
          </a:xfrm>
        </p:spPr>
        <p:txBody>
          <a:bodyPr>
            <a:noAutofit/>
          </a:bodyPr>
          <a:lstStyle/>
          <a:p>
            <a:pPr marL="609600" indent="-609600" algn="just" rtl="1">
              <a:spcBef>
                <a:spcPct val="0"/>
              </a:spcBef>
              <a:buFont typeface="Wingdings" pitchFamily="2" charset="2"/>
              <a:buAutoNum type="arabicPeriod"/>
            </a:pPr>
            <a:r>
              <a:rPr lang="fa-IR" sz="2000" b="1" dirty="0">
                <a:latin typeface="Times New Roman" pitchFamily="18" charset="0"/>
                <a:cs typeface="Times New Roman" pitchFamily="18" charset="0"/>
              </a:rPr>
              <a:t>ذکر نکردن منبع به قصد </a:t>
            </a:r>
            <a:r>
              <a:rPr lang="fa-IR" sz="2000" b="1" dirty="0">
                <a:solidFill>
                  <a:srgbClr val="990000"/>
                </a:solidFill>
                <a:latin typeface="Times New Roman" pitchFamily="18" charset="0"/>
                <a:cs typeface="Times New Roman" pitchFamily="18" charset="0"/>
              </a:rPr>
              <a:t>سرقت ادبی</a:t>
            </a:r>
          </a:p>
          <a:p>
            <a:pPr marL="609600" indent="-609600" algn="just" rtl="1">
              <a:spcBef>
                <a:spcPct val="0"/>
              </a:spcBef>
              <a:buFont typeface="Wingdings" pitchFamily="2" charset="2"/>
              <a:buAutoNum type="arabicPeriod"/>
            </a:pPr>
            <a:r>
              <a:rPr lang="fa-IR" sz="2000" b="1" dirty="0">
                <a:latin typeface="Times New Roman" pitchFamily="18" charset="0"/>
                <a:cs typeface="Times New Roman" pitchFamily="18" charset="0"/>
              </a:rPr>
              <a:t>ذکر نکردن </a:t>
            </a:r>
            <a:r>
              <a:rPr lang="fa-IR" sz="2000" b="1" dirty="0">
                <a:solidFill>
                  <a:srgbClr val="006699"/>
                </a:solidFill>
                <a:latin typeface="Times New Roman" pitchFamily="18" charset="0"/>
                <a:cs typeface="Times New Roman" pitchFamily="18" charset="0"/>
              </a:rPr>
              <a:t>منبع واسط</a:t>
            </a:r>
            <a:r>
              <a:rPr lang="fa-IR" sz="2000" b="1" dirty="0">
                <a:latin typeface="Times New Roman" pitchFamily="18" charset="0"/>
                <a:cs typeface="Times New Roman" pitchFamily="18" charset="0"/>
              </a:rPr>
              <a:t> و استناد به منبع اصلی بدون مراجعه به آن (حذف حلقه واسط استناد)</a:t>
            </a:r>
          </a:p>
          <a:p>
            <a:pPr marL="609600" indent="-609600" algn="just" rtl="1">
              <a:spcBef>
                <a:spcPct val="0"/>
              </a:spcBef>
              <a:buFont typeface="Wingdings" pitchFamily="2" charset="2"/>
              <a:buAutoNum type="arabicPeriod"/>
            </a:pPr>
            <a:r>
              <a:rPr lang="fa-IR" sz="2000" b="1" dirty="0">
                <a:solidFill>
                  <a:srgbClr val="990000"/>
                </a:solidFill>
                <a:latin typeface="Times New Roman" pitchFamily="18" charset="0"/>
                <a:cs typeface="Times New Roman" pitchFamily="18" charset="0"/>
              </a:rPr>
              <a:t> انتقال اشتباهات</a:t>
            </a:r>
            <a:r>
              <a:rPr lang="fa-IR" sz="2000" b="1" dirty="0">
                <a:latin typeface="Times New Roman" pitchFamily="18" charset="0"/>
                <a:cs typeface="Times New Roman" pitchFamily="18" charset="0"/>
              </a:rPr>
              <a:t> استنادی موجود در منابع واسط به زنجیره های بعدی استناد به دلیل عدم مراجعه به منبع  اصلی</a:t>
            </a:r>
          </a:p>
          <a:p>
            <a:pPr marL="609600" indent="-609600" algn="just" rtl="1">
              <a:spcBef>
                <a:spcPct val="0"/>
              </a:spcBef>
              <a:buFont typeface="Wingdings" pitchFamily="2" charset="2"/>
              <a:buAutoNum type="arabicPeriod"/>
            </a:pPr>
            <a:r>
              <a:rPr lang="fa-IR" sz="2000" b="1" dirty="0">
                <a:latin typeface="Times New Roman" pitchFamily="18" charset="0"/>
                <a:cs typeface="Times New Roman" pitchFamily="18" charset="0"/>
              </a:rPr>
              <a:t>استناد به منبعی بدون مراجعه به آن و حتی در مواردی </a:t>
            </a:r>
            <a:r>
              <a:rPr lang="fa-IR" sz="2000" b="1" dirty="0">
                <a:solidFill>
                  <a:srgbClr val="006699"/>
                </a:solidFill>
                <a:latin typeface="Times New Roman" pitchFamily="18" charset="0"/>
                <a:cs typeface="Times New Roman" pitchFamily="18" charset="0"/>
              </a:rPr>
              <a:t>بدون وجود خارجی</a:t>
            </a:r>
            <a:r>
              <a:rPr lang="fa-IR" sz="2000" b="1" dirty="0">
                <a:latin typeface="Times New Roman" pitchFamily="18" charset="0"/>
                <a:cs typeface="Times New Roman" pitchFamily="18" charset="0"/>
              </a:rPr>
              <a:t> ( به ویژه در مورد منابع به زبان خارجی)</a:t>
            </a:r>
            <a:endParaRPr lang="en-US" sz="2000" b="1" dirty="0">
              <a:latin typeface="Times New Roman" pitchFamily="18" charset="0"/>
              <a:cs typeface="Times New Roman" pitchFamily="18" charset="0"/>
            </a:endParaRPr>
          </a:p>
          <a:p>
            <a:pPr marL="609600" indent="-609600" algn="just" rtl="1">
              <a:spcBef>
                <a:spcPct val="0"/>
              </a:spcBef>
              <a:buFont typeface="Wingdings" pitchFamily="2" charset="2"/>
              <a:buAutoNum type="arabicPeriod"/>
            </a:pPr>
            <a:r>
              <a:rPr lang="fa-IR" sz="2000" b="1" dirty="0">
                <a:latin typeface="Times New Roman" pitchFamily="18" charset="0"/>
                <a:cs typeface="Times New Roman" pitchFamily="18" charset="0"/>
              </a:rPr>
              <a:t>استناد </a:t>
            </a:r>
            <a:r>
              <a:rPr lang="fa-IR" sz="2000" b="1" dirty="0">
                <a:solidFill>
                  <a:srgbClr val="990000"/>
                </a:solidFill>
                <a:latin typeface="Times New Roman" pitchFamily="18" charset="0"/>
                <a:cs typeface="Times New Roman" pitchFamily="18" charset="0"/>
              </a:rPr>
              <a:t>کذب</a:t>
            </a:r>
            <a:r>
              <a:rPr lang="fa-IR" sz="2000" b="1" dirty="0">
                <a:latin typeface="Times New Roman" pitchFamily="18" charset="0"/>
                <a:cs typeface="Times New Roman" pitchFamily="18" charset="0"/>
              </a:rPr>
              <a:t> به افراد موثق</a:t>
            </a:r>
          </a:p>
          <a:p>
            <a:pPr marL="609600" indent="-609600" algn="just" rtl="1">
              <a:spcBef>
                <a:spcPct val="0"/>
              </a:spcBef>
              <a:buFont typeface="Wingdings" pitchFamily="2" charset="2"/>
              <a:buAutoNum type="arabicPeriod"/>
            </a:pPr>
            <a:r>
              <a:rPr lang="fa-IR" sz="2000" b="1" dirty="0">
                <a:latin typeface="Times New Roman" pitchFamily="18" charset="0"/>
                <a:cs typeface="Times New Roman" pitchFamily="18" charset="0"/>
              </a:rPr>
              <a:t> </a:t>
            </a:r>
            <a:r>
              <a:rPr lang="fa-IR" sz="2000" b="1" dirty="0">
                <a:solidFill>
                  <a:srgbClr val="006699"/>
                </a:solidFill>
                <a:latin typeface="Times New Roman" pitchFamily="18" charset="0"/>
                <a:cs typeface="Times New Roman" pitchFamily="18" charset="0"/>
              </a:rPr>
              <a:t>جعل داده ها</a:t>
            </a:r>
            <a:r>
              <a:rPr lang="fa-IR" sz="2000" b="1" dirty="0">
                <a:latin typeface="Times New Roman" pitchFamily="18" charset="0"/>
                <a:cs typeface="Times New Roman" pitchFamily="18" charset="0"/>
              </a:rPr>
              <a:t> و اطلاعات یک سند</a:t>
            </a:r>
            <a:endParaRPr lang="en-US" sz="2000" b="1" dirty="0">
              <a:latin typeface="Times New Roman" pitchFamily="18" charset="0"/>
              <a:cs typeface="Times New Roman" pitchFamily="18" charset="0"/>
            </a:endParaRPr>
          </a:p>
          <a:p>
            <a:pPr marL="609600" indent="-609600" algn="just" rtl="1">
              <a:spcBef>
                <a:spcPct val="0"/>
              </a:spcBef>
              <a:buFont typeface="Wingdings" pitchFamily="2" charset="2"/>
              <a:buAutoNum type="arabicPeriod"/>
            </a:pPr>
            <a:r>
              <a:rPr lang="fa-IR" sz="2000" b="1" dirty="0">
                <a:latin typeface="Times New Roman" pitchFamily="18" charset="0"/>
                <a:cs typeface="Times New Roman" pitchFamily="18" charset="0"/>
              </a:rPr>
              <a:t>نادیده گرفتن و </a:t>
            </a:r>
            <a:r>
              <a:rPr lang="fa-IR" sz="2000" b="1" dirty="0">
                <a:solidFill>
                  <a:srgbClr val="990000"/>
                </a:solidFill>
                <a:latin typeface="Times New Roman" pitchFamily="18" charset="0"/>
                <a:cs typeface="Times New Roman" pitchFamily="18" charset="0"/>
              </a:rPr>
              <a:t>پنهان کردن</a:t>
            </a:r>
            <a:r>
              <a:rPr lang="fa-IR" sz="2000" b="1" dirty="0">
                <a:latin typeface="Times New Roman" pitchFamily="18" charset="0"/>
                <a:cs typeface="Times New Roman" pitchFamily="18" charset="0"/>
              </a:rPr>
              <a:t> اطلاعات یک سند</a:t>
            </a:r>
          </a:p>
          <a:p>
            <a:pPr marL="609600" indent="-609600" algn="just" rtl="1">
              <a:spcBef>
                <a:spcPct val="0"/>
              </a:spcBef>
              <a:buFont typeface="Wingdings" pitchFamily="2" charset="2"/>
              <a:buAutoNum type="arabicPeriod"/>
            </a:pPr>
            <a:r>
              <a:rPr lang="fa-IR" sz="2000" b="1" dirty="0">
                <a:latin typeface="Times New Roman" pitchFamily="18" charset="0"/>
                <a:cs typeface="Times New Roman" pitchFamily="18" charset="0"/>
              </a:rPr>
              <a:t> </a:t>
            </a:r>
            <a:r>
              <a:rPr lang="fa-IR" sz="2000" b="1" dirty="0">
                <a:solidFill>
                  <a:srgbClr val="006699"/>
                </a:solidFill>
                <a:latin typeface="Times New Roman" pitchFamily="18" charset="0"/>
                <a:cs typeface="Times New Roman" pitchFamily="18" charset="0"/>
              </a:rPr>
              <a:t>عدم اشراف</a:t>
            </a:r>
            <a:r>
              <a:rPr lang="fa-IR" sz="2000" b="1" dirty="0">
                <a:latin typeface="Times New Roman" pitchFamily="18" charset="0"/>
                <a:cs typeface="Times New Roman" pitchFamily="18" charset="0"/>
              </a:rPr>
              <a:t> به </a:t>
            </a:r>
            <a:r>
              <a:rPr lang="fa-IR" sz="2000" b="1" dirty="0" smtClean="0">
                <a:latin typeface="Times New Roman" pitchFamily="18" charset="0"/>
                <a:cs typeface="Times New Roman" pitchFamily="18" charset="0"/>
              </a:rPr>
              <a:t>موضوع </a:t>
            </a:r>
            <a:r>
              <a:rPr lang="fa-IR" sz="2000" b="1" dirty="0">
                <a:latin typeface="Times New Roman" pitchFamily="18" charset="0"/>
                <a:cs typeface="Times New Roman" pitchFamily="18" charset="0"/>
              </a:rPr>
              <a:t>مورد استناد</a:t>
            </a:r>
          </a:p>
          <a:p>
            <a:pPr marL="609600" indent="-609600" algn="just" rtl="1">
              <a:spcBef>
                <a:spcPct val="0"/>
              </a:spcBef>
              <a:buFont typeface="Wingdings" pitchFamily="2" charset="2"/>
              <a:buAutoNum type="arabicPeriod"/>
            </a:pPr>
            <a:r>
              <a:rPr lang="fa-IR" sz="2000" b="1" dirty="0">
                <a:latin typeface="Times New Roman" pitchFamily="18" charset="0"/>
                <a:cs typeface="Times New Roman" pitchFamily="18" charset="0"/>
              </a:rPr>
              <a:t> </a:t>
            </a:r>
            <a:r>
              <a:rPr lang="fa-IR" sz="2000" b="1" dirty="0">
                <a:solidFill>
                  <a:srgbClr val="990000"/>
                </a:solidFill>
                <a:latin typeface="Times New Roman" pitchFamily="18" charset="0"/>
                <a:cs typeface="Times New Roman" pitchFamily="18" charset="0"/>
              </a:rPr>
              <a:t>عدم تسلط کافی</a:t>
            </a:r>
            <a:r>
              <a:rPr lang="fa-IR" sz="2000" b="1" dirty="0">
                <a:latin typeface="Times New Roman" pitchFamily="18" charset="0"/>
                <a:cs typeface="Times New Roman" pitchFamily="18" charset="0"/>
              </a:rPr>
              <a:t> به متن مورد استناد از نظر لفظی یا محتوایی</a:t>
            </a:r>
          </a:p>
          <a:p>
            <a:pPr marL="609600" indent="-609600" algn="just" rtl="1">
              <a:spcBef>
                <a:spcPct val="0"/>
              </a:spcBef>
              <a:buNone/>
            </a:pPr>
            <a:r>
              <a:rPr lang="fa-IR" sz="2000" b="1" dirty="0" smtClean="0">
                <a:latin typeface="Times New Roman" pitchFamily="18" charset="0"/>
                <a:cs typeface="Times New Roman" pitchFamily="18" charset="0"/>
              </a:rPr>
              <a:t>10- عدم </a:t>
            </a:r>
            <a:r>
              <a:rPr lang="fa-IR" sz="2000" b="1" dirty="0">
                <a:latin typeface="Times New Roman" pitchFamily="18" charset="0"/>
                <a:cs typeface="Times New Roman" pitchFamily="18" charset="0"/>
              </a:rPr>
              <a:t>تسلط بر </a:t>
            </a:r>
            <a:r>
              <a:rPr lang="fa-IR" sz="2000" b="1" dirty="0">
                <a:solidFill>
                  <a:srgbClr val="006699"/>
                </a:solidFill>
                <a:latin typeface="Times New Roman" pitchFamily="18" charset="0"/>
                <a:cs typeface="Times New Roman" pitchFamily="18" charset="0"/>
              </a:rPr>
              <a:t>مهارت های نوشتاری</a:t>
            </a:r>
            <a:r>
              <a:rPr lang="fa-IR" sz="2000" b="1" dirty="0">
                <a:latin typeface="Times New Roman" pitchFamily="18" charset="0"/>
                <a:cs typeface="Times New Roman" pitchFamily="18" charset="0"/>
              </a:rPr>
              <a:t> یا فقدان قدرت بیان</a:t>
            </a:r>
          </a:p>
          <a:p>
            <a:pPr marL="609600" indent="-609600" algn="just" rtl="1">
              <a:spcBef>
                <a:spcPct val="0"/>
              </a:spcBef>
              <a:buNone/>
            </a:pPr>
            <a:r>
              <a:rPr lang="fa-IR" sz="2000" b="1" dirty="0" smtClean="0">
                <a:latin typeface="Times New Roman" pitchFamily="18" charset="0"/>
                <a:cs typeface="Times New Roman" pitchFamily="18" charset="0"/>
              </a:rPr>
              <a:t>11- </a:t>
            </a:r>
            <a:r>
              <a:rPr lang="fa-IR" sz="2000" b="1" dirty="0" smtClean="0">
                <a:solidFill>
                  <a:srgbClr val="990000"/>
                </a:solidFill>
                <a:latin typeface="Times New Roman" pitchFamily="18" charset="0"/>
                <a:cs typeface="Times New Roman" pitchFamily="18" charset="0"/>
              </a:rPr>
              <a:t>ناتوانی </a:t>
            </a:r>
            <a:r>
              <a:rPr lang="fa-IR" sz="2000" b="1" dirty="0">
                <a:solidFill>
                  <a:srgbClr val="990000"/>
                </a:solidFill>
                <a:latin typeface="Times New Roman" pitchFamily="18" charset="0"/>
                <a:cs typeface="Times New Roman" pitchFamily="18" charset="0"/>
              </a:rPr>
              <a:t>در بازگویی صحیح</a:t>
            </a:r>
            <a:r>
              <a:rPr lang="fa-IR" sz="2000" b="1" dirty="0">
                <a:latin typeface="Times New Roman" pitchFamily="18" charset="0"/>
                <a:cs typeface="Times New Roman" pitchFamily="18" charset="0"/>
              </a:rPr>
              <a:t> و موجز اطلاعات متراکم </a:t>
            </a:r>
            <a:r>
              <a:rPr lang="fa-IR" sz="2000" b="1" dirty="0" smtClean="0">
                <a:latin typeface="Times New Roman" pitchFamily="18" charset="0"/>
                <a:cs typeface="Times New Roman" pitchFamily="18" charset="0"/>
              </a:rPr>
              <a:t>مآخذ</a:t>
            </a:r>
          </a:p>
          <a:p>
            <a:pPr marL="609600" indent="-609600" algn="just" rtl="1">
              <a:spcBef>
                <a:spcPct val="0"/>
              </a:spcBef>
              <a:buNone/>
            </a:pPr>
            <a:r>
              <a:rPr lang="fa-IR" sz="2000" b="1" dirty="0" smtClean="0">
                <a:latin typeface="Times New Roman" pitchFamily="18" charset="0"/>
                <a:cs typeface="Times New Roman" pitchFamily="18" charset="0"/>
              </a:rPr>
              <a:t>12- عدم </a:t>
            </a:r>
            <a:r>
              <a:rPr lang="fa-IR" sz="2000" b="1" dirty="0">
                <a:latin typeface="Times New Roman" pitchFamily="18" charset="0"/>
                <a:cs typeface="Times New Roman" pitchFamily="18" charset="0"/>
              </a:rPr>
              <a:t>تشخیص </a:t>
            </a:r>
            <a:r>
              <a:rPr lang="fa-IR" sz="2000" b="1" dirty="0">
                <a:solidFill>
                  <a:srgbClr val="006699"/>
                </a:solidFill>
                <a:latin typeface="Times New Roman" pitchFamily="18" charset="0"/>
                <a:cs typeface="Times New Roman" pitchFamily="18" charset="0"/>
              </a:rPr>
              <a:t>زمان صحیح</a:t>
            </a:r>
            <a:r>
              <a:rPr lang="fa-IR" sz="2000" b="1" dirty="0">
                <a:latin typeface="Times New Roman" pitchFamily="18" charset="0"/>
                <a:cs typeface="Times New Roman" pitchFamily="18" charset="0"/>
              </a:rPr>
              <a:t> </a:t>
            </a:r>
            <a:r>
              <a:rPr lang="fa-IR" sz="2000" b="1" dirty="0" smtClean="0">
                <a:latin typeface="Times New Roman" pitchFamily="18" charset="0"/>
                <a:cs typeface="Times New Roman" pitchFamily="18" charset="0"/>
              </a:rPr>
              <a:t>استناد</a:t>
            </a:r>
          </a:p>
          <a:p>
            <a:pPr marL="609600" indent="-609600" algn="just" rtl="1">
              <a:spcBef>
                <a:spcPct val="0"/>
              </a:spcBef>
              <a:buNone/>
            </a:pPr>
            <a:r>
              <a:rPr lang="fa-IR" sz="2000" b="1" dirty="0" smtClean="0">
                <a:latin typeface="Times New Roman" pitchFamily="18" charset="0"/>
                <a:cs typeface="Times New Roman" pitchFamily="18" charset="0"/>
              </a:rPr>
              <a:t>13- عدم </a:t>
            </a:r>
            <a:r>
              <a:rPr lang="fa-IR" sz="2000" b="1" dirty="0">
                <a:latin typeface="Times New Roman" pitchFamily="18" charset="0"/>
                <a:cs typeface="Times New Roman" pitchFamily="18" charset="0"/>
              </a:rPr>
              <a:t>تشخیص </a:t>
            </a:r>
            <a:r>
              <a:rPr lang="fa-IR" sz="2000" b="1" dirty="0">
                <a:solidFill>
                  <a:srgbClr val="990000"/>
                </a:solidFill>
                <a:latin typeface="Times New Roman" pitchFamily="18" charset="0"/>
                <a:cs typeface="Times New Roman" pitchFamily="18" charset="0"/>
              </a:rPr>
              <a:t>جایگاه صحیح</a:t>
            </a:r>
            <a:r>
              <a:rPr lang="fa-IR" sz="2000" b="1" dirty="0">
                <a:latin typeface="Times New Roman" pitchFamily="18" charset="0"/>
                <a:cs typeface="Times New Roman" pitchFamily="18" charset="0"/>
              </a:rPr>
              <a:t> </a:t>
            </a:r>
            <a:r>
              <a:rPr lang="fa-IR" sz="2000" b="1" dirty="0" smtClean="0">
                <a:latin typeface="Times New Roman" pitchFamily="18" charset="0"/>
                <a:cs typeface="Times New Roman" pitchFamily="18" charset="0"/>
              </a:rPr>
              <a:t>استناد</a:t>
            </a:r>
          </a:p>
          <a:p>
            <a:pPr marL="609600" indent="-609600" algn="just" rtl="1">
              <a:spcBef>
                <a:spcPct val="0"/>
              </a:spcBef>
              <a:buNone/>
            </a:pPr>
            <a:r>
              <a:rPr lang="fa-IR" sz="2000" b="1" dirty="0" smtClean="0">
                <a:latin typeface="Times New Roman" pitchFamily="18" charset="0"/>
                <a:cs typeface="Times New Roman" pitchFamily="18" charset="0"/>
              </a:rPr>
              <a:t>14- عدم </a:t>
            </a:r>
            <a:r>
              <a:rPr lang="fa-IR" sz="2000" b="1" dirty="0">
                <a:latin typeface="Times New Roman" pitchFamily="18" charset="0"/>
                <a:cs typeface="Times New Roman" pitchFamily="18" charset="0"/>
              </a:rPr>
              <a:t>توانایی در </a:t>
            </a:r>
            <a:r>
              <a:rPr lang="fa-IR" sz="2000" b="1" dirty="0">
                <a:solidFill>
                  <a:srgbClr val="006699"/>
                </a:solidFill>
                <a:latin typeface="Times New Roman" pitchFamily="18" charset="0"/>
                <a:cs typeface="Times New Roman" pitchFamily="18" charset="0"/>
              </a:rPr>
              <a:t>بهره گیری به جا</a:t>
            </a:r>
            <a:r>
              <a:rPr lang="fa-IR" sz="2000" b="1" dirty="0">
                <a:latin typeface="Times New Roman" pitchFamily="18" charset="0"/>
                <a:cs typeface="Times New Roman" pitchFamily="18" charset="0"/>
              </a:rPr>
              <a:t> و مناسب از شکل های مختلف استناد (مانند نقل قول مستقیم و غیرمستقیم)</a:t>
            </a:r>
            <a:endParaRPr lang="en-US" sz="20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61922"/>
                                        </p:tgtEl>
                                        <p:attrNameLst>
                                          <p:attrName>style.visibility</p:attrName>
                                        </p:attrNameLst>
                                      </p:cBhvr>
                                      <p:to>
                                        <p:strVal val="visible"/>
                                      </p:to>
                                    </p:set>
                                    <p:animEffect transition="in" filter="fade">
                                      <p:cBhvr>
                                        <p:cTn id="7" dur="2000"/>
                                        <p:tgtEl>
                                          <p:spTgt spid="13619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1923">
                                            <p:txEl>
                                              <p:pRg st="0" end="0"/>
                                            </p:txEl>
                                          </p:spTgt>
                                        </p:tgtEl>
                                        <p:attrNameLst>
                                          <p:attrName>style.visibility</p:attrName>
                                        </p:attrNameLst>
                                      </p:cBhvr>
                                      <p:to>
                                        <p:strVal val="visible"/>
                                      </p:to>
                                    </p:set>
                                    <p:animEffect transition="in" filter="fade">
                                      <p:cBhvr>
                                        <p:cTn id="12" dur="2000"/>
                                        <p:tgtEl>
                                          <p:spTgt spid="13619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1923">
                                            <p:txEl>
                                              <p:pRg st="1" end="1"/>
                                            </p:txEl>
                                          </p:spTgt>
                                        </p:tgtEl>
                                        <p:attrNameLst>
                                          <p:attrName>style.visibility</p:attrName>
                                        </p:attrNameLst>
                                      </p:cBhvr>
                                      <p:to>
                                        <p:strVal val="visible"/>
                                      </p:to>
                                    </p:set>
                                    <p:animEffect transition="in" filter="fade">
                                      <p:cBhvr>
                                        <p:cTn id="17" dur="2000"/>
                                        <p:tgtEl>
                                          <p:spTgt spid="13619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1923">
                                            <p:txEl>
                                              <p:pRg st="2" end="2"/>
                                            </p:txEl>
                                          </p:spTgt>
                                        </p:tgtEl>
                                        <p:attrNameLst>
                                          <p:attrName>style.visibility</p:attrName>
                                        </p:attrNameLst>
                                      </p:cBhvr>
                                      <p:to>
                                        <p:strVal val="visible"/>
                                      </p:to>
                                    </p:set>
                                    <p:animEffect transition="in" filter="fade">
                                      <p:cBhvr>
                                        <p:cTn id="22" dur="2000"/>
                                        <p:tgtEl>
                                          <p:spTgt spid="13619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1923">
                                            <p:txEl>
                                              <p:pRg st="3" end="3"/>
                                            </p:txEl>
                                          </p:spTgt>
                                        </p:tgtEl>
                                        <p:attrNameLst>
                                          <p:attrName>style.visibility</p:attrName>
                                        </p:attrNameLst>
                                      </p:cBhvr>
                                      <p:to>
                                        <p:strVal val="visible"/>
                                      </p:to>
                                    </p:set>
                                    <p:animEffect transition="in" filter="fade">
                                      <p:cBhvr>
                                        <p:cTn id="27" dur="2000"/>
                                        <p:tgtEl>
                                          <p:spTgt spid="13619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61923">
                                            <p:txEl>
                                              <p:pRg st="4" end="4"/>
                                            </p:txEl>
                                          </p:spTgt>
                                        </p:tgtEl>
                                        <p:attrNameLst>
                                          <p:attrName>style.visibility</p:attrName>
                                        </p:attrNameLst>
                                      </p:cBhvr>
                                      <p:to>
                                        <p:strVal val="visible"/>
                                      </p:to>
                                    </p:set>
                                    <p:animEffect transition="in" filter="fade">
                                      <p:cBhvr>
                                        <p:cTn id="32" dur="2000"/>
                                        <p:tgtEl>
                                          <p:spTgt spid="13619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61923">
                                            <p:txEl>
                                              <p:pRg st="5" end="5"/>
                                            </p:txEl>
                                          </p:spTgt>
                                        </p:tgtEl>
                                        <p:attrNameLst>
                                          <p:attrName>style.visibility</p:attrName>
                                        </p:attrNameLst>
                                      </p:cBhvr>
                                      <p:to>
                                        <p:strVal val="visible"/>
                                      </p:to>
                                    </p:set>
                                    <p:animEffect transition="in" filter="fade">
                                      <p:cBhvr>
                                        <p:cTn id="37" dur="2000"/>
                                        <p:tgtEl>
                                          <p:spTgt spid="136192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61923">
                                            <p:txEl>
                                              <p:pRg st="6" end="6"/>
                                            </p:txEl>
                                          </p:spTgt>
                                        </p:tgtEl>
                                        <p:attrNameLst>
                                          <p:attrName>style.visibility</p:attrName>
                                        </p:attrNameLst>
                                      </p:cBhvr>
                                      <p:to>
                                        <p:strVal val="visible"/>
                                      </p:to>
                                    </p:set>
                                    <p:animEffect transition="in" filter="fade">
                                      <p:cBhvr>
                                        <p:cTn id="42" dur="2000"/>
                                        <p:tgtEl>
                                          <p:spTgt spid="136192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61923">
                                            <p:txEl>
                                              <p:pRg st="7" end="7"/>
                                            </p:txEl>
                                          </p:spTgt>
                                        </p:tgtEl>
                                        <p:attrNameLst>
                                          <p:attrName>style.visibility</p:attrName>
                                        </p:attrNameLst>
                                      </p:cBhvr>
                                      <p:to>
                                        <p:strVal val="visible"/>
                                      </p:to>
                                    </p:set>
                                    <p:animEffect transition="in" filter="fade">
                                      <p:cBhvr>
                                        <p:cTn id="47" dur="2000"/>
                                        <p:tgtEl>
                                          <p:spTgt spid="136192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61923">
                                            <p:txEl>
                                              <p:pRg st="8" end="8"/>
                                            </p:txEl>
                                          </p:spTgt>
                                        </p:tgtEl>
                                        <p:attrNameLst>
                                          <p:attrName>style.visibility</p:attrName>
                                        </p:attrNameLst>
                                      </p:cBhvr>
                                      <p:to>
                                        <p:strVal val="visible"/>
                                      </p:to>
                                    </p:set>
                                    <p:animEffect transition="in" filter="fade">
                                      <p:cBhvr>
                                        <p:cTn id="52" dur="2000"/>
                                        <p:tgtEl>
                                          <p:spTgt spid="136192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61923">
                                            <p:txEl>
                                              <p:pRg st="9" end="9"/>
                                            </p:txEl>
                                          </p:spTgt>
                                        </p:tgtEl>
                                        <p:attrNameLst>
                                          <p:attrName>style.visibility</p:attrName>
                                        </p:attrNameLst>
                                      </p:cBhvr>
                                      <p:to>
                                        <p:strVal val="visible"/>
                                      </p:to>
                                    </p:set>
                                    <p:animEffect transition="in" filter="fade">
                                      <p:cBhvr>
                                        <p:cTn id="57" dur="2000"/>
                                        <p:tgtEl>
                                          <p:spTgt spid="136192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61923">
                                            <p:txEl>
                                              <p:pRg st="10" end="10"/>
                                            </p:txEl>
                                          </p:spTgt>
                                        </p:tgtEl>
                                        <p:attrNameLst>
                                          <p:attrName>style.visibility</p:attrName>
                                        </p:attrNameLst>
                                      </p:cBhvr>
                                      <p:to>
                                        <p:strVal val="visible"/>
                                      </p:to>
                                    </p:set>
                                    <p:animEffect transition="in" filter="fade">
                                      <p:cBhvr>
                                        <p:cTn id="62" dur="2000"/>
                                        <p:tgtEl>
                                          <p:spTgt spid="136192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61923">
                                            <p:txEl>
                                              <p:pRg st="11" end="11"/>
                                            </p:txEl>
                                          </p:spTgt>
                                        </p:tgtEl>
                                        <p:attrNameLst>
                                          <p:attrName>style.visibility</p:attrName>
                                        </p:attrNameLst>
                                      </p:cBhvr>
                                      <p:to>
                                        <p:strVal val="visible"/>
                                      </p:to>
                                    </p:set>
                                    <p:animEffect transition="in" filter="fade">
                                      <p:cBhvr>
                                        <p:cTn id="67" dur="2000"/>
                                        <p:tgtEl>
                                          <p:spTgt spid="136192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61923">
                                            <p:txEl>
                                              <p:pRg st="12" end="12"/>
                                            </p:txEl>
                                          </p:spTgt>
                                        </p:tgtEl>
                                        <p:attrNameLst>
                                          <p:attrName>style.visibility</p:attrName>
                                        </p:attrNameLst>
                                      </p:cBhvr>
                                      <p:to>
                                        <p:strVal val="visible"/>
                                      </p:to>
                                    </p:set>
                                    <p:animEffect transition="in" filter="fade">
                                      <p:cBhvr>
                                        <p:cTn id="72" dur="2000"/>
                                        <p:tgtEl>
                                          <p:spTgt spid="136192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61923">
                                            <p:txEl>
                                              <p:pRg st="13" end="13"/>
                                            </p:txEl>
                                          </p:spTgt>
                                        </p:tgtEl>
                                        <p:attrNameLst>
                                          <p:attrName>style.visibility</p:attrName>
                                        </p:attrNameLst>
                                      </p:cBhvr>
                                      <p:to>
                                        <p:strVal val="visible"/>
                                      </p:to>
                                    </p:set>
                                    <p:animEffect transition="in" filter="fade">
                                      <p:cBhvr>
                                        <p:cTn id="77" dur="2000"/>
                                        <p:tgtEl>
                                          <p:spTgt spid="136192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22" grpId="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2946" name="Rectangle 2"/>
          <p:cNvSpPr>
            <a:spLocks noGrp="1" noChangeArrowheads="1"/>
          </p:cNvSpPr>
          <p:nvPr>
            <p:ph type="title"/>
          </p:nvPr>
        </p:nvSpPr>
        <p:spPr>
          <a:xfrm>
            <a:off x="914400" y="0"/>
            <a:ext cx="7772400" cy="914400"/>
          </a:xfrm>
        </p:spPr>
        <p:txBody>
          <a:bodyPr>
            <a:normAutofit/>
          </a:bodyPr>
          <a:lstStyle/>
          <a:p>
            <a:pPr algn="ctr" rtl="1"/>
            <a:r>
              <a:rPr lang="fa-IR" sz="3200" b="1" dirty="0">
                <a:solidFill>
                  <a:schemeClr val="tx1"/>
                </a:solidFill>
                <a:latin typeface="Times New Roman" pitchFamily="18" charset="0"/>
                <a:cs typeface="Times New Roman" pitchFamily="18" charset="0"/>
              </a:rPr>
              <a:t>خطاهای صوری</a:t>
            </a:r>
            <a:endParaRPr lang="en-US" sz="3200" b="1" dirty="0">
              <a:solidFill>
                <a:schemeClr val="tx1"/>
              </a:solidFill>
              <a:latin typeface="Times New Roman" pitchFamily="18" charset="0"/>
              <a:cs typeface="Times New Roman" pitchFamily="18" charset="0"/>
            </a:endParaRPr>
          </a:p>
        </p:txBody>
      </p:sp>
      <p:sp>
        <p:nvSpPr>
          <p:cNvPr id="1362947" name="Rectangle 3"/>
          <p:cNvSpPr>
            <a:spLocks noGrp="1" noChangeArrowheads="1"/>
          </p:cNvSpPr>
          <p:nvPr>
            <p:ph type="body" idx="1"/>
          </p:nvPr>
        </p:nvSpPr>
        <p:spPr>
          <a:xfrm>
            <a:off x="709613" y="1295400"/>
            <a:ext cx="7886700" cy="4953000"/>
          </a:xfrm>
        </p:spPr>
        <p:txBody>
          <a:bodyPr>
            <a:normAutofit/>
          </a:bodyPr>
          <a:lstStyle/>
          <a:p>
            <a:pPr marL="609600" indent="-609600" algn="r" rtl="1">
              <a:lnSpc>
                <a:spcPct val="110000"/>
              </a:lnSpc>
              <a:spcAft>
                <a:spcPct val="20000"/>
              </a:spcAft>
              <a:buFont typeface="Wingdings" pitchFamily="2" charset="2"/>
              <a:buNone/>
            </a:pPr>
            <a:r>
              <a:rPr lang="fa-IR" sz="2800" b="1" dirty="0">
                <a:cs typeface="B Lotus" pitchFamily="2" charset="-78"/>
              </a:rPr>
              <a:t>	</a:t>
            </a:r>
            <a:r>
              <a:rPr lang="fa-IR" sz="2800" b="1" dirty="0">
                <a:solidFill>
                  <a:srgbClr val="FF0000"/>
                </a:solidFill>
                <a:latin typeface="Times New Roman" pitchFamily="18" charset="0"/>
                <a:cs typeface="Times New Roman" pitchFamily="18" charset="0"/>
              </a:rPr>
              <a:t>خواسته یا ناخواسته </a:t>
            </a:r>
            <a:r>
              <a:rPr lang="fa-IR" sz="2800" b="1" dirty="0">
                <a:latin typeface="Times New Roman" pitchFamily="18" charset="0"/>
                <a:cs typeface="Times New Roman" pitchFamily="18" charset="0"/>
              </a:rPr>
              <a:t>در اطلاعات کتابشناختی سند یا در متن یا فهرست مآخذ و پانویس</a:t>
            </a:r>
            <a:r>
              <a:rPr lang="fa-IR" sz="100" b="1" dirty="0">
                <a:latin typeface="Times New Roman" pitchFamily="18" charset="0"/>
                <a:cs typeface="Times New Roman" pitchFamily="18" charset="0"/>
              </a:rPr>
              <a:t> </a:t>
            </a:r>
            <a:r>
              <a:rPr lang="fa-IR" sz="2800" b="1" dirty="0">
                <a:latin typeface="Times New Roman" pitchFamily="18" charset="0"/>
                <a:cs typeface="Times New Roman" pitchFamily="18" charset="0"/>
              </a:rPr>
              <a:t>ها رخ می</a:t>
            </a:r>
            <a:r>
              <a:rPr lang="fa-IR" sz="100" b="1" dirty="0">
                <a:latin typeface="Times New Roman" pitchFamily="18" charset="0"/>
                <a:cs typeface="Times New Roman" pitchFamily="18" charset="0"/>
              </a:rPr>
              <a:t> </a:t>
            </a:r>
            <a:r>
              <a:rPr lang="fa-IR" sz="2800" b="1" dirty="0">
                <a:latin typeface="Times New Roman" pitchFamily="18" charset="0"/>
                <a:cs typeface="Times New Roman" pitchFamily="18" charset="0"/>
              </a:rPr>
              <a:t>دهند. مانند:</a:t>
            </a:r>
          </a:p>
          <a:p>
            <a:pPr marL="609600" indent="-609600" algn="just" rtl="1">
              <a:lnSpc>
                <a:spcPct val="110000"/>
              </a:lnSpc>
              <a:spcAft>
                <a:spcPct val="20000"/>
              </a:spcAft>
              <a:buFont typeface="Wingdings" pitchFamily="2" charset="2"/>
              <a:buAutoNum type="arabicPeriod"/>
            </a:pPr>
            <a:r>
              <a:rPr lang="fa-IR" sz="2800" b="1" dirty="0">
                <a:latin typeface="Times New Roman" pitchFamily="18" charset="0"/>
                <a:cs typeface="Times New Roman" pitchFamily="18" charset="0"/>
              </a:rPr>
              <a:t>خطاهای مربوط به استناد در متن (مربوط به جایگاه استناد یا شماره استناد)</a:t>
            </a:r>
          </a:p>
          <a:p>
            <a:pPr marL="609600" indent="-609600" algn="just" rtl="1">
              <a:lnSpc>
                <a:spcPct val="110000"/>
              </a:lnSpc>
              <a:spcAft>
                <a:spcPct val="20000"/>
              </a:spcAft>
              <a:buFont typeface="Wingdings" pitchFamily="2" charset="2"/>
              <a:buAutoNum type="arabicPeriod"/>
            </a:pPr>
            <a:r>
              <a:rPr lang="fa-IR" sz="2800" b="1" dirty="0">
                <a:latin typeface="Times New Roman" pitchFamily="18" charset="0"/>
                <a:cs typeface="Times New Roman" pitchFamily="18" charset="0"/>
              </a:rPr>
              <a:t>خطاهای مربوط به سطوح توصیف که شامل حذف عمدی یا سهوی یک یا چند سطح توصیف مانند عنوان، نام نویسنده و ... می</a:t>
            </a:r>
            <a:r>
              <a:rPr lang="fa-IR" sz="100" b="1" dirty="0">
                <a:latin typeface="Times New Roman" pitchFamily="18" charset="0"/>
                <a:cs typeface="Times New Roman" pitchFamily="18" charset="0"/>
              </a:rPr>
              <a:t> </a:t>
            </a:r>
            <a:r>
              <a:rPr lang="fa-IR" sz="2800" b="1" dirty="0">
                <a:latin typeface="Times New Roman" pitchFamily="18" charset="0"/>
                <a:cs typeface="Times New Roman" pitchFamily="18" charset="0"/>
              </a:rPr>
              <a:t>شود.</a:t>
            </a:r>
          </a:p>
          <a:p>
            <a:pPr marL="609600" indent="-609600" algn="just" rtl="1">
              <a:lnSpc>
                <a:spcPct val="110000"/>
              </a:lnSpc>
              <a:spcAft>
                <a:spcPct val="20000"/>
              </a:spcAft>
              <a:buFont typeface="Wingdings" pitchFamily="2" charset="2"/>
              <a:buAutoNum type="arabicPeriod"/>
            </a:pPr>
            <a:r>
              <a:rPr lang="fa-IR" sz="2800" b="1" dirty="0" smtClean="0">
                <a:latin typeface="Times New Roman" pitchFamily="18" charset="0"/>
                <a:cs typeface="Times New Roman" pitchFamily="18" charset="0"/>
              </a:rPr>
              <a:t>خطاهای </a:t>
            </a:r>
            <a:r>
              <a:rPr lang="fa-IR" sz="2800" b="1" dirty="0">
                <a:latin typeface="Times New Roman" pitchFamily="18" charset="0"/>
                <a:cs typeface="Times New Roman" pitchFamily="18" charset="0"/>
              </a:rPr>
              <a:t>مربوط به ترتیب حضور منابع در فهرست مآخذ.</a:t>
            </a:r>
            <a:endParaRPr lang="en-US" sz="28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62946"/>
                                        </p:tgtEl>
                                        <p:attrNameLst>
                                          <p:attrName>style.visibility</p:attrName>
                                        </p:attrNameLst>
                                      </p:cBhvr>
                                      <p:to>
                                        <p:strVal val="visible"/>
                                      </p:to>
                                    </p:set>
                                    <p:animEffect transition="in" filter="fade">
                                      <p:cBhvr>
                                        <p:cTn id="7" dur="2000"/>
                                        <p:tgtEl>
                                          <p:spTgt spid="13629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2947">
                                            <p:txEl>
                                              <p:pRg st="0" end="0"/>
                                            </p:txEl>
                                          </p:spTgt>
                                        </p:tgtEl>
                                        <p:attrNameLst>
                                          <p:attrName>style.visibility</p:attrName>
                                        </p:attrNameLst>
                                      </p:cBhvr>
                                      <p:to>
                                        <p:strVal val="visible"/>
                                      </p:to>
                                    </p:set>
                                    <p:animEffect transition="in" filter="fade">
                                      <p:cBhvr>
                                        <p:cTn id="12" dur="2000"/>
                                        <p:tgtEl>
                                          <p:spTgt spid="13629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2947">
                                            <p:txEl>
                                              <p:pRg st="1" end="1"/>
                                            </p:txEl>
                                          </p:spTgt>
                                        </p:tgtEl>
                                        <p:attrNameLst>
                                          <p:attrName>style.visibility</p:attrName>
                                        </p:attrNameLst>
                                      </p:cBhvr>
                                      <p:to>
                                        <p:strVal val="visible"/>
                                      </p:to>
                                    </p:set>
                                    <p:animEffect transition="in" filter="fade">
                                      <p:cBhvr>
                                        <p:cTn id="17" dur="2000"/>
                                        <p:tgtEl>
                                          <p:spTgt spid="13629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2947">
                                            <p:txEl>
                                              <p:pRg st="2" end="2"/>
                                            </p:txEl>
                                          </p:spTgt>
                                        </p:tgtEl>
                                        <p:attrNameLst>
                                          <p:attrName>style.visibility</p:attrName>
                                        </p:attrNameLst>
                                      </p:cBhvr>
                                      <p:to>
                                        <p:strVal val="visible"/>
                                      </p:to>
                                    </p:set>
                                    <p:animEffect transition="in" filter="fade">
                                      <p:cBhvr>
                                        <p:cTn id="22" dur="2000"/>
                                        <p:tgtEl>
                                          <p:spTgt spid="13629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2947">
                                            <p:txEl>
                                              <p:pRg st="3" end="3"/>
                                            </p:txEl>
                                          </p:spTgt>
                                        </p:tgtEl>
                                        <p:attrNameLst>
                                          <p:attrName>style.visibility</p:attrName>
                                        </p:attrNameLst>
                                      </p:cBhvr>
                                      <p:to>
                                        <p:strVal val="visible"/>
                                      </p:to>
                                    </p:set>
                                    <p:animEffect transition="in" filter="fade">
                                      <p:cBhvr>
                                        <p:cTn id="27" dur="2000"/>
                                        <p:tgtEl>
                                          <p:spTgt spid="13629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94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2"/>
          <p:cNvSpPr>
            <a:spLocks noGrp="1" noChangeArrowheads="1"/>
          </p:cNvSpPr>
          <p:nvPr>
            <p:ph type="title"/>
          </p:nvPr>
        </p:nvSpPr>
        <p:spPr>
          <a:xfrm>
            <a:off x="747713" y="2967038"/>
            <a:ext cx="7772400" cy="914400"/>
          </a:xfrm>
        </p:spPr>
        <p:txBody>
          <a:bodyPr>
            <a:normAutofit/>
          </a:bodyPr>
          <a:lstStyle/>
          <a:p>
            <a:pPr algn="ctr" rtl="1"/>
            <a:r>
              <a:rPr lang="fa-IR" sz="3200" b="1" dirty="0">
                <a:solidFill>
                  <a:schemeClr val="tx1"/>
                </a:solidFill>
                <a:latin typeface="Times New Roman" pitchFamily="18" charset="0"/>
                <a:cs typeface="Times New Roman" pitchFamily="18" charset="0"/>
              </a:rPr>
              <a:t>تنظيم منابع و مآخذ </a:t>
            </a:r>
            <a:r>
              <a:rPr lang="fa-IR" sz="3200" b="1" dirty="0" smtClean="0">
                <a:solidFill>
                  <a:schemeClr val="tx1"/>
                </a:solidFill>
                <a:latin typeface="Times New Roman" pitchFamily="18" charset="0"/>
                <a:cs typeface="Times New Roman" pitchFamily="18" charset="0"/>
              </a:rPr>
              <a:t>نويسي</a:t>
            </a:r>
            <a:endParaRPr lang="en-US" sz="32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2" name="Rectangle 2"/>
          <p:cNvSpPr>
            <a:spLocks noGrp="1" noChangeArrowheads="1"/>
          </p:cNvSpPr>
          <p:nvPr>
            <p:ph type="title"/>
          </p:nvPr>
        </p:nvSpPr>
        <p:spPr>
          <a:xfrm>
            <a:off x="762000" y="304800"/>
            <a:ext cx="7772400" cy="914400"/>
          </a:xfrm>
        </p:spPr>
        <p:txBody>
          <a:bodyPr>
            <a:normAutofit/>
          </a:bodyPr>
          <a:lstStyle/>
          <a:p>
            <a:pPr algn="ctr" rtl="1"/>
            <a:r>
              <a:rPr lang="fa-IR" sz="3200" b="1" dirty="0">
                <a:solidFill>
                  <a:schemeClr val="tx1"/>
                </a:solidFill>
                <a:latin typeface="Times New Roman" pitchFamily="18" charset="0"/>
                <a:cs typeface="Times New Roman" pitchFamily="18" charset="0"/>
              </a:rPr>
              <a:t>گردآوري اطلاعات مربوط به رفرنس ها</a:t>
            </a:r>
            <a:endParaRPr lang="en-US" sz="3200" b="1" dirty="0">
              <a:solidFill>
                <a:schemeClr val="tx1"/>
              </a:solidFill>
              <a:latin typeface="Times New Roman" pitchFamily="18" charset="0"/>
              <a:cs typeface="Times New Roman" pitchFamily="18" charset="0"/>
            </a:endParaRPr>
          </a:p>
        </p:txBody>
      </p:sp>
      <p:sp>
        <p:nvSpPr>
          <p:cNvPr id="1377283" name="Rectangle 3"/>
          <p:cNvSpPr>
            <a:spLocks noGrp="1" noChangeArrowheads="1"/>
          </p:cNvSpPr>
          <p:nvPr>
            <p:ph type="body" idx="1"/>
          </p:nvPr>
        </p:nvSpPr>
        <p:spPr>
          <a:xfrm>
            <a:off x="304800" y="1447800"/>
            <a:ext cx="8382000" cy="5181600"/>
          </a:xfrm>
        </p:spPr>
        <p:txBody>
          <a:bodyPr>
            <a:normAutofit/>
          </a:bodyPr>
          <a:lstStyle/>
          <a:p>
            <a:pPr algn="r" rtl="1"/>
            <a:r>
              <a:rPr lang="fa-IR" sz="2800" b="1" dirty="0" smtClean="0">
                <a:solidFill>
                  <a:srgbClr val="FF0000"/>
                </a:solidFill>
                <a:latin typeface="Times New Roman" pitchFamily="18" charset="0"/>
                <a:cs typeface="Times New Roman" pitchFamily="18" charset="0"/>
              </a:rPr>
              <a:t>زمان:</a:t>
            </a:r>
            <a:r>
              <a:rPr lang="fa-IR" sz="2800" b="1" dirty="0" smtClean="0">
                <a:latin typeface="Times New Roman" pitchFamily="18" charset="0"/>
                <a:cs typeface="Times New Roman" pitchFamily="18" charset="0"/>
              </a:rPr>
              <a:t> هنگام يافتن هر منبع مرتبط با موضوع تحقيق، اطلاعات كامل آن را يادداشت کنید.</a:t>
            </a:r>
          </a:p>
          <a:p>
            <a:pPr algn="r" rtl="1"/>
            <a:r>
              <a:rPr lang="fa-IR" sz="2800" b="1" dirty="0" smtClean="0">
                <a:solidFill>
                  <a:srgbClr val="FF0000"/>
                </a:solidFill>
                <a:latin typeface="Times New Roman" pitchFamily="18" charset="0"/>
                <a:cs typeface="Times New Roman" pitchFamily="18" charset="0"/>
              </a:rPr>
              <a:t>تعداد</a:t>
            </a:r>
            <a:r>
              <a:rPr lang="fa-IR" sz="2800" b="1" dirty="0">
                <a:latin typeface="Times New Roman" pitchFamily="18" charset="0"/>
                <a:cs typeface="Times New Roman" pitchFamily="18" charset="0"/>
              </a:rPr>
              <a:t>: منابع را به مواردي محدود كنيد كه ارتباط مستقيم با كار شما دارند.</a:t>
            </a:r>
          </a:p>
          <a:p>
            <a:pPr algn="r" rtl="1"/>
            <a:r>
              <a:rPr lang="fa-IR" sz="2800" b="1" dirty="0">
                <a:solidFill>
                  <a:srgbClr val="FF0000"/>
                </a:solidFill>
                <a:latin typeface="Times New Roman" pitchFamily="18" charset="0"/>
                <a:cs typeface="Times New Roman" pitchFamily="18" charset="0"/>
              </a:rPr>
              <a:t>اهميت</a:t>
            </a:r>
            <a:r>
              <a:rPr lang="fa-IR" sz="2800" b="1" dirty="0">
                <a:latin typeface="Times New Roman" pitchFamily="18" charset="0"/>
                <a:cs typeface="Times New Roman" pitchFamily="18" charset="0"/>
              </a:rPr>
              <a:t> بخش منابع را دست كم نگيريد (دستيابي خوانندگان، دستيابي مجدد نويسنده، ارزيابي سردبير)</a:t>
            </a:r>
          </a:p>
          <a:p>
            <a:pPr algn="r" rtl="1"/>
            <a:r>
              <a:rPr lang="fa-IR" sz="2800" b="1" dirty="0" smtClean="0">
                <a:solidFill>
                  <a:srgbClr val="FF0000"/>
                </a:solidFill>
                <a:latin typeface="Times New Roman" pitchFamily="18" charset="0"/>
                <a:cs typeface="Times New Roman" pitchFamily="18" charset="0"/>
              </a:rPr>
              <a:t>استناد </a:t>
            </a:r>
            <a:r>
              <a:rPr lang="fa-IR" sz="2800" b="1" dirty="0">
                <a:solidFill>
                  <a:srgbClr val="FF0000"/>
                </a:solidFill>
                <a:latin typeface="Times New Roman" pitchFamily="18" charset="0"/>
                <a:cs typeface="Times New Roman" pitchFamily="18" charset="0"/>
              </a:rPr>
              <a:t>نكردن </a:t>
            </a:r>
            <a:r>
              <a:rPr lang="fa-IR" sz="2800" b="1" dirty="0">
                <a:latin typeface="Times New Roman" pitchFamily="18" charset="0"/>
                <a:cs typeface="Times New Roman" pitchFamily="18" charset="0"/>
              </a:rPr>
              <a:t>به منابع استفاده نشده، مشاهدات چاپ نشده، ارتباط هاي شخصي</a:t>
            </a:r>
          </a:p>
          <a:p>
            <a:pPr algn="r" rtl="1"/>
            <a:r>
              <a:rPr lang="fa-IR" sz="2800" b="1" dirty="0" smtClean="0">
                <a:latin typeface="Times New Roman" pitchFamily="18" charset="0"/>
                <a:cs typeface="Times New Roman" pitchFamily="18" charset="0"/>
              </a:rPr>
              <a:t>مي توان به مقالات </a:t>
            </a:r>
            <a:r>
              <a:rPr lang="fa-IR" sz="2800" b="1" dirty="0" smtClean="0">
                <a:solidFill>
                  <a:srgbClr val="FF0000"/>
                </a:solidFill>
                <a:latin typeface="Times New Roman" pitchFamily="18" charset="0"/>
                <a:cs typeface="Times New Roman" pitchFamily="18" charset="0"/>
              </a:rPr>
              <a:t>زيرچاپ</a:t>
            </a:r>
            <a:r>
              <a:rPr lang="fa-IR" sz="2800" b="1" dirty="0" smtClean="0">
                <a:latin typeface="Times New Roman" pitchFamily="18" charset="0"/>
                <a:cs typeface="Times New Roman" pitchFamily="18" charset="0"/>
              </a:rPr>
              <a:t> استناد كرد ( با ذكر عبارت زيرچاپ به جاي شماره صفحه و جلد)   </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77282"/>
                                        </p:tgtEl>
                                        <p:attrNameLst>
                                          <p:attrName>style.visibility</p:attrName>
                                        </p:attrNameLst>
                                      </p:cBhvr>
                                      <p:to>
                                        <p:strVal val="visible"/>
                                      </p:to>
                                    </p:set>
                                    <p:animEffect transition="in" filter="box(in)">
                                      <p:cBhvr>
                                        <p:cTn id="7" dur="500"/>
                                        <p:tgtEl>
                                          <p:spTgt spid="13772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77283">
                                            <p:txEl>
                                              <p:pRg st="0" end="0"/>
                                            </p:txEl>
                                          </p:spTgt>
                                        </p:tgtEl>
                                        <p:attrNameLst>
                                          <p:attrName>style.visibility</p:attrName>
                                        </p:attrNameLst>
                                      </p:cBhvr>
                                      <p:to>
                                        <p:strVal val="visible"/>
                                      </p:to>
                                    </p:set>
                                    <p:animEffect transition="in" filter="box(in)">
                                      <p:cBhvr>
                                        <p:cTn id="12" dur="500"/>
                                        <p:tgtEl>
                                          <p:spTgt spid="13772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77283">
                                            <p:txEl>
                                              <p:pRg st="1" end="1"/>
                                            </p:txEl>
                                          </p:spTgt>
                                        </p:tgtEl>
                                        <p:attrNameLst>
                                          <p:attrName>style.visibility</p:attrName>
                                        </p:attrNameLst>
                                      </p:cBhvr>
                                      <p:to>
                                        <p:strVal val="visible"/>
                                      </p:to>
                                    </p:set>
                                    <p:animEffect transition="in" filter="box(in)">
                                      <p:cBhvr>
                                        <p:cTn id="17" dur="500"/>
                                        <p:tgtEl>
                                          <p:spTgt spid="13772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377283">
                                            <p:txEl>
                                              <p:pRg st="2" end="2"/>
                                            </p:txEl>
                                          </p:spTgt>
                                        </p:tgtEl>
                                        <p:attrNameLst>
                                          <p:attrName>style.visibility</p:attrName>
                                        </p:attrNameLst>
                                      </p:cBhvr>
                                      <p:to>
                                        <p:strVal val="visible"/>
                                      </p:to>
                                    </p:set>
                                    <p:animEffect transition="in" filter="box(in)">
                                      <p:cBhvr>
                                        <p:cTn id="22" dur="500"/>
                                        <p:tgtEl>
                                          <p:spTgt spid="13772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77283">
                                            <p:txEl>
                                              <p:pRg st="3" end="3"/>
                                            </p:txEl>
                                          </p:spTgt>
                                        </p:tgtEl>
                                        <p:attrNameLst>
                                          <p:attrName>style.visibility</p:attrName>
                                        </p:attrNameLst>
                                      </p:cBhvr>
                                      <p:to>
                                        <p:strVal val="visible"/>
                                      </p:to>
                                    </p:set>
                                    <p:animEffect transition="in" filter="box(in)">
                                      <p:cBhvr>
                                        <p:cTn id="27" dur="500"/>
                                        <p:tgtEl>
                                          <p:spTgt spid="13772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377283">
                                            <p:txEl>
                                              <p:pRg st="4" end="4"/>
                                            </p:txEl>
                                          </p:spTgt>
                                        </p:tgtEl>
                                        <p:attrNameLst>
                                          <p:attrName>style.visibility</p:attrName>
                                        </p:attrNameLst>
                                      </p:cBhvr>
                                      <p:to>
                                        <p:strVal val="visible"/>
                                      </p:to>
                                    </p:set>
                                    <p:animEffect transition="in" filter="box(in)">
                                      <p:cBhvr>
                                        <p:cTn id="32" dur="500"/>
                                        <p:tgtEl>
                                          <p:spTgt spid="1377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728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828800" y="228601"/>
            <a:ext cx="5105400" cy="990599"/>
          </a:xfrm>
        </p:spPr>
        <p:txBody>
          <a:bodyPr/>
          <a:lstStyle/>
          <a:p>
            <a:r>
              <a:rPr lang="fa-IR" dirty="0" smtClean="0"/>
              <a:t>ديدگاه عقل گرايي</a:t>
            </a:r>
            <a:endParaRPr lang="en-US" dirty="0" smtClean="0"/>
          </a:p>
        </p:txBody>
      </p:sp>
      <p:sp>
        <p:nvSpPr>
          <p:cNvPr id="16387" name="Rectangle 3"/>
          <p:cNvSpPr>
            <a:spLocks noGrp="1" noChangeArrowheads="1"/>
          </p:cNvSpPr>
          <p:nvPr>
            <p:ph type="subTitle" idx="1"/>
          </p:nvPr>
        </p:nvSpPr>
        <p:spPr>
          <a:xfrm>
            <a:off x="1187450" y="1752600"/>
            <a:ext cx="6616700" cy="4800600"/>
          </a:xfrm>
        </p:spPr>
        <p:txBody>
          <a:bodyPr rtlCol="0">
            <a:normAutofit/>
          </a:bodyPr>
          <a:lstStyle/>
          <a:p>
            <a:pPr marL="742950" indent="-742950" algn="r" rtl="1" fontAlgn="auto">
              <a:lnSpc>
                <a:spcPct val="90000"/>
              </a:lnSpc>
              <a:spcAft>
                <a:spcPts val="0"/>
              </a:spcAft>
              <a:buFont typeface="+mj-lt"/>
              <a:buAutoNum type="arabicPeriod"/>
              <a:defRPr/>
            </a:pPr>
            <a:r>
              <a:rPr lang="fa-IR" b="1" dirty="0" smtClean="0">
                <a:latin typeface="Times New Roman" pitchFamily="18" charset="0"/>
                <a:cs typeface="Times New Roman" pitchFamily="18" charset="0"/>
              </a:rPr>
              <a:t>اين ديدگاه اعتقاد دارد که حواس انسان هيچگاه کليت و ضرورت اصول و مفاهيم را در نمي يابد و لذا منشا ديگري به نام عقل ضرورت دارد. </a:t>
            </a:r>
          </a:p>
          <a:p>
            <a:pPr marL="742950" indent="-742950" algn="r" rtl="1" fontAlgn="auto">
              <a:lnSpc>
                <a:spcPct val="90000"/>
              </a:lnSpc>
              <a:spcAft>
                <a:spcPts val="0"/>
              </a:spcAft>
              <a:buFont typeface="+mj-lt"/>
              <a:buAutoNum type="arabicPeriod"/>
              <a:defRPr/>
            </a:pPr>
            <a:r>
              <a:rPr lang="fa-IR" b="1" dirty="0" smtClean="0">
                <a:latin typeface="Times New Roman" pitchFamily="18" charset="0"/>
                <a:cs typeface="Times New Roman" pitchFamily="18" charset="0"/>
              </a:rPr>
              <a:t>شناخت جهان از طریق فرایند تفکر امکان پذیر است.</a:t>
            </a:r>
          </a:p>
          <a:p>
            <a:pPr marL="742950" indent="-742950" algn="r" rtl="1" fontAlgn="auto">
              <a:lnSpc>
                <a:spcPct val="90000"/>
              </a:lnSpc>
              <a:spcAft>
                <a:spcPts val="0"/>
              </a:spcAft>
              <a:buFont typeface="+mj-lt"/>
              <a:buAutoNum type="arabicPeriod"/>
              <a:defRPr/>
            </a:pPr>
            <a:r>
              <a:rPr lang="fa-IR" b="1" dirty="0" smtClean="0">
                <a:latin typeface="Times New Roman" pitchFamily="18" charset="0"/>
                <a:cs typeface="Times New Roman" pitchFamily="18" charset="0"/>
              </a:rPr>
              <a:t>در اين ديدگاه رابطه منطقي بين </a:t>
            </a:r>
            <a:r>
              <a:rPr lang="fa-IR" b="1" dirty="0" smtClean="0">
                <a:solidFill>
                  <a:srgbClr val="FF0000"/>
                </a:solidFill>
                <a:latin typeface="Times New Roman" pitchFamily="18" charset="0"/>
                <a:cs typeface="Times New Roman" pitchFamily="18" charset="0"/>
              </a:rPr>
              <a:t>کبري و صغري و نتيجه</a:t>
            </a:r>
            <a:r>
              <a:rPr lang="fa-IR" b="1" dirty="0" smtClean="0">
                <a:latin typeface="Times New Roman" pitchFamily="18" charset="0"/>
                <a:cs typeface="Times New Roman" pitchFamily="18" charset="0"/>
              </a:rPr>
              <a:t> بر قرار مي گردد.</a:t>
            </a:r>
          </a:p>
          <a:p>
            <a:pPr marL="742950" indent="-742950" algn="r" rtl="1" fontAlgn="auto">
              <a:lnSpc>
                <a:spcPct val="90000"/>
              </a:lnSpc>
              <a:spcAft>
                <a:spcPts val="0"/>
              </a:spcAft>
              <a:buFont typeface="+mj-lt"/>
              <a:buAutoNum type="arabicPeriod"/>
              <a:defRPr/>
            </a:pPr>
            <a:r>
              <a:rPr lang="fa-IR" b="1" dirty="0" smtClean="0">
                <a:latin typeface="Times New Roman" pitchFamily="18" charset="0"/>
                <a:cs typeface="Times New Roman" pitchFamily="18" charset="0"/>
              </a:rPr>
              <a:t>روش</a:t>
            </a:r>
            <a:r>
              <a:rPr lang="fa-IR" b="1" dirty="0" smtClean="0">
                <a:solidFill>
                  <a:srgbClr val="FF0000"/>
                </a:solidFill>
                <a:latin typeface="Times New Roman" pitchFamily="18" charset="0"/>
                <a:cs typeface="Times New Roman" pitchFamily="18" charset="0"/>
              </a:rPr>
              <a:t> قیاسی </a:t>
            </a:r>
            <a:r>
              <a:rPr lang="fa-IR" b="1" dirty="0" smtClean="0">
                <a:latin typeface="Times New Roman" pitchFamily="18" charset="0"/>
                <a:cs typeface="Times New Roman" pitchFamily="18" charset="0"/>
              </a:rPr>
              <a:t>مبنای عمل است.</a:t>
            </a:r>
          </a:p>
          <a:p>
            <a:pPr marL="742950" indent="-742950" algn="r" rtl="1" fontAlgn="auto">
              <a:lnSpc>
                <a:spcPct val="90000"/>
              </a:lnSpc>
              <a:spcAft>
                <a:spcPts val="0"/>
              </a:spcAft>
              <a:buFont typeface="+mj-lt"/>
              <a:buAutoNum type="arabicPeriod"/>
              <a:defRPr/>
            </a:pPr>
            <a:endParaRPr lang="fa-IR" dirty="0" smtClean="0">
              <a:cs typeface="Titr" pitchFamily="2" charset="-78"/>
            </a:endParaRPr>
          </a:p>
          <a:p>
            <a:pPr marL="742950" indent="-742950" algn="r" rtl="1" fontAlgn="auto">
              <a:lnSpc>
                <a:spcPct val="90000"/>
              </a:lnSpc>
              <a:spcAft>
                <a:spcPts val="0"/>
              </a:spcAft>
              <a:buFont typeface="+mj-lt"/>
              <a:buAutoNum type="arabicPeriod"/>
              <a:defRPr/>
            </a:pPr>
            <a:endParaRPr lang="en-US" sz="3600" dirty="0" smtClean="0">
              <a:cs typeface="Titr" pitchFamily="2" charset="-78"/>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6" name="Rectangle 2"/>
          <p:cNvSpPr>
            <a:spLocks noGrp="1" noChangeArrowheads="1"/>
          </p:cNvSpPr>
          <p:nvPr>
            <p:ph type="title"/>
          </p:nvPr>
        </p:nvSpPr>
        <p:spPr>
          <a:xfrm>
            <a:off x="1066800" y="304800"/>
            <a:ext cx="7467600" cy="914400"/>
          </a:xfrm>
        </p:spPr>
        <p:txBody>
          <a:bodyPr>
            <a:normAutofit/>
          </a:bodyPr>
          <a:lstStyle/>
          <a:p>
            <a:pPr algn="ctr" rtl="1"/>
            <a:r>
              <a:rPr lang="fa-IR" sz="3200" b="1" dirty="0">
                <a:latin typeface="Times New Roman" pitchFamily="18" charset="0"/>
                <a:cs typeface="Times New Roman" pitchFamily="18" charset="0"/>
              </a:rPr>
              <a:t>شيوه هاي رفرنس نويسي</a:t>
            </a:r>
            <a:endParaRPr lang="en-US" sz="3200" b="1" dirty="0">
              <a:latin typeface="Times New Roman" pitchFamily="18" charset="0"/>
              <a:cs typeface="Times New Roman" pitchFamily="18" charset="0"/>
            </a:endParaRPr>
          </a:p>
        </p:txBody>
      </p:sp>
      <p:sp>
        <p:nvSpPr>
          <p:cNvPr id="1378307" name="Rectangle 3"/>
          <p:cNvSpPr>
            <a:spLocks noGrp="1" noChangeArrowheads="1"/>
          </p:cNvSpPr>
          <p:nvPr>
            <p:ph type="body" idx="1"/>
          </p:nvPr>
        </p:nvSpPr>
        <p:spPr>
          <a:xfrm>
            <a:off x="381000" y="1752600"/>
            <a:ext cx="8382000" cy="3810000"/>
          </a:xfrm>
        </p:spPr>
        <p:txBody>
          <a:bodyPr>
            <a:normAutofit/>
          </a:bodyPr>
          <a:lstStyle/>
          <a:p>
            <a:pPr algn="r" rtl="1"/>
            <a:r>
              <a:rPr lang="fa-IR" sz="2800" b="1" dirty="0">
                <a:latin typeface="Times New Roman" pitchFamily="18" charset="0"/>
                <a:cs typeface="Times New Roman" pitchFamily="18" charset="0"/>
              </a:rPr>
              <a:t>ونكوور</a:t>
            </a:r>
          </a:p>
          <a:p>
            <a:pPr algn="r" rtl="1"/>
            <a:r>
              <a:rPr lang="fa-IR" sz="2800" b="1" dirty="0">
                <a:latin typeface="Times New Roman" pitchFamily="18" charset="0"/>
                <a:cs typeface="Times New Roman" pitchFamily="18" charset="0"/>
              </a:rPr>
              <a:t>هاروارد</a:t>
            </a:r>
          </a:p>
          <a:p>
            <a:pPr algn="r" rtl="1"/>
            <a:r>
              <a:rPr lang="fa-IR" sz="2800" b="1" dirty="0" smtClean="0">
                <a:latin typeface="Times New Roman" pitchFamily="18" charset="0"/>
                <a:cs typeface="Times New Roman" pitchFamily="18" charset="0"/>
              </a:rPr>
              <a:t>ترابيان</a:t>
            </a:r>
            <a:endParaRPr lang="fa-IR" sz="2800" b="1" dirty="0">
              <a:latin typeface="Times New Roman" pitchFamily="18" charset="0"/>
              <a:cs typeface="Times New Roman" pitchFamily="18" charset="0"/>
            </a:endParaRPr>
          </a:p>
          <a:p>
            <a:pPr algn="r" rtl="1"/>
            <a:r>
              <a:rPr lang="fa-IR" sz="2800" b="1" dirty="0">
                <a:latin typeface="Times New Roman" pitchFamily="18" charset="0"/>
                <a:cs typeface="Times New Roman" pitchFamily="18" charset="0"/>
              </a:rPr>
              <a:t>شيكاگو </a:t>
            </a:r>
            <a:r>
              <a:rPr lang="en-US" sz="2800" b="1" dirty="0">
                <a:latin typeface="Times New Roman" pitchFamily="18" charset="0"/>
                <a:cs typeface="Times New Roman" pitchFamily="18" charset="0"/>
              </a:rPr>
              <a:t>A</a:t>
            </a:r>
            <a:endParaRPr lang="fa-IR" sz="2800" b="1" dirty="0">
              <a:latin typeface="Times New Roman" pitchFamily="18" charset="0"/>
              <a:cs typeface="Times New Roman" pitchFamily="18" charset="0"/>
            </a:endParaRPr>
          </a:p>
          <a:p>
            <a:pPr algn="r" rtl="1"/>
            <a:r>
              <a:rPr lang="fa-IR" sz="2800" b="1" dirty="0">
                <a:latin typeface="Times New Roman" pitchFamily="18" charset="0"/>
                <a:cs typeface="Times New Roman" pitchFamily="18" charset="0"/>
              </a:rPr>
              <a:t>شيكاگو </a:t>
            </a:r>
            <a:r>
              <a:rPr lang="en-US" sz="2800" b="1" dirty="0">
                <a:latin typeface="Times New Roman" pitchFamily="18" charset="0"/>
                <a:cs typeface="Times New Roman" pitchFamily="18" charset="0"/>
              </a:rPr>
              <a:t>B</a:t>
            </a:r>
            <a:endParaRPr lang="fa-IR" sz="2800" b="1" dirty="0">
              <a:latin typeface="Times New Roman" pitchFamily="18" charset="0"/>
              <a:cs typeface="Times New Roman" pitchFamily="18" charset="0"/>
            </a:endParaRPr>
          </a:p>
          <a:p>
            <a:pPr algn="r" rtl="1"/>
            <a:r>
              <a:rPr lang="en-US" sz="2800" b="1" dirty="0" smtClean="0">
                <a:latin typeface="Times New Roman" pitchFamily="18" charset="0"/>
                <a:cs typeface="Times New Roman" pitchFamily="18" charset="0"/>
              </a:rPr>
              <a:t>APA</a:t>
            </a:r>
            <a:r>
              <a:rPr lang="fa-IR" sz="2800" b="1" dirty="0" smtClean="0">
                <a:latin typeface="Times New Roman" pitchFamily="18" charset="0"/>
                <a:cs typeface="Times New Roman" pitchFamily="18" charset="0"/>
              </a:rPr>
              <a:t> </a:t>
            </a:r>
            <a:r>
              <a:rPr lang="fa-IR" sz="2800" b="1" dirty="0">
                <a:latin typeface="Times New Roman" pitchFamily="18" charset="0"/>
                <a:cs typeface="Times New Roman" pitchFamily="18" charset="0"/>
              </a:rPr>
              <a:t>(انجمن بين المللي </a:t>
            </a:r>
            <a:r>
              <a:rPr lang="fa-IR" sz="2800" b="1" dirty="0" smtClean="0">
                <a:latin typeface="Times New Roman" pitchFamily="18" charset="0"/>
                <a:cs typeface="Times New Roman" pitchFamily="18" charset="0"/>
              </a:rPr>
              <a:t>روانشناسي آمریکا)</a:t>
            </a:r>
            <a:endParaRPr lang="fa-I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3970" name="Rectangle 2"/>
          <p:cNvSpPr>
            <a:spLocks noGrp="1" noChangeArrowheads="1"/>
          </p:cNvSpPr>
          <p:nvPr>
            <p:ph type="title"/>
          </p:nvPr>
        </p:nvSpPr>
        <p:spPr>
          <a:xfrm>
            <a:off x="609600" y="0"/>
            <a:ext cx="7772400" cy="914400"/>
          </a:xfrm>
        </p:spPr>
        <p:txBody>
          <a:bodyPr/>
          <a:lstStyle/>
          <a:p>
            <a:pPr algn="ctr" rtl="1"/>
            <a:r>
              <a:rPr lang="fa-IR" sz="3600" b="1" dirty="0">
                <a:solidFill>
                  <a:schemeClr val="tx1"/>
                </a:solidFill>
                <a:latin typeface="Times New Roman" pitchFamily="18" charset="0"/>
                <a:cs typeface="Times New Roman" pitchFamily="18" charset="0"/>
              </a:rPr>
              <a:t>شیوه</a:t>
            </a:r>
            <a:r>
              <a:rPr lang="fa-IR" sz="100" b="1" dirty="0">
                <a:solidFill>
                  <a:schemeClr val="tx1"/>
                </a:solidFill>
                <a:latin typeface="Times New Roman" pitchFamily="18" charset="0"/>
                <a:cs typeface="Times New Roman" pitchFamily="18" charset="0"/>
              </a:rPr>
              <a:t> </a:t>
            </a:r>
            <a:r>
              <a:rPr lang="fa-IR" sz="3600" b="1" dirty="0">
                <a:solidFill>
                  <a:schemeClr val="tx1"/>
                </a:solidFill>
                <a:latin typeface="Times New Roman" pitchFamily="18" charset="0"/>
                <a:cs typeface="Times New Roman" pitchFamily="18" charset="0"/>
              </a:rPr>
              <a:t>ها یا انواع استناد</a:t>
            </a:r>
            <a:endParaRPr lang="en-US" sz="3600" b="1" dirty="0">
              <a:solidFill>
                <a:schemeClr val="tx1"/>
              </a:solidFill>
              <a:latin typeface="Times New Roman" pitchFamily="18" charset="0"/>
              <a:cs typeface="Times New Roman" pitchFamily="18" charset="0"/>
            </a:endParaRPr>
          </a:p>
        </p:txBody>
      </p:sp>
      <p:sp>
        <p:nvSpPr>
          <p:cNvPr id="1363971" name="Rectangle 3"/>
          <p:cNvSpPr>
            <a:spLocks noGrp="1" noChangeArrowheads="1"/>
          </p:cNvSpPr>
          <p:nvPr>
            <p:ph type="body" idx="1"/>
          </p:nvPr>
        </p:nvSpPr>
        <p:spPr>
          <a:xfrm>
            <a:off x="381000" y="1295400"/>
            <a:ext cx="8382000" cy="4953000"/>
          </a:xfrm>
        </p:spPr>
        <p:txBody>
          <a:bodyPr>
            <a:normAutofit/>
          </a:bodyPr>
          <a:lstStyle/>
          <a:p>
            <a:pPr marL="609600" indent="-609600" algn="just" rtl="1">
              <a:lnSpc>
                <a:spcPct val="110000"/>
              </a:lnSpc>
              <a:spcAft>
                <a:spcPct val="20000"/>
              </a:spcAft>
              <a:buFont typeface="Wingdings" pitchFamily="2" charset="2"/>
              <a:buAutoNum type="arabicPeriod"/>
            </a:pPr>
            <a:r>
              <a:rPr lang="fa-IR" sz="2800" b="1" dirty="0">
                <a:solidFill>
                  <a:schemeClr val="accent1"/>
                </a:solidFill>
                <a:latin typeface="Times New Roman" pitchFamily="18" charset="0"/>
                <a:cs typeface="Times New Roman" pitchFamily="18" charset="0"/>
              </a:rPr>
              <a:t>برون متنی (شمارشی):</a:t>
            </a:r>
            <a:r>
              <a:rPr lang="fa-IR" sz="2800" b="1" dirty="0">
                <a:latin typeface="Times New Roman" pitchFamily="18" charset="0"/>
                <a:cs typeface="Times New Roman" pitchFamily="18" charset="0"/>
              </a:rPr>
              <a:t> سند مورد ارجاع در جایی خارج از متن (پایین صفحه، پایان فصل یا انتهای متن) درج می شود. رفرنس ها به صورت نماد عددی در متن می آیند. مانند شیوه ونکوور</a:t>
            </a:r>
          </a:p>
          <a:p>
            <a:pPr marL="609600" indent="-609600" algn="just" rtl="1">
              <a:lnSpc>
                <a:spcPct val="110000"/>
              </a:lnSpc>
              <a:spcAft>
                <a:spcPct val="20000"/>
              </a:spcAft>
              <a:buFont typeface="Wingdings" pitchFamily="2" charset="2"/>
              <a:buNone/>
            </a:pPr>
            <a:endParaRPr lang="fa-IR" sz="2800" b="1" dirty="0">
              <a:latin typeface="Times New Roman" pitchFamily="18" charset="0"/>
              <a:cs typeface="Times New Roman" pitchFamily="18" charset="0"/>
            </a:endParaRPr>
          </a:p>
          <a:p>
            <a:pPr marL="609600" indent="-609600" algn="just" rtl="1">
              <a:lnSpc>
                <a:spcPct val="110000"/>
              </a:lnSpc>
              <a:spcAft>
                <a:spcPct val="20000"/>
              </a:spcAft>
              <a:buFont typeface="Wingdings" pitchFamily="2" charset="2"/>
              <a:buAutoNum type="arabicPeriod" startAt="2"/>
            </a:pPr>
            <a:r>
              <a:rPr lang="fa-IR" sz="2800" b="1" dirty="0">
                <a:solidFill>
                  <a:schemeClr val="accent1"/>
                </a:solidFill>
                <a:latin typeface="Times New Roman" pitchFamily="18" charset="0"/>
                <a:cs typeface="Times New Roman" pitchFamily="18" charset="0"/>
              </a:rPr>
              <a:t>درون متنی (</a:t>
            </a:r>
            <a:r>
              <a:rPr lang="fa-IR" sz="2800" b="1" dirty="0" smtClean="0">
                <a:solidFill>
                  <a:schemeClr val="accent1"/>
                </a:solidFill>
                <a:latin typeface="Times New Roman" pitchFamily="18" charset="0"/>
                <a:cs typeface="Times New Roman" pitchFamily="18" charset="0"/>
              </a:rPr>
              <a:t>نام - </a:t>
            </a:r>
            <a:r>
              <a:rPr lang="fa-IR" sz="2800" b="1" dirty="0">
                <a:solidFill>
                  <a:schemeClr val="accent1"/>
                </a:solidFill>
                <a:latin typeface="Times New Roman" pitchFamily="18" charset="0"/>
                <a:cs typeface="Times New Roman" pitchFamily="18" charset="0"/>
              </a:rPr>
              <a:t>سال):</a:t>
            </a:r>
            <a:r>
              <a:rPr lang="fa-IR" sz="2800" b="1" dirty="0">
                <a:latin typeface="Times New Roman" pitchFamily="18" charset="0"/>
                <a:cs typeface="Times New Roman" pitchFamily="18" charset="0"/>
              </a:rPr>
              <a:t> مشخصات کوتاهی از رفرنس در داخل پرانتز در متن ارائه می شود که اغلب شامل نام نویسنده و تاریخ و مواردی شماره صفحه است. مانند شیوه هاروارد و شیوه ای. پی. ای. (انجمن روانشناسان امریکا)</a:t>
            </a:r>
            <a:endParaRPr lang="en-US" sz="28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63970"/>
                                        </p:tgtEl>
                                        <p:attrNameLst>
                                          <p:attrName>style.visibility</p:attrName>
                                        </p:attrNameLst>
                                      </p:cBhvr>
                                      <p:to>
                                        <p:strVal val="visible"/>
                                      </p:to>
                                    </p:set>
                                    <p:animEffect transition="in" filter="box(in)">
                                      <p:cBhvr>
                                        <p:cTn id="7" dur="500"/>
                                        <p:tgtEl>
                                          <p:spTgt spid="13639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63971">
                                            <p:txEl>
                                              <p:pRg st="0" end="0"/>
                                            </p:txEl>
                                          </p:spTgt>
                                        </p:tgtEl>
                                        <p:attrNameLst>
                                          <p:attrName>style.visibility</p:attrName>
                                        </p:attrNameLst>
                                      </p:cBhvr>
                                      <p:to>
                                        <p:strVal val="visible"/>
                                      </p:to>
                                    </p:set>
                                    <p:animEffect transition="in" filter="box(in)">
                                      <p:cBhvr>
                                        <p:cTn id="12" dur="500"/>
                                        <p:tgtEl>
                                          <p:spTgt spid="13639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3971">
                                            <p:txEl>
                                              <p:pRg st="2" end="2"/>
                                            </p:txEl>
                                          </p:spTgt>
                                        </p:tgtEl>
                                        <p:attrNameLst>
                                          <p:attrName>style.visibility</p:attrName>
                                        </p:attrNameLst>
                                      </p:cBhvr>
                                      <p:to>
                                        <p:strVal val="visible"/>
                                      </p:to>
                                    </p:set>
                                    <p:animEffect transition="in" filter="fade">
                                      <p:cBhvr>
                                        <p:cTn id="17" dur="2000"/>
                                        <p:tgtEl>
                                          <p:spTgt spid="13639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3970"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330" name="Rectangle 2"/>
          <p:cNvSpPr>
            <a:spLocks noGrp="1" noChangeArrowheads="1"/>
          </p:cNvSpPr>
          <p:nvPr>
            <p:ph type="title"/>
          </p:nvPr>
        </p:nvSpPr>
        <p:spPr>
          <a:xfrm>
            <a:off x="457200" y="304800"/>
            <a:ext cx="7772400" cy="914400"/>
          </a:xfrm>
        </p:spPr>
        <p:txBody>
          <a:bodyPr>
            <a:normAutofit/>
          </a:bodyPr>
          <a:lstStyle/>
          <a:p>
            <a:pPr algn="ctr" rtl="1"/>
            <a:r>
              <a:rPr lang="fa-IR" sz="3200" b="1" dirty="0">
                <a:latin typeface="Times New Roman" pitchFamily="18" charset="0"/>
                <a:cs typeface="Times New Roman" pitchFamily="18" charset="0"/>
              </a:rPr>
              <a:t>اجزاي يك </a:t>
            </a:r>
            <a:r>
              <a:rPr lang="fa-IR" sz="3200" b="1" dirty="0" smtClean="0">
                <a:latin typeface="Times New Roman" pitchFamily="18" charset="0"/>
                <a:cs typeface="Times New Roman" pitchFamily="18" charset="0"/>
              </a:rPr>
              <a:t>منبع</a:t>
            </a:r>
            <a:endParaRPr lang="en-US" sz="3200" b="1" dirty="0">
              <a:latin typeface="Times New Roman" pitchFamily="18" charset="0"/>
              <a:cs typeface="Times New Roman" pitchFamily="18" charset="0"/>
            </a:endParaRPr>
          </a:p>
        </p:txBody>
      </p:sp>
      <p:sp>
        <p:nvSpPr>
          <p:cNvPr id="1379331" name="Rectangle 3"/>
          <p:cNvSpPr>
            <a:spLocks noGrp="1" noChangeArrowheads="1"/>
          </p:cNvSpPr>
          <p:nvPr>
            <p:ph type="body" idx="1"/>
          </p:nvPr>
        </p:nvSpPr>
        <p:spPr>
          <a:xfrm>
            <a:off x="304800" y="1524000"/>
            <a:ext cx="8382000" cy="4495800"/>
          </a:xfrm>
        </p:spPr>
        <p:txBody>
          <a:bodyPr>
            <a:normAutofit/>
          </a:bodyPr>
          <a:lstStyle/>
          <a:p>
            <a:pPr algn="r" rtl="1"/>
            <a:r>
              <a:rPr lang="fa-IR" sz="2800" b="1" dirty="0">
                <a:latin typeface="Times New Roman" pitchFamily="18" charset="0"/>
                <a:cs typeface="Times New Roman" pitchFamily="18" charset="0"/>
              </a:rPr>
              <a:t>مشخصات پديدآورندگان</a:t>
            </a:r>
            <a:r>
              <a:rPr lang="fa-IR" sz="2800" dirty="0">
                <a:latin typeface="Times New Roman" pitchFamily="18" charset="0"/>
                <a:cs typeface="Times New Roman" pitchFamily="18" charset="0"/>
              </a:rPr>
              <a:t> </a:t>
            </a:r>
          </a:p>
          <a:p>
            <a:pPr algn="r" rtl="1">
              <a:buFontTx/>
              <a:buNone/>
            </a:pPr>
            <a:r>
              <a:rPr lang="fa-IR" sz="2800" dirty="0">
                <a:latin typeface="Times New Roman" pitchFamily="18" charset="0"/>
                <a:cs typeface="Times New Roman" pitchFamily="18" charset="0"/>
              </a:rPr>
              <a:t>( نويسنده، مترجم، ويرايشگر و ...)</a:t>
            </a:r>
          </a:p>
          <a:p>
            <a:pPr algn="r" rtl="1">
              <a:buNone/>
            </a:pPr>
            <a:endParaRPr lang="fa-IR" sz="2800" b="1" dirty="0">
              <a:latin typeface="Times New Roman" pitchFamily="18" charset="0"/>
              <a:cs typeface="Times New Roman" pitchFamily="18" charset="0"/>
            </a:endParaRPr>
          </a:p>
          <a:p>
            <a:pPr algn="r" rtl="1"/>
            <a:r>
              <a:rPr lang="fa-IR" sz="2800" b="1" dirty="0">
                <a:latin typeface="Times New Roman" pitchFamily="18" charset="0"/>
                <a:cs typeface="Times New Roman" pitchFamily="18" charset="0"/>
              </a:rPr>
              <a:t>مشخصات منبع اطلاعاتي</a:t>
            </a:r>
            <a:r>
              <a:rPr lang="fa-IR" sz="2800" dirty="0">
                <a:latin typeface="Times New Roman" pitchFamily="18" charset="0"/>
                <a:cs typeface="Times New Roman" pitchFamily="18" charset="0"/>
              </a:rPr>
              <a:t> </a:t>
            </a:r>
          </a:p>
          <a:p>
            <a:pPr algn="r" rtl="1">
              <a:buFontTx/>
              <a:buNone/>
            </a:pPr>
            <a:r>
              <a:rPr lang="fa-IR" sz="2800" dirty="0">
                <a:latin typeface="Times New Roman" pitchFamily="18" charset="0"/>
                <a:cs typeface="Times New Roman" pitchFamily="18" charset="0"/>
              </a:rPr>
              <a:t>( عنوان مقاله، كتاب و ...)</a:t>
            </a:r>
          </a:p>
          <a:p>
            <a:pPr algn="r" rtl="1"/>
            <a:endParaRPr lang="fa-IR" sz="2800" b="1" dirty="0">
              <a:latin typeface="Times New Roman" pitchFamily="18" charset="0"/>
              <a:cs typeface="Times New Roman" pitchFamily="18" charset="0"/>
            </a:endParaRPr>
          </a:p>
          <a:p>
            <a:pPr algn="r" rtl="1"/>
            <a:r>
              <a:rPr lang="fa-IR" sz="2800" b="1" dirty="0">
                <a:latin typeface="Times New Roman" pitchFamily="18" charset="0"/>
                <a:cs typeface="Times New Roman" pitchFamily="18" charset="0"/>
              </a:rPr>
              <a:t>مشخصات انتشار</a:t>
            </a:r>
            <a:r>
              <a:rPr lang="fa-IR" sz="2800" dirty="0">
                <a:latin typeface="Times New Roman" pitchFamily="18" charset="0"/>
                <a:cs typeface="Times New Roman" pitchFamily="18" charset="0"/>
              </a:rPr>
              <a:t> </a:t>
            </a:r>
          </a:p>
          <a:p>
            <a:pPr algn="r" rtl="1">
              <a:buFontTx/>
              <a:buNone/>
            </a:pPr>
            <a:r>
              <a:rPr lang="fa-IR" sz="2800" dirty="0">
                <a:latin typeface="Times New Roman" pitchFamily="18" charset="0"/>
                <a:cs typeface="Times New Roman" pitchFamily="18" charset="0"/>
              </a:rPr>
              <a:t>( محل نشر، ناشر، سال نشر، نام مجله)</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79330"/>
                                        </p:tgtEl>
                                        <p:attrNameLst>
                                          <p:attrName>style.visibility</p:attrName>
                                        </p:attrNameLst>
                                      </p:cBhvr>
                                      <p:to>
                                        <p:strVal val="visible"/>
                                      </p:to>
                                    </p:set>
                                    <p:animEffect transition="in" filter="box(in)">
                                      <p:cBhvr>
                                        <p:cTn id="7" dur="500"/>
                                        <p:tgtEl>
                                          <p:spTgt spid="13793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79331">
                                            <p:txEl>
                                              <p:pRg st="0" end="0"/>
                                            </p:txEl>
                                          </p:spTgt>
                                        </p:tgtEl>
                                        <p:attrNameLst>
                                          <p:attrName>style.visibility</p:attrName>
                                        </p:attrNameLst>
                                      </p:cBhvr>
                                      <p:to>
                                        <p:strVal val="visible"/>
                                      </p:to>
                                    </p:set>
                                    <p:animEffect transition="in" filter="box(in)">
                                      <p:cBhvr>
                                        <p:cTn id="12" dur="500"/>
                                        <p:tgtEl>
                                          <p:spTgt spid="1379331">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379331">
                                            <p:txEl>
                                              <p:pRg st="1" end="1"/>
                                            </p:txEl>
                                          </p:spTgt>
                                        </p:tgtEl>
                                        <p:attrNameLst>
                                          <p:attrName>style.visibility</p:attrName>
                                        </p:attrNameLst>
                                      </p:cBhvr>
                                      <p:to>
                                        <p:strVal val="visible"/>
                                      </p:to>
                                    </p:set>
                                    <p:animEffect transition="in" filter="box(in)">
                                      <p:cBhvr>
                                        <p:cTn id="15" dur="500"/>
                                        <p:tgtEl>
                                          <p:spTgt spid="137933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379331">
                                            <p:txEl>
                                              <p:pRg st="3" end="3"/>
                                            </p:txEl>
                                          </p:spTgt>
                                        </p:tgtEl>
                                        <p:attrNameLst>
                                          <p:attrName>style.visibility</p:attrName>
                                        </p:attrNameLst>
                                      </p:cBhvr>
                                      <p:to>
                                        <p:strVal val="visible"/>
                                      </p:to>
                                    </p:set>
                                    <p:animEffect transition="in" filter="box(in)">
                                      <p:cBhvr>
                                        <p:cTn id="20" dur="500"/>
                                        <p:tgtEl>
                                          <p:spTgt spid="1379331">
                                            <p:txEl>
                                              <p:pRg st="3" end="3"/>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1379331">
                                            <p:txEl>
                                              <p:pRg st="4" end="4"/>
                                            </p:txEl>
                                          </p:spTgt>
                                        </p:tgtEl>
                                        <p:attrNameLst>
                                          <p:attrName>style.visibility</p:attrName>
                                        </p:attrNameLst>
                                      </p:cBhvr>
                                      <p:to>
                                        <p:strVal val="visible"/>
                                      </p:to>
                                    </p:set>
                                    <p:animEffect transition="in" filter="box(in)">
                                      <p:cBhvr>
                                        <p:cTn id="23" dur="500"/>
                                        <p:tgtEl>
                                          <p:spTgt spid="137933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379331">
                                            <p:txEl>
                                              <p:pRg st="6" end="6"/>
                                            </p:txEl>
                                          </p:spTgt>
                                        </p:tgtEl>
                                        <p:attrNameLst>
                                          <p:attrName>style.visibility</p:attrName>
                                        </p:attrNameLst>
                                      </p:cBhvr>
                                      <p:to>
                                        <p:strVal val="visible"/>
                                      </p:to>
                                    </p:set>
                                    <p:animEffect transition="in" filter="box(in)">
                                      <p:cBhvr>
                                        <p:cTn id="28" dur="500"/>
                                        <p:tgtEl>
                                          <p:spTgt spid="1379331">
                                            <p:txEl>
                                              <p:pRg st="6" end="6"/>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1379331">
                                            <p:txEl>
                                              <p:pRg st="7" end="7"/>
                                            </p:txEl>
                                          </p:spTgt>
                                        </p:tgtEl>
                                        <p:attrNameLst>
                                          <p:attrName>style.visibility</p:attrName>
                                        </p:attrNameLst>
                                      </p:cBhvr>
                                      <p:to>
                                        <p:strVal val="visible"/>
                                      </p:to>
                                    </p:set>
                                    <p:animEffect transition="in" filter="box(in)">
                                      <p:cBhvr>
                                        <p:cTn id="31" dur="500"/>
                                        <p:tgtEl>
                                          <p:spTgt spid="13793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933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2"/>
          <p:cNvSpPr>
            <a:spLocks noGrp="1" noChangeArrowheads="1"/>
          </p:cNvSpPr>
          <p:nvPr>
            <p:ph type="title"/>
          </p:nvPr>
        </p:nvSpPr>
        <p:spPr>
          <a:xfrm>
            <a:off x="685800" y="152400"/>
            <a:ext cx="7010400" cy="914400"/>
          </a:xfrm>
        </p:spPr>
        <p:txBody>
          <a:bodyPr>
            <a:normAutofit/>
          </a:bodyPr>
          <a:lstStyle/>
          <a:p>
            <a:pPr algn="ctr" rtl="1"/>
            <a:r>
              <a:rPr lang="fa-IR" sz="3200" b="1" dirty="0">
                <a:solidFill>
                  <a:schemeClr val="tx1"/>
                </a:solidFill>
                <a:latin typeface="Times New Roman" pitchFamily="18" charset="0"/>
                <a:cs typeface="Times New Roman" pitchFamily="18" charset="0"/>
              </a:rPr>
              <a:t>قالب فهرست منابع</a:t>
            </a:r>
            <a:endParaRPr lang="en-US" sz="3200" b="1" dirty="0">
              <a:solidFill>
                <a:schemeClr val="tx1"/>
              </a:solidFill>
              <a:latin typeface="Times New Roman" pitchFamily="18" charset="0"/>
              <a:cs typeface="Times New Roman" pitchFamily="18" charset="0"/>
            </a:endParaRPr>
          </a:p>
        </p:txBody>
      </p:sp>
      <p:sp>
        <p:nvSpPr>
          <p:cNvPr id="1382403" name="Rectangle 3"/>
          <p:cNvSpPr>
            <a:spLocks noGrp="1" noChangeArrowheads="1"/>
          </p:cNvSpPr>
          <p:nvPr>
            <p:ph type="body" idx="1"/>
          </p:nvPr>
        </p:nvSpPr>
        <p:spPr>
          <a:xfrm>
            <a:off x="152400" y="3657600"/>
            <a:ext cx="8763000" cy="2209800"/>
          </a:xfrm>
        </p:spPr>
        <p:txBody>
          <a:bodyPr>
            <a:normAutofit fontScale="47500" lnSpcReduction="20000"/>
          </a:bodyPr>
          <a:lstStyle/>
          <a:p>
            <a:pPr algn="r" rtl="1">
              <a:lnSpc>
                <a:spcPct val="170000"/>
              </a:lnSpc>
              <a:buNone/>
            </a:pPr>
            <a:r>
              <a:rPr lang="fa-IR" sz="4400" b="1" dirty="0" smtClean="0">
                <a:latin typeface="Times New Roman" pitchFamily="18" charset="0"/>
                <a:cs typeface="Times New Roman" pitchFamily="18" charset="0"/>
              </a:rPr>
              <a:t>در صورتی که کتاب ترجمه باشد، به شکل زیر عمل می شود:  </a:t>
            </a:r>
            <a:endParaRPr lang="fa-IR" sz="4400" b="1" dirty="0" smtClean="0">
              <a:solidFill>
                <a:srgbClr val="00B050"/>
              </a:solidFill>
              <a:latin typeface="Times New Roman" pitchFamily="18" charset="0"/>
              <a:cs typeface="Times New Roman" pitchFamily="18" charset="0"/>
            </a:endParaRPr>
          </a:p>
          <a:p>
            <a:pPr algn="r" rtl="1">
              <a:lnSpc>
                <a:spcPct val="170000"/>
              </a:lnSpc>
              <a:buNone/>
            </a:pPr>
            <a:r>
              <a:rPr lang="fa-IR" sz="4400" b="1" dirty="0" smtClean="0">
                <a:latin typeface="Times New Roman" pitchFamily="18" charset="0"/>
                <a:cs typeface="Times New Roman" pitchFamily="18" charset="0"/>
              </a:rPr>
              <a:t>نام خانوادگي، نام نويسنده. (سال انتشار). عنوان كامل كتاب، مترجم یا مترجمان: محل نشر. ناشر.</a:t>
            </a:r>
          </a:p>
          <a:p>
            <a:pPr algn="r" rtl="1">
              <a:lnSpc>
                <a:spcPct val="170000"/>
              </a:lnSpc>
              <a:buNone/>
            </a:pPr>
            <a:r>
              <a:rPr lang="fa-IR" sz="4400" dirty="0" smtClean="0">
                <a:solidFill>
                  <a:srgbClr val="FF0000"/>
                </a:solidFill>
                <a:latin typeface="Times New Roman" pitchFamily="18" charset="0"/>
                <a:cs typeface="Times New Roman" pitchFamily="18" charset="0"/>
              </a:rPr>
              <a:t>مثال: کت ماردوچ و جنی ویلسون. (1391). </a:t>
            </a:r>
            <a:r>
              <a:rPr lang="fa-IR" sz="4400" b="1" dirty="0" smtClean="0">
                <a:solidFill>
                  <a:srgbClr val="FF0000"/>
                </a:solidFill>
                <a:latin typeface="Times New Roman" pitchFamily="18" charset="0"/>
                <a:cs typeface="Times New Roman" pitchFamily="18" charset="0"/>
              </a:rPr>
              <a:t>چگونه به دانش آموزان کمک کنیم کار مشارکتی انجام دهند، </a:t>
            </a:r>
            <a:r>
              <a:rPr lang="fa-IR" sz="4400" dirty="0" smtClean="0">
                <a:solidFill>
                  <a:srgbClr val="FF0000"/>
                </a:solidFill>
                <a:latin typeface="Times New Roman" pitchFamily="18" charset="0"/>
                <a:cs typeface="Times New Roman" pitchFamily="18" charset="0"/>
              </a:rPr>
              <a:t>مترجم: خسرو نظری، تهران، انتشارات زیتون سبز.   </a:t>
            </a:r>
          </a:p>
        </p:txBody>
      </p:sp>
      <p:sp>
        <p:nvSpPr>
          <p:cNvPr id="6" name="Rectangle 5"/>
          <p:cNvSpPr/>
          <p:nvPr/>
        </p:nvSpPr>
        <p:spPr>
          <a:xfrm>
            <a:off x="381000" y="1238173"/>
            <a:ext cx="8458200" cy="1938992"/>
          </a:xfrm>
          <a:prstGeom prst="rect">
            <a:avLst/>
          </a:prstGeom>
        </p:spPr>
        <p:txBody>
          <a:bodyPr wrap="square">
            <a:spAutoFit/>
          </a:bodyPr>
          <a:lstStyle/>
          <a:p>
            <a:pPr rtl="1"/>
            <a:r>
              <a:rPr lang="fa-IR" sz="2400" b="1" dirty="0" smtClean="0">
                <a:solidFill>
                  <a:srgbClr val="FF0000"/>
                </a:solidFill>
                <a:latin typeface="Times New Roman" pitchFamily="18" charset="0"/>
                <a:cs typeface="Times New Roman" pitchFamily="18" charset="0"/>
              </a:rPr>
              <a:t>كتاب:</a:t>
            </a:r>
          </a:p>
          <a:p>
            <a:pPr rtl="1"/>
            <a:r>
              <a:rPr lang="fa-IR" sz="2400" dirty="0" smtClean="0">
                <a:latin typeface="Times New Roman" pitchFamily="18" charset="0"/>
                <a:cs typeface="Times New Roman" pitchFamily="18" charset="0"/>
              </a:rPr>
              <a:t>نام خانوادگي، نام نويسنده. (سال انتشار). عنوان كامل كتاب، نوبت چاپ، محل نشر. ناشر. </a:t>
            </a:r>
          </a:p>
          <a:p>
            <a:pPr rtl="1"/>
            <a:r>
              <a:rPr lang="fa-IR" sz="2400" dirty="0" smtClean="0">
                <a:solidFill>
                  <a:srgbClr val="FF0000"/>
                </a:solidFill>
                <a:latin typeface="Times New Roman" pitchFamily="18" charset="0"/>
                <a:cs typeface="Times New Roman" pitchFamily="18" charset="0"/>
              </a:rPr>
              <a:t>مثال: دلاور، علی.(1375). </a:t>
            </a:r>
            <a:r>
              <a:rPr lang="fa-IR" sz="2400" b="1" dirty="0" smtClean="0">
                <a:solidFill>
                  <a:srgbClr val="FF0000"/>
                </a:solidFill>
                <a:latin typeface="Times New Roman" pitchFamily="18" charset="0"/>
                <a:cs typeface="Times New Roman" pitchFamily="18" charset="0"/>
              </a:rPr>
              <a:t>روش تحقیق در روانشناسی و علوم تربیتی</a:t>
            </a:r>
            <a:r>
              <a:rPr lang="fa-IR" sz="2400" dirty="0" smtClean="0">
                <a:solidFill>
                  <a:srgbClr val="FF0000"/>
                </a:solidFill>
                <a:latin typeface="Times New Roman" pitchFamily="18" charset="0"/>
                <a:cs typeface="Times New Roman" pitchFamily="18" charset="0"/>
              </a:rPr>
              <a:t>، چاپ اول، تهران. نشر ویرایش.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82402"/>
                                        </p:tgtEl>
                                        <p:attrNameLst>
                                          <p:attrName>style.visibility</p:attrName>
                                        </p:attrNameLst>
                                      </p:cBhvr>
                                      <p:to>
                                        <p:strVal val="visible"/>
                                      </p:to>
                                    </p:set>
                                    <p:animEffect transition="in" filter="box(in)">
                                      <p:cBhvr>
                                        <p:cTn id="7" dur="500"/>
                                        <p:tgtEl>
                                          <p:spTgt spid="13824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ox(in)">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ox(in)">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382403">
                                            <p:txEl>
                                              <p:pRg st="0" end="0"/>
                                            </p:txEl>
                                          </p:spTgt>
                                        </p:tgtEl>
                                        <p:attrNameLst>
                                          <p:attrName>style.visibility</p:attrName>
                                        </p:attrNameLst>
                                      </p:cBhvr>
                                      <p:to>
                                        <p:strVal val="visible"/>
                                      </p:to>
                                    </p:set>
                                    <p:animEffect transition="in" filter="box(in)">
                                      <p:cBhvr>
                                        <p:cTn id="25" dur="500"/>
                                        <p:tgtEl>
                                          <p:spTgt spid="138240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382403">
                                            <p:txEl>
                                              <p:pRg st="1" end="1"/>
                                            </p:txEl>
                                          </p:spTgt>
                                        </p:tgtEl>
                                        <p:attrNameLst>
                                          <p:attrName>style.visibility</p:attrName>
                                        </p:attrNameLst>
                                      </p:cBhvr>
                                      <p:to>
                                        <p:strVal val="visible"/>
                                      </p:to>
                                    </p:set>
                                    <p:animEffect transition="in" filter="box(in)">
                                      <p:cBhvr>
                                        <p:cTn id="30" dur="500"/>
                                        <p:tgtEl>
                                          <p:spTgt spid="138240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1382403">
                                            <p:txEl>
                                              <p:pRg st="2" end="2"/>
                                            </p:txEl>
                                          </p:spTgt>
                                        </p:tgtEl>
                                        <p:attrNameLst>
                                          <p:attrName>style.visibility</p:attrName>
                                        </p:attrNameLst>
                                      </p:cBhvr>
                                      <p:to>
                                        <p:strVal val="visible"/>
                                      </p:to>
                                    </p:set>
                                    <p:animEffect transition="in" filter="box(in)">
                                      <p:cBhvr>
                                        <p:cTn id="35" dur="500"/>
                                        <p:tgtEl>
                                          <p:spTgt spid="13824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0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219199"/>
            <a:ext cx="8458200" cy="4154984"/>
          </a:xfrm>
          <a:prstGeom prst="rect">
            <a:avLst/>
          </a:prstGeom>
        </p:spPr>
        <p:txBody>
          <a:bodyPr wrap="square">
            <a:spAutoFit/>
          </a:bodyPr>
          <a:lstStyle/>
          <a:p>
            <a:pPr rtl="1">
              <a:lnSpc>
                <a:spcPct val="150000"/>
              </a:lnSpc>
            </a:pPr>
            <a:r>
              <a:rPr lang="fa-IR" sz="2400" b="1" dirty="0" smtClean="0">
                <a:solidFill>
                  <a:srgbClr val="FF0000"/>
                </a:solidFill>
                <a:latin typeface="Times New Roman" pitchFamily="18" charset="0"/>
                <a:cs typeface="Times New Roman" pitchFamily="18" charset="0"/>
              </a:rPr>
              <a:t>مقاله نشريه، مجله یا روزنامه:</a:t>
            </a:r>
          </a:p>
          <a:p>
            <a:pPr rtl="1">
              <a:lnSpc>
                <a:spcPct val="150000"/>
              </a:lnSpc>
            </a:pPr>
            <a:endParaRPr lang="fa-IR" sz="2400" b="1" dirty="0" smtClean="0">
              <a:solidFill>
                <a:srgbClr val="FF0000"/>
              </a:solidFill>
              <a:latin typeface="Times New Roman" pitchFamily="18" charset="0"/>
              <a:cs typeface="Times New Roman" pitchFamily="18" charset="0"/>
            </a:endParaRPr>
          </a:p>
          <a:p>
            <a:pPr rtl="1"/>
            <a:r>
              <a:rPr lang="fa-IR" sz="2400" dirty="0" smtClean="0">
                <a:latin typeface="Times New Roman" pitchFamily="18" charset="0"/>
                <a:cs typeface="Times New Roman" pitchFamily="18" charset="0"/>
              </a:rPr>
              <a:t>نام خانوادگي، نام. (سال انتشار). عنوان كامل مقاله: عنوان منبع، شماره جلد، صفحه اول و آخر مقاله. </a:t>
            </a:r>
          </a:p>
          <a:p>
            <a:pPr rtl="1"/>
            <a:r>
              <a:rPr lang="fa-IR" sz="2400" dirty="0" smtClean="0">
                <a:latin typeface="Times New Roman" pitchFamily="18" charset="0"/>
                <a:cs typeface="Times New Roman" pitchFamily="18" charset="0"/>
              </a:rPr>
              <a:t>مثال: سیف نراقی، مریم. (1356). اختلالات یادگیری: </a:t>
            </a:r>
            <a:r>
              <a:rPr lang="fa-IR" sz="2400" b="1" dirty="0" smtClean="0">
                <a:latin typeface="Times New Roman" pitchFamily="18" charset="0"/>
                <a:cs typeface="Times New Roman" pitchFamily="18" charset="0"/>
              </a:rPr>
              <a:t>مجله روان شناسی</a:t>
            </a:r>
            <a:r>
              <a:rPr lang="fa-IR" sz="2400" dirty="0" smtClean="0">
                <a:latin typeface="Times New Roman" pitchFamily="18" charset="0"/>
                <a:cs typeface="Times New Roman" pitchFamily="18" charset="0"/>
              </a:rPr>
              <a:t>، شماره 18، صفحه 35 – 25.</a:t>
            </a:r>
          </a:p>
          <a:p>
            <a:pPr rtl="1"/>
            <a:endParaRPr lang="fa-IR" sz="2400" dirty="0" smtClean="0">
              <a:latin typeface="Times New Roman" pitchFamily="18" charset="0"/>
              <a:cs typeface="Times New Roman" pitchFamily="18" charset="0"/>
            </a:endParaRPr>
          </a:p>
          <a:p>
            <a:pPr rtl="1"/>
            <a:endParaRPr lang="fa-IR" sz="2400" dirty="0" smtClean="0">
              <a:latin typeface="Times New Roman" pitchFamily="18" charset="0"/>
              <a:cs typeface="Times New Roman" pitchFamily="18" charset="0"/>
            </a:endParaRPr>
          </a:p>
          <a:p>
            <a:pPr rtl="1"/>
            <a:r>
              <a:rPr lang="fa-IR" sz="2400" b="1" dirty="0" smtClean="0">
                <a:solidFill>
                  <a:srgbClr val="0070C0"/>
                </a:solidFill>
                <a:latin typeface="Times New Roman" pitchFamily="18" charset="0"/>
                <a:cs typeface="Times New Roman" pitchFamily="18" charset="0"/>
              </a:rPr>
              <a:t>كنفرانس ها:</a:t>
            </a:r>
            <a:r>
              <a:rPr lang="fa-IR" sz="2400" dirty="0" smtClean="0">
                <a:solidFill>
                  <a:srgbClr val="0070C0"/>
                </a:solidFill>
                <a:latin typeface="Times New Roman" pitchFamily="18" charset="0"/>
                <a:cs typeface="Times New Roman" pitchFamily="18" charset="0"/>
              </a:rPr>
              <a:t> </a:t>
            </a:r>
            <a:r>
              <a:rPr lang="fa-IR" sz="2400" dirty="0" smtClean="0">
                <a:latin typeface="Times New Roman" pitchFamily="18" charset="0"/>
                <a:cs typeface="Times New Roman" pitchFamily="18" charset="0"/>
              </a:rPr>
              <a:t>در صورتي از آن ها استفاده كنيد كه يا در يك كتاب شناخته شده چاپ شده باشند و يا در يك ايندكس معروف، نمايه شده باشند.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ox(i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ox(in)">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914400"/>
            <a:ext cx="8610600" cy="4659737"/>
          </a:xfrm>
          <a:prstGeom prst="rect">
            <a:avLst/>
          </a:prstGeom>
        </p:spPr>
        <p:txBody>
          <a:bodyPr wrap="square">
            <a:spAutoFit/>
          </a:bodyPr>
          <a:lstStyle/>
          <a:p>
            <a:pPr rtl="1"/>
            <a:r>
              <a:rPr lang="fa-IR" sz="2800" b="1" dirty="0" smtClean="0">
                <a:solidFill>
                  <a:srgbClr val="FF0000"/>
                </a:solidFill>
                <a:latin typeface="Times New Roman" pitchFamily="18" charset="0"/>
                <a:cs typeface="Times New Roman" pitchFamily="18" charset="0"/>
              </a:rPr>
              <a:t>در صورتیکه منابع الکترونیکی باشد</a:t>
            </a:r>
          </a:p>
          <a:p>
            <a:pPr rtl="1"/>
            <a:endParaRPr lang="fa-IR" sz="2800" dirty="0" smtClean="0">
              <a:solidFill>
                <a:srgbClr val="FF0000"/>
              </a:solidFill>
              <a:latin typeface="Times New Roman" pitchFamily="18" charset="0"/>
              <a:cs typeface="Times New Roman" pitchFamily="18" charset="0"/>
            </a:endParaRPr>
          </a:p>
          <a:p>
            <a:pPr rtl="1"/>
            <a:r>
              <a:rPr lang="fa-IR" sz="2800" b="1" dirty="0" smtClean="0">
                <a:solidFill>
                  <a:srgbClr val="FF0000"/>
                </a:solidFill>
                <a:latin typeface="Times New Roman" pitchFamily="18" charset="0"/>
                <a:cs typeface="Times New Roman" pitchFamily="18" charset="0"/>
              </a:rPr>
              <a:t>1- مقاله</a:t>
            </a:r>
          </a:p>
          <a:p>
            <a:pPr rtl="1"/>
            <a:endParaRPr lang="fa-IR" sz="2800" b="1" dirty="0" smtClean="0">
              <a:solidFill>
                <a:srgbClr val="FF0000"/>
              </a:solidFill>
              <a:latin typeface="Times New Roman" pitchFamily="18" charset="0"/>
              <a:cs typeface="Times New Roman" pitchFamily="18" charset="0"/>
            </a:endParaRPr>
          </a:p>
          <a:p>
            <a:pPr rtl="1"/>
            <a:r>
              <a:rPr lang="fa-IR" sz="2800" dirty="0" smtClean="0">
                <a:latin typeface="Times New Roman" pitchFamily="18" charset="0"/>
                <a:cs typeface="Times New Roman" pitchFamily="18" charset="0"/>
              </a:rPr>
              <a:t>نام خانوادگي، نام. عنوان كامل مقاله: نام مجله، دوره، شماره، ماه، سال، شماره صفحه، نشانی اینترنتی، تاریخ مشاهده.  </a:t>
            </a:r>
          </a:p>
          <a:p>
            <a:pPr rtl="1"/>
            <a:endParaRPr lang="fa-IR" sz="2800" dirty="0" smtClean="0">
              <a:latin typeface="Times New Roman" pitchFamily="18" charset="0"/>
              <a:cs typeface="Times New Roman" pitchFamily="18" charset="0"/>
            </a:endParaRPr>
          </a:p>
          <a:p>
            <a:pPr rtl="1">
              <a:lnSpc>
                <a:spcPct val="90000"/>
              </a:lnSpc>
            </a:pPr>
            <a:r>
              <a:rPr lang="fa-IR" sz="2800" b="1" dirty="0" smtClean="0">
                <a:solidFill>
                  <a:srgbClr val="FF0000"/>
                </a:solidFill>
                <a:latin typeface="Times New Roman" pitchFamily="18" charset="0"/>
                <a:cs typeface="Times New Roman" pitchFamily="18" charset="0"/>
              </a:rPr>
              <a:t>2- پایان نامه </a:t>
            </a:r>
          </a:p>
          <a:p>
            <a:pPr rtl="1">
              <a:lnSpc>
                <a:spcPct val="90000"/>
              </a:lnSpc>
            </a:pPr>
            <a:endParaRPr lang="fa-IR" sz="2800" b="1" dirty="0" smtClean="0">
              <a:solidFill>
                <a:srgbClr val="FF0000"/>
              </a:solidFill>
              <a:latin typeface="Times New Roman" pitchFamily="18" charset="0"/>
              <a:cs typeface="Times New Roman" pitchFamily="18" charset="0"/>
            </a:endParaRPr>
          </a:p>
          <a:p>
            <a:pPr rtl="1">
              <a:lnSpc>
                <a:spcPct val="90000"/>
              </a:lnSpc>
            </a:pPr>
            <a:r>
              <a:rPr lang="fa-IR" sz="2800" dirty="0" smtClean="0">
                <a:latin typeface="Times New Roman" pitchFamily="18" charset="0"/>
                <a:cs typeface="Times New Roman" pitchFamily="18" charset="0"/>
              </a:rPr>
              <a:t>نام خانوادگي، نام. عنوان كامل پایان نامه: مقطع تحصیلی، رشته، نام دانشکده، نام دانشگاه، سال دفاع، نشانی اینترنتی، تاریخ مشاهده.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box(in)">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box(in)">
                                      <p:cBhvr>
                                        <p:cTn id="20" dur="500"/>
                                        <p:tgtEl>
                                          <p:spTgt spid="4">
                                            <p:txEl>
                                              <p:pRg st="6" end="6"/>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box(in)">
                                      <p:cBhvr>
                                        <p:cTn id="2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Grp="1" noChangeArrowheads="1"/>
          </p:cNvSpPr>
          <p:nvPr>
            <p:ph type="title"/>
          </p:nvPr>
        </p:nvSpPr>
        <p:spPr>
          <a:xfrm>
            <a:off x="0" y="57150"/>
            <a:ext cx="8934450" cy="914400"/>
          </a:xfrm>
        </p:spPr>
        <p:txBody>
          <a:bodyPr>
            <a:normAutofit/>
          </a:bodyPr>
          <a:lstStyle/>
          <a:p>
            <a:pPr algn="ctr" rtl="1"/>
            <a:r>
              <a:rPr lang="fa-IR" sz="3200" b="1" dirty="0">
                <a:latin typeface="Times New Roman" pitchFamily="18" charset="0"/>
                <a:cs typeface="Times New Roman" pitchFamily="18" charset="0"/>
              </a:rPr>
              <a:t>كتاب يا تك نگاشت</a:t>
            </a:r>
            <a:endParaRPr lang="en-US" sz="3200" b="1" dirty="0">
              <a:latin typeface="Times New Roman" pitchFamily="18" charset="0"/>
              <a:cs typeface="Times New Roman" pitchFamily="18" charset="0"/>
            </a:endParaRPr>
          </a:p>
        </p:txBody>
      </p:sp>
      <p:sp>
        <p:nvSpPr>
          <p:cNvPr id="1383427" name="Rectangle 3"/>
          <p:cNvSpPr>
            <a:spLocks noGrp="1" noChangeArrowheads="1"/>
          </p:cNvSpPr>
          <p:nvPr>
            <p:ph type="body" idx="1"/>
          </p:nvPr>
        </p:nvSpPr>
        <p:spPr>
          <a:xfrm>
            <a:off x="228600" y="1371600"/>
            <a:ext cx="8763000" cy="4419600"/>
          </a:xfrm>
        </p:spPr>
        <p:txBody>
          <a:bodyPr/>
          <a:lstStyle/>
          <a:p>
            <a:pPr algn="r" rtl="1"/>
            <a:r>
              <a:rPr lang="fa-IR" dirty="0">
                <a:latin typeface="Times New Roman" pitchFamily="18" charset="0"/>
                <a:cs typeface="Times New Roman" pitchFamily="18" charset="0"/>
              </a:rPr>
              <a:t>ونكوور:</a:t>
            </a:r>
          </a:p>
          <a:p>
            <a:pPr>
              <a:buFontTx/>
              <a:buNone/>
            </a:pPr>
            <a:r>
              <a:rPr lang="en-US" dirty="0" err="1">
                <a:latin typeface="Times New Roman" pitchFamily="18" charset="0"/>
                <a:cs typeface="Times New Roman" pitchFamily="18" charset="0"/>
              </a:rPr>
              <a:t>Getzen</a:t>
            </a:r>
            <a:r>
              <a:rPr lang="en-US" dirty="0">
                <a:latin typeface="Times New Roman" pitchFamily="18" charset="0"/>
                <a:cs typeface="Times New Roman" pitchFamily="18" charset="0"/>
              </a:rPr>
              <a:t> TE</a:t>
            </a:r>
            <a:r>
              <a:rPr lang="en-US" dirty="0">
                <a:solidFill>
                  <a:srgbClr val="FF3300"/>
                </a:solidFill>
                <a:latin typeface="Times New Roman" pitchFamily="18" charset="0"/>
                <a:cs typeface="Times New Roman" pitchFamily="18" charset="0"/>
              </a:rPr>
              <a:t>.</a:t>
            </a:r>
            <a:r>
              <a:rPr lang="en-US" dirty="0">
                <a:latin typeface="Times New Roman" pitchFamily="18" charset="0"/>
                <a:cs typeface="Times New Roman" pitchFamily="18" charset="0"/>
              </a:rPr>
              <a:t> Health economics</a:t>
            </a:r>
            <a:r>
              <a:rPr lang="en-US" dirty="0">
                <a:solidFill>
                  <a:srgbClr val="FF3300"/>
                </a:solidFill>
                <a:latin typeface="Times New Roman" pitchFamily="18" charset="0"/>
                <a:cs typeface="Times New Roman" pitchFamily="18" charset="0"/>
              </a:rPr>
              <a:t>:</a:t>
            </a:r>
            <a:r>
              <a:rPr lang="en-US" dirty="0">
                <a:latin typeface="Times New Roman" pitchFamily="18" charset="0"/>
                <a:cs typeface="Times New Roman" pitchFamily="18" charset="0"/>
              </a:rPr>
              <a:t> fundamentals of founds</a:t>
            </a:r>
            <a:r>
              <a:rPr lang="en-US" dirty="0">
                <a:solidFill>
                  <a:srgbClr val="FF3300"/>
                </a:solidFill>
                <a:latin typeface="Times New Roman" pitchFamily="18" charset="0"/>
                <a:cs typeface="Times New Roman" pitchFamily="18" charset="0"/>
              </a:rPr>
              <a:t>.</a:t>
            </a:r>
            <a:r>
              <a:rPr lang="en-US" dirty="0">
                <a:latin typeface="Times New Roman" pitchFamily="18" charset="0"/>
                <a:cs typeface="Times New Roman" pitchFamily="18" charset="0"/>
              </a:rPr>
              <a:t> 4</a:t>
            </a:r>
            <a:r>
              <a:rPr lang="en-US" baseline="30000" dirty="0">
                <a:latin typeface="Times New Roman" pitchFamily="18" charset="0"/>
                <a:cs typeface="Times New Roman" pitchFamily="18" charset="0"/>
              </a:rPr>
              <a:t>th</a:t>
            </a:r>
            <a:r>
              <a:rPr lang="en-US" dirty="0">
                <a:latin typeface="Times New Roman" pitchFamily="18" charset="0"/>
                <a:cs typeface="Times New Roman" pitchFamily="18" charset="0"/>
              </a:rPr>
              <a:t> ed</a:t>
            </a:r>
            <a:r>
              <a:rPr lang="en-US" dirty="0">
                <a:solidFill>
                  <a:srgbClr val="FF3300"/>
                </a:solidFill>
                <a:latin typeface="Times New Roman" pitchFamily="18" charset="0"/>
                <a:cs typeface="Times New Roman" pitchFamily="18" charset="0"/>
              </a:rPr>
              <a:t>.</a:t>
            </a:r>
            <a:r>
              <a:rPr lang="en-US" dirty="0">
                <a:latin typeface="Times New Roman" pitchFamily="18" charset="0"/>
                <a:cs typeface="Times New Roman" pitchFamily="18" charset="0"/>
              </a:rPr>
              <a:t> New York</a:t>
            </a:r>
            <a:r>
              <a:rPr lang="en-US" dirty="0">
                <a:solidFill>
                  <a:srgbClr val="FF3300"/>
                </a:solidFill>
                <a:latin typeface="Times New Roman" pitchFamily="18" charset="0"/>
                <a:cs typeface="Times New Roman" pitchFamily="18" charset="0"/>
              </a:rPr>
              <a:t>:</a:t>
            </a:r>
            <a:r>
              <a:rPr lang="en-US" dirty="0">
                <a:latin typeface="Times New Roman" pitchFamily="18" charset="0"/>
                <a:cs typeface="Times New Roman" pitchFamily="18" charset="0"/>
              </a:rPr>
              <a:t> Wiley</a:t>
            </a:r>
            <a:r>
              <a:rPr lang="en-US" dirty="0">
                <a:solidFill>
                  <a:srgbClr val="FF3300"/>
                </a:solidFill>
                <a:latin typeface="Times New Roman" pitchFamily="18" charset="0"/>
                <a:cs typeface="Times New Roman" pitchFamily="18" charset="0"/>
              </a:rPr>
              <a:t>;</a:t>
            </a:r>
            <a:r>
              <a:rPr lang="en-US" dirty="0">
                <a:latin typeface="Times New Roman" pitchFamily="18" charset="0"/>
                <a:cs typeface="Times New Roman" pitchFamily="18" charset="0"/>
              </a:rPr>
              <a:t> 1977</a:t>
            </a:r>
            <a:r>
              <a:rPr lang="en-US" dirty="0">
                <a:solidFill>
                  <a:srgbClr val="FF3300"/>
                </a:solidFill>
                <a:latin typeface="Times New Roman" pitchFamily="18" charset="0"/>
                <a:cs typeface="Times New Roman" pitchFamily="18" charset="0"/>
              </a:rPr>
              <a:t>.</a:t>
            </a:r>
            <a:endParaRPr lang="fa-IR" dirty="0">
              <a:solidFill>
                <a:srgbClr val="FF3300"/>
              </a:solidFill>
              <a:latin typeface="Times New Roman" pitchFamily="18" charset="0"/>
              <a:cs typeface="Times New Roman" pitchFamily="18" charset="0"/>
            </a:endParaRPr>
          </a:p>
          <a:p>
            <a:pPr algn="r" rtl="1"/>
            <a:endParaRPr lang="fa-IR" dirty="0">
              <a:latin typeface="Times New Roman" pitchFamily="18" charset="0"/>
              <a:cs typeface="Times New Roman" pitchFamily="18" charset="0"/>
            </a:endParaRPr>
          </a:p>
          <a:p>
            <a:pPr algn="r" rtl="1"/>
            <a:r>
              <a:rPr lang="fa-IR" dirty="0">
                <a:latin typeface="Times New Roman" pitchFamily="18" charset="0"/>
                <a:cs typeface="Times New Roman" pitchFamily="18" charset="0"/>
              </a:rPr>
              <a:t>هاروارد:</a:t>
            </a:r>
          </a:p>
          <a:p>
            <a:pPr>
              <a:buFontTx/>
              <a:buNone/>
            </a:pPr>
            <a:r>
              <a:rPr lang="en-US" dirty="0" err="1">
                <a:latin typeface="Times New Roman" pitchFamily="18" charset="0"/>
                <a:cs typeface="Times New Roman" pitchFamily="18" charset="0"/>
              </a:rPr>
              <a:t>Getzen</a:t>
            </a:r>
            <a:r>
              <a:rPr lang="en-US" dirty="0" err="1">
                <a:solidFill>
                  <a:srgbClr val="0033CC"/>
                </a:solidFill>
                <a:latin typeface="Times New Roman" pitchFamily="18" charset="0"/>
                <a:cs typeface="Times New Roman" pitchFamily="18" charset="0"/>
              </a:rPr>
              <a:t>,</a:t>
            </a:r>
            <a:r>
              <a:rPr lang="en-US" dirty="0" err="1">
                <a:latin typeface="Times New Roman" pitchFamily="18" charset="0"/>
                <a:cs typeface="Times New Roman" pitchFamily="18" charset="0"/>
              </a:rPr>
              <a:t>TE</a:t>
            </a:r>
            <a:r>
              <a:rPr lang="en-US" dirty="0">
                <a:latin typeface="Times New Roman" pitchFamily="18" charset="0"/>
                <a:cs typeface="Times New Roman" pitchFamily="18" charset="0"/>
              </a:rPr>
              <a:t> 1977</a:t>
            </a:r>
            <a:r>
              <a:rPr lang="en-US" dirty="0">
                <a:solidFill>
                  <a:srgbClr val="0033CC"/>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Health economics</a:t>
            </a:r>
            <a:r>
              <a:rPr lang="en-US" i="1" dirty="0">
                <a:solidFill>
                  <a:srgbClr val="0033CC"/>
                </a:solidFill>
                <a:latin typeface="Times New Roman" pitchFamily="18" charset="0"/>
                <a:cs typeface="Times New Roman" pitchFamily="18" charset="0"/>
              </a:rPr>
              <a:t>:</a:t>
            </a:r>
            <a:r>
              <a:rPr lang="en-US" i="1" dirty="0">
                <a:latin typeface="Times New Roman" pitchFamily="18" charset="0"/>
                <a:cs typeface="Times New Roman" pitchFamily="18" charset="0"/>
              </a:rPr>
              <a:t> fundamentals of founds</a:t>
            </a:r>
            <a:r>
              <a:rPr lang="en-US" dirty="0">
                <a:solidFill>
                  <a:srgbClr val="0033CC"/>
                </a:solidFill>
                <a:latin typeface="Times New Roman" pitchFamily="18" charset="0"/>
                <a:cs typeface="Times New Roman" pitchFamily="18" charset="0"/>
              </a:rPr>
              <a:t>,</a:t>
            </a:r>
            <a:r>
              <a:rPr lang="en-US" dirty="0">
                <a:latin typeface="Times New Roman" pitchFamily="18" charset="0"/>
                <a:cs typeface="Times New Roman" pitchFamily="18" charset="0"/>
              </a:rPr>
              <a:t> 4</a:t>
            </a:r>
            <a:r>
              <a:rPr lang="en-US" baseline="30000" dirty="0">
                <a:latin typeface="Times New Roman" pitchFamily="18" charset="0"/>
                <a:cs typeface="Times New Roman" pitchFamily="18" charset="0"/>
              </a:rPr>
              <a:t>th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ed</a:t>
            </a:r>
            <a:r>
              <a:rPr lang="en-US" dirty="0">
                <a:solidFill>
                  <a:srgbClr val="0033CC"/>
                </a:solidFill>
                <a:latin typeface="Times New Roman" pitchFamily="18" charset="0"/>
                <a:cs typeface="Times New Roman" pitchFamily="18" charset="0"/>
              </a:rPr>
              <a:t>,</a:t>
            </a:r>
            <a:r>
              <a:rPr lang="en-US" dirty="0">
                <a:latin typeface="Times New Roman" pitchFamily="18" charset="0"/>
                <a:cs typeface="Times New Roman" pitchFamily="18" charset="0"/>
              </a:rPr>
              <a:t> Wiley</a:t>
            </a:r>
            <a:r>
              <a:rPr lang="en-US" dirty="0">
                <a:solidFill>
                  <a:srgbClr val="0033CC"/>
                </a:solidFill>
                <a:latin typeface="Times New Roman" pitchFamily="18" charset="0"/>
                <a:cs typeface="Times New Roman" pitchFamily="18" charset="0"/>
              </a:rPr>
              <a:t>,</a:t>
            </a:r>
            <a:r>
              <a:rPr lang="en-US" dirty="0">
                <a:latin typeface="Times New Roman" pitchFamily="18" charset="0"/>
                <a:cs typeface="Times New Roman" pitchFamily="18" charset="0"/>
              </a:rPr>
              <a:t> New York</a:t>
            </a:r>
            <a:r>
              <a:rPr lang="en-US" dirty="0">
                <a:solidFill>
                  <a:srgbClr val="0033CC"/>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2"/>
          <p:cNvSpPr>
            <a:spLocks noGrp="1" noChangeArrowheads="1"/>
          </p:cNvSpPr>
          <p:nvPr>
            <p:ph type="title"/>
          </p:nvPr>
        </p:nvSpPr>
        <p:spPr>
          <a:xfrm>
            <a:off x="0" y="57150"/>
            <a:ext cx="8934450" cy="914400"/>
          </a:xfrm>
        </p:spPr>
        <p:txBody>
          <a:bodyPr>
            <a:normAutofit/>
          </a:bodyPr>
          <a:lstStyle/>
          <a:p>
            <a:pPr algn="ctr" rtl="1"/>
            <a:r>
              <a:rPr lang="fa-IR" sz="3200" b="1" dirty="0">
                <a:latin typeface="Times New Roman" pitchFamily="18" charset="0"/>
                <a:cs typeface="Times New Roman" pitchFamily="18" charset="0"/>
              </a:rPr>
              <a:t>مقاله</a:t>
            </a:r>
            <a:endParaRPr lang="en-US" sz="3200" b="1" dirty="0">
              <a:latin typeface="Times New Roman" pitchFamily="18" charset="0"/>
              <a:cs typeface="Times New Roman" pitchFamily="18" charset="0"/>
            </a:endParaRPr>
          </a:p>
        </p:txBody>
      </p:sp>
      <p:sp>
        <p:nvSpPr>
          <p:cNvPr id="1385475" name="Rectangle 3"/>
          <p:cNvSpPr>
            <a:spLocks noGrp="1" noChangeArrowheads="1"/>
          </p:cNvSpPr>
          <p:nvPr>
            <p:ph type="body" idx="1"/>
          </p:nvPr>
        </p:nvSpPr>
        <p:spPr>
          <a:xfrm>
            <a:off x="152400" y="1066800"/>
            <a:ext cx="8763000" cy="4495800"/>
          </a:xfrm>
        </p:spPr>
        <p:txBody>
          <a:bodyPr/>
          <a:lstStyle/>
          <a:p>
            <a:pPr algn="r" rtl="1"/>
            <a:r>
              <a:rPr lang="fa-IR" dirty="0">
                <a:latin typeface="Times New Roman" pitchFamily="18" charset="0"/>
                <a:cs typeface="Times New Roman" pitchFamily="18" charset="0"/>
              </a:rPr>
              <a:t>ونكوور:</a:t>
            </a:r>
          </a:p>
          <a:p>
            <a:r>
              <a:rPr lang="en-US" dirty="0">
                <a:latin typeface="Times New Roman" pitchFamily="18" charset="0"/>
                <a:cs typeface="Times New Roman" pitchFamily="18" charset="0"/>
              </a:rPr>
              <a:t>Russell FD</a:t>
            </a:r>
            <a:r>
              <a:rPr lang="en-US" dirty="0">
                <a:solidFill>
                  <a:srgbClr val="FF3300"/>
                </a:solidFill>
                <a:latin typeface="Times New Roman" pitchFamily="18" charset="0"/>
                <a:cs typeface="Times New Roman" pitchFamily="18" charset="0"/>
              </a:rPr>
              <a:t>,</a:t>
            </a:r>
            <a:r>
              <a:rPr lang="en-US" dirty="0">
                <a:latin typeface="Times New Roman" pitchFamily="18" charset="0"/>
                <a:cs typeface="Times New Roman" pitchFamily="18" charset="0"/>
              </a:rPr>
              <a:t> Coppell AL</a:t>
            </a:r>
            <a:r>
              <a:rPr lang="en-US" dirty="0">
                <a:solidFill>
                  <a:srgbClr val="FF3300"/>
                </a:solidFill>
                <a:latin typeface="Times New Roman" pitchFamily="18" charset="0"/>
                <a:cs typeface="Times New Roman" pitchFamily="18" charset="0"/>
              </a:rPr>
              <a:t>.</a:t>
            </a:r>
            <a:r>
              <a:rPr lang="en-US" dirty="0">
                <a:latin typeface="Times New Roman" pitchFamily="18" charset="0"/>
                <a:cs typeface="Times New Roman" pitchFamily="18" charset="0"/>
              </a:rPr>
              <a:t> Coffee drinking and cancer of the pancreas</a:t>
            </a:r>
            <a:r>
              <a:rPr lang="en-US" dirty="0">
                <a:solidFill>
                  <a:srgbClr val="FF33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Biochem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Pharmacol</a:t>
            </a:r>
            <a:r>
              <a:rPr lang="en-US" dirty="0">
                <a:latin typeface="Times New Roman" pitchFamily="18" charset="0"/>
                <a:cs typeface="Times New Roman" pitchFamily="18" charset="0"/>
              </a:rPr>
              <a:t> 1998 mar 1</a:t>
            </a:r>
            <a:r>
              <a:rPr lang="en-US" dirty="0">
                <a:solidFill>
                  <a:srgbClr val="FF3300"/>
                </a:solidFill>
                <a:latin typeface="Times New Roman" pitchFamily="18" charset="0"/>
                <a:cs typeface="Times New Roman" pitchFamily="18" charset="0"/>
              </a:rPr>
              <a:t>;</a:t>
            </a:r>
            <a:r>
              <a:rPr lang="en-US" dirty="0">
                <a:latin typeface="Times New Roman" pitchFamily="18" charset="0"/>
                <a:cs typeface="Times New Roman" pitchFamily="18" charset="0"/>
              </a:rPr>
              <a:t>55(5)</a:t>
            </a:r>
            <a:r>
              <a:rPr lang="en-US" dirty="0">
                <a:solidFill>
                  <a:srgbClr val="FF3300"/>
                </a:solidFill>
                <a:latin typeface="Times New Roman" pitchFamily="18" charset="0"/>
                <a:cs typeface="Times New Roman" pitchFamily="18" charset="0"/>
              </a:rPr>
              <a:t>:</a:t>
            </a:r>
            <a:r>
              <a:rPr lang="en-US" dirty="0">
                <a:latin typeface="Times New Roman" pitchFamily="18" charset="0"/>
                <a:cs typeface="Times New Roman" pitchFamily="18" charset="0"/>
              </a:rPr>
              <a:t>697-701</a:t>
            </a:r>
            <a:r>
              <a:rPr lang="en-US" dirty="0">
                <a:solidFill>
                  <a:srgbClr val="FF3300"/>
                </a:solidFill>
                <a:latin typeface="Times New Roman" pitchFamily="18" charset="0"/>
                <a:cs typeface="Times New Roman" pitchFamily="18" charset="0"/>
              </a:rPr>
              <a:t>.</a:t>
            </a:r>
            <a:endParaRPr lang="fa-IR" dirty="0">
              <a:solidFill>
                <a:srgbClr val="FF3300"/>
              </a:solidFill>
              <a:latin typeface="Times New Roman" pitchFamily="18" charset="0"/>
              <a:cs typeface="Times New Roman" pitchFamily="18" charset="0"/>
            </a:endParaRPr>
          </a:p>
          <a:p>
            <a:pPr algn="r" rtl="1"/>
            <a:r>
              <a:rPr lang="fa-IR" dirty="0">
                <a:solidFill>
                  <a:srgbClr val="000000"/>
                </a:solidFill>
                <a:latin typeface="Times New Roman" pitchFamily="18" charset="0"/>
                <a:cs typeface="Times New Roman" pitchFamily="18" charset="0"/>
              </a:rPr>
              <a:t>هاروارد:</a:t>
            </a:r>
          </a:p>
          <a:p>
            <a:r>
              <a:rPr lang="en-US" dirty="0">
                <a:latin typeface="Times New Roman" pitchFamily="18" charset="0"/>
                <a:cs typeface="Times New Roman" pitchFamily="18" charset="0"/>
              </a:rPr>
              <a:t>Russell</a:t>
            </a:r>
            <a:r>
              <a:rPr lang="en-US" dirty="0">
                <a:solidFill>
                  <a:srgbClr val="0000FF"/>
                </a:solidFill>
                <a:latin typeface="Times New Roman" pitchFamily="18" charset="0"/>
                <a:cs typeface="Times New Roman" pitchFamily="18" charset="0"/>
              </a:rPr>
              <a:t>,</a:t>
            </a:r>
            <a:r>
              <a:rPr lang="en-US" dirty="0">
                <a:latin typeface="Times New Roman" pitchFamily="18" charset="0"/>
                <a:cs typeface="Times New Roman" pitchFamily="18" charset="0"/>
              </a:rPr>
              <a:t> FD</a:t>
            </a:r>
            <a:r>
              <a:rPr lang="en-US" dirty="0">
                <a:solidFill>
                  <a:srgbClr val="FF3300"/>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&amp;</a:t>
            </a:r>
            <a:r>
              <a:rPr lang="en-US" dirty="0">
                <a:latin typeface="Times New Roman" pitchFamily="18" charset="0"/>
                <a:cs typeface="Times New Roman" pitchFamily="18" charset="0"/>
              </a:rPr>
              <a:t> Coppell AL</a:t>
            </a:r>
            <a:r>
              <a:rPr lang="en-US" dirty="0">
                <a:solidFill>
                  <a:srgbClr val="FF33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1998</a:t>
            </a:r>
            <a:r>
              <a:rPr lang="en-US" dirty="0">
                <a:solidFill>
                  <a:srgbClr val="0000FF"/>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a:t>
            </a:r>
            <a:r>
              <a:rPr lang="en-US" dirty="0">
                <a:latin typeface="Times New Roman" pitchFamily="18" charset="0"/>
                <a:cs typeface="Times New Roman" pitchFamily="18" charset="0"/>
              </a:rPr>
              <a:t>Coffee drinking and cancer of the pancreas</a:t>
            </a:r>
            <a:r>
              <a:rPr lang="en-US" dirty="0">
                <a:solidFill>
                  <a:srgbClr val="0000FF"/>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i="1" dirty="0" err="1">
                <a:latin typeface="Times New Roman" pitchFamily="18" charset="0"/>
                <a:cs typeface="Times New Roman" pitchFamily="18" charset="0"/>
              </a:rPr>
              <a:t>Biochem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Pharmacol</a:t>
            </a:r>
            <a:r>
              <a:rPr lang="en-US" dirty="0">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vol.</a:t>
            </a:r>
            <a:r>
              <a:rPr lang="en-US" dirty="0">
                <a:latin typeface="Times New Roman" pitchFamily="18" charset="0"/>
                <a:cs typeface="Times New Roman" pitchFamily="18" charset="0"/>
              </a:rPr>
              <a:t> 1</a:t>
            </a:r>
            <a:r>
              <a:rPr lang="en-US" dirty="0">
                <a:solidFill>
                  <a:srgbClr val="0000FF"/>
                </a:solidFill>
                <a:latin typeface="Times New Roman" pitchFamily="18" charset="0"/>
                <a:cs typeface="Times New Roman" pitchFamily="18" charset="0"/>
              </a:rPr>
              <a:t>, no.</a:t>
            </a:r>
            <a:r>
              <a:rPr lang="en-US" dirty="0">
                <a:solidFill>
                  <a:srgbClr val="000000"/>
                </a:solidFill>
                <a:latin typeface="Times New Roman" pitchFamily="18" charset="0"/>
                <a:cs typeface="Times New Roman" pitchFamily="18" charset="0"/>
              </a:rPr>
              <a:t>55(5)</a:t>
            </a:r>
            <a:r>
              <a:rPr lang="en-US" dirty="0">
                <a:solidFill>
                  <a:srgbClr val="0000FF"/>
                </a:solidFill>
                <a:latin typeface="Times New Roman" pitchFamily="18" charset="0"/>
                <a:cs typeface="Times New Roman" pitchFamily="18" charset="0"/>
              </a:rPr>
              <a:t>:pp.</a:t>
            </a:r>
            <a:r>
              <a:rPr lang="en-US" dirty="0">
                <a:solidFill>
                  <a:srgbClr val="FF3300"/>
                </a:solidFill>
                <a:latin typeface="Times New Roman" pitchFamily="18" charset="0"/>
                <a:cs typeface="Times New Roman" pitchFamily="18" charset="0"/>
              </a:rPr>
              <a:t> </a:t>
            </a:r>
            <a:r>
              <a:rPr lang="en-US" dirty="0">
                <a:latin typeface="Times New Roman" pitchFamily="18" charset="0"/>
                <a:cs typeface="Times New Roman" pitchFamily="18" charset="0"/>
              </a:rPr>
              <a:t>697-701</a:t>
            </a:r>
            <a:r>
              <a:rPr lang="en-US" dirty="0">
                <a:solidFill>
                  <a:srgbClr val="0000FF"/>
                </a:solidFill>
                <a:latin typeface="Times New Roman" pitchFamily="18" charset="0"/>
                <a:cs typeface="Times New Roman" pitchFamily="18" charset="0"/>
              </a:rPr>
              <a:t>.</a:t>
            </a:r>
            <a:endParaRPr lang="fa-IR" dirty="0">
              <a:solidFill>
                <a:srgbClr val="0000FF"/>
              </a:solidFill>
              <a:latin typeface="Times New Roman" pitchFamily="18" charset="0"/>
              <a:cs typeface="Times New Roman" pitchFamily="18" charset="0"/>
            </a:endParaRPr>
          </a:p>
          <a:p>
            <a:pPr>
              <a:buFontTx/>
              <a:buNone/>
            </a:pPr>
            <a:endParaRPr lang="en-US" dirty="0">
              <a:cs typeface="B Lotus" pitchFamily="2" charset="-78"/>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2"/>
          <p:cNvSpPr>
            <a:spLocks noGrp="1" noChangeArrowheads="1"/>
          </p:cNvSpPr>
          <p:nvPr>
            <p:ph type="title"/>
          </p:nvPr>
        </p:nvSpPr>
        <p:spPr>
          <a:xfrm>
            <a:off x="0" y="57150"/>
            <a:ext cx="8934450" cy="628650"/>
          </a:xfrm>
        </p:spPr>
        <p:txBody>
          <a:bodyPr>
            <a:normAutofit fontScale="90000"/>
          </a:bodyPr>
          <a:lstStyle/>
          <a:p>
            <a:pPr algn="ctr" rtl="1"/>
            <a:r>
              <a:rPr lang="fa-IR" b="1" dirty="0" smtClean="0">
                <a:cs typeface="B Titr" pitchFamily="2" charset="-78"/>
              </a:rPr>
              <a:t>نقل قول</a:t>
            </a:r>
            <a:endParaRPr lang="en-US" b="1" dirty="0">
              <a:cs typeface="B Titr" pitchFamily="2" charset="-78"/>
            </a:endParaRPr>
          </a:p>
        </p:txBody>
      </p:sp>
      <p:sp>
        <p:nvSpPr>
          <p:cNvPr id="1385475" name="Rectangle 3"/>
          <p:cNvSpPr>
            <a:spLocks noGrp="1" noChangeArrowheads="1"/>
          </p:cNvSpPr>
          <p:nvPr>
            <p:ph type="body" idx="1"/>
          </p:nvPr>
        </p:nvSpPr>
        <p:spPr>
          <a:xfrm>
            <a:off x="152400" y="762000"/>
            <a:ext cx="8763000" cy="4038600"/>
          </a:xfrm>
        </p:spPr>
        <p:txBody>
          <a:bodyPr>
            <a:noAutofit/>
          </a:bodyPr>
          <a:lstStyle/>
          <a:p>
            <a:pPr algn="r" rtl="1">
              <a:buFontTx/>
              <a:buNone/>
            </a:pPr>
            <a:r>
              <a:rPr lang="fa-IR" sz="2400" b="1" dirty="0" smtClean="0">
                <a:cs typeface="B Lotus" pitchFamily="2" charset="-78"/>
              </a:rPr>
              <a:t>1- </a:t>
            </a:r>
            <a:r>
              <a:rPr lang="fa-IR" sz="2400" b="1" dirty="0" smtClean="0">
                <a:latin typeface="Times New Roman" pitchFamily="18" charset="0"/>
                <a:cs typeface="Times New Roman" pitchFamily="18" charset="0"/>
              </a:rPr>
              <a:t>نقل قول مستقیم</a:t>
            </a:r>
          </a:p>
          <a:p>
            <a:pPr algn="r" rtl="1"/>
            <a:r>
              <a:rPr lang="fa-IR" sz="2400" b="1" dirty="0" smtClean="0">
                <a:latin typeface="Times New Roman" pitchFamily="18" charset="0"/>
                <a:cs typeface="Times New Roman" pitchFamily="18" charset="0"/>
              </a:rPr>
              <a:t>اگر 2 تا 3 سطر باشد، در گیومه نوشته می شودو در پایان نام خانوادگی، سال و شماره صفحه نوشته می شود. «.......................................................................................................................................................................................................................... (نام خانوادگی، سال انتشار، شماره صفحه)».</a:t>
            </a:r>
          </a:p>
          <a:p>
            <a:pPr algn="r" rtl="1">
              <a:buNone/>
            </a:pPr>
            <a:endParaRPr lang="fa-IR" sz="2400" b="1" dirty="0">
              <a:latin typeface="Times New Roman" pitchFamily="18" charset="0"/>
              <a:cs typeface="Times New Roman" pitchFamily="18" charset="0"/>
            </a:endParaRPr>
          </a:p>
          <a:p>
            <a:pPr algn="r" rtl="1">
              <a:buNone/>
            </a:pPr>
            <a:endParaRPr lang="fa-IR" sz="2400" b="1" dirty="0" smtClean="0">
              <a:latin typeface="Times New Roman" pitchFamily="18" charset="0"/>
              <a:cs typeface="Times New Roman" pitchFamily="18" charset="0"/>
            </a:endParaRPr>
          </a:p>
          <a:p>
            <a:pPr algn="r" rtl="1"/>
            <a:r>
              <a:rPr lang="fa-IR" sz="2400" b="1" dirty="0" smtClean="0">
                <a:latin typeface="Times New Roman" pitchFamily="18" charset="0"/>
                <a:cs typeface="Times New Roman" pitchFamily="18" charset="0"/>
              </a:rPr>
              <a:t>اگر بیش از 2 تا 3 سطر باشد، آنرا در گیومه با خط ریز بطوریکه از طرفین کوچک می شود. مثال زیر:</a:t>
            </a:r>
          </a:p>
        </p:txBody>
      </p:sp>
      <p:sp>
        <p:nvSpPr>
          <p:cNvPr id="4" name="Rectangle 3"/>
          <p:cNvSpPr/>
          <p:nvPr/>
        </p:nvSpPr>
        <p:spPr>
          <a:xfrm>
            <a:off x="1447800" y="5152072"/>
            <a:ext cx="6019800" cy="1200329"/>
          </a:xfrm>
          <a:prstGeom prst="rect">
            <a:avLst/>
          </a:prstGeom>
        </p:spPr>
        <p:txBody>
          <a:bodyPr wrap="square">
            <a:spAutoFit/>
          </a:bodyPr>
          <a:lstStyle/>
          <a:p>
            <a:pPr algn="ctr" rtl="1">
              <a:buNone/>
            </a:pPr>
            <a:r>
              <a:rPr lang="fa-IR" b="1" dirty="0" smtClean="0">
                <a:latin typeface="Times New Roman" pitchFamily="18" charset="0"/>
                <a:cs typeface="Times New Roman" pitchFamily="18" charset="0"/>
              </a:rPr>
              <a:t>«........................................................................................................................................................................................................................................................................................................................................... (نام خانوادگی، سال انتشار، شماره صفحه)».</a:t>
            </a:r>
            <a:endParaRPr lang="fa-I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2"/>
          <p:cNvSpPr>
            <a:spLocks noGrp="1" noChangeArrowheads="1"/>
          </p:cNvSpPr>
          <p:nvPr>
            <p:ph type="title"/>
          </p:nvPr>
        </p:nvSpPr>
        <p:spPr>
          <a:xfrm>
            <a:off x="0" y="438150"/>
            <a:ext cx="8934450" cy="628650"/>
          </a:xfrm>
        </p:spPr>
        <p:txBody>
          <a:bodyPr>
            <a:normAutofit/>
          </a:bodyPr>
          <a:lstStyle/>
          <a:p>
            <a:pPr algn="ctr" rtl="1"/>
            <a:r>
              <a:rPr lang="fa-IR" sz="3200" b="1" i="1" dirty="0" smtClean="0">
                <a:latin typeface="Times New Roman" pitchFamily="18" charset="0"/>
                <a:cs typeface="Times New Roman" pitchFamily="18" charset="0"/>
              </a:rPr>
              <a:t>ادامه نقل قول</a:t>
            </a:r>
            <a:endParaRPr lang="en-US" sz="3200" b="1" i="1" dirty="0">
              <a:latin typeface="Times New Roman" pitchFamily="18" charset="0"/>
              <a:cs typeface="Times New Roman" pitchFamily="18" charset="0"/>
            </a:endParaRPr>
          </a:p>
        </p:txBody>
      </p:sp>
      <p:sp>
        <p:nvSpPr>
          <p:cNvPr id="1385475" name="Rectangle 3"/>
          <p:cNvSpPr>
            <a:spLocks noGrp="1" noChangeArrowheads="1"/>
          </p:cNvSpPr>
          <p:nvPr>
            <p:ph type="body" idx="1"/>
          </p:nvPr>
        </p:nvSpPr>
        <p:spPr>
          <a:xfrm>
            <a:off x="152400" y="1752600"/>
            <a:ext cx="8763000" cy="4038600"/>
          </a:xfrm>
        </p:spPr>
        <p:txBody>
          <a:bodyPr>
            <a:noAutofit/>
          </a:bodyPr>
          <a:lstStyle/>
          <a:p>
            <a:pPr algn="r" rtl="1">
              <a:buFontTx/>
              <a:buNone/>
            </a:pPr>
            <a:r>
              <a:rPr lang="fa-IR" sz="2800" b="1" dirty="0" smtClean="0">
                <a:cs typeface="B Lotus" pitchFamily="2" charset="-78"/>
              </a:rPr>
              <a:t>2- </a:t>
            </a:r>
            <a:r>
              <a:rPr lang="fa-IR" sz="2800" b="1" dirty="0" smtClean="0">
                <a:latin typeface="Times New Roman" pitchFamily="18" charset="0"/>
                <a:cs typeface="Times New Roman" pitchFamily="18" charset="0"/>
              </a:rPr>
              <a:t>نقل قول غیر مستقیم</a:t>
            </a:r>
          </a:p>
          <a:p>
            <a:pPr algn="r" rtl="1"/>
            <a:r>
              <a:rPr lang="fa-IR" sz="2800" b="1" dirty="0" smtClean="0">
                <a:latin typeface="Times New Roman" pitchFamily="18" charset="0"/>
                <a:cs typeface="Times New Roman" pitchFamily="18" charset="0"/>
              </a:rPr>
              <a:t>پس از نوشتن با زبان خود در پایان (نام خانوادگی، سال انتشار). </a:t>
            </a:r>
          </a:p>
          <a:p>
            <a:pPr algn="r" rtl="1">
              <a:buNone/>
            </a:pPr>
            <a:endParaRPr lang="fa-IR" sz="2800" b="1" dirty="0">
              <a:latin typeface="Times New Roman" pitchFamily="18" charset="0"/>
              <a:cs typeface="Times New Roman" pitchFamily="18" charset="0"/>
            </a:endParaRPr>
          </a:p>
          <a:p>
            <a:pPr algn="r" rtl="1">
              <a:buNone/>
            </a:pPr>
            <a:r>
              <a:rPr lang="fa-IR" sz="2800" b="1"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4219</TotalTime>
  <Words>18924</Words>
  <Application>Microsoft Office PowerPoint</Application>
  <PresentationFormat>On-screen Show (4:3)</PresentationFormat>
  <Paragraphs>2020</Paragraphs>
  <Slides>341</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341</vt:i4>
      </vt:variant>
    </vt:vector>
  </HeadingPairs>
  <TitlesOfParts>
    <vt:vector size="343" baseType="lpstr">
      <vt:lpstr>Office Theme</vt:lpstr>
      <vt:lpstr>Equation</vt:lpstr>
      <vt:lpstr>PowerPoint Presentation</vt:lpstr>
      <vt:lpstr>PowerPoint Presentation</vt:lpstr>
      <vt:lpstr>PowerPoint Presentation</vt:lpstr>
      <vt:lpstr>PowerPoint Presentation</vt:lpstr>
      <vt:lpstr>فصل اول : کليات</vt:lpstr>
      <vt:lpstr>شناخت</vt:lpstr>
      <vt:lpstr>PowerPoint Presentation</vt:lpstr>
      <vt:lpstr>انواع ديدگاههاي شناختي</vt:lpstr>
      <vt:lpstr>ديدگاه عقل گرايي</vt:lpstr>
      <vt:lpstr>ديدگاه تجربه گرايي و پوزيتیويسم</vt:lpstr>
      <vt:lpstr>    ديدگاه استنباطی   برای شناخت جهان از همه نیروهای درونی کمک گرفت. تنها بااندیشه نمی توان به درک جهان پرداخت.       </vt:lpstr>
      <vt:lpstr>ديدگاه هرمنوتيک</vt:lpstr>
      <vt:lpstr>مفاهيم کليدي</vt:lpstr>
      <vt:lpstr>PowerPoint Presentation</vt:lpstr>
      <vt:lpstr>کرلینجر (1970) دو دیدگاه را مطرح می کند.  1- دیدگاه ایستا: علم فعالیتی است که اطلاعات منظم در مورد جهان فراهم می کند. دیدگاهی است که معمولا افراد عادی و دانشجویان از آن متاثرند. بر وضعیت موجود دانش و افزودن بر آن، بر مجموعه قوانین، نظریه ها، فرضیه ها و اصول موجود تاکید می شود. کار دانشمندان کشف حقایق جدید و افزودن آن بر بدنه اطلاعات موجود است.  2- دیدگاه پویا: در این دیدگاه علم بیشتر به عنوان یک فعالیت یعنی آنچه که دانشمندان انجام می دهند را در نظر می گیرند. علم بیشتر به عنوان مبنای پژوهش مطرح است. به این دیدگاه ، دیدگاه اکتشافی یا حل مساله نیز گفته میشود.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فلسفه تحقيق علمي</vt:lpstr>
      <vt:lpstr>هدف از آموزش روش تحقيق علمي</vt:lpstr>
      <vt:lpstr>PowerPoint Presentation</vt:lpstr>
      <vt:lpstr>           </vt:lpstr>
      <vt:lpstr>پيش نيازهاي تحقيق علمي  وجود فرهنگ تحقيق:يعني فرهنگ جامه در سطحي باشد که به کارهاي تحقيقاتي بها بدهد. محقق:داشتن نيروي محقق ماهر و مطلع از فنون  بودجه:تخصيص منابع مالي لازم   سازمان لازم:يعني پشتيباني موسسات تحقيقاتي  ابزار تحقيقاتي:تحقيق علمي بدون ابزار لازم امکان پذير نيست.  فراغت لازم براي محقق:اعم از زماني و فکري مثل مسکن و وسيله نقليه و...  ضوابط و مقررات مالي و اجرايي</vt:lpstr>
      <vt:lpstr>PowerPoint Presentation</vt:lpstr>
      <vt:lpstr>PowerPoint Presentation</vt:lpstr>
      <vt:lpstr>PowerPoint Presentation</vt:lpstr>
      <vt:lpstr>بررسی ارتباط بین تعهد سازمانی کارمندان و سبک رهبری مدیران سازمانهای دولتی و غیر دولتی در استان کهگیلویه  و بویراحمد در سال 1391</vt:lpstr>
      <vt:lpstr>متغير (Variable)</vt:lpstr>
      <vt:lpstr>الف) متغير بر اساس ارزش                 ب ) متغير بر اساس رابطه ج ) متغير بر اساس نقش                     د ) متغير بر اساس گزینه ه ) متغيرهاي جانبي</vt:lpstr>
      <vt:lpstr>PowerPoint Presentation</vt:lpstr>
      <vt:lpstr>متغير هاي ارزشي</vt:lpstr>
      <vt:lpstr>متغير ها بر اساس رابطه</vt:lpstr>
      <vt:lpstr>PowerPoint Presentation</vt:lpstr>
      <vt:lpstr>متغيرها بر اساس نقش</vt:lpstr>
      <vt:lpstr>انواع متغيرها بر اساس گزینه یا ارزش</vt:lpstr>
      <vt:lpstr>انواع متغيرهاي جانبي</vt:lpstr>
      <vt:lpstr>PowerPoint Presentation</vt:lpstr>
      <vt:lpstr>PowerPoint Presentation</vt:lpstr>
      <vt:lpstr>PowerPoint Presentation</vt:lpstr>
      <vt:lpstr>PowerPoint Presentation</vt:lpstr>
      <vt:lpstr>PowerPoint Presentation</vt:lpstr>
      <vt:lpstr>انواع متغيرهاي مزاحم</vt:lpstr>
      <vt:lpstr>PowerPoint Presentation</vt:lpstr>
      <vt:lpstr>PowerPoint Presentation</vt:lpstr>
      <vt:lpstr>PowerPoint Presentation</vt:lpstr>
      <vt:lpstr>PowerPoint Presentation</vt:lpstr>
      <vt:lpstr>PowerPoint Presentation</vt:lpstr>
      <vt:lpstr>PowerPoint Presentation</vt:lpstr>
      <vt:lpstr>انتخاب،تعريف و بيان مساله</vt:lpstr>
      <vt:lpstr>PowerPoint Presentation</vt:lpstr>
      <vt:lpstr>PowerPoint Presentation</vt:lpstr>
      <vt:lpstr>PowerPoint Presentation</vt:lpstr>
      <vt:lpstr>طرح مساله تحقيق</vt:lpstr>
      <vt:lpstr>کنجکاوي</vt:lpstr>
      <vt:lpstr>تجارب شخصي</vt:lpstr>
      <vt:lpstr>مطالعه آثار مکتوب</vt:lpstr>
      <vt:lpstr>منابع شفاهي</vt:lpstr>
      <vt:lpstr>متقاضيان تحقيق</vt:lpstr>
      <vt:lpstr>انتخاب و تعيين حدود مساله تحقيق </vt:lpstr>
      <vt:lpstr>PowerPoint Presentation</vt:lpstr>
      <vt:lpstr>مطالعه ادبيات و سوابق مساله تحقيق</vt:lpstr>
      <vt:lpstr>PowerPoint Presentation</vt:lpstr>
      <vt:lpstr>دلایل استناد</vt:lpstr>
      <vt:lpstr>کاربرد استناد</vt:lpstr>
      <vt:lpstr>نکات مهم در نوشتن ادبیات تحقیق:</vt:lpstr>
      <vt:lpstr>روش مطالعه منابع</vt:lpstr>
      <vt:lpstr>روش دستيابي به سوابق و ادبيات مساله:</vt:lpstr>
      <vt:lpstr>روش دستيابي به منابع و فهرست برداري از آنها</vt:lpstr>
      <vt:lpstr>استفاده از کتابشناسيها :</vt:lpstr>
      <vt:lpstr>استفاده از فهرست مقالات:</vt:lpstr>
      <vt:lpstr>استفاده از نمايه ها:</vt:lpstr>
      <vt:lpstr>استفاده از کتابخانه:</vt:lpstr>
      <vt:lpstr>استفاده از فهرست تحقيقات:</vt:lpstr>
      <vt:lpstr>استفاده از چکيده ها:</vt:lpstr>
      <vt:lpstr>استفاده از روش مصاحبه:</vt:lpstr>
      <vt:lpstr>استفاده از آرشيو ها:</vt:lpstr>
      <vt:lpstr>استفاده از سيستمهاي اطلاع رساني رايانه اي:</vt:lpstr>
      <vt:lpstr>محققان برای ثبت و ضبط مطالب از روشهاي گوناگون  استفاده مي کنند از جمله :</vt:lpstr>
      <vt:lpstr>آسیب شناسی استناد</vt:lpstr>
      <vt:lpstr>خطاهای محتوایی</vt:lpstr>
      <vt:lpstr>خطاهای صوری</vt:lpstr>
      <vt:lpstr>تنظيم منابع و مآخذ نويسي</vt:lpstr>
      <vt:lpstr>گردآوري اطلاعات مربوط به رفرنس ها</vt:lpstr>
      <vt:lpstr>شيوه هاي رفرنس نويسي</vt:lpstr>
      <vt:lpstr>شیوه ها یا انواع استناد</vt:lpstr>
      <vt:lpstr>اجزاي يك منبع</vt:lpstr>
      <vt:lpstr>قالب فهرست منابع</vt:lpstr>
      <vt:lpstr>PowerPoint Presentation</vt:lpstr>
      <vt:lpstr>PowerPoint Presentation</vt:lpstr>
      <vt:lpstr>كتاب يا تك نگاشت</vt:lpstr>
      <vt:lpstr>مقاله</vt:lpstr>
      <vt:lpstr>نقل قول</vt:lpstr>
      <vt:lpstr>ادامه نقل قول</vt:lpstr>
      <vt:lpstr>PowerPoint Presentation</vt:lpstr>
      <vt:lpstr>فرضيه  </vt:lpstr>
      <vt:lpstr>مثال  </vt:lpstr>
      <vt:lpstr>بيان فرضيه</vt:lpstr>
      <vt:lpstr>نقش فرضیه در تحقیق علمی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مرحله اول:نمونه گيري</vt:lpstr>
      <vt:lpstr>مرحله دوم:گردآوري و طبقه بندي اطلاعات</vt:lpstr>
      <vt:lpstr>مرحله سوم :تجزيه و تحليل اطلاعات</vt:lpstr>
      <vt:lpstr>مرحله چهارم:تبيين و نمايش تحقيق</vt:lpstr>
      <vt:lpstr>تحقيقات علمي بر اساس ماهيت و روش</vt:lpstr>
      <vt:lpstr>تحقيقات تاريخي</vt:lpstr>
      <vt:lpstr>تحقيقات توصيفي</vt:lpstr>
      <vt:lpstr>PowerPoint Presentation</vt:lpstr>
      <vt:lpstr>تحقيقات همبستگي</vt:lpstr>
      <vt:lpstr>PowerPoint Presentation</vt:lpstr>
      <vt:lpstr>تحقيقات علي</vt:lpstr>
      <vt:lpstr>تحقيقات تجربي(آزمايشي)</vt:lpstr>
      <vt:lpstr>شرايط ضروري يک تحقيق تجربي</vt:lpstr>
      <vt:lpstr>نکاتي که محقق بايد در خصوص قابليت تعميم رعايت کند:</vt:lpstr>
      <vt:lpstr>PowerPoint Presentation</vt:lpstr>
      <vt:lpstr>روشها و طرح هاي اجراي تحقيق تجربي</vt:lpstr>
      <vt:lpstr>آزمايش با استفاده از يک گروه آزمودني</vt:lpstr>
      <vt:lpstr>پس آزمون</vt:lpstr>
      <vt:lpstr>پيش آزمون و پس آزمون</vt:lpstr>
      <vt:lpstr>آزمايش با استفاده از دو گروه (شاهد و آزمايش)</vt:lpstr>
      <vt:lpstr>استفاده از پس آزمون</vt:lpstr>
      <vt:lpstr>استفاده از پس آزمون و پيش آزمون</vt:lpstr>
      <vt:lpstr>آزمايش با استفاده از چند گروه</vt:lpstr>
      <vt:lpstr>استفاده از طرح چهار گروهي سولومون:</vt:lpstr>
      <vt:lpstr>طرح پس آزمون چند گروهي:</vt:lpstr>
      <vt:lpstr>استفاده از پيش آزمون و پس آزمون گروهي:</vt:lpstr>
      <vt:lpstr>آزمايش با استفاده از روش تکرار آزمون</vt:lpstr>
      <vt:lpstr>شناسايي و تحليل مساله تحقيق</vt:lpstr>
      <vt:lpstr>تعيين  متغيّرها  و تدوين مدلهاي عليّ </vt:lpstr>
      <vt:lpstr>نحوه بيان مساله تحقيق و نگارش آن</vt:lpstr>
      <vt:lpstr>PowerPoint Presentation</vt:lpstr>
      <vt:lpstr>روش نگارش و ارزيابي مساله تحقيق</vt:lpstr>
      <vt:lpstr>PowerPoint Presentation</vt:lpstr>
      <vt:lpstr>جدول کنترل و ارزيابي نگارش مساله تحقيق:</vt:lpstr>
      <vt:lpstr>ويژگيهاي يک تحقيق خوب:</vt:lpstr>
      <vt:lpstr>PowerPoint Presentation</vt:lpstr>
      <vt:lpstr>فصل پنجم:نمونه گيري</vt:lpstr>
      <vt:lpstr>PowerPoint Presentation</vt:lpstr>
      <vt:lpstr>PowerPoint Presentation</vt:lpstr>
      <vt:lpstr>مفهوم نمونه:</vt:lpstr>
      <vt:lpstr>PowerPoint Presentation</vt:lpstr>
      <vt:lpstr>انواع نمونه احتمالي</vt:lpstr>
      <vt:lpstr>الف)نمونه هاي احتمالي ساده</vt:lpstr>
      <vt:lpstr>-استفاده از قرعه کشي:</vt:lpstr>
      <vt:lpstr>PowerPoint Presentation</vt:lpstr>
      <vt:lpstr>-استفاده از جدول اعداد تصادفي:</vt:lpstr>
      <vt:lpstr>استفاده از روش منظم يا سيستماتيک :</vt:lpstr>
      <vt:lpstr>PowerPoint Presentation</vt:lpstr>
      <vt:lpstr>ب ) نمونه گيري احتمالي طبقه بندي شده</vt:lpstr>
      <vt:lpstr>PowerPoint Presentation</vt:lpstr>
      <vt:lpstr>ج ) نمونه گيري گروهي يا خوشه اي</vt:lpstr>
      <vt:lpstr>د ) نمونه گيري مکاني</vt:lpstr>
      <vt:lpstr>ه ) ساير نمونه گيري ها</vt:lpstr>
      <vt:lpstr>-نمونه گيري هاي مادر يا پايه اي:</vt:lpstr>
      <vt:lpstr>-نمونه برداري چند درجه اي:</vt:lpstr>
      <vt:lpstr>-نمونه مختلط</vt:lpstr>
      <vt:lpstr>انواع نمونه هاي غير احتمالي يا تورش دار</vt:lpstr>
      <vt:lpstr>الف ) نمونه گيري سهميه اي:</vt:lpstr>
      <vt:lpstr>ب  ) نمونه گيري اتفاقي :</vt:lpstr>
      <vt:lpstr>ج ) نمونه وضعي :</vt:lpstr>
      <vt:lpstr>روشهاي برآورد حجم نمونه</vt:lpstr>
      <vt:lpstr>عواملي که محقق در مورد تخمين حجم نمونه بايد مد نظر قرار دهد :</vt:lpstr>
      <vt:lpstr>حد نصاب هاي نمونه</vt:lpstr>
      <vt:lpstr>ملاحظات مربوط به بر آورد حجم نمونه :</vt:lpstr>
      <vt:lpstr>PowerPoint Presentation</vt:lpstr>
      <vt:lpstr>PowerPoint Presentation</vt:lpstr>
      <vt:lpstr>ويژگي هاي يک نمونه خوب به شرح زير است:</vt:lpstr>
      <vt:lpstr>فصل ششم : ابزار سنجش و گردآوري اطلاعات</vt:lpstr>
      <vt:lpstr>PowerPoint Presentation</vt:lpstr>
      <vt:lpstr>طبقه بندي ابزار اندازه گيري و گردآوري اطلاعات</vt:lpstr>
      <vt:lpstr>ويژگي هاي ابزار سنجش</vt:lpstr>
      <vt:lpstr>انواع ابزارهاي گردآوري اطلاعات </vt:lpstr>
      <vt:lpstr>الف ) پرسشنامه</vt:lpstr>
      <vt:lpstr>ب)مصاحبه</vt:lpstr>
      <vt:lpstr>ج  ) کارت مشاهده</vt:lpstr>
      <vt:lpstr>د ) نظرسنج</vt:lpstr>
      <vt:lpstr>ه  ) فيش</vt:lpstr>
      <vt:lpstr>و ) فرم</vt:lpstr>
      <vt:lpstr>ز )نقشه گنگ و کروکي</vt:lpstr>
      <vt:lpstr>ح)آزمون هوش</vt:lpstr>
      <vt:lpstr>ط)آزمونهاي پيشرفت تحصيلي</vt:lpstr>
      <vt:lpstr>ي)آزمون استعداد</vt:lpstr>
      <vt:lpstr>ک)رغبت سنج</vt:lpstr>
      <vt:lpstr>ل)آزمون فرافکن</vt:lpstr>
      <vt:lpstr>ابزارها و مقياس هاي اندازه گيري</vt:lpstr>
      <vt:lpstr>مقياس هاي اسمي يا عددي-</vt:lpstr>
      <vt:lpstr>-مقياس هاي ترتيبي</vt:lpstr>
      <vt:lpstr>-مقياس هاي فاصله اي</vt:lpstr>
      <vt:lpstr>-مقياس هاي نسبي</vt:lpstr>
      <vt:lpstr>طيف ها </vt:lpstr>
      <vt:lpstr>طيف بوگاردوس:</vt:lpstr>
      <vt:lpstr>طيف ليکرت</vt:lpstr>
      <vt:lpstr>طيف گاتمن :</vt:lpstr>
      <vt:lpstr>روايي و پايايي ابزار سنجش</vt:lpstr>
      <vt:lpstr>روايي ابزار سنجش</vt:lpstr>
      <vt:lpstr>پايايي ابزار سنجش</vt:lpstr>
      <vt:lpstr>عواملي که بر پايايي و روايي ابزار سنجش اثر منفي دارد:</vt:lpstr>
      <vt:lpstr>محققان براي اطمينان از روايي و پايايي ابزار از روشهاي مختلفي استفاده مي کنند :</vt:lpstr>
      <vt:lpstr>الف ) استفاده از روش هاي دوگانه و موازي</vt:lpstr>
      <vt:lpstr>ب  ) استفاده از روش مقايسه با معيار</vt:lpstr>
      <vt:lpstr>ج ) استفاده از روش پيش آزمون</vt:lpstr>
      <vt:lpstr>PowerPoint Presentation</vt:lpstr>
      <vt:lpstr>فصل هفتم : روشهاي گردآوري اطلاعات</vt:lpstr>
      <vt:lpstr>PowerPoint Presentation</vt:lpstr>
      <vt:lpstr>PowerPoint Presentation</vt:lpstr>
      <vt:lpstr>PowerPoint Presentation</vt:lpstr>
      <vt:lpstr>PowerPoint Presentation</vt:lpstr>
      <vt:lpstr>روشهاي کتابخانه اي </vt:lpstr>
      <vt:lpstr>چند نکته در خصوص کتابخانه ها</vt:lpstr>
      <vt:lpstr>PowerPoint Presentation</vt:lpstr>
      <vt:lpstr>PowerPoint Presentation</vt:lpstr>
      <vt:lpstr>انواع سند </vt:lpstr>
      <vt:lpstr>ابزارهاي گردآوري اطلاعات در روش کتابخانه اي</vt:lpstr>
      <vt:lpstr>PowerPoint Presentation</vt:lpstr>
      <vt:lpstr>PowerPoint Presentation</vt:lpstr>
      <vt:lpstr>نمونه فرم گرد آوري اطلاعات</vt:lpstr>
      <vt:lpstr>روش هاي ميداني</vt:lpstr>
      <vt:lpstr>پرسشنامه اي</vt:lpstr>
      <vt:lpstr> برنامه ريزي و اجراي پرسشنامه :</vt:lpstr>
      <vt:lpstr>PowerPoint Presentation</vt:lpstr>
      <vt:lpstr>نحوه ورود به ميدان ومحيط پرسشگري:</vt:lpstr>
      <vt:lpstr>اقدامات بعد از پرسشگري :</vt:lpstr>
      <vt:lpstr>نکات مورد توجه در مورد پاسخگويان</vt:lpstr>
      <vt:lpstr>ملاحظات مربوط به پرسشگري: </vt:lpstr>
      <vt:lpstr>محاسن پرسشنامه</vt:lpstr>
      <vt:lpstr>معايب پرسشنامه</vt:lpstr>
      <vt:lpstr>روش مصاحبه</vt:lpstr>
      <vt:lpstr>ابزار ثبت اطلاعات مصاحبه</vt:lpstr>
      <vt:lpstr>تفاوت پرسشنامه با کارت</vt:lpstr>
      <vt:lpstr>ابزار مصاحبه</vt:lpstr>
      <vt:lpstr>انواع روشهاي مصاحبه</vt:lpstr>
      <vt:lpstr>ملاحظات اجرايي محقق در روش مصاحبه</vt:lpstr>
      <vt:lpstr>محاسن روش مصاحبه</vt:lpstr>
      <vt:lpstr>معايب روش مصاحبه</vt:lpstr>
      <vt:lpstr>روش مشاهده</vt:lpstr>
      <vt:lpstr>زمينه هاي استفاده از روش مشاهده</vt:lpstr>
      <vt:lpstr>PowerPoint Presentation</vt:lpstr>
      <vt:lpstr>انواع روشهاي مشاهده</vt:lpstr>
      <vt:lpstr>نکات قابل توجه مشاهده گر</vt:lpstr>
      <vt:lpstr>PowerPoint Presentation</vt:lpstr>
      <vt:lpstr>PowerPoint Presentation</vt:lpstr>
      <vt:lpstr>محاسن روش مشاهده</vt:lpstr>
      <vt:lpstr>PowerPoint Presentation</vt:lpstr>
      <vt:lpstr>روشهاي صوتي و تصويري</vt:lpstr>
      <vt:lpstr>روشهاي ترکيبي</vt:lpstr>
      <vt:lpstr>فصل هشتم</vt:lpstr>
      <vt:lpstr>کدگذاري</vt:lpstr>
      <vt:lpstr>منظور از کدگذاري در تحقيقات ميداني</vt:lpstr>
      <vt:lpstr>مواردي که محقق در زمان طراحي پرسشنامه و قبل از اجراي عمليات ميداني بايد کدگذاري نمايد</vt:lpstr>
      <vt:lpstr>PowerPoint Presentation</vt:lpstr>
      <vt:lpstr>بازبيني و کدگذاري اطلاعات گردآوري شده</vt:lpstr>
      <vt:lpstr>انواع روشهاي استخراج داده:</vt:lpstr>
      <vt:lpstr>استخراج داده ها به شيوه دستي</vt:lpstr>
      <vt:lpstr>نکات مورد توجه محقق در امر خلاصه سازي پاسخها</vt:lpstr>
      <vt:lpstr>PowerPoint Presentation</vt:lpstr>
      <vt:lpstr>نمونه هايي از جدولهاي استخراج پاسخ سؤالات بسته</vt:lpstr>
      <vt:lpstr>PowerPoint Presentation</vt:lpstr>
      <vt:lpstr>PowerPoint Presentation</vt:lpstr>
      <vt:lpstr>PowerPoint Presentation</vt:lpstr>
      <vt:lpstr>PowerPoint Presentation</vt:lpstr>
      <vt:lpstr>PowerPoint Presentation</vt:lpstr>
      <vt:lpstr>فصل نهم</vt:lpstr>
      <vt:lpstr>انواع شيوه هاي تجزيه و تحليل داده ها</vt:lpstr>
      <vt:lpstr>شيوه تجزيه وتحليل کيفي</vt:lpstr>
      <vt:lpstr>موارد کاربرد تحليل منطقي و عقلاني</vt:lpstr>
      <vt:lpstr>PowerPoint Presentation</vt:lpstr>
      <vt:lpstr>PowerPoint Presentation</vt:lpstr>
      <vt:lpstr>PowerPoint Presentation</vt:lpstr>
      <vt:lpstr>شيوه تجزيه و تحليل کمي</vt:lpstr>
      <vt:lpstr>تجزيه و تحليل با استفاده از آمار توصيفي</vt:lpstr>
      <vt:lpstr>روشهاي متداول براي نمايش تصويري نحوه توزيع صفت در جامعه: </vt:lpstr>
      <vt:lpstr>PowerPoint Presentation</vt:lpstr>
      <vt:lpstr>PowerPoint Presentation</vt:lpstr>
      <vt:lpstr>PowerPoint Presentation</vt:lpstr>
      <vt:lpstr>اندازه هاي گرايش</vt:lpstr>
      <vt:lpstr>PowerPoint Presentation</vt:lpstr>
      <vt:lpstr>PowerPoint Presentation</vt:lpstr>
      <vt:lpstr>PowerPoint Presentation</vt:lpstr>
      <vt:lpstr>اندازه هاي پراکندگي</vt:lpstr>
      <vt:lpstr>انحراف استاندارد</vt:lpstr>
      <vt:lpstr>واريانس</vt:lpstr>
      <vt:lpstr>محاسن انحراف استاندارد</vt:lpstr>
      <vt:lpstr>منحني طبيعي</vt:lpstr>
      <vt:lpstr>PowerPoint Presentation</vt:lpstr>
      <vt:lpstr>خصوصيات منحني طبيعي</vt:lpstr>
      <vt:lpstr>PowerPoint Presentation</vt:lpstr>
      <vt:lpstr>PowerPoint Presentation</vt:lpstr>
      <vt:lpstr>تجزيه و تحليل با استفاده از آمار استنباطي</vt:lpstr>
      <vt:lpstr>همبستگي</vt:lpstr>
      <vt:lpstr>PowerPoint Presentation</vt:lpstr>
      <vt:lpstr>انواع همبستگيها</vt:lpstr>
      <vt:lpstr>روشهاي محاسبه همبستگي</vt:lpstr>
      <vt:lpstr>PowerPoint Presentation</vt:lpstr>
      <vt:lpstr>محدوديتهاي آزمون خي 2</vt:lpstr>
      <vt:lpstr>رگرسيون</vt:lpstr>
      <vt:lpstr>T آزمون</vt:lpstr>
      <vt:lpstr>در اختيار محقق قرار ميدهد :SPSS داده هايي که رايانه بااستفاده از برنامه </vt:lpstr>
      <vt:lpstr>SPSS قابليتهاي برنامه</vt:lpstr>
      <vt:lpstr>فصل دهم</vt:lpstr>
      <vt:lpstr>عناصر و ساختار گزارش تحقيق</vt:lpstr>
      <vt:lpstr>PowerPoint Presentation</vt:lpstr>
      <vt:lpstr>PowerPoint Presentation</vt:lpstr>
      <vt:lpstr>PowerPoint Presentation</vt:lpstr>
      <vt:lpstr>PowerPoint Presentation</vt:lpstr>
      <vt:lpstr>محقق هنگام استفاده از موارد زير بايد مشخصات منبع را ذکر کند :</vt:lpstr>
      <vt:lpstr>علت ذکر استفاده از تحقيق ديگران</vt:lpstr>
      <vt:lpstr>PowerPoint Presentation</vt:lpstr>
      <vt:lpstr>روشهاي ارجاع دهي</vt:lpstr>
      <vt:lpstr>فصل يازدهم</vt:lpstr>
      <vt:lpstr>طرح تحقيق</vt:lpstr>
      <vt:lpstr>دلايل اهميت طرح تحقيق</vt:lpstr>
      <vt:lpstr>انواع طرحهاي تحقيق</vt:lpstr>
      <vt:lpstr>عناصر و اجزاء يک طرح تحقيق علمي</vt:lpstr>
      <vt:lpstr>PowerPoint Presentation</vt:lpstr>
      <vt:lpstr>شيوه تنظيم و نگارش طرح تحقيق</vt:lpstr>
      <vt:lpstr>فصل دوازدهم</vt:lpstr>
      <vt:lpstr>انواع مقالات علمي</vt:lpstr>
      <vt:lpstr>ساختار مقالات علمي</vt:lpstr>
      <vt:lpstr>PowerPoint Presentation</vt:lpstr>
      <vt:lpstr>ملاحظات مربوط به تدوين مقاله علمي</vt:lpstr>
      <vt:lpstr>PowerPoint Presentation</vt:lpstr>
    </vt:vector>
  </TitlesOfParts>
  <Company>sics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abbas</dc:creator>
  <cp:lastModifiedBy>mamad</cp:lastModifiedBy>
  <cp:revision>350</cp:revision>
  <dcterms:created xsi:type="dcterms:W3CDTF">2007-01-21T08:14:54Z</dcterms:created>
  <dcterms:modified xsi:type="dcterms:W3CDTF">2013-06-05T19:44:56Z</dcterms:modified>
</cp:coreProperties>
</file>