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4" r:id="rId10"/>
    <p:sldId id="263" r:id="rId11"/>
    <p:sldId id="265" r:id="rId12"/>
    <p:sldId id="266" r:id="rId13"/>
    <p:sldId id="267" r:id="rId14"/>
    <p:sldId id="270" r:id="rId15"/>
    <p:sldId id="271" r:id="rId16"/>
    <p:sldId id="275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1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1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85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1304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50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5018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371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6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1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4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5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0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96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56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5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30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88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Reading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Mohamad</a:t>
            </a:r>
            <a:r>
              <a:rPr lang="en-US" dirty="0" smtClean="0"/>
              <a:t> RezA Zamani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69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SKILL 2: RECOGNIZE THE ORGANIZATION OF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question: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In </a:t>
            </a:r>
            <a:r>
              <a:rPr lang="en-US" sz="2400" dirty="0"/>
              <a:t>this </a:t>
            </a:r>
            <a:r>
              <a:rPr lang="en-US" sz="2400" dirty="0" smtClean="0"/>
              <a:t>passage: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(</a:t>
            </a:r>
            <a:r>
              <a:rPr lang="en-US" sz="2400" dirty="0"/>
              <a:t>A) an idea is presented and then refuted</a:t>
            </a:r>
          </a:p>
          <a:p>
            <a:r>
              <a:rPr lang="en-US" sz="2400" dirty="0"/>
              <a:t>(B) a concept is followed by examples</a:t>
            </a:r>
          </a:p>
          <a:p>
            <a:r>
              <a:rPr lang="en-US" sz="2400" dirty="0"/>
              <a:t>(C) a cause is followed by an effect</a:t>
            </a:r>
          </a:p>
          <a:p>
            <a:r>
              <a:rPr lang="en-US" sz="2400" dirty="0"/>
              <a:t>(D) a belief is supported with reasons</a:t>
            </a:r>
          </a:p>
        </p:txBody>
      </p:sp>
    </p:spTree>
    <p:extLst>
      <p:ext uri="{BB962C8B-B14F-4D97-AF65-F5344CB8AC3E}">
        <p14:creationId xmlns:p14="http://schemas.microsoft.com/office/powerpoint/2010/main" val="3118917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SKILL 2: RECOGNIZE THE ORGANIZATION OF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2917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main </a:t>
            </a:r>
            <a:r>
              <a:rPr lang="en-US" dirty="0"/>
              <a:t>idea of the first paragraph is found in the first sentence of the first paragraph: </a:t>
            </a:r>
            <a:r>
              <a:rPr lang="en-US" i="1" dirty="0"/>
              <a:t>that </a:t>
            </a:r>
            <a:r>
              <a:rPr lang="en-US" i="1" dirty="0" smtClean="0"/>
              <a:t>if asked </a:t>
            </a:r>
            <a:r>
              <a:rPr lang="en-US" i="1" dirty="0"/>
              <a:t>who invented the game of baseball, most Americans would probably reply that it was their </a:t>
            </a:r>
            <a:r>
              <a:rPr lang="en-US" i="1" dirty="0" smtClean="0"/>
              <a:t>belief that </a:t>
            </a:r>
            <a:r>
              <a:rPr lang="en-US" i="1" dirty="0" err="1"/>
              <a:t>Abner</a:t>
            </a:r>
            <a:r>
              <a:rPr lang="en-US" i="1" dirty="0"/>
              <a:t> Doubleday did.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main idea of the second paragraph is found in the first line </a:t>
            </a:r>
            <a:r>
              <a:rPr lang="en-US" dirty="0" smtClean="0"/>
              <a:t>of the </a:t>
            </a:r>
            <a:r>
              <a:rPr lang="en-US" dirty="0"/>
              <a:t>second paragraph: </a:t>
            </a:r>
            <a:r>
              <a:rPr lang="en-US" i="1" dirty="0"/>
              <a:t>that Doubleday was given credit for this invention. </a:t>
            </a:r>
            <a:endParaRPr lang="en-US" i="1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main idea of </a:t>
            </a:r>
            <a:r>
              <a:rPr lang="en-US" dirty="0" smtClean="0"/>
              <a:t>the third </a:t>
            </a:r>
            <a:r>
              <a:rPr lang="en-US" dirty="0"/>
              <a:t>paragraph is found </a:t>
            </a:r>
            <a:r>
              <a:rPr lang="en-US" dirty="0" smtClean="0"/>
              <a:t>in </a:t>
            </a:r>
            <a:r>
              <a:rPr lang="en-US" dirty="0"/>
              <a:t>the first line of the third paragraph: </a:t>
            </a:r>
            <a:r>
              <a:rPr lang="en-US" i="1" dirty="0"/>
              <a:t>that most sports </a:t>
            </a:r>
            <a:r>
              <a:rPr lang="en-US" i="1" dirty="0" smtClean="0"/>
              <a:t>historians are </a:t>
            </a:r>
            <a:r>
              <a:rPr lang="en-US" i="1" dirty="0"/>
              <a:t>in agreement that Doubleday really did not have much to do with the development of baseball.</a:t>
            </a:r>
          </a:p>
        </p:txBody>
      </p:sp>
    </p:spTree>
    <p:extLst>
      <p:ext uri="{BB962C8B-B14F-4D97-AF65-F5344CB8AC3E}">
        <p14:creationId xmlns:p14="http://schemas.microsoft.com/office/powerpoint/2010/main" val="1095768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SKILL 2: RECOGNIZE THE ORGANIZATION OF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If you </a:t>
            </a:r>
            <a:r>
              <a:rPr lang="en-US" sz="2000" dirty="0"/>
              <a:t>study the information in the first lines of the paragraphs, you can determine that </a:t>
            </a:r>
            <a:r>
              <a:rPr lang="en-US" sz="2000" dirty="0" smtClean="0"/>
              <a:t>the third </a:t>
            </a:r>
            <a:r>
              <a:rPr lang="en-US" sz="2000" dirty="0"/>
              <a:t>paragraph </a:t>
            </a:r>
            <a:r>
              <a:rPr lang="en-US" sz="2000" dirty="0">
                <a:solidFill>
                  <a:srgbClr val="FF0000"/>
                </a:solidFill>
              </a:rPr>
              <a:t>contradicts or refutes </a:t>
            </a:r>
            <a:r>
              <a:rPr lang="en-US" sz="2000" dirty="0"/>
              <a:t>the information that is </a:t>
            </a:r>
            <a:r>
              <a:rPr lang="en-US" sz="2000" dirty="0">
                <a:solidFill>
                  <a:srgbClr val="FF0000"/>
                </a:solidFill>
              </a:rPr>
              <a:t>presented</a:t>
            </a:r>
            <a:r>
              <a:rPr lang="en-US" sz="2000" dirty="0"/>
              <a:t> in the first two paragraphs.</a:t>
            </a:r>
          </a:p>
          <a:p>
            <a:endParaRPr lang="en-US" sz="2000" dirty="0" smtClean="0"/>
          </a:p>
          <a:p>
            <a:r>
              <a:rPr lang="en-US" sz="2000" dirty="0" smtClean="0"/>
              <a:t>Answer </a:t>
            </a:r>
            <a:r>
              <a:rPr lang="en-US" sz="2000" dirty="0"/>
              <a:t>(A) is therefore the best answer to this question.</a:t>
            </a:r>
          </a:p>
        </p:txBody>
      </p:sp>
    </p:spTree>
    <p:extLst>
      <p:ext uri="{BB962C8B-B14F-4D97-AF65-F5344CB8AC3E}">
        <p14:creationId xmlns:p14="http://schemas.microsoft.com/office/powerpoint/2010/main" val="1317019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982191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599" y="3982191"/>
            <a:ext cx="6347714" cy="28758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is the information in the </a:t>
            </a:r>
            <a:r>
              <a:rPr lang="en-US" dirty="0" smtClean="0"/>
              <a:t>passage organized</a:t>
            </a:r>
            <a:r>
              <a:rPr lang="en-US" dirty="0"/>
              <a:t>?</a:t>
            </a:r>
          </a:p>
          <a:p>
            <a:r>
              <a:rPr lang="en-US" dirty="0" smtClean="0"/>
              <a:t>(</a:t>
            </a:r>
            <a:r>
              <a:rPr lang="en-US" dirty="0"/>
              <a:t>A) The origin of ideas about conflict </a:t>
            </a:r>
            <a:r>
              <a:rPr lang="en-US" dirty="0" smtClean="0"/>
              <a:t>is presented</a:t>
            </a:r>
            <a:r>
              <a:rPr lang="en-US" dirty="0"/>
              <a:t>.</a:t>
            </a:r>
          </a:p>
          <a:p>
            <a:r>
              <a:rPr lang="en-US" dirty="0" smtClean="0"/>
              <a:t>(</a:t>
            </a:r>
            <a:r>
              <a:rPr lang="en-US" dirty="0"/>
              <a:t>B) Contrasting views of conflict </a:t>
            </a:r>
            <a:r>
              <a:rPr lang="en-US" dirty="0" smtClean="0"/>
              <a:t>are presented</a:t>
            </a:r>
            <a:r>
              <a:rPr lang="en-US" dirty="0"/>
              <a:t>.</a:t>
            </a:r>
          </a:p>
          <a:p>
            <a:r>
              <a:rPr lang="en-US" dirty="0" smtClean="0"/>
              <a:t>(</a:t>
            </a:r>
            <a:r>
              <a:rPr lang="en-US" dirty="0"/>
              <a:t>C) Two theorists discuss the </a:t>
            </a:r>
            <a:r>
              <a:rPr lang="en-US" dirty="0" smtClean="0"/>
              <a:t>strengths and </a:t>
            </a:r>
            <a:r>
              <a:rPr lang="en-US" dirty="0"/>
              <a:t>weaknesses of their views </a:t>
            </a:r>
            <a:r>
              <a:rPr lang="en-US" dirty="0" smtClean="0"/>
              <a:t>on conflict</a:t>
            </a:r>
            <a:r>
              <a:rPr lang="en-US" dirty="0"/>
              <a:t>.</a:t>
            </a:r>
          </a:p>
          <a:p>
            <a:r>
              <a:rPr lang="en-US" dirty="0" smtClean="0"/>
              <a:t>(</a:t>
            </a:r>
            <a:r>
              <a:rPr lang="en-US" dirty="0"/>
              <a:t>D) Examples of conflict </a:t>
            </a:r>
            <a:r>
              <a:rPr lang="en-US" dirty="0" smtClean="0"/>
              <a:t>within organizations </a:t>
            </a:r>
            <a:r>
              <a:rPr lang="en-US" dirty="0"/>
              <a:t>are presented.</a:t>
            </a:r>
          </a:p>
        </p:txBody>
      </p:sp>
    </p:spTree>
    <p:extLst>
      <p:ext uri="{BB962C8B-B14F-4D97-AF65-F5344CB8AC3E}">
        <p14:creationId xmlns:p14="http://schemas.microsoft.com/office/powerpoint/2010/main" val="4144794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DIRECTLY </a:t>
            </a:r>
            <a:r>
              <a:rPr lang="en-US" b="1" dirty="0" smtClean="0"/>
              <a:t>ANSWERED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Many questions in the Reading section of </a:t>
            </a:r>
            <a:r>
              <a:rPr lang="en-US" sz="2000" dirty="0" smtClean="0"/>
              <a:t>the tests will </a:t>
            </a:r>
            <a:r>
              <a:rPr lang="en-US" sz="2000" dirty="0"/>
              <a:t>require answers that are directly stated in the passage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 </a:t>
            </a:r>
            <a:r>
              <a:rPr lang="en-US" sz="2000" dirty="0"/>
              <a:t>This means that </a:t>
            </a:r>
            <a:r>
              <a:rPr lang="en-US" sz="2000" dirty="0" smtClean="0"/>
              <a:t>you should </a:t>
            </a:r>
            <a:r>
              <a:rPr lang="en-US" sz="2000" dirty="0"/>
              <a:t>be able to find the answer to this type of question without having to draw a </a:t>
            </a:r>
            <a:r>
              <a:rPr lang="en-US" sz="2000" dirty="0" smtClean="0"/>
              <a:t>conclusion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273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SKILL 3: ANSWER STATED DETAIL QUESTIONS CORRECTLY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12860"/>
            <a:ext cx="6347714" cy="3880773"/>
          </a:xfrm>
        </p:spPr>
        <p:txBody>
          <a:bodyPr>
            <a:noAutofit/>
          </a:bodyPr>
          <a:lstStyle/>
          <a:p>
            <a:r>
              <a:rPr lang="en-US" sz="2000" dirty="0"/>
              <a:t>A stated detail question asks about one piece of information in the passage rather than </a:t>
            </a:r>
            <a:r>
              <a:rPr lang="en-US" sz="2000" dirty="0" smtClean="0"/>
              <a:t>the passage </a:t>
            </a:r>
            <a:r>
              <a:rPr lang="en-US" sz="2000" dirty="0"/>
              <a:t>as a whole.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/>
              <a:t>answers to these questions are generally given in order in the </a:t>
            </a:r>
            <a:r>
              <a:rPr lang="en-US" sz="2000" dirty="0" smtClean="0"/>
              <a:t>passage, and </a:t>
            </a:r>
            <a:r>
              <a:rPr lang="en-US" sz="2000" dirty="0"/>
              <a:t>the correct answer is often a restatement of what is given in the passage.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This means </a:t>
            </a:r>
            <a:r>
              <a:rPr lang="en-US" sz="2000" dirty="0"/>
              <a:t>that the correct answer often expresses the same idea as what is written in the </a:t>
            </a:r>
            <a:r>
              <a:rPr lang="en-US" sz="2000" dirty="0" smtClean="0"/>
              <a:t>passage, but </a:t>
            </a:r>
            <a:r>
              <a:rPr lang="en-US" sz="2000" dirty="0"/>
              <a:t>the words are not exactly the same.</a:t>
            </a:r>
          </a:p>
        </p:txBody>
      </p:sp>
    </p:spTree>
    <p:extLst>
      <p:ext uri="{BB962C8B-B14F-4D97-AF65-F5344CB8AC3E}">
        <p14:creationId xmlns:p14="http://schemas.microsoft.com/office/powerpoint/2010/main" val="696462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97476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SKILL 3: ANSWER STATED DETAIL QUESTIONS CORRECTLY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275008"/>
            <a:ext cx="6347714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Possible Questions:</a:t>
            </a:r>
          </a:p>
          <a:p>
            <a:r>
              <a:rPr lang="en-US" dirty="0" smtClean="0"/>
              <a:t>According </a:t>
            </a:r>
            <a:r>
              <a:rPr lang="en-US" dirty="0"/>
              <a:t>to the </a:t>
            </a:r>
            <a:r>
              <a:rPr lang="en-US" dirty="0" smtClean="0"/>
              <a:t>passage …</a:t>
            </a:r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is stated in the passage ...</a:t>
            </a:r>
          </a:p>
          <a:p>
            <a:r>
              <a:rPr lang="en-US" dirty="0" smtClean="0"/>
              <a:t>The </a:t>
            </a:r>
            <a:r>
              <a:rPr lang="en-US" dirty="0"/>
              <a:t>passage indicates that ...</a:t>
            </a:r>
          </a:p>
          <a:p>
            <a:r>
              <a:rPr lang="en-US" dirty="0"/>
              <a:t>Which of the following is true ... 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Procedure: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I. Choose a key word in the question.</a:t>
            </a:r>
          </a:p>
          <a:p>
            <a:r>
              <a:rPr lang="en-US" dirty="0" smtClean="0"/>
              <a:t>2</a:t>
            </a:r>
            <a:r>
              <a:rPr lang="en-US" dirty="0"/>
              <a:t>. Skim in the appropriate part of the passage for the key word or idea.</a:t>
            </a:r>
          </a:p>
          <a:p>
            <a:r>
              <a:rPr lang="en-US" dirty="0"/>
              <a:t>3. Read the sentence that contains the key word or idea carefully.</a:t>
            </a:r>
          </a:p>
          <a:p>
            <a:r>
              <a:rPr lang="en-US" dirty="0"/>
              <a:t>4. Eliminate the definitely wrong answers and choose the best </a:t>
            </a:r>
            <a:r>
              <a:rPr lang="en-US" dirty="0" smtClean="0"/>
              <a:t>answer from </a:t>
            </a:r>
            <a:r>
              <a:rPr lang="en-US" dirty="0"/>
              <a:t>the remaining choices.</a:t>
            </a:r>
          </a:p>
        </p:txBody>
      </p:sp>
    </p:spTree>
    <p:extLst>
      <p:ext uri="{BB962C8B-B14F-4D97-AF65-F5344CB8AC3E}">
        <p14:creationId xmlns:p14="http://schemas.microsoft.com/office/powerpoint/2010/main" val="690161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SKILL 3: ANSWER STATED DETAIL QUESTIONS CORRECTLY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05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8859" y="4437201"/>
            <a:ext cx="4587651" cy="21632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107" y="481245"/>
            <a:ext cx="9167107" cy="362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2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 4: FIND "UNSTATED"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818130"/>
          </a:xfrm>
        </p:spPr>
        <p:txBody>
          <a:bodyPr>
            <a:noAutofit/>
          </a:bodyPr>
          <a:lstStyle/>
          <a:p>
            <a:r>
              <a:rPr lang="en-US" sz="2200" dirty="0"/>
              <a:t>You will sometimes be asked in the reading section </a:t>
            </a:r>
            <a:r>
              <a:rPr lang="en-US" sz="2200" dirty="0" smtClean="0"/>
              <a:t>to </a:t>
            </a:r>
            <a:r>
              <a:rPr lang="en-US" sz="2200" dirty="0"/>
              <a:t>find an answer that is not stated or not mentioned or not true in </a:t>
            </a:r>
            <a:r>
              <a:rPr lang="en-US" sz="2200" dirty="0" smtClean="0"/>
              <a:t>the passage</a:t>
            </a:r>
            <a:r>
              <a:rPr lang="en-US" sz="2200" dirty="0"/>
              <a:t>. 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You </a:t>
            </a:r>
            <a:r>
              <a:rPr lang="en-US" sz="2200" dirty="0"/>
              <a:t>should note that there are two kinds of answers to this type of question: </a:t>
            </a:r>
            <a:endParaRPr lang="en-US" sz="2200" dirty="0" smtClean="0"/>
          </a:p>
          <a:p>
            <a:pPr lvl="1"/>
            <a:r>
              <a:rPr lang="en-US" sz="2200" dirty="0" smtClean="0"/>
              <a:t>( </a:t>
            </a:r>
            <a:r>
              <a:rPr lang="en-US" sz="2200" dirty="0"/>
              <a:t>1) </a:t>
            </a:r>
            <a:r>
              <a:rPr lang="en-US" sz="2200" dirty="0" smtClean="0"/>
              <a:t>there are </a:t>
            </a:r>
            <a:r>
              <a:rPr lang="en-US" sz="2200" dirty="0"/>
              <a:t>three true answers and one that is not true according to the passage, or </a:t>
            </a:r>
            <a:endParaRPr lang="en-US" sz="2200" dirty="0" smtClean="0"/>
          </a:p>
          <a:p>
            <a:pPr lvl="1"/>
            <a:r>
              <a:rPr lang="en-US" sz="2200" dirty="0" smtClean="0"/>
              <a:t>(</a:t>
            </a:r>
            <a:r>
              <a:rPr lang="en-US" sz="2200" dirty="0"/>
              <a:t>2) there </a:t>
            </a:r>
            <a:r>
              <a:rPr lang="en-US" sz="2200" dirty="0" smtClean="0"/>
              <a:t>are three </a:t>
            </a:r>
            <a:r>
              <a:rPr lang="en-US" sz="2200" dirty="0"/>
              <a:t>true answers and one that is not mentioned in the passage.</a:t>
            </a:r>
          </a:p>
        </p:txBody>
      </p:sp>
    </p:spTree>
    <p:extLst>
      <p:ext uri="{BB962C8B-B14F-4D97-AF65-F5344CB8AC3E}">
        <p14:creationId xmlns:p14="http://schemas.microsoft.com/office/powerpoint/2010/main" val="418393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236" y="2554310"/>
            <a:ext cx="6347713" cy="1320800"/>
          </a:xfrm>
        </p:spPr>
        <p:txBody>
          <a:bodyPr/>
          <a:lstStyle/>
          <a:p>
            <a:r>
              <a:rPr lang="en-US" b="1" dirty="0" smtClean="0"/>
              <a:t>QUESTIONS ABOUT THE </a:t>
            </a:r>
            <a:r>
              <a:rPr lang="en-US" b="1" dirty="0"/>
              <a:t>IDEAS OF THE PASSAGE</a:t>
            </a:r>
          </a:p>
        </p:txBody>
      </p:sp>
    </p:spTree>
    <p:extLst>
      <p:ext uri="{BB962C8B-B14F-4D97-AF65-F5344CB8AC3E}">
        <p14:creationId xmlns:p14="http://schemas.microsoft.com/office/powerpoint/2010/main" val="827085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 4: FIND "UNSTATED"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78287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Possible Questions:</a:t>
            </a:r>
          </a:p>
          <a:p>
            <a:endParaRPr lang="en-US" sz="2400" dirty="0"/>
          </a:p>
          <a:p>
            <a:r>
              <a:rPr lang="en-US" sz="2400" dirty="0" smtClean="0"/>
              <a:t>Which </a:t>
            </a:r>
            <a:r>
              <a:rPr lang="en-US" sz="2400" dirty="0"/>
              <a:t>of the following is </a:t>
            </a:r>
            <a:r>
              <a:rPr lang="en-US" sz="2400" b="1" dirty="0">
                <a:solidFill>
                  <a:srgbClr val="FF0000"/>
                </a:solidFill>
              </a:rPr>
              <a:t>not stated </a:t>
            </a:r>
            <a:r>
              <a:rPr lang="en-US" sz="2400" dirty="0"/>
              <a:t>... ?</a:t>
            </a:r>
          </a:p>
          <a:p>
            <a:r>
              <a:rPr lang="en-US" sz="2400" dirty="0"/>
              <a:t>Which of the following is </a:t>
            </a:r>
            <a:r>
              <a:rPr lang="en-US" sz="2400" b="1" dirty="0">
                <a:solidFill>
                  <a:srgbClr val="FF0000"/>
                </a:solidFill>
              </a:rPr>
              <a:t>not mentioned </a:t>
            </a:r>
            <a:r>
              <a:rPr lang="en-US" sz="2400" dirty="0"/>
              <a:t>... ?</a:t>
            </a:r>
          </a:p>
          <a:p>
            <a:r>
              <a:rPr lang="en-US" sz="2400" dirty="0"/>
              <a:t>Which of the following is </a:t>
            </a:r>
            <a:r>
              <a:rPr lang="en-US" sz="2400" b="1" dirty="0">
                <a:solidFill>
                  <a:srgbClr val="FF0000"/>
                </a:solidFill>
              </a:rPr>
              <a:t>not discussed </a:t>
            </a:r>
            <a:r>
              <a:rPr lang="en-US" sz="2400" dirty="0"/>
              <a:t>... ?</a:t>
            </a:r>
          </a:p>
          <a:p>
            <a:r>
              <a:rPr lang="en-US" sz="2400" dirty="0"/>
              <a:t>All of the following are </a:t>
            </a:r>
            <a:r>
              <a:rPr lang="en-US" sz="2400" b="1" dirty="0">
                <a:solidFill>
                  <a:srgbClr val="FF0000"/>
                </a:solidFill>
              </a:rPr>
              <a:t>true except </a:t>
            </a:r>
            <a:r>
              <a:rPr lang="en-US" sz="2400" dirty="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3966888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896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 5: FIND PRONOUN REFERENTS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You will </a:t>
            </a:r>
            <a:r>
              <a:rPr lang="en-US" sz="2200" dirty="0"/>
              <a:t>sometimes be asked to determine to which noun a pronoun refers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/>
              <a:t>In a </a:t>
            </a:r>
            <a:r>
              <a:rPr lang="en-US" sz="2200" dirty="0" smtClean="0"/>
              <a:t>pronoun reference </a:t>
            </a:r>
            <a:r>
              <a:rPr lang="en-US" sz="2200" dirty="0"/>
              <a:t>question, it is important to understand that a noun is generally used first in </a:t>
            </a:r>
            <a:r>
              <a:rPr lang="en-US" sz="2200" dirty="0" smtClean="0"/>
              <a:t>a passage</a:t>
            </a:r>
            <a:r>
              <a:rPr lang="en-US" sz="2200" dirty="0"/>
              <a:t>, and the pronoun that refers to it comes after. 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Whenever </a:t>
            </a:r>
            <a:r>
              <a:rPr lang="en-US" sz="2200" dirty="0"/>
              <a:t>you are asked </a:t>
            </a:r>
            <a:r>
              <a:rPr lang="en-US" sz="2200" dirty="0" smtClean="0"/>
              <a:t>which noun </a:t>
            </a:r>
            <a:r>
              <a:rPr lang="en-US" sz="2200" dirty="0"/>
              <a:t>a pronoun refers to, you should look </a:t>
            </a:r>
            <a:r>
              <a:rPr lang="en-US" sz="2200" dirty="0">
                <a:solidFill>
                  <a:srgbClr val="FF0000"/>
                </a:solidFill>
              </a:rPr>
              <a:t>before</a:t>
            </a:r>
            <a:r>
              <a:rPr lang="en-US" sz="2200" dirty="0"/>
              <a:t> the pronoun to find the noun.</a:t>
            </a:r>
          </a:p>
        </p:txBody>
      </p:sp>
    </p:spTree>
    <p:extLst>
      <p:ext uri="{BB962C8B-B14F-4D97-AF65-F5344CB8AC3E}">
        <p14:creationId xmlns:p14="http://schemas.microsoft.com/office/powerpoint/2010/main" val="3328995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868" y="177243"/>
            <a:ext cx="7027573" cy="6455377"/>
          </a:xfrm>
        </p:spPr>
        <p:txBody>
          <a:bodyPr>
            <a:noAutofit/>
          </a:bodyPr>
          <a:lstStyle/>
          <a:p>
            <a:r>
              <a:rPr lang="en-US" sz="2000" dirty="0"/>
              <a:t>The financial firm Dow Jones and Company computes business statistics every hour on </a:t>
            </a:r>
            <a:r>
              <a:rPr lang="en-US" sz="2000" dirty="0" smtClean="0"/>
              <a:t>the hour </a:t>
            </a:r>
            <a:r>
              <a:rPr lang="en-US" sz="2000" dirty="0"/>
              <a:t>of each of the business days of the year, and these statistics are known as the Dow </a:t>
            </a:r>
            <a:r>
              <a:rPr lang="en-US" sz="2000" dirty="0" smtClean="0"/>
              <a:t>Jones averages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b="1" u="sng" dirty="0" smtClean="0">
                <a:solidFill>
                  <a:srgbClr val="FF0000"/>
                </a:solidFill>
              </a:rPr>
              <a:t>They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/>
              <a:t>are based on a select group of stocks and bonds that are traded on the New </a:t>
            </a:r>
            <a:r>
              <a:rPr lang="en-US" sz="2000" dirty="0" smtClean="0"/>
              <a:t>York Line </a:t>
            </a:r>
            <a:r>
              <a:rPr lang="en-US" sz="2000" dirty="0"/>
              <a:t>Stock Exchange. The Dow Jones averages are composed of four different types of averages: </a:t>
            </a:r>
            <a:r>
              <a:rPr lang="en-US" sz="2000" dirty="0" smtClean="0"/>
              <a:t>the average </a:t>
            </a:r>
            <a:r>
              <a:rPr lang="en-US" sz="2000" dirty="0"/>
              <a:t>price of the common stock of thirty industrial firms, the average price of the </a:t>
            </a:r>
            <a:r>
              <a:rPr lang="en-US" sz="2000" dirty="0" smtClean="0"/>
              <a:t>common stock </a:t>
            </a:r>
            <a:r>
              <a:rPr lang="en-US" sz="2000" dirty="0"/>
              <a:t>prices of twenty transportation companies, the average price of the common stock prices </a:t>
            </a:r>
            <a:r>
              <a:rPr lang="en-US" sz="2000" dirty="0" smtClean="0"/>
              <a:t>of fifteen </a:t>
            </a:r>
            <a:r>
              <a:rPr lang="en-US" sz="2000" dirty="0"/>
              <a:t>utility companies, and an overall average of all the sixty-five stocks used to compute </a:t>
            </a:r>
            <a:r>
              <a:rPr lang="en-US" sz="2000" dirty="0" smtClean="0"/>
              <a:t>the first </a:t>
            </a:r>
            <a:r>
              <a:rPr lang="en-US" sz="2000" dirty="0"/>
              <a:t>three averages. </a:t>
            </a:r>
            <a:endParaRPr lang="en-US" sz="2000" dirty="0" smtClean="0"/>
          </a:p>
          <a:p>
            <a:r>
              <a:rPr lang="en-US" sz="2000" dirty="0" smtClean="0"/>
              <a:t>Probably </a:t>
            </a:r>
            <a:r>
              <a:rPr lang="en-US" sz="2000" dirty="0"/>
              <a:t>the average that is the most commonly used is the </a:t>
            </a:r>
            <a:r>
              <a:rPr lang="en-US" sz="2000" dirty="0" smtClean="0"/>
              <a:t>industrial average</a:t>
            </a:r>
            <a:r>
              <a:rPr lang="en-US" sz="2000" dirty="0"/>
              <a:t>; it is often used by an investor interested in checking the state of the stock market </a:t>
            </a:r>
            <a:r>
              <a:rPr lang="en-US" sz="2000" dirty="0" smtClean="0"/>
              <a:t>before making </a:t>
            </a:r>
            <a:r>
              <a:rPr lang="en-US" sz="2000" dirty="0"/>
              <a:t>an investment in an industrial stock.</a:t>
            </a:r>
          </a:p>
        </p:txBody>
      </p:sp>
    </p:spTree>
    <p:extLst>
      <p:ext uri="{BB962C8B-B14F-4D97-AF65-F5344CB8AC3E}">
        <p14:creationId xmlns:p14="http://schemas.microsoft.com/office/powerpoint/2010/main" val="3527834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235" y="2657341"/>
            <a:ext cx="6347713" cy="1320800"/>
          </a:xfrm>
        </p:spPr>
        <p:txBody>
          <a:bodyPr/>
          <a:lstStyle/>
          <a:p>
            <a:r>
              <a:rPr lang="en-US" dirty="0"/>
              <a:t>INDIRECTLY ANSWERED QUESTIONS</a:t>
            </a:r>
          </a:p>
        </p:txBody>
      </p:sp>
    </p:spTree>
    <p:extLst>
      <p:ext uri="{BB962C8B-B14F-4D97-AF65-F5344CB8AC3E}">
        <p14:creationId xmlns:p14="http://schemas.microsoft.com/office/powerpoint/2010/main" val="2315430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930400"/>
            <a:ext cx="7083381" cy="4534794"/>
          </a:xfrm>
        </p:spPr>
        <p:txBody>
          <a:bodyPr>
            <a:normAutofit/>
          </a:bodyPr>
          <a:lstStyle/>
          <a:p>
            <a:r>
              <a:rPr lang="en-US" dirty="0"/>
              <a:t>You will sometimes be asked to answer a multiple-choice question about a reading </a:t>
            </a:r>
            <a:r>
              <a:rPr lang="en-US" dirty="0" smtClean="0"/>
              <a:t>passage by </a:t>
            </a:r>
            <a:r>
              <a:rPr lang="en-US" dirty="0"/>
              <a:t>drawing a conclusion from a specific detail or details in the passage.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Questions </a:t>
            </a:r>
            <a:r>
              <a:rPr lang="en-US" dirty="0"/>
              <a:t>of </a:t>
            </a:r>
            <a:r>
              <a:rPr lang="en-US" dirty="0" smtClean="0"/>
              <a:t>this type </a:t>
            </a:r>
            <a:r>
              <a:rPr lang="en-US" dirty="0"/>
              <a:t>contain the words </a:t>
            </a:r>
            <a:r>
              <a:rPr lang="en-US" b="1" dirty="0">
                <a:solidFill>
                  <a:srgbClr val="FF0000"/>
                </a:solidFill>
              </a:rPr>
              <a:t>implied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inferred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likely</a:t>
            </a:r>
            <a:r>
              <a:rPr lang="en-US" dirty="0"/>
              <a:t>, or </a:t>
            </a:r>
            <a:r>
              <a:rPr lang="en-US" b="1" dirty="0">
                <a:solidFill>
                  <a:srgbClr val="FF0000"/>
                </a:solidFill>
              </a:rPr>
              <a:t>probably</a:t>
            </a:r>
            <a:r>
              <a:rPr lang="en-US" dirty="0"/>
              <a:t> to let you know that the answer </a:t>
            </a:r>
            <a:r>
              <a:rPr lang="en-US" dirty="0" smtClean="0"/>
              <a:t>to the </a:t>
            </a:r>
            <a:r>
              <a:rPr lang="en-US" u="sng" dirty="0"/>
              <a:t>question is not directly stated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In this type of question, it is important to </a:t>
            </a:r>
            <a:r>
              <a:rPr lang="en-US" dirty="0" smtClean="0"/>
              <a:t>understand that some </a:t>
            </a:r>
            <a:r>
              <a:rPr lang="en-US" dirty="0"/>
              <a:t>information will </a:t>
            </a:r>
            <a:r>
              <a:rPr lang="en-US" dirty="0" smtClean="0"/>
              <a:t>be given </a:t>
            </a:r>
            <a:r>
              <a:rPr lang="en-US" dirty="0"/>
              <a:t>in the passage, and you will draw a conclusion from that information.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SKILL 6: ANSWER IMPLIED DETAIL QUESTIONS CORRECTLY</a:t>
            </a:r>
          </a:p>
        </p:txBody>
      </p:sp>
    </p:spTree>
    <p:extLst>
      <p:ext uri="{BB962C8B-B14F-4D97-AF65-F5344CB8AC3E}">
        <p14:creationId xmlns:p14="http://schemas.microsoft.com/office/powerpoint/2010/main" val="310323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5385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3017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SK1LL 7: ANSWER TRANSITION QUESTIONS CORRECTLY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433393"/>
          </a:xfrm>
        </p:spPr>
        <p:txBody>
          <a:bodyPr/>
          <a:lstStyle/>
          <a:p>
            <a:r>
              <a:rPr lang="en-US" dirty="0"/>
              <a:t>You will sometimes be asked </a:t>
            </a:r>
            <a:r>
              <a:rPr lang="en-US" dirty="0" smtClean="0"/>
              <a:t>to </a:t>
            </a:r>
            <a:r>
              <a:rPr lang="en-US" dirty="0"/>
              <a:t>answer a multiple-choice question about what probably came before the reading </a:t>
            </a:r>
            <a:r>
              <a:rPr lang="en-US" dirty="0" smtClean="0"/>
              <a:t>passage (in </a:t>
            </a:r>
            <a:r>
              <a:rPr lang="en-US" dirty="0"/>
              <a:t>the preceding paragraph) or what probably comes after the reading passage (in the </a:t>
            </a:r>
            <a:r>
              <a:rPr lang="en-US" dirty="0" smtClean="0"/>
              <a:t>following paragraph</a:t>
            </a:r>
            <a:r>
              <a:rPr lang="en-US" dirty="0"/>
              <a:t>).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Of </a:t>
            </a:r>
            <a:r>
              <a:rPr lang="en-US" dirty="0"/>
              <a:t>course, the topic of the preceding or following paragraph is </a:t>
            </a:r>
            <a:r>
              <a:rPr lang="en-US" dirty="0" smtClean="0"/>
              <a:t>not directly </a:t>
            </a:r>
            <a:r>
              <a:rPr lang="en-US" dirty="0"/>
              <a:t>stated, and you must draw a conclusion to determine what is probably in </a:t>
            </a:r>
            <a:r>
              <a:rPr lang="en-US" dirty="0" smtClean="0"/>
              <a:t>these paragraphs.</a:t>
            </a:r>
          </a:p>
          <a:p>
            <a:endParaRPr lang="en-US" dirty="0"/>
          </a:p>
          <a:p>
            <a:r>
              <a:rPr lang="en-US" dirty="0"/>
              <a:t>Read the </a:t>
            </a:r>
            <a:r>
              <a:rPr lang="en-US" i="1" dirty="0"/>
              <a:t>first </a:t>
            </a:r>
            <a:r>
              <a:rPr lang="en-US" dirty="0"/>
              <a:t>line for a </a:t>
            </a:r>
            <a:r>
              <a:rPr lang="en-US" i="1" u="sng" dirty="0"/>
              <a:t>preceding</a:t>
            </a:r>
            <a:r>
              <a:rPr lang="en-US" i="1" dirty="0"/>
              <a:t> </a:t>
            </a:r>
            <a:r>
              <a:rPr lang="en-US" dirty="0"/>
              <a:t>question</a:t>
            </a:r>
            <a:r>
              <a:rPr lang="en-US" dirty="0" smtClean="0"/>
              <a:t>.</a:t>
            </a:r>
          </a:p>
          <a:p>
            <a:r>
              <a:rPr lang="en-US" dirty="0"/>
              <a:t>Read the </a:t>
            </a:r>
            <a:r>
              <a:rPr lang="en-US" i="1" dirty="0"/>
              <a:t>last </a:t>
            </a:r>
            <a:r>
              <a:rPr lang="en-US" dirty="0"/>
              <a:t>line for a </a:t>
            </a:r>
            <a:r>
              <a:rPr lang="en-US" i="1" u="sng" dirty="0"/>
              <a:t>following</a:t>
            </a:r>
            <a:r>
              <a:rPr lang="en-US" i="1" dirty="0"/>
              <a:t> </a:t>
            </a:r>
            <a:r>
              <a:rPr lang="en-US" dirty="0"/>
              <a:t>question.</a:t>
            </a:r>
          </a:p>
        </p:txBody>
      </p:sp>
    </p:spTree>
    <p:extLst>
      <p:ext uri="{BB962C8B-B14F-4D97-AF65-F5344CB8AC3E}">
        <p14:creationId xmlns:p14="http://schemas.microsoft.com/office/powerpoint/2010/main" val="3082938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6493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49344"/>
            <a:ext cx="9144000" cy="220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26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 I: ANSWER MAIN IDEA QUESTIONS CORRECTLY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431763"/>
          </a:xfrm>
        </p:spPr>
        <p:txBody>
          <a:bodyPr>
            <a:normAutofit/>
          </a:bodyPr>
          <a:lstStyle/>
          <a:p>
            <a:r>
              <a:rPr lang="en-US" sz="2400" dirty="0"/>
              <a:t>Such a question may </a:t>
            </a:r>
            <a:r>
              <a:rPr lang="en-US" sz="2400" dirty="0" smtClean="0"/>
              <a:t>be worded </a:t>
            </a:r>
            <a:r>
              <a:rPr lang="en-US" sz="2400" dirty="0"/>
              <a:t>in a variety of ways; you may, for example, be asked to </a:t>
            </a:r>
            <a:r>
              <a:rPr lang="en-US" sz="2400" dirty="0" smtClean="0"/>
              <a:t>identify:</a:t>
            </a:r>
          </a:p>
          <a:p>
            <a:endParaRPr lang="en-US" sz="2400" dirty="0" smtClean="0"/>
          </a:p>
          <a:p>
            <a:r>
              <a:rPr lang="en-US" sz="2000" dirty="0"/>
              <a:t>What is the </a:t>
            </a:r>
            <a:r>
              <a:rPr lang="en-US" sz="2000" b="1" dirty="0">
                <a:solidFill>
                  <a:srgbClr val="FF0000"/>
                </a:solidFill>
              </a:rPr>
              <a:t>topic</a:t>
            </a:r>
            <a:r>
              <a:rPr lang="en-US" sz="2000" dirty="0"/>
              <a:t> of the passage?</a:t>
            </a:r>
          </a:p>
          <a:p>
            <a:r>
              <a:rPr lang="en-US" sz="2000" dirty="0"/>
              <a:t>What is the </a:t>
            </a:r>
            <a:r>
              <a:rPr lang="en-US" sz="2000" b="1" dirty="0">
                <a:solidFill>
                  <a:srgbClr val="FF0000"/>
                </a:solidFill>
              </a:rPr>
              <a:t>subject</a:t>
            </a:r>
            <a:r>
              <a:rPr lang="en-US" sz="2000" dirty="0"/>
              <a:t> of the passage?</a:t>
            </a:r>
          </a:p>
          <a:p>
            <a:r>
              <a:rPr lang="en-US" sz="2000" dirty="0"/>
              <a:t>What is the </a:t>
            </a:r>
            <a:r>
              <a:rPr lang="en-US" sz="2000" b="1" dirty="0">
                <a:solidFill>
                  <a:srgbClr val="FF0000"/>
                </a:solidFill>
              </a:rPr>
              <a:t>main idea</a:t>
            </a:r>
            <a:r>
              <a:rPr lang="en-US" sz="2000" dirty="0"/>
              <a:t> of the passage?</a:t>
            </a:r>
          </a:p>
          <a:p>
            <a:r>
              <a:rPr lang="en-US" sz="2000" dirty="0"/>
              <a:t>What is the </a:t>
            </a:r>
            <a:r>
              <a:rPr lang="en-US" sz="2000" b="1" dirty="0">
                <a:solidFill>
                  <a:srgbClr val="FF0000"/>
                </a:solidFill>
              </a:rPr>
              <a:t>author's main point</a:t>
            </a:r>
            <a:r>
              <a:rPr lang="en-US" sz="2000" dirty="0"/>
              <a:t> in the passage?</a:t>
            </a:r>
          </a:p>
          <a:p>
            <a:r>
              <a:rPr lang="en-US" sz="2000" dirty="0"/>
              <a:t>With what is the </a:t>
            </a:r>
            <a:r>
              <a:rPr lang="en-US" sz="2000" b="1" dirty="0">
                <a:solidFill>
                  <a:srgbClr val="FF0000"/>
                </a:solidFill>
              </a:rPr>
              <a:t>author primarily concerned</a:t>
            </a:r>
            <a:r>
              <a:rPr lang="en-US" sz="2000" dirty="0"/>
              <a:t>?</a:t>
            </a:r>
          </a:p>
          <a:p>
            <a:r>
              <a:rPr lang="en-US" sz="2000" dirty="0"/>
              <a:t>Which of the following would be the best </a:t>
            </a:r>
            <a:r>
              <a:rPr lang="en-US" sz="2000" b="1" dirty="0">
                <a:solidFill>
                  <a:srgbClr val="FF0000"/>
                </a:solidFill>
              </a:rPr>
              <a:t>title</a:t>
            </a:r>
            <a:r>
              <a:rPr lang="en-US" sz="2000" dirty="0"/>
              <a:t>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72215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115" y="2657340"/>
            <a:ext cx="6347713" cy="1320800"/>
          </a:xfrm>
        </p:spPr>
        <p:txBody>
          <a:bodyPr/>
          <a:lstStyle/>
          <a:p>
            <a:r>
              <a:rPr lang="en-US" b="1" dirty="0"/>
              <a:t>VOCABULARY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663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SKILL 8: FIND DEFINITIONS FROM STRUCTURAL CLUES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are asked to determine the meaning of a word in the reading </a:t>
            </a:r>
            <a:r>
              <a:rPr lang="en-US" dirty="0" smtClean="0"/>
              <a:t>section, </a:t>
            </a:r>
            <a:r>
              <a:rPr lang="en-US" dirty="0"/>
              <a:t>it is </a:t>
            </a:r>
            <a:r>
              <a:rPr lang="en-US" dirty="0" smtClean="0"/>
              <a:t>possible:</a:t>
            </a:r>
          </a:p>
          <a:p>
            <a:endParaRPr lang="en-US" dirty="0" smtClean="0"/>
          </a:p>
          <a:p>
            <a:r>
              <a:rPr lang="en-US" dirty="0" smtClean="0"/>
              <a:t>( </a:t>
            </a:r>
            <a:r>
              <a:rPr lang="en-US" dirty="0"/>
              <a:t>1) that the passage </a:t>
            </a:r>
            <a:r>
              <a:rPr lang="en-US" dirty="0" smtClean="0"/>
              <a:t>provides information </a:t>
            </a:r>
            <a:r>
              <a:rPr lang="en-US" dirty="0"/>
              <a:t>about the meaning of the word, and </a:t>
            </a:r>
            <a:endParaRPr lang="en-US" dirty="0" smtClean="0"/>
          </a:p>
          <a:p>
            <a:r>
              <a:rPr lang="en-US" dirty="0"/>
              <a:t>(</a:t>
            </a:r>
            <a:r>
              <a:rPr lang="en-US" dirty="0" smtClean="0"/>
              <a:t>2</a:t>
            </a:r>
            <a:r>
              <a:rPr lang="en-US" dirty="0"/>
              <a:t>) that there are structural clues </a:t>
            </a:r>
            <a:r>
              <a:rPr lang="en-US" dirty="0" smtClean="0"/>
              <a:t>to tell </a:t>
            </a:r>
            <a:r>
              <a:rPr lang="en-US" dirty="0"/>
              <a:t>you that the definition of a word is included in the passage.</a:t>
            </a:r>
          </a:p>
        </p:txBody>
      </p:sp>
    </p:spTree>
    <p:extLst>
      <p:ext uri="{BB962C8B-B14F-4D97-AF65-F5344CB8AC3E}">
        <p14:creationId xmlns:p14="http://schemas.microsoft.com/office/powerpoint/2010/main" val="6012409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9125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814626"/>
            <a:ext cx="4987948" cy="30433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7949" y="3912563"/>
            <a:ext cx="4156052" cy="294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208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3920445"/>
            <a:ext cx="6347714" cy="2937555"/>
          </a:xfrm>
        </p:spPr>
        <p:txBody>
          <a:bodyPr/>
          <a:lstStyle/>
          <a:p>
            <a:r>
              <a:rPr lang="en-US" dirty="0"/>
              <a:t>This question asks about the meaning of the word </a:t>
            </a:r>
            <a:r>
              <a:rPr lang="en-US" i="1" dirty="0"/>
              <a:t>behaviorism. </a:t>
            </a:r>
            <a:r>
              <a:rPr lang="en-US" dirty="0"/>
              <a:t>To answer this question, </a:t>
            </a:r>
            <a:r>
              <a:rPr lang="en-US" dirty="0" smtClean="0"/>
              <a:t>you should </a:t>
            </a:r>
            <a:r>
              <a:rPr lang="en-US" dirty="0"/>
              <a:t>look at the part of the passage following the word </a:t>
            </a:r>
            <a:r>
              <a:rPr lang="en-US" i="1" dirty="0"/>
              <a:t>behaviorism. </a:t>
            </a:r>
            <a:endParaRPr lang="en-US" i="1" dirty="0" smtClean="0"/>
          </a:p>
          <a:p>
            <a:r>
              <a:rPr lang="en-US" dirty="0" smtClean="0"/>
              <a:t>The </a:t>
            </a:r>
            <a:r>
              <a:rPr lang="en-US" dirty="0"/>
              <a:t>dash </a:t>
            </a:r>
            <a:r>
              <a:rPr lang="en-US" dirty="0" smtClean="0"/>
              <a:t>punctuation (-) </a:t>
            </a:r>
            <a:r>
              <a:rPr lang="en-US" dirty="0"/>
              <a:t>indicates that a definition or further information about behaviorism is going </a:t>
            </a:r>
            <a:r>
              <a:rPr lang="en-US" dirty="0" smtClean="0"/>
              <a:t>to follow</a:t>
            </a:r>
            <a:r>
              <a:rPr lang="en-US" dirty="0"/>
              <a:t>. In the information following the dash, you should see that the behaviorist is </a:t>
            </a:r>
            <a:r>
              <a:rPr lang="en-US" dirty="0" smtClean="0"/>
              <a:t>interested in </a:t>
            </a:r>
            <a:r>
              <a:rPr lang="en-US" i="1" dirty="0"/>
              <a:t>behavior, which is observable, </a:t>
            </a:r>
            <a:r>
              <a:rPr lang="en-US" dirty="0"/>
              <a:t>so the best answer to this question is answer (C).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1" y="7882"/>
            <a:ext cx="8942760" cy="391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059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SKILL 9: DETERMINE MEANINGS FROM WORD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you are asked to determine the meaning of a long word that you do not know in </a:t>
            </a:r>
            <a:r>
              <a:rPr lang="en-US" sz="2400" dirty="0" smtClean="0"/>
              <a:t>the reading </a:t>
            </a:r>
            <a:r>
              <a:rPr lang="en-US" sz="2400" dirty="0"/>
              <a:t>section of </a:t>
            </a:r>
            <a:r>
              <a:rPr lang="en-US" sz="2400" dirty="0" smtClean="0"/>
              <a:t>test</a:t>
            </a:r>
            <a:r>
              <a:rPr lang="en-US" sz="2400" dirty="0"/>
              <a:t>, it is </a:t>
            </a:r>
            <a:r>
              <a:rPr lang="en-US" sz="2400" dirty="0" smtClean="0"/>
              <a:t>sometimes possible </a:t>
            </a:r>
            <a:r>
              <a:rPr lang="en-US" sz="2400" dirty="0"/>
              <a:t>to determine the meaning of the word by studying the word parts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86306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766" y="0"/>
            <a:ext cx="7401014" cy="4054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589" y="4054342"/>
            <a:ext cx="4877869" cy="289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137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236" y="808309"/>
            <a:ext cx="6347714" cy="3880773"/>
          </a:xfrm>
        </p:spPr>
        <p:txBody>
          <a:bodyPr>
            <a:noAutofit/>
          </a:bodyPr>
          <a:lstStyle/>
          <a:p>
            <a:r>
              <a:rPr lang="en-US" sz="2400" dirty="0"/>
              <a:t>This question asks about the meaning of the word </a:t>
            </a:r>
            <a:r>
              <a:rPr lang="en-US" sz="2400" i="1" dirty="0"/>
              <a:t>misspelled. </a:t>
            </a:r>
            <a:endParaRPr lang="en-US" sz="2400" i="1" dirty="0" smtClean="0"/>
          </a:p>
          <a:p>
            <a:endParaRPr lang="en-US" sz="2400" i="1" dirty="0"/>
          </a:p>
          <a:p>
            <a:r>
              <a:rPr lang="en-US" sz="2400" dirty="0" smtClean="0"/>
              <a:t>To </a:t>
            </a:r>
            <a:r>
              <a:rPr lang="en-US" sz="2400" dirty="0"/>
              <a:t>answer this question, </a:t>
            </a:r>
            <a:r>
              <a:rPr lang="en-US" sz="2400" dirty="0" smtClean="0"/>
              <a:t>you should </a:t>
            </a:r>
            <a:r>
              <a:rPr lang="en-US" sz="2400" dirty="0"/>
              <a:t>notice that the word </a:t>
            </a:r>
            <a:r>
              <a:rPr lang="en-US" sz="2400" i="1" dirty="0"/>
              <a:t>misspelled </a:t>
            </a:r>
            <a:r>
              <a:rPr lang="en-US" sz="2400" dirty="0"/>
              <a:t>contains that word part </a:t>
            </a:r>
            <a:r>
              <a:rPr lang="en-US" sz="2400" i="1" dirty="0" err="1"/>
              <a:t>mis</a:t>
            </a:r>
            <a:r>
              <a:rPr lang="en-US" sz="2400" i="1" dirty="0"/>
              <a:t>-, </a:t>
            </a:r>
            <a:r>
              <a:rPr lang="en-US" sz="2400" dirty="0"/>
              <a:t>which means </a:t>
            </a:r>
            <a:r>
              <a:rPr lang="en-US" sz="2400" i="1" dirty="0"/>
              <a:t>error </a:t>
            </a:r>
            <a:r>
              <a:rPr lang="en-US" sz="2400" dirty="0" smtClean="0"/>
              <a:t>or </a:t>
            </a:r>
            <a:r>
              <a:rPr lang="en-US" sz="2400" i="1" dirty="0" smtClean="0"/>
              <a:t>incorrect</a:t>
            </a:r>
            <a:r>
              <a:rPr lang="en-US" sz="2400" i="1" dirty="0"/>
              <a:t>. </a:t>
            </a:r>
            <a:endParaRPr lang="en-US" sz="2400" i="1" dirty="0" smtClean="0"/>
          </a:p>
          <a:p>
            <a:endParaRPr lang="en-US" sz="2400" i="1" dirty="0"/>
          </a:p>
          <a:p>
            <a:r>
              <a:rPr lang="en-US" sz="2400" dirty="0" smtClean="0"/>
              <a:t>The </a:t>
            </a:r>
            <a:r>
              <a:rPr lang="en-US" sz="2400" dirty="0"/>
              <a:t>second answer is therefore the best answer to this question. You should </a:t>
            </a:r>
            <a:r>
              <a:rPr lang="en-US" sz="2400" dirty="0" smtClean="0"/>
              <a:t>click on </a:t>
            </a:r>
            <a:r>
              <a:rPr lang="en-US" sz="2400" dirty="0"/>
              <a:t>the second answer to this question.</a:t>
            </a:r>
          </a:p>
        </p:txBody>
      </p:sp>
    </p:spTree>
    <p:extLst>
      <p:ext uri="{BB962C8B-B14F-4D97-AF65-F5344CB8AC3E}">
        <p14:creationId xmlns:p14="http://schemas.microsoft.com/office/powerpoint/2010/main" val="2185564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6347713" cy="1320800"/>
          </a:xfrm>
        </p:spPr>
        <p:txBody>
          <a:bodyPr/>
          <a:lstStyle/>
          <a:p>
            <a:r>
              <a:rPr lang="en-US" dirty="0"/>
              <a:t>A SHORT LIST OF WORD PARTS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128" y="1664953"/>
            <a:ext cx="5610656" cy="39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3781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6347713" cy="1320800"/>
          </a:xfrm>
        </p:spPr>
        <p:txBody>
          <a:bodyPr/>
          <a:lstStyle/>
          <a:p>
            <a:r>
              <a:rPr lang="en-US" dirty="0"/>
              <a:t>A SHORT LIST OF WORD PARTS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822" y="1512936"/>
            <a:ext cx="5792469" cy="4141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459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577" y="244699"/>
            <a:ext cx="7122017" cy="168570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SKILL 10: USE </a:t>
            </a:r>
            <a:r>
              <a:rPr lang="en-US" b="1" dirty="0" smtClean="0"/>
              <a:t>CONTEXT TO </a:t>
            </a:r>
            <a:r>
              <a:rPr lang="en-US" b="1" dirty="0"/>
              <a:t>DETERMINE MEANINGS OF DIFFICULT</a:t>
            </a:r>
            <a:br>
              <a:rPr lang="en-US" b="1" dirty="0"/>
            </a:br>
            <a:r>
              <a:rPr lang="en-US" b="1" dirty="0"/>
              <a:t>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 </a:t>
            </a:r>
            <a:r>
              <a:rPr lang="en-US" sz="2400" dirty="0" smtClean="0"/>
              <a:t>test</a:t>
            </a:r>
            <a:r>
              <a:rPr lang="en-US" sz="2400" dirty="0"/>
              <a:t>, you may be asked to </a:t>
            </a:r>
            <a:r>
              <a:rPr lang="en-US" sz="2400" dirty="0" smtClean="0"/>
              <a:t>determine the </a:t>
            </a:r>
            <a:r>
              <a:rPr lang="en-US" sz="2400" dirty="0"/>
              <a:t>meaning of a difficult word in a reading passage, a word that you are </a:t>
            </a:r>
            <a:r>
              <a:rPr lang="en-US" sz="2400" dirty="0" smtClean="0"/>
              <a:t>not expected </a:t>
            </a:r>
            <a:r>
              <a:rPr lang="en-US" sz="2400" dirty="0"/>
              <a:t>to know.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In </a:t>
            </a:r>
            <a:r>
              <a:rPr lang="en-US" sz="2400" dirty="0"/>
              <a:t>this case, the passage will probably give you a clear indication of </a:t>
            </a:r>
            <a:r>
              <a:rPr lang="en-US" sz="2400" dirty="0" smtClean="0"/>
              <a:t>what the </a:t>
            </a:r>
            <a:r>
              <a:rPr lang="en-US" sz="2400" dirty="0"/>
              <a:t>word means.</a:t>
            </a:r>
          </a:p>
        </p:txBody>
      </p:sp>
    </p:spTree>
    <p:extLst>
      <p:ext uri="{BB962C8B-B14F-4D97-AF65-F5344CB8AC3E}">
        <p14:creationId xmlns:p14="http://schemas.microsoft.com/office/powerpoint/2010/main" val="199184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03538"/>
            <a:ext cx="6347713" cy="1320800"/>
          </a:xfrm>
        </p:spPr>
        <p:txBody>
          <a:bodyPr/>
          <a:lstStyle/>
          <a:p>
            <a:r>
              <a:rPr lang="en-US" dirty="0"/>
              <a:t>SKILL I: ANSWER MAIN IDEA QUESTIONS CORRECTLY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7150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it is relatively easy to find the main ideas by studying </a:t>
            </a:r>
            <a:r>
              <a:rPr lang="en-US" sz="2000" dirty="0" smtClean="0"/>
              <a:t>the topic </a:t>
            </a:r>
            <a:r>
              <a:rPr lang="en-US" sz="2000" dirty="0"/>
              <a:t>sentences, which are most probably found at the </a:t>
            </a:r>
            <a:r>
              <a:rPr lang="en-US" sz="2000" b="1" u="sng" dirty="0">
                <a:solidFill>
                  <a:srgbClr val="FF0000"/>
                </a:solidFill>
              </a:rPr>
              <a:t>beginning of each paragraph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If a passage consists of only one paragraph, you should study the </a:t>
            </a:r>
            <a:r>
              <a:rPr lang="en-US" sz="2000" b="1" u="sng" dirty="0">
                <a:solidFill>
                  <a:srgbClr val="FF0000"/>
                </a:solidFill>
              </a:rPr>
              <a:t>beginning of </a:t>
            </a:r>
            <a:r>
              <a:rPr lang="en-US" sz="2000" b="1" u="sng" dirty="0" smtClean="0">
                <a:solidFill>
                  <a:srgbClr val="FF0000"/>
                </a:solidFill>
              </a:rPr>
              <a:t>that paragraph </a:t>
            </a:r>
            <a:r>
              <a:rPr lang="en-US" sz="2000" dirty="0"/>
              <a:t>to determine the main idea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If </a:t>
            </a:r>
            <a:r>
              <a:rPr lang="en-US" sz="2000" dirty="0"/>
              <a:t>a passage consists of more than one paragraph, you should study the </a:t>
            </a:r>
            <a:r>
              <a:rPr lang="en-US" sz="2000" u="sng" dirty="0">
                <a:solidFill>
                  <a:srgbClr val="FF0000"/>
                </a:solidFill>
              </a:rPr>
              <a:t>beginning </a:t>
            </a:r>
            <a:r>
              <a:rPr lang="en-US" sz="2000" u="sng" dirty="0" smtClean="0">
                <a:solidFill>
                  <a:srgbClr val="FF0000"/>
                </a:solidFill>
              </a:rPr>
              <a:t>of each </a:t>
            </a:r>
            <a:r>
              <a:rPr lang="en-US" sz="2000" u="sng" dirty="0">
                <a:solidFill>
                  <a:srgbClr val="FF0000"/>
                </a:solidFill>
              </a:rPr>
              <a:t>paragraph </a:t>
            </a:r>
            <a:r>
              <a:rPr lang="en-US" sz="2000" dirty="0"/>
              <a:t>to determine the main idea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A quick check of the rest of the sentences in the passage may confirms your answer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Eliminate any definitely wrong answers and choose the best </a:t>
            </a:r>
            <a:r>
              <a:rPr lang="en-US" sz="2000" dirty="0" smtClean="0"/>
              <a:t>answer from </a:t>
            </a:r>
            <a:r>
              <a:rPr lang="en-US" sz="2000" dirty="0"/>
              <a:t>the remaining choices.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67139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0642" y="4063312"/>
            <a:ext cx="3683358" cy="279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5653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31820"/>
            <a:ext cx="6589691" cy="16985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SKILL </a:t>
            </a:r>
            <a:r>
              <a:rPr lang="en-US" dirty="0"/>
              <a:t>II: </a:t>
            </a:r>
            <a:r>
              <a:rPr lang="en-US" b="1" dirty="0"/>
              <a:t>USE CONTEXT TO DETERMINE MEANINGS OF SIMPLE</a:t>
            </a:r>
            <a:br>
              <a:rPr lang="en-US" b="1" dirty="0"/>
            </a:br>
            <a:r>
              <a:rPr lang="en-US" b="1" dirty="0"/>
              <a:t>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On </a:t>
            </a:r>
            <a:r>
              <a:rPr lang="en-US" sz="2000" dirty="0" smtClean="0"/>
              <a:t>tests, </a:t>
            </a:r>
            <a:r>
              <a:rPr lang="en-US" sz="2000" dirty="0"/>
              <a:t>you may be asked to </a:t>
            </a:r>
            <a:r>
              <a:rPr lang="en-US" sz="2000" dirty="0" smtClean="0"/>
              <a:t>determine the </a:t>
            </a:r>
            <a:r>
              <a:rPr lang="en-US" sz="2000" dirty="0"/>
              <a:t>meaning of a simple word in a reading passage, a word that you see often </a:t>
            </a:r>
            <a:r>
              <a:rPr lang="en-US" sz="2000" dirty="0" smtClean="0"/>
              <a:t>in everyday </a:t>
            </a:r>
            <a:r>
              <a:rPr lang="en-US" sz="2000" dirty="0"/>
              <a:t>English.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In </a:t>
            </a:r>
            <a:r>
              <a:rPr lang="en-US" sz="2000" dirty="0"/>
              <a:t>this type of question, </a:t>
            </a:r>
            <a:r>
              <a:rPr lang="en-US" sz="2000" b="1" dirty="0">
                <a:solidFill>
                  <a:srgbClr val="FF0000"/>
                </a:solidFill>
              </a:rPr>
              <a:t>you should </a:t>
            </a:r>
            <a:r>
              <a:rPr lang="en-US" sz="2000" b="1" i="1" dirty="0">
                <a:solidFill>
                  <a:srgbClr val="FF0000"/>
                </a:solidFill>
              </a:rPr>
              <a:t>not </a:t>
            </a:r>
            <a:r>
              <a:rPr lang="en-US" sz="2000" b="1" dirty="0">
                <a:solidFill>
                  <a:srgbClr val="FF0000"/>
                </a:solidFill>
              </a:rPr>
              <a:t>give the normal, everyday </a:t>
            </a:r>
            <a:r>
              <a:rPr lang="en-US" sz="2000" b="1" dirty="0" smtClean="0">
                <a:solidFill>
                  <a:srgbClr val="FF0000"/>
                </a:solidFill>
              </a:rPr>
              <a:t>meaning of </a:t>
            </a:r>
            <a:r>
              <a:rPr lang="en-US" sz="2000" b="1" dirty="0">
                <a:solidFill>
                  <a:srgbClr val="FF0000"/>
                </a:solidFill>
              </a:rPr>
              <a:t>the word</a:t>
            </a:r>
            <a:r>
              <a:rPr lang="en-US" sz="2000" dirty="0"/>
              <a:t>; instead, a secondary meaning of the word is being tested, so you </a:t>
            </a:r>
            <a:r>
              <a:rPr lang="en-US" sz="2000" dirty="0" smtClean="0"/>
              <a:t>must determine </a:t>
            </a:r>
            <a:r>
              <a:rPr lang="en-US" sz="2000" dirty="0"/>
              <a:t>the meaning of the word in this situation.</a:t>
            </a:r>
          </a:p>
        </p:txBody>
      </p:sp>
    </p:spTree>
    <p:extLst>
      <p:ext uri="{BB962C8B-B14F-4D97-AF65-F5344CB8AC3E}">
        <p14:creationId xmlns:p14="http://schemas.microsoft.com/office/powerpoint/2010/main" val="15902298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5087155"/>
            <a:ext cx="6993228" cy="1770845"/>
          </a:xfrm>
        </p:spPr>
        <p:txBody>
          <a:bodyPr>
            <a:normAutofit/>
          </a:bodyPr>
          <a:lstStyle/>
          <a:p>
            <a:r>
              <a:rPr lang="en-US" dirty="0"/>
              <a:t>steps is a normal, everyday word that is not being used in its normal, </a:t>
            </a:r>
            <a:r>
              <a:rPr lang="en-US" dirty="0" smtClean="0"/>
              <a:t>everyday way</a:t>
            </a:r>
            <a:r>
              <a:rPr lang="en-US" dirty="0"/>
              <a:t>. Because the primary meaning of steps is stairs, this answer is not the correct answer. </a:t>
            </a:r>
            <a:r>
              <a:rPr lang="en-US" dirty="0" smtClean="0"/>
              <a:t>To answer this </a:t>
            </a:r>
            <a:r>
              <a:rPr lang="en-US" dirty="0"/>
              <a:t>type of question, you must see which answer best fits into the context in the passage.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8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996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4644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485" y="2251370"/>
            <a:ext cx="4877869" cy="261684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2" y="4700789"/>
            <a:ext cx="7405351" cy="2157211"/>
          </a:xfrm>
        </p:spPr>
        <p:txBody>
          <a:bodyPr>
            <a:noAutofit/>
          </a:bodyPr>
          <a:lstStyle/>
          <a:p>
            <a:r>
              <a:rPr lang="en-US" sz="2000" dirty="0"/>
              <a:t>The </a:t>
            </a:r>
            <a:r>
              <a:rPr lang="en-US" sz="2000" dirty="0" smtClean="0"/>
              <a:t>primary meaning </a:t>
            </a:r>
            <a:r>
              <a:rPr lang="en-US" sz="2000" dirty="0"/>
              <a:t>of crop might be </a:t>
            </a:r>
            <a:r>
              <a:rPr lang="en-US" sz="2000" b="1" dirty="0"/>
              <a:t>produce</a:t>
            </a:r>
            <a:r>
              <a:rPr lang="en-US" sz="2000" dirty="0"/>
              <a:t>, so this answer is not correct. To answer this type of </a:t>
            </a:r>
            <a:r>
              <a:rPr lang="en-US" sz="2000" dirty="0" smtClean="0"/>
              <a:t>question, you </a:t>
            </a:r>
            <a:r>
              <a:rPr lang="en-US" sz="2000" dirty="0"/>
              <a:t>must see which answer best fits into the context in the passage. A company </a:t>
            </a:r>
            <a:r>
              <a:rPr lang="en-US" sz="2000" dirty="0" smtClean="0"/>
              <a:t>would not </a:t>
            </a:r>
            <a:r>
              <a:rPr lang="en-US" sz="2000" dirty="0"/>
              <a:t>have a new produce of trainees, a new situation of trainees, or a new plantation of trainees, </a:t>
            </a:r>
            <a:r>
              <a:rPr lang="en-US" sz="2000" dirty="0" smtClean="0"/>
              <a:t>but a </a:t>
            </a:r>
            <a:r>
              <a:rPr lang="en-US" sz="2000" dirty="0"/>
              <a:t>company might have a new group of trainees.</a:t>
            </a:r>
          </a:p>
        </p:txBody>
      </p:sp>
    </p:spTree>
    <p:extLst>
      <p:ext uri="{BB962C8B-B14F-4D97-AF65-F5344CB8AC3E}">
        <p14:creationId xmlns:p14="http://schemas.microsoft.com/office/powerpoint/2010/main" val="22173186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318911"/>
            <a:ext cx="7456867" cy="6249314"/>
          </a:xfrm>
        </p:spPr>
        <p:txBody>
          <a:bodyPr/>
          <a:lstStyle/>
          <a:p>
            <a:r>
              <a:rPr lang="en-US" dirty="0"/>
              <a:t>Although Wealth of Nations by Adam Smith appeared in 1776, it includes many of the </a:t>
            </a:r>
            <a:r>
              <a:rPr lang="en-US" dirty="0" smtClean="0"/>
              <a:t>ideas that </a:t>
            </a:r>
            <a:r>
              <a:rPr lang="en-US" dirty="0"/>
              <a:t>economists still consider the foundation of private enterprise. The ideas put forth by </a:t>
            </a:r>
            <a:r>
              <a:rPr lang="en-US" dirty="0" smtClean="0"/>
              <a:t>Smith compose </a:t>
            </a:r>
            <a:r>
              <a:rPr lang="en-US" dirty="0"/>
              <a:t>the basis of the philosophies of the </a:t>
            </a:r>
            <a:r>
              <a:rPr lang="en-US" b="1" dirty="0">
                <a:solidFill>
                  <a:srgbClr val="FF0000"/>
                </a:solidFill>
              </a:rPr>
              <a:t>school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thought called classical economics.</a:t>
            </a:r>
          </a:p>
          <a:p>
            <a:r>
              <a:rPr lang="en-US" dirty="0"/>
              <a:t>Line According to Smith's ideas, free competition and free trade are vital in fostering the </a:t>
            </a:r>
            <a:r>
              <a:rPr lang="en-US" dirty="0" smtClean="0"/>
              <a:t>growth of </a:t>
            </a:r>
            <a:r>
              <a:rPr lang="en-US" dirty="0"/>
              <a:t>an economy. The role of government in the economy is to ensure the ability of companies </a:t>
            </a:r>
            <a:r>
              <a:rPr lang="en-US" dirty="0" smtClean="0"/>
              <a:t>to compete </a:t>
            </a:r>
            <a:r>
              <a:rPr lang="en-US" dirty="0"/>
              <a:t>freely.</a:t>
            </a:r>
          </a:p>
          <a:p>
            <a:r>
              <a:rPr lang="en-US" dirty="0"/>
              <a:t>Smith, who was himself a Scot, lived during the period of the revolutions in America and </a:t>
            </a:r>
            <a:r>
              <a:rPr lang="en-US" dirty="0" smtClean="0"/>
              <a:t>in France</a:t>
            </a:r>
            <a:r>
              <a:rPr lang="en-US" dirty="0"/>
              <a:t>. During this epoch, the predominant political thought was a strong belief in freedom </a:t>
            </a:r>
            <a:r>
              <a:rPr lang="en-US" dirty="0" smtClean="0"/>
              <a:t>and independence </a:t>
            </a:r>
            <a:r>
              <a:rPr lang="en-US" dirty="0"/>
              <a:t>in government. Smith embraced economic ideas of free trade and </a:t>
            </a:r>
            <a:r>
              <a:rPr lang="en-US" dirty="0" smtClean="0"/>
              <a:t>competition which </a:t>
            </a:r>
            <a:r>
              <a:rPr lang="en-US" dirty="0"/>
              <a:t>are right in line with these political ideas.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844" y="4506341"/>
            <a:ext cx="4776247" cy="223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296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318911"/>
            <a:ext cx="7456867" cy="6249314"/>
          </a:xfrm>
        </p:spPr>
        <p:txBody>
          <a:bodyPr/>
          <a:lstStyle/>
          <a:p>
            <a:r>
              <a:rPr lang="en-US" dirty="0"/>
              <a:t>Although Wealth of Nations by Adam Smith appeared in 1776, it includes many of the </a:t>
            </a:r>
            <a:r>
              <a:rPr lang="en-US" dirty="0" smtClean="0"/>
              <a:t>ideas that </a:t>
            </a:r>
            <a:r>
              <a:rPr lang="en-US" dirty="0"/>
              <a:t>economists still consider the foundation of private enterprise. The ideas put forth by </a:t>
            </a:r>
            <a:r>
              <a:rPr lang="en-US" dirty="0" smtClean="0"/>
              <a:t>Smith compose </a:t>
            </a:r>
            <a:r>
              <a:rPr lang="en-US" dirty="0"/>
              <a:t>the basis of the philosophies of </a:t>
            </a:r>
            <a:r>
              <a:rPr lang="en-US" dirty="0"/>
              <a:t>the school of thought called classical economics.</a:t>
            </a:r>
          </a:p>
          <a:p>
            <a:r>
              <a:rPr lang="en-US" dirty="0"/>
              <a:t>Line According to Smith's ideas, </a:t>
            </a:r>
            <a:r>
              <a:rPr lang="en-US" b="1" dirty="0">
                <a:solidFill>
                  <a:srgbClr val="FF0000"/>
                </a:solidFill>
              </a:rPr>
              <a:t>free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competition and </a:t>
            </a:r>
            <a:r>
              <a:rPr lang="en-US" b="1" dirty="0">
                <a:solidFill>
                  <a:srgbClr val="FF0000"/>
                </a:solidFill>
              </a:rPr>
              <a:t>free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trade are vital in fostering the </a:t>
            </a:r>
            <a:r>
              <a:rPr lang="en-US" dirty="0" smtClean="0"/>
              <a:t>growth of </a:t>
            </a:r>
            <a:r>
              <a:rPr lang="en-US" dirty="0"/>
              <a:t>an economy. The role of government in the economy is to ensure the ability of companies </a:t>
            </a:r>
            <a:r>
              <a:rPr lang="en-US" dirty="0" smtClean="0"/>
              <a:t>to compete </a:t>
            </a:r>
            <a:r>
              <a:rPr lang="en-US" dirty="0"/>
              <a:t>freely.</a:t>
            </a:r>
          </a:p>
          <a:p>
            <a:r>
              <a:rPr lang="en-US" dirty="0"/>
              <a:t>Smith, who was himself a Scot, lived during the period of the revolutions in America and </a:t>
            </a:r>
            <a:r>
              <a:rPr lang="en-US" dirty="0" smtClean="0"/>
              <a:t>in France</a:t>
            </a:r>
            <a:r>
              <a:rPr lang="en-US" dirty="0"/>
              <a:t>. During this epoch, the predominant political thought was a strong belief in freedom </a:t>
            </a:r>
            <a:r>
              <a:rPr lang="en-US" dirty="0" smtClean="0"/>
              <a:t>and independence </a:t>
            </a:r>
            <a:r>
              <a:rPr lang="en-US" dirty="0"/>
              <a:t>in government. Smith embraced economic ideas of free trade and </a:t>
            </a:r>
            <a:r>
              <a:rPr lang="en-US" dirty="0" smtClean="0"/>
              <a:t>competition which </a:t>
            </a:r>
            <a:r>
              <a:rPr lang="en-US" dirty="0"/>
              <a:t>are right in line with these political ideas.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1641" y="4520484"/>
            <a:ext cx="5284358" cy="233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953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318911"/>
            <a:ext cx="7456867" cy="6249314"/>
          </a:xfrm>
        </p:spPr>
        <p:txBody>
          <a:bodyPr/>
          <a:lstStyle/>
          <a:p>
            <a:r>
              <a:rPr lang="en-US" dirty="0"/>
              <a:t>Although Wealth of Nations by Adam Smith appeared in 1776, it includes many of the </a:t>
            </a:r>
            <a:r>
              <a:rPr lang="en-US" dirty="0" smtClean="0"/>
              <a:t>ideas that </a:t>
            </a:r>
            <a:r>
              <a:rPr lang="en-US" dirty="0"/>
              <a:t>economists still consider the foundation of private enterprise. The </a:t>
            </a:r>
            <a:r>
              <a:rPr lang="en-US" dirty="0" err="1" smtClean="0"/>
              <a:t>ide</a:t>
            </a:r>
            <a:r>
              <a:rPr lang="en-US" dirty="0" err="1"/>
              <a:t>philosophies</a:t>
            </a:r>
            <a:r>
              <a:rPr lang="en-US" dirty="0"/>
              <a:t> of the school of </a:t>
            </a:r>
            <a:r>
              <a:rPr lang="en-US" dirty="0" smtClean="0"/>
              <a:t>as </a:t>
            </a:r>
            <a:r>
              <a:rPr lang="en-US" dirty="0"/>
              <a:t>put forth by </a:t>
            </a:r>
            <a:r>
              <a:rPr lang="en-US" dirty="0" smtClean="0"/>
              <a:t>Smith compose </a:t>
            </a:r>
            <a:r>
              <a:rPr lang="en-US" dirty="0"/>
              <a:t>the basis of the </a:t>
            </a:r>
            <a:r>
              <a:rPr lang="en-US" dirty="0" smtClean="0"/>
              <a:t>thought </a:t>
            </a:r>
            <a:r>
              <a:rPr lang="en-US" dirty="0"/>
              <a:t>called classical economics.</a:t>
            </a:r>
          </a:p>
          <a:p>
            <a:r>
              <a:rPr lang="en-US" dirty="0"/>
              <a:t>Line According to Smith's ideas, free competition and free trade are vital in fostering the </a:t>
            </a:r>
            <a:r>
              <a:rPr lang="en-US" dirty="0" smtClean="0"/>
              <a:t>growth of </a:t>
            </a:r>
            <a:r>
              <a:rPr lang="en-US" dirty="0"/>
              <a:t>an economy. The role of government in the economy is to ensure the ability of companies </a:t>
            </a:r>
            <a:r>
              <a:rPr lang="en-US" dirty="0" smtClean="0"/>
              <a:t>to compete </a:t>
            </a:r>
            <a:r>
              <a:rPr lang="en-US" dirty="0"/>
              <a:t>freely.</a:t>
            </a:r>
          </a:p>
          <a:p>
            <a:r>
              <a:rPr lang="en-US" dirty="0"/>
              <a:t>Smith, who was himself a Scot, lived during the period of the revolutions in America and </a:t>
            </a:r>
            <a:r>
              <a:rPr lang="en-US" dirty="0" smtClean="0"/>
              <a:t>in France</a:t>
            </a:r>
            <a:r>
              <a:rPr lang="en-US" dirty="0"/>
              <a:t>. During this epoch, the predominant political thought was a strong belief in freedom </a:t>
            </a:r>
            <a:r>
              <a:rPr lang="en-US" dirty="0" smtClean="0"/>
              <a:t>and independence </a:t>
            </a:r>
            <a:r>
              <a:rPr lang="en-US" dirty="0"/>
              <a:t>in government. Smith </a:t>
            </a:r>
            <a:r>
              <a:rPr lang="en-US" b="1" dirty="0">
                <a:solidFill>
                  <a:srgbClr val="FF0000"/>
                </a:solidFill>
              </a:rPr>
              <a:t>embraced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economic ideas of free trade and </a:t>
            </a:r>
            <a:r>
              <a:rPr lang="en-US" dirty="0" smtClean="0"/>
              <a:t>competition which </a:t>
            </a:r>
            <a:r>
              <a:rPr lang="en-US" dirty="0"/>
              <a:t>are right in line with these political ideas.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323" y="4512158"/>
            <a:ext cx="4631665" cy="234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326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318911"/>
            <a:ext cx="7456867" cy="6249314"/>
          </a:xfrm>
        </p:spPr>
        <p:txBody>
          <a:bodyPr/>
          <a:lstStyle/>
          <a:p>
            <a:r>
              <a:rPr lang="en-US" dirty="0"/>
              <a:t>Although Wealth of Nations by Adam Smith appeared in 1776, it includes many of the </a:t>
            </a:r>
            <a:r>
              <a:rPr lang="en-US" dirty="0" smtClean="0"/>
              <a:t>ideas that </a:t>
            </a:r>
            <a:r>
              <a:rPr lang="en-US" dirty="0"/>
              <a:t>economists still consider the foundation of private enterprise. The </a:t>
            </a:r>
            <a:r>
              <a:rPr lang="en-US" dirty="0" err="1" smtClean="0"/>
              <a:t>ide</a:t>
            </a:r>
            <a:r>
              <a:rPr lang="en-US" dirty="0" err="1"/>
              <a:t>philosophies</a:t>
            </a:r>
            <a:r>
              <a:rPr lang="en-US" dirty="0"/>
              <a:t> of the school of </a:t>
            </a:r>
            <a:r>
              <a:rPr lang="en-US" dirty="0" smtClean="0"/>
              <a:t>as </a:t>
            </a:r>
            <a:r>
              <a:rPr lang="en-US" dirty="0"/>
              <a:t>put forth by </a:t>
            </a:r>
            <a:r>
              <a:rPr lang="en-US" dirty="0" smtClean="0"/>
              <a:t>Smith compose </a:t>
            </a:r>
            <a:r>
              <a:rPr lang="en-US" dirty="0"/>
              <a:t>the basis of the </a:t>
            </a:r>
            <a:r>
              <a:rPr lang="en-US" dirty="0" smtClean="0"/>
              <a:t>thought </a:t>
            </a:r>
            <a:r>
              <a:rPr lang="en-US" dirty="0"/>
              <a:t>called classical economics.</a:t>
            </a:r>
          </a:p>
          <a:p>
            <a:r>
              <a:rPr lang="en-US" dirty="0"/>
              <a:t>Line According to Smith's ideas, free competition and free trade are vital in fostering the </a:t>
            </a:r>
            <a:r>
              <a:rPr lang="en-US" dirty="0" smtClean="0"/>
              <a:t>growth of </a:t>
            </a:r>
            <a:r>
              <a:rPr lang="en-US" dirty="0"/>
              <a:t>an economy. The role of government in the economy is to ensure the ability of companies </a:t>
            </a:r>
            <a:r>
              <a:rPr lang="en-US" dirty="0" smtClean="0"/>
              <a:t>to compete </a:t>
            </a:r>
            <a:r>
              <a:rPr lang="en-US" dirty="0"/>
              <a:t>freely.</a:t>
            </a:r>
          </a:p>
          <a:p>
            <a:r>
              <a:rPr lang="en-US" dirty="0"/>
              <a:t>Smith, who was himself a Scot, lived during the period of the revolutions in America and </a:t>
            </a:r>
            <a:r>
              <a:rPr lang="en-US" dirty="0" smtClean="0"/>
              <a:t>in France</a:t>
            </a:r>
            <a:r>
              <a:rPr lang="en-US" dirty="0"/>
              <a:t>. During this epoch, the predominant political thought was a strong belief in freedom </a:t>
            </a:r>
            <a:r>
              <a:rPr lang="en-US" dirty="0" smtClean="0"/>
              <a:t>and independence </a:t>
            </a:r>
            <a:r>
              <a:rPr lang="en-US" dirty="0"/>
              <a:t>in government. </a:t>
            </a:r>
            <a:r>
              <a:rPr lang="en-US" dirty="0"/>
              <a:t>Smith embraced economic </a:t>
            </a:r>
            <a:r>
              <a:rPr lang="en-US" dirty="0"/>
              <a:t>ideas of free trade and </a:t>
            </a:r>
            <a:r>
              <a:rPr lang="en-US" dirty="0" smtClean="0"/>
              <a:t>competition which </a:t>
            </a:r>
            <a:r>
              <a:rPr lang="en-US" dirty="0"/>
              <a:t>are right in line with these political ideas.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486" y="5109931"/>
            <a:ext cx="5995714" cy="96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3145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295" y="2747493"/>
            <a:ext cx="6782874" cy="1320800"/>
          </a:xfrm>
        </p:spPr>
        <p:txBody>
          <a:bodyPr>
            <a:normAutofit/>
          </a:bodyPr>
          <a:lstStyle/>
          <a:p>
            <a:r>
              <a:rPr lang="en-US" sz="4000" b="1" dirty="0"/>
              <a:t>OVERALL REVIEW QUESTIONS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7715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54086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SKILL 12: DETERMINE WHERE SPECIFIC INFORMATION IS FOUND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Sometimes the final question accompanying a reading passage (or one paragraph of a </a:t>
            </a:r>
            <a:r>
              <a:rPr lang="en-US" sz="2000" dirty="0" smtClean="0"/>
              <a:t>passage) will </a:t>
            </a:r>
            <a:r>
              <a:rPr lang="en-US" sz="2000" dirty="0"/>
              <a:t>ask you to determine where in the passage a piece of information is found.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This type </a:t>
            </a:r>
            <a:r>
              <a:rPr lang="en-US" sz="2000" dirty="0"/>
              <a:t>of question is worded differently on the </a:t>
            </a:r>
            <a:r>
              <a:rPr lang="en-US" sz="2000" dirty="0" smtClean="0"/>
              <a:t>tests. Sometimes there </a:t>
            </a:r>
            <a:r>
              <a:rPr lang="en-US" sz="2000" dirty="0"/>
              <a:t>will be a multiple-choice question that asks where </a:t>
            </a:r>
            <a:r>
              <a:rPr lang="en-US" sz="2000" dirty="0" smtClean="0"/>
              <a:t>certain information </a:t>
            </a:r>
            <a:r>
              <a:rPr lang="en-US" sz="2000" dirty="0"/>
              <a:t>is found.</a:t>
            </a:r>
          </a:p>
        </p:txBody>
      </p:sp>
    </p:spTree>
    <p:extLst>
      <p:ext uri="{BB962C8B-B14F-4D97-AF65-F5344CB8AC3E}">
        <p14:creationId xmlns:p14="http://schemas.microsoft.com/office/powerpoint/2010/main" val="139594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6296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58" y="215880"/>
            <a:ext cx="7104847" cy="3880773"/>
          </a:xfrm>
        </p:spPr>
        <p:txBody>
          <a:bodyPr>
            <a:noAutofit/>
          </a:bodyPr>
          <a:lstStyle/>
          <a:p>
            <a:r>
              <a:rPr lang="en-US" sz="2200" dirty="0"/>
              <a:t>Beavers generally live in family clusters consisting of six to ten members. One cluster </a:t>
            </a:r>
            <a:r>
              <a:rPr lang="en-US" sz="2200" dirty="0" smtClean="0"/>
              <a:t>would probably </a:t>
            </a:r>
            <a:r>
              <a:rPr lang="en-US" sz="2200" dirty="0"/>
              <a:t>consist of two adults, one male and one female, and four to eight young beavers, or kits.</a:t>
            </a:r>
          </a:p>
          <a:p>
            <a:r>
              <a:rPr lang="en-US" sz="2200" dirty="0"/>
              <a:t>A female beaver gives birth each spring to two to four babies at a time. These baby beavers </a:t>
            </a:r>
            <a:r>
              <a:rPr lang="en-US" sz="2200" dirty="0" smtClean="0"/>
              <a:t>live </a:t>
            </a:r>
            <a:r>
              <a:rPr lang="en-US" sz="2200" i="1" dirty="0" smtClean="0"/>
              <a:t>Line </a:t>
            </a:r>
            <a:r>
              <a:rPr lang="en-US" sz="2200" dirty="0"/>
              <a:t>with their parents until they are two years old. In the springtime of their second year they </a:t>
            </a:r>
            <a:r>
              <a:rPr lang="en-US" sz="2200" dirty="0" smtClean="0"/>
              <a:t>are forced </a:t>
            </a:r>
            <a:r>
              <a:rPr lang="en-US" sz="2200" dirty="0"/>
              <a:t>out of the family group to make room for the new babies. These two-year-old beavers </a:t>
            </a:r>
            <a:r>
              <a:rPr lang="en-US" sz="2200" dirty="0" smtClean="0"/>
              <a:t>then proceed </a:t>
            </a:r>
            <a:r>
              <a:rPr lang="en-US" sz="2200" dirty="0"/>
              <a:t>to start new family clusters of their own.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090" y="4096653"/>
            <a:ext cx="6300581" cy="9019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090" y="4998575"/>
            <a:ext cx="6707070" cy="1232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611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58" y="215880"/>
            <a:ext cx="7104847" cy="3880773"/>
          </a:xfrm>
        </p:spPr>
        <p:txBody>
          <a:bodyPr>
            <a:noAutofit/>
          </a:bodyPr>
          <a:lstStyle/>
          <a:p>
            <a:r>
              <a:rPr lang="en-US" sz="2200" dirty="0"/>
              <a:t>Beavers generally live in family clusters consisting of six to ten members. One cluster </a:t>
            </a:r>
            <a:r>
              <a:rPr lang="en-US" sz="2200" dirty="0" smtClean="0"/>
              <a:t>would probably </a:t>
            </a:r>
            <a:r>
              <a:rPr lang="en-US" sz="2200" dirty="0"/>
              <a:t>consist of two adults, one male and one female, and four to eight young beavers, or kits.</a:t>
            </a:r>
          </a:p>
          <a:p>
            <a:r>
              <a:rPr lang="en-US" sz="2200" dirty="0"/>
              <a:t>A female beaver gives birth each spring to two to four babies at a time. These baby beavers </a:t>
            </a:r>
            <a:r>
              <a:rPr lang="en-US" sz="2200" dirty="0" smtClean="0"/>
              <a:t>live </a:t>
            </a:r>
            <a:r>
              <a:rPr lang="en-US" sz="2200" i="1" dirty="0" smtClean="0"/>
              <a:t>Line </a:t>
            </a:r>
            <a:r>
              <a:rPr lang="en-US" sz="2200" dirty="0"/>
              <a:t>with their parents until they are two years old. In the springtime of their second year they </a:t>
            </a:r>
            <a:r>
              <a:rPr lang="en-US" sz="2200" dirty="0" smtClean="0"/>
              <a:t>are forced </a:t>
            </a:r>
            <a:r>
              <a:rPr lang="en-US" sz="2200" dirty="0"/>
              <a:t>out of the family group to make room for the new babies. These two-year-old beavers </a:t>
            </a:r>
            <a:r>
              <a:rPr lang="en-US" sz="2200" dirty="0" smtClean="0"/>
              <a:t>then proceed </a:t>
            </a:r>
            <a:r>
              <a:rPr lang="en-US" sz="2200" dirty="0"/>
              <a:t>to start new family clusters of their own.</a:t>
            </a:r>
            <a:endParaRPr lang="en-US" sz="2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7552" y="4211392"/>
            <a:ext cx="6707070" cy="264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00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33082"/>
            <a:ext cx="6347713" cy="1320800"/>
          </a:xfrm>
        </p:spPr>
        <p:txBody>
          <a:bodyPr/>
          <a:lstStyle/>
          <a:p>
            <a:r>
              <a:rPr lang="en-US" dirty="0"/>
              <a:t>SKILL </a:t>
            </a:r>
            <a:r>
              <a:rPr lang="en-US" b="1" dirty="0"/>
              <a:t>13: DETERMINE THE TONE, PURPOSE, OR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4" y="1300766"/>
            <a:ext cx="7173531" cy="5344733"/>
          </a:xfrm>
        </p:spPr>
        <p:txBody>
          <a:bodyPr>
            <a:normAutofit/>
          </a:bodyPr>
          <a:lstStyle/>
          <a:p>
            <a:r>
              <a:rPr lang="en-US" dirty="0"/>
              <a:t>A question about the tone is asking if the author is showing any emotion in his or </a:t>
            </a:r>
            <a:r>
              <a:rPr lang="en-US" dirty="0" smtClean="0"/>
              <a:t>her writing.</a:t>
            </a:r>
          </a:p>
          <a:p>
            <a:endParaRPr lang="en-US" dirty="0"/>
          </a:p>
          <a:p>
            <a:r>
              <a:rPr lang="en-US" dirty="0"/>
              <a:t>The majority of the passages on the TOEFL test are </a:t>
            </a:r>
            <a:r>
              <a:rPr lang="en-US" dirty="0">
                <a:solidFill>
                  <a:srgbClr val="FF0000"/>
                </a:solidFill>
              </a:rPr>
              <a:t>factual</a:t>
            </a:r>
            <a:r>
              <a:rPr lang="en-US" dirty="0"/>
              <a:t> passages </a:t>
            </a:r>
            <a:r>
              <a:rPr lang="en-US" dirty="0" smtClean="0"/>
              <a:t>presented without </a:t>
            </a:r>
            <a:r>
              <a:rPr lang="en-US" dirty="0"/>
              <a:t>any emotion; the tone of this type of passage could be simply </a:t>
            </a:r>
            <a:r>
              <a:rPr lang="en-US" i="1" dirty="0">
                <a:solidFill>
                  <a:srgbClr val="FF0000"/>
                </a:solidFill>
              </a:rPr>
              <a:t>informational</a:t>
            </a:r>
            <a:r>
              <a:rPr lang="en-US" i="1" dirty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explanatory</a:t>
            </a:r>
            <a:r>
              <a:rPr lang="en-US" i="1" dirty="0" smtClean="0"/>
              <a:t>, </a:t>
            </a:r>
            <a:r>
              <a:rPr lang="en-US" dirty="0" smtClean="0"/>
              <a:t>or </a:t>
            </a:r>
            <a:r>
              <a:rPr lang="en-US" i="1" dirty="0">
                <a:solidFill>
                  <a:srgbClr val="FF0000"/>
                </a:solidFill>
              </a:rPr>
              <a:t>factual</a:t>
            </a:r>
            <a:r>
              <a:rPr lang="en-US" i="1" dirty="0"/>
              <a:t>. </a:t>
            </a:r>
            <a:endParaRPr lang="en-US" i="1" dirty="0" smtClean="0"/>
          </a:p>
          <a:p>
            <a:r>
              <a:rPr lang="en-US" dirty="0" smtClean="0"/>
              <a:t>Sometimes </a:t>
            </a:r>
            <a:r>
              <a:rPr lang="en-US" dirty="0"/>
              <a:t>the author shows some </a:t>
            </a:r>
            <a:r>
              <a:rPr lang="en-US" dirty="0">
                <a:solidFill>
                  <a:srgbClr val="FF0000"/>
                </a:solidFill>
              </a:rPr>
              <a:t>emotion</a:t>
            </a:r>
            <a:r>
              <a:rPr lang="en-US" dirty="0"/>
              <a:t>, and you must be able to </a:t>
            </a:r>
            <a:r>
              <a:rPr lang="en-US" dirty="0" smtClean="0"/>
              <a:t>recognize that </a:t>
            </a:r>
            <a:r>
              <a:rPr lang="en-US" dirty="0"/>
              <a:t>emotion to answer a question about tone correctly. </a:t>
            </a:r>
            <a:endParaRPr lang="en-US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the author is being </a:t>
            </a:r>
            <a:r>
              <a:rPr lang="en-US" sz="1800" b="1" dirty="0" smtClean="0">
                <a:solidFill>
                  <a:srgbClr val="FF0000"/>
                </a:solidFill>
              </a:rPr>
              <a:t>funny</a:t>
            </a:r>
            <a:r>
              <a:rPr lang="en-US" sz="1800" dirty="0" smtClean="0"/>
              <a:t>, then </a:t>
            </a:r>
            <a:r>
              <a:rPr lang="en-US" sz="1800" dirty="0"/>
              <a:t>the tone might be </a:t>
            </a:r>
            <a:r>
              <a:rPr lang="en-US" sz="1800" i="1" dirty="0">
                <a:solidFill>
                  <a:srgbClr val="FF0000"/>
                </a:solidFill>
              </a:rPr>
              <a:t>humorous</a:t>
            </a:r>
            <a:r>
              <a:rPr lang="en-US" sz="1800" i="1" dirty="0"/>
              <a:t>; </a:t>
            </a:r>
            <a:endParaRPr lang="en-US" sz="1800" i="1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the author is </a:t>
            </a:r>
            <a:r>
              <a:rPr lang="en-US" sz="1800" b="1" dirty="0">
                <a:solidFill>
                  <a:srgbClr val="FF0000"/>
                </a:solidFill>
              </a:rPr>
              <a:t>making fun </a:t>
            </a:r>
            <a:r>
              <a:rPr lang="en-US" sz="1800" dirty="0"/>
              <a:t>of something, the tone </a:t>
            </a:r>
            <a:r>
              <a:rPr lang="en-US" sz="1800" dirty="0" smtClean="0"/>
              <a:t>might be </a:t>
            </a:r>
            <a:r>
              <a:rPr lang="en-US" sz="1800" i="1" dirty="0">
                <a:solidFill>
                  <a:srgbClr val="FF0000"/>
                </a:solidFill>
              </a:rPr>
              <a:t>sarcastic</a:t>
            </a:r>
            <a:r>
              <a:rPr lang="en-US" sz="1800" i="1" dirty="0"/>
              <a:t>; </a:t>
            </a:r>
            <a:endParaRPr lang="en-US" sz="1800" i="1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the author </a:t>
            </a:r>
            <a:r>
              <a:rPr lang="en-US" sz="1800" b="1" dirty="0">
                <a:solidFill>
                  <a:srgbClr val="FF0000"/>
                </a:solidFill>
              </a:rPr>
              <a:t>feels strongly </a:t>
            </a:r>
            <a:r>
              <a:rPr lang="en-US" sz="1800" dirty="0"/>
              <a:t>that something is right or wrong, the tone might </a:t>
            </a:r>
            <a:r>
              <a:rPr lang="en-US" sz="1800" dirty="0" smtClean="0"/>
              <a:t>be </a:t>
            </a:r>
            <a:r>
              <a:rPr lang="en-US" sz="1800" i="1" dirty="0" smtClean="0">
                <a:solidFill>
                  <a:srgbClr val="FF0000"/>
                </a:solidFill>
              </a:rPr>
              <a:t>impassioned</a:t>
            </a:r>
            <a:r>
              <a:rPr lang="en-US" sz="1800" i="1" dirty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577080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765"/>
            <a:ext cx="9144000" cy="542423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99" y="133082"/>
            <a:ext cx="6347713" cy="1320800"/>
          </a:xfrm>
        </p:spPr>
        <p:txBody>
          <a:bodyPr/>
          <a:lstStyle/>
          <a:p>
            <a:r>
              <a:rPr lang="en-US" dirty="0"/>
              <a:t>SKILL </a:t>
            </a:r>
            <a:r>
              <a:rPr lang="en-US" b="1" dirty="0"/>
              <a:t>13: DETERMINE THE TONE, PURPOSE, OR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2958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868" y="151487"/>
            <a:ext cx="7259394" cy="3609144"/>
          </a:xfrm>
        </p:spPr>
        <p:txBody>
          <a:bodyPr>
            <a:normAutofit/>
          </a:bodyPr>
          <a:lstStyle/>
          <a:p>
            <a:r>
              <a:rPr lang="en-US" sz="2000" dirty="0"/>
              <a:t>Truman Capote's </a:t>
            </a:r>
            <a:r>
              <a:rPr lang="en-US" sz="2000" i="1" dirty="0"/>
              <a:t>In Cold Blood </a:t>
            </a:r>
            <a:r>
              <a:rPr lang="en-US" sz="2000" dirty="0"/>
              <a:t>(1966) is a well-known example of the "nonfiction novel</a:t>
            </a:r>
            <a:r>
              <a:rPr lang="en-US" sz="2000" dirty="0" smtClean="0"/>
              <a:t>,“ a </a:t>
            </a:r>
            <a:r>
              <a:rPr lang="en-US" sz="2000" dirty="0"/>
              <a:t>popular type of writing based upon factual events in which the author attempts to describe </a:t>
            </a:r>
            <a:r>
              <a:rPr lang="en-US" sz="2000" dirty="0" smtClean="0"/>
              <a:t>the underlying </a:t>
            </a:r>
            <a:r>
              <a:rPr lang="en-US" sz="2000" dirty="0"/>
              <a:t>forces, thoughts, and emotions that lead to actual events. </a:t>
            </a: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Capote's book, </a:t>
            </a:r>
            <a:r>
              <a:rPr lang="en-US" sz="2000" dirty="0" smtClean="0"/>
              <a:t>the </a:t>
            </a:r>
            <a:r>
              <a:rPr lang="en-US" sz="2000" i="1" dirty="0" smtClean="0"/>
              <a:t>Line </a:t>
            </a:r>
            <a:r>
              <a:rPr lang="en-US" sz="2000" dirty="0"/>
              <a:t>author describes the sadistic murder of a family on a Kansas farm, often showing the point of </a:t>
            </a:r>
            <a:r>
              <a:rPr lang="en-US" sz="2000" dirty="0" smtClean="0"/>
              <a:t>view of </a:t>
            </a:r>
            <a:r>
              <a:rPr lang="en-US" sz="2000" dirty="0"/>
              <a:t>the killers. To research the book, Capote interviewed the murderers, and he maintains that </a:t>
            </a:r>
            <a:r>
              <a:rPr lang="en-US" sz="2000" dirty="0" smtClean="0"/>
              <a:t>his book </a:t>
            </a:r>
            <a:r>
              <a:rPr lang="en-US" sz="2000" dirty="0"/>
              <a:t>presents a faithful reconstruction of the incident.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517078"/>
            <a:ext cx="9144000" cy="33409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91785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868" y="151487"/>
            <a:ext cx="7259394" cy="3609144"/>
          </a:xfrm>
        </p:spPr>
        <p:txBody>
          <a:bodyPr>
            <a:normAutofit/>
          </a:bodyPr>
          <a:lstStyle/>
          <a:p>
            <a:r>
              <a:rPr lang="en-US" sz="2000" dirty="0"/>
              <a:t>Truman Capote's </a:t>
            </a:r>
            <a:r>
              <a:rPr lang="en-US" sz="2000" i="1" dirty="0"/>
              <a:t>In Cold Blood </a:t>
            </a:r>
            <a:r>
              <a:rPr lang="en-US" sz="2000" dirty="0"/>
              <a:t>(1966) is a well-known example of the "nonfiction novel</a:t>
            </a:r>
            <a:r>
              <a:rPr lang="en-US" sz="2000" dirty="0" smtClean="0"/>
              <a:t>,“ a </a:t>
            </a:r>
            <a:r>
              <a:rPr lang="en-US" sz="2000" dirty="0"/>
              <a:t>popular type of writing based upon factual events in which the author attempts to describe </a:t>
            </a:r>
            <a:r>
              <a:rPr lang="en-US" sz="2000" dirty="0" smtClean="0"/>
              <a:t>the underlying </a:t>
            </a:r>
            <a:r>
              <a:rPr lang="en-US" sz="2000" dirty="0"/>
              <a:t>forces, thoughts, and emotions that lead to actual events. </a:t>
            </a: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Capote's book, </a:t>
            </a:r>
            <a:r>
              <a:rPr lang="en-US" sz="2000" dirty="0" smtClean="0"/>
              <a:t>the </a:t>
            </a:r>
            <a:r>
              <a:rPr lang="en-US" sz="2000" i="1" dirty="0" smtClean="0"/>
              <a:t>Line </a:t>
            </a:r>
            <a:r>
              <a:rPr lang="en-US" sz="2000" dirty="0"/>
              <a:t>author describes the sadistic murder of a family on a Kansas farm, often showing the point of </a:t>
            </a:r>
            <a:r>
              <a:rPr lang="en-US" sz="2000" dirty="0" smtClean="0"/>
              <a:t>view of </a:t>
            </a:r>
            <a:r>
              <a:rPr lang="en-US" sz="2000" dirty="0"/>
              <a:t>the killers. To research the book, Capote interviewed the murderers, and he maintains that </a:t>
            </a:r>
            <a:r>
              <a:rPr lang="en-US" sz="2000" dirty="0" smtClean="0"/>
              <a:t>his book </a:t>
            </a:r>
            <a:r>
              <a:rPr lang="en-US" sz="2000" dirty="0"/>
              <a:t>presents a faithful reconstruction of the incident.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0188" y="3854104"/>
            <a:ext cx="6300581" cy="280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5784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SKILL 14: DETERMINE WHERETO INSERT A PIECE OF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there may be a question following a particular </a:t>
            </a:r>
            <a:r>
              <a:rPr lang="en-US" sz="2000" dirty="0" smtClean="0"/>
              <a:t>paragraph or </a:t>
            </a:r>
            <a:r>
              <a:rPr lang="en-US" sz="2000" dirty="0"/>
              <a:t>at the end of the reading passage that </a:t>
            </a:r>
            <a:r>
              <a:rPr lang="en-US" sz="2000" dirty="0" smtClean="0"/>
              <a:t>asks </a:t>
            </a:r>
            <a:r>
              <a:rPr lang="en-US" sz="2000" dirty="0"/>
              <a:t>where a particular piece of </a:t>
            </a:r>
            <a:r>
              <a:rPr lang="en-US" sz="2000" dirty="0" smtClean="0"/>
              <a:t>information should </a:t>
            </a:r>
            <a:r>
              <a:rPr lang="en-US" sz="2000" dirty="0"/>
              <a:t>be inserted.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In </a:t>
            </a:r>
            <a:r>
              <a:rPr lang="en-US" sz="2000" dirty="0"/>
              <a:t>this type of question, you must </a:t>
            </a:r>
            <a:r>
              <a:rPr lang="en-US" sz="2000" dirty="0" smtClean="0"/>
              <a:t>choose a point in </a:t>
            </a:r>
            <a:r>
              <a:rPr lang="en-US" sz="2000" dirty="0"/>
              <a:t>a passage to indicate </a:t>
            </a:r>
            <a:r>
              <a:rPr lang="en-US" sz="2000" dirty="0" smtClean="0"/>
              <a:t>that </a:t>
            </a:r>
            <a:r>
              <a:rPr lang="en-US" sz="2000" dirty="0"/>
              <a:t>the piece of information should be inserted in that position.</a:t>
            </a:r>
          </a:p>
        </p:txBody>
      </p:sp>
    </p:spTree>
    <p:extLst>
      <p:ext uri="{BB962C8B-B14F-4D97-AF65-F5344CB8AC3E}">
        <p14:creationId xmlns:p14="http://schemas.microsoft.com/office/powerpoint/2010/main" val="14941821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474" y="0"/>
            <a:ext cx="6910314" cy="30360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037" y="3365059"/>
            <a:ext cx="4573002" cy="285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77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3" y="1310584"/>
            <a:ext cx="6347714" cy="43947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Answer (A) mentions only </a:t>
            </a:r>
            <a:r>
              <a:rPr lang="en-US" dirty="0" smtClean="0"/>
              <a:t>intelligence, so </a:t>
            </a:r>
            <a:r>
              <a:rPr lang="en-US" dirty="0"/>
              <a:t>it is not the topic.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Answer (</a:t>
            </a:r>
            <a:r>
              <a:rPr lang="en-US" dirty="0"/>
              <a:t>B) mentions distinctions that John Dewey made, but </a:t>
            </a:r>
            <a:r>
              <a:rPr lang="en-US" dirty="0" smtClean="0"/>
              <a:t>it does </a:t>
            </a:r>
            <a:r>
              <a:rPr lang="en-US" dirty="0"/>
              <a:t>not say specifically what type of distinctions.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Answer </a:t>
            </a:r>
            <a:r>
              <a:rPr lang="en-US" dirty="0"/>
              <a:t>(C) mentions only reasoning, </a:t>
            </a:r>
            <a:r>
              <a:rPr lang="en-US" dirty="0" smtClean="0"/>
              <a:t>so answer </a:t>
            </a:r>
            <a:r>
              <a:rPr lang="en-US" dirty="0"/>
              <a:t>(C) is incomplete.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best answer is therefore (D); the idea of how intelligence </a:t>
            </a:r>
            <a:r>
              <a:rPr lang="en-US" dirty="0" smtClean="0"/>
              <a:t>differs </a:t>
            </a:r>
            <a:r>
              <a:rPr lang="en-US" dirty="0"/>
              <a:t>from reasoning comes from the first sentence of the passage, which mentions a sharp </a:t>
            </a:r>
            <a:r>
              <a:rPr lang="en-US" dirty="0" smtClean="0"/>
              <a:t>distinction ... </a:t>
            </a:r>
            <a:r>
              <a:rPr lang="en-US" dirty="0"/>
              <a:t>between intelligence and reasoning.</a:t>
            </a:r>
          </a:p>
        </p:txBody>
      </p:sp>
    </p:spTree>
    <p:extLst>
      <p:ext uri="{BB962C8B-B14F-4D97-AF65-F5344CB8AC3E}">
        <p14:creationId xmlns:p14="http://schemas.microsoft.com/office/powerpoint/2010/main" val="2186916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SKILL 2: RECOGNIZE THE ORGANIZATION OF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dirty="0"/>
              <a:t>may be asked to determine how the ideas in one paragraph (or </a:t>
            </a:r>
            <a:r>
              <a:rPr lang="en-US" dirty="0" smtClean="0"/>
              <a:t>paragraphs) relate </a:t>
            </a:r>
            <a:r>
              <a:rPr lang="en-US" dirty="0"/>
              <a:t>to the ideas in another paragraph (or paragraphs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These </a:t>
            </a:r>
            <a:r>
              <a:rPr lang="en-US" dirty="0"/>
              <a:t>question is about how the information is organized in the passage.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answer </a:t>
            </a:r>
            <a:r>
              <a:rPr lang="en-US" dirty="0" smtClean="0"/>
              <a:t>these questions, </a:t>
            </a:r>
            <a:r>
              <a:rPr lang="en-US" dirty="0"/>
              <a:t>it is necessary to look at the main ideas of each of the three paragraphs.</a:t>
            </a:r>
          </a:p>
        </p:txBody>
      </p:sp>
    </p:spTree>
    <p:extLst>
      <p:ext uri="{BB962C8B-B14F-4D97-AF65-F5344CB8AC3E}">
        <p14:creationId xmlns:p14="http://schemas.microsoft.com/office/powerpoint/2010/main" val="136491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SKILL 2: RECOGNIZE THE ORGANIZATION OF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Possible Questions:</a:t>
            </a:r>
          </a:p>
          <a:p>
            <a:endParaRPr lang="en-US" sz="2000" dirty="0"/>
          </a:p>
          <a:p>
            <a:r>
              <a:rPr lang="en-US" sz="2000" i="1" dirty="0"/>
              <a:t>How is the information in the passage organized</a:t>
            </a:r>
            <a:r>
              <a:rPr lang="en-US" sz="2000" i="1" dirty="0" smtClean="0"/>
              <a:t>?</a:t>
            </a:r>
          </a:p>
          <a:p>
            <a:endParaRPr lang="en-US" sz="2000" b="1" dirty="0"/>
          </a:p>
          <a:p>
            <a:r>
              <a:rPr lang="en-US" sz="2000" dirty="0"/>
              <a:t>How is the information in the second paragraph </a:t>
            </a:r>
            <a:r>
              <a:rPr lang="en-US" sz="2000" dirty="0" smtClean="0"/>
              <a:t>related to </a:t>
            </a:r>
            <a:r>
              <a:rPr lang="en-US" sz="2000" dirty="0"/>
              <a:t>the information in the first paragraph?</a:t>
            </a:r>
          </a:p>
        </p:txBody>
      </p:sp>
    </p:spTree>
    <p:extLst>
      <p:ext uri="{BB962C8B-B14F-4D97-AF65-F5344CB8AC3E}">
        <p14:creationId xmlns:p14="http://schemas.microsoft.com/office/powerpoint/2010/main" val="2756282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574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1024</TotalTime>
  <Words>3320</Words>
  <Application>Microsoft Office PowerPoint</Application>
  <PresentationFormat>On-screen Show (4:3)</PresentationFormat>
  <Paragraphs>189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Trebuchet MS</vt:lpstr>
      <vt:lpstr>Wingdings 3</vt:lpstr>
      <vt:lpstr>Facet</vt:lpstr>
      <vt:lpstr>Reading Skills</vt:lpstr>
      <vt:lpstr>QUESTIONS ABOUT THE IDEAS OF THE PASSAGE</vt:lpstr>
      <vt:lpstr>SKILL I: ANSWER MAIN IDEA QUESTIONS CORRECTLY</vt:lpstr>
      <vt:lpstr>SKILL I: ANSWER MAIN IDEA QUESTIONS CORRECTLY</vt:lpstr>
      <vt:lpstr>PowerPoint Presentation</vt:lpstr>
      <vt:lpstr>PowerPoint Presentation</vt:lpstr>
      <vt:lpstr>SKILL 2: RECOGNIZE THE ORGANIZATION OF IDEAS</vt:lpstr>
      <vt:lpstr>SKILL 2: RECOGNIZE THE ORGANIZATION OF IDEAS</vt:lpstr>
      <vt:lpstr>PowerPoint Presentation</vt:lpstr>
      <vt:lpstr>SKILL 2: RECOGNIZE THE ORGANIZATION OF IDEAS</vt:lpstr>
      <vt:lpstr>SKILL 2: RECOGNIZE THE ORGANIZATION OF IDEAS</vt:lpstr>
      <vt:lpstr>SKILL 2: RECOGNIZE THE ORGANIZATION OF IDEAS</vt:lpstr>
      <vt:lpstr>PowerPoint Presentation</vt:lpstr>
      <vt:lpstr>DIRECTLY ANSWERED QUESTIONS</vt:lpstr>
      <vt:lpstr>SKILL 3: ANSWER STATED DETAIL QUESTIONS CORRECTLY</vt:lpstr>
      <vt:lpstr>SKILL 3: ANSWER STATED DETAIL QUESTIONS CORRECTLY</vt:lpstr>
      <vt:lpstr>SKILL 3: ANSWER STATED DETAIL QUESTIONS CORRECTLY</vt:lpstr>
      <vt:lpstr>PowerPoint Presentation</vt:lpstr>
      <vt:lpstr>SKILL 4: FIND "UNSTATED" DETAILS</vt:lpstr>
      <vt:lpstr>SKILL 4: FIND "UNSTATED" DETAILS</vt:lpstr>
      <vt:lpstr>PowerPoint Presentation</vt:lpstr>
      <vt:lpstr>SKILL 5: FIND PRONOUN REFERENTS</vt:lpstr>
      <vt:lpstr>PowerPoint Presentation</vt:lpstr>
      <vt:lpstr>INDIRECTLY ANSWERED QUESTIONS</vt:lpstr>
      <vt:lpstr>SKILL 6: ANSWER IMPLIED DETAIL QUESTIONS CORRECTLY</vt:lpstr>
      <vt:lpstr>PowerPoint Presentation</vt:lpstr>
      <vt:lpstr>PowerPoint Presentation</vt:lpstr>
      <vt:lpstr>SK1LL 7: ANSWER TRANSITION QUESTIONS CORRECTLY</vt:lpstr>
      <vt:lpstr>PowerPoint Presentation</vt:lpstr>
      <vt:lpstr>VOCABULARY QUESTIONS</vt:lpstr>
      <vt:lpstr>SKILL 8: FIND DEFINITIONS FROM STRUCTURAL CLUES</vt:lpstr>
      <vt:lpstr>PowerPoint Presentation</vt:lpstr>
      <vt:lpstr>PowerPoint Presentation</vt:lpstr>
      <vt:lpstr>SKILL 9: DETERMINE MEANINGS FROM WORD PARTS</vt:lpstr>
      <vt:lpstr>PowerPoint Presentation</vt:lpstr>
      <vt:lpstr>PowerPoint Presentation</vt:lpstr>
      <vt:lpstr>A SHORT LIST OF WORD PARTS</vt:lpstr>
      <vt:lpstr>A SHORT LIST OF WORD PARTS</vt:lpstr>
      <vt:lpstr>SKILL 10: USE CONTEXT TO DETERMINE MEANINGS OF DIFFICULT WORDS</vt:lpstr>
      <vt:lpstr>PowerPoint Presentation</vt:lpstr>
      <vt:lpstr>SKILL II: USE CONTEXT TO DETERMINE MEANINGS OF SIMPLE WORDS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OVERALL REVIEW QUESTIONS</vt:lpstr>
      <vt:lpstr>SKILL 12: DETERMINE WHERE SPECIFIC INFORMATION IS FOUND</vt:lpstr>
      <vt:lpstr>PowerPoint Presentation</vt:lpstr>
      <vt:lpstr>PowerPoint Presentation</vt:lpstr>
      <vt:lpstr>SKILL 13: DETERMINE THE TONE, PURPOSE, OR COURSE</vt:lpstr>
      <vt:lpstr>SKILL 13: DETERMINE THE TONE, PURPOSE, OR COURSE</vt:lpstr>
      <vt:lpstr>PowerPoint Presentation</vt:lpstr>
      <vt:lpstr>PowerPoint Presentation</vt:lpstr>
      <vt:lpstr>SKILL 14: DETERMINE WHERETO INSERT A PIECE OF INFORMATION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Skills</dc:title>
  <dc:creator>Mohammad RezA Zamani</dc:creator>
  <cp:lastModifiedBy>Mohammad RezA Zamani</cp:lastModifiedBy>
  <cp:revision>55</cp:revision>
  <dcterms:created xsi:type="dcterms:W3CDTF">2015-12-22T19:52:28Z</dcterms:created>
  <dcterms:modified xsi:type="dcterms:W3CDTF">2016-01-04T20:14:47Z</dcterms:modified>
</cp:coreProperties>
</file>