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72"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9" r:id="rId16"/>
    <p:sldId id="271" r:id="rId17"/>
    <p:sldId id="272" r:id="rId18"/>
    <p:sldId id="273" r:id="rId19"/>
    <p:sldId id="274" r:id="rId20"/>
    <p:sldId id="275" r:id="rId21"/>
    <p:sldId id="276" r:id="rId22"/>
    <p:sldId id="277" r:id="rId23"/>
    <p:sldId id="280" r:id="rId24"/>
    <p:sldId id="283" r:id="rId25"/>
    <p:sldId id="284" r:id="rId26"/>
    <p:sldId id="281" r:id="rId27"/>
    <p:sldId id="282" r:id="rId28"/>
    <p:sldId id="286" r:id="rId29"/>
    <p:sldId id="285" r:id="rId30"/>
    <p:sldId id="287" r:id="rId31"/>
    <p:sldId id="288" r:id="rId32"/>
    <p:sldId id="289" r:id="rId33"/>
    <p:sldId id="290" r:id="rId34"/>
    <p:sldId id="291" r:id="rId35"/>
    <p:sldId id="292" r:id="rId36"/>
    <p:sldId id="293" r:id="rId37"/>
  </p:sldIdLst>
  <p:sldSz cx="12192000" cy="6858000"/>
  <p:notesSz cx="6858000" cy="9144000"/>
  <p:embeddedFontLst>
    <p:embeddedFont>
      <p:font typeface="B Nazanin" panose="00000400000000000000" pitchFamily="2" charset="-78"/>
      <p:regular r:id="rId39"/>
      <p:bold r:id="rId40"/>
    </p:embeddedFont>
    <p:embeddedFont>
      <p:font typeface="Garamond" panose="02020404030301010803" pitchFamily="18" charset="0"/>
      <p:regular r:id="rId41"/>
      <p:bold r:id="rId42"/>
      <p:italic r:id="rId43"/>
    </p:embeddedFont>
    <p:embeddedFont>
      <p:font typeface="Calibri" panose="020F0502020204030204" pitchFamily="34" charset="0"/>
      <p:regular r:id="rId44"/>
      <p:bold r:id="rId45"/>
      <p:italic r:id="rId46"/>
      <p:boldItalic r:id="rId47"/>
    </p:embeddedFont>
    <p:embeddedFont>
      <p:font typeface="IranNastaliq" panose="02020505000000020003" pitchFamily="18" charset="0"/>
      <p:regular r:id="rId48"/>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meyli" initials="k" lastIdx="1" clrIdx="0">
    <p:extLst>
      <p:ext uri="{19B8F6BF-5375-455C-9EA6-DF929625EA0E}">
        <p15:presenceInfo xmlns:p15="http://schemas.microsoft.com/office/powerpoint/2012/main" userId="komey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00" autoAdjust="0"/>
    <p:restoredTop sz="70607" autoAdjust="0"/>
  </p:normalViewPr>
  <p:slideViewPr>
    <p:cSldViewPr snapToGrid="0">
      <p:cViewPr varScale="1">
        <p:scale>
          <a:sx n="61" d="100"/>
          <a:sy n="61" d="100"/>
        </p:scale>
        <p:origin x="852" y="42"/>
      </p:cViewPr>
      <p:guideLst/>
    </p:cSldViewPr>
  </p:slideViewPr>
  <p:outlineViewPr>
    <p:cViewPr>
      <p:scale>
        <a:sx n="33" d="100"/>
        <a:sy n="33" d="100"/>
      </p:scale>
      <p:origin x="0" y="-363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85CF3DF-5989-4A2F-95DC-F0EE245988E4}" type="datetimeFigureOut">
              <a:rPr lang="fa-IR" smtClean="0"/>
              <a:t>1435/05/06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E8F41CA-90A7-495E-AFD5-549F839324D7}" type="slidenum">
              <a:rPr lang="fa-IR" smtClean="0"/>
              <a:t>‹#›</a:t>
            </a:fld>
            <a:endParaRPr lang="fa-IR"/>
          </a:p>
        </p:txBody>
      </p:sp>
    </p:spTree>
    <p:extLst>
      <p:ext uri="{BB962C8B-B14F-4D97-AF65-F5344CB8AC3E}">
        <p14:creationId xmlns:p14="http://schemas.microsoft.com/office/powerpoint/2010/main" val="33796758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ک</a:t>
            </a:r>
          </a:p>
          <a:p>
            <a:endParaRPr lang="fa-IR" dirty="0" smtClean="0"/>
          </a:p>
          <a:p>
            <a:endParaRPr lang="fa-IR" dirty="0" smtClean="0"/>
          </a:p>
          <a:p>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8</a:t>
            </a:fld>
            <a:endParaRPr lang="fa-IR"/>
          </a:p>
        </p:txBody>
      </p:sp>
    </p:spTree>
    <p:extLst>
      <p:ext uri="{BB962C8B-B14F-4D97-AF65-F5344CB8AC3E}">
        <p14:creationId xmlns:p14="http://schemas.microsoft.com/office/powerpoint/2010/main" val="98633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smtClean="0">
                <a:solidFill>
                  <a:schemeClr val="tx1"/>
                </a:solidFill>
                <a:effectLst/>
                <a:latin typeface="+mn-lt"/>
                <a:ea typeface="+mn-ea"/>
                <a:cs typeface="+mn-cs"/>
              </a:rPr>
              <a:t>تا همین اواخر،پژوهش گران دررشته هایی مثل جامعه شناسی ،روانشناسی ،آموزش ،پرستاری وبهداشت عمومی اگرآنها می خواستند به کاربگیرند روشهای قوم نگاری یا مصاحبه را درمطالعاتشان ، موردشک بودندیا به حاشیه رانده می شدند.</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20</a:t>
            </a:fld>
            <a:endParaRPr lang="fa-IR"/>
          </a:p>
        </p:txBody>
      </p:sp>
    </p:spTree>
    <p:extLst>
      <p:ext uri="{BB962C8B-B14F-4D97-AF65-F5344CB8AC3E}">
        <p14:creationId xmlns:p14="http://schemas.microsoft.com/office/powerpoint/2010/main" val="406446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روشهای</a:t>
            </a:r>
            <a:r>
              <a:rPr lang="fa-IR" baseline="0" dirty="0" smtClean="0"/>
              <a:t> کیفی می توانند پژوهش میان رشته ای را به حال بیاورند.</a:t>
            </a:r>
          </a:p>
          <a:p>
            <a:r>
              <a:rPr lang="fa-IR" sz="1200" kern="1200" dirty="0" smtClean="0">
                <a:solidFill>
                  <a:schemeClr val="tx1"/>
                </a:solidFill>
                <a:effectLst/>
                <a:latin typeface="+mn-lt"/>
                <a:ea typeface="+mn-ea"/>
                <a:cs typeface="+mn-cs"/>
              </a:rPr>
              <a:t>اگردرتمام مراحل پروژه پژوهش استفاده بشود ازطرح پژوهش نمونه گیری ،جمع آوری داده ،تجزیه وتحلیل وگزارش نویسی ،روش های کیفی می توانندپیشنهاد بدهند خطوط(بستر) جدید تحقیق ،کانون جدید تحقیق،مدل های آماری جایگزین وشرح وتفسیرهای نویی ازپدیده های پیجیده را</a:t>
            </a:r>
            <a:endParaRPr lang="fa-IR" baseline="0" dirty="0" smtClean="0"/>
          </a:p>
          <a:p>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21</a:t>
            </a:fld>
            <a:endParaRPr lang="fa-IR"/>
          </a:p>
        </p:txBody>
      </p:sp>
    </p:spTree>
    <p:extLst>
      <p:ext uri="{BB962C8B-B14F-4D97-AF65-F5344CB8AC3E}">
        <p14:creationId xmlns:p14="http://schemas.microsoft.com/office/powerpoint/2010/main" val="288070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smtClean="0">
                <a:solidFill>
                  <a:schemeClr val="tx1"/>
                </a:solidFill>
                <a:effectLst/>
                <a:latin typeface="+mn-lt"/>
                <a:ea typeface="+mn-ea"/>
                <a:cs typeface="+mn-cs"/>
              </a:rPr>
              <a:t>روشهایی مثل مشاهده بامشارکت ، مصاحبه نیمه ساختاریافته ، تجزیه وتحلیل اسناد ومدارک،زندگی نامه ها، مطالعه موردی ها  می دهد دیدگاه های دیگررشته ها را به تیم پژوهش ازطریق معرفی محض آنها</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22</a:t>
            </a:fld>
            <a:endParaRPr lang="fa-IR"/>
          </a:p>
        </p:txBody>
      </p:sp>
    </p:spTree>
    <p:extLst>
      <p:ext uri="{BB962C8B-B14F-4D97-AF65-F5344CB8AC3E}">
        <p14:creationId xmlns:p14="http://schemas.microsoft.com/office/powerpoint/2010/main" val="85102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تعدادی</a:t>
            </a:r>
            <a:r>
              <a:rPr lang="fa-IR" baseline="0" dirty="0" smtClean="0"/>
              <a:t> عامل وجود دارد که بردرجه این که پژوهش میان رشته ای واقعا کدام است اثر می گذارند.</a:t>
            </a:r>
          </a:p>
          <a:p>
            <a:r>
              <a:rPr lang="fa-IR" dirty="0" smtClean="0"/>
              <a:t>این</a:t>
            </a:r>
            <a:r>
              <a:rPr lang="fa-IR" baseline="0" dirty="0" smtClean="0"/>
              <a:t> عوامل شامل می شوند تخصص اعضای تیم ها رادراین که چطورمفاهیم وروش های مختلف بخش های علمی متفاوت را ادغام می کنند واینکه </a:t>
            </a:r>
            <a:r>
              <a:rPr lang="fa-IR" baseline="0" dirty="0" smtClean="0"/>
              <a:t>چطورمی پردازند به قبول روش های ناآشنا.</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23</a:t>
            </a:fld>
            <a:endParaRPr lang="fa-IR"/>
          </a:p>
        </p:txBody>
      </p:sp>
    </p:spTree>
    <p:extLst>
      <p:ext uri="{BB962C8B-B14F-4D97-AF65-F5344CB8AC3E}">
        <p14:creationId xmlns:p14="http://schemas.microsoft.com/office/powerpoint/2010/main" val="123807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سطح</a:t>
            </a:r>
            <a:r>
              <a:rPr lang="fa-IR" baseline="0" dirty="0" smtClean="0"/>
              <a:t> سرمایه گذاری برتیم پژوهش درمورد یک سوال پژوهشی خاص ممکن است تاثیربگذارد برتوانایی ادغام داده ها.</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24</a:t>
            </a:fld>
            <a:endParaRPr lang="fa-IR"/>
          </a:p>
        </p:txBody>
      </p:sp>
    </p:spTree>
    <p:extLst>
      <p:ext uri="{BB962C8B-B14F-4D97-AF65-F5344CB8AC3E}">
        <p14:creationId xmlns:p14="http://schemas.microsoft.com/office/powerpoint/2010/main" val="70969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ادغام</a:t>
            </a:r>
            <a:r>
              <a:rPr lang="fa-IR" baseline="0" dirty="0" smtClean="0"/>
              <a:t> مفاهیم وروشهای رشته های مختلف ممکن است که شکست بخورد اگرپژوهش گران کیفی به موضوعی علاقه داشته باشند که پژوهشگران کمی به آن بی علاقه هستند وبرعکس.</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25</a:t>
            </a:fld>
            <a:endParaRPr lang="fa-IR"/>
          </a:p>
        </p:txBody>
      </p:sp>
    </p:spTree>
    <p:extLst>
      <p:ext uri="{BB962C8B-B14F-4D97-AF65-F5344CB8AC3E}">
        <p14:creationId xmlns:p14="http://schemas.microsoft.com/office/powerpoint/2010/main" val="428255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کنفرانس</a:t>
            </a:r>
            <a:r>
              <a:rPr lang="fa-IR" baseline="0" dirty="0" smtClean="0"/>
              <a:t> مطالعات کیفی میان رشته ای </a:t>
            </a:r>
          </a:p>
          <a:p>
            <a:r>
              <a:rPr lang="fa-IR" sz="1200" kern="1200" dirty="0" smtClean="0">
                <a:solidFill>
                  <a:schemeClr val="tx1"/>
                </a:solidFill>
                <a:effectLst/>
                <a:latin typeface="+mn-lt"/>
                <a:ea typeface="+mn-ea"/>
                <a:cs typeface="+mn-cs"/>
              </a:rPr>
              <a:t>کنفرانس مطالعات کیفی میان رشته ای (</a:t>
            </a:r>
            <a:r>
              <a:rPr lang="en-US" sz="1200" kern="1200" dirty="0" smtClean="0">
                <a:solidFill>
                  <a:schemeClr val="tx1"/>
                </a:solidFill>
                <a:effectLst/>
                <a:latin typeface="+mn-lt"/>
                <a:ea typeface="+mn-ea"/>
                <a:cs typeface="+mn-cs"/>
              </a:rPr>
              <a:t>IQS</a:t>
            </a:r>
            <a:r>
              <a:rPr lang="fa-IR" sz="1200" kern="1200" dirty="0" smtClean="0">
                <a:solidFill>
                  <a:schemeClr val="tx1"/>
                </a:solidFill>
                <a:effectLst/>
                <a:latin typeface="+mn-lt"/>
                <a:ea typeface="+mn-ea"/>
                <a:cs typeface="+mn-cs"/>
              </a:rPr>
              <a:t>) به طور سالانه در ماه ژانویه در مرکز گرجستان برای آموزش مداوم در دانشگاه گرجستان از سال 1988 برگزار شده است .</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26</a:t>
            </a:fld>
            <a:endParaRPr lang="fa-IR"/>
          </a:p>
        </p:txBody>
      </p:sp>
    </p:spTree>
    <p:extLst>
      <p:ext uri="{BB962C8B-B14F-4D97-AF65-F5344CB8AC3E}">
        <p14:creationId xmlns:p14="http://schemas.microsoft.com/office/powerpoint/2010/main" val="36777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smtClean="0">
                <a:solidFill>
                  <a:schemeClr val="tx1"/>
                </a:solidFill>
                <a:effectLst/>
                <a:latin typeface="+mn-lt"/>
                <a:ea typeface="+mn-ea"/>
                <a:cs typeface="+mn-cs"/>
              </a:rPr>
              <a:t>هدف آن این است </a:t>
            </a:r>
            <a:r>
              <a:rPr lang="fa-IR" sz="1200" kern="1200" smtClean="0">
                <a:solidFill>
                  <a:schemeClr val="tx1"/>
                </a:solidFill>
                <a:effectLst/>
                <a:latin typeface="+mn-lt"/>
                <a:ea typeface="+mn-ea"/>
                <a:cs typeface="+mn-cs"/>
              </a:rPr>
              <a:t>که یک محلی را آماده کند  </a:t>
            </a:r>
            <a:r>
              <a:rPr lang="fa-IR" sz="1200" kern="1200" dirty="0" smtClean="0">
                <a:solidFill>
                  <a:schemeClr val="tx1"/>
                </a:solidFill>
                <a:effectLst/>
                <a:latin typeface="+mn-lt"/>
                <a:ea typeface="+mn-ea"/>
                <a:cs typeface="+mn-cs"/>
              </a:rPr>
              <a:t>برای ارائه ومعرفی تحقیق برروی روشها ،طراحی ،معرفت </a:t>
            </a:r>
            <a:r>
              <a:rPr lang="fa-IR" sz="1200" kern="1200" smtClean="0">
                <a:solidFill>
                  <a:schemeClr val="tx1"/>
                </a:solidFill>
                <a:effectLst/>
                <a:latin typeface="+mn-lt"/>
                <a:ea typeface="+mn-ea"/>
                <a:cs typeface="+mn-cs"/>
              </a:rPr>
              <a:t>شناسی  پژوهش </a:t>
            </a:r>
            <a:r>
              <a:rPr lang="fa-IR" sz="1200" kern="1200" dirty="0" smtClean="0">
                <a:solidFill>
                  <a:schemeClr val="tx1"/>
                </a:solidFill>
                <a:effectLst/>
                <a:latin typeface="+mn-lt"/>
                <a:ea typeface="+mn-ea"/>
                <a:cs typeface="+mn-cs"/>
              </a:rPr>
              <a:t>کیفی ودغدغه های نظری مرتبط همچنین نمونه هایی ازکارهای کیفی ابتکاری درمورد علوم انسانی وعلوم حرفه ای (تجربی).</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27</a:t>
            </a:fld>
            <a:endParaRPr lang="fa-IR"/>
          </a:p>
        </p:txBody>
      </p:sp>
    </p:spTree>
    <p:extLst>
      <p:ext uri="{BB962C8B-B14F-4D97-AF65-F5344CB8AC3E}">
        <p14:creationId xmlns:p14="http://schemas.microsoft.com/office/powerpoint/2010/main" val="308516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E8F41CA-90A7-495E-AFD5-549F839324D7}" type="slidenum">
              <a:rPr lang="fa-IR" smtClean="0"/>
              <a:t>30</a:t>
            </a:fld>
            <a:endParaRPr lang="fa-IR"/>
          </a:p>
        </p:txBody>
      </p:sp>
    </p:spTree>
    <p:extLst>
      <p:ext uri="{BB962C8B-B14F-4D97-AF65-F5344CB8AC3E}">
        <p14:creationId xmlns:p14="http://schemas.microsoft.com/office/powerpoint/2010/main" val="271083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600" b="1" dirty="0" smtClean="0">
                <a:cs typeface="B Nazanin" panose="00000400000000000000" pitchFamily="2" charset="-78"/>
              </a:rPr>
              <a:t>تفاوت بین این دو را به تفاوت بین میکس میوه و سالاد میوه تشبیه</a:t>
            </a:r>
            <a:r>
              <a:rPr lang="fa-IR" sz="1600" b="1" baseline="0" dirty="0" smtClean="0">
                <a:cs typeface="B Nazanin" panose="00000400000000000000" pitchFamily="2" charset="-78"/>
              </a:rPr>
              <a:t> می کنند</a:t>
            </a:r>
            <a:endParaRPr lang="fa-IR" sz="1600" b="1"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7E8F41CA-90A7-495E-AFD5-549F839324D7}" type="slidenum">
              <a:rPr lang="fa-IR" smtClean="0"/>
              <a:t>11</a:t>
            </a:fld>
            <a:endParaRPr lang="fa-IR"/>
          </a:p>
        </p:txBody>
      </p:sp>
    </p:spTree>
    <p:extLst>
      <p:ext uri="{BB962C8B-B14F-4D97-AF65-F5344CB8AC3E}">
        <p14:creationId xmlns:p14="http://schemas.microsoft.com/office/powerpoint/2010/main" val="215377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smtClean="0">
                <a:solidFill>
                  <a:schemeClr val="tx1"/>
                </a:solidFill>
                <a:effectLst/>
                <a:latin typeface="+mn-lt"/>
                <a:ea typeface="+mn-ea"/>
                <a:cs typeface="+mn-cs"/>
              </a:rPr>
              <a:t>پژوهش های میان رشته ای ادغام می کند دیدگاه ها و روش های دو یا چند رشته علمی را تا تحقیق کنددرمورد یک موضوع یا یک مسئله</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13</a:t>
            </a:fld>
            <a:endParaRPr lang="fa-IR"/>
          </a:p>
        </p:txBody>
      </p:sp>
    </p:spTree>
    <p:extLst>
      <p:ext uri="{BB962C8B-B14F-4D97-AF65-F5344CB8AC3E}">
        <p14:creationId xmlns:p14="http://schemas.microsoft.com/office/powerpoint/2010/main" val="43307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پژوهش</a:t>
            </a:r>
            <a:r>
              <a:rPr lang="fa-IR" baseline="0" dirty="0" smtClean="0"/>
              <a:t> میان رشته ای ازپژوهش چندرشته ای متمایزشده است ، پژوهش چندرشته ای که درآن افراد وگروه هایی که درسنتهای علمی متفاوت آموزش دیده اند برروی یک مشکل عمومی تمرکزمی کننداما متهم نمی شوند که برای حل این مشکل مفاهیم وروشها را ادغام کرده اند.</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14</a:t>
            </a:fld>
            <a:endParaRPr lang="fa-IR"/>
          </a:p>
        </p:txBody>
      </p:sp>
    </p:spTree>
    <p:extLst>
      <p:ext uri="{BB962C8B-B14F-4D97-AF65-F5344CB8AC3E}">
        <p14:creationId xmlns:p14="http://schemas.microsoft.com/office/powerpoint/2010/main" val="246005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درمیان</a:t>
            </a:r>
            <a:r>
              <a:rPr lang="fa-IR" baseline="0" dirty="0" smtClean="0"/>
              <a:t> رشته ای عملیات یا فعل وانفعال ایجاد یا شکل گرفتن یک رشته جدید صورت می گیرد.</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15</a:t>
            </a:fld>
            <a:endParaRPr lang="fa-IR"/>
          </a:p>
        </p:txBody>
      </p:sp>
    </p:spTree>
    <p:extLst>
      <p:ext uri="{BB962C8B-B14F-4D97-AF65-F5344CB8AC3E}">
        <p14:creationId xmlns:p14="http://schemas.microsoft.com/office/powerpoint/2010/main" val="149100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smtClean="0">
                <a:solidFill>
                  <a:schemeClr val="tx1"/>
                </a:solidFill>
                <a:effectLst/>
                <a:latin typeface="+mn-lt"/>
                <a:ea typeface="+mn-ea"/>
                <a:cs typeface="+mn-cs"/>
              </a:rPr>
              <a:t>همچنین متمایزمی شود ازیا ملاحظه می شود به عنوان یک زیرگروه ازپژوهش فرارشته ای که درآن محققان گوناگون تلاش می کنندتامرز های رشته ای را فراترببرندبرای ایجاد راه های جدید ونویی برای فکرکردن به موضوع مورد توجه وبرای پیشبرد روشهای تحقیق.ا</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16</a:t>
            </a:fld>
            <a:endParaRPr lang="fa-IR"/>
          </a:p>
        </p:txBody>
      </p:sp>
    </p:spTree>
    <p:extLst>
      <p:ext uri="{BB962C8B-B14F-4D97-AF65-F5344CB8AC3E}">
        <p14:creationId xmlns:p14="http://schemas.microsoft.com/office/powerpoint/2010/main" val="57026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پژوهش</a:t>
            </a:r>
            <a:r>
              <a:rPr lang="fa-IR" baseline="0" dirty="0" smtClean="0"/>
              <a:t> میان رشته ای با وجود سابقه ای تاریخی اما اخیرا برجسته شده به واسطه انقلاب علم بزرگ که تشویق می کند وتامین سرمایه بزرگ می کند، پژوهش میان رشته ای وچندروشی را.</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17</a:t>
            </a:fld>
            <a:endParaRPr lang="fa-IR"/>
          </a:p>
        </p:txBody>
      </p:sp>
    </p:spTree>
    <p:extLst>
      <p:ext uri="{BB962C8B-B14F-4D97-AF65-F5344CB8AC3E}">
        <p14:creationId xmlns:p14="http://schemas.microsoft.com/office/powerpoint/2010/main" val="391072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smtClean="0">
                <a:solidFill>
                  <a:schemeClr val="tx1"/>
                </a:solidFill>
                <a:effectLst/>
                <a:latin typeface="+mn-lt"/>
                <a:ea typeface="+mn-ea"/>
                <a:cs typeface="+mn-cs"/>
              </a:rPr>
              <a:t>ارزش افزوده ی رویکردهای میان رشته ای درپژوهش برروی طیفی ازسوالات پیچیده مانند تاثیرات فقرو</a:t>
            </a:r>
            <a:r>
              <a:rPr lang="fa-IR" sz="1200" kern="1200" baseline="0" dirty="0" smtClean="0">
                <a:solidFill>
                  <a:schemeClr val="tx1"/>
                </a:solidFill>
                <a:effectLst/>
                <a:latin typeface="+mn-lt"/>
                <a:ea typeface="+mn-ea"/>
                <a:cs typeface="+mn-cs"/>
              </a:rPr>
              <a:t> رفاه </a:t>
            </a:r>
            <a:r>
              <a:rPr lang="fa-IR" sz="1200" kern="1200" baseline="0" smtClean="0">
                <a:solidFill>
                  <a:schemeClr val="tx1"/>
                </a:solidFill>
                <a:effectLst/>
                <a:latin typeface="+mn-lt"/>
                <a:ea typeface="+mn-ea"/>
                <a:cs typeface="+mn-cs"/>
              </a:rPr>
              <a:t>خانواده </a:t>
            </a:r>
            <a:r>
              <a:rPr lang="fa-IR" sz="1200" kern="1200" smtClean="0">
                <a:solidFill>
                  <a:schemeClr val="tx1"/>
                </a:solidFill>
                <a:effectLst/>
                <a:latin typeface="+mn-lt"/>
                <a:ea typeface="+mn-ea"/>
                <a:cs typeface="+mn-cs"/>
              </a:rPr>
              <a:t>برکودکان </a:t>
            </a:r>
            <a:r>
              <a:rPr lang="fa-IR" sz="1200" kern="1200" dirty="0" smtClean="0">
                <a:solidFill>
                  <a:schemeClr val="tx1"/>
                </a:solidFill>
                <a:effectLst/>
                <a:latin typeface="+mn-lt"/>
                <a:ea typeface="+mn-ea"/>
                <a:cs typeface="+mn-cs"/>
              </a:rPr>
              <a:t>،مفاهیم اخلاقی ومنطقی واجتماعیی پژوهش ژنتیکی ،سلامت ورفتارهای بهداشتی وتاثیرات به هم پیوسته متعدد بررشد کودک مانند:زیستی ،محیطی ،خانوادگی ،اجتماعی ،فرهنگی نشان داده میشود.</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18</a:t>
            </a:fld>
            <a:endParaRPr lang="fa-IR"/>
          </a:p>
        </p:txBody>
      </p:sp>
    </p:spTree>
    <p:extLst>
      <p:ext uri="{BB962C8B-B14F-4D97-AF65-F5344CB8AC3E}">
        <p14:creationId xmlns:p14="http://schemas.microsoft.com/office/powerpoint/2010/main" val="78512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مقدارکمی</a:t>
            </a:r>
            <a:r>
              <a:rPr lang="fa-IR" baseline="0" dirty="0" smtClean="0"/>
              <a:t> نوشته وجود دارد درمورد عملکرد واستفاده ازروشهای کیفی درپروژه های میان رشته ای</a:t>
            </a:r>
          </a:p>
          <a:p>
            <a:r>
              <a:rPr lang="fa-IR" sz="1200" kern="1200" dirty="0" smtClean="0">
                <a:solidFill>
                  <a:schemeClr val="tx1"/>
                </a:solidFill>
                <a:effectLst/>
                <a:latin typeface="+mn-lt"/>
                <a:ea typeface="+mn-ea"/>
                <a:cs typeface="+mn-cs"/>
              </a:rPr>
              <a:t>یافته های پژوهش گزارش می دهند ازدرجات مختلفی ازموفقیت در ادغام روشها ودیدگاه های کیفی ،اما فعالیتهایی که درورای ادغام موفق یا ناموفق هستند شفاف نیستند</a:t>
            </a:r>
          </a:p>
          <a:p>
            <a:r>
              <a:rPr lang="fa-IR" sz="1200" kern="1200" dirty="0" smtClean="0">
                <a:solidFill>
                  <a:schemeClr val="tx1"/>
                </a:solidFill>
                <a:effectLst/>
                <a:latin typeface="+mn-lt"/>
                <a:ea typeface="+mn-ea"/>
                <a:cs typeface="+mn-cs"/>
              </a:rPr>
              <a:t>به همین جهت درادامه مختصری</a:t>
            </a:r>
            <a:r>
              <a:rPr lang="fa-IR" sz="1200" kern="1200" baseline="0" dirty="0" smtClean="0">
                <a:solidFill>
                  <a:schemeClr val="tx1"/>
                </a:solidFill>
                <a:effectLst/>
                <a:latin typeface="+mn-lt"/>
                <a:ea typeface="+mn-ea"/>
                <a:cs typeface="+mn-cs"/>
              </a:rPr>
              <a:t> ازپتانسیل روش کیفی درپژوهش میان رشته ای و همچنین عواملی که باعث افزایش یا مانع ادغام هستند را بیان می کند.</a:t>
            </a:r>
            <a:endParaRPr lang="fa-IR" dirty="0"/>
          </a:p>
        </p:txBody>
      </p:sp>
      <p:sp>
        <p:nvSpPr>
          <p:cNvPr id="4" name="Slide Number Placeholder 3"/>
          <p:cNvSpPr>
            <a:spLocks noGrp="1"/>
          </p:cNvSpPr>
          <p:nvPr>
            <p:ph type="sldNum" sz="quarter" idx="10"/>
          </p:nvPr>
        </p:nvSpPr>
        <p:spPr/>
        <p:txBody>
          <a:bodyPr/>
          <a:lstStyle/>
          <a:p>
            <a:fld id="{7E8F41CA-90A7-495E-AFD5-549F839324D7}" type="slidenum">
              <a:rPr lang="fa-IR" smtClean="0"/>
              <a:t>19</a:t>
            </a:fld>
            <a:endParaRPr lang="fa-IR"/>
          </a:p>
        </p:txBody>
      </p:sp>
    </p:spTree>
    <p:extLst>
      <p:ext uri="{BB962C8B-B14F-4D97-AF65-F5344CB8AC3E}">
        <p14:creationId xmlns:p14="http://schemas.microsoft.com/office/powerpoint/2010/main" val="1379687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7E30C1A7-7A97-4218-BC6E-8F8A02E5B0F8}"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4640831"/>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791F6-ABCD-4B73-8417-1936D932E1D4}" type="datetimeFigureOut">
              <a:rPr lang="fa-IR" smtClean="0"/>
              <a:t>1435/05/06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30C1A7-7A97-4218-BC6E-8F8A02E5B0F8}" type="slidenum">
              <a:rPr lang="fa-IR" smtClean="0"/>
              <a:t>‹#›</a:t>
            </a:fld>
            <a:endParaRPr lang="fa-IR"/>
          </a:p>
        </p:txBody>
      </p:sp>
    </p:spTree>
    <p:extLst>
      <p:ext uri="{BB962C8B-B14F-4D97-AF65-F5344CB8AC3E}">
        <p14:creationId xmlns:p14="http://schemas.microsoft.com/office/powerpoint/2010/main" val="414605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30C1A7-7A97-4218-BC6E-8F8A02E5B0F8}"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2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30C1A7-7A97-4218-BC6E-8F8A02E5B0F8}"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891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30C1A7-7A97-4218-BC6E-8F8A02E5B0F8}" type="slidenum">
              <a:rPr lang="fa-IR" smtClean="0"/>
              <a:t>‹#›</a:t>
            </a:fld>
            <a:endParaRPr lang="fa-IR"/>
          </a:p>
        </p:txBody>
      </p:sp>
    </p:spTree>
    <p:extLst>
      <p:ext uri="{BB962C8B-B14F-4D97-AF65-F5344CB8AC3E}">
        <p14:creationId xmlns:p14="http://schemas.microsoft.com/office/powerpoint/2010/main" val="759898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30C1A7-7A97-4218-BC6E-8F8A02E5B0F8}"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63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30C1A7-7A97-4218-BC6E-8F8A02E5B0F8}"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86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30C1A7-7A97-4218-BC6E-8F8A02E5B0F8}"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09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30C1A7-7A97-4218-BC6E-8F8A02E5B0F8}"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36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Adobe Fangsong Std R" panose="02020400000000000000" pitchFamily="18" charset="-128"/>
                <a:ea typeface="Adobe Fangsong Std R" panose="02020400000000000000" pitchFamily="18" charset="-128"/>
                <a:cs typeface="B Nazani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dobe Fangsong Std R" panose="02020400000000000000" pitchFamily="18" charset="-128"/>
                <a:ea typeface="Adobe Fangsong Std R" panose="02020400000000000000" pitchFamily="18" charset="-128"/>
                <a:cs typeface="B Nazanin" panose="00000400000000000000" pitchFamily="2" charset="-78"/>
              </a:defRPr>
            </a:lvl1pPr>
            <a:lvl2pPr>
              <a:defRPr>
                <a:latin typeface="Adobe Fangsong Std R" panose="02020400000000000000" pitchFamily="18" charset="-128"/>
                <a:ea typeface="Adobe Fangsong Std R" panose="02020400000000000000" pitchFamily="18" charset="-128"/>
                <a:cs typeface="B Nazanin" panose="00000400000000000000" pitchFamily="2" charset="-78"/>
              </a:defRPr>
            </a:lvl2pPr>
            <a:lvl3pPr>
              <a:defRPr>
                <a:latin typeface="Adobe Fangsong Std R" panose="02020400000000000000" pitchFamily="18" charset="-128"/>
                <a:ea typeface="Adobe Fangsong Std R" panose="02020400000000000000" pitchFamily="18" charset="-128"/>
                <a:cs typeface="B Nazanin" panose="00000400000000000000" pitchFamily="2" charset="-78"/>
              </a:defRPr>
            </a:lvl3pPr>
            <a:lvl4pPr>
              <a:defRPr>
                <a:latin typeface="Adobe Fangsong Std R" panose="02020400000000000000" pitchFamily="18" charset="-128"/>
                <a:ea typeface="Adobe Fangsong Std R" panose="02020400000000000000" pitchFamily="18" charset="-128"/>
                <a:cs typeface="B Nazanin" panose="00000400000000000000" pitchFamily="2" charset="-78"/>
              </a:defRPr>
            </a:lvl4pPr>
            <a:lvl5pPr>
              <a:defRPr>
                <a:latin typeface="Adobe Fangsong Std R" panose="02020400000000000000" pitchFamily="18" charset="-128"/>
                <a:ea typeface="Adobe Fangsong Std R" panose="02020400000000000000" pitchFamily="18" charset="-128"/>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30C1A7-7A97-4218-BC6E-8F8A02E5B0F8}" type="slidenum">
              <a:rPr lang="fa-IR" smtClean="0"/>
              <a:t>‹#›</a:t>
            </a:fld>
            <a:endParaRPr lang="fa-IR"/>
          </a:p>
        </p:txBody>
      </p:sp>
    </p:spTree>
    <p:extLst>
      <p:ext uri="{BB962C8B-B14F-4D97-AF65-F5344CB8AC3E}">
        <p14:creationId xmlns:p14="http://schemas.microsoft.com/office/powerpoint/2010/main" val="204304378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791F6-ABCD-4B73-8417-1936D932E1D4}" type="datetimeFigureOut">
              <a:rPr lang="fa-IR" smtClean="0"/>
              <a:t>1435/05/06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30C1A7-7A97-4218-BC6E-8F8A02E5B0F8}"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81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0791F6-ABCD-4B73-8417-1936D932E1D4}" type="datetimeFigureOut">
              <a:rPr lang="fa-IR" smtClean="0"/>
              <a:t>1435/05/06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30C1A7-7A97-4218-BC6E-8F8A02E5B0F8}" type="slidenum">
              <a:rPr lang="fa-IR" smtClean="0"/>
              <a:t>‹#›</a:t>
            </a:fld>
            <a:endParaRPr lang="fa-IR"/>
          </a:p>
        </p:txBody>
      </p:sp>
    </p:spTree>
    <p:extLst>
      <p:ext uri="{BB962C8B-B14F-4D97-AF65-F5344CB8AC3E}">
        <p14:creationId xmlns:p14="http://schemas.microsoft.com/office/powerpoint/2010/main" val="283112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0791F6-ABCD-4B73-8417-1936D932E1D4}" type="datetimeFigureOut">
              <a:rPr lang="fa-IR" smtClean="0"/>
              <a:t>1435/05/06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E30C1A7-7A97-4218-BC6E-8F8A02E5B0F8}"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30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0791F6-ABCD-4B73-8417-1936D932E1D4}" type="datetimeFigureOut">
              <a:rPr lang="fa-IR" smtClean="0"/>
              <a:t>1435/05/06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E30C1A7-7A97-4218-BC6E-8F8A02E5B0F8}"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87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791F6-ABCD-4B73-8417-1936D932E1D4}" type="datetimeFigureOut">
              <a:rPr lang="fa-IR" smtClean="0"/>
              <a:t>1435/05/06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E30C1A7-7A97-4218-BC6E-8F8A02E5B0F8}" type="slidenum">
              <a:rPr lang="fa-IR" smtClean="0"/>
              <a:t>‹#›</a:t>
            </a:fld>
            <a:endParaRPr lang="fa-IR"/>
          </a:p>
        </p:txBody>
      </p:sp>
    </p:spTree>
    <p:extLst>
      <p:ext uri="{BB962C8B-B14F-4D97-AF65-F5344CB8AC3E}">
        <p14:creationId xmlns:p14="http://schemas.microsoft.com/office/powerpoint/2010/main" val="271250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791F6-ABCD-4B73-8417-1936D932E1D4}" type="datetimeFigureOut">
              <a:rPr lang="fa-IR" smtClean="0"/>
              <a:t>1435/05/06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30C1A7-7A97-4218-BC6E-8F8A02E5B0F8}"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27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791F6-ABCD-4B73-8417-1936D932E1D4}" type="datetimeFigureOut">
              <a:rPr lang="fa-IR" smtClean="0"/>
              <a:t>1435/05/06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30C1A7-7A97-4218-BC6E-8F8A02E5B0F8}" type="slidenum">
              <a:rPr lang="fa-IR" smtClean="0"/>
              <a:t>‹#›</a:t>
            </a:fld>
            <a:endParaRPr lang="fa-IR"/>
          </a:p>
        </p:txBody>
      </p:sp>
    </p:spTree>
    <p:extLst>
      <p:ext uri="{BB962C8B-B14F-4D97-AF65-F5344CB8AC3E}">
        <p14:creationId xmlns:p14="http://schemas.microsoft.com/office/powerpoint/2010/main" val="320481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0791F6-ABCD-4B73-8417-1936D932E1D4}" type="datetimeFigureOut">
              <a:rPr lang="fa-IR" smtClean="0"/>
              <a:t>1435/05/06</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30C1A7-7A97-4218-BC6E-8F8A02E5B0F8}" type="slidenum">
              <a:rPr lang="fa-IR" smtClean="0"/>
              <a:t>‹#›</a:t>
            </a:fld>
            <a:endParaRPr lang="fa-IR"/>
          </a:p>
        </p:txBody>
      </p:sp>
    </p:spTree>
    <p:extLst>
      <p:ext uri="{BB962C8B-B14F-4D97-AF65-F5344CB8AC3E}">
        <p14:creationId xmlns:p14="http://schemas.microsoft.com/office/powerpoint/2010/main" val="24334859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13224"/>
            <a:ext cx="6815669" cy="1515533"/>
          </a:xfrm>
        </p:spPr>
        <p:txBody>
          <a:bodyPr/>
          <a:lstStyle/>
          <a:p>
            <a:r>
              <a:rPr lang="fa-IR" dirty="0" smtClean="0">
                <a:latin typeface="IranNastaliq" panose="02020505000000020003" pitchFamily="18" charset="0"/>
                <a:cs typeface="IranNastaliq" panose="02020505000000020003" pitchFamily="18" charset="0"/>
              </a:rPr>
              <a:t>بسم الله الرحمن الرحیم</a:t>
            </a:r>
            <a:endParaRPr lang="fa-IR" dirty="0">
              <a:latin typeface="IranNastaliq" panose="02020505000000020003" pitchFamily="18" charset="0"/>
              <a:cs typeface="IranNastaliq" panose="02020505000000020003" pitchFamily="18" charset="0"/>
            </a:endParaRPr>
          </a:p>
        </p:txBody>
      </p:sp>
      <p:sp>
        <p:nvSpPr>
          <p:cNvPr id="3" name="Subtitle 2"/>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334230533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Interdisciplinary studies is not:</a:t>
            </a:r>
            <a:endParaRPr lang="fa-IR" dirty="0"/>
          </a:p>
        </p:txBody>
      </p:sp>
      <p:sp>
        <p:nvSpPr>
          <p:cNvPr id="3" name="Content Placeholder 2"/>
          <p:cNvSpPr>
            <a:spLocks noGrp="1"/>
          </p:cNvSpPr>
          <p:nvPr>
            <p:ph idx="1"/>
          </p:nvPr>
        </p:nvSpPr>
        <p:spPr/>
        <p:txBody>
          <a:bodyPr/>
          <a:lstStyle/>
          <a:p>
            <a:pPr algn="l" rtl="0"/>
            <a:r>
              <a:rPr lang="en-US" dirty="0" smtClean="0"/>
              <a:t>Teamwork(</a:t>
            </a:r>
            <a:r>
              <a:rPr lang="fa-IR" dirty="0" smtClean="0"/>
              <a:t>کارگروهی</a:t>
            </a:r>
            <a:r>
              <a:rPr lang="en-US" dirty="0" smtClean="0"/>
              <a:t>)</a:t>
            </a:r>
          </a:p>
          <a:p>
            <a:pPr algn="l" rtl="0"/>
            <a:r>
              <a:rPr lang="en-US" dirty="0"/>
              <a:t>Multidisciplinary </a:t>
            </a:r>
            <a:r>
              <a:rPr lang="en-US" dirty="0" smtClean="0"/>
              <a:t>studies(</a:t>
            </a:r>
            <a:r>
              <a:rPr lang="fa-IR" dirty="0" smtClean="0"/>
              <a:t>مطالعات چندرشته ای</a:t>
            </a:r>
            <a:r>
              <a:rPr lang="en-US" dirty="0" smtClean="0"/>
              <a:t>)</a:t>
            </a:r>
          </a:p>
          <a:p>
            <a:pPr algn="l" rtl="0"/>
            <a:r>
              <a:rPr lang="en-US" dirty="0"/>
              <a:t>Transdisciplinary </a:t>
            </a:r>
            <a:r>
              <a:rPr lang="en-US" dirty="0" smtClean="0"/>
              <a:t>studies(</a:t>
            </a:r>
            <a:r>
              <a:rPr lang="fa-IR" dirty="0" smtClean="0"/>
              <a:t>مطالعات فرارشته ای</a:t>
            </a:r>
            <a:r>
              <a:rPr lang="en-US" dirty="0" smtClean="0"/>
              <a:t>)</a:t>
            </a:r>
          </a:p>
          <a:p>
            <a:pPr algn="l" rtl="0"/>
            <a:endParaRPr lang="fa-IR" dirty="0"/>
          </a:p>
        </p:txBody>
      </p:sp>
    </p:spTree>
    <p:extLst>
      <p:ext uri="{BB962C8B-B14F-4D97-AF65-F5344CB8AC3E}">
        <p14:creationId xmlns:p14="http://schemas.microsoft.com/office/powerpoint/2010/main" val="278435558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تفاوت مطالعات میان رشته ای با چندرشته ای </a:t>
            </a:r>
            <a:endParaRPr lang="fa-IR" dirty="0"/>
          </a:p>
        </p:txBody>
      </p:sp>
      <p:sp>
        <p:nvSpPr>
          <p:cNvPr id="3" name="Content Placeholder 2"/>
          <p:cNvSpPr>
            <a:spLocks noGrp="1"/>
          </p:cNvSpPr>
          <p:nvPr>
            <p:ph idx="1"/>
          </p:nvPr>
        </p:nvSpPr>
        <p:spPr/>
        <p:txBody>
          <a:bodyPr/>
          <a:lstStyle/>
          <a:p>
            <a:r>
              <a:rPr lang="fa-IR" dirty="0" smtClean="0"/>
              <a:t>درمفهوم میان رشته ای </a:t>
            </a:r>
            <a:r>
              <a:rPr lang="fa-IR" b="1" dirty="0" smtClean="0"/>
              <a:t>ائتلاف ودرهم تنیدگی</a:t>
            </a:r>
            <a:r>
              <a:rPr lang="fa-IR" dirty="0" smtClean="0"/>
              <a:t> فهم وشناخت ازدویا چند مرجع مختلف که </a:t>
            </a:r>
            <a:r>
              <a:rPr lang="fa-IR" b="1" dirty="0" smtClean="0"/>
              <a:t>منجربه یک فهم یا شناخت عمیق ترو دقیق تر </a:t>
            </a:r>
            <a:r>
              <a:rPr lang="fa-IR" dirty="0" smtClean="0"/>
              <a:t>می شود شاخص است .</a:t>
            </a:r>
          </a:p>
          <a:p>
            <a:r>
              <a:rPr lang="fa-IR" dirty="0" smtClean="0"/>
              <a:t>اما درمطالعات چندرشته ای </a:t>
            </a:r>
            <a:r>
              <a:rPr lang="fa-IR" b="1" dirty="0" smtClean="0"/>
              <a:t>هدف صرفا بهره گیری ازروشها وفهم موجود</a:t>
            </a:r>
            <a:r>
              <a:rPr lang="fa-IR" dirty="0" smtClean="0"/>
              <a:t> درچند رشته مختلف به جهت حل یک مساله وموضوع خاص . (ازدرهم تنیدگی افکار و روشها خبری نیست )</a:t>
            </a:r>
            <a:endParaRPr lang="fa-IR" dirty="0"/>
          </a:p>
        </p:txBody>
      </p:sp>
    </p:spTree>
    <p:extLst>
      <p:ext uri="{BB962C8B-B14F-4D97-AF65-F5344CB8AC3E}">
        <p14:creationId xmlns:p14="http://schemas.microsoft.com/office/powerpoint/2010/main" val="49779373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تفاوت مطالعات میان رشته ای وفرارشته ای </a:t>
            </a:r>
            <a:endParaRPr lang="fa-IR" dirty="0"/>
          </a:p>
        </p:txBody>
      </p:sp>
      <p:sp>
        <p:nvSpPr>
          <p:cNvPr id="3" name="Content Placeholder 2"/>
          <p:cNvSpPr>
            <a:spLocks noGrp="1"/>
          </p:cNvSpPr>
          <p:nvPr>
            <p:ph idx="1"/>
          </p:nvPr>
        </p:nvSpPr>
        <p:spPr/>
        <p:txBody>
          <a:bodyPr/>
          <a:lstStyle/>
          <a:p>
            <a:pPr marL="0" indent="0">
              <a:buNone/>
            </a:pPr>
            <a:r>
              <a:rPr lang="fa-IR" dirty="0" smtClean="0"/>
              <a:t>مطالعات فرارشته ای : </a:t>
            </a:r>
          </a:p>
          <a:p>
            <a:pPr>
              <a:buFont typeface="Wingdings" panose="05000000000000000000" pitchFamily="2" charset="2"/>
              <a:buChar char="§"/>
            </a:pPr>
            <a:r>
              <a:rPr lang="fa-IR" dirty="0" smtClean="0"/>
              <a:t>صرفا به کاربرد نتایج وروشهای یک رشته درحل مسائل یا مطالعه مفاهیم دررشته دیگر می پردازد.</a:t>
            </a:r>
          </a:p>
          <a:p>
            <a:pPr>
              <a:buFont typeface="Wingdings" panose="05000000000000000000" pitchFamily="2" charset="2"/>
              <a:buChar char="§"/>
            </a:pPr>
            <a:r>
              <a:rPr lang="fa-IR" dirty="0" smtClean="0"/>
              <a:t>تبادل یا مقابله افکار دراین عمل صورت نمی گیرد .</a:t>
            </a:r>
          </a:p>
          <a:p>
            <a:pPr>
              <a:buFont typeface="Wingdings" panose="05000000000000000000" pitchFamily="2" charset="2"/>
              <a:buChar char="§"/>
            </a:pPr>
            <a:r>
              <a:rPr lang="fa-IR" dirty="0" smtClean="0"/>
              <a:t>شناخت عمیق تری از موضوع حاصل نمی شود.</a:t>
            </a:r>
          </a:p>
          <a:p>
            <a:pPr>
              <a:buFont typeface="Wingdings" panose="05000000000000000000" pitchFamily="2" charset="2"/>
              <a:buChar char="§"/>
            </a:pPr>
            <a:r>
              <a:rPr lang="fa-IR" dirty="0" smtClean="0"/>
              <a:t>نتیجه یا حکم مورد نظر به صورت بسته ای دررشته دیگر به کار گرفته می شود.</a:t>
            </a:r>
            <a:endParaRPr lang="fa-IR" dirty="0"/>
          </a:p>
        </p:txBody>
      </p:sp>
    </p:spTree>
    <p:extLst>
      <p:ext uri="{BB962C8B-B14F-4D97-AF65-F5344CB8AC3E}">
        <p14:creationId xmlns:p14="http://schemas.microsoft.com/office/powerpoint/2010/main" val="407998333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INTERDISCIPLINARY RESEARCH</a:t>
            </a:r>
            <a:endParaRPr lang="fa-IR" dirty="0"/>
          </a:p>
        </p:txBody>
      </p:sp>
      <p:sp>
        <p:nvSpPr>
          <p:cNvPr id="3" name="Content Placeholder 2"/>
          <p:cNvSpPr>
            <a:spLocks noGrp="1"/>
          </p:cNvSpPr>
          <p:nvPr>
            <p:ph idx="1"/>
          </p:nvPr>
        </p:nvSpPr>
        <p:spPr/>
        <p:txBody>
          <a:bodyPr/>
          <a:lstStyle/>
          <a:p>
            <a:pPr algn="ctr" rtl="0"/>
            <a:r>
              <a:rPr lang="en-US" b="1" dirty="0"/>
              <a:t>Interdisciplinary research integrates perspectives and</a:t>
            </a:r>
          </a:p>
          <a:p>
            <a:pPr marL="0" indent="0" algn="ctr" rtl="0">
              <a:buNone/>
            </a:pPr>
            <a:r>
              <a:rPr lang="en-US" b="1" dirty="0"/>
              <a:t>methods from two or more disciplines to investigate a</a:t>
            </a:r>
          </a:p>
          <a:p>
            <a:pPr marL="0" indent="0" algn="ctr" rtl="0">
              <a:buNone/>
            </a:pPr>
            <a:r>
              <a:rPr lang="en-US" b="1" dirty="0"/>
              <a:t>topic or an issue</a:t>
            </a:r>
            <a:endParaRPr lang="fa-IR" dirty="0"/>
          </a:p>
        </p:txBody>
      </p:sp>
    </p:spTree>
    <p:extLst>
      <p:ext uri="{BB962C8B-B14F-4D97-AF65-F5344CB8AC3E}">
        <p14:creationId xmlns:p14="http://schemas.microsoft.com/office/powerpoint/2010/main" val="98369964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rtl="0">
              <a:lnSpc>
                <a:spcPct val="150000"/>
              </a:lnSpc>
            </a:pPr>
            <a:r>
              <a:rPr lang="en-US" b="1" u="sng" dirty="0"/>
              <a:t>It has been distinguished from </a:t>
            </a:r>
            <a:r>
              <a:rPr lang="en-US" b="1" u="sng" dirty="0" smtClean="0"/>
              <a:t>multidisciplinary research              </a:t>
            </a:r>
            <a:r>
              <a:rPr lang="en-US" b="1" dirty="0" smtClean="0"/>
              <a:t>in </a:t>
            </a:r>
            <a:r>
              <a:rPr lang="en-US" b="1" dirty="0"/>
              <a:t>which individuals and </a:t>
            </a:r>
            <a:r>
              <a:rPr lang="en-US" b="1" dirty="0" smtClean="0"/>
              <a:t>teams                                                      trained </a:t>
            </a:r>
            <a:r>
              <a:rPr lang="en-US" b="1" dirty="0"/>
              <a:t>in different academic traditions focus on </a:t>
            </a:r>
            <a:r>
              <a:rPr lang="en-US" b="1" dirty="0" smtClean="0"/>
              <a:t>                         a</a:t>
            </a:r>
            <a:r>
              <a:rPr lang="en-US" b="1" dirty="0"/>
              <a:t> </a:t>
            </a:r>
            <a:r>
              <a:rPr lang="en-US" b="1" dirty="0" smtClean="0"/>
              <a:t>common </a:t>
            </a:r>
            <a:r>
              <a:rPr lang="en-US" b="1" dirty="0"/>
              <a:t>problem but are not charged with </a:t>
            </a:r>
            <a:r>
              <a:rPr lang="en-US" b="1" dirty="0" smtClean="0"/>
              <a:t>integrating       concepts </a:t>
            </a:r>
            <a:r>
              <a:rPr lang="en-US" b="1" dirty="0"/>
              <a:t>and methods to address that problem. </a:t>
            </a:r>
            <a:endParaRPr lang="fa-IR" dirty="0"/>
          </a:p>
        </p:txBody>
      </p:sp>
    </p:spTree>
    <p:extLst>
      <p:ext uri="{BB962C8B-B14F-4D97-AF65-F5344CB8AC3E}">
        <p14:creationId xmlns:p14="http://schemas.microsoft.com/office/powerpoint/2010/main" val="378510762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08125" y="735074"/>
            <a:ext cx="9144000" cy="1143000"/>
          </a:xfrm>
        </p:spPr>
        <p:txBody>
          <a:bodyPr/>
          <a:lstStyle/>
          <a:p>
            <a:r>
              <a:rPr lang="en-US" sz="4000" dirty="0">
                <a:solidFill>
                  <a:srgbClr val="0000CC"/>
                </a:solidFill>
                <a:latin typeface="Adobe Fangsong Std R" panose="02020400000000000000" pitchFamily="18" charset="-128"/>
                <a:ea typeface="Adobe Fangsong Std R" panose="02020400000000000000" pitchFamily="18" charset="-128"/>
              </a:rPr>
              <a:t>Multi- and Interdisciplinary Research</a:t>
            </a:r>
          </a:p>
        </p:txBody>
      </p:sp>
      <p:sp>
        <p:nvSpPr>
          <p:cNvPr id="26627" name="Rectangle 3"/>
          <p:cNvSpPr>
            <a:spLocks noGrp="1" noChangeArrowheads="1"/>
          </p:cNvSpPr>
          <p:nvPr>
            <p:ph type="body" sz="half" idx="1"/>
          </p:nvPr>
        </p:nvSpPr>
        <p:spPr/>
        <p:txBody>
          <a:bodyPr/>
          <a:lstStyle/>
          <a:p>
            <a:pPr>
              <a:lnSpc>
                <a:spcPct val="90000"/>
              </a:lnSpc>
              <a:buFontTx/>
              <a:buNone/>
            </a:pPr>
            <a:r>
              <a:rPr lang="en-US" b="1"/>
              <a:t>   </a:t>
            </a:r>
          </a:p>
        </p:txBody>
      </p:sp>
      <p:sp>
        <p:nvSpPr>
          <p:cNvPr id="26628" name="Rectangle 4"/>
          <p:cNvSpPr>
            <a:spLocks noGrp="1" noChangeArrowheads="1"/>
          </p:cNvSpPr>
          <p:nvPr>
            <p:ph type="body" sz="half" idx="2"/>
          </p:nvPr>
        </p:nvSpPr>
        <p:spPr>
          <a:xfrm>
            <a:off x="1828801" y="1752600"/>
            <a:ext cx="4800600" cy="4114800"/>
          </a:xfrm>
        </p:spPr>
        <p:txBody>
          <a:bodyPr/>
          <a:lstStyle/>
          <a:p>
            <a:endParaRPr lang="en-US" b="1" dirty="0">
              <a:solidFill>
                <a:srgbClr val="000000"/>
              </a:solidFill>
            </a:endParaRPr>
          </a:p>
          <a:p>
            <a:endParaRPr lang="en-US" b="1" dirty="0">
              <a:solidFill>
                <a:srgbClr val="000000"/>
              </a:solidFill>
            </a:endParaRPr>
          </a:p>
          <a:p>
            <a:pPr>
              <a:buFontTx/>
              <a:buNone/>
            </a:pPr>
            <a:r>
              <a:rPr lang="en-US" b="1" dirty="0">
                <a:solidFill>
                  <a:srgbClr val="000000"/>
                </a:solidFill>
              </a:rPr>
              <a:t>	</a:t>
            </a:r>
          </a:p>
        </p:txBody>
      </p:sp>
      <p:sp>
        <p:nvSpPr>
          <p:cNvPr id="26629" name="Line 5"/>
          <p:cNvSpPr>
            <a:spLocks noChangeShapeType="1"/>
          </p:cNvSpPr>
          <p:nvPr/>
        </p:nvSpPr>
        <p:spPr bwMode="auto">
          <a:xfrm>
            <a:off x="2590800" y="2590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30" name="Line 6"/>
          <p:cNvSpPr>
            <a:spLocks noChangeShapeType="1"/>
          </p:cNvSpPr>
          <p:nvPr/>
        </p:nvSpPr>
        <p:spPr bwMode="auto">
          <a:xfrm>
            <a:off x="3276600" y="2889738"/>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36" name="Line 12"/>
          <p:cNvSpPr>
            <a:spLocks noChangeShapeType="1"/>
          </p:cNvSpPr>
          <p:nvPr/>
        </p:nvSpPr>
        <p:spPr bwMode="auto">
          <a:xfrm flipH="1" flipV="1">
            <a:off x="2819400" y="2508738"/>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37" name="Line 13"/>
          <p:cNvSpPr>
            <a:spLocks noChangeShapeType="1"/>
          </p:cNvSpPr>
          <p:nvPr/>
        </p:nvSpPr>
        <p:spPr bwMode="auto">
          <a:xfrm flipH="1">
            <a:off x="2971800" y="2989384"/>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38" name="Text Box 14"/>
          <p:cNvSpPr txBox="1">
            <a:spLocks noChangeArrowheads="1"/>
          </p:cNvSpPr>
          <p:nvPr/>
        </p:nvSpPr>
        <p:spPr bwMode="auto">
          <a:xfrm>
            <a:off x="2286000" y="23622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A</a:t>
            </a:r>
          </a:p>
        </p:txBody>
      </p:sp>
      <p:sp>
        <p:nvSpPr>
          <p:cNvPr id="26639" name="Text Box 15"/>
          <p:cNvSpPr txBox="1">
            <a:spLocks noChangeArrowheads="1"/>
          </p:cNvSpPr>
          <p:nvPr/>
        </p:nvSpPr>
        <p:spPr bwMode="auto">
          <a:xfrm>
            <a:off x="2270125" y="31003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6640" name="Text Box 16"/>
          <p:cNvSpPr txBox="1">
            <a:spLocks noChangeArrowheads="1"/>
          </p:cNvSpPr>
          <p:nvPr/>
        </p:nvSpPr>
        <p:spPr bwMode="auto">
          <a:xfrm>
            <a:off x="3234178" y="2960932"/>
            <a:ext cx="22919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   </a:t>
            </a:r>
            <a:r>
              <a:rPr lang="en-US" sz="2000" b="1" dirty="0"/>
              <a:t>common problem</a:t>
            </a:r>
          </a:p>
        </p:txBody>
      </p:sp>
      <p:sp>
        <p:nvSpPr>
          <p:cNvPr id="26641" name="Line 17"/>
          <p:cNvSpPr>
            <a:spLocks noChangeShapeType="1"/>
          </p:cNvSpPr>
          <p:nvPr/>
        </p:nvSpPr>
        <p:spPr bwMode="auto">
          <a:xfrm>
            <a:off x="4267200" y="4800600"/>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42" name="Text Box 18"/>
          <p:cNvSpPr txBox="1">
            <a:spLocks noChangeArrowheads="1"/>
          </p:cNvSpPr>
          <p:nvPr/>
        </p:nvSpPr>
        <p:spPr bwMode="auto">
          <a:xfrm>
            <a:off x="3489325" y="2474425"/>
            <a:ext cx="1614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     </a:t>
            </a:r>
            <a:r>
              <a:rPr lang="en-US" sz="2000" b="1" dirty="0"/>
              <a:t>Work  on</a:t>
            </a:r>
            <a:r>
              <a:rPr lang="en-US" dirty="0"/>
              <a:t>  </a:t>
            </a:r>
          </a:p>
        </p:txBody>
      </p:sp>
      <p:sp>
        <p:nvSpPr>
          <p:cNvPr id="26646" name="Line 22"/>
          <p:cNvSpPr>
            <a:spLocks noChangeShapeType="1"/>
          </p:cNvSpPr>
          <p:nvPr/>
        </p:nvSpPr>
        <p:spPr bwMode="auto">
          <a:xfrm flipH="1" flipV="1">
            <a:off x="2819400" y="4419600"/>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47" name="Line 23"/>
          <p:cNvSpPr>
            <a:spLocks noChangeShapeType="1"/>
          </p:cNvSpPr>
          <p:nvPr/>
        </p:nvSpPr>
        <p:spPr bwMode="auto">
          <a:xfrm flipH="1">
            <a:off x="3048000" y="4800600"/>
            <a:ext cx="228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49" name="Line 25"/>
          <p:cNvSpPr>
            <a:spLocks noChangeShapeType="1"/>
          </p:cNvSpPr>
          <p:nvPr/>
        </p:nvSpPr>
        <p:spPr bwMode="auto">
          <a:xfrm>
            <a:off x="4343400" y="2889738"/>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50" name="Text Box 26"/>
          <p:cNvSpPr txBox="1">
            <a:spLocks noChangeArrowheads="1"/>
          </p:cNvSpPr>
          <p:nvPr/>
        </p:nvSpPr>
        <p:spPr bwMode="auto">
          <a:xfrm>
            <a:off x="2286000" y="4267201"/>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26651" name="Text Box 27"/>
          <p:cNvSpPr txBox="1">
            <a:spLocks noChangeArrowheads="1"/>
          </p:cNvSpPr>
          <p:nvPr/>
        </p:nvSpPr>
        <p:spPr bwMode="auto">
          <a:xfrm>
            <a:off x="2286000" y="5181601"/>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6653" name="Text Box 29"/>
          <p:cNvSpPr txBox="1">
            <a:spLocks noChangeArrowheads="1"/>
          </p:cNvSpPr>
          <p:nvPr/>
        </p:nvSpPr>
        <p:spPr bwMode="auto">
          <a:xfrm>
            <a:off x="5622925" y="46243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a:t>
            </a:r>
          </a:p>
        </p:txBody>
      </p:sp>
      <p:sp>
        <p:nvSpPr>
          <p:cNvPr id="26656" name="Line 32"/>
          <p:cNvSpPr>
            <a:spLocks noChangeShapeType="1"/>
          </p:cNvSpPr>
          <p:nvPr/>
        </p:nvSpPr>
        <p:spPr bwMode="auto">
          <a:xfrm flipV="1">
            <a:off x="5562600" y="2508738"/>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57" name="Line 33"/>
          <p:cNvSpPr>
            <a:spLocks noChangeShapeType="1"/>
          </p:cNvSpPr>
          <p:nvPr/>
        </p:nvSpPr>
        <p:spPr bwMode="auto">
          <a:xfrm>
            <a:off x="5562600" y="2989384"/>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58" name="Text Box 34"/>
          <p:cNvSpPr txBox="1">
            <a:spLocks noChangeArrowheads="1"/>
          </p:cNvSpPr>
          <p:nvPr/>
        </p:nvSpPr>
        <p:spPr bwMode="auto">
          <a:xfrm>
            <a:off x="6080125" y="2355972"/>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A</a:t>
            </a:r>
          </a:p>
        </p:txBody>
      </p:sp>
      <p:sp>
        <p:nvSpPr>
          <p:cNvPr id="26659" name="Text Box 35"/>
          <p:cNvSpPr txBox="1">
            <a:spLocks noChangeArrowheads="1"/>
          </p:cNvSpPr>
          <p:nvPr/>
        </p:nvSpPr>
        <p:spPr bwMode="auto">
          <a:xfrm>
            <a:off x="6080125" y="310038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6660" name="Text Box 36"/>
          <p:cNvSpPr txBox="1">
            <a:spLocks noChangeArrowheads="1"/>
          </p:cNvSpPr>
          <p:nvPr/>
        </p:nvSpPr>
        <p:spPr bwMode="auto">
          <a:xfrm>
            <a:off x="7391400" y="2668588"/>
            <a:ext cx="2586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Arial" panose="020B0604020202020204" pitchFamily="34" charset="0"/>
              </a:rPr>
              <a:t>Multidisciplinary</a:t>
            </a:r>
          </a:p>
        </p:txBody>
      </p:sp>
      <p:sp>
        <p:nvSpPr>
          <p:cNvPr id="26661" name="Text Box 37"/>
          <p:cNvSpPr txBox="1">
            <a:spLocks noChangeArrowheads="1"/>
          </p:cNvSpPr>
          <p:nvPr/>
        </p:nvSpPr>
        <p:spPr bwMode="auto">
          <a:xfrm>
            <a:off x="7391401" y="4573588"/>
            <a:ext cx="2620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Arial" panose="020B0604020202020204" pitchFamily="34" charset="0"/>
              </a:rPr>
              <a:t>Interdisciplinary </a:t>
            </a:r>
          </a:p>
        </p:txBody>
      </p:sp>
      <p:sp>
        <p:nvSpPr>
          <p:cNvPr id="26662" name="Line 38"/>
          <p:cNvSpPr>
            <a:spLocks noChangeShapeType="1"/>
          </p:cNvSpPr>
          <p:nvPr/>
        </p:nvSpPr>
        <p:spPr bwMode="auto">
          <a:xfrm>
            <a:off x="3276600" y="2989384"/>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63" name="Line 39"/>
          <p:cNvSpPr>
            <a:spLocks noChangeShapeType="1"/>
          </p:cNvSpPr>
          <p:nvPr/>
        </p:nvSpPr>
        <p:spPr bwMode="auto">
          <a:xfrm>
            <a:off x="4343400" y="2989384"/>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64" name="Line 40"/>
          <p:cNvSpPr>
            <a:spLocks noChangeShapeType="1"/>
          </p:cNvSpPr>
          <p:nvPr/>
        </p:nvSpPr>
        <p:spPr bwMode="auto">
          <a:xfrm>
            <a:off x="3276600" y="4800600"/>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65" name="Text Box 41"/>
          <p:cNvSpPr txBox="1">
            <a:spLocks noChangeArrowheads="1"/>
          </p:cNvSpPr>
          <p:nvPr/>
        </p:nvSpPr>
        <p:spPr bwMode="auto">
          <a:xfrm>
            <a:off x="3657601" y="4419601"/>
            <a:ext cx="1395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t>Interaction</a:t>
            </a:r>
          </a:p>
        </p:txBody>
      </p:sp>
      <p:sp>
        <p:nvSpPr>
          <p:cNvPr id="26666" name="Text Box 42"/>
          <p:cNvSpPr txBox="1">
            <a:spLocks noChangeArrowheads="1"/>
          </p:cNvSpPr>
          <p:nvPr/>
        </p:nvSpPr>
        <p:spPr bwMode="auto">
          <a:xfrm>
            <a:off x="3237142" y="4953000"/>
            <a:ext cx="24778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t>forges new discipline</a:t>
            </a:r>
          </a:p>
        </p:txBody>
      </p:sp>
    </p:spTree>
    <p:extLst>
      <p:ext uri="{BB962C8B-B14F-4D97-AF65-F5344CB8AC3E}">
        <p14:creationId xmlns:p14="http://schemas.microsoft.com/office/powerpoint/2010/main" val="2037616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ctr" rtl="0">
              <a:lnSpc>
                <a:spcPct val="150000"/>
              </a:lnSpc>
            </a:pPr>
            <a:r>
              <a:rPr lang="en-US" b="1" u="sng" dirty="0"/>
              <a:t>It </a:t>
            </a:r>
            <a:r>
              <a:rPr lang="en-US" b="1" u="sng" dirty="0" smtClean="0"/>
              <a:t>has </a:t>
            </a:r>
            <a:r>
              <a:rPr lang="en-US" b="1" u="sng" dirty="0"/>
              <a:t>been distinguished from, or regarded as a </a:t>
            </a:r>
            <a:r>
              <a:rPr lang="en-US" b="1" u="sng" dirty="0" smtClean="0"/>
              <a:t>subtype of</a:t>
            </a:r>
            <a:r>
              <a:rPr lang="en-US" b="1" dirty="0"/>
              <a:t>, </a:t>
            </a:r>
            <a:r>
              <a:rPr lang="en-US" b="1" u="sng" dirty="0"/>
              <a:t>transdisciplinary </a:t>
            </a:r>
            <a:r>
              <a:rPr lang="en-US" b="1" u="sng" dirty="0" smtClean="0"/>
              <a:t>research                                                 </a:t>
            </a:r>
            <a:r>
              <a:rPr lang="en-US" b="1" dirty="0"/>
              <a:t>where </a:t>
            </a:r>
            <a:r>
              <a:rPr lang="en-US" b="1" dirty="0" smtClean="0"/>
              <a:t>diverse researchers </a:t>
            </a:r>
            <a:r>
              <a:rPr lang="en-US" b="1" dirty="0"/>
              <a:t>attempt to transcend disciplinary </a:t>
            </a:r>
            <a:r>
              <a:rPr lang="en-US" b="1" dirty="0" smtClean="0"/>
              <a:t>boundaries to </a:t>
            </a:r>
            <a:r>
              <a:rPr lang="en-US" b="1" dirty="0"/>
              <a:t>create novel ways of thinking about the topic</a:t>
            </a:r>
          </a:p>
          <a:p>
            <a:pPr marL="0" indent="0" algn="ctr" rtl="0">
              <a:lnSpc>
                <a:spcPct val="150000"/>
              </a:lnSpc>
              <a:buNone/>
            </a:pPr>
            <a:r>
              <a:rPr lang="en-US" b="1" dirty="0"/>
              <a:t>of interest and to advance methods of investigation</a:t>
            </a:r>
            <a:r>
              <a:rPr lang="en-US" b="1" dirty="0" smtClean="0"/>
              <a:t>.</a:t>
            </a:r>
            <a:endParaRPr lang="en-US" b="1" dirty="0"/>
          </a:p>
        </p:txBody>
      </p:sp>
    </p:spTree>
    <p:extLst>
      <p:ext uri="{BB962C8B-B14F-4D97-AF65-F5344CB8AC3E}">
        <p14:creationId xmlns:p14="http://schemas.microsoft.com/office/powerpoint/2010/main" val="295538516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6" name="Rectangle 5"/>
          <p:cNvSpPr/>
          <p:nvPr/>
        </p:nvSpPr>
        <p:spPr>
          <a:xfrm>
            <a:off x="1295401" y="2864005"/>
            <a:ext cx="9501553" cy="2308324"/>
          </a:xfrm>
          <a:prstGeom prst="rect">
            <a:avLst/>
          </a:prstGeom>
        </p:spPr>
        <p:txBody>
          <a:bodyPr wrap="square">
            <a:spAutoFit/>
          </a:bodyPr>
          <a:lstStyle/>
          <a:p>
            <a:pPr algn="ctr">
              <a:lnSpc>
                <a:spcPct val="150000"/>
              </a:lnSpc>
            </a:pPr>
            <a:r>
              <a:rPr lang="en-US" sz="2400" b="1" dirty="0">
                <a:solidFill>
                  <a:srgbClr val="000000"/>
                </a:solidFill>
                <a:latin typeface="Adobe Fangsong Std R" panose="02020400000000000000" pitchFamily="18" charset="-128"/>
                <a:ea typeface="Adobe Fangsong Std R" panose="02020400000000000000" pitchFamily="18" charset="-128"/>
              </a:rPr>
              <a:t>it has gained prominence recently due to </a:t>
            </a:r>
            <a:endParaRPr lang="en-US" sz="2400" b="1" dirty="0" smtClean="0">
              <a:solidFill>
                <a:srgbClr val="000000"/>
              </a:solidFill>
              <a:latin typeface="Adobe Fangsong Std R" panose="02020400000000000000" pitchFamily="18" charset="-128"/>
              <a:ea typeface="Adobe Fangsong Std R" panose="02020400000000000000" pitchFamily="18" charset="-128"/>
            </a:endParaRPr>
          </a:p>
          <a:p>
            <a:pPr algn="ctr">
              <a:lnSpc>
                <a:spcPct val="150000"/>
              </a:lnSpc>
            </a:pPr>
            <a:r>
              <a:rPr lang="en-US" sz="2400" b="1" dirty="0" err="1" smtClean="0">
                <a:solidFill>
                  <a:srgbClr val="000000"/>
                </a:solidFill>
                <a:latin typeface="Adobe Fangsong Std R" panose="02020400000000000000" pitchFamily="18" charset="-128"/>
                <a:ea typeface="Adobe Fangsong Std R" panose="02020400000000000000" pitchFamily="18" charset="-128"/>
              </a:rPr>
              <a:t>the“big</a:t>
            </a:r>
            <a:r>
              <a:rPr lang="en-US" sz="2400" b="1" dirty="0" smtClean="0">
                <a:solidFill>
                  <a:srgbClr val="000000"/>
                </a:solidFill>
                <a:latin typeface="Adobe Fangsong Std R" panose="02020400000000000000" pitchFamily="18" charset="-128"/>
                <a:ea typeface="Adobe Fangsong Std R" panose="02020400000000000000" pitchFamily="18" charset="-128"/>
              </a:rPr>
              <a:t> </a:t>
            </a:r>
            <a:r>
              <a:rPr lang="en-US" sz="2400" b="1" dirty="0" err="1" smtClean="0">
                <a:solidFill>
                  <a:srgbClr val="000000"/>
                </a:solidFill>
                <a:latin typeface="Adobe Fangsong Std R" panose="02020400000000000000" pitchFamily="18" charset="-128"/>
                <a:ea typeface="Adobe Fangsong Std R" panose="02020400000000000000" pitchFamily="18" charset="-128"/>
              </a:rPr>
              <a:t>science”revolution</a:t>
            </a:r>
            <a:endParaRPr lang="en-US" sz="2400" b="1" dirty="0" smtClean="0">
              <a:solidFill>
                <a:srgbClr val="000000"/>
              </a:solidFill>
              <a:latin typeface="Adobe Fangsong Std R" panose="02020400000000000000" pitchFamily="18" charset="-128"/>
              <a:ea typeface="Adobe Fangsong Std R" panose="02020400000000000000" pitchFamily="18" charset="-128"/>
            </a:endParaRPr>
          </a:p>
          <a:p>
            <a:pPr algn="ctr">
              <a:lnSpc>
                <a:spcPct val="150000"/>
              </a:lnSpc>
            </a:pPr>
            <a:r>
              <a:rPr lang="en-US" sz="2400" b="1" dirty="0" smtClean="0">
                <a:solidFill>
                  <a:srgbClr val="000000"/>
                </a:solidFill>
                <a:latin typeface="Adobe Fangsong Std R" panose="02020400000000000000" pitchFamily="18" charset="-128"/>
                <a:ea typeface="Adobe Fangsong Std R" panose="02020400000000000000" pitchFamily="18" charset="-128"/>
              </a:rPr>
              <a:t> </a:t>
            </a:r>
            <a:r>
              <a:rPr lang="en-US" sz="2400" b="1" dirty="0">
                <a:solidFill>
                  <a:srgbClr val="000000"/>
                </a:solidFill>
                <a:latin typeface="Adobe Fangsong Std R" panose="02020400000000000000" pitchFamily="18" charset="-128"/>
                <a:ea typeface="Adobe Fangsong Std R" panose="02020400000000000000" pitchFamily="18" charset="-128"/>
              </a:rPr>
              <a:t>that encourages and funds large,</a:t>
            </a:r>
          </a:p>
          <a:p>
            <a:pPr algn="ctr">
              <a:lnSpc>
                <a:spcPct val="150000"/>
              </a:lnSpc>
            </a:pPr>
            <a:r>
              <a:rPr lang="en-US" sz="2400" b="1" dirty="0">
                <a:solidFill>
                  <a:srgbClr val="000000"/>
                </a:solidFill>
                <a:latin typeface="Adobe Fangsong Std R" panose="02020400000000000000" pitchFamily="18" charset="-128"/>
                <a:ea typeface="Adobe Fangsong Std R" panose="02020400000000000000" pitchFamily="18" charset="-128"/>
              </a:rPr>
              <a:t>interdisciplinary, and </a:t>
            </a:r>
            <a:r>
              <a:rPr lang="en-US" sz="2400" b="1" dirty="0" err="1">
                <a:solidFill>
                  <a:srgbClr val="000000"/>
                </a:solidFill>
                <a:latin typeface="Adobe Fangsong Std R" panose="02020400000000000000" pitchFamily="18" charset="-128"/>
                <a:ea typeface="Adobe Fangsong Std R" panose="02020400000000000000" pitchFamily="18" charset="-128"/>
              </a:rPr>
              <a:t>multimethod</a:t>
            </a:r>
            <a:r>
              <a:rPr lang="en-US" sz="2400" b="1" dirty="0">
                <a:solidFill>
                  <a:srgbClr val="000000"/>
                </a:solidFill>
                <a:latin typeface="Adobe Fangsong Std R" panose="02020400000000000000" pitchFamily="18" charset="-128"/>
                <a:ea typeface="Adobe Fangsong Std R" panose="02020400000000000000" pitchFamily="18" charset="-128"/>
              </a:rPr>
              <a:t> research </a:t>
            </a:r>
            <a:endParaRPr lang="fa-IR" sz="2400" dirty="0">
              <a:latin typeface="Adobe Fangsong Std R" panose="02020400000000000000" pitchFamily="18" charset="-128"/>
              <a:ea typeface="Adobe Fangsong Std R" panose="02020400000000000000" pitchFamily="18" charset="-128"/>
            </a:endParaRPr>
          </a:p>
        </p:txBody>
      </p:sp>
    </p:spTree>
    <p:extLst>
      <p:ext uri="{BB962C8B-B14F-4D97-AF65-F5344CB8AC3E}">
        <p14:creationId xmlns:p14="http://schemas.microsoft.com/office/powerpoint/2010/main" val="131189233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68808"/>
            <a:ext cx="9601196" cy="1781908"/>
          </a:xfrm>
        </p:spPr>
        <p:txBody>
          <a:bodyPr>
            <a:noAutofit/>
          </a:bodyPr>
          <a:lstStyle/>
          <a:p>
            <a:pPr>
              <a:lnSpc>
                <a:spcPct val="150000"/>
              </a:lnSpc>
            </a:pPr>
            <a:r>
              <a:rPr lang="en-US" sz="2800" b="1" dirty="0"/>
              <a:t>The added value of interdisciplinary approaches has been demonstrated in research on a range of complex questions such as:</a:t>
            </a:r>
            <a:br>
              <a:rPr lang="en-US" sz="2800" b="1" dirty="0"/>
            </a:br>
            <a:endParaRPr lang="fa-IR" sz="2800" dirty="0"/>
          </a:p>
        </p:txBody>
      </p:sp>
      <p:sp>
        <p:nvSpPr>
          <p:cNvPr id="3" name="Content Placeholder 2"/>
          <p:cNvSpPr>
            <a:spLocks noGrp="1"/>
          </p:cNvSpPr>
          <p:nvPr>
            <p:ph idx="1"/>
          </p:nvPr>
        </p:nvSpPr>
        <p:spPr>
          <a:xfrm>
            <a:off x="1295401" y="2556931"/>
            <a:ext cx="9601196" cy="3656299"/>
          </a:xfrm>
        </p:spPr>
        <p:txBody>
          <a:bodyPr>
            <a:normAutofit/>
          </a:bodyPr>
          <a:lstStyle/>
          <a:p>
            <a:pPr marL="0" indent="0" algn="ctr" rtl="0">
              <a:lnSpc>
                <a:spcPct val="150000"/>
              </a:lnSpc>
              <a:buNone/>
            </a:pPr>
            <a:endParaRPr lang="en-US" dirty="0" smtClean="0"/>
          </a:p>
          <a:p>
            <a:pPr algn="ctr" rtl="0">
              <a:lnSpc>
                <a:spcPct val="150000"/>
              </a:lnSpc>
            </a:pPr>
            <a:r>
              <a:rPr lang="en-US" dirty="0" smtClean="0"/>
              <a:t>the </a:t>
            </a:r>
            <a:r>
              <a:rPr lang="en-US" dirty="0"/>
              <a:t>effects of poverty on child and </a:t>
            </a:r>
            <a:r>
              <a:rPr lang="en-US" dirty="0" smtClean="0"/>
              <a:t>family well-being;</a:t>
            </a:r>
          </a:p>
          <a:p>
            <a:pPr algn="ctr" rtl="0">
              <a:lnSpc>
                <a:spcPct val="150000"/>
              </a:lnSpc>
            </a:pPr>
            <a:r>
              <a:rPr lang="en-US" dirty="0" smtClean="0"/>
              <a:t> </a:t>
            </a:r>
            <a:r>
              <a:rPr lang="en-US" dirty="0"/>
              <a:t>the ethical, legal, and social </a:t>
            </a:r>
            <a:r>
              <a:rPr lang="en-US" dirty="0" smtClean="0"/>
              <a:t>implications of </a:t>
            </a:r>
            <a:r>
              <a:rPr lang="en-US" dirty="0"/>
              <a:t>genetic </a:t>
            </a:r>
            <a:r>
              <a:rPr lang="en-US" dirty="0" smtClean="0"/>
              <a:t>research;</a:t>
            </a:r>
          </a:p>
          <a:p>
            <a:pPr algn="ctr" rtl="0">
              <a:lnSpc>
                <a:spcPct val="150000"/>
              </a:lnSpc>
            </a:pPr>
            <a:r>
              <a:rPr lang="en-US" dirty="0" smtClean="0"/>
              <a:t>health </a:t>
            </a:r>
            <a:r>
              <a:rPr lang="en-US" dirty="0"/>
              <a:t>and health behaviors</a:t>
            </a:r>
            <a:r>
              <a:rPr lang="en-US" dirty="0" smtClean="0"/>
              <a:t>;</a:t>
            </a:r>
          </a:p>
          <a:p>
            <a:pPr algn="ctr" rtl="0">
              <a:lnSpc>
                <a:spcPct val="150000"/>
              </a:lnSpc>
            </a:pPr>
            <a:r>
              <a:rPr lang="en-US" dirty="0" smtClean="0"/>
              <a:t> the </a:t>
            </a:r>
            <a:r>
              <a:rPr lang="en-US" dirty="0"/>
              <a:t>multiple interlinked influences on child development</a:t>
            </a:r>
          </a:p>
          <a:p>
            <a:pPr algn="ctr" rtl="0">
              <a:lnSpc>
                <a:spcPct val="150000"/>
              </a:lnSpc>
            </a:pPr>
            <a:endParaRPr lang="fa-IR" dirty="0"/>
          </a:p>
        </p:txBody>
      </p:sp>
    </p:spTree>
    <p:extLst>
      <p:ext uri="{BB962C8B-B14F-4D97-AF65-F5344CB8AC3E}">
        <p14:creationId xmlns:p14="http://schemas.microsoft.com/office/powerpoint/2010/main" val="220419272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62708"/>
            <a:ext cx="9601196" cy="1723291"/>
          </a:xfrm>
        </p:spPr>
        <p:txBody>
          <a:bodyPr>
            <a:noAutofit/>
          </a:bodyPr>
          <a:lstStyle/>
          <a:p>
            <a:r>
              <a:rPr lang="en-US" sz="2800" b="1" dirty="0"/>
              <a:t>there is </a:t>
            </a:r>
            <a:r>
              <a:rPr lang="en-US" sz="2800" b="1" dirty="0" smtClean="0"/>
              <a:t>little written </a:t>
            </a:r>
            <a:r>
              <a:rPr lang="en-US" sz="2800" b="1" dirty="0"/>
              <a:t>available </a:t>
            </a:r>
            <a:r>
              <a:rPr lang="en-US" sz="2800" b="1" dirty="0" smtClean="0"/>
              <a:t>about</a:t>
            </a:r>
            <a:br>
              <a:rPr lang="en-US" sz="2800" b="1" dirty="0" smtClean="0"/>
            </a:br>
            <a:r>
              <a:rPr lang="en-US" sz="2800" b="1" dirty="0" smtClean="0"/>
              <a:t> </a:t>
            </a:r>
            <a:r>
              <a:rPr lang="en-US" sz="2800" b="1" dirty="0"/>
              <a:t>the actual practice </a:t>
            </a:r>
            <a:r>
              <a:rPr lang="en-US" sz="2800" b="1" dirty="0" smtClean="0"/>
              <a:t>and use </a:t>
            </a:r>
            <a:r>
              <a:rPr lang="en-US" sz="2800" b="1" dirty="0"/>
              <a:t>of qualitative methods in interdisciplinary </a:t>
            </a:r>
            <a:r>
              <a:rPr lang="en-US" sz="2800" b="1" dirty="0" smtClean="0"/>
              <a:t>projects</a:t>
            </a:r>
            <a:endParaRPr lang="fa-IR" sz="2800" dirty="0"/>
          </a:p>
        </p:txBody>
      </p:sp>
      <p:sp>
        <p:nvSpPr>
          <p:cNvPr id="3" name="Content Placeholder 2"/>
          <p:cNvSpPr>
            <a:spLocks noGrp="1"/>
          </p:cNvSpPr>
          <p:nvPr>
            <p:ph idx="1"/>
          </p:nvPr>
        </p:nvSpPr>
        <p:spPr/>
        <p:txBody>
          <a:bodyPr>
            <a:normAutofit/>
          </a:bodyPr>
          <a:lstStyle/>
          <a:p>
            <a:pPr algn="ctr" rtl="0"/>
            <a:endParaRPr lang="en-US" dirty="0" smtClean="0"/>
          </a:p>
          <a:p>
            <a:pPr algn="ctr" rtl="0"/>
            <a:r>
              <a:rPr lang="en-US" dirty="0" smtClean="0"/>
              <a:t>Research findings </a:t>
            </a:r>
            <a:r>
              <a:rPr lang="en-US" dirty="0"/>
              <a:t>are reported </a:t>
            </a:r>
            <a:r>
              <a:rPr lang="en-US" dirty="0" smtClean="0"/>
              <a:t>with </a:t>
            </a:r>
            <a:r>
              <a:rPr lang="en-US" dirty="0"/>
              <a:t>varying degrees of success </a:t>
            </a:r>
            <a:r>
              <a:rPr lang="en-US" dirty="0" smtClean="0"/>
              <a:t>at </a:t>
            </a:r>
          </a:p>
          <a:p>
            <a:pPr marL="0" indent="0" algn="ctr" rtl="0">
              <a:buNone/>
            </a:pPr>
            <a:r>
              <a:rPr lang="en-US" dirty="0" smtClean="0"/>
              <a:t>integrating </a:t>
            </a:r>
            <a:r>
              <a:rPr lang="en-US" dirty="0"/>
              <a:t>qualitative perspectives and methods</a:t>
            </a:r>
            <a:r>
              <a:rPr lang="en-US" dirty="0" smtClean="0"/>
              <a:t>,</a:t>
            </a:r>
          </a:p>
          <a:p>
            <a:pPr marL="0" indent="0" algn="ctr" rtl="0">
              <a:buNone/>
            </a:pPr>
            <a:r>
              <a:rPr lang="en-US" dirty="0" smtClean="0"/>
              <a:t> </a:t>
            </a:r>
            <a:r>
              <a:rPr lang="en-US" dirty="0"/>
              <a:t>but </a:t>
            </a:r>
            <a:r>
              <a:rPr lang="en-US" dirty="0" smtClean="0"/>
              <a:t>the activities </a:t>
            </a:r>
            <a:r>
              <a:rPr lang="en-US" dirty="0"/>
              <a:t>that lay behind successful or unsuccessful</a:t>
            </a:r>
          </a:p>
          <a:p>
            <a:pPr marL="0" indent="0" algn="ctr" rtl="0">
              <a:buNone/>
            </a:pPr>
            <a:r>
              <a:rPr lang="en-US" dirty="0"/>
              <a:t>integration are not </a:t>
            </a:r>
            <a:r>
              <a:rPr lang="en-US" dirty="0" smtClean="0"/>
              <a:t>transparent</a:t>
            </a:r>
            <a:endParaRPr lang="fa-IR" dirty="0"/>
          </a:p>
        </p:txBody>
      </p:sp>
    </p:spTree>
    <p:extLst>
      <p:ext uri="{BB962C8B-B14F-4D97-AF65-F5344CB8AC3E}">
        <p14:creationId xmlns:p14="http://schemas.microsoft.com/office/powerpoint/2010/main" val="294618316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631" y="1871131"/>
            <a:ext cx="7104836" cy="1515533"/>
          </a:xfrm>
        </p:spPr>
        <p:txBody>
          <a:bodyPr/>
          <a:lstStyle/>
          <a:p>
            <a:r>
              <a:rPr lang="en-US" dirty="0" smtClean="0">
                <a:latin typeface="Adobe Fangsong Std R" panose="02020400000000000000" pitchFamily="18" charset="-128"/>
                <a:ea typeface="Adobe Fangsong Std R" panose="02020400000000000000" pitchFamily="18" charset="-128"/>
              </a:rPr>
              <a:t>INTERDISCIPLINARY </a:t>
            </a:r>
            <a:r>
              <a:rPr lang="en-US" dirty="0">
                <a:latin typeface="Adobe Fangsong Std R" panose="02020400000000000000" pitchFamily="18" charset="-128"/>
                <a:ea typeface="Adobe Fangsong Std R" panose="02020400000000000000" pitchFamily="18" charset="-128"/>
              </a:rPr>
              <a:t>RESEARCH</a:t>
            </a:r>
            <a:endParaRPr lang="fa-IR" dirty="0">
              <a:latin typeface="Adobe Fangsong Std R" panose="02020400000000000000" pitchFamily="18" charset="-128"/>
              <a:ea typeface="Adobe Fangsong Std R" panose="02020400000000000000" pitchFamily="18" charset="-128"/>
            </a:endParaRPr>
          </a:p>
        </p:txBody>
      </p:sp>
      <p:sp>
        <p:nvSpPr>
          <p:cNvPr id="3" name="Subtitle 2"/>
          <p:cNvSpPr>
            <a:spLocks noGrp="1"/>
          </p:cNvSpPr>
          <p:nvPr>
            <p:ph type="subTitle" idx="1"/>
          </p:nvPr>
        </p:nvSpPr>
        <p:spPr>
          <a:xfrm>
            <a:off x="2692398" y="3657597"/>
            <a:ext cx="6815669" cy="1735018"/>
          </a:xfrm>
        </p:spPr>
        <p:txBody>
          <a:bodyPr>
            <a:normAutofit lnSpcReduction="10000"/>
          </a:bodyPr>
          <a:lstStyle/>
          <a:p>
            <a:r>
              <a:rPr lang="fa-IR" sz="2800" b="1" dirty="0" smtClean="0">
                <a:latin typeface="IranNastaliq" panose="02020505000000020003" pitchFamily="18" charset="0"/>
                <a:cs typeface="IranNastaliq" panose="02020505000000020003" pitchFamily="18" charset="0"/>
              </a:rPr>
              <a:t>پژوهش میان رشته ای</a:t>
            </a:r>
          </a:p>
          <a:p>
            <a:r>
              <a:rPr lang="fa-IR" sz="2800" b="1" dirty="0" smtClean="0">
                <a:latin typeface="IranNastaliq" panose="02020505000000020003" pitchFamily="18" charset="0"/>
                <a:cs typeface="IranNastaliq" panose="02020505000000020003" pitchFamily="18" charset="0"/>
              </a:rPr>
              <a:t> </a:t>
            </a:r>
          </a:p>
          <a:p>
            <a:r>
              <a:rPr lang="fa-IR" sz="2800" b="1" dirty="0" smtClean="0">
                <a:latin typeface="IranNastaliq" panose="02020505000000020003" pitchFamily="18" charset="0"/>
                <a:cs typeface="IranNastaliq" panose="02020505000000020003" pitchFamily="18" charset="0"/>
              </a:rPr>
              <a:t>«مجتبی کمیلی </a:t>
            </a:r>
            <a:r>
              <a:rPr lang="fa-IR" sz="2800" b="1" dirty="0" smtClean="0">
                <a:latin typeface="IranNastaliq" panose="02020505000000020003" pitchFamily="18" charset="0"/>
                <a:cs typeface="IranNastaliq" panose="02020505000000020003" pitchFamily="18" charset="0"/>
              </a:rPr>
              <a:t>فرد»  1392 </a:t>
            </a:r>
            <a:endParaRPr lang="fa-IR" sz="2800" b="1" dirty="0" smtClean="0">
              <a:latin typeface="IranNastaliq" panose="02020505000000020003" pitchFamily="18" charset="0"/>
              <a:cs typeface="IranNastaliq" panose="02020505000000020003" pitchFamily="18" charset="0"/>
            </a:endParaRPr>
          </a:p>
          <a:p>
            <a:endParaRPr lang="fa-IR" sz="2800" dirty="0"/>
          </a:p>
        </p:txBody>
      </p:sp>
    </p:spTree>
    <p:extLst>
      <p:ext uri="{BB962C8B-B14F-4D97-AF65-F5344CB8AC3E}">
        <p14:creationId xmlns:p14="http://schemas.microsoft.com/office/powerpoint/2010/main" val="15982381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Potential of Qualitative Methods</a:t>
            </a:r>
            <a:endParaRPr lang="fa-IR" dirty="0"/>
          </a:p>
        </p:txBody>
      </p:sp>
      <p:sp>
        <p:nvSpPr>
          <p:cNvPr id="3" name="Content Placeholder 2"/>
          <p:cNvSpPr>
            <a:spLocks noGrp="1"/>
          </p:cNvSpPr>
          <p:nvPr>
            <p:ph idx="1"/>
          </p:nvPr>
        </p:nvSpPr>
        <p:spPr/>
        <p:txBody>
          <a:bodyPr/>
          <a:lstStyle/>
          <a:p>
            <a:pPr algn="ctr" rtl="0"/>
            <a:r>
              <a:rPr lang="en-US" b="1" dirty="0"/>
              <a:t>Until very recently, researchers in fields such</a:t>
            </a:r>
          </a:p>
          <a:p>
            <a:pPr marL="0" indent="0" algn="ctr" rtl="0">
              <a:buNone/>
            </a:pPr>
            <a:r>
              <a:rPr lang="en-US" b="1" dirty="0"/>
              <a:t>as sociology, psychology, education, nursing, and public</a:t>
            </a:r>
          </a:p>
          <a:p>
            <a:pPr marL="0" indent="0" algn="ctr" rtl="0">
              <a:buNone/>
            </a:pPr>
            <a:r>
              <a:rPr lang="en-US" b="1" dirty="0"/>
              <a:t>health were suspect or marginalized if they wanted to</a:t>
            </a:r>
          </a:p>
          <a:p>
            <a:pPr marL="0" indent="0" algn="ctr" rtl="0">
              <a:buNone/>
            </a:pPr>
            <a:r>
              <a:rPr lang="en-US" b="1" dirty="0"/>
              <a:t>employ ethnographic or interview methods in </a:t>
            </a:r>
            <a:r>
              <a:rPr lang="en-US" b="1" dirty="0" smtClean="0"/>
              <a:t>their studies</a:t>
            </a:r>
            <a:endParaRPr lang="fa-IR" dirty="0"/>
          </a:p>
        </p:txBody>
      </p:sp>
    </p:spTree>
    <p:extLst>
      <p:ext uri="{BB962C8B-B14F-4D97-AF65-F5344CB8AC3E}">
        <p14:creationId xmlns:p14="http://schemas.microsoft.com/office/powerpoint/2010/main" val="32796249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qualitative methods can bring to</a:t>
            </a:r>
            <a:br>
              <a:rPr lang="en-US" b="1" dirty="0"/>
            </a:br>
            <a:r>
              <a:rPr lang="en-US" b="1" dirty="0"/>
              <a:t> interdisciplinary research</a:t>
            </a:r>
            <a:r>
              <a:rPr lang="fa-IR" dirty="0"/>
              <a:t/>
            </a:r>
            <a:br>
              <a:rPr lang="fa-IR" dirty="0"/>
            </a:br>
            <a:endParaRPr lang="fa-IR" dirty="0"/>
          </a:p>
        </p:txBody>
      </p:sp>
      <p:sp>
        <p:nvSpPr>
          <p:cNvPr id="3" name="Content Placeholder 2"/>
          <p:cNvSpPr>
            <a:spLocks noGrp="1"/>
          </p:cNvSpPr>
          <p:nvPr>
            <p:ph idx="1"/>
          </p:nvPr>
        </p:nvSpPr>
        <p:spPr>
          <a:xfrm>
            <a:off x="832337" y="2567354"/>
            <a:ext cx="10539047" cy="3566422"/>
          </a:xfrm>
        </p:spPr>
        <p:txBody>
          <a:bodyPr>
            <a:normAutofit fontScale="92500"/>
          </a:bodyPr>
          <a:lstStyle/>
          <a:p>
            <a:pPr algn="ctr" rtl="0">
              <a:lnSpc>
                <a:spcPct val="150000"/>
              </a:lnSpc>
            </a:pPr>
            <a:r>
              <a:rPr lang="en-US" dirty="0" smtClean="0"/>
              <a:t> </a:t>
            </a:r>
            <a:r>
              <a:rPr lang="en-US" dirty="0"/>
              <a:t>If employed at all phases of the research</a:t>
            </a:r>
          </a:p>
          <a:p>
            <a:pPr marL="0" indent="0" algn="ctr" rtl="0">
              <a:lnSpc>
                <a:spcPct val="150000"/>
              </a:lnSpc>
              <a:buNone/>
            </a:pPr>
            <a:r>
              <a:rPr lang="en-US" dirty="0"/>
              <a:t>project, </a:t>
            </a:r>
            <a:r>
              <a:rPr lang="en-US" dirty="0" smtClean="0"/>
              <a:t>from research </a:t>
            </a:r>
            <a:r>
              <a:rPr lang="en-US" dirty="0"/>
              <a:t>design through sampling, </a:t>
            </a:r>
            <a:r>
              <a:rPr lang="en-US" dirty="0" smtClean="0"/>
              <a:t>data collection</a:t>
            </a:r>
            <a:r>
              <a:rPr lang="en-US" dirty="0"/>
              <a:t>,</a:t>
            </a:r>
          </a:p>
          <a:p>
            <a:pPr marL="0" indent="0" algn="ctr" rtl="0">
              <a:lnSpc>
                <a:spcPct val="150000"/>
              </a:lnSpc>
              <a:buNone/>
            </a:pPr>
            <a:r>
              <a:rPr lang="en-US" dirty="0"/>
              <a:t>analysis, and report writing, qualitative methods</a:t>
            </a:r>
          </a:p>
          <a:p>
            <a:pPr marL="0" indent="0" algn="ctr" rtl="0">
              <a:lnSpc>
                <a:spcPct val="150000"/>
              </a:lnSpc>
              <a:buNone/>
            </a:pPr>
            <a:r>
              <a:rPr lang="en-US" dirty="0"/>
              <a:t>can suggest new lines of inquiry, new foci of </a:t>
            </a:r>
            <a:r>
              <a:rPr lang="en-US" dirty="0" smtClean="0"/>
              <a:t>investigation</a:t>
            </a:r>
            <a:r>
              <a:rPr lang="en-US" dirty="0"/>
              <a:t>, </a:t>
            </a:r>
            <a:r>
              <a:rPr lang="en-US" dirty="0" smtClean="0"/>
              <a:t>                        alternative </a:t>
            </a:r>
            <a:r>
              <a:rPr lang="en-US" dirty="0"/>
              <a:t>statistical models, and novel </a:t>
            </a:r>
            <a:r>
              <a:rPr lang="en-US" dirty="0" smtClean="0"/>
              <a:t>interpretations                                           of </a:t>
            </a:r>
            <a:r>
              <a:rPr lang="en-US" dirty="0"/>
              <a:t>complex phenomena</a:t>
            </a:r>
            <a:endParaRPr lang="fa-IR" dirty="0"/>
          </a:p>
        </p:txBody>
      </p:sp>
    </p:spTree>
    <p:extLst>
      <p:ext uri="{BB962C8B-B14F-4D97-AF65-F5344CB8AC3E}">
        <p14:creationId xmlns:p14="http://schemas.microsoft.com/office/powerpoint/2010/main" val="146676306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rtl="0">
              <a:lnSpc>
                <a:spcPct val="150000"/>
              </a:lnSpc>
            </a:pPr>
            <a:r>
              <a:rPr lang="en-US" b="1" dirty="0"/>
              <a:t>Methods such </a:t>
            </a:r>
            <a:r>
              <a:rPr lang="en-US" b="1" dirty="0" smtClean="0"/>
              <a:t>as </a:t>
            </a:r>
            <a:r>
              <a:rPr lang="en-US" b="1" u="sng" dirty="0" smtClean="0"/>
              <a:t>participant observation(</a:t>
            </a:r>
            <a:r>
              <a:rPr lang="fa-IR" b="1" u="sng" dirty="0" smtClean="0"/>
              <a:t>مشاهده با مشارکت</a:t>
            </a:r>
            <a:r>
              <a:rPr lang="en-US" b="1" u="sng" dirty="0" smtClean="0"/>
              <a:t>),   </a:t>
            </a:r>
            <a:r>
              <a:rPr lang="en-US" b="1" dirty="0" smtClean="0"/>
              <a:t> </a:t>
            </a:r>
            <a:r>
              <a:rPr lang="en-US" b="1" u="sng" dirty="0"/>
              <a:t>semi-structured </a:t>
            </a:r>
            <a:r>
              <a:rPr lang="en-US" b="1" u="sng" dirty="0" smtClean="0"/>
              <a:t>interviews(</a:t>
            </a:r>
            <a:r>
              <a:rPr lang="fa-IR" b="1" u="sng" dirty="0" smtClean="0"/>
              <a:t>مصاحبه نیمه ساختاریافته</a:t>
            </a:r>
            <a:r>
              <a:rPr lang="en-US" b="1" u="sng" dirty="0" smtClean="0"/>
              <a:t>)</a:t>
            </a:r>
            <a:r>
              <a:rPr lang="en-US" b="1" dirty="0" smtClean="0"/>
              <a:t>,            </a:t>
            </a:r>
            <a:r>
              <a:rPr lang="en-US" b="1" u="sng" dirty="0" smtClean="0"/>
              <a:t>document analysis(</a:t>
            </a:r>
            <a:r>
              <a:rPr lang="fa-IR" b="1" u="sng" dirty="0" smtClean="0"/>
              <a:t>تجزیه وتحلیل اسناد</a:t>
            </a:r>
            <a:r>
              <a:rPr lang="en-US" b="1" u="sng" dirty="0" smtClean="0"/>
              <a:t>)</a:t>
            </a:r>
            <a:r>
              <a:rPr lang="en-US" b="1" dirty="0" smtClean="0"/>
              <a:t>, </a:t>
            </a:r>
            <a:r>
              <a:rPr lang="en-US" b="1" u="sng" dirty="0"/>
              <a:t>life </a:t>
            </a:r>
            <a:r>
              <a:rPr lang="en-US" b="1" u="sng" dirty="0" smtClean="0"/>
              <a:t>histories</a:t>
            </a:r>
            <a:r>
              <a:rPr lang="en-US" b="1" dirty="0" smtClean="0"/>
              <a:t>,                     and </a:t>
            </a:r>
            <a:r>
              <a:rPr lang="en-US" b="1" u="sng" dirty="0"/>
              <a:t>case studies </a:t>
            </a:r>
            <a:r>
              <a:rPr lang="en-US" b="1" dirty="0"/>
              <a:t>bring </a:t>
            </a:r>
            <a:r>
              <a:rPr lang="en-US" b="1" dirty="0" smtClean="0"/>
              <a:t>other disciplinary </a:t>
            </a:r>
            <a:r>
              <a:rPr lang="en-US" b="1" dirty="0"/>
              <a:t>perspectives to a research </a:t>
            </a:r>
            <a:r>
              <a:rPr lang="en-US" b="1" dirty="0" smtClean="0"/>
              <a:t>team by </a:t>
            </a:r>
            <a:r>
              <a:rPr lang="en-US" b="1" dirty="0"/>
              <a:t>their </a:t>
            </a:r>
            <a:r>
              <a:rPr lang="en-US" b="1" dirty="0" smtClean="0"/>
              <a:t>mere introduction</a:t>
            </a:r>
            <a:r>
              <a:rPr lang="en-US" b="1" dirty="0"/>
              <a:t>.</a:t>
            </a:r>
            <a:endParaRPr lang="fa-IR" dirty="0"/>
          </a:p>
        </p:txBody>
      </p:sp>
    </p:spTree>
    <p:extLst>
      <p:ext uri="{BB962C8B-B14F-4D97-AF65-F5344CB8AC3E}">
        <p14:creationId xmlns:p14="http://schemas.microsoft.com/office/powerpoint/2010/main" val="142041343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11444"/>
            <a:ext cx="9601196" cy="1859797"/>
          </a:xfrm>
        </p:spPr>
        <p:txBody>
          <a:bodyPr>
            <a:noAutofit/>
          </a:bodyPr>
          <a:lstStyle/>
          <a:p>
            <a:r>
              <a:rPr lang="en-US" sz="3200" b="1" dirty="0" smtClean="0"/>
              <a:t>there </a:t>
            </a:r>
            <a:r>
              <a:rPr lang="en-US" sz="3200" b="1" dirty="0"/>
              <a:t>are a number of factors </a:t>
            </a:r>
            <a:r>
              <a:rPr lang="en-US" sz="3200" b="1" dirty="0" smtClean="0"/>
              <a:t>that affect</a:t>
            </a:r>
            <a:br>
              <a:rPr lang="en-US" sz="3200" b="1" dirty="0" smtClean="0"/>
            </a:br>
            <a:r>
              <a:rPr lang="en-US" sz="3200" b="1" dirty="0" smtClean="0"/>
              <a:t> </a:t>
            </a:r>
            <a:r>
              <a:rPr lang="en-US" sz="3200" b="1" dirty="0"/>
              <a:t>the degree </a:t>
            </a:r>
            <a:r>
              <a:rPr lang="en-US" sz="3200" b="1" dirty="0" smtClean="0"/>
              <a:t>to which </a:t>
            </a:r>
            <a:r>
              <a:rPr lang="en-US" sz="3200" b="1" dirty="0"/>
              <a:t>research </a:t>
            </a:r>
            <a:r>
              <a:rPr lang="en-US" sz="3200" b="1" dirty="0" smtClean="0"/>
              <a:t/>
            </a:r>
            <a:br>
              <a:rPr lang="en-US" sz="3200" b="1" dirty="0" smtClean="0"/>
            </a:br>
            <a:r>
              <a:rPr lang="en-US" sz="3200" b="1" dirty="0" smtClean="0"/>
              <a:t>is </a:t>
            </a:r>
            <a:r>
              <a:rPr lang="en-US" sz="3200" b="1" dirty="0"/>
              <a:t>truly </a:t>
            </a:r>
            <a:r>
              <a:rPr lang="en-US" sz="3200" b="1" dirty="0" smtClean="0"/>
              <a:t>interdisciplinary</a:t>
            </a:r>
            <a:endParaRPr lang="fa-IR" sz="3200" b="1" dirty="0"/>
          </a:p>
        </p:txBody>
      </p:sp>
      <p:sp>
        <p:nvSpPr>
          <p:cNvPr id="3" name="Content Placeholder 2"/>
          <p:cNvSpPr>
            <a:spLocks noGrp="1"/>
          </p:cNvSpPr>
          <p:nvPr>
            <p:ph idx="1"/>
          </p:nvPr>
        </p:nvSpPr>
        <p:spPr/>
        <p:txBody>
          <a:bodyPr/>
          <a:lstStyle/>
          <a:p>
            <a:pPr algn="ctr" rtl="0">
              <a:lnSpc>
                <a:spcPct val="150000"/>
              </a:lnSpc>
            </a:pPr>
            <a:r>
              <a:rPr lang="en-US" b="1" dirty="0"/>
              <a:t>These </a:t>
            </a:r>
            <a:r>
              <a:rPr lang="en-US" b="1" dirty="0" smtClean="0"/>
              <a:t>include the </a:t>
            </a:r>
            <a:r>
              <a:rPr lang="en-US" b="1" dirty="0"/>
              <a:t>expertise of members of the team in how to </a:t>
            </a:r>
            <a:r>
              <a:rPr lang="en-US" b="1" dirty="0" smtClean="0"/>
              <a:t>integrate concepts </a:t>
            </a:r>
            <a:r>
              <a:rPr lang="en-US" b="1" dirty="0"/>
              <a:t>and methods from different academic </a:t>
            </a:r>
            <a:r>
              <a:rPr lang="en-US" b="1" dirty="0" smtClean="0"/>
              <a:t>arenas and </a:t>
            </a:r>
            <a:r>
              <a:rPr lang="en-US" b="1" dirty="0">
                <a:solidFill>
                  <a:schemeClr val="tx1"/>
                </a:solidFill>
              </a:rPr>
              <a:t>how committed they are to </a:t>
            </a:r>
            <a:r>
              <a:rPr lang="en-US" b="1" dirty="0" smtClean="0">
                <a:solidFill>
                  <a:schemeClr val="tx1"/>
                </a:solidFill>
              </a:rPr>
              <a:t>adopting unfamiliar methods</a:t>
            </a:r>
            <a:endParaRPr lang="fa-IR" dirty="0">
              <a:solidFill>
                <a:schemeClr val="tx1"/>
              </a:solidFill>
            </a:endParaRPr>
          </a:p>
        </p:txBody>
      </p:sp>
    </p:spTree>
    <p:extLst>
      <p:ext uri="{BB962C8B-B14F-4D97-AF65-F5344CB8AC3E}">
        <p14:creationId xmlns:p14="http://schemas.microsoft.com/office/powerpoint/2010/main" val="422193475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rtl="0">
              <a:lnSpc>
                <a:spcPct val="150000"/>
              </a:lnSpc>
            </a:pPr>
            <a:r>
              <a:rPr lang="en-US" b="1" dirty="0"/>
              <a:t>the level of investment of the research </a:t>
            </a:r>
            <a:r>
              <a:rPr lang="en-US" b="1" dirty="0" smtClean="0"/>
              <a:t>team                                       in </a:t>
            </a:r>
            <a:r>
              <a:rPr lang="en-US" b="1" dirty="0"/>
              <a:t>a </a:t>
            </a:r>
            <a:r>
              <a:rPr lang="en-US" b="1" dirty="0" smtClean="0"/>
              <a:t>specific </a:t>
            </a:r>
            <a:r>
              <a:rPr lang="en-US" b="1" dirty="0"/>
              <a:t>research question </a:t>
            </a:r>
            <a:r>
              <a:rPr lang="en-US" b="1" dirty="0" smtClean="0"/>
              <a:t>                                                           may </a:t>
            </a:r>
            <a:r>
              <a:rPr lang="en-US" b="1" dirty="0"/>
              <a:t>affect the ability </a:t>
            </a:r>
            <a:r>
              <a:rPr lang="en-US" b="1" dirty="0" smtClean="0"/>
              <a:t>to integrate </a:t>
            </a:r>
            <a:r>
              <a:rPr lang="en-US" b="1" dirty="0"/>
              <a:t>data</a:t>
            </a:r>
            <a:endParaRPr lang="fa-IR" dirty="0"/>
          </a:p>
        </p:txBody>
      </p:sp>
    </p:spTree>
    <p:extLst>
      <p:ext uri="{BB962C8B-B14F-4D97-AF65-F5344CB8AC3E}">
        <p14:creationId xmlns:p14="http://schemas.microsoft.com/office/powerpoint/2010/main" val="103148346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interested in topics</a:t>
            </a:r>
            <a:endParaRPr lang="fa-IR" dirty="0"/>
          </a:p>
        </p:txBody>
      </p:sp>
      <p:sp>
        <p:nvSpPr>
          <p:cNvPr id="3" name="Content Placeholder 2"/>
          <p:cNvSpPr>
            <a:spLocks noGrp="1"/>
          </p:cNvSpPr>
          <p:nvPr>
            <p:ph idx="1"/>
          </p:nvPr>
        </p:nvSpPr>
        <p:spPr/>
        <p:txBody>
          <a:bodyPr/>
          <a:lstStyle/>
          <a:p>
            <a:pPr marL="0" indent="0" algn="ctr" rtl="0">
              <a:lnSpc>
                <a:spcPct val="150000"/>
              </a:lnSpc>
              <a:buNone/>
            </a:pPr>
            <a:r>
              <a:rPr lang="en-US" b="1" dirty="0" smtClean="0"/>
              <a:t> </a:t>
            </a:r>
            <a:r>
              <a:rPr lang="en-US" b="1" dirty="0"/>
              <a:t>integration may fail if qualitative</a:t>
            </a:r>
          </a:p>
          <a:p>
            <a:pPr marL="0" indent="0" algn="ctr" rtl="0">
              <a:lnSpc>
                <a:spcPct val="150000"/>
              </a:lnSpc>
              <a:buNone/>
            </a:pPr>
            <a:r>
              <a:rPr lang="en-US" b="1" dirty="0"/>
              <a:t>researchers are interested in topics that do not interest</a:t>
            </a:r>
          </a:p>
          <a:p>
            <a:pPr marL="0" indent="0" algn="ctr" rtl="0">
              <a:lnSpc>
                <a:spcPct val="150000"/>
              </a:lnSpc>
              <a:buNone/>
            </a:pPr>
            <a:r>
              <a:rPr lang="en-US" b="1" dirty="0"/>
              <a:t>quantitative researchers and vice </a:t>
            </a:r>
            <a:r>
              <a:rPr lang="en-US" b="1" dirty="0" smtClean="0"/>
              <a:t>versa</a:t>
            </a:r>
            <a:endParaRPr lang="fa-IR" dirty="0"/>
          </a:p>
        </p:txBody>
      </p:sp>
    </p:spTree>
    <p:extLst>
      <p:ext uri="{BB962C8B-B14F-4D97-AF65-F5344CB8AC3E}">
        <p14:creationId xmlns:p14="http://schemas.microsoft.com/office/powerpoint/2010/main" val="46399927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INTERDISCIPLINARY QUALITATIVE</a:t>
            </a:r>
            <a:br>
              <a:rPr lang="en-US" b="1" dirty="0"/>
            </a:br>
            <a:r>
              <a:rPr lang="en-US" b="1" dirty="0"/>
              <a:t>STUDIES CONFERENCE</a:t>
            </a:r>
            <a:endParaRPr lang="fa-IR" dirty="0"/>
          </a:p>
        </p:txBody>
      </p:sp>
      <p:sp>
        <p:nvSpPr>
          <p:cNvPr id="3" name="Content Placeholder 2"/>
          <p:cNvSpPr>
            <a:spLocks noGrp="1"/>
          </p:cNvSpPr>
          <p:nvPr>
            <p:ph idx="1"/>
          </p:nvPr>
        </p:nvSpPr>
        <p:spPr/>
        <p:txBody>
          <a:bodyPr/>
          <a:lstStyle/>
          <a:p>
            <a:pPr algn="ctr" rtl="0"/>
            <a:r>
              <a:rPr lang="en-US" b="1" dirty="0"/>
              <a:t>The Interdisciplinary Qualitative Studies (IQS)</a:t>
            </a:r>
          </a:p>
          <a:p>
            <a:pPr marL="0" indent="0" algn="ctr" rtl="0">
              <a:buNone/>
            </a:pPr>
            <a:r>
              <a:rPr lang="en-US" b="1" dirty="0"/>
              <a:t>Conference has been held annually in January at the</a:t>
            </a:r>
          </a:p>
          <a:p>
            <a:pPr marL="0" indent="0" algn="ctr" rtl="0">
              <a:buNone/>
            </a:pPr>
            <a:r>
              <a:rPr lang="en-US" b="1" dirty="0"/>
              <a:t>Georgia Center for Continuing Education on the campus</a:t>
            </a:r>
          </a:p>
          <a:p>
            <a:pPr marL="0" indent="0" algn="ctr" rtl="0">
              <a:buNone/>
            </a:pPr>
            <a:r>
              <a:rPr lang="en-US" b="1" dirty="0"/>
              <a:t>of the University of Georgia since 1988 </a:t>
            </a:r>
            <a:endParaRPr lang="fa-IR" dirty="0"/>
          </a:p>
        </p:txBody>
      </p:sp>
    </p:spTree>
    <p:extLst>
      <p:ext uri="{BB962C8B-B14F-4D97-AF65-F5344CB8AC3E}">
        <p14:creationId xmlns:p14="http://schemas.microsoft.com/office/powerpoint/2010/main" val="283974286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Its </a:t>
            </a:r>
            <a:r>
              <a:rPr lang="en-US" b="1" dirty="0" smtClean="0"/>
              <a:t>purpose</a:t>
            </a:r>
            <a:r>
              <a:rPr lang="en-US" b="1" dirty="0"/>
              <a:t> is </a:t>
            </a:r>
            <a:endParaRPr lang="fa-IR" dirty="0"/>
          </a:p>
        </p:txBody>
      </p:sp>
      <p:sp>
        <p:nvSpPr>
          <p:cNvPr id="3" name="Content Placeholder 2"/>
          <p:cNvSpPr>
            <a:spLocks noGrp="1"/>
          </p:cNvSpPr>
          <p:nvPr>
            <p:ph idx="1"/>
          </p:nvPr>
        </p:nvSpPr>
        <p:spPr/>
        <p:txBody>
          <a:bodyPr/>
          <a:lstStyle/>
          <a:p>
            <a:pPr algn="ctr" rtl="0"/>
            <a:r>
              <a:rPr lang="en-US" b="1" dirty="0" smtClean="0"/>
              <a:t>to </a:t>
            </a:r>
            <a:r>
              <a:rPr lang="en-US" b="1" dirty="0"/>
              <a:t>provide a venue for presentation</a:t>
            </a:r>
          </a:p>
          <a:p>
            <a:pPr marL="0" indent="0" algn="ctr" rtl="0">
              <a:buNone/>
            </a:pPr>
            <a:r>
              <a:rPr lang="en-US" b="1" dirty="0"/>
              <a:t>of scholarship on qualitative research methods,</a:t>
            </a:r>
          </a:p>
          <a:p>
            <a:pPr marL="0" indent="0" algn="ctr" rtl="0">
              <a:buNone/>
            </a:pPr>
            <a:r>
              <a:rPr lang="en-US" b="1" dirty="0"/>
              <a:t>design, epistemology, and related theoretical concerns</a:t>
            </a:r>
          </a:p>
          <a:p>
            <a:pPr marL="0" indent="0" algn="ctr" rtl="0">
              <a:buNone/>
            </a:pPr>
            <a:r>
              <a:rPr lang="en-US" b="1" dirty="0"/>
              <a:t>as well as examples of innovative qualitative work</a:t>
            </a:r>
          </a:p>
          <a:p>
            <a:pPr marL="0" indent="0" algn="ctr" rtl="0">
              <a:buNone/>
            </a:pPr>
            <a:r>
              <a:rPr lang="en-US" b="1" dirty="0"/>
              <a:t>across the human and professional sciences</a:t>
            </a:r>
            <a:endParaRPr lang="fa-IR" dirty="0"/>
          </a:p>
        </p:txBody>
      </p:sp>
    </p:spTree>
    <p:extLst>
      <p:ext uri="{BB962C8B-B14F-4D97-AF65-F5344CB8AC3E}">
        <p14:creationId xmlns:p14="http://schemas.microsoft.com/office/powerpoint/2010/main" val="23312230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مثالی برای یک پژوهش میان رشته </a:t>
            </a:r>
            <a:endParaRPr lang="fa-IR" dirty="0"/>
          </a:p>
        </p:txBody>
      </p:sp>
      <p:sp>
        <p:nvSpPr>
          <p:cNvPr id="3" name="Content Placeholder 2"/>
          <p:cNvSpPr>
            <a:spLocks noGrp="1"/>
          </p:cNvSpPr>
          <p:nvPr>
            <p:ph idx="1"/>
          </p:nvPr>
        </p:nvSpPr>
        <p:spPr/>
        <p:txBody>
          <a:bodyPr>
            <a:normAutofit/>
          </a:bodyPr>
          <a:lstStyle/>
          <a:p>
            <a:pPr algn="ctr"/>
            <a:endParaRPr lang="fa-IR" sz="3200" b="1" dirty="0" smtClean="0"/>
          </a:p>
          <a:p>
            <a:pPr algn="ctr"/>
            <a:r>
              <a:rPr lang="fa-IR" sz="3200" b="1" dirty="0" smtClean="0"/>
              <a:t>«مدل سازی » روشی مفید برای پژوهشهای میان رشته ای </a:t>
            </a:r>
            <a:endParaRPr lang="fa-IR" sz="3200" b="1" dirty="0"/>
          </a:p>
        </p:txBody>
      </p:sp>
    </p:spTree>
    <p:extLst>
      <p:ext uri="{BB962C8B-B14F-4D97-AF65-F5344CB8AC3E}">
        <p14:creationId xmlns:p14="http://schemas.microsoft.com/office/powerpoint/2010/main" val="219468167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0692" y="495945"/>
            <a:ext cx="6106331" cy="5796366"/>
          </a:xfrm>
        </p:spPr>
      </p:pic>
    </p:spTree>
    <p:extLst>
      <p:ext uri="{BB962C8B-B14F-4D97-AF65-F5344CB8AC3E}">
        <p14:creationId xmlns:p14="http://schemas.microsoft.com/office/powerpoint/2010/main" val="267648129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resources</a:t>
            </a:r>
            <a:endParaRPr lang="fa-IR" b="1" i="1" dirty="0"/>
          </a:p>
        </p:txBody>
      </p:sp>
      <p:sp>
        <p:nvSpPr>
          <p:cNvPr id="3" name="Content Placeholder 2"/>
          <p:cNvSpPr>
            <a:spLocks noGrp="1"/>
          </p:cNvSpPr>
          <p:nvPr>
            <p:ph idx="1"/>
          </p:nvPr>
        </p:nvSpPr>
        <p:spPr>
          <a:xfrm>
            <a:off x="1295401" y="2556932"/>
            <a:ext cx="9601196" cy="3635524"/>
          </a:xfrm>
        </p:spPr>
        <p:txBody>
          <a:bodyPr>
            <a:normAutofit/>
          </a:bodyPr>
          <a:lstStyle/>
          <a:p>
            <a:pPr algn="ctr" rtl="0"/>
            <a:r>
              <a:rPr lang="en-US" b="1" dirty="0"/>
              <a:t>The Sage Encyclopedia of Qualitative Research </a:t>
            </a:r>
            <a:r>
              <a:rPr lang="en-US" b="1" dirty="0" smtClean="0"/>
              <a:t>Methods</a:t>
            </a:r>
          </a:p>
          <a:p>
            <a:pPr algn="ctr"/>
            <a:r>
              <a:rPr lang="fa-IR" b="1" dirty="0" smtClean="0"/>
              <a:t>تحقیقات میان رشته ای(امیردانشگر- دانشگاه صنعتی شریف)</a:t>
            </a:r>
            <a:endParaRPr lang="en-US" sz="1700" dirty="0" smtClean="0"/>
          </a:p>
          <a:p>
            <a:pPr algn="ctr"/>
            <a:r>
              <a:rPr lang="fa-IR" b="1" dirty="0" smtClean="0"/>
              <a:t>مدل سازی ،روشی مفید برای پژوهشهای میان رشته ای </a:t>
            </a:r>
          </a:p>
          <a:p>
            <a:pPr marL="0" indent="0" algn="ctr">
              <a:buNone/>
            </a:pPr>
            <a:r>
              <a:rPr lang="fa-IR" sz="1900" dirty="0" smtClean="0"/>
              <a:t>(نمونه موردی : امکان سنجی بهره گیری ازآموزه های اندیشه اسلامی درآموزش معماری)</a:t>
            </a:r>
          </a:p>
          <a:p>
            <a:pPr marL="0" indent="0" algn="ctr">
              <a:buNone/>
            </a:pPr>
            <a:r>
              <a:rPr lang="fa-IR" sz="1900" dirty="0" smtClean="0"/>
              <a:t>مهندس عبدالحمید نقره کار - دکترفرهنگ مظفر - مهندس سلمان نقره کار</a:t>
            </a:r>
          </a:p>
          <a:p>
            <a:pPr marL="0" indent="0" algn="ctr">
              <a:buNone/>
            </a:pPr>
            <a:r>
              <a:rPr lang="fa-IR" sz="1900" dirty="0" smtClean="0"/>
              <a:t>نشریه علمی - پژوهشی انجمن معماری وشهرسازی ایران شماره 1 پاییز1389</a:t>
            </a:r>
            <a:endParaRPr lang="en-US" sz="1900" dirty="0" smtClean="0"/>
          </a:p>
        </p:txBody>
      </p:sp>
    </p:spTree>
    <p:extLst>
      <p:ext uri="{BB962C8B-B14F-4D97-AF65-F5344CB8AC3E}">
        <p14:creationId xmlns:p14="http://schemas.microsoft.com/office/powerpoint/2010/main" val="21541835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پژوهش</a:t>
            </a:r>
            <a:endParaRPr lang="fa-IR" dirty="0"/>
          </a:p>
        </p:txBody>
      </p:sp>
      <p:sp>
        <p:nvSpPr>
          <p:cNvPr id="3" name="Content Placeholder 2"/>
          <p:cNvSpPr>
            <a:spLocks noGrp="1"/>
          </p:cNvSpPr>
          <p:nvPr>
            <p:ph idx="1"/>
          </p:nvPr>
        </p:nvSpPr>
        <p:spPr>
          <a:xfrm>
            <a:off x="1295401" y="2301497"/>
            <a:ext cx="9601196" cy="3742842"/>
          </a:xfrm>
        </p:spPr>
        <p:txBody>
          <a:bodyPr>
            <a:normAutofit lnSpcReduction="10000"/>
          </a:bodyPr>
          <a:lstStyle/>
          <a:p>
            <a:pPr>
              <a:lnSpc>
                <a:spcPct val="150000"/>
              </a:lnSpc>
            </a:pPr>
            <a:r>
              <a:rPr lang="fa-IR" b="1" dirty="0" smtClean="0"/>
              <a:t>دامنه پژوهش دو عرصه اندیشه اسلامی و آموزش معماری می باشد</a:t>
            </a:r>
          </a:p>
          <a:p>
            <a:pPr>
              <a:lnSpc>
                <a:spcPct val="150000"/>
              </a:lnSpc>
            </a:pPr>
            <a:r>
              <a:rPr lang="fa-IR" b="1" dirty="0" smtClean="0"/>
              <a:t>مدل ساختاردهنده پژوهش «مداسفا» برگرفته ازدانش مدیریت وبرنامه ریزی راهبردی ، که با فرایند </a:t>
            </a:r>
            <a:r>
              <a:rPr lang="fa-IR" b="1" dirty="0" smtClean="0"/>
              <a:t>«اجتهاد» </a:t>
            </a:r>
            <a:r>
              <a:rPr lang="fa-IR" b="1" dirty="0" smtClean="0"/>
              <a:t>که روشهای پژوهش اسلامی-شیعی است تکمیل می شود.</a:t>
            </a:r>
          </a:p>
          <a:p>
            <a:pPr>
              <a:lnSpc>
                <a:spcPct val="150000"/>
              </a:lnSpc>
            </a:pPr>
            <a:r>
              <a:rPr lang="fa-IR" b="1" dirty="0" smtClean="0"/>
              <a:t>پرسش پژوهش : «چگونگی تاثیراسلام برآموزش معماری»</a:t>
            </a:r>
          </a:p>
          <a:p>
            <a:pPr>
              <a:lnSpc>
                <a:spcPct val="150000"/>
              </a:lnSpc>
            </a:pPr>
            <a:r>
              <a:rPr lang="fa-IR" b="1" dirty="0" smtClean="0"/>
              <a:t>نتیجه پژوهش : مقدمه طراحی «برنامه راهبردی آموزش معماری مبتنی براندیشه اسلامی» فراهم می شود.</a:t>
            </a:r>
          </a:p>
          <a:p>
            <a:pPr>
              <a:lnSpc>
                <a:spcPct val="150000"/>
              </a:lnSpc>
            </a:pPr>
            <a:endParaRPr lang="fa-IR" b="1" dirty="0"/>
          </a:p>
        </p:txBody>
      </p:sp>
    </p:spTree>
    <p:extLst>
      <p:ext uri="{BB962C8B-B14F-4D97-AF65-F5344CB8AC3E}">
        <p14:creationId xmlns:p14="http://schemas.microsoft.com/office/powerpoint/2010/main" val="382792486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1685" y="619932"/>
            <a:ext cx="6245816" cy="5594888"/>
          </a:xfrm>
        </p:spPr>
      </p:pic>
      <p:sp>
        <p:nvSpPr>
          <p:cNvPr id="5" name="TextBox 4"/>
          <p:cNvSpPr txBox="1"/>
          <p:nvPr/>
        </p:nvSpPr>
        <p:spPr>
          <a:xfrm>
            <a:off x="9267986" y="982132"/>
            <a:ext cx="1952787" cy="523220"/>
          </a:xfrm>
          <a:prstGeom prst="rect">
            <a:avLst/>
          </a:prstGeom>
          <a:noFill/>
        </p:spPr>
        <p:txBody>
          <a:bodyPr wrap="square" rtlCol="1">
            <a:spAutoFit/>
          </a:bodyPr>
          <a:lstStyle/>
          <a:p>
            <a:pPr algn="ctr"/>
            <a:r>
              <a:rPr lang="fa-IR" sz="2800" b="1" dirty="0" smtClean="0">
                <a:cs typeface="B Nazanin" panose="00000400000000000000" pitchFamily="2" charset="-78"/>
              </a:rPr>
              <a:t>ساختارمقاله</a:t>
            </a:r>
            <a:endParaRPr lang="fa-IR" sz="2800" b="1" dirty="0">
              <a:cs typeface="B Nazanin" panose="00000400000000000000" pitchFamily="2" charset="-78"/>
            </a:endParaRPr>
          </a:p>
        </p:txBody>
      </p:sp>
    </p:spTree>
    <p:extLst>
      <p:ext uri="{BB962C8B-B14F-4D97-AF65-F5344CB8AC3E}">
        <p14:creationId xmlns:p14="http://schemas.microsoft.com/office/powerpoint/2010/main" val="33522658"/>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stretch>
            <a:fillRect/>
          </a:stretch>
        </p:blipFill>
        <p:spPr>
          <a:xfrm>
            <a:off x="1278574" y="604433"/>
            <a:ext cx="6368974" cy="5656881"/>
          </a:xfrm>
          <a:prstGeom prst="rect">
            <a:avLst/>
          </a:prstGeom>
        </p:spPr>
      </p:pic>
      <p:sp>
        <p:nvSpPr>
          <p:cNvPr id="7" name="TextBox 6"/>
          <p:cNvSpPr txBox="1"/>
          <p:nvPr/>
        </p:nvSpPr>
        <p:spPr>
          <a:xfrm>
            <a:off x="7842142" y="982132"/>
            <a:ext cx="3208150" cy="1200329"/>
          </a:xfrm>
          <a:prstGeom prst="rect">
            <a:avLst/>
          </a:prstGeom>
          <a:noFill/>
        </p:spPr>
        <p:txBody>
          <a:bodyPr wrap="square" rtlCol="1">
            <a:spAutoFit/>
          </a:bodyPr>
          <a:lstStyle/>
          <a:p>
            <a:pPr algn="ctr"/>
            <a:r>
              <a:rPr lang="fa-IR" sz="2400" b="1" dirty="0" smtClean="0">
                <a:cs typeface="B Nazanin" panose="00000400000000000000" pitchFamily="2" charset="-78"/>
              </a:rPr>
              <a:t>مدل ارتباط سامانمند فکروفعل درانسان(مداسفا)</a:t>
            </a:r>
          </a:p>
          <a:p>
            <a:pPr algn="ctr"/>
            <a:r>
              <a:rPr lang="fa-IR" sz="2400" b="1" dirty="0" smtClean="0">
                <a:cs typeface="B Nazanin" panose="00000400000000000000" pitchFamily="2" charset="-78"/>
              </a:rPr>
              <a:t>مدل منتخب شماره 1</a:t>
            </a:r>
            <a:endParaRPr lang="fa-IR" sz="2400" b="1" dirty="0">
              <a:cs typeface="B Nazanin" panose="00000400000000000000" pitchFamily="2" charset="-78"/>
            </a:endParaRPr>
          </a:p>
        </p:txBody>
      </p:sp>
    </p:spTree>
    <p:extLst>
      <p:ext uri="{BB962C8B-B14F-4D97-AF65-F5344CB8AC3E}">
        <p14:creationId xmlns:p14="http://schemas.microsoft.com/office/powerpoint/2010/main" val="3647080518"/>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فرایند سیرازنظرتا عمل درعلوم اسلامی «اجتهاد»</a:t>
            </a:r>
            <a:br>
              <a:rPr lang="fa-IR" dirty="0" smtClean="0"/>
            </a:br>
            <a:r>
              <a:rPr lang="fa-IR" dirty="0" smtClean="0"/>
              <a:t>مدل منتخب شماره 2</a:t>
            </a:r>
            <a:endParaRPr lang="fa-IR" dirty="0"/>
          </a:p>
        </p:txBody>
      </p:sp>
      <p:pic>
        <p:nvPicPr>
          <p:cNvPr id="4" name="Content Placeholder 3"/>
          <p:cNvPicPr>
            <a:picLocks noGrp="1" noChangeAspect="1"/>
          </p:cNvPicPr>
          <p:nvPr>
            <p:ph idx="1"/>
          </p:nvPr>
        </p:nvPicPr>
        <p:blipFill>
          <a:blip r:embed="rId2"/>
          <a:stretch>
            <a:fillRect/>
          </a:stretch>
        </p:blipFill>
        <p:spPr>
          <a:xfrm>
            <a:off x="1295400" y="2634713"/>
            <a:ext cx="9597546" cy="3115158"/>
          </a:xfrm>
          <a:prstGeom prst="rect">
            <a:avLst/>
          </a:prstGeom>
        </p:spPr>
      </p:pic>
    </p:spTree>
    <p:extLst>
      <p:ext uri="{BB962C8B-B14F-4D97-AF65-F5344CB8AC3E}">
        <p14:creationId xmlns:p14="http://schemas.microsoft.com/office/powerpoint/2010/main" val="2444458982"/>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t>مدلسازی : ارتباط برنامه ی «آموزش معماری» با آموزه های «اندیشه اسلامی» </a:t>
            </a:r>
            <a:endParaRPr lang="fa-IR" sz="3600" b="1" dirty="0"/>
          </a:p>
        </p:txBody>
      </p:sp>
      <p:pic>
        <p:nvPicPr>
          <p:cNvPr id="4" name="Content Placeholder 3"/>
          <p:cNvPicPr>
            <a:picLocks noGrp="1" noChangeAspect="1"/>
          </p:cNvPicPr>
          <p:nvPr>
            <p:ph idx="1"/>
          </p:nvPr>
        </p:nvPicPr>
        <p:blipFill>
          <a:blip r:embed="rId2"/>
          <a:stretch>
            <a:fillRect/>
          </a:stretch>
        </p:blipFill>
        <p:spPr>
          <a:xfrm>
            <a:off x="1999792" y="2138766"/>
            <a:ext cx="8198095" cy="3938047"/>
          </a:xfrm>
          <a:prstGeom prst="rect">
            <a:avLst/>
          </a:prstGeom>
        </p:spPr>
      </p:pic>
    </p:spTree>
    <p:extLst>
      <p:ext uri="{BB962C8B-B14F-4D97-AF65-F5344CB8AC3E}">
        <p14:creationId xmlns:p14="http://schemas.microsoft.com/office/powerpoint/2010/main" val="893284911"/>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728420" y="526942"/>
            <a:ext cx="6927743" cy="5734373"/>
          </a:xfrm>
          <a:prstGeom prst="rect">
            <a:avLst/>
          </a:prstGeom>
        </p:spPr>
      </p:pic>
      <p:sp>
        <p:nvSpPr>
          <p:cNvPr id="5" name="TextBox 4"/>
          <p:cNvSpPr txBox="1"/>
          <p:nvPr/>
        </p:nvSpPr>
        <p:spPr>
          <a:xfrm>
            <a:off x="7873139" y="976393"/>
            <a:ext cx="3409627" cy="1200329"/>
          </a:xfrm>
          <a:prstGeom prst="rect">
            <a:avLst/>
          </a:prstGeom>
          <a:noFill/>
        </p:spPr>
        <p:txBody>
          <a:bodyPr wrap="square" rtlCol="1">
            <a:spAutoFit/>
          </a:bodyPr>
          <a:lstStyle/>
          <a:p>
            <a:pPr algn="ctr"/>
            <a:r>
              <a:rPr lang="fa-IR" sz="2400" b="1" dirty="0" smtClean="0">
                <a:cs typeface="B Nazanin" panose="00000400000000000000" pitchFamily="2" charset="-78"/>
              </a:rPr>
              <a:t>طرحمایه برنامه ی راهبردی آموزش معماری مبتنی براندیشه اسلامی </a:t>
            </a:r>
            <a:endParaRPr lang="fa-IR" sz="2400" b="1" dirty="0">
              <a:cs typeface="B Nazanin" panose="00000400000000000000" pitchFamily="2" charset="-78"/>
            </a:endParaRPr>
          </a:p>
        </p:txBody>
      </p:sp>
    </p:spTree>
    <p:extLst>
      <p:ext uri="{BB962C8B-B14F-4D97-AF65-F5344CB8AC3E}">
        <p14:creationId xmlns:p14="http://schemas.microsoft.com/office/powerpoint/2010/main" val="3514035597"/>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75135" y="650927"/>
            <a:ext cx="7049393" cy="5563893"/>
          </a:xfrm>
          <a:prstGeom prst="rect">
            <a:avLst/>
          </a:prstGeom>
        </p:spPr>
      </p:pic>
      <p:sp>
        <p:nvSpPr>
          <p:cNvPr id="5" name="TextBox 4"/>
          <p:cNvSpPr txBox="1"/>
          <p:nvPr/>
        </p:nvSpPr>
        <p:spPr>
          <a:xfrm>
            <a:off x="7454687" y="982132"/>
            <a:ext cx="4138047" cy="1384995"/>
          </a:xfrm>
          <a:prstGeom prst="rect">
            <a:avLst/>
          </a:prstGeom>
          <a:noFill/>
        </p:spPr>
        <p:txBody>
          <a:bodyPr wrap="square" rtlCol="1">
            <a:spAutoFit/>
          </a:bodyPr>
          <a:lstStyle/>
          <a:p>
            <a:r>
              <a:rPr lang="fa-IR" sz="2800" b="1" dirty="0" smtClean="0">
                <a:cs typeface="B Nazanin" panose="00000400000000000000" pitchFamily="2" charset="-78"/>
              </a:rPr>
              <a:t>معرفی نحوه کاربردمدل «مداسفا» و «فرایند اجتهاد» درپاسخ گویی به پرسش تحقیق</a:t>
            </a:r>
            <a:endParaRPr lang="fa-IR" sz="2800" b="1" dirty="0">
              <a:cs typeface="B Nazanin" panose="00000400000000000000" pitchFamily="2" charset="-78"/>
            </a:endParaRPr>
          </a:p>
        </p:txBody>
      </p:sp>
    </p:spTree>
    <p:extLst>
      <p:ext uri="{BB962C8B-B14F-4D97-AF65-F5344CB8AC3E}">
        <p14:creationId xmlns:p14="http://schemas.microsoft.com/office/powerpoint/2010/main" val="2348278325"/>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 </a:t>
            </a:r>
            <a:endParaRPr lang="fa-IR" dirty="0"/>
          </a:p>
        </p:txBody>
      </p:sp>
      <p:sp>
        <p:nvSpPr>
          <p:cNvPr id="3" name="Content Placeholder 2"/>
          <p:cNvSpPr>
            <a:spLocks noGrp="1"/>
          </p:cNvSpPr>
          <p:nvPr>
            <p:ph idx="1"/>
          </p:nvPr>
        </p:nvSpPr>
        <p:spPr/>
        <p:txBody>
          <a:bodyPr/>
          <a:lstStyle/>
          <a:p>
            <a:pPr marL="457200" indent="-457200" algn="ctr">
              <a:buFont typeface="+mj-lt"/>
              <a:buAutoNum type="arabicParenR"/>
            </a:pPr>
            <a:endParaRPr lang="fa-IR" dirty="0" smtClean="0"/>
          </a:p>
          <a:p>
            <a:pPr marL="0" indent="0" algn="ctr">
              <a:buNone/>
            </a:pPr>
            <a:endParaRPr lang="fa-IR" dirty="0" smtClean="0"/>
          </a:p>
          <a:p>
            <a:pPr algn="ctr">
              <a:buFont typeface="Wingdings" panose="05000000000000000000" pitchFamily="2" charset="2"/>
              <a:buChar char="q"/>
            </a:pPr>
            <a:r>
              <a:rPr lang="fa-IR" dirty="0" smtClean="0"/>
              <a:t> </a:t>
            </a:r>
            <a:r>
              <a:rPr lang="fa-IR" b="1" dirty="0" smtClean="0"/>
              <a:t>بنا برنقشه هوایی بحث ، پژوهش میان رشته ای درذیل روشهای پژوهش قرارمی گیرد</a:t>
            </a:r>
            <a:r>
              <a:rPr lang="fa-IR" dirty="0" smtClean="0"/>
              <a:t>.</a:t>
            </a:r>
          </a:p>
          <a:p>
            <a:pPr marL="0" indent="0" algn="ctr">
              <a:buNone/>
            </a:pPr>
            <a:endParaRPr lang="fa-IR" dirty="0"/>
          </a:p>
          <a:p>
            <a:pPr marL="0" indent="0" algn="ctr">
              <a:buNone/>
            </a:pPr>
            <a:endParaRPr lang="fa-IR" dirty="0"/>
          </a:p>
        </p:txBody>
      </p:sp>
    </p:spTree>
    <p:extLst>
      <p:ext uri="{BB962C8B-B14F-4D97-AF65-F5344CB8AC3E}">
        <p14:creationId xmlns:p14="http://schemas.microsoft.com/office/powerpoint/2010/main" val="179458222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 </a:t>
            </a:r>
            <a:endParaRPr lang="fa-IR"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fa-IR" dirty="0" smtClean="0"/>
              <a:t> ابتدا لازم است که معنی چند واژه روشن شود:</a:t>
            </a:r>
          </a:p>
          <a:p>
            <a:pPr>
              <a:buFont typeface="Wingdings" panose="05000000000000000000" pitchFamily="2" charset="2"/>
              <a:buChar char="§"/>
            </a:pPr>
            <a:r>
              <a:rPr lang="fa-IR" dirty="0" smtClean="0"/>
              <a:t>رشته (</a:t>
            </a:r>
            <a:r>
              <a:rPr lang="en-US" dirty="0" smtClean="0"/>
              <a:t>Disciplinary</a:t>
            </a:r>
            <a:r>
              <a:rPr lang="fa-IR" dirty="0" smtClean="0"/>
              <a:t>)</a:t>
            </a:r>
          </a:p>
          <a:p>
            <a:r>
              <a:rPr lang="fa-IR" dirty="0" smtClean="0"/>
              <a:t>مطالعات میان رشته ای </a:t>
            </a:r>
            <a:r>
              <a:rPr lang="en-US" dirty="0"/>
              <a:t>Interdisciplinary studies)</a:t>
            </a:r>
            <a:r>
              <a:rPr lang="fa-IR" dirty="0"/>
              <a:t>)</a:t>
            </a:r>
          </a:p>
          <a:p>
            <a:pPr marL="0" indent="0">
              <a:buNone/>
            </a:pPr>
            <a:endParaRPr lang="fa-IR" dirty="0"/>
          </a:p>
          <a:p>
            <a:endParaRPr lang="fa-IR" dirty="0"/>
          </a:p>
        </p:txBody>
      </p:sp>
    </p:spTree>
    <p:extLst>
      <p:ext uri="{BB962C8B-B14F-4D97-AF65-F5344CB8AC3E}">
        <p14:creationId xmlns:p14="http://schemas.microsoft.com/office/powerpoint/2010/main" val="77460428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رشته (</a:t>
            </a:r>
            <a:r>
              <a:rPr lang="en-US" dirty="0"/>
              <a:t>Disciplinary</a:t>
            </a:r>
            <a:r>
              <a:rPr lang="fa-IR" dirty="0" smtClean="0"/>
              <a:t>)</a:t>
            </a:r>
            <a:endParaRPr lang="fa-IR"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fa-IR" dirty="0" smtClean="0"/>
              <a:t> آنچه امروزه ازمفهوم «رشته»درک می شود قبایل جداگانه ازعلوم اندکه :</a:t>
            </a:r>
          </a:p>
          <a:p>
            <a:pPr>
              <a:buFont typeface="Wingdings" panose="05000000000000000000" pitchFamily="2" charset="2"/>
              <a:buChar char="§"/>
            </a:pPr>
            <a:r>
              <a:rPr lang="fa-IR" dirty="0" smtClean="0"/>
              <a:t>اشیاء خاص خود برای مطالعه دارند(می تواند با رشته های دیگر مشترک باشد)</a:t>
            </a:r>
          </a:p>
          <a:p>
            <a:pPr>
              <a:buFont typeface="Wingdings" panose="05000000000000000000" pitchFamily="2" charset="2"/>
              <a:buChar char="§"/>
            </a:pPr>
            <a:r>
              <a:rPr lang="fa-IR" dirty="0" smtClean="0"/>
              <a:t>مخزن وانباشته ای ازدانش تخصصی خودرا دارند(معمولا با رشته های دیگرمشترک نیست)</a:t>
            </a:r>
          </a:p>
          <a:p>
            <a:pPr>
              <a:buFont typeface="Wingdings" panose="05000000000000000000" pitchFamily="2" charset="2"/>
              <a:buChar char="§"/>
            </a:pPr>
            <a:r>
              <a:rPr lang="fa-IR" dirty="0" smtClean="0"/>
              <a:t>روش مطالعه وتحقیق خاص خودرا دارند.</a:t>
            </a:r>
          </a:p>
          <a:p>
            <a:pPr>
              <a:buFont typeface="Wingdings" panose="05000000000000000000" pitchFamily="2" charset="2"/>
              <a:buChar char="§"/>
            </a:pPr>
            <a:r>
              <a:rPr lang="fa-IR" dirty="0" smtClean="0"/>
              <a:t>ادبیات تخصصی وخاص خودرا دارند.</a:t>
            </a:r>
          </a:p>
          <a:p>
            <a:pPr>
              <a:buFont typeface="Wingdings" panose="05000000000000000000" pitchFamily="2" charset="2"/>
              <a:buChar char="§"/>
            </a:pPr>
            <a:r>
              <a:rPr lang="fa-IR" dirty="0" smtClean="0"/>
              <a:t>محتوی درسی طبقه بندی شده ای برای خود دارند که معمولابا تعلیم آن دردانشگاه ها به تولید نیروی های متخصص درآن رشته درسطوح مختلف منجر میشود.</a:t>
            </a:r>
          </a:p>
          <a:p>
            <a:pPr marL="0" indent="0">
              <a:buNone/>
            </a:pPr>
            <a:endParaRPr lang="fa-IR" dirty="0"/>
          </a:p>
        </p:txBody>
      </p:sp>
    </p:spTree>
    <p:extLst>
      <p:ext uri="{BB962C8B-B14F-4D97-AF65-F5344CB8AC3E}">
        <p14:creationId xmlns:p14="http://schemas.microsoft.com/office/powerpoint/2010/main" val="30760390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مطالعات میان رشته ای</a:t>
            </a:r>
            <a:r>
              <a:rPr lang="en-US" dirty="0" smtClean="0"/>
              <a:t>(Interdisciplinary </a:t>
            </a:r>
            <a:r>
              <a:rPr lang="en-US" dirty="0"/>
              <a:t>studies</a:t>
            </a:r>
            <a:r>
              <a:rPr lang="en-US" dirty="0" smtClean="0"/>
              <a:t>)</a:t>
            </a:r>
            <a:r>
              <a:rPr lang="fa-IR" dirty="0"/>
              <a:t/>
            </a:r>
            <a:br>
              <a:rPr lang="fa-IR" dirty="0"/>
            </a:br>
            <a:r>
              <a:rPr lang="fa-IR" dirty="0"/>
              <a:t> </a:t>
            </a:r>
          </a:p>
        </p:txBody>
      </p:sp>
      <p:sp>
        <p:nvSpPr>
          <p:cNvPr id="3" name="Content Placeholder 2"/>
          <p:cNvSpPr>
            <a:spLocks noGrp="1"/>
          </p:cNvSpPr>
          <p:nvPr>
            <p:ph idx="1"/>
          </p:nvPr>
        </p:nvSpPr>
        <p:spPr/>
        <p:txBody>
          <a:bodyPr>
            <a:normAutofit/>
          </a:bodyPr>
          <a:lstStyle/>
          <a:p>
            <a:r>
              <a:rPr lang="fa-IR" dirty="0" smtClean="0"/>
              <a:t>درکل فراگیری ومطالعه ی مباحث ومطالب تخصصی مربوط به یک موضوع یا مساله است که درقالب یک رشته با مشخصاتی که بیان شد نمی گنجد.</a:t>
            </a:r>
          </a:p>
        </p:txBody>
      </p:sp>
    </p:spTree>
    <p:extLst>
      <p:ext uri="{BB962C8B-B14F-4D97-AF65-F5344CB8AC3E}">
        <p14:creationId xmlns:p14="http://schemas.microsoft.com/office/powerpoint/2010/main" val="52339654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 دونگرش درتعریف مطالعات میان رشته ای وجوددارد :</a:t>
            </a:r>
            <a:br>
              <a:rPr lang="fa-IR" dirty="0"/>
            </a:br>
            <a:endParaRPr lang="fa-IR" dirty="0"/>
          </a:p>
        </p:txBody>
      </p:sp>
      <p:sp>
        <p:nvSpPr>
          <p:cNvPr id="3" name="Content Placeholder 2"/>
          <p:cNvSpPr>
            <a:spLocks noGrp="1"/>
          </p:cNvSpPr>
          <p:nvPr>
            <p:ph idx="1"/>
          </p:nvPr>
        </p:nvSpPr>
        <p:spPr/>
        <p:txBody>
          <a:bodyPr>
            <a:normAutofit/>
          </a:bodyPr>
          <a:lstStyle/>
          <a:p>
            <a:pPr marL="457200" indent="-457200">
              <a:buFont typeface="+mj-lt"/>
              <a:buAutoNum type="arabicParenR"/>
            </a:pPr>
            <a:r>
              <a:rPr lang="fa-IR" dirty="0" smtClean="0"/>
              <a:t>نگرش </a:t>
            </a:r>
            <a:r>
              <a:rPr lang="fa-IR" dirty="0"/>
              <a:t>اول (قدیمی تر): مطالعات میان رشته ای را صرفا به یک نوع مباحثه دربین رشته های مختلف مرتبط می </a:t>
            </a:r>
            <a:r>
              <a:rPr lang="fa-IR" dirty="0" smtClean="0"/>
              <a:t>داند(معمولا </a:t>
            </a:r>
            <a:r>
              <a:rPr lang="fa-IR" dirty="0"/>
              <a:t>درارتباط با رشته های علوم انسانی واجتماعی به کار می رود)</a:t>
            </a:r>
          </a:p>
          <a:p>
            <a:pPr marL="457200" indent="-457200">
              <a:buFont typeface="+mj-lt"/>
              <a:buAutoNum type="arabicParenR"/>
            </a:pPr>
            <a:r>
              <a:rPr lang="fa-IR" dirty="0" smtClean="0"/>
              <a:t>نگرش </a:t>
            </a:r>
            <a:r>
              <a:rPr lang="fa-IR" dirty="0"/>
              <a:t>دوم (جدیدتر):مطالعات میان رشته ای برمبنای ائتلاف دو یا چند تفکرورشته ی مختلف شکل گرفته وازماهیت خاص وچارچوب مشخص خود برخورداراست </a:t>
            </a:r>
            <a:r>
              <a:rPr lang="fa-IR" dirty="0" smtClean="0"/>
              <a:t>.</a:t>
            </a:r>
          </a:p>
          <a:p>
            <a:pPr marL="0" indent="0">
              <a:buNone/>
            </a:pPr>
            <a:endParaRPr lang="fa-IR" dirty="0"/>
          </a:p>
          <a:p>
            <a:pPr algn="ctr">
              <a:buFont typeface="Wingdings" panose="05000000000000000000" pitchFamily="2" charset="2"/>
              <a:buChar char="ü"/>
            </a:pPr>
            <a:r>
              <a:rPr lang="fa-IR" sz="2000" dirty="0"/>
              <a:t>نگرش دوم تلاشی برای ارائه تعریفی ازاین مفهوم برمبنای ائتلاف رشته ها ونظریه های علمی وجاافتاده علوم شناختی دارد </a:t>
            </a:r>
            <a:r>
              <a:rPr lang="fa-IR" sz="2000" dirty="0" smtClean="0"/>
              <a:t>.</a:t>
            </a:r>
            <a:endParaRPr lang="fa-IR" sz="2000" dirty="0"/>
          </a:p>
          <a:p>
            <a:pPr marL="0" indent="0">
              <a:buNone/>
            </a:pPr>
            <a:endParaRPr lang="fa-IR" dirty="0"/>
          </a:p>
          <a:p>
            <a:endParaRPr lang="fa-IR" dirty="0"/>
          </a:p>
        </p:txBody>
      </p:sp>
    </p:spTree>
    <p:extLst>
      <p:ext uri="{BB962C8B-B14F-4D97-AF65-F5344CB8AC3E}">
        <p14:creationId xmlns:p14="http://schemas.microsoft.com/office/powerpoint/2010/main" val="184035995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862" y="982132"/>
            <a:ext cx="9747736" cy="1303867"/>
          </a:xfrm>
        </p:spPr>
        <p:txBody>
          <a:bodyPr>
            <a:normAutofit fontScale="90000"/>
          </a:bodyPr>
          <a:lstStyle/>
          <a:p>
            <a:r>
              <a:rPr lang="fa-IR" dirty="0"/>
              <a:t>مطالعات میان رشته </a:t>
            </a:r>
            <a:r>
              <a:rPr lang="fa-IR" dirty="0" smtClean="0"/>
              <a:t>ای</a:t>
            </a:r>
            <a:r>
              <a:rPr lang="en-US" smtClean="0"/>
              <a:t>(Interdisciplinary </a:t>
            </a:r>
            <a:r>
              <a:rPr lang="en-US" dirty="0" smtClean="0"/>
              <a:t>studies)</a:t>
            </a:r>
            <a:r>
              <a:rPr lang="en-US" dirty="0"/>
              <a:t> </a:t>
            </a:r>
            <a:r>
              <a:rPr lang="fa-IR" dirty="0"/>
              <a:t/>
            </a:r>
            <a:br>
              <a:rPr lang="fa-IR" dirty="0"/>
            </a:br>
            <a:endParaRPr lang="fa-IR"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fa-IR" dirty="0" smtClean="0"/>
              <a:t> تعریف دانشمندان براساس نظریه محمل مشترک کلارک ، مطالعات میان رشته ای:</a:t>
            </a:r>
          </a:p>
          <a:p>
            <a:pPr>
              <a:buFont typeface="Wingdings" panose="05000000000000000000" pitchFamily="2" charset="2"/>
              <a:buChar char="§"/>
            </a:pPr>
            <a:r>
              <a:rPr lang="fa-IR" dirty="0" smtClean="0"/>
              <a:t>«فرآیند پاسخگویی به سوال ،حل یک مسئله یا توجه به یک موضوع آنقدروسیع یا پیچیده است که نمی توان توسط یک رشته علمی خاص به آن پرداخت ، درآن (میان رشته ای) نگرشهای مختلف چندین رشته و روشهای آنها ائتلاف کرده وشناخت ودرک عمیق تر و دقیق تری ازموضوع مورد بحث را فراهم می آورند.»</a:t>
            </a:r>
            <a:endParaRPr lang="fa-IR" dirty="0"/>
          </a:p>
        </p:txBody>
      </p:sp>
    </p:spTree>
    <p:extLst>
      <p:ext uri="{BB962C8B-B14F-4D97-AF65-F5344CB8AC3E}">
        <p14:creationId xmlns:p14="http://schemas.microsoft.com/office/powerpoint/2010/main" val="108384012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848</TotalTime>
  <Words>1851</Words>
  <Application>Microsoft Office PowerPoint</Application>
  <PresentationFormat>Widescreen</PresentationFormat>
  <Paragraphs>176</Paragraphs>
  <Slides>36</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B Nazanin</vt:lpstr>
      <vt:lpstr>Garamond</vt:lpstr>
      <vt:lpstr>Calibri</vt:lpstr>
      <vt:lpstr>IranNastaliq</vt:lpstr>
      <vt:lpstr>Times New Roman</vt:lpstr>
      <vt:lpstr>Arial</vt:lpstr>
      <vt:lpstr>Wingdings</vt:lpstr>
      <vt:lpstr>Adobe Fangsong Std R</vt:lpstr>
      <vt:lpstr>Organic</vt:lpstr>
      <vt:lpstr>بسم الله الرحمن الرحیم</vt:lpstr>
      <vt:lpstr>INTERDISCIPLINARY RESEARCH</vt:lpstr>
      <vt:lpstr>resources</vt:lpstr>
      <vt:lpstr>مقدمه </vt:lpstr>
      <vt:lpstr>مقدمه </vt:lpstr>
      <vt:lpstr>رشته (Disciplinary)</vt:lpstr>
      <vt:lpstr>مطالعات میان رشته ای(Interdisciplinary studies)  </vt:lpstr>
      <vt:lpstr> دونگرش درتعریف مطالعات میان رشته ای وجوددارد : </vt:lpstr>
      <vt:lpstr>مطالعات میان رشته ای(Interdisciplinary studies)  </vt:lpstr>
      <vt:lpstr>Interdisciplinary studies is not:</vt:lpstr>
      <vt:lpstr>تفاوت مطالعات میان رشته ای با چندرشته ای </vt:lpstr>
      <vt:lpstr>تفاوت مطالعات میان رشته ای وفرارشته ای </vt:lpstr>
      <vt:lpstr>INTERDISCIPLINARY RESEARCH</vt:lpstr>
      <vt:lpstr>PowerPoint Presentation</vt:lpstr>
      <vt:lpstr>Multi- and Interdisciplinary Research</vt:lpstr>
      <vt:lpstr>PowerPoint Presentation</vt:lpstr>
      <vt:lpstr>PowerPoint Presentation</vt:lpstr>
      <vt:lpstr>The added value of interdisciplinary approaches has been demonstrated in research on a range of complex questions such as: </vt:lpstr>
      <vt:lpstr>there is little written available about  the actual practice and use of qualitative methods in interdisciplinary projects</vt:lpstr>
      <vt:lpstr>The Potential of Qualitative Methods</vt:lpstr>
      <vt:lpstr>qualitative methods can bring to  interdisciplinary research </vt:lpstr>
      <vt:lpstr>PowerPoint Presentation</vt:lpstr>
      <vt:lpstr>there are a number of factors that affect  the degree to which research  is truly interdisciplinary</vt:lpstr>
      <vt:lpstr>PowerPoint Presentation</vt:lpstr>
      <vt:lpstr>interested in topics</vt:lpstr>
      <vt:lpstr>INTERDISCIPLINARY QUALITATIVE STUDIES CONFERENCE</vt:lpstr>
      <vt:lpstr>Its purpose is </vt:lpstr>
      <vt:lpstr>مثالی برای یک پژوهش میان رشته </vt:lpstr>
      <vt:lpstr>PowerPoint Presentation</vt:lpstr>
      <vt:lpstr>معرفی پژوهش</vt:lpstr>
      <vt:lpstr>PowerPoint Presentation</vt:lpstr>
      <vt:lpstr>PowerPoint Presentation</vt:lpstr>
      <vt:lpstr>فرایند سیرازنظرتا عمل درعلوم اسلامی «اجتهاد» مدل منتخب شماره 2</vt:lpstr>
      <vt:lpstr>مدلسازی : ارتباط برنامه ی «آموزش معماری» با آموزه های «اندیشه اسلامی»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komeyli</dc:creator>
  <cp:lastModifiedBy>komeyli</cp:lastModifiedBy>
  <cp:revision>88</cp:revision>
  <dcterms:created xsi:type="dcterms:W3CDTF">2014-02-28T23:07:22Z</dcterms:created>
  <dcterms:modified xsi:type="dcterms:W3CDTF">2014-03-08T06:51:02Z</dcterms:modified>
</cp:coreProperties>
</file>