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35.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8" r:id="rId2"/>
    <p:sldMasterId id="2147483700" r:id="rId3"/>
    <p:sldMasterId id="2147483712" r:id="rId4"/>
    <p:sldMasterId id="2147483724" r:id="rId5"/>
    <p:sldMasterId id="2147483737" r:id="rId6"/>
    <p:sldMasterId id="2147483749" r:id="rId7"/>
    <p:sldMasterId id="2147483761" r:id="rId8"/>
    <p:sldMasterId id="2147483773" r:id="rId9"/>
    <p:sldMasterId id="2147483785" r:id="rId10"/>
    <p:sldMasterId id="2147483797" r:id="rId11"/>
    <p:sldMasterId id="2147483809" r:id="rId12"/>
    <p:sldMasterId id="2147483821" r:id="rId13"/>
    <p:sldMasterId id="2147483833" r:id="rId14"/>
    <p:sldMasterId id="2147483845" r:id="rId15"/>
    <p:sldMasterId id="2147483857" r:id="rId16"/>
    <p:sldMasterId id="2147483869" r:id="rId17"/>
    <p:sldMasterId id="2147483881" r:id="rId18"/>
    <p:sldMasterId id="2147483893" r:id="rId19"/>
    <p:sldMasterId id="2147483905" r:id="rId20"/>
    <p:sldMasterId id="2147483917" r:id="rId21"/>
    <p:sldMasterId id="2147483929" r:id="rId22"/>
  </p:sldMasterIdLst>
  <p:notesMasterIdLst>
    <p:notesMasterId r:id="rId57"/>
  </p:notesMasterIdLst>
  <p:sldIdLst>
    <p:sldId id="286" r:id="rId23"/>
    <p:sldId id="267" r:id="rId24"/>
    <p:sldId id="268" r:id="rId25"/>
    <p:sldId id="287" r:id="rId26"/>
    <p:sldId id="270" r:id="rId27"/>
    <p:sldId id="289" r:id="rId28"/>
    <p:sldId id="269" r:id="rId29"/>
    <p:sldId id="288" r:id="rId30"/>
    <p:sldId id="290" r:id="rId31"/>
    <p:sldId id="271" r:id="rId32"/>
    <p:sldId id="291" r:id="rId33"/>
    <p:sldId id="273" r:id="rId34"/>
    <p:sldId id="293" r:id="rId35"/>
    <p:sldId id="292" r:id="rId36"/>
    <p:sldId id="275" r:id="rId37"/>
    <p:sldId id="274" r:id="rId38"/>
    <p:sldId id="276" r:id="rId39"/>
    <p:sldId id="277" r:id="rId40"/>
    <p:sldId id="294" r:id="rId41"/>
    <p:sldId id="278" r:id="rId42"/>
    <p:sldId id="279" r:id="rId43"/>
    <p:sldId id="295" r:id="rId44"/>
    <p:sldId id="280" r:id="rId45"/>
    <p:sldId id="281" r:id="rId46"/>
    <p:sldId id="296" r:id="rId47"/>
    <p:sldId id="297" r:id="rId48"/>
    <p:sldId id="298" r:id="rId49"/>
    <p:sldId id="299" r:id="rId50"/>
    <p:sldId id="300" r:id="rId51"/>
    <p:sldId id="301" r:id="rId52"/>
    <p:sldId id="302" r:id="rId53"/>
    <p:sldId id="303" r:id="rId54"/>
    <p:sldId id="304" r:id="rId55"/>
    <p:sldId id="30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42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25E2C-083F-4F9B-ACF4-B0806C62CACD}" type="datetimeFigureOut">
              <a:rPr lang="en-US" smtClean="0"/>
              <a:pPr/>
              <a:t>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4BFDB-FD22-492B-B196-F249D14E0F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4AD21-27A7-4400-9D1A-D1BD790BF68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72B7BA4A-4D40-484C-A6FC-7E67774A75CD}" type="datetimeFigureOut">
              <a:rPr lang="en-US" smtClean="0"/>
              <a:pPr/>
              <a:t>10/4/2013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2946" name="Rectangle 2"/>
          <p:cNvSpPr>
            <a:spLocks noGrp="1" noRot="1" noChangeArrowheads="1"/>
          </p:cNvSpPr>
          <p:nvPr>
            <p:ph type="ctrTitle"/>
          </p:nvPr>
        </p:nvSpPr>
        <p:spPr>
          <a:xfrm>
            <a:off x="685800" y="1981200"/>
            <a:ext cx="7772400" cy="1600200"/>
          </a:xfrm>
        </p:spPr>
        <p:txBody>
          <a:bodyPr/>
          <a:lstStyle>
            <a:lvl1pPr>
              <a:defRPr/>
            </a:lvl1pPr>
          </a:lstStyle>
          <a:p>
            <a:r>
              <a:rPr lang="en-US" smtClean="0"/>
              <a:t>Click to edit Master title style</a:t>
            </a:r>
            <a:endParaRPr lang="en-US"/>
          </a:p>
        </p:txBody>
      </p:sp>
      <p:sp>
        <p:nvSpPr>
          <p:cNvPr id="72294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64B1AD9-07E8-42D1-BAE8-4F7E32DCE034}" type="datetime1">
              <a:rPr lang="en-US" smtClean="0"/>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849DD-E56E-4060-A891-E0A6C98EC872}" type="slidenum">
              <a:rPr lang="ar-SA" altLang="zh-TW" smtClean="0"/>
              <a:pPr>
                <a:defRPr/>
              </a:pPr>
              <a:t>‹#›</a:t>
            </a:fld>
            <a:endParaRPr lang="en-US" altLang="zh-TW"/>
          </a:p>
        </p:txBody>
      </p:sp>
    </p:spTree>
  </p:cSld>
  <p:clrMapOvr>
    <a:masterClrMapping/>
  </p:clrMapOvr>
  <p:transition>
    <p:wipe dir="u"/>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3B33A7EF-503B-4FAA-97A3-B401CC2DBE78}" type="datetime1">
              <a:rPr lang="en-US" smtClean="0"/>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E65086A-6E0C-4A18-9EF7-BE5E1C9DE066}" type="datetime1">
              <a:rPr lang="en-US" smtClean="0"/>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fld id="{C9B2F894-2FD0-4291-8E10-2B026A4B290E}" type="datetime1">
              <a:rPr lang="en-US" smtClean="0"/>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fld id="{7256FC21-2B9B-4452-B35E-C5F182818238}" type="datetime1">
              <a:rPr lang="en-US" smtClean="0"/>
              <a:pPr/>
              <a:t>10/4/2013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fld id="{07324AB1-E3E4-4F27-818D-640AEC6C45DB}" type="datetime1">
              <a:rPr lang="en-US" smtClean="0"/>
              <a:pPr/>
              <a:t>10/4/2013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2FC9344-2346-4CD1-8A62-E0050BC324AE}" type="datetime1">
              <a:rPr lang="en-US" smtClean="0"/>
              <a:pPr/>
              <a:t>10/4/2013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237B6A9-D475-47F0-AA9F-F22E90874DF5}" type="datetime1">
              <a:rPr lang="en-US" smtClean="0"/>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A56769C-E604-45CF-90A2-CAD826A398CE}" type="datetime1">
              <a:rPr lang="en-US" smtClean="0"/>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D14D0F1E-12AF-4696-935B-C74C34109FAE}" type="datetime1">
              <a:rPr lang="en-US" smtClean="0"/>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58044DE1-E168-43C1-98A1-63578D6E28E9}" type="datetime1">
              <a:rPr lang="en-US" smtClean="0"/>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fa-IR">
              <a:latin typeface="Arial" pitchFamily="34" charset="0"/>
            </a:endParaRPr>
          </a:p>
        </p:txBody>
      </p:sp>
      <p:grpSp>
        <p:nvGrpSpPr>
          <p:cNvPr id="2"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fa-IR">
              <a:latin typeface="Arial" pitchFamily="34" charset="0"/>
            </a:endParaRPr>
          </a:p>
        </p:txBody>
      </p:sp>
      <p:sp>
        <p:nvSpPr>
          <p:cNvPr id="479235"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US" altLang="en-US"/>
          </a:p>
        </p:txBody>
      </p:sp>
      <p:sp>
        <p:nvSpPr>
          <p:cNvPr id="47923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US" altLang="en-US"/>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C558F2B5-F667-4020-982A-0830DFA8D32F}" type="slidenum">
              <a:rPr lang="fa-IR" altLang="en-US"/>
              <a:pPr>
                <a:defRPr/>
              </a:pPr>
              <a:t>‹#›</a:t>
            </a:fld>
            <a:endParaRPr lang="en-US"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C2D21BA-4F11-44BD-87FD-FD982AAEF05F}" type="slidenum">
              <a:rPr lang="fa-IR" altLang="en-US"/>
              <a:pPr>
                <a:defRPr/>
              </a:pPr>
              <a:t>‹#›</a:t>
            </a:fld>
            <a:endParaRPr lang="en-US"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D3122F4-F161-4145-AFC6-DEBC49E7DAE2}" type="slidenum">
              <a:rPr lang="fa-IR" altLang="en-US"/>
              <a:pPr>
                <a:defRPr/>
              </a:pPr>
              <a:t>‹#›</a:t>
            </a:fld>
            <a:endParaRPr lang="en-US"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D159160-8F92-42F1-A409-56EC76F912E4}" type="slidenum">
              <a:rPr lang="fa-IR" altLang="en-US"/>
              <a:pPr>
                <a:defRPr/>
              </a:pPr>
              <a:t>‹#›</a:t>
            </a:fld>
            <a:endParaRPr lang="en-US"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16877055-AAFC-48AC-BF1E-A8D3946844BC}" type="slidenum">
              <a:rPr lang="fa-IR" altLang="en-US"/>
              <a:pPr>
                <a:defRPr/>
              </a:pPr>
              <a:t>‹#›</a:t>
            </a:fld>
            <a:endParaRPr lang="en-US"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9D15B2B2-D214-4BF0-968B-9ABCE5D6E8B8}" type="slidenum">
              <a:rPr lang="fa-IR" altLang="en-US"/>
              <a:pPr>
                <a:defRPr/>
              </a:pPr>
              <a:t>‹#›</a:t>
            </a:fld>
            <a:endParaRPr lang="en-US"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0D5AC7C8-D05F-4411-9035-81BD89646141}" type="slidenum">
              <a:rPr lang="fa-IR"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66003979-0837-4CC7-845F-C36D17E006A4}" type="datetime8">
              <a:rPr lang="fa-IR" smtClean="0"/>
              <a:pPr/>
              <a:t>13/اکتبر/4</a:t>
            </a:fld>
            <a:endParaRPr lang="fa-IR" dirty="0"/>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FF951AF8-B972-4ECA-8CA8-D25D5D9D7AFC}" type="slidenum">
              <a:rPr lang="fa-IR" smtClean="0"/>
              <a:pPr/>
              <a:t>‹#›</a:t>
            </a:fld>
            <a:endParaRPr lang="fa-IR" dirty="0"/>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98B7E8C-3788-4362-86E6-6EAF5F19F6AD}" type="slidenum">
              <a:rPr lang="fa-IR" altLang="en-US"/>
              <a:pPr>
                <a:defRPr/>
              </a:pPr>
              <a:t>‹#›</a:t>
            </a:fld>
            <a:endParaRPr lang="en-US"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61DC337-EC3D-489C-B582-BC4627605B8F}" type="slidenum">
              <a:rPr lang="fa-IR" altLang="en-US"/>
              <a:pPr>
                <a:defRPr/>
              </a:pPr>
              <a:t>‹#›</a:t>
            </a:fld>
            <a:endParaRPr lang="en-US"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F092255-953B-461F-8A01-A4A4568FABE2}" type="slidenum">
              <a:rPr lang="fa-IR" altLang="en-US"/>
              <a:pPr>
                <a:defRPr/>
              </a:pPr>
              <a:t>‹#›</a:t>
            </a:fld>
            <a:endParaRPr lang="en-US"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BF88AA8-A3A6-4BCC-926E-A1834645CC09}" type="slidenum">
              <a:rPr lang="fa-IR" altLang="en-US"/>
              <a:pPr>
                <a:defRPr/>
              </a:pPr>
              <a:t>‹#›</a:t>
            </a:fld>
            <a:endParaRPr lang="en-US"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fa-IR">
                  <a:latin typeface="Arial" pitchFamily="34" charset="0"/>
                </a:endParaRPr>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grpSp>
      </p:grpSp>
      <p:sp>
        <p:nvSpPr>
          <p:cNvPr id="581643"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58164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4064E6AA-A32C-48E6-BF8F-1AF8CE12114D}" type="slidenum">
              <a:rPr lang="fa-IR"/>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A5AFC89-BE90-40C6-859E-B1DE26744D07}" type="slidenum">
              <a:rPr lang="fa-IR"/>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47EF38-EDB6-4CDE-B764-49A5C0E2177E}" type="slidenum">
              <a:rPr lang="fa-IR"/>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A27240A-D2FA-4DC1-B6C1-CF4531C69C38}" type="slidenum">
              <a:rPr lang="fa-IR"/>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C27680E-6239-4F0C-8702-13FD3AA6162C}" type="slidenum">
              <a:rPr lang="fa-IR"/>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BDE6DAD-9392-4024-851E-B3C6DC7E665E}"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10/4/2013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E36E0D6-81AB-43A0-8FE8-227D1EB4AD55}" type="slidenum">
              <a:rPr lang="fa-IR"/>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23691BA-8A8E-4BDB-A96F-B42C6A3BF6DF}" type="slidenum">
              <a:rPr lang="fa-IR"/>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E929AC2-82E6-4ED8-AD78-83377B56294F}" type="slidenum">
              <a:rPr lang="fa-IR"/>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6A738E-FCB4-4CD5-83B8-ED8696085AB1}" type="slidenum">
              <a:rPr lang="fa-IR"/>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D9EA9C7-0CC3-4286-9397-89592A74EBF1}" type="slidenum">
              <a:rPr lang="fa-IR"/>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a-IR">
              <a:latin typeface="Arial" pitchFamily="34" charset="0"/>
            </a:endParaRPr>
          </a:p>
        </p:txBody>
      </p:sp>
      <p:sp>
        <p:nvSpPr>
          <p:cNvPr id="7249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7249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57EF60AF-DE3E-46A2-A55C-977420F7B706}" type="slidenum">
              <a:rPr lang="fa-IR"/>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C85933-6232-481B-A445-59BC70E9B794}" type="slidenum">
              <a:rPr lang="fa-IR"/>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4C3B8-A590-4253-869C-1E15DAA0D251}" type="slidenum">
              <a:rPr lang="fa-IR"/>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7DF187-5A6C-40DC-ACA9-B1B3295E768B}" type="slidenum">
              <a:rPr lang="fa-IR"/>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A5116-54E7-43B0-8421-5A91E758726A}" type="slidenum">
              <a:rPr lang="fa-IR"/>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97FBA7-A7DA-4C99-BD65-E4DE579E57D4}" type="slidenum">
              <a:rPr lang="fa-IR"/>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18F3DD-FD2F-4757-A7AA-F2898E6DD0AF}" type="slidenum">
              <a:rPr lang="fa-IR"/>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BC697-ED95-44CC-812A-0AEA41263244}" type="slidenum">
              <a:rPr lang="fa-IR"/>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9A4A01-FAF6-4130-98B7-F2C4FD31BB5E}" type="slidenum">
              <a:rPr lang="fa-IR"/>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3A85A7-D17D-474C-AB03-AF66EA371921}" type="slidenum">
              <a:rPr lang="fa-IR"/>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75C2C-DC53-46C2-97F3-8C4734B42378}" type="slidenum">
              <a:rPr lang="fa-IR"/>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sp>
        <p:nvSpPr>
          <p:cNvPr id="72912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smtClean="0"/>
              <a:t>Click to edit Master title style</a:t>
            </a:r>
            <a:endParaRPr lang="en-US"/>
          </a:p>
        </p:txBody>
      </p:sp>
      <p:sp>
        <p:nvSpPr>
          <p:cNvPr id="72912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FAC5AFFA-C280-454F-835E-14C0CA42CE82}" type="slidenum">
              <a:rPr lang="fa-IR"/>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1B177EC-524E-471F-9720-945C17218888}" type="slidenum">
              <a:rPr lang="fa-IR"/>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0B5890-B84C-4507-ADA8-7DB0F6E37787}" type="slidenum">
              <a:rPr lang="fa-IR"/>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708D997-1186-4D3C-9A11-31C0BE5091F8}" type="slidenum">
              <a:rPr lang="fa-IR"/>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26F889E-3EA3-4C3C-9BAB-50213B73D6A8}" type="slidenum">
              <a:rPr lang="fa-IR"/>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76C3DF7E-0940-4DA9-8FCB-AE3E6A4F6B95}" type="slidenum">
              <a:rPr lang="fa-IR"/>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45CCF509-2DF6-497D-B7DE-8B3B3317AE35}" type="slidenum">
              <a:rPr lang="fa-IR"/>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7AD670F-9D1B-41BA-BB86-DB86AD9B00B1}" type="slidenum">
              <a:rPr lang="fa-IR"/>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15CA42F-F927-4C81-81D8-2FE61D44E7EF}" type="slidenum">
              <a:rPr lang="fa-IR"/>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E243060-06EE-4A2B-9484-002F2AF690A7}" type="slidenum">
              <a:rPr lang="fa-IR"/>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44229E2-8D4C-4EDD-A568-8D391C70712F}" type="slidenum">
              <a:rPr lang="fa-IR"/>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fa-IR">
                <a:latin typeface="Arial" pitchFamily="34" charset="0"/>
              </a:endParaRPr>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grpSp>
        <p:nvGrpSpPr>
          <p:cNvPr id="8"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218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73218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3D6AE9DB-DC9C-4D8F-977C-A309CDF6A69A}" type="slidenum">
              <a:rPr lang="fa-IR"/>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CD7D93B-7321-4387-98D8-99AA52571DEE}" type="slidenum">
              <a:rPr lang="fa-IR"/>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4854CB6-267E-4404-966E-D178E3935B1C}" type="slidenum">
              <a:rPr lang="fa-IR"/>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B27D52D-98AD-4943-B2BC-3972E295F462}" type="slidenum">
              <a:rPr lang="fa-IR"/>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24A0AD59-6E6A-42CE-9050-0911D89A8BE8}" type="slidenum">
              <a:rPr lang="fa-IR"/>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921FA04F-51BA-43F5-B233-D23DE5542CF9}" type="slidenum">
              <a:rPr lang="fa-IR"/>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176A963-D86D-4766-B98A-FB80F97EBFD1}" type="slidenum">
              <a:rPr lang="fa-IR"/>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7F50A84-135C-492C-867E-FE34E796B116}" type="slidenum">
              <a:rPr lang="fa-IR"/>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8B28104-7D9C-405A-B253-8832DC3A428F}" type="slidenum">
              <a:rPr lang="fa-IR"/>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9C444E9-5684-48C2-9FAF-241DA8372096}" type="slidenum">
              <a:rPr lang="fa-IR"/>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B7A961F-1011-401E-AFAC-632C945B1016}" type="slidenum">
              <a:rPr lang="fa-IR"/>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fa-IR">
                <a:latin typeface="Arial" pitchFamily="34" charset="0"/>
              </a:endParaRP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fa-IR">
                <a:latin typeface="Arial" pitchFamily="34"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fa-IR">
                <a:latin typeface="Arial" pitchFamily="34" charset="0"/>
              </a:endParaRPr>
            </a:p>
          </p:txBody>
        </p:sp>
      </p:grpSp>
      <p:sp>
        <p:nvSpPr>
          <p:cNvPr id="73729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smtClean="0"/>
              <a:t>Click to edit Master title style</a:t>
            </a:r>
            <a:endParaRPr lang="en-US"/>
          </a:p>
        </p:txBody>
      </p:sp>
      <p:sp>
        <p:nvSpPr>
          <p:cNvPr id="73729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372F7EDE-7C17-4165-8735-A4C6D0E64717}" type="slidenum">
              <a:rPr lang="fa-IR"/>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3314C00-E0AF-44B5-9D69-6524303D91E6}" type="slidenum">
              <a:rPr lang="fa-IR"/>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10/4/2013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10C5DF7-92B8-462C-BFBD-87599C33B266}" type="slidenum">
              <a:rPr lang="fa-IR"/>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50948B4-175D-474E-9B30-61582A1F36FC}" type="slidenum">
              <a:rPr lang="fa-IR"/>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0F07632-82BC-40EC-8919-EC584A3E8AB2}" type="slidenum">
              <a:rPr lang="fa-IR"/>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9BFB7677-B46E-4E9E-9264-75325E72C3E3}" type="slidenum">
              <a:rPr lang="fa-IR"/>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13C7E988-BE86-4657-B0E2-F87082A4AADF}" type="slidenum">
              <a:rPr lang="fa-IR"/>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41A3BFA-FCDA-4860-972F-A61E0D3D4D36}" type="slidenum">
              <a:rPr lang="fa-IR"/>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778FAD7-86BA-426F-A995-19C3F05F0FEE}" type="slidenum">
              <a:rPr lang="fa-IR"/>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EAACBEE-CF34-4E34-A3AC-EA0396F80976}" type="slidenum">
              <a:rPr lang="fa-IR"/>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11C4172-C7CC-4BF5-A713-7B0564F58714}" type="slidenum">
              <a:rPr lang="fa-IR"/>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fa-IR">
                <a:latin typeface="Arial" pitchFamily="34" charset="0"/>
              </a:endParaRPr>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grpSp>
          <p:nvGrpSpPr>
            <p:cNvPr id="3"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fa-IR">
                  <a:latin typeface="Arial" pitchFamily="34" charset="0"/>
                </a:endParaRPr>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grpSp>
      </p:grpSp>
      <p:sp>
        <p:nvSpPr>
          <p:cNvPr id="742441" name="Rectangle 41"/>
          <p:cNvSpPr>
            <a:spLocks noGrp="1" noChangeArrowheads="1"/>
          </p:cNvSpPr>
          <p:nvPr>
            <p:ph type="ctrTitle"/>
          </p:nvPr>
        </p:nvSpPr>
        <p:spPr>
          <a:xfrm>
            <a:off x="685800" y="1447800"/>
            <a:ext cx="7772400" cy="1470025"/>
          </a:xfrm>
        </p:spPr>
        <p:txBody>
          <a:bodyPr/>
          <a:lstStyle>
            <a:lvl1pPr>
              <a:defRPr/>
            </a:lvl1pPr>
          </a:lstStyle>
          <a:p>
            <a:r>
              <a:rPr lang="en-US" smtClean="0"/>
              <a:t>Click to edit Master title style</a:t>
            </a:r>
            <a:endParaRPr lang="en-US"/>
          </a:p>
        </p:txBody>
      </p:sp>
      <p:sp>
        <p:nvSpPr>
          <p:cNvPr id="74244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D735A1F2-CF24-48E2-B5B3-BEADBAE82900}" type="slidenum">
              <a:rPr lang="fa-IR"/>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10/4/2013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98AC0F38-F4A9-442B-9BCE-ECB7DCFF32C6}" type="slidenum">
              <a:rPr lang="fa-IR"/>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ED5DA89F-E32B-4145-9732-1D3B60D581B5}" type="slidenum">
              <a:rPr lang="fa-IR"/>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A0BDE971-E814-48DD-9746-10A9B5640804}" type="slidenum">
              <a:rPr lang="fa-IR"/>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485455BF-067C-4177-97DB-D442DB5A78A8}" type="slidenum">
              <a:rPr lang="fa-IR"/>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7C8E1503-3F45-4CD5-9AB7-A6E4A4FE32C7}" type="slidenum">
              <a:rPr lang="fa-IR"/>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767AEDD6-F6DB-44B2-A22C-530B2BAABD63}" type="slidenum">
              <a:rPr lang="fa-IR"/>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26E3A2D7-B1F1-4D98-878F-031ED510CDAC}" type="slidenum">
              <a:rPr lang="fa-IR"/>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3D85DA6B-DC6E-4C19-AFDE-60497696C361}" type="slidenum">
              <a:rPr lang="fa-IR"/>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B3440A97-2C70-42A3-B370-222F3B6FA001}" type="slidenum">
              <a:rPr lang="fa-IR"/>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36CBCD26-FCF4-441E-8B38-B5DB112088EC}" type="slidenum">
              <a:rPr lang="fa-IR"/>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10/4/2013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fa-IR">
                  <a:latin typeface="Arial" pitchFamily="34" charset="0"/>
                </a:endParaRPr>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grpSp>
      </p:grpSp>
      <p:sp>
        <p:nvSpPr>
          <p:cNvPr id="745483"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74548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92D94AB5-45EC-4B70-A1CC-36A3644B6FAE}" type="slidenum">
              <a:rPr lang="fa-IR"/>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C84B78F-4C62-447D-A899-22F754E8C319}" type="slidenum">
              <a:rPr lang="fa-IR"/>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92AB5D-BC72-4BB6-AC52-6AC79AF2FC26}" type="slidenum">
              <a:rPr lang="fa-IR"/>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0E245D-3210-4D6B-968C-B3913F79F919}" type="slidenum">
              <a:rPr lang="fa-IR"/>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30D49A5-C4E4-46F0-95EA-8004891E7964}" type="slidenum">
              <a:rPr lang="fa-IR"/>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CB566817-A319-482B-853F-0AFA3A3B3BF1}" type="slidenum">
              <a:rPr lang="fa-IR"/>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E3BA10C0-1458-46AD-8D6F-360572928EDB}" type="slidenum">
              <a:rPr lang="fa-IR"/>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AB48CA3-C47E-43DD-966D-2C2BA76FB622}" type="slidenum">
              <a:rPr lang="fa-IR"/>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CE349CA-5BE7-4F6C-9016-9B6F365C072A}" type="slidenum">
              <a:rPr lang="fa-IR"/>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9F4C3B7-260E-41C9-92B3-0965A05C821F}" type="slidenum">
              <a:rPr lang="fa-IR"/>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2E4DAC-B2BC-4E7C-9EA3-7D6269F6D6F0}" type="slidenum">
              <a:rPr lang="fa-IR"/>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164B1AD9-07E8-42D1-BAE8-4F7E32DCE034}" type="datetime1">
              <a:rPr lang="en-US" smtClean="0"/>
              <a:pPr/>
              <a:t>10/4/2013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pPr>
              <a:defRPr/>
            </a:pPr>
            <a:fld id="{4C0849DD-E56E-4060-A891-E0A6C98EC872}" type="slidenum">
              <a:rPr lang="ar-SA" altLang="zh-TW" smtClean="0"/>
              <a:pPr>
                <a:defRPr/>
              </a:pPr>
              <a:t>‹#›</a:t>
            </a:fld>
            <a:endParaRPr lang="en-US" altLang="zh-TW"/>
          </a:p>
        </p:txBody>
      </p:sp>
    </p:spTree>
  </p:cSld>
  <p:clrMapOvr>
    <a:masterClrMapping/>
  </p:clrMapOvr>
  <p:transition>
    <p:spli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3B33A7EF-503B-4FAA-97A3-B401CC2DBE78}" type="datetime1">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E65086A-6E0C-4A18-9EF7-BE5E1C9DE066}" type="datetime1">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C9B2F894-2FD0-4291-8E10-2B026A4B290E}" type="datetime1">
              <a:rPr lang="en-US" smtClean="0"/>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56FC21-2B9B-4452-B35E-C5F182818238}" type="datetime1">
              <a:rPr lang="en-US" smtClean="0"/>
              <a:pPr/>
              <a:t>10/4/2013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07324AB1-E3E4-4F27-818D-640AEC6C45DB}" type="datetime1">
              <a:rPr lang="en-US" smtClean="0"/>
              <a:pPr/>
              <a:t>10/4/2013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2FC9344-2346-4CD1-8A62-E0050BC324AE}" type="datetime1">
              <a:rPr lang="en-US" smtClean="0"/>
              <a:pPr/>
              <a:t>10/4/2013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237B6A9-D475-47F0-AA9F-F22E90874DF5}" type="datetime1">
              <a:rPr lang="en-US" smtClean="0"/>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2A56769C-E604-45CF-90A2-CAD826A398CE}" type="datetime1">
              <a:rPr lang="en-US" smtClean="0"/>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D14D0F1E-12AF-4696-935B-C74C34109FAE}" type="datetime1">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58044DE1-E168-43C1-98A1-63578D6E28E9}" type="datetime1">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10/4/2013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10/4/2013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10/4/2013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10/4/2013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10/4/2013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10/4/2013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10/4/2013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10/4/2013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10/4/2013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10/4/2013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10/4/2013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10/4/2013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10/4/2013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10/4/2013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10/4/2013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10/4/2013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10/4/2013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10/4/2013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10/4/2013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10/4/2013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fa-IR">
                <a:latin typeface="Arial"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fa-IR">
                <a:latin typeface="Arial"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fa-IR">
                <a:latin typeface="Arial" pitchFamily="34" charset="0"/>
              </a:endParaRPr>
            </a:p>
          </p:txBody>
        </p:sp>
      </p:grpSp>
      <p:sp>
        <p:nvSpPr>
          <p:cNvPr id="754690" name="Rectangle 2"/>
          <p:cNvSpPr>
            <a:spLocks noGrp="1" noChangeArrowheads="1"/>
          </p:cNvSpPr>
          <p:nvPr>
            <p:ph type="ctrTitle"/>
          </p:nvPr>
        </p:nvSpPr>
        <p:spPr>
          <a:xfrm>
            <a:off x="685800" y="685800"/>
            <a:ext cx="7772400" cy="2127250"/>
          </a:xfrm>
        </p:spPr>
        <p:txBody>
          <a:bodyPr/>
          <a:lstStyle>
            <a:lvl1pPr algn="ctr">
              <a:defRPr sz="5800"/>
            </a:lvl1pPr>
          </a:lstStyle>
          <a:p>
            <a:r>
              <a:rPr lang="en-US" smtClean="0"/>
              <a:t>Click to edit Master title style</a:t>
            </a:r>
            <a:endParaRPr lang="en-US"/>
          </a:p>
        </p:txBody>
      </p:sp>
      <p:sp>
        <p:nvSpPr>
          <p:cNvPr id="7546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smtClean="0"/>
              <a:t>Click to edit Master subtitle style</a:t>
            </a:r>
            <a:endParaRPr lang="en-US"/>
          </a:p>
        </p:txBody>
      </p:sp>
      <p:sp>
        <p:nvSpPr>
          <p:cNvPr id="8" name="Rectangle 4"/>
          <p:cNvSpPr>
            <a:spLocks noGrp="1" noChangeArrowheads="1"/>
          </p:cNvSpPr>
          <p:nvPr>
            <p:ph type="dt" sz="half" idx="10"/>
          </p:nvPr>
        </p:nvSpPr>
        <p:spPr/>
        <p:txBody>
          <a:bodyPr/>
          <a:lstStyle>
            <a:lvl1pPr>
              <a:defRPr/>
            </a:lvl1pPr>
          </a:lstStyle>
          <a:p>
            <a:fld id="{72B7BA4A-4D40-484C-A6FC-7E67774A75CD}" type="datetimeFigureOut">
              <a:rPr lang="en-US" smtClean="0"/>
              <a:pPr/>
              <a:t>10/4/2013</a:t>
            </a:fld>
            <a:endParaRPr lang="en-US"/>
          </a:p>
        </p:txBody>
      </p:sp>
      <p:sp>
        <p:nvSpPr>
          <p:cNvPr id="9" name="Rectangle 5"/>
          <p:cNvSpPr>
            <a:spLocks noGrp="1" noChangeArrowheads="1"/>
          </p:cNvSpPr>
          <p:nvPr>
            <p:ph type="ftr" sz="quarter" idx="11"/>
          </p:nvPr>
        </p:nvSpPr>
        <p:spPr/>
        <p:txBody>
          <a:bodyPr/>
          <a:lstStyle>
            <a:lvl1pPr>
              <a:defRPr/>
            </a:lvl1pPr>
          </a:lstStyle>
          <a:p>
            <a:endParaRPr lang="en-US"/>
          </a:p>
        </p:txBody>
      </p:sp>
      <p:sp>
        <p:nvSpPr>
          <p:cNvPr id="10" name="Rectangle 6"/>
          <p:cNvSpPr>
            <a:spLocks noGrp="1" noChangeArrowheads="1"/>
          </p:cNvSpPr>
          <p:nvPr>
            <p:ph type="sldNum" sz="quarter" idx="12"/>
          </p:nvPr>
        </p:nvSpPr>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5143504" y="6428592"/>
            <a:ext cx="2133600" cy="215922"/>
          </a:xfrm>
          <a:prstGeom prst="rect">
            <a:avLst/>
          </a:prstGeom>
        </p:spPr>
        <p:txBody>
          <a:bodyPr anchor="ctr" anchorCtr="0"/>
          <a:lstStyle>
            <a:lvl1pPr>
              <a:defRPr sz="1200"/>
            </a:lvl1pPr>
          </a:lstStyle>
          <a:p>
            <a:fld id="{66003979-0837-4CC7-845F-C36D17E006A4}" type="datetime8">
              <a:rPr lang="fa-IR" smtClean="0"/>
              <a:pPr/>
              <a:t>13/اکتبر/4</a:t>
            </a:fld>
            <a:endParaRPr lang="fa-IR" dirty="0"/>
          </a:p>
        </p:txBody>
      </p:sp>
      <p:sp>
        <p:nvSpPr>
          <p:cNvPr id="3" name="Content Placeholder 2"/>
          <p:cNvSpPr>
            <a:spLocks noGrp="1"/>
          </p:cNvSpPr>
          <p:nvPr>
            <p:ph idx="1" hasCustomPrompt="1"/>
          </p:nvPr>
        </p:nvSpPr>
        <p:spPr>
          <a:xfrm>
            <a:off x="607191" y="1643050"/>
            <a:ext cx="7822461" cy="4525963"/>
          </a:xfrm>
        </p:spPr>
        <p:txBody>
          <a:bodyPr/>
          <a:lstStyle>
            <a:lvl1pPr algn="just">
              <a:buClr>
                <a:srgbClr val="FF2A00"/>
              </a:buClr>
              <a:defRPr>
                <a:cs typeface="B Nazanin" pitchFamily="2" charset="-78"/>
              </a:defRPr>
            </a:lvl1pPr>
            <a:lvl2pPr algn="just">
              <a:buClr>
                <a:srgbClr val="FF2A00"/>
              </a:buClr>
              <a:defRPr baseline="0">
                <a:cs typeface="B Nazanin" pitchFamily="2" charset="-78"/>
              </a:defRPr>
            </a:lvl2pPr>
            <a:lvl3pPr algn="just">
              <a:buClr>
                <a:srgbClr val="FF2A00"/>
              </a:buClr>
              <a:defRPr baseline="0">
                <a:cs typeface="B Nazanin" pitchFamily="2" charset="-78"/>
              </a:defRPr>
            </a:lvl3pPr>
            <a:lvl4pPr algn="just">
              <a:buClr>
                <a:srgbClr val="FF2A00"/>
              </a:buClr>
              <a:defRPr baseline="0">
                <a:cs typeface="B Nazanin" pitchFamily="2" charset="-78"/>
              </a:defRPr>
            </a:lvl4pPr>
            <a:lvl5pPr algn="just">
              <a:buClr>
                <a:srgbClr val="FF2A00"/>
              </a:buClr>
              <a:buFont typeface="Arial" pitchFamily="34" charset="0"/>
              <a:buChar char="«"/>
              <a:defRPr baseline="0">
                <a:cs typeface="B Nazanin" pitchFamily="2" charset="-78"/>
              </a:defRPr>
            </a:lvl5pPr>
          </a:lstStyle>
          <a:p>
            <a:pPr lvl="0"/>
            <a:r>
              <a:rPr lang="fa-IR" dirty="0" smtClean="0"/>
              <a:t>عنوان اصلی</a:t>
            </a:r>
            <a:endParaRPr lang="en-US" dirty="0" smtClean="0"/>
          </a:p>
          <a:p>
            <a:pPr lvl="1"/>
            <a:r>
              <a:rPr lang="fa-IR" dirty="0" smtClean="0"/>
              <a:t>مرحله دوم</a:t>
            </a:r>
            <a:endParaRPr lang="en-US" dirty="0" smtClean="0"/>
          </a:p>
          <a:p>
            <a:pPr lvl="2"/>
            <a:r>
              <a:rPr lang="fa-IR" dirty="0" smtClean="0"/>
              <a:t>مرحله سوم</a:t>
            </a:r>
            <a:endParaRPr lang="en-US" dirty="0" smtClean="0"/>
          </a:p>
          <a:p>
            <a:pPr lvl="3"/>
            <a:r>
              <a:rPr lang="fa-IR" dirty="0" smtClean="0"/>
              <a:t>مرحله چهارم</a:t>
            </a:r>
            <a:endParaRPr lang="en-US" dirty="0" smtClean="0"/>
          </a:p>
          <a:p>
            <a:pPr lvl="4"/>
            <a:r>
              <a:rPr lang="fa-IR" dirty="0" smtClean="0"/>
              <a:t>مرحله پنجم</a:t>
            </a:r>
            <a:endParaRPr lang="fa-IR" dirty="0"/>
          </a:p>
        </p:txBody>
      </p:sp>
      <p:sp>
        <p:nvSpPr>
          <p:cNvPr id="6" name="Title 5"/>
          <p:cNvSpPr>
            <a:spLocks noGrp="1"/>
          </p:cNvSpPr>
          <p:nvPr>
            <p:ph type="title" hasCustomPrompt="1"/>
          </p:nvPr>
        </p:nvSpPr>
        <p:spPr>
          <a:xfrm>
            <a:off x="570600" y="500042"/>
            <a:ext cx="7859052" cy="572400"/>
          </a:xfrm>
        </p:spPr>
        <p:txBody>
          <a:bodyPr/>
          <a:lstStyle/>
          <a:p>
            <a:r>
              <a:rPr lang="fa-IR" dirty="0" smtClean="0"/>
              <a:t>عنوان اصلی</a:t>
            </a:r>
            <a:endParaRPr lang="fa-IR" dirty="0"/>
          </a:p>
        </p:txBody>
      </p:sp>
      <p:sp>
        <p:nvSpPr>
          <p:cNvPr id="11" name="Text Placeholder 10"/>
          <p:cNvSpPr>
            <a:spLocks noGrp="1"/>
          </p:cNvSpPr>
          <p:nvPr>
            <p:ph type="body" sz="quarter" idx="11" hasCustomPrompt="1"/>
          </p:nvPr>
        </p:nvSpPr>
        <p:spPr>
          <a:xfrm>
            <a:off x="7358089" y="6357961"/>
            <a:ext cx="1071563" cy="357187"/>
          </a:xfrm>
        </p:spPr>
        <p:txBody>
          <a:bodyPr anchor="ctr" anchorCtr="0">
            <a:normAutofit/>
          </a:bodyPr>
          <a:lstStyle>
            <a:lvl1pPr marL="342900" marR="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sz="1400"/>
            </a:lvl1pPr>
          </a:lstStyle>
          <a:p>
            <a:pPr marL="342900" marR="0" lvl="0" indent="-342900" algn="r" defTabSz="914400" rtl="1" eaLnBrk="1" fontAlgn="auto" latinLnBrk="0" hangingPunct="1">
              <a:lnSpc>
                <a:spcPct val="100000"/>
              </a:lnSpc>
              <a:spcBef>
                <a:spcPct val="20000"/>
              </a:spcBef>
              <a:spcAft>
                <a:spcPts val="0"/>
              </a:spcAft>
              <a:buClr>
                <a:srgbClr val="FF2A00"/>
              </a:buClr>
              <a:buSzPct val="70000"/>
              <a:buFont typeface="Arial" pitchFamily="34" charset="0"/>
              <a:buNone/>
              <a:tabLst/>
              <a:defRPr/>
            </a:pPr>
            <a:r>
              <a:rPr kumimoji="0" lang="fa-IR" sz="1600" b="0" i="0" u="none" strike="noStrike" kern="1200" cap="none" spc="0" normalizeH="0" baseline="0" noProof="0" dirty="0" smtClean="0">
                <a:ln>
                  <a:noFill/>
                </a:ln>
                <a:solidFill>
                  <a:schemeClr val="tx1"/>
                </a:solidFill>
                <a:effectLst/>
                <a:uLnTx/>
                <a:uFillTx/>
                <a:latin typeface="+mn-lt"/>
                <a:ea typeface="+mn-ea"/>
                <a:cs typeface="B Nazanin" pitchFamily="2" charset="-78"/>
              </a:rPr>
              <a:t>شماره جلسه</a:t>
            </a:r>
          </a:p>
        </p:txBody>
      </p:sp>
      <p:sp>
        <p:nvSpPr>
          <p:cNvPr id="12" name="Slide Number Placeholder 11"/>
          <p:cNvSpPr>
            <a:spLocks noGrp="1"/>
          </p:cNvSpPr>
          <p:nvPr>
            <p:ph type="sldNum" sz="quarter" idx="12"/>
          </p:nvPr>
        </p:nvSpPr>
        <p:spPr/>
        <p:txBody>
          <a:bodyPr/>
          <a:lstStyle/>
          <a:p>
            <a:fld id="{FF951AF8-B972-4ECA-8CA8-D25D5D9D7AFC}" type="slidenum">
              <a:rPr lang="fa-IR" smtClean="0"/>
              <a:pPr/>
              <a:t>‹#›</a:t>
            </a:fld>
            <a:endParaRPr lang="fa-IR" dirty="0"/>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523596B7-BBDA-4811-8B30-2AA4C3B65D6D}" type="datetime1">
              <a:rPr lang="en-US" smtClean="0"/>
              <a:pPr/>
              <a:t>10/4/2013</a:t>
            </a:fld>
            <a:endParaRPr lang="en-US"/>
          </a:p>
        </p:txBody>
      </p:sp>
      <p:sp>
        <p:nvSpPr>
          <p:cNvPr id="5" name="Rectangle 33"/>
          <p:cNvSpPr>
            <a:spLocks noGrp="1" noChangeArrowheads="1"/>
          </p:cNvSpPr>
          <p:nvPr>
            <p:ph type="ftr" sz="quarter" idx="11"/>
          </p:nvPr>
        </p:nvSpPr>
        <p:spPr/>
        <p:txBody>
          <a:bodyPr/>
          <a:lstStyle>
            <a:lvl1pPr>
              <a:defRPr/>
            </a:lvl1pPr>
          </a:lstStyle>
          <a:p>
            <a:r>
              <a:rPr lang="fa-IR" smtClean="0"/>
              <a:t>رويا محمدعلي پور                          </a:t>
            </a:r>
            <a:r>
              <a:rPr lang="en-US" smtClean="0"/>
              <a:t>Roya.Ahari@gmail.com</a:t>
            </a:r>
            <a:endParaRPr lang="en-US"/>
          </a:p>
        </p:txBody>
      </p:sp>
      <p:sp>
        <p:nvSpPr>
          <p:cNvPr id="6" name="Rectangle 34"/>
          <p:cNvSpPr>
            <a:spLocks noGrp="1" noChangeArrowheads="1"/>
          </p:cNvSpPr>
          <p:nvPr>
            <p:ph type="sldNum" sz="quarter" idx="12"/>
          </p:nvPr>
        </p:nvSpPr>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00C5416C-1E47-4D6B-BC9A-B57850342B6B}" type="datetime1">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D01E89C8-C1BF-4BD2-B974-D7E0567EACF9}" type="datetime1">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BCEEB3F4-0CB7-473A-BF27-87FEA84C986B}" type="datetime1">
              <a:rPr lang="en-US" smtClean="0"/>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B5990E06-C708-481D-B596-4625C0B765BA}" type="datetime1">
              <a:rPr lang="en-US" smtClean="0"/>
              <a:pPr/>
              <a:t>10/4/2013</a:t>
            </a:fld>
            <a:endParaRPr lang="en-US"/>
          </a:p>
        </p:txBody>
      </p:sp>
      <p:sp>
        <p:nvSpPr>
          <p:cNvPr id="8"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9"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345D6C47-0BC2-4539-AE19-A57820032C6C}" type="datetime1">
              <a:rPr lang="en-US" smtClean="0"/>
              <a:pPr/>
              <a:t>10/4/2013</a:t>
            </a:fld>
            <a:endParaRPr lang="en-US"/>
          </a:p>
        </p:txBody>
      </p:sp>
      <p:sp>
        <p:nvSpPr>
          <p:cNvPr id="4"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5"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4F856AE8-B62D-47B8-9E9C-9162A010884A}" type="datetime1">
              <a:rPr lang="en-US" smtClean="0"/>
              <a:pPr/>
              <a:t>10/4/2013</a:t>
            </a:fld>
            <a:endParaRPr lang="en-US"/>
          </a:p>
        </p:txBody>
      </p:sp>
      <p:sp>
        <p:nvSpPr>
          <p:cNvPr id="3"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4"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CF3081A2-735F-400E-8DE7-3FA1F9E02A93}" type="datetime1">
              <a:rPr lang="en-US" smtClean="0"/>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635B66E9-8DC4-4440-BFE1-94BC498FFE3C}" type="datetime1">
              <a:rPr lang="en-US" smtClean="0"/>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0F5B2112-C28C-4874-9D49-91DD51816F0E}" type="datetime1">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E2CE95FF-B704-4238-8B33-4F60FCF72EB4}" type="datetime1">
              <a:rPr lang="en-US" smtClean="0"/>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10/4/2013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10/4/2013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10/4/2013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10/4/2013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10/4/2013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10/4/2013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10/4/2013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10/4/2013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10/4/2013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72B7BA4A-4D40-484C-A6FC-7E67774A75CD}" type="datetimeFigureOut">
              <a:rPr lang="en-US" smtClean="0"/>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6A63EBBC-C114-43A9-BA69-CB46E318D1BB}" type="slidenum">
              <a:rPr lang="en-US" smtClean="0"/>
              <a:pPr/>
              <a:t>‹#›</a:t>
            </a:fld>
            <a:endParaRPr lang="en-US"/>
          </a:p>
        </p:txBody>
      </p:sp>
    </p:spTree>
  </p:cSld>
  <p:clrMapOvr>
    <a:masterClrMapping/>
  </p:clrMapOvr>
  <p:transition>
    <p:spli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10/4/2013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10/4/2013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10/4/2013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10/4/2013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10/4/2013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10/4/2013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10/4/2013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4.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5.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6.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1.jpe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3.pn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image" Target="../media/image3.png"/><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1.jpe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2B7BA4A-4D40-484C-A6FC-7E67774A75CD}" type="datetimeFigureOut">
              <a:rPr lang="en-US" smtClean="0"/>
              <a:pPr/>
              <a:t>10/4/2013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6A63EBBC-C114-43A9-BA69-CB46E318D1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7" r:id="rId12"/>
  </p:sldLayoutIdLst>
  <p:transition>
    <p:split/>
  </p:transition>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2192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192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2192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Arial" pitchFamily="34" charset="0"/>
                <a:cs typeface="+mn-cs"/>
              </a:defRPr>
            </a:lvl1pPr>
          </a:lstStyle>
          <a:p>
            <a:fld id="{7EA369D4-7982-4890-9260-177BB66AF124}" type="datetime1">
              <a:rPr lang="en-US" smtClean="0"/>
              <a:pPr/>
              <a:t>10/4/2013</a:t>
            </a:fld>
            <a:endParaRPr lang="en-US"/>
          </a:p>
        </p:txBody>
      </p:sp>
      <p:sp>
        <p:nvSpPr>
          <p:cNvPr id="72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pitchFamily="34" charset="0"/>
                <a:cs typeface="+mn-cs"/>
              </a:defRPr>
            </a:lvl1pPr>
          </a:lstStyle>
          <a:p>
            <a:endParaRPr lang="en-US"/>
          </a:p>
        </p:txBody>
      </p:sp>
      <p:sp>
        <p:nvSpPr>
          <p:cNvPr id="72192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pitchFamily="34" charset="0"/>
                <a:cs typeface="+mn-cs"/>
              </a:defRPr>
            </a:lvl1pPr>
          </a:lstStyle>
          <a:p>
            <a:fld id="{5C20E866-2850-44B8-AECA-A79CE6A54C81}"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wipe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8210"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fa-IR">
              <a:latin typeface="Arial" pitchFamily="34" charset="0"/>
            </a:endParaRPr>
          </a:p>
        </p:txBody>
      </p:sp>
      <p:sp>
        <p:nvSpPr>
          <p:cNvPr id="307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307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7821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ltLang="en-US"/>
          </a:p>
        </p:txBody>
      </p:sp>
      <p:sp>
        <p:nvSpPr>
          <p:cNvPr id="4782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ltLang="en-US"/>
          </a:p>
        </p:txBody>
      </p:sp>
      <p:sp>
        <p:nvSpPr>
          <p:cNvPr id="47821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7125A292-A037-4BB1-B7F7-24CC8CB450B3}" type="slidenum">
              <a:rPr lang="fa-IR" altLang="en-US"/>
              <a:pPr>
                <a:defRPr/>
              </a:pPr>
              <a:t>‹#›</a:t>
            </a:fld>
            <a:endParaRPr lang="en-US" altLang="en-US"/>
          </a:p>
        </p:txBody>
      </p:sp>
      <p:grpSp>
        <p:nvGrpSpPr>
          <p:cNvPr id="2" name="Group 8"/>
          <p:cNvGrpSpPr>
            <a:grpSpLocks/>
          </p:cNvGrpSpPr>
          <p:nvPr/>
        </p:nvGrpSpPr>
        <p:grpSpPr bwMode="auto">
          <a:xfrm>
            <a:off x="8153400" y="152400"/>
            <a:ext cx="792163" cy="1295400"/>
            <a:chOff x="5136" y="960"/>
            <a:chExt cx="528" cy="864"/>
          </a:xfrm>
        </p:grpSpPr>
        <p:sp>
          <p:nvSpPr>
            <p:cNvPr id="47821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18"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19"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0"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1"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2"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3"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4"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5"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6"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7"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8"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2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30"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1"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2"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4"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5"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6"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38"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9"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0"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1"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2"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3"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4"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5"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6"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7"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pitchFamily="34" charset="0"/>
          <a:cs typeface="Arial" pitchFamily="34" charset="0"/>
        </a:defRPr>
      </a:lvl2pPr>
      <a:lvl3pPr algn="l" rtl="0" eaLnBrk="1" fontAlgn="base" hangingPunct="1">
        <a:spcBef>
          <a:spcPct val="0"/>
        </a:spcBef>
        <a:spcAft>
          <a:spcPct val="0"/>
        </a:spcAft>
        <a:defRPr sz="3900" b="1">
          <a:solidFill>
            <a:schemeClr val="tx2"/>
          </a:solidFill>
          <a:latin typeface="Arial" pitchFamily="34" charset="0"/>
          <a:cs typeface="Arial" pitchFamily="34" charset="0"/>
        </a:defRPr>
      </a:lvl3pPr>
      <a:lvl4pPr algn="l" rtl="0" eaLnBrk="1" fontAlgn="base" hangingPunct="1">
        <a:spcBef>
          <a:spcPct val="0"/>
        </a:spcBef>
        <a:spcAft>
          <a:spcPct val="0"/>
        </a:spcAft>
        <a:defRPr sz="3900" b="1">
          <a:solidFill>
            <a:schemeClr val="tx2"/>
          </a:solidFill>
          <a:latin typeface="Arial" pitchFamily="34" charset="0"/>
          <a:cs typeface="Arial" pitchFamily="34" charset="0"/>
        </a:defRPr>
      </a:lvl4pPr>
      <a:lvl5pPr algn="l" rtl="0" eaLnBrk="1" fontAlgn="base" hangingPunct="1">
        <a:spcBef>
          <a:spcPct val="0"/>
        </a:spcBef>
        <a:spcAft>
          <a:spcPct val="0"/>
        </a:spcAft>
        <a:defRPr sz="3900" b="1">
          <a:solidFill>
            <a:schemeClr val="tx2"/>
          </a:solidFill>
          <a:latin typeface="Arial" pitchFamily="34" charset="0"/>
          <a:cs typeface="Arial" pitchFamily="34" charset="0"/>
        </a:defRPr>
      </a:lvl5pPr>
      <a:lvl6pPr marL="457200" algn="l" rtl="0" eaLnBrk="1" fontAlgn="base" hangingPunct="1">
        <a:spcBef>
          <a:spcPct val="0"/>
        </a:spcBef>
        <a:spcAft>
          <a:spcPct val="0"/>
        </a:spcAft>
        <a:defRPr sz="3900" b="1">
          <a:solidFill>
            <a:schemeClr val="tx2"/>
          </a:solidFill>
          <a:latin typeface="Arial" pitchFamily="34" charset="0"/>
          <a:cs typeface="Arial" pitchFamily="34" charset="0"/>
        </a:defRPr>
      </a:lvl6pPr>
      <a:lvl7pPr marL="914400" algn="l" rtl="0" eaLnBrk="1" fontAlgn="base" hangingPunct="1">
        <a:spcBef>
          <a:spcPct val="0"/>
        </a:spcBef>
        <a:spcAft>
          <a:spcPct val="0"/>
        </a:spcAft>
        <a:defRPr sz="3900" b="1">
          <a:solidFill>
            <a:schemeClr val="tx2"/>
          </a:solidFill>
          <a:latin typeface="Arial" pitchFamily="34" charset="0"/>
          <a:cs typeface="Arial" pitchFamily="34" charset="0"/>
        </a:defRPr>
      </a:lvl7pPr>
      <a:lvl8pPr marL="1371600" algn="l" rtl="0" eaLnBrk="1" fontAlgn="base" hangingPunct="1">
        <a:spcBef>
          <a:spcPct val="0"/>
        </a:spcBef>
        <a:spcAft>
          <a:spcPct val="0"/>
        </a:spcAft>
        <a:defRPr sz="3900" b="1">
          <a:solidFill>
            <a:schemeClr val="tx2"/>
          </a:solidFill>
          <a:latin typeface="Arial" pitchFamily="34" charset="0"/>
          <a:cs typeface="Arial" pitchFamily="34" charset="0"/>
        </a:defRPr>
      </a:lvl8pPr>
      <a:lvl9pPr marL="1828800" algn="l" rtl="0" eaLnBrk="1" fontAlgn="base" hangingPunct="1">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5806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p:nvGrpSpPr>
          <p:grpSpPr bwMode="auto">
            <a:xfrm>
              <a:off x="240" y="893"/>
              <a:ext cx="5232" cy="115"/>
              <a:chOff x="240" y="893"/>
              <a:chExt cx="5232" cy="115"/>
            </a:xfrm>
          </p:grpSpPr>
          <p:sp>
            <p:nvSpPr>
              <p:cNvPr id="5806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5806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fa-IR">
                  <a:latin typeface="Arial" pitchFamily="34" charset="0"/>
                </a:endParaRPr>
              </a:p>
            </p:txBody>
          </p:sp>
        </p:grpSp>
      </p:grpSp>
      <p:sp>
        <p:nvSpPr>
          <p:cNvPr id="4099"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100"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5806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p>
        </p:txBody>
      </p:sp>
      <p:sp>
        <p:nvSpPr>
          <p:cNvPr id="5806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p>
        </p:txBody>
      </p:sp>
      <p:sp>
        <p:nvSpPr>
          <p:cNvPr id="5806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26D91901-283D-43A0-B347-E83DCD2630FD}" type="slidenum">
              <a:rPr lang="fa-IR"/>
              <a:pPr>
                <a:defRPr/>
              </a:pPr>
              <a:t>‹#›</a:t>
            </a:fld>
            <a:endParaRPr lang="en-US"/>
          </a:p>
        </p:txBody>
      </p:sp>
      <p:sp>
        <p:nvSpPr>
          <p:cNvPr id="5806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pitchFamily="34" charset="0"/>
        </a:defRPr>
      </a:lvl2pPr>
      <a:lvl3pPr algn="l" rtl="0" eaLnBrk="1" fontAlgn="base" hangingPunct="1">
        <a:spcBef>
          <a:spcPct val="0"/>
        </a:spcBef>
        <a:spcAft>
          <a:spcPct val="0"/>
        </a:spcAft>
        <a:defRPr sz="4200">
          <a:solidFill>
            <a:schemeClr val="tx2"/>
          </a:solidFill>
          <a:latin typeface="Times New Roman" pitchFamily="18" charset="0"/>
          <a:cs typeface="Arial" pitchFamily="34" charset="0"/>
        </a:defRPr>
      </a:lvl3pPr>
      <a:lvl4pPr algn="l" rtl="0" eaLnBrk="1" fontAlgn="base" hangingPunct="1">
        <a:spcBef>
          <a:spcPct val="0"/>
        </a:spcBef>
        <a:spcAft>
          <a:spcPct val="0"/>
        </a:spcAft>
        <a:defRPr sz="4200">
          <a:solidFill>
            <a:schemeClr val="tx2"/>
          </a:solidFill>
          <a:latin typeface="Times New Roman" pitchFamily="18" charset="0"/>
          <a:cs typeface="Arial" pitchFamily="34" charset="0"/>
        </a:defRPr>
      </a:lvl4pPr>
      <a:lvl5pPr algn="l" rtl="0" eaLnBrk="1" fontAlgn="base" hangingPunct="1">
        <a:spcBef>
          <a:spcPct val="0"/>
        </a:spcBef>
        <a:spcAft>
          <a:spcPct val="0"/>
        </a:spcAft>
        <a:defRPr sz="4200">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39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2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2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2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pitchFamily="34" charset="0"/>
                <a:cs typeface="+mn-cs"/>
              </a:defRPr>
            </a:lvl1pPr>
          </a:lstStyle>
          <a:p>
            <a:pPr>
              <a:defRPr/>
            </a:pPr>
            <a:fld id="{4BA81F5F-AA7F-4940-A6EE-AE03CCBBB04F}"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72806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6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6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288" y="0"/>
              <a:ext cx="5098" cy="4316"/>
              <a:chOff x="288" y="0"/>
              <a:chExt cx="5098" cy="4316"/>
            </a:xfrm>
          </p:grpSpPr>
          <p:sp>
            <p:nvSpPr>
              <p:cNvPr id="72807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grpSp>
        <p:sp>
          <p:nvSpPr>
            <p:cNvPr id="72808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8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8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9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9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9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nvGrpSpPr>
            <p:cNvPr id="4" name="Group 31"/>
            <p:cNvGrpSpPr>
              <a:grpSpLocks/>
            </p:cNvGrpSpPr>
            <p:nvPr/>
          </p:nvGrpSpPr>
          <p:grpSpPr bwMode="auto">
            <a:xfrm>
              <a:off x="1" y="392"/>
              <a:ext cx="5758" cy="1571"/>
              <a:chOff x="1" y="392"/>
              <a:chExt cx="5758" cy="1571"/>
            </a:xfrm>
          </p:grpSpPr>
          <p:sp>
            <p:nvSpPr>
              <p:cNvPr id="72809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10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grpSp>
        <p:sp>
          <p:nvSpPr>
            <p:cNvPr id="72810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sp>
          <p:nvSpPr>
            <p:cNvPr id="72810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sp>
        <p:nvSpPr>
          <p:cNvPr id="72810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72810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2810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2810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cs typeface="+mn-cs"/>
              </a:defRPr>
            </a:lvl1pPr>
          </a:lstStyle>
          <a:p>
            <a:pPr>
              <a:defRPr/>
            </a:pPr>
            <a:fld id="{6726EC90-4625-4681-AC07-E109BBFE2854}" type="slidenum">
              <a:rPr lang="fa-IR"/>
              <a:pPr>
                <a:defRPr/>
              </a:pPr>
              <a:t>‹#›</a:t>
            </a:fld>
            <a:endParaRPr lang="en-US"/>
          </a:p>
        </p:txBody>
      </p:sp>
      <p:sp>
        <p:nvSpPr>
          <p:cNvPr id="72810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73113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a-IR">
                <a:latin typeface="Arial" pitchFamily="34" charset="0"/>
              </a:endParaRPr>
            </a:p>
          </p:txBody>
        </p:sp>
        <p:sp>
          <p:nvSpPr>
            <p:cNvPr id="7311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fa-IR">
                <a:latin typeface="Arial" pitchFamily="34" charset="0"/>
              </a:endParaRPr>
            </a:p>
          </p:txBody>
        </p:sp>
      </p:grpSp>
      <p:sp>
        <p:nvSpPr>
          <p:cNvPr id="73114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0" y="6019800"/>
            <a:ext cx="7848600" cy="857250"/>
            <a:chOff x="0" y="3792"/>
            <a:chExt cx="4944" cy="540"/>
          </a:xfrm>
        </p:grpSpPr>
        <p:sp>
          <p:nvSpPr>
            <p:cNvPr id="7311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nvGrpSpPr>
            <p:cNvPr id="4" name="Group 8"/>
            <p:cNvGrpSpPr>
              <a:grpSpLocks/>
            </p:cNvGrpSpPr>
            <p:nvPr userDrawn="1"/>
          </p:nvGrpSpPr>
          <p:grpSpPr bwMode="auto">
            <a:xfrm>
              <a:off x="2486" y="3792"/>
              <a:ext cx="2458" cy="540"/>
              <a:chOff x="2486" y="3792"/>
              <a:chExt cx="2458" cy="540"/>
            </a:xfrm>
          </p:grpSpPr>
          <p:sp>
            <p:nvSpPr>
              <p:cNvPr id="73114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11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grpSp>
        <p:nvGrpSpPr>
          <p:cNvPr id="5" name="Group 15"/>
          <p:cNvGrpSpPr>
            <a:grpSpLocks/>
          </p:cNvGrpSpPr>
          <p:nvPr/>
        </p:nvGrpSpPr>
        <p:grpSpPr bwMode="auto">
          <a:xfrm>
            <a:off x="627063" y="6021388"/>
            <a:ext cx="5684837" cy="849312"/>
            <a:chOff x="395" y="3793"/>
            <a:chExt cx="3581" cy="535"/>
          </a:xfrm>
        </p:grpSpPr>
        <p:sp>
          <p:nvSpPr>
            <p:cNvPr id="73115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11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19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3116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3116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3116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outerShdw blurRad="38100" dist="38100" dir="2700000" algn="tl">
                    <a:srgbClr val="000000"/>
                  </a:outerShdw>
                </a:effectLst>
                <a:latin typeface="Arial" pitchFamily="34" charset="0"/>
                <a:cs typeface="+mn-cs"/>
              </a:defRPr>
            </a:lvl1pPr>
          </a:lstStyle>
          <a:p>
            <a:pPr>
              <a:defRPr/>
            </a:pPr>
            <a:fld id="{DA7AB2FE-6BCE-4A5E-8CF1-942BEA81DAFE}"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73625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fa-IR">
                <a:latin typeface="Arial" pitchFamily="34" charset="0"/>
              </a:endParaRPr>
            </a:p>
          </p:txBody>
        </p:sp>
        <p:sp>
          <p:nvSpPr>
            <p:cNvPr id="73626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3626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626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6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6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fa-IR">
                <a:latin typeface="Arial" pitchFamily="34" charset="0"/>
              </a:endParaRPr>
            </a:p>
          </p:txBody>
        </p:sp>
        <p:sp>
          <p:nvSpPr>
            <p:cNvPr id="73627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fa-IR">
                <a:latin typeface="Arial" pitchFamily="34" charset="0"/>
              </a:endParaRPr>
            </a:p>
          </p:txBody>
        </p:sp>
      </p:grpSp>
      <p:sp>
        <p:nvSpPr>
          <p:cNvPr id="73627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73627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mn-lt"/>
                <a:cs typeface="+mn-cs"/>
              </a:defRPr>
            </a:lvl1pPr>
          </a:lstStyle>
          <a:p>
            <a:pPr>
              <a:defRPr/>
            </a:pPr>
            <a:endParaRPr lang="en-US"/>
          </a:p>
        </p:txBody>
      </p:sp>
      <p:sp>
        <p:nvSpPr>
          <p:cNvPr id="73627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latin typeface="+mn-lt"/>
                <a:cs typeface="+mn-cs"/>
              </a:defRPr>
            </a:lvl1pPr>
          </a:lstStyle>
          <a:p>
            <a:pPr>
              <a:defRPr/>
            </a:pPr>
            <a:endParaRPr lang="en-US"/>
          </a:p>
        </p:txBody>
      </p:sp>
      <p:sp>
        <p:nvSpPr>
          <p:cNvPr id="73627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mn-lt"/>
                <a:cs typeface="+mn-cs"/>
              </a:defRPr>
            </a:lvl1pPr>
          </a:lstStyle>
          <a:p>
            <a:pPr>
              <a:defRPr/>
            </a:pPr>
            <a:fld id="{F034EE12-50E9-4EAC-A1DC-46969B6ACB4B}" type="slidenum">
              <a:rPr lang="fa-IR"/>
              <a:pPr>
                <a:defRPr/>
              </a:pPr>
              <a:t>‹#›</a:t>
            </a:fld>
            <a:endParaRPr lang="en-US"/>
          </a:p>
        </p:txBody>
      </p:sp>
      <p:sp>
        <p:nvSpPr>
          <p:cNvPr id="73627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74137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fa-IR">
                <a:latin typeface="Arial" pitchFamily="34" charset="0"/>
              </a:endParaRPr>
            </a:p>
          </p:txBody>
        </p:sp>
        <p:sp>
          <p:nvSpPr>
            <p:cNvPr id="74138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4138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sp>
          <p:nvSpPr>
            <p:cNvPr id="74139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grpSp>
          <p:nvGrpSpPr>
            <p:cNvPr id="3" name="Group 15"/>
            <p:cNvGrpSpPr>
              <a:grpSpLocks/>
            </p:cNvGrpSpPr>
            <p:nvPr/>
          </p:nvGrpSpPr>
          <p:grpSpPr bwMode="auto">
            <a:xfrm>
              <a:off x="192" y="2284"/>
              <a:ext cx="1254" cy="923"/>
              <a:chOff x="192" y="2284"/>
              <a:chExt cx="1254" cy="923"/>
            </a:xfrm>
          </p:grpSpPr>
          <p:sp>
            <p:nvSpPr>
              <p:cNvPr id="74139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fa-IR">
                  <a:latin typeface="Arial" pitchFamily="34" charset="0"/>
                </a:endParaRPr>
              </a:p>
            </p:txBody>
          </p:sp>
          <p:sp>
            <p:nvSpPr>
              <p:cNvPr id="74139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4139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grpSp>
      </p:grpSp>
      <p:sp>
        <p:nvSpPr>
          <p:cNvPr id="74141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74141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4141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4142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4142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cs typeface="+mn-cs"/>
              </a:defRPr>
            </a:lvl1pPr>
          </a:lstStyle>
          <a:p>
            <a:pPr>
              <a:defRPr/>
            </a:pPr>
            <a:fld id="{7FAA2AC7-9BA5-42BE-8711-ED57059A3EFD}"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74445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p:nvGrpSpPr>
          <p:grpSpPr bwMode="auto">
            <a:xfrm>
              <a:off x="240" y="893"/>
              <a:ext cx="5232" cy="115"/>
              <a:chOff x="240" y="893"/>
              <a:chExt cx="5232" cy="115"/>
            </a:xfrm>
          </p:grpSpPr>
          <p:sp>
            <p:nvSpPr>
              <p:cNvPr id="74445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4445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fa-IR">
                  <a:latin typeface="Arial" pitchFamily="34" charset="0"/>
                </a:endParaRPr>
              </a:p>
            </p:txBody>
          </p:sp>
        </p:grpSp>
      </p:grpSp>
      <p:sp>
        <p:nvSpPr>
          <p:cNvPr id="1126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26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4445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p>
        </p:txBody>
      </p:sp>
      <p:sp>
        <p:nvSpPr>
          <p:cNvPr id="74445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p>
        </p:txBody>
      </p:sp>
      <p:sp>
        <p:nvSpPr>
          <p:cNvPr id="74445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40C32B9A-CC38-45D4-9CAD-9BEE006E560F}" type="slidenum">
              <a:rPr lang="fa-IR"/>
              <a:pPr>
                <a:defRPr/>
              </a:pPr>
              <a:t>‹#›</a:t>
            </a:fld>
            <a:endParaRPr lang="en-US"/>
          </a:p>
        </p:txBody>
      </p:sp>
      <p:sp>
        <p:nvSpPr>
          <p:cNvPr id="74446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pitchFamily="34" charset="0"/>
        </a:defRPr>
      </a:lvl2pPr>
      <a:lvl3pPr algn="l" rtl="0" eaLnBrk="1" fontAlgn="base" hangingPunct="1">
        <a:spcBef>
          <a:spcPct val="0"/>
        </a:spcBef>
        <a:spcAft>
          <a:spcPct val="0"/>
        </a:spcAft>
        <a:defRPr sz="4200">
          <a:solidFill>
            <a:schemeClr val="tx2"/>
          </a:solidFill>
          <a:latin typeface="Times New Roman" pitchFamily="18" charset="0"/>
          <a:cs typeface="Arial" pitchFamily="34" charset="0"/>
        </a:defRPr>
      </a:lvl3pPr>
      <a:lvl4pPr algn="l" rtl="0" eaLnBrk="1" fontAlgn="base" hangingPunct="1">
        <a:spcBef>
          <a:spcPct val="0"/>
        </a:spcBef>
        <a:spcAft>
          <a:spcPct val="0"/>
        </a:spcAft>
        <a:defRPr sz="4200">
          <a:solidFill>
            <a:schemeClr val="tx2"/>
          </a:solidFill>
          <a:latin typeface="Times New Roman" pitchFamily="18" charset="0"/>
          <a:cs typeface="Arial" pitchFamily="34" charset="0"/>
        </a:defRPr>
      </a:lvl4pPr>
      <a:lvl5pPr algn="l" rtl="0" eaLnBrk="1" fontAlgn="base" hangingPunct="1">
        <a:spcBef>
          <a:spcPct val="0"/>
        </a:spcBef>
        <a:spcAft>
          <a:spcPct val="0"/>
        </a:spcAft>
        <a:defRPr sz="4200">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EA369D4-7982-4890-9260-177BB66AF124}" type="datetime1">
              <a:rPr lang="en-US" smtClean="0"/>
              <a:pPr/>
              <a:t>10/4/2013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10/4/2013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10/4/2013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10/4/2013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10/4/2013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10/4/2013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10/4/2013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229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5366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mn-lt"/>
                <a:cs typeface="+mn-cs"/>
              </a:defRPr>
            </a:lvl1pPr>
          </a:lstStyle>
          <a:p>
            <a:fld id="{72B7BA4A-4D40-484C-A6FC-7E67774A75CD}" type="datetimeFigureOut">
              <a:rPr lang="en-US" smtClean="0"/>
              <a:pPr/>
              <a:t>10/4/2013</a:t>
            </a:fld>
            <a:endParaRPr lang="en-US"/>
          </a:p>
        </p:txBody>
      </p:sp>
      <p:sp>
        <p:nvSpPr>
          <p:cNvPr id="753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mn-lt"/>
                <a:cs typeface="+mn-cs"/>
              </a:defRPr>
            </a:lvl1pPr>
          </a:lstStyle>
          <a:p>
            <a:endParaRPr lang="en-US"/>
          </a:p>
        </p:txBody>
      </p:sp>
      <p:sp>
        <p:nvSpPr>
          <p:cNvPr id="7536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mn-lt"/>
                <a:cs typeface="+mn-cs"/>
              </a:defRPr>
            </a:lvl1pPr>
          </a:lstStyle>
          <a:p>
            <a:fld id="{6A63EBBC-C114-43A9-BA69-CB46E318D1BB}" type="slidenum">
              <a:rPr lang="en-US" smtClean="0"/>
              <a:pPr/>
              <a:t>‹#›</a:t>
            </a:fld>
            <a:endParaRPr lang="en-US"/>
          </a:p>
        </p:txBody>
      </p:sp>
      <p:sp>
        <p:nvSpPr>
          <p:cNvPr id="75367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5367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fa-IR">
              <a:latin typeface="Arial" pitchFamily="34" charset="0"/>
            </a:endParaRPr>
          </a:p>
        </p:txBody>
      </p:sp>
      <p:sp>
        <p:nvSpPr>
          <p:cNvPr id="75367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5367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p:split/>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aramond" pitchFamily="18" charset="0"/>
          <a:cs typeface="Arial" pitchFamily="34" charset="0"/>
        </a:defRPr>
      </a:lvl2pPr>
      <a:lvl3pPr algn="l" rtl="0" eaLnBrk="1" fontAlgn="base" hangingPunct="1">
        <a:spcBef>
          <a:spcPct val="0"/>
        </a:spcBef>
        <a:spcAft>
          <a:spcPct val="0"/>
        </a:spcAft>
        <a:defRPr sz="4400">
          <a:solidFill>
            <a:schemeClr val="tx2"/>
          </a:solidFill>
          <a:latin typeface="Garamond" pitchFamily="18" charset="0"/>
          <a:cs typeface="Arial" pitchFamily="34" charset="0"/>
        </a:defRPr>
      </a:lvl3pPr>
      <a:lvl4pPr algn="l" rtl="0" eaLnBrk="1" fontAlgn="base" hangingPunct="1">
        <a:spcBef>
          <a:spcPct val="0"/>
        </a:spcBef>
        <a:spcAft>
          <a:spcPct val="0"/>
        </a:spcAft>
        <a:defRPr sz="4400">
          <a:solidFill>
            <a:schemeClr val="tx2"/>
          </a:solidFill>
          <a:latin typeface="Garamond" pitchFamily="18" charset="0"/>
          <a:cs typeface="Arial" pitchFamily="34" charset="0"/>
        </a:defRPr>
      </a:lvl4pPr>
      <a:lvl5pPr algn="l" rtl="0" eaLnBrk="1" fontAlgn="base" hangingPunct="1">
        <a:spcBef>
          <a:spcPct val="0"/>
        </a:spcBef>
        <a:spcAft>
          <a:spcPct val="0"/>
        </a:spcAft>
        <a:defRPr sz="4400">
          <a:solidFill>
            <a:schemeClr val="tx2"/>
          </a:solidFill>
          <a:latin typeface="Garamond" pitchFamily="18" charset="0"/>
          <a:cs typeface="Arial" pitchFamily="34" charset="0"/>
        </a:defRPr>
      </a:lvl5pPr>
      <a:lvl6pPr marL="457200" algn="l" rtl="0" eaLnBrk="1" fontAlgn="base" hangingPunct="1">
        <a:spcBef>
          <a:spcPct val="0"/>
        </a:spcBef>
        <a:spcAft>
          <a:spcPct val="0"/>
        </a:spcAft>
        <a:defRPr sz="4400">
          <a:solidFill>
            <a:schemeClr val="tx2"/>
          </a:solidFill>
          <a:latin typeface="Garamond" pitchFamily="18" charset="0"/>
          <a:cs typeface="Arial" pitchFamily="34" charset="0"/>
        </a:defRPr>
      </a:lvl6pPr>
      <a:lvl7pPr marL="914400" algn="l" rtl="0" eaLnBrk="1" fontAlgn="base" hangingPunct="1">
        <a:spcBef>
          <a:spcPct val="0"/>
        </a:spcBef>
        <a:spcAft>
          <a:spcPct val="0"/>
        </a:spcAft>
        <a:defRPr sz="4400">
          <a:solidFill>
            <a:schemeClr val="tx2"/>
          </a:solidFill>
          <a:latin typeface="Garamond" pitchFamily="18" charset="0"/>
          <a:cs typeface="Arial" pitchFamily="34" charset="0"/>
        </a:defRPr>
      </a:lvl7pPr>
      <a:lvl8pPr marL="1371600" algn="l" rtl="0" eaLnBrk="1" fontAlgn="base" hangingPunct="1">
        <a:spcBef>
          <a:spcPct val="0"/>
        </a:spcBef>
        <a:spcAft>
          <a:spcPct val="0"/>
        </a:spcAft>
        <a:defRPr sz="4400">
          <a:solidFill>
            <a:schemeClr val="tx2"/>
          </a:solidFill>
          <a:latin typeface="Garamond" pitchFamily="18" charset="0"/>
          <a:cs typeface="Arial" pitchFamily="34" charset="0"/>
        </a:defRPr>
      </a:lvl8pPr>
      <a:lvl9pPr marL="1828800" algn="l" rtl="0" eaLnBrk="1" fontAlgn="base" hangingPunct="1">
        <a:spcBef>
          <a:spcPct val="0"/>
        </a:spcBef>
        <a:spcAft>
          <a:spcPct val="0"/>
        </a:spcAft>
        <a:defRPr sz="4400">
          <a:solidFill>
            <a:schemeClr val="tx2"/>
          </a:solidFill>
          <a:latin typeface="Garamond" pitchFamily="18"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5A1B97FB-190D-4408-9E7E-2A61AFFF39D4}" type="datetime1">
              <a:rPr lang="en-US" smtClean="0"/>
              <a:pPr/>
              <a:t>10/4/2013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r>
              <a:rPr lang="fa-IR" smtClean="0"/>
              <a:t>رويا محمدعلي پور                          </a:t>
            </a:r>
            <a:r>
              <a:rPr lang="en-US" smtClean="0"/>
              <a:t>Roya.Ahari@gmail.com</a:t>
            </a: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45C543C2-534A-4F76-AD95-EC43AAE99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split/>
  </p:transition>
  <p:hf hd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10/4/2013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10/4/2013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10/4/2013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72816"/>
            <a:ext cx="7924800" cy="947738"/>
          </a:xfrm>
        </p:spPr>
        <p:txBody>
          <a:bodyPr>
            <a:normAutofit fontScale="90000"/>
          </a:bodyPr>
          <a:lstStyle/>
          <a:p>
            <a:pPr algn="ctr" rtl="1"/>
            <a:r>
              <a:rPr lang="fa-IR" sz="4800" dirty="0" err="1" smtClean="0">
                <a:cs typeface="B Aseman" pitchFamily="2" charset="-78"/>
              </a:rPr>
              <a:t>سيستم</a:t>
            </a:r>
            <a:r>
              <a:rPr lang="fa-IR" sz="4800" dirty="0" smtClean="0">
                <a:cs typeface="B Aseman" pitchFamily="2" charset="-78"/>
              </a:rPr>
              <a:t> های اطلاعات </a:t>
            </a:r>
            <a:r>
              <a:rPr lang="fa-IR" sz="4800" dirty="0" err="1" smtClean="0">
                <a:cs typeface="B Aseman" pitchFamily="2" charset="-78"/>
              </a:rPr>
              <a:t>مديريت</a:t>
            </a:r>
            <a:r>
              <a:rPr lang="fa-IR" sz="4800" dirty="0" smtClean="0">
                <a:cs typeface="B Aseman" pitchFamily="2" charset="-78"/>
              </a:rPr>
              <a:t/>
            </a:r>
            <a:br>
              <a:rPr lang="fa-IR" sz="4800" dirty="0" smtClean="0">
                <a:cs typeface="B Aseman" pitchFamily="2" charset="-78"/>
              </a:rPr>
            </a:br>
            <a:r>
              <a:rPr lang="fa-IR" sz="2400" dirty="0" smtClean="0">
                <a:cs typeface="B Aseman" pitchFamily="2" charset="-78"/>
              </a:rPr>
              <a:t> جلسه سوم-</a:t>
            </a:r>
            <a:r>
              <a:rPr lang="fa-IR" sz="2400" dirty="0" err="1" smtClean="0">
                <a:cs typeface="B Aseman" pitchFamily="2" charset="-78"/>
              </a:rPr>
              <a:t>فرآيند</a:t>
            </a:r>
            <a:r>
              <a:rPr lang="fa-IR" sz="2400" dirty="0" smtClean="0">
                <a:cs typeface="B Aseman" pitchFamily="2" charset="-78"/>
              </a:rPr>
              <a:t> توسعه </a:t>
            </a:r>
            <a:r>
              <a:rPr lang="fa-IR" sz="2400" dirty="0" err="1" smtClean="0">
                <a:cs typeface="B Aseman" pitchFamily="2" charset="-78"/>
              </a:rPr>
              <a:t>سيستم</a:t>
            </a:r>
            <a:r>
              <a:rPr lang="fa-IR" sz="2400" dirty="0" smtClean="0">
                <a:cs typeface="B Aseman" pitchFamily="2" charset="-78"/>
              </a:rPr>
              <a:t> </a:t>
            </a:r>
            <a:r>
              <a:rPr lang="fa-IR" sz="2400" dirty="0" err="1" smtClean="0">
                <a:cs typeface="B Aseman" pitchFamily="2" charset="-78"/>
              </a:rPr>
              <a:t>هاي</a:t>
            </a:r>
            <a:r>
              <a:rPr lang="fa-IR" sz="2400" dirty="0" smtClean="0">
                <a:cs typeface="B Aseman" pitchFamily="2" charset="-78"/>
              </a:rPr>
              <a:t> </a:t>
            </a:r>
            <a:r>
              <a:rPr lang="fa-IR" sz="2400" dirty="0" err="1" smtClean="0">
                <a:cs typeface="B Aseman" pitchFamily="2" charset="-78"/>
              </a:rPr>
              <a:t>اطلاعاتي</a:t>
            </a:r>
            <a:endParaRPr lang="en-US" sz="4800" dirty="0">
              <a:cs typeface="B Aseman" pitchFamily="2" charset="-78"/>
            </a:endParaRPr>
          </a:p>
        </p:txBody>
      </p:sp>
      <p:sp>
        <p:nvSpPr>
          <p:cNvPr id="3" name="Subtitle 2"/>
          <p:cNvSpPr>
            <a:spLocks noGrp="1"/>
          </p:cNvSpPr>
          <p:nvPr>
            <p:ph type="subTitle" idx="1"/>
          </p:nvPr>
        </p:nvSpPr>
        <p:spPr>
          <a:xfrm>
            <a:off x="1371600" y="4437112"/>
            <a:ext cx="6152728" cy="1201688"/>
          </a:xfrm>
        </p:spPr>
        <p:txBody>
          <a:bodyPr>
            <a:normAutofit fontScale="92500" lnSpcReduction="20000"/>
          </a:bodyPr>
          <a:lstStyle/>
          <a:p>
            <a:pPr algn="ctr" rtl="1"/>
            <a:r>
              <a:rPr lang="fa-IR" dirty="0" err="1" smtClean="0">
                <a:cs typeface="B Mitra" pitchFamily="2" charset="-78"/>
              </a:rPr>
              <a:t>نیمسال</a:t>
            </a:r>
            <a:r>
              <a:rPr lang="fa-IR" dirty="0" smtClean="0">
                <a:cs typeface="B Mitra" pitchFamily="2" charset="-78"/>
              </a:rPr>
              <a:t> </a:t>
            </a:r>
            <a:r>
              <a:rPr lang="fa-IR" dirty="0" smtClean="0">
                <a:cs typeface="B Mitra" pitchFamily="2" charset="-78"/>
              </a:rPr>
              <a:t>اول 92-93</a:t>
            </a:r>
            <a:endParaRPr lang="fa-IR" dirty="0" smtClean="0">
              <a:cs typeface="B Mitra" pitchFamily="2" charset="-78"/>
            </a:endParaRPr>
          </a:p>
          <a:p>
            <a:pPr algn="ctr" rtl="1"/>
            <a:r>
              <a:rPr lang="fa-IR" dirty="0" smtClean="0">
                <a:cs typeface="B Mitra" pitchFamily="2" charset="-78"/>
              </a:rPr>
              <a:t>مدرس: </a:t>
            </a:r>
            <a:r>
              <a:rPr lang="fa-IR" dirty="0" err="1" smtClean="0">
                <a:cs typeface="B Mitra" pitchFamily="2" charset="-78"/>
              </a:rPr>
              <a:t>محمدعلي</a:t>
            </a:r>
            <a:r>
              <a:rPr lang="fa-IR" dirty="0" smtClean="0">
                <a:cs typeface="B Mitra" pitchFamily="2" charset="-78"/>
              </a:rPr>
              <a:t> </a:t>
            </a:r>
            <a:r>
              <a:rPr lang="fa-IR" dirty="0" err="1" smtClean="0">
                <a:cs typeface="B Mitra" pitchFamily="2" charset="-78"/>
              </a:rPr>
              <a:t>پوراهري</a:t>
            </a:r>
            <a:endParaRPr lang="fa-IR" dirty="0" smtClean="0">
              <a:cs typeface="B Mitra" pitchFamily="2" charset="-78"/>
            </a:endParaRPr>
          </a:p>
          <a:p>
            <a:pPr algn="ctr" rtl="1"/>
            <a:r>
              <a:rPr lang="en-US" sz="2100" dirty="0" smtClean="0">
                <a:cs typeface="B Mitra" pitchFamily="2" charset="-78"/>
              </a:rPr>
              <a:t>Ahari.mis@gmail.com</a:t>
            </a:r>
            <a:endParaRPr lang="en-US" sz="2100"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a:t>
            </a:fld>
            <a:endParaRPr lang="en-US"/>
          </a:p>
        </p:txBody>
      </p:sp>
      <p:sp>
        <p:nvSpPr>
          <p:cNvPr id="5" name="TextBox 4"/>
          <p:cNvSpPr txBox="1"/>
          <p:nvPr/>
        </p:nvSpPr>
        <p:spPr>
          <a:xfrm>
            <a:off x="2699792" y="260648"/>
            <a:ext cx="3240360" cy="369332"/>
          </a:xfrm>
          <a:prstGeom prst="rect">
            <a:avLst/>
          </a:prstGeom>
          <a:noFill/>
        </p:spPr>
        <p:txBody>
          <a:bodyPr wrap="square" rtlCol="0">
            <a:spAutoFit/>
          </a:bodyPr>
          <a:lstStyle/>
          <a:p>
            <a:pPr algn="ctr"/>
            <a:r>
              <a:rPr lang="fa-IR" dirty="0" smtClean="0">
                <a:cs typeface="B Lotus" pitchFamily="2" charset="-78"/>
              </a:rPr>
              <a:t>به نام خدا</a:t>
            </a:r>
            <a:endParaRPr lang="en-US" dirty="0">
              <a:cs typeface="B Lotus" pitchFamily="2" charset="-78"/>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فرآیند آغاز توسعه سیستم اطلاعاتی</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Lotus" pitchFamily="2" charset="-78"/>
              </a:rPr>
              <a:t>پروژه‌های توسعه سیستم از کجا می‌آیند؟</a:t>
            </a:r>
          </a:p>
          <a:p>
            <a:pPr algn="just" rtl="1">
              <a:buNone/>
            </a:pPr>
            <a:r>
              <a:rPr lang="fa-IR" dirty="0" smtClean="0">
                <a:cs typeface="B Lotus" pitchFamily="2" charset="-78"/>
              </a:rPr>
              <a:t>در اکثر مواقع </a:t>
            </a:r>
            <a:r>
              <a:rPr lang="fa-IR" dirty="0" err="1" smtClean="0">
                <a:cs typeface="B Lotus" pitchFamily="2" charset="-78"/>
              </a:rPr>
              <a:t>مالكان</a:t>
            </a:r>
            <a:r>
              <a:rPr lang="fa-IR" dirty="0" smtClean="0">
                <a:cs typeface="B Lotus" pitchFamily="2" charset="-78"/>
              </a:rPr>
              <a:t> و </a:t>
            </a:r>
            <a:r>
              <a:rPr lang="fa-IR" dirty="0" err="1" smtClean="0">
                <a:cs typeface="B Lotus" pitchFamily="2" charset="-78"/>
              </a:rPr>
              <a:t>كاربران</a:t>
            </a:r>
            <a:r>
              <a:rPr lang="fa-IR" dirty="0" smtClean="0">
                <a:cs typeface="B Lotus" pitchFamily="2" charset="-78"/>
              </a:rPr>
              <a:t> سیستم آغاز کننده‌گان سیستم هستند. یک ترکیب از مشکلات، فرصت‌ها و دستورالعمل‌ها، انگیزه‌ای که برای اکثر پروژه‌ها به همراه دارد.</a:t>
            </a:r>
            <a:endParaRPr lang="en-US" dirty="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10</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فرآیند آغاز توسعه سیستم اطلاعاتی</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Lotus" pitchFamily="2" charset="-78"/>
              </a:rPr>
              <a:t>صرف نظر از اینکه نرم افزار موردتقاضا از طریق واحد سیستم اطلاعات سازمان تهیه و یا از طریق نرم افزارهای آماده در بازار تأمین شود، فرآیند کلی شامل چهار مرحله زیر خواهد بود:</a:t>
            </a:r>
            <a:endParaRPr lang="en-US" dirty="0" smtClean="0">
              <a:cs typeface="B Lotus" pitchFamily="2" charset="-78"/>
            </a:endParaRPr>
          </a:p>
          <a:p>
            <a:pPr algn="just" rtl="1">
              <a:buNone/>
            </a:pPr>
            <a:endParaRPr lang="fa-IR" dirty="0" smtClean="0">
              <a:cs typeface="B Lotus" pitchFamily="2" charset="-78"/>
            </a:endParaRPr>
          </a:p>
          <a:p>
            <a:pPr lvl="1" algn="just" rtl="1"/>
            <a:r>
              <a:rPr lang="fa-IR" dirty="0" smtClean="0">
                <a:cs typeface="B Lotus" pitchFamily="2" charset="-78"/>
              </a:rPr>
              <a:t>شناخت </a:t>
            </a:r>
            <a:r>
              <a:rPr lang="en-US" dirty="0" smtClean="0">
                <a:cs typeface="B Lotus" pitchFamily="2" charset="-78"/>
              </a:rPr>
              <a:t>(Initiation)</a:t>
            </a:r>
            <a:endParaRPr lang="fa-IR" dirty="0" smtClean="0">
              <a:cs typeface="B Lotus" pitchFamily="2" charset="-78"/>
            </a:endParaRPr>
          </a:p>
          <a:p>
            <a:pPr lvl="1" algn="just" rtl="1"/>
            <a:r>
              <a:rPr lang="fa-IR" dirty="0" smtClean="0">
                <a:cs typeface="B Lotus" pitchFamily="2" charset="-78"/>
              </a:rPr>
              <a:t>توسعه و طراحی </a:t>
            </a:r>
            <a:r>
              <a:rPr lang="en-US" dirty="0" smtClean="0">
                <a:cs typeface="B Lotus" pitchFamily="2" charset="-78"/>
              </a:rPr>
              <a:t>(Development)</a:t>
            </a:r>
            <a:endParaRPr lang="fa-IR" dirty="0" smtClean="0">
              <a:cs typeface="B Lotus" pitchFamily="2" charset="-78"/>
            </a:endParaRPr>
          </a:p>
          <a:p>
            <a:pPr lvl="1" algn="just" rtl="1"/>
            <a:r>
              <a:rPr lang="fa-IR" dirty="0" smtClean="0">
                <a:cs typeface="B Lotus" pitchFamily="2" charset="-78"/>
              </a:rPr>
              <a:t>اجرا و به کارگیری </a:t>
            </a:r>
            <a:r>
              <a:rPr lang="en-US" dirty="0" smtClean="0">
                <a:cs typeface="B Lotus" pitchFamily="2" charset="-78"/>
              </a:rPr>
              <a:t>(Implementation)</a:t>
            </a:r>
            <a:endParaRPr lang="fa-IR" dirty="0" smtClean="0">
              <a:cs typeface="B Lotus" pitchFamily="2" charset="-78"/>
            </a:endParaRPr>
          </a:p>
          <a:p>
            <a:pPr lvl="1" algn="just" rtl="1"/>
            <a:r>
              <a:rPr lang="fa-IR" dirty="0" smtClean="0">
                <a:cs typeface="B Lotus" pitchFamily="2" charset="-78"/>
              </a:rPr>
              <a:t>نگهداری </a:t>
            </a:r>
            <a:r>
              <a:rPr lang="en-US" dirty="0" smtClean="0">
                <a:cs typeface="B Lotus" pitchFamily="2" charset="-78"/>
              </a:rPr>
              <a:t>(Operation &amp; maintenance)</a:t>
            </a:r>
            <a:endParaRPr lang="en-US" dirty="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11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شناخت</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Lotus" pitchFamily="2" charset="-78"/>
              </a:rPr>
              <a:t>معمولاً این مرحله با تعریف مسئله یا مشکل آغاز می شود. </a:t>
            </a:r>
          </a:p>
          <a:p>
            <a:pPr algn="just" rtl="1">
              <a:buNone/>
            </a:pPr>
            <a:r>
              <a:rPr lang="fa-IR" dirty="0" smtClean="0">
                <a:cs typeface="B Lotus" pitchFamily="2" charset="-78"/>
              </a:rPr>
              <a:t>مشکلات متعددی می تواند به شروع فرآیند بیانجامد:</a:t>
            </a:r>
          </a:p>
          <a:p>
            <a:pPr algn="just" rtl="1"/>
            <a:r>
              <a:rPr lang="fa-IR" dirty="0" smtClean="0">
                <a:cs typeface="B Lotus" pitchFamily="2" charset="-78"/>
              </a:rPr>
              <a:t>فقدان اطلاعات جهت تصمیم گیری </a:t>
            </a:r>
          </a:p>
          <a:p>
            <a:pPr algn="just" rtl="1"/>
            <a:r>
              <a:rPr lang="fa-IR" dirty="0" smtClean="0">
                <a:cs typeface="B Lotus" pitchFamily="2" charset="-78"/>
              </a:rPr>
              <a:t>عدم تأمین به موقع اطلاعات </a:t>
            </a:r>
          </a:p>
          <a:p>
            <a:pPr algn="just" rtl="1"/>
            <a:r>
              <a:rPr lang="fa-IR" dirty="0" smtClean="0">
                <a:cs typeface="B Lotus" pitchFamily="2" charset="-78"/>
              </a:rPr>
              <a:t>عدم پاسخگویی سیستم های موجود به نیازهای سازمانی </a:t>
            </a:r>
          </a:p>
          <a:p>
            <a:pPr algn="just" rtl="1"/>
            <a:r>
              <a:rPr lang="fa-IR" dirty="0" smtClean="0">
                <a:cs typeface="B Lotus" pitchFamily="2" charset="-78"/>
              </a:rPr>
              <a:t>تغییرات و نوآوری های تکنولوژیکی و ایجاد فرصت هایی جهت برتری رقابتی سازمان نسبت به سایر رقبا از طریق تکنولوژی اطلاعات</a:t>
            </a:r>
            <a:endParaRPr lang="en-US" dirty="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12</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شناخت</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sz="4000" dirty="0" smtClean="0">
                <a:cs typeface="B Lotus" pitchFamily="2" charset="-78"/>
              </a:rPr>
              <a:t>شامل </a:t>
            </a:r>
            <a:r>
              <a:rPr lang="fa-IR" sz="4000" dirty="0" err="1" smtClean="0">
                <a:cs typeface="B Lotus" pitchFamily="2" charset="-78"/>
              </a:rPr>
              <a:t>مواردي</a:t>
            </a:r>
            <a:r>
              <a:rPr lang="fa-IR" sz="4000" dirty="0" smtClean="0">
                <a:cs typeface="B Lotus" pitchFamily="2" charset="-78"/>
              </a:rPr>
              <a:t> چون:</a:t>
            </a:r>
          </a:p>
          <a:p>
            <a:pPr algn="just" rtl="1">
              <a:buNone/>
            </a:pPr>
            <a:r>
              <a:rPr lang="fa-IR" sz="4000" dirty="0" smtClean="0">
                <a:cs typeface="B Lotus" pitchFamily="2" charset="-78"/>
              </a:rPr>
              <a:t>	تعریف محدوده</a:t>
            </a:r>
          </a:p>
          <a:p>
            <a:pPr marL="800100" lvl="3" indent="-342900" algn="just" rtl="1">
              <a:buNone/>
            </a:pPr>
            <a:r>
              <a:rPr lang="fa-IR" sz="4000" dirty="0" smtClean="0">
                <a:ea typeface="+mn-ea"/>
                <a:cs typeface="B Lotus" pitchFamily="2" charset="-78"/>
              </a:rPr>
              <a:t>تحلیل مسئله</a:t>
            </a:r>
            <a:endParaRPr lang="en-US" sz="4000" dirty="0" smtClean="0">
              <a:ea typeface="+mn-ea"/>
              <a:cs typeface="B Lotus" pitchFamily="2" charset="-78"/>
            </a:endParaRPr>
          </a:p>
          <a:p>
            <a:pPr marL="800100" lvl="3" indent="-342900" algn="just" rtl="1">
              <a:buNone/>
            </a:pPr>
            <a:r>
              <a:rPr lang="fa-IR" sz="4000" dirty="0" smtClean="0">
                <a:ea typeface="+mn-ea"/>
                <a:cs typeface="B Lotus" pitchFamily="2" charset="-78"/>
              </a:rPr>
              <a:t>تحلیل نیازها</a:t>
            </a:r>
            <a:endParaRPr lang="en-US" sz="4000" dirty="0" smtClean="0">
              <a:ea typeface="+mn-ea"/>
              <a:cs typeface="B Lotus" pitchFamily="2" charset="-78"/>
            </a:endParaRPr>
          </a:p>
          <a:p>
            <a:pPr algn="just" rtl="1">
              <a:buNone/>
            </a:pPr>
            <a:endParaRPr lang="fa-IR" sz="4000" dirty="0" smtClean="0">
              <a:cs typeface="B Lotus" pitchFamily="2" charset="-78"/>
            </a:endParaRPr>
          </a:p>
          <a:p>
            <a:pPr algn="just" rtl="1">
              <a:buNone/>
            </a:pPr>
            <a:endParaRPr lang="en-US" sz="4000" dirty="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13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شناخت</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endParaRPr lang="fa-IR" dirty="0" smtClean="0">
              <a:cs typeface="B Lotus" pitchFamily="2" charset="-78"/>
            </a:endParaRPr>
          </a:p>
          <a:p>
            <a:pPr algn="just" rtl="1">
              <a:buNone/>
            </a:pPr>
            <a:r>
              <a:rPr lang="fa-IR" dirty="0" smtClean="0">
                <a:cs typeface="B Lotus" pitchFamily="2" charset="-78"/>
              </a:rPr>
              <a:t>مواردی که در مرحله شناخت باید مدنظر قرار گیرد:</a:t>
            </a:r>
          </a:p>
          <a:p>
            <a:pPr algn="just" rtl="1"/>
            <a:r>
              <a:rPr lang="fa-IR" dirty="0" smtClean="0">
                <a:cs typeface="B Lotus" pitchFamily="2" charset="-78"/>
              </a:rPr>
              <a:t>آیا توافقی بر اهداف و مقاصد سیستم موردتقاضا وجود دارد؟</a:t>
            </a:r>
          </a:p>
          <a:p>
            <a:pPr algn="just" rtl="1"/>
            <a:r>
              <a:rPr lang="fa-IR" dirty="0" smtClean="0">
                <a:cs typeface="B Lotus" pitchFamily="2" charset="-78"/>
              </a:rPr>
              <a:t>آیا نیازها واقعی است و می توان به آن پاسخ داد؟</a:t>
            </a:r>
            <a:endParaRPr lang="en-US" dirty="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14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200" b="1" dirty="0" smtClean="0">
                <a:cs typeface="B Mitra" pitchFamily="2" charset="-78"/>
              </a:rPr>
              <a:t>نیازمندی های مرتبط با سیستم جدید</a:t>
            </a:r>
            <a:endParaRPr lang="en-US" sz="3200" b="1" dirty="0">
              <a:cs typeface="B Lotus" pitchFamily="2" charset="-78"/>
            </a:endParaRPr>
          </a:p>
        </p:txBody>
      </p:sp>
      <p:sp>
        <p:nvSpPr>
          <p:cNvPr id="6" name="Content Placeholder 5"/>
          <p:cNvSpPr>
            <a:spLocks noGrp="1"/>
          </p:cNvSpPr>
          <p:nvPr>
            <p:ph idx="1"/>
          </p:nvPr>
        </p:nvSpPr>
        <p:spPr/>
        <p:txBody>
          <a:bodyPr>
            <a:normAutofit/>
          </a:bodyPr>
          <a:lstStyle/>
          <a:p>
            <a:pPr algn="just" rtl="1"/>
            <a:r>
              <a:rPr lang="fa-IR" dirty="0" smtClean="0">
                <a:cs typeface="B Lotus" pitchFamily="2" charset="-78"/>
              </a:rPr>
              <a:t>نیازمندی های وظیفه ای: شامل فعالیت ها و خدماتی است که سیستم باید ارائه دهد. این نیازمندی ها بر اساس شناخت سیستم موجود و مشکلات و نیازهای اعلام شده توسط کاربران سیستم تعدیلاتی که در خصوص وظایف سیستم لازم است مشخص می شود.</a:t>
            </a:r>
          </a:p>
          <a:p>
            <a:pPr algn="just" rtl="1"/>
            <a:r>
              <a:rPr lang="fa-IR" dirty="0" smtClean="0">
                <a:cs typeface="B Lotus" pitchFamily="2" charset="-78"/>
              </a:rPr>
              <a:t>نیازمندی های غیروظیفه ای: شامل سایر مشخصه ها، ویژگی ها و محدودیت هایی است که برای یک سیستم رضایت بخش تعریف می شود.</a:t>
            </a:r>
          </a:p>
          <a:p>
            <a:pPr algn="just" rtl="1">
              <a:buNone/>
            </a:pPr>
            <a:r>
              <a:rPr lang="fa-IR" dirty="0" smtClean="0">
                <a:cs typeface="B Lotus" pitchFamily="2" charset="-78"/>
              </a:rPr>
              <a:t>نیازمندی های عملکردی، اطلاعاتی، اقتصادی، کنترلی و ایمنی سیستم، کارایی و نیازمندی های خدماتی از آن جمله اند.</a:t>
            </a:r>
          </a:p>
          <a:p>
            <a:pPr algn="just" rtl="1"/>
            <a:endParaRPr lang="en-US" dirty="0">
              <a:cs typeface="B Lotus" pitchFamily="2" charset="-78"/>
            </a:endParaRPr>
          </a:p>
        </p:txBody>
      </p:sp>
      <p:sp>
        <p:nvSpPr>
          <p:cNvPr id="7" name="Footer Placeholder 5"/>
          <p:cNvSpPr>
            <a:spLocks noGrp="1"/>
          </p:cNvSpPr>
          <p:nvPr>
            <p:ph type="ftr" sz="quarter" idx="11"/>
          </p:nvPr>
        </p:nvSpPr>
        <p:spPr>
          <a:xfrm>
            <a:off x="323528" y="6237312"/>
            <a:ext cx="7920880" cy="501650"/>
          </a:xfrm>
        </p:spPr>
        <p:txBody>
          <a:bodyPr/>
          <a:lstStyle/>
          <a:p>
            <a:pPr rtl="1"/>
            <a:r>
              <a:rPr lang="fa-IR" sz="1400" dirty="0" err="1" smtClean="0">
                <a:cs typeface="B Lotus" pitchFamily="2" charset="-78"/>
              </a:rPr>
              <a:t>رويا</a:t>
            </a:r>
            <a:r>
              <a:rPr lang="fa-IR" sz="1400" dirty="0" smtClean="0">
                <a:cs typeface="B Lotus" pitchFamily="2" charset="-78"/>
              </a:rPr>
              <a:t> </a:t>
            </a:r>
            <a:r>
              <a:rPr lang="fa-IR" sz="1400" dirty="0" err="1" smtClean="0">
                <a:cs typeface="B Lotus" pitchFamily="2" charset="-78"/>
              </a:rPr>
              <a:t>محمدعلي</a:t>
            </a:r>
            <a:r>
              <a:rPr lang="fa-IR" sz="1400" dirty="0" smtClean="0">
                <a:cs typeface="B Lotus" pitchFamily="2" charset="-78"/>
              </a:rPr>
              <a:t> پور             </a:t>
            </a:r>
            <a:r>
              <a:rPr lang="en-US" sz="1400" dirty="0" smtClean="0">
                <a:cs typeface="B Lotus" pitchFamily="2" charset="-78"/>
              </a:rPr>
              <a:t>                                                                                       </a:t>
            </a:r>
            <a:r>
              <a:rPr lang="fa-IR" sz="1400" dirty="0" smtClean="0">
                <a:cs typeface="B Lotus" pitchFamily="2" charset="-78"/>
              </a:rPr>
              <a:t>             </a:t>
            </a:r>
            <a:r>
              <a:rPr lang="en-US" sz="1400" dirty="0" smtClean="0">
                <a:cs typeface="B Lotus" pitchFamily="2" charset="-78"/>
              </a:rPr>
              <a:t>Roya.Ahari@gmail.com</a:t>
            </a:r>
            <a:endParaRPr lang="en-US" sz="1400" dirty="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15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شناخت</a:t>
            </a:r>
            <a:endParaRPr lang="en-US" sz="3600" b="1" dirty="0">
              <a:cs typeface="B Lotus" pitchFamily="2" charset="-78"/>
            </a:endParaRPr>
          </a:p>
        </p:txBody>
      </p:sp>
      <p:sp>
        <p:nvSpPr>
          <p:cNvPr id="3" name="Content Placeholder 2"/>
          <p:cNvSpPr>
            <a:spLocks noGrp="1"/>
          </p:cNvSpPr>
          <p:nvPr>
            <p:ph idx="1"/>
          </p:nvPr>
        </p:nvSpPr>
        <p:spPr/>
        <p:txBody>
          <a:bodyPr>
            <a:normAutofit fontScale="92500" lnSpcReduction="20000"/>
          </a:bodyPr>
          <a:lstStyle/>
          <a:p>
            <a:pPr algn="just" rtl="1">
              <a:buNone/>
            </a:pPr>
            <a:r>
              <a:rPr lang="fa-IR" dirty="0" smtClean="0">
                <a:cs typeface="B Lotus" pitchFamily="2" charset="-78"/>
              </a:rPr>
              <a:t>جیمز </a:t>
            </a:r>
            <a:r>
              <a:rPr lang="fa-IR" dirty="0" err="1" smtClean="0">
                <a:cs typeface="B Lotus" pitchFamily="2" charset="-78"/>
              </a:rPr>
              <a:t>وردبی</a:t>
            </a:r>
            <a:r>
              <a:rPr lang="fa-IR" dirty="0" smtClean="0">
                <a:cs typeface="B Lotus" pitchFamily="2" charset="-78"/>
              </a:rPr>
              <a:t> به منظور دسته‌بندی </a:t>
            </a:r>
            <a:r>
              <a:rPr lang="fa-IR" dirty="0" err="1" smtClean="0">
                <a:cs typeface="B Lotus" pitchFamily="2" charset="-78"/>
              </a:rPr>
              <a:t>نيازمندي</a:t>
            </a:r>
            <a:r>
              <a:rPr lang="fa-IR" dirty="0" smtClean="0">
                <a:cs typeface="B Lotus" pitchFamily="2" charset="-78"/>
              </a:rPr>
              <a:t> ها، یک چهارچوب مفیدی را توسعه داد. او این چهارچوب را </a:t>
            </a:r>
            <a:r>
              <a:rPr lang="en-US" dirty="0" smtClean="0">
                <a:cs typeface="B Lotus" pitchFamily="2" charset="-78"/>
              </a:rPr>
              <a:t>PIECES </a:t>
            </a:r>
            <a:r>
              <a:rPr lang="fa-IR" dirty="0" smtClean="0">
                <a:cs typeface="B Lotus" pitchFamily="2" charset="-78"/>
              </a:rPr>
              <a:t>نامیده که هر کدام نماینده یک دسته می‌باشند:</a:t>
            </a:r>
          </a:p>
          <a:p>
            <a:pPr algn="just" rtl="1">
              <a:buNone/>
            </a:pPr>
            <a:r>
              <a:rPr lang="fa-IR" dirty="0" smtClean="0">
                <a:cs typeface="B Lotus" pitchFamily="2" charset="-78"/>
              </a:rPr>
              <a:t>حرف </a:t>
            </a:r>
            <a:r>
              <a:rPr lang="en-US" dirty="0" smtClean="0">
                <a:cs typeface="B Lotus" pitchFamily="2" charset="-78"/>
              </a:rPr>
              <a:t>P </a:t>
            </a:r>
            <a:r>
              <a:rPr lang="fa-IR" dirty="0" smtClean="0">
                <a:cs typeface="B Lotus" pitchFamily="2" charset="-78"/>
              </a:rPr>
              <a:t> از کلمه </a:t>
            </a:r>
            <a:r>
              <a:rPr lang="en-US" dirty="0" smtClean="0">
                <a:cs typeface="B Lotus" pitchFamily="2" charset="-78"/>
              </a:rPr>
              <a:t>Performance </a:t>
            </a:r>
            <a:r>
              <a:rPr lang="fa-IR" dirty="0" smtClean="0">
                <a:cs typeface="B Lotus" pitchFamily="2" charset="-78"/>
              </a:rPr>
              <a:t> الهام گرفته است.</a:t>
            </a:r>
          </a:p>
          <a:p>
            <a:pPr algn="just" rtl="1">
              <a:buNone/>
            </a:pPr>
            <a:r>
              <a:rPr lang="fa-IR" dirty="0" smtClean="0">
                <a:cs typeface="B Lotus" pitchFamily="2" charset="-78"/>
              </a:rPr>
              <a:t>حرف </a:t>
            </a:r>
            <a:r>
              <a:rPr lang="en-US" dirty="0" smtClean="0">
                <a:cs typeface="B Lotus" pitchFamily="2" charset="-78"/>
              </a:rPr>
              <a:t>I </a:t>
            </a:r>
            <a:r>
              <a:rPr lang="fa-IR" dirty="0" smtClean="0">
                <a:cs typeface="B Lotus" pitchFamily="2" charset="-78"/>
              </a:rPr>
              <a:t> از کلمه </a:t>
            </a:r>
            <a:r>
              <a:rPr lang="en-US" dirty="0" smtClean="0">
                <a:cs typeface="B Lotus" pitchFamily="2" charset="-78"/>
              </a:rPr>
              <a:t>Information </a:t>
            </a:r>
            <a:r>
              <a:rPr lang="fa-IR" dirty="0" smtClean="0">
                <a:cs typeface="B Lotus" pitchFamily="2" charset="-78"/>
              </a:rPr>
              <a:t>الهام گرفته است.</a:t>
            </a:r>
          </a:p>
          <a:p>
            <a:pPr algn="just" rtl="1">
              <a:buNone/>
            </a:pPr>
            <a:r>
              <a:rPr lang="fa-IR" dirty="0" smtClean="0">
                <a:cs typeface="B Lotus" pitchFamily="2" charset="-78"/>
              </a:rPr>
              <a:t>حرف </a:t>
            </a:r>
            <a:r>
              <a:rPr lang="en-US" dirty="0" smtClean="0">
                <a:cs typeface="B Lotus" pitchFamily="2" charset="-78"/>
              </a:rPr>
              <a:t>E </a:t>
            </a:r>
            <a:r>
              <a:rPr lang="fa-IR" dirty="0" smtClean="0">
                <a:cs typeface="B Lotus" pitchFamily="2" charset="-78"/>
              </a:rPr>
              <a:t> از </a:t>
            </a:r>
            <a:r>
              <a:rPr lang="fa-IR" dirty="0" err="1" smtClean="0">
                <a:cs typeface="B Lotus" pitchFamily="2" charset="-78"/>
              </a:rPr>
              <a:t>كلمه</a:t>
            </a:r>
            <a:r>
              <a:rPr lang="en-US" dirty="0" smtClean="0">
                <a:cs typeface="B Lotus" pitchFamily="2" charset="-78"/>
              </a:rPr>
              <a:t>Economics, Control Costs </a:t>
            </a:r>
            <a:r>
              <a:rPr lang="fa-IR" dirty="0" smtClean="0">
                <a:cs typeface="B Lotus" pitchFamily="2" charset="-78"/>
              </a:rPr>
              <a:t> یا </a:t>
            </a:r>
            <a:r>
              <a:rPr lang="en-US" dirty="0" smtClean="0">
                <a:cs typeface="B Lotus" pitchFamily="2" charset="-78"/>
              </a:rPr>
              <a:t>Increase Profits </a:t>
            </a:r>
            <a:r>
              <a:rPr lang="fa-IR" dirty="0" smtClean="0">
                <a:cs typeface="B Lotus" pitchFamily="2" charset="-78"/>
              </a:rPr>
              <a:t>الهام گرفته است.</a:t>
            </a:r>
          </a:p>
          <a:p>
            <a:pPr algn="just" rtl="1">
              <a:buNone/>
            </a:pPr>
            <a:r>
              <a:rPr lang="fa-IR" dirty="0" smtClean="0">
                <a:cs typeface="B Lotus" pitchFamily="2" charset="-78"/>
              </a:rPr>
              <a:t>حرف </a:t>
            </a:r>
            <a:r>
              <a:rPr lang="en-US" dirty="0" smtClean="0">
                <a:cs typeface="B Lotus" pitchFamily="2" charset="-78"/>
              </a:rPr>
              <a:t>C </a:t>
            </a:r>
            <a:r>
              <a:rPr lang="fa-IR" dirty="0" smtClean="0">
                <a:cs typeface="B Lotus" pitchFamily="2" charset="-78"/>
              </a:rPr>
              <a:t> از کلمه </a:t>
            </a:r>
            <a:r>
              <a:rPr lang="en-US" dirty="0" smtClean="0">
                <a:cs typeface="B Lotus" pitchFamily="2" charset="-78"/>
              </a:rPr>
              <a:t>Control </a:t>
            </a:r>
            <a:r>
              <a:rPr lang="fa-IR" dirty="0" smtClean="0">
                <a:cs typeface="B Lotus" pitchFamily="2" charset="-78"/>
              </a:rPr>
              <a:t>یا </a:t>
            </a:r>
            <a:r>
              <a:rPr lang="en-US" dirty="0" smtClean="0">
                <a:cs typeface="B Lotus" pitchFamily="2" charset="-78"/>
              </a:rPr>
              <a:t>Security </a:t>
            </a:r>
            <a:r>
              <a:rPr lang="fa-IR" dirty="0" smtClean="0">
                <a:cs typeface="B Lotus" pitchFamily="2" charset="-78"/>
              </a:rPr>
              <a:t> الهام گرفته است.</a:t>
            </a:r>
          </a:p>
          <a:p>
            <a:pPr algn="just" rtl="1">
              <a:buNone/>
            </a:pPr>
            <a:r>
              <a:rPr lang="fa-IR" dirty="0" smtClean="0">
                <a:cs typeface="B Lotus" pitchFamily="2" charset="-78"/>
              </a:rPr>
              <a:t>حرف </a:t>
            </a:r>
            <a:r>
              <a:rPr lang="en-US" dirty="0" smtClean="0">
                <a:cs typeface="B Lotus" pitchFamily="2" charset="-78"/>
              </a:rPr>
              <a:t>E </a:t>
            </a:r>
            <a:r>
              <a:rPr lang="fa-IR" dirty="0" smtClean="0">
                <a:cs typeface="B Lotus" pitchFamily="2" charset="-78"/>
              </a:rPr>
              <a:t> از کلمه </a:t>
            </a:r>
            <a:r>
              <a:rPr lang="en-US" dirty="0" smtClean="0">
                <a:cs typeface="B Lotus" pitchFamily="2" charset="-78"/>
              </a:rPr>
              <a:t>Efficiency of people and processes </a:t>
            </a:r>
            <a:r>
              <a:rPr lang="fa-IR" dirty="0" smtClean="0">
                <a:cs typeface="B Lotus" pitchFamily="2" charset="-78"/>
              </a:rPr>
              <a:t>الهام گرفته است.</a:t>
            </a:r>
          </a:p>
          <a:p>
            <a:pPr algn="just" rtl="1">
              <a:buNone/>
            </a:pPr>
            <a:r>
              <a:rPr lang="fa-IR" dirty="0" smtClean="0">
                <a:cs typeface="B Lotus" pitchFamily="2" charset="-78"/>
              </a:rPr>
              <a:t>حرف </a:t>
            </a:r>
            <a:r>
              <a:rPr lang="en-US" dirty="0" smtClean="0">
                <a:cs typeface="B Lotus" pitchFamily="2" charset="-78"/>
              </a:rPr>
              <a:t>S </a:t>
            </a:r>
            <a:r>
              <a:rPr lang="fa-IR" dirty="0" smtClean="0">
                <a:cs typeface="B Lotus" pitchFamily="2" charset="-78"/>
              </a:rPr>
              <a:t> از کلمه </a:t>
            </a:r>
            <a:r>
              <a:rPr lang="en-US" dirty="0" smtClean="0">
                <a:cs typeface="B Lotus" pitchFamily="2" charset="-78"/>
              </a:rPr>
              <a:t>Service to customers, suppliers, partners </a:t>
            </a:r>
            <a:r>
              <a:rPr lang="fa-IR" dirty="0" smtClean="0">
                <a:cs typeface="B Lotus" pitchFamily="2" charset="-78"/>
              </a:rPr>
              <a:t>الهام گرفته است.</a:t>
            </a:r>
          </a:p>
        </p:txBody>
      </p:sp>
      <p:sp>
        <p:nvSpPr>
          <p:cNvPr id="5" name="Slide Number Placeholder 4"/>
          <p:cNvSpPr>
            <a:spLocks noGrp="1"/>
          </p:cNvSpPr>
          <p:nvPr>
            <p:ph type="sldNum" sz="quarter" idx="12"/>
          </p:nvPr>
        </p:nvSpPr>
        <p:spPr/>
        <p:txBody>
          <a:bodyPr/>
          <a:lstStyle/>
          <a:p>
            <a:fld id="{5C20E866-2850-44B8-AECA-A79CE6A54C81}" type="slidenum">
              <a:rPr lang="en-US" smtClean="0"/>
              <a:pPr/>
              <a:t>16</a:t>
            </a:fld>
            <a:endParaRPr lang="en-US"/>
          </a:p>
        </p:txBody>
      </p:sp>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توسعه</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Lotus" pitchFamily="2" charset="-78"/>
              </a:rPr>
              <a:t>این مرحله با تصمیم گیری در مورد نحوه عملیات بخش های دستی و کامپیوتری سیستم موردنظر آغاز می شود و شامل ایجاد مستنداتی است که نحوه کارکرد سیستم اطلاعاتی را تشریح می کند.</a:t>
            </a:r>
          </a:p>
          <a:p>
            <a:pPr algn="just" rtl="1">
              <a:buNone/>
            </a:pPr>
            <a:r>
              <a:rPr lang="fa-IR" dirty="0" smtClean="0">
                <a:cs typeface="B Lotus" pitchFamily="2" charset="-78"/>
              </a:rPr>
              <a:t>در صورت وجود نرم افزار در حال اجرا، اعمال تغییرات بر اساس نیازها انجام می شود، در غیر اینصورت به خرید، نصب و تهیه آن اقدام می شود.</a:t>
            </a:r>
          </a:p>
          <a:p>
            <a:pPr algn="just" rtl="1">
              <a:buNone/>
            </a:pPr>
            <a:endParaRPr lang="en-US" dirty="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17</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توسعه</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sz="4000" dirty="0" smtClean="0">
                <a:cs typeface="B Lotus" pitchFamily="2" charset="-78"/>
              </a:rPr>
              <a:t>شامل </a:t>
            </a:r>
            <a:r>
              <a:rPr lang="fa-IR" sz="4000" dirty="0" err="1" smtClean="0">
                <a:cs typeface="B Lotus" pitchFamily="2" charset="-78"/>
              </a:rPr>
              <a:t>مواردي</a:t>
            </a:r>
            <a:r>
              <a:rPr lang="fa-IR" sz="4000" dirty="0" smtClean="0">
                <a:cs typeface="B Lotus" pitchFamily="2" charset="-78"/>
              </a:rPr>
              <a:t> چون:</a:t>
            </a:r>
          </a:p>
          <a:p>
            <a:pPr marL="800100" lvl="3" indent="-342900" algn="just" rtl="1">
              <a:buNone/>
            </a:pPr>
            <a:r>
              <a:rPr lang="fa-IR" sz="3600" dirty="0" smtClean="0">
                <a:ea typeface="+mn-ea"/>
                <a:cs typeface="B Lotus" pitchFamily="2" charset="-78"/>
              </a:rPr>
              <a:t>طراحی منطقی</a:t>
            </a:r>
            <a:endParaRPr lang="en-US" sz="3600" dirty="0" smtClean="0">
              <a:ea typeface="+mn-ea"/>
              <a:cs typeface="B Lotus" pitchFamily="2" charset="-78"/>
            </a:endParaRPr>
          </a:p>
          <a:p>
            <a:pPr marL="800100" lvl="3" indent="-342900" algn="just" rtl="1">
              <a:buNone/>
            </a:pPr>
            <a:r>
              <a:rPr lang="fa-IR" sz="3600" dirty="0" smtClean="0">
                <a:ea typeface="+mn-ea"/>
                <a:cs typeface="B Lotus" pitchFamily="2" charset="-78"/>
              </a:rPr>
              <a:t>تحلیل تصمیم‌گیری</a:t>
            </a:r>
            <a:endParaRPr lang="en-US" sz="3600" dirty="0" smtClean="0">
              <a:ea typeface="+mn-ea"/>
              <a:cs typeface="B Lotus" pitchFamily="2" charset="-78"/>
            </a:endParaRPr>
          </a:p>
          <a:p>
            <a:pPr marL="800100" lvl="3" indent="-342900" algn="just" rtl="1">
              <a:buNone/>
            </a:pPr>
            <a:r>
              <a:rPr lang="fa-IR" sz="3600" dirty="0" smtClean="0">
                <a:ea typeface="+mn-ea"/>
                <a:cs typeface="B Lotus" pitchFamily="2" charset="-78"/>
              </a:rPr>
              <a:t>طراحی فیزیکی و یکپارچه‌سازی</a:t>
            </a:r>
            <a:endParaRPr lang="en-US" sz="3600" dirty="0" smtClean="0">
              <a:ea typeface="+mn-ea"/>
              <a:cs typeface="B Lotus" pitchFamily="2" charset="-78"/>
            </a:endParaRPr>
          </a:p>
          <a:p>
            <a:pPr algn="just" rtl="1">
              <a:buNone/>
            </a:pPr>
            <a:endParaRPr lang="fa-IR" sz="4000" dirty="0" smtClean="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18</a:t>
            </a:fld>
            <a:endParaRPr lang="en-US"/>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توسعه</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endParaRPr lang="fa-IR" dirty="0" smtClean="0">
              <a:cs typeface="B Lotus" pitchFamily="2" charset="-78"/>
            </a:endParaRPr>
          </a:p>
          <a:p>
            <a:pPr algn="just" rtl="1">
              <a:buNone/>
            </a:pPr>
            <a:r>
              <a:rPr lang="fa-IR" dirty="0" smtClean="0">
                <a:cs typeface="B Lotus" pitchFamily="2" charset="-78"/>
              </a:rPr>
              <a:t>مواردی که در مرحله توسعه باید مدنظر قرار گیرد:</a:t>
            </a:r>
          </a:p>
          <a:p>
            <a:pPr algn="just" rtl="1"/>
            <a:r>
              <a:rPr lang="fa-IR" dirty="0" smtClean="0">
                <a:cs typeface="B Lotus" pitchFamily="2" charset="-78"/>
              </a:rPr>
              <a:t>آیا اطمینان از پاسخگویی سیستم موردنظر در حل مشکل یا رفع نیاز وجود دارد؟</a:t>
            </a:r>
          </a:p>
          <a:p>
            <a:pPr algn="just" rtl="1"/>
            <a:r>
              <a:rPr lang="fa-IR" dirty="0" smtClean="0">
                <a:cs typeface="B Lotus" pitchFamily="2" charset="-78"/>
              </a:rPr>
              <a:t>آیا می توانیم به مشارکت فعال کاربر در فرآیند طراحی سیستم تکیه نماییم؟</a:t>
            </a:r>
          </a:p>
        </p:txBody>
      </p:sp>
      <p:sp>
        <p:nvSpPr>
          <p:cNvPr id="5" name="Slide Number Placeholder 4"/>
          <p:cNvSpPr>
            <a:spLocks noGrp="1"/>
          </p:cNvSpPr>
          <p:nvPr>
            <p:ph type="sldNum" sz="quarter" idx="12"/>
          </p:nvPr>
        </p:nvSpPr>
        <p:spPr/>
        <p:txBody>
          <a:bodyPr/>
          <a:lstStyle/>
          <a:p>
            <a:fld id="{5C20E866-2850-44B8-AECA-A79CE6A54C81}" type="slidenum">
              <a:rPr lang="en-US" smtClean="0"/>
              <a:pPr/>
              <a:t>19</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pPr rtl="1">
              <a:buClrTx/>
            </a:pPr>
            <a:endParaRPr lang="fa-IR" b="1" dirty="0" smtClean="0">
              <a:cs typeface="B Lotus" pitchFamily="2" charset="-78"/>
            </a:endParaRPr>
          </a:p>
          <a:p>
            <a:pPr rtl="1">
              <a:buClrTx/>
            </a:pPr>
            <a:endParaRPr lang="fa-IR" b="1" dirty="0" smtClean="0">
              <a:cs typeface="B Lotus" pitchFamily="2" charset="-78"/>
            </a:endParaRPr>
          </a:p>
          <a:p>
            <a:pPr rtl="1">
              <a:buClrTx/>
            </a:pPr>
            <a:r>
              <a:rPr lang="fa-IR" b="1" dirty="0" smtClean="0">
                <a:cs typeface="B Lotus" pitchFamily="2" charset="-78"/>
              </a:rPr>
              <a:t>مشارکت </a:t>
            </a:r>
            <a:r>
              <a:rPr lang="fa-IR" b="1" dirty="0" err="1" smtClean="0">
                <a:cs typeface="B Lotus" pitchFamily="2" charset="-78"/>
              </a:rPr>
              <a:t>کنندگان</a:t>
            </a:r>
            <a:r>
              <a:rPr lang="fa-IR" b="1" dirty="0" smtClean="0">
                <a:cs typeface="B Lotus" pitchFamily="2" charset="-78"/>
              </a:rPr>
              <a:t> در توسعه یک سیستم اطلاعاتی</a:t>
            </a:r>
          </a:p>
          <a:p>
            <a:pPr rtl="1">
              <a:buClrTx/>
            </a:pPr>
            <a:r>
              <a:rPr lang="fa-IR" b="1" dirty="0" smtClean="0">
                <a:cs typeface="B Lotus" pitchFamily="2" charset="-78"/>
              </a:rPr>
              <a:t>فرآیند آغاز توسعه سیستم اطلاعاتی</a:t>
            </a:r>
          </a:p>
          <a:p>
            <a:pPr rtl="1">
              <a:buClrTx/>
            </a:pPr>
            <a:endParaRPr lang="fa-IR" dirty="0"/>
          </a:p>
        </p:txBody>
      </p:sp>
      <p:sp>
        <p:nvSpPr>
          <p:cNvPr id="7" name="Slide Number Placeholder 6"/>
          <p:cNvSpPr>
            <a:spLocks noGrp="1"/>
          </p:cNvSpPr>
          <p:nvPr>
            <p:ph type="sldNum" sz="quarter" idx="12"/>
          </p:nvPr>
        </p:nvSpPr>
        <p:spPr>
          <a:xfrm>
            <a:off x="6516216" y="6165304"/>
            <a:ext cx="2133600" cy="457200"/>
          </a:xfrm>
        </p:spPr>
        <p:txBody>
          <a:bodyPr/>
          <a:lstStyle/>
          <a:p>
            <a:fld id="{FF951AF8-B972-4ECA-8CA8-D25D5D9D7AFC}" type="slidenum">
              <a:rPr lang="fa-IR" smtClean="0"/>
              <a:pPr/>
              <a:t>2</a:t>
            </a:fld>
            <a:endParaRPr lang="fa-I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اجرا</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Lotus" pitchFamily="2" charset="-78"/>
              </a:rPr>
              <a:t>اجرا عبارت است از فرآیند عملیاتی نمودن سیستم توسعه یافته در سازمان. آموزش کاربران نیز جزء فعالیت های این مرحله است.</a:t>
            </a:r>
          </a:p>
          <a:p>
            <a:pPr algn="just" rtl="1">
              <a:buNone/>
            </a:pPr>
            <a:endParaRPr lang="fa-IR" dirty="0" smtClean="0">
              <a:cs typeface="B Lotus" pitchFamily="2" charset="-78"/>
            </a:endParaRPr>
          </a:p>
          <a:p>
            <a:pPr algn="just" rtl="1">
              <a:buNone/>
            </a:pPr>
            <a:r>
              <a:rPr lang="fa-IR" dirty="0" smtClean="0">
                <a:cs typeface="B Lotus" pitchFamily="2" charset="-78"/>
              </a:rPr>
              <a:t>این مرحله پس از اجرای آزمایشی نرم افزار طراحی شده بر روی سیستم سخت افزاری آغاز می گردد.</a:t>
            </a:r>
          </a:p>
          <a:p>
            <a:pPr algn="just" rtl="1">
              <a:buNone/>
            </a:pPr>
            <a:endParaRPr lang="fa-IR" dirty="0" smtClean="0">
              <a:cs typeface="B Lotus" pitchFamily="2" charset="-78"/>
            </a:endParaRPr>
          </a:p>
          <a:p>
            <a:pPr algn="just" rtl="1">
              <a:buNone/>
            </a:pPr>
            <a:r>
              <a:rPr lang="fa-IR" dirty="0" smtClean="0">
                <a:cs typeface="B Lotus" pitchFamily="2" charset="-78"/>
              </a:rPr>
              <a:t>طی این مرحله مقاومت های کارکنان در بکارگیری سیستم و نیز عدم پذیرش آن از سوی کاربران و مقایسه آن با سیستم قدیم می تواند عمل استقرار را با مانع موجه کند.</a:t>
            </a:r>
          </a:p>
        </p:txBody>
      </p:sp>
      <p:sp>
        <p:nvSpPr>
          <p:cNvPr id="5" name="Slide Number Placeholder 4"/>
          <p:cNvSpPr>
            <a:spLocks noGrp="1"/>
          </p:cNvSpPr>
          <p:nvPr>
            <p:ph type="sldNum" sz="quarter" idx="12"/>
          </p:nvPr>
        </p:nvSpPr>
        <p:spPr/>
        <p:txBody>
          <a:bodyPr/>
          <a:lstStyle/>
          <a:p>
            <a:fld id="{5C20E866-2850-44B8-AECA-A79CE6A54C81}" type="slidenum">
              <a:rPr lang="en-US" smtClean="0"/>
              <a:pPr/>
              <a:t>20</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اجرا</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sz="4000" dirty="0" smtClean="0">
                <a:cs typeface="B Lotus" pitchFamily="2" charset="-78"/>
              </a:rPr>
              <a:t>شامل </a:t>
            </a:r>
            <a:r>
              <a:rPr lang="fa-IR" sz="4000" dirty="0" err="1" smtClean="0">
                <a:cs typeface="B Lotus" pitchFamily="2" charset="-78"/>
              </a:rPr>
              <a:t>مواردي</a:t>
            </a:r>
            <a:r>
              <a:rPr lang="fa-IR" sz="4000" dirty="0" smtClean="0">
                <a:cs typeface="B Lotus" pitchFamily="2" charset="-78"/>
              </a:rPr>
              <a:t> چون:</a:t>
            </a:r>
          </a:p>
          <a:p>
            <a:pPr marL="800100" lvl="3" indent="-342900" algn="just" rtl="1">
              <a:buNone/>
            </a:pPr>
            <a:r>
              <a:rPr lang="fa-IR" sz="3600" dirty="0" smtClean="0">
                <a:ea typeface="+mn-ea"/>
                <a:cs typeface="B Lotus" pitchFamily="2" charset="-78"/>
              </a:rPr>
              <a:t>ساختن و امتحان کردن</a:t>
            </a:r>
            <a:endParaRPr lang="en-US" sz="3600" dirty="0" smtClean="0">
              <a:ea typeface="+mn-ea"/>
              <a:cs typeface="B Lotus" pitchFamily="2" charset="-78"/>
            </a:endParaRPr>
          </a:p>
          <a:p>
            <a:pPr marL="800100" lvl="3" indent="-342900" algn="just" rtl="1">
              <a:buNone/>
            </a:pPr>
            <a:r>
              <a:rPr lang="fa-IR" sz="3600" dirty="0" smtClean="0">
                <a:ea typeface="+mn-ea"/>
                <a:cs typeface="B Lotus" pitchFamily="2" charset="-78"/>
              </a:rPr>
              <a:t>نصب و تحویل</a:t>
            </a:r>
            <a:endParaRPr lang="en-US" sz="3600" dirty="0" smtClean="0">
              <a:ea typeface="+mn-ea"/>
              <a:cs typeface="B Lotus" pitchFamily="2" charset="-78"/>
            </a:endParaRPr>
          </a:p>
          <a:p>
            <a:pPr algn="just" rtl="1">
              <a:buNone/>
            </a:pPr>
            <a:endParaRPr lang="fa-IR" sz="4000" dirty="0" smtClean="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21</a:t>
            </a:fld>
            <a:endParaRPr lang="en-US"/>
          </a:p>
        </p:txBody>
      </p:sp>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اجرا</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endParaRPr lang="fa-IR" dirty="0" smtClean="0">
              <a:cs typeface="B Lotus" pitchFamily="2" charset="-78"/>
            </a:endParaRPr>
          </a:p>
          <a:p>
            <a:pPr algn="just" rtl="1">
              <a:buNone/>
            </a:pPr>
            <a:r>
              <a:rPr lang="fa-IR" dirty="0" smtClean="0">
                <a:cs typeface="B Lotus" pitchFamily="2" charset="-78"/>
              </a:rPr>
              <a:t>مواردی که در مرحله اجرا باید مدنظر قرار گیرد:</a:t>
            </a:r>
          </a:p>
          <a:p>
            <a:pPr algn="just" rtl="1"/>
            <a:r>
              <a:rPr lang="fa-IR" dirty="0" smtClean="0">
                <a:cs typeface="B Lotus" pitchFamily="2" charset="-78"/>
              </a:rPr>
              <a:t>آیا تبدیل سیستم قدیم به جدید به طور موثر و کارا انجام می شود؟</a:t>
            </a:r>
          </a:p>
          <a:p>
            <a:pPr algn="just" rtl="1"/>
            <a:r>
              <a:rPr lang="fa-IR" dirty="0" smtClean="0">
                <a:cs typeface="B Lotus" pitchFamily="2" charset="-78"/>
              </a:rPr>
              <a:t>آیا قادریم مشکلات حین عملیات را به موقع رفع نماییم؟</a:t>
            </a:r>
          </a:p>
        </p:txBody>
      </p:sp>
      <p:sp>
        <p:nvSpPr>
          <p:cNvPr id="5" name="Slide Number Placeholder 4"/>
          <p:cNvSpPr>
            <a:spLocks noGrp="1"/>
          </p:cNvSpPr>
          <p:nvPr>
            <p:ph type="sldNum" sz="quarter" idx="12"/>
          </p:nvPr>
        </p:nvSpPr>
        <p:spPr/>
        <p:txBody>
          <a:bodyPr/>
          <a:lstStyle/>
          <a:p>
            <a:fld id="{5C20E866-2850-44B8-AECA-A79CE6A54C81}" type="slidenum">
              <a:rPr lang="en-US" smtClean="0"/>
              <a:pPr/>
              <a:t>22</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فاز بکارگیری و نگهداری</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Lotus" pitchFamily="2" charset="-78"/>
              </a:rPr>
              <a:t>این مرحله شامل بگارگیری سیستم از سوی کاربران و تلاش در جهت عملیاتی نگهداشتن آن می باشد.</a:t>
            </a:r>
          </a:p>
          <a:p>
            <a:pPr algn="just" rtl="1">
              <a:buNone/>
            </a:pPr>
            <a:r>
              <a:rPr lang="fa-IR" dirty="0" smtClean="0">
                <a:cs typeface="B Lotus" pitchFamily="2" charset="-78"/>
              </a:rPr>
              <a:t>غالباً اهمیت این مرحله از توسعه نادیده گرفته می شود.</a:t>
            </a:r>
          </a:p>
          <a:p>
            <a:pPr algn="just" rtl="1">
              <a:buNone/>
            </a:pPr>
            <a:r>
              <a:rPr lang="fa-IR" dirty="0" smtClean="0">
                <a:cs typeface="B Lotus" pitchFamily="2" charset="-78"/>
              </a:rPr>
              <a:t>مواردی که در مرحله نگهداری باید مدنظر قرار گیرد:</a:t>
            </a:r>
          </a:p>
          <a:p>
            <a:pPr algn="just" rtl="1">
              <a:buNone/>
            </a:pPr>
            <a:r>
              <a:rPr lang="fa-IR" dirty="0" smtClean="0">
                <a:cs typeface="B Lotus" pitchFamily="2" charset="-78"/>
              </a:rPr>
              <a:t>آیا عملکرد سیستم می تواند در سطح قابل قبولی ارائه و بر اساس نیاز بهنگام شود؟</a:t>
            </a:r>
          </a:p>
          <a:p>
            <a:pPr algn="just" rtl="1">
              <a:buNone/>
            </a:pPr>
            <a:r>
              <a:rPr lang="fa-IR" dirty="0" smtClean="0">
                <a:cs typeface="B Lotus" pitchFamily="2" charset="-78"/>
              </a:rPr>
              <a:t>آیا قادریم مشکلات حین عملیات را به موقع رفع نماییم؟</a:t>
            </a:r>
          </a:p>
          <a:p>
            <a:pPr algn="just" rtl="1">
              <a:buNone/>
            </a:pPr>
            <a:endParaRPr lang="fa-IR" dirty="0" smtClean="0">
              <a:cs typeface="B Lotus" pitchFamily="2" charset="-78"/>
            </a:endParaRPr>
          </a:p>
          <a:p>
            <a:pPr algn="just" rtl="1">
              <a:buNone/>
            </a:pPr>
            <a:endParaRPr lang="fa-IR" dirty="0" smtClean="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23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سیکل توسعه سیستم و ارتباط بین مراحل</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24</a:t>
            </a:fld>
            <a:endParaRPr lang="en-US"/>
          </a:p>
        </p:txBody>
      </p:sp>
      <p:sp>
        <p:nvSpPr>
          <p:cNvPr id="5" name="Rectangle 4"/>
          <p:cNvSpPr/>
          <p:nvPr/>
        </p:nvSpPr>
        <p:spPr>
          <a:xfrm>
            <a:off x="6786578" y="1785926"/>
            <a:ext cx="1500198" cy="107157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smtClean="0">
                <a:cs typeface="B Lotus" pitchFamily="2" charset="-78"/>
              </a:rPr>
              <a:t>شناخت</a:t>
            </a:r>
            <a:endParaRPr lang="en-US" sz="2800" dirty="0">
              <a:cs typeface="B Lotus" pitchFamily="2" charset="-78"/>
            </a:endParaRPr>
          </a:p>
        </p:txBody>
      </p:sp>
      <p:sp>
        <p:nvSpPr>
          <p:cNvPr id="6" name="Rectangle 5"/>
          <p:cNvSpPr/>
          <p:nvPr/>
        </p:nvSpPr>
        <p:spPr>
          <a:xfrm>
            <a:off x="4929190" y="3000372"/>
            <a:ext cx="1500198" cy="107157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smtClean="0">
                <a:cs typeface="B Lotus" pitchFamily="2" charset="-78"/>
              </a:rPr>
              <a:t>توسعه</a:t>
            </a:r>
            <a:endParaRPr lang="en-US" sz="2800" dirty="0">
              <a:cs typeface="B Lotus" pitchFamily="2" charset="-78"/>
            </a:endParaRPr>
          </a:p>
        </p:txBody>
      </p:sp>
      <p:sp>
        <p:nvSpPr>
          <p:cNvPr id="7" name="Rectangle 6"/>
          <p:cNvSpPr/>
          <p:nvPr/>
        </p:nvSpPr>
        <p:spPr>
          <a:xfrm>
            <a:off x="1000100" y="5500702"/>
            <a:ext cx="1500198" cy="107157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smtClean="0">
                <a:cs typeface="B Lotus" pitchFamily="2" charset="-78"/>
              </a:rPr>
              <a:t>نگهداری</a:t>
            </a:r>
            <a:endParaRPr lang="en-US" sz="2800" dirty="0">
              <a:cs typeface="B Lotus" pitchFamily="2" charset="-78"/>
            </a:endParaRPr>
          </a:p>
        </p:txBody>
      </p:sp>
      <p:sp>
        <p:nvSpPr>
          <p:cNvPr id="8" name="Rectangle 7"/>
          <p:cNvSpPr/>
          <p:nvPr/>
        </p:nvSpPr>
        <p:spPr>
          <a:xfrm>
            <a:off x="3000364" y="4214818"/>
            <a:ext cx="1500198" cy="107157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smtClean="0">
                <a:cs typeface="B Lotus" pitchFamily="2" charset="-78"/>
              </a:rPr>
              <a:t>استقرار</a:t>
            </a:r>
            <a:endParaRPr lang="en-US" sz="2800" dirty="0">
              <a:cs typeface="B Lotus" pitchFamily="2" charset="-78"/>
            </a:endParaRPr>
          </a:p>
        </p:txBody>
      </p:sp>
      <p:cxnSp>
        <p:nvCxnSpPr>
          <p:cNvPr id="10" name="Shape 9"/>
          <p:cNvCxnSpPr>
            <a:stCxn id="5" idx="1"/>
            <a:endCxn id="6" idx="0"/>
          </p:cNvCxnSpPr>
          <p:nvPr/>
        </p:nvCxnSpPr>
        <p:spPr>
          <a:xfrm rot="10800000" flipV="1">
            <a:off x="5679290" y="2321710"/>
            <a:ext cx="1107289" cy="678661"/>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12" name="Shape 11"/>
          <p:cNvCxnSpPr>
            <a:stCxn id="6" idx="3"/>
            <a:endCxn id="5" idx="2"/>
          </p:cNvCxnSpPr>
          <p:nvPr/>
        </p:nvCxnSpPr>
        <p:spPr>
          <a:xfrm flipV="1">
            <a:off x="6429388" y="2857496"/>
            <a:ext cx="1107289" cy="678661"/>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13" name="Shape 12"/>
          <p:cNvCxnSpPr>
            <a:stCxn id="8" idx="1"/>
            <a:endCxn id="7" idx="0"/>
          </p:cNvCxnSpPr>
          <p:nvPr/>
        </p:nvCxnSpPr>
        <p:spPr>
          <a:xfrm rot="10800000" flipV="1">
            <a:off x="1750200" y="4750602"/>
            <a:ext cx="1250165" cy="750099"/>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14" name="Shape 13"/>
          <p:cNvCxnSpPr>
            <a:stCxn id="7" idx="3"/>
            <a:endCxn id="8" idx="2"/>
          </p:cNvCxnSpPr>
          <p:nvPr/>
        </p:nvCxnSpPr>
        <p:spPr>
          <a:xfrm flipV="1">
            <a:off x="2500298" y="5286388"/>
            <a:ext cx="1250165" cy="750099"/>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15" name="Shape 14"/>
          <p:cNvCxnSpPr>
            <a:stCxn id="6" idx="1"/>
            <a:endCxn id="8" idx="0"/>
          </p:cNvCxnSpPr>
          <p:nvPr/>
        </p:nvCxnSpPr>
        <p:spPr>
          <a:xfrm rot="10800000" flipV="1">
            <a:off x="3750464" y="3536156"/>
            <a:ext cx="1178727" cy="678661"/>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16" name="Shape 15"/>
          <p:cNvCxnSpPr>
            <a:stCxn id="8" idx="3"/>
            <a:endCxn id="6" idx="2"/>
          </p:cNvCxnSpPr>
          <p:nvPr/>
        </p:nvCxnSpPr>
        <p:spPr>
          <a:xfrm flipV="1">
            <a:off x="4500562" y="4071942"/>
            <a:ext cx="1178727" cy="678661"/>
          </a:xfrm>
          <a:prstGeom prst="curvedConnector2">
            <a:avLst/>
          </a:prstGeom>
          <a:ln>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4071934" y="1714488"/>
            <a:ext cx="2500330" cy="923330"/>
          </a:xfrm>
          <a:prstGeom prst="rect">
            <a:avLst/>
          </a:prstGeom>
          <a:noFill/>
        </p:spPr>
        <p:txBody>
          <a:bodyPr wrap="square" rtlCol="0">
            <a:spAutoFit/>
          </a:bodyPr>
          <a:lstStyle/>
          <a:p>
            <a:pPr algn="ctr" rtl="1"/>
            <a:r>
              <a:rPr lang="fa-IR" dirty="0" smtClean="0">
                <a:cs typeface="B Lotus" pitchFamily="2" charset="-78"/>
              </a:rPr>
              <a:t>تعیین مشکل یا نیاز و نحوه پاسخگویی سیستم اطلاعات به مسئله</a:t>
            </a:r>
            <a:endParaRPr lang="en-US" dirty="0">
              <a:cs typeface="B Lotus" pitchFamily="2" charset="-78"/>
            </a:endParaRPr>
          </a:p>
        </p:txBody>
      </p:sp>
      <p:sp>
        <p:nvSpPr>
          <p:cNvPr id="34" name="TextBox 33"/>
          <p:cNvSpPr txBox="1"/>
          <p:nvPr/>
        </p:nvSpPr>
        <p:spPr>
          <a:xfrm>
            <a:off x="6643670" y="3214686"/>
            <a:ext cx="2500330" cy="646331"/>
          </a:xfrm>
          <a:prstGeom prst="rect">
            <a:avLst/>
          </a:prstGeom>
          <a:noFill/>
        </p:spPr>
        <p:txBody>
          <a:bodyPr wrap="square" rtlCol="0">
            <a:spAutoFit/>
          </a:bodyPr>
          <a:lstStyle/>
          <a:p>
            <a:pPr algn="ctr" rtl="1"/>
            <a:r>
              <a:rPr lang="fa-IR" dirty="0" smtClean="0">
                <a:cs typeface="B Lotus" pitchFamily="2" charset="-78"/>
              </a:rPr>
              <a:t>اعمال تغییرات و</a:t>
            </a:r>
          </a:p>
          <a:p>
            <a:pPr algn="ctr" rtl="1"/>
            <a:r>
              <a:rPr lang="fa-IR" dirty="0" smtClean="0">
                <a:cs typeface="B Lotus" pitchFamily="2" charset="-78"/>
              </a:rPr>
              <a:t> اصلاح اهداف</a:t>
            </a:r>
            <a:endParaRPr lang="en-US" dirty="0">
              <a:cs typeface="B Lotus" pitchFamily="2" charset="-78"/>
            </a:endParaRPr>
          </a:p>
        </p:txBody>
      </p:sp>
      <p:sp>
        <p:nvSpPr>
          <p:cNvPr id="35" name="TextBox 34"/>
          <p:cNvSpPr txBox="1"/>
          <p:nvPr/>
        </p:nvSpPr>
        <p:spPr>
          <a:xfrm>
            <a:off x="5072066" y="4572008"/>
            <a:ext cx="2500330" cy="646331"/>
          </a:xfrm>
          <a:prstGeom prst="rect">
            <a:avLst/>
          </a:prstGeom>
          <a:noFill/>
        </p:spPr>
        <p:txBody>
          <a:bodyPr wrap="square" rtlCol="0">
            <a:spAutoFit/>
          </a:bodyPr>
          <a:lstStyle/>
          <a:p>
            <a:pPr algn="ctr" rtl="1"/>
            <a:r>
              <a:rPr lang="fa-IR" dirty="0" smtClean="0">
                <a:cs typeface="B Lotus" pitchFamily="2" charset="-78"/>
              </a:rPr>
              <a:t>تشخیص نیاز به اصلاح سیستم قبل از بکارگیری آن در سازمان</a:t>
            </a:r>
            <a:endParaRPr lang="en-US" dirty="0">
              <a:cs typeface="B Lotus" pitchFamily="2" charset="-78"/>
            </a:endParaRPr>
          </a:p>
        </p:txBody>
      </p:sp>
      <p:sp>
        <p:nvSpPr>
          <p:cNvPr id="36" name="TextBox 35"/>
          <p:cNvSpPr txBox="1"/>
          <p:nvPr/>
        </p:nvSpPr>
        <p:spPr>
          <a:xfrm>
            <a:off x="2143108" y="3143248"/>
            <a:ext cx="2500330" cy="923330"/>
          </a:xfrm>
          <a:prstGeom prst="rect">
            <a:avLst/>
          </a:prstGeom>
          <a:noFill/>
        </p:spPr>
        <p:txBody>
          <a:bodyPr wrap="square" rtlCol="0">
            <a:spAutoFit/>
          </a:bodyPr>
          <a:lstStyle/>
          <a:p>
            <a:pPr algn="ctr" rtl="1"/>
            <a:r>
              <a:rPr lang="fa-IR" dirty="0" smtClean="0">
                <a:cs typeface="B Lotus" pitchFamily="2" charset="-78"/>
              </a:rPr>
              <a:t>توسعه برنامه کاربردی و اجرای آن، مستندسازی و تهیه دستورالعمل ها</a:t>
            </a:r>
            <a:endParaRPr lang="en-US" dirty="0">
              <a:cs typeface="B Lotus" pitchFamily="2" charset="-78"/>
            </a:endParaRPr>
          </a:p>
        </p:txBody>
      </p:sp>
      <p:sp>
        <p:nvSpPr>
          <p:cNvPr id="37" name="TextBox 36"/>
          <p:cNvSpPr txBox="1"/>
          <p:nvPr/>
        </p:nvSpPr>
        <p:spPr>
          <a:xfrm>
            <a:off x="214282" y="4286256"/>
            <a:ext cx="2500330" cy="646331"/>
          </a:xfrm>
          <a:prstGeom prst="rect">
            <a:avLst/>
          </a:prstGeom>
          <a:noFill/>
        </p:spPr>
        <p:txBody>
          <a:bodyPr wrap="square" rtlCol="0">
            <a:spAutoFit/>
          </a:bodyPr>
          <a:lstStyle/>
          <a:p>
            <a:pPr algn="ctr" rtl="1"/>
            <a:r>
              <a:rPr lang="fa-IR" dirty="0" smtClean="0">
                <a:cs typeface="B Lotus" pitchFamily="2" charset="-78"/>
              </a:rPr>
              <a:t>بکارگیری سیستم در محیط سازمانی</a:t>
            </a:r>
            <a:endParaRPr lang="en-US" dirty="0">
              <a:cs typeface="B Lotus" pitchFamily="2" charset="-78"/>
            </a:endParaRPr>
          </a:p>
        </p:txBody>
      </p:sp>
      <p:sp>
        <p:nvSpPr>
          <p:cNvPr id="38" name="TextBox 37"/>
          <p:cNvSpPr txBox="1"/>
          <p:nvPr/>
        </p:nvSpPr>
        <p:spPr>
          <a:xfrm>
            <a:off x="2928926" y="5786454"/>
            <a:ext cx="2500330" cy="646331"/>
          </a:xfrm>
          <a:prstGeom prst="rect">
            <a:avLst/>
          </a:prstGeom>
          <a:noFill/>
        </p:spPr>
        <p:txBody>
          <a:bodyPr wrap="square" rtlCol="0">
            <a:spAutoFit/>
          </a:bodyPr>
          <a:lstStyle/>
          <a:p>
            <a:pPr algn="ctr" rtl="1"/>
            <a:r>
              <a:rPr lang="fa-IR" dirty="0" smtClean="0">
                <a:cs typeface="B Lotus" pitchFamily="2" charset="-78"/>
              </a:rPr>
              <a:t>تشخیص مشکلات استقرار</a:t>
            </a:r>
          </a:p>
          <a:p>
            <a:pPr algn="ctr" rtl="1"/>
            <a:r>
              <a:rPr lang="fa-IR" dirty="0" smtClean="0">
                <a:cs typeface="B Lotus" pitchFamily="2" charset="-78"/>
              </a:rPr>
              <a:t> و نیاز به اصلاحات</a:t>
            </a:r>
            <a:endParaRPr lang="en-US" dirty="0">
              <a:cs typeface="B Lotus" pitchFamily="2" charset="-78"/>
            </a:endParaRPr>
          </a:p>
        </p:txBody>
      </p:sp>
    </p:spTree>
  </p:cSld>
  <p:clrMapOvr>
    <a:masterClrMapping/>
  </p:clrMapOvr>
  <p:transition>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Lotus" pitchFamily="2" charset="-78"/>
              </a:rPr>
              <a:t>اصل 1: </a:t>
            </a:r>
            <a:r>
              <a:rPr lang="fa-IR" b="1" dirty="0" err="1" smtClean="0">
                <a:cs typeface="B Lotus" pitchFamily="2" charset="-78"/>
              </a:rPr>
              <a:t>كاربر</a:t>
            </a:r>
            <a:r>
              <a:rPr lang="fa-IR" b="1" dirty="0" smtClean="0">
                <a:cs typeface="B Lotus" pitchFamily="2" charset="-78"/>
              </a:rPr>
              <a:t> را </a:t>
            </a:r>
            <a:r>
              <a:rPr lang="fa-IR" b="1" dirty="0" err="1" smtClean="0">
                <a:cs typeface="B Lotus" pitchFamily="2" charset="-78"/>
              </a:rPr>
              <a:t>درگير</a:t>
            </a:r>
            <a:r>
              <a:rPr lang="fa-IR" b="1" dirty="0" smtClean="0">
                <a:cs typeface="B Lotus" pitchFamily="2" charset="-78"/>
              </a:rPr>
              <a:t> </a:t>
            </a:r>
            <a:r>
              <a:rPr lang="fa-IR" b="1" dirty="0" err="1" smtClean="0">
                <a:cs typeface="B Lotus" pitchFamily="2" charset="-78"/>
              </a:rPr>
              <a:t>كنيد</a:t>
            </a:r>
            <a:r>
              <a:rPr lang="fa-IR" b="1" dirty="0" smtClean="0">
                <a:cs typeface="B Lotus" pitchFamily="2" charset="-78"/>
              </a:rPr>
              <a:t>: </a:t>
            </a:r>
            <a:r>
              <a:rPr lang="fa-IR" dirty="0" smtClean="0">
                <a:cs typeface="B Lotus" pitchFamily="2" charset="-78"/>
              </a:rPr>
              <a:t>به توسعه سیستم‌هایی که به عنوان همکاری بین کاربران سیستم، تحلیل‌گران، طراحان و سازندگان است فکر کنید.</a:t>
            </a:r>
          </a:p>
          <a:p>
            <a:pPr algn="just" rtl="1">
              <a:buNone/>
            </a:pPr>
            <a:r>
              <a:rPr lang="fa-IR" dirty="0" smtClean="0">
                <a:cs typeface="B Lotus" pitchFamily="2" charset="-78"/>
              </a:rPr>
              <a:t>چون مردم نسبت به تغییرات از خود مقاومت نشان می‌دهند، فن‌آوری اطلاعات اغلب به عنوان یک تهدید برای این مقاومت تلقی می‌گردد. بهترین راه برای مقابله با آن تهدید، ارتباط مداوم و دقیق با </a:t>
            </a:r>
            <a:r>
              <a:rPr lang="fa-IR" dirty="0" err="1" smtClean="0">
                <a:cs typeface="B Lotus" pitchFamily="2" charset="-78"/>
              </a:rPr>
              <a:t>مالكان</a:t>
            </a:r>
            <a:r>
              <a:rPr lang="fa-IR" dirty="0" smtClean="0">
                <a:cs typeface="B Lotus" pitchFamily="2" charset="-78"/>
              </a:rPr>
              <a:t> و کاربران است</a:t>
            </a:r>
            <a:endParaRPr lang="en-US" dirty="0" smtClean="0">
              <a:cs typeface="B Lotus" pitchFamily="2" charset="-78"/>
            </a:endParaRPr>
          </a:p>
          <a:p>
            <a:pPr marL="342900" lvl="1" indent="-342900" algn="just" rtl="1">
              <a:buNone/>
            </a:pPr>
            <a:r>
              <a:rPr lang="fa-IR" dirty="0" smtClean="0">
                <a:cs typeface="B Mitra" pitchFamily="2" charset="-78"/>
              </a:rPr>
              <a:t>توسعه </a:t>
            </a:r>
            <a:r>
              <a:rPr lang="fa-IR" dirty="0" err="1" smtClean="0">
                <a:cs typeface="B Mitra" pitchFamily="2" charset="-78"/>
              </a:rPr>
              <a:t>سيستم</a:t>
            </a:r>
            <a:r>
              <a:rPr lang="fa-IR" dirty="0" smtClean="0">
                <a:cs typeface="B Mitra" pitchFamily="2" charset="-78"/>
              </a:rPr>
              <a:t> </a:t>
            </a:r>
            <a:r>
              <a:rPr lang="fa-IR" dirty="0" err="1" smtClean="0">
                <a:cs typeface="B Mitra" pitchFamily="2" charset="-78"/>
              </a:rPr>
              <a:t>كار</a:t>
            </a:r>
            <a:r>
              <a:rPr lang="fa-IR" dirty="0" smtClean="0">
                <a:cs typeface="B Mitra" pitchFamily="2" charset="-78"/>
              </a:rPr>
              <a:t> </a:t>
            </a:r>
            <a:r>
              <a:rPr lang="fa-IR" dirty="0" err="1" smtClean="0">
                <a:cs typeface="B Mitra" pitchFamily="2" charset="-78"/>
              </a:rPr>
              <a:t>مشترك</a:t>
            </a:r>
            <a:r>
              <a:rPr lang="fa-IR" dirty="0" smtClean="0">
                <a:cs typeface="B Mitra" pitchFamily="2" charset="-78"/>
              </a:rPr>
              <a:t> </a:t>
            </a:r>
            <a:r>
              <a:rPr lang="fa-IR" dirty="0" err="1" smtClean="0">
                <a:cs typeface="B Mitra" pitchFamily="2" charset="-78"/>
              </a:rPr>
              <a:t>تحليل</a:t>
            </a:r>
            <a:r>
              <a:rPr lang="fa-IR" dirty="0" smtClean="0">
                <a:cs typeface="B Mitra" pitchFamily="2" charset="-78"/>
              </a:rPr>
              <a:t> گران، طراحان، سازندگان، </a:t>
            </a:r>
            <a:r>
              <a:rPr lang="fa-IR" dirty="0" err="1" smtClean="0">
                <a:cs typeface="B Mitra" pitchFamily="2" charset="-78"/>
              </a:rPr>
              <a:t>مالكان</a:t>
            </a:r>
            <a:r>
              <a:rPr lang="fa-IR" dirty="0" smtClean="0">
                <a:cs typeface="B Mitra" pitchFamily="2" charset="-78"/>
              </a:rPr>
              <a:t> و </a:t>
            </a:r>
            <a:r>
              <a:rPr lang="fa-IR" dirty="0" err="1" smtClean="0">
                <a:cs typeface="B Mitra" pitchFamily="2" charset="-78"/>
              </a:rPr>
              <a:t>كاربران</a:t>
            </a:r>
            <a:r>
              <a:rPr lang="fa-IR" dirty="0" smtClean="0">
                <a:cs typeface="B Mitra" pitchFamily="2" charset="-78"/>
              </a:rPr>
              <a:t> است. </a:t>
            </a:r>
            <a:r>
              <a:rPr lang="fa-IR" dirty="0" err="1" smtClean="0">
                <a:cs typeface="B Mitra" pitchFamily="2" charset="-78"/>
              </a:rPr>
              <a:t>درگيري</a:t>
            </a:r>
            <a:r>
              <a:rPr lang="fa-IR" dirty="0" smtClean="0">
                <a:cs typeface="B Mitra" pitchFamily="2" charset="-78"/>
              </a:rPr>
              <a:t> </a:t>
            </a:r>
            <a:r>
              <a:rPr lang="fa-IR" dirty="0" err="1" smtClean="0">
                <a:cs typeface="B Mitra" pitchFamily="2" charset="-78"/>
              </a:rPr>
              <a:t>كاربران</a:t>
            </a:r>
            <a:r>
              <a:rPr lang="fa-IR" dirty="0" smtClean="0">
                <a:cs typeface="B Mitra" pitchFamily="2" charset="-78"/>
              </a:rPr>
              <a:t> در توسعه </a:t>
            </a:r>
            <a:r>
              <a:rPr lang="fa-IR" dirty="0" err="1" smtClean="0">
                <a:cs typeface="B Mitra" pitchFamily="2" charset="-78"/>
              </a:rPr>
              <a:t>سيستم</a:t>
            </a:r>
            <a:r>
              <a:rPr lang="fa-IR" dirty="0" smtClean="0">
                <a:cs typeface="B Mitra" pitchFamily="2" charset="-78"/>
              </a:rPr>
              <a:t> </a:t>
            </a:r>
            <a:r>
              <a:rPr lang="fa-IR" dirty="0" err="1" smtClean="0">
                <a:cs typeface="B Mitra" pitchFamily="2" charset="-78"/>
              </a:rPr>
              <a:t>ريسك</a:t>
            </a:r>
            <a:r>
              <a:rPr lang="fa-IR" dirty="0" smtClean="0">
                <a:cs typeface="B Mitra" pitchFamily="2" charset="-78"/>
              </a:rPr>
              <a:t> </a:t>
            </a:r>
            <a:r>
              <a:rPr lang="fa-IR" dirty="0" err="1" smtClean="0">
                <a:cs typeface="B Mitra" pitchFamily="2" charset="-78"/>
              </a:rPr>
              <a:t>مشكلات</a:t>
            </a:r>
            <a:r>
              <a:rPr lang="fa-IR" dirty="0" smtClean="0">
                <a:cs typeface="B Mitra" pitchFamily="2" charset="-78"/>
              </a:rPr>
              <a:t> </a:t>
            </a:r>
            <a:r>
              <a:rPr lang="fa-IR" dirty="0" err="1" smtClean="0">
                <a:cs typeface="B Mitra" pitchFamily="2" charset="-78"/>
              </a:rPr>
              <a:t>طراحي</a:t>
            </a:r>
            <a:r>
              <a:rPr lang="fa-IR" dirty="0" smtClean="0">
                <a:cs typeface="B Mitra" pitchFamily="2" charset="-78"/>
              </a:rPr>
              <a:t> و </a:t>
            </a:r>
            <a:r>
              <a:rPr lang="fa-IR" dirty="0" err="1" smtClean="0">
                <a:cs typeface="B Mitra" pitchFamily="2" charset="-78"/>
              </a:rPr>
              <a:t>پياده</a:t>
            </a:r>
            <a:r>
              <a:rPr lang="fa-IR" dirty="0" smtClean="0">
                <a:cs typeface="B Mitra" pitchFamily="2" charset="-78"/>
              </a:rPr>
              <a:t> </a:t>
            </a:r>
            <a:r>
              <a:rPr lang="fa-IR" dirty="0" err="1" smtClean="0">
                <a:cs typeface="B Mitra" pitchFamily="2" charset="-78"/>
              </a:rPr>
              <a:t>سازي</a:t>
            </a:r>
            <a:r>
              <a:rPr lang="fa-IR" dirty="0" smtClean="0">
                <a:cs typeface="B Mitra" pitchFamily="2" charset="-78"/>
              </a:rPr>
              <a:t> را حداقل </a:t>
            </a:r>
            <a:r>
              <a:rPr lang="fa-IR" dirty="0" err="1" smtClean="0">
                <a:cs typeface="B Mitra" pitchFamily="2" charset="-78"/>
              </a:rPr>
              <a:t>كرده</a:t>
            </a:r>
            <a:r>
              <a:rPr lang="fa-IR" dirty="0" smtClean="0">
                <a:cs typeface="B Mitra" pitchFamily="2" charset="-78"/>
              </a:rPr>
              <a:t> و </a:t>
            </a:r>
            <a:r>
              <a:rPr lang="fa-IR" dirty="0" err="1" smtClean="0">
                <a:cs typeface="B Mitra" pitchFamily="2" charset="-78"/>
              </a:rPr>
              <a:t>پذيرش</a:t>
            </a:r>
            <a:r>
              <a:rPr lang="fa-IR" dirty="0" smtClean="0">
                <a:cs typeface="B Mitra" pitchFamily="2" charset="-78"/>
              </a:rPr>
              <a:t> و موافقت آن ها را به همراه خواهد داشت.</a:t>
            </a:r>
          </a:p>
        </p:txBody>
      </p:sp>
      <p:sp>
        <p:nvSpPr>
          <p:cNvPr id="5" name="Slide Number Placeholder 4"/>
          <p:cNvSpPr>
            <a:spLocks noGrp="1"/>
          </p:cNvSpPr>
          <p:nvPr>
            <p:ph type="sldNum" sz="quarter" idx="12"/>
          </p:nvPr>
        </p:nvSpPr>
        <p:spPr/>
        <p:txBody>
          <a:bodyPr/>
          <a:lstStyle/>
          <a:p>
            <a:fld id="{5C20E866-2850-44B8-AECA-A79CE6A54C81}" type="slidenum">
              <a:rPr lang="en-US" smtClean="0"/>
              <a:pPr/>
              <a:t>25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Lotus" pitchFamily="2" charset="-78"/>
              </a:rPr>
              <a:t>اصل 2: </a:t>
            </a:r>
            <a:r>
              <a:rPr lang="fa-IR" b="1" dirty="0" err="1" smtClean="0">
                <a:cs typeface="B Lotus" pitchFamily="2" charset="-78"/>
              </a:rPr>
              <a:t>يك</a:t>
            </a:r>
            <a:r>
              <a:rPr lang="fa-IR" b="1" dirty="0" smtClean="0">
                <a:cs typeface="B Lotus" pitchFamily="2" charset="-78"/>
              </a:rPr>
              <a:t> روش حل مسئله داشته </a:t>
            </a:r>
            <a:r>
              <a:rPr lang="fa-IR" b="1" dirty="0" err="1" smtClean="0">
                <a:cs typeface="B Lotus" pitchFamily="2" charset="-78"/>
              </a:rPr>
              <a:t>باشيد</a:t>
            </a:r>
            <a:r>
              <a:rPr lang="fa-IR" b="1" dirty="0" smtClean="0">
                <a:cs typeface="B Lotus" pitchFamily="2" charset="-78"/>
              </a:rPr>
              <a:t>: </a:t>
            </a:r>
            <a:r>
              <a:rPr lang="fa-IR" dirty="0" smtClean="0">
                <a:cs typeface="B Lotus" pitchFamily="2" charset="-78"/>
              </a:rPr>
              <a:t>در </a:t>
            </a:r>
            <a:r>
              <a:rPr lang="fa-IR" dirty="0" err="1" smtClean="0">
                <a:cs typeface="B Lotus" pitchFamily="2" charset="-78"/>
              </a:rPr>
              <a:t>درجۀ</a:t>
            </a:r>
            <a:r>
              <a:rPr lang="fa-IR" dirty="0" smtClean="0">
                <a:cs typeface="B Lotus" pitchFamily="2" charset="-78"/>
              </a:rPr>
              <a:t> اول، یک روش توسعه سیستم یک روش حل مسئله به منظور ساخت سیستم‌هاست.</a:t>
            </a:r>
          </a:p>
          <a:p>
            <a:pPr algn="just" rtl="1">
              <a:buNone/>
            </a:pPr>
            <a:r>
              <a:rPr lang="fa-IR" dirty="0" smtClean="0">
                <a:cs typeface="B Lotus" pitchFamily="2" charset="-78"/>
              </a:rPr>
              <a:t>تحلیل‌گران سیستم باید تمامی پروژه‌ها را با استفاده از برخی تغییرات با یک روش حل مسئله حل </a:t>
            </a:r>
            <a:r>
              <a:rPr lang="fa-IR" dirty="0" err="1" smtClean="0">
                <a:cs typeface="B Lotus" pitchFamily="2" charset="-78"/>
              </a:rPr>
              <a:t>كنند</a:t>
            </a:r>
            <a:r>
              <a:rPr lang="fa-IR" dirty="0" smtClean="0">
                <a:cs typeface="B Lotus" pitchFamily="2" charset="-78"/>
              </a:rPr>
              <a:t>.</a:t>
            </a:r>
          </a:p>
          <a:p>
            <a:pPr algn="just" rtl="1">
              <a:buNone/>
            </a:pPr>
            <a:r>
              <a:rPr lang="fa-IR" dirty="0" err="1" smtClean="0">
                <a:cs typeface="B Lotus" pitchFamily="2" charset="-78"/>
              </a:rPr>
              <a:t>تحليل</a:t>
            </a:r>
            <a:r>
              <a:rPr lang="fa-IR" dirty="0" smtClean="0">
                <a:cs typeface="B Lotus" pitchFamily="2" charset="-78"/>
              </a:rPr>
              <a:t> گران بی‌تجربه یا ناموفق تمایل به حذف یا </a:t>
            </a:r>
            <a:r>
              <a:rPr lang="fa-IR" dirty="0" err="1" smtClean="0">
                <a:cs typeface="B Lotus" pitchFamily="2" charset="-78"/>
              </a:rPr>
              <a:t>مختصرسازی</a:t>
            </a:r>
            <a:r>
              <a:rPr lang="fa-IR" dirty="0" smtClean="0">
                <a:cs typeface="B Lotus" pitchFamily="2" charset="-78"/>
              </a:rPr>
              <a:t> یک یا چندی از مراحل فوق را دارند. برای مثال، آن‌ها برای درک کامل مسئله شکست خورده‌اند، یا آن‌ها قبل از موعد مقرر به اولین راه‌حلی که فکرش را می‌کردند اقدام می‌نمایند. </a:t>
            </a:r>
            <a:r>
              <a:rPr lang="fa-IR" dirty="0" err="1" smtClean="0">
                <a:cs typeface="B Lotus" pitchFamily="2" charset="-78"/>
              </a:rPr>
              <a:t>اين</a:t>
            </a:r>
            <a:r>
              <a:rPr lang="fa-IR" dirty="0" smtClean="0">
                <a:cs typeface="B Lotus" pitchFamily="2" charset="-78"/>
              </a:rPr>
              <a:t> اقدام </a:t>
            </a:r>
            <a:r>
              <a:rPr lang="fa-IR" dirty="0" err="1" smtClean="0">
                <a:cs typeface="B Lotus" pitchFamily="2" charset="-78"/>
              </a:rPr>
              <a:t>مي</a:t>
            </a:r>
            <a:r>
              <a:rPr lang="fa-IR" dirty="0" smtClean="0">
                <a:cs typeface="B Lotus" pitchFamily="2" charset="-78"/>
              </a:rPr>
              <a:t> تواند منجر به (1) حل یک مسئله اشتباه، (2) حل اشتباه یک مسئله، (3) انتخاب راه‌حل اشتباه و (4) انتخاب راه‌حلی که کمتر از جواب بهینه است، شود</a:t>
            </a:r>
          </a:p>
        </p:txBody>
      </p:sp>
      <p:sp>
        <p:nvSpPr>
          <p:cNvPr id="5" name="Slide Number Placeholder 4"/>
          <p:cNvSpPr>
            <a:spLocks noGrp="1"/>
          </p:cNvSpPr>
          <p:nvPr>
            <p:ph type="sldNum" sz="quarter" idx="12"/>
          </p:nvPr>
        </p:nvSpPr>
        <p:spPr/>
        <p:txBody>
          <a:bodyPr/>
          <a:lstStyle/>
          <a:p>
            <a:fld id="{5C20E866-2850-44B8-AECA-A79CE6A54C81}" type="slidenum">
              <a:rPr lang="en-US" smtClean="0"/>
              <a:pPr/>
              <a:t>26</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Lotus" pitchFamily="2" charset="-78"/>
              </a:rPr>
              <a:t>اصل 3: </a:t>
            </a:r>
            <a:r>
              <a:rPr lang="fa-IR" b="1" dirty="0" err="1" smtClean="0">
                <a:cs typeface="B Lotus" pitchFamily="2" charset="-78"/>
              </a:rPr>
              <a:t>فازهاي</a:t>
            </a:r>
            <a:r>
              <a:rPr lang="fa-IR" b="1" dirty="0" smtClean="0">
                <a:cs typeface="B Lotus" pitchFamily="2" charset="-78"/>
              </a:rPr>
              <a:t> پروژه را مشخص </a:t>
            </a:r>
            <a:r>
              <a:rPr lang="fa-IR" b="1" dirty="0" err="1" smtClean="0">
                <a:cs typeface="B Lotus" pitchFamily="2" charset="-78"/>
              </a:rPr>
              <a:t>كنيد</a:t>
            </a:r>
            <a:r>
              <a:rPr lang="fa-IR" b="1" dirty="0" smtClean="0">
                <a:cs typeface="B Lotus" pitchFamily="2" charset="-78"/>
              </a:rPr>
              <a:t>: </a:t>
            </a:r>
            <a:r>
              <a:rPr lang="fa-IR" dirty="0" smtClean="0">
                <a:cs typeface="B Lotus" pitchFamily="2" charset="-78"/>
              </a:rPr>
              <a:t>تمام روش‌ها، </a:t>
            </a:r>
            <a:r>
              <a:rPr lang="fa-IR" dirty="0" err="1" smtClean="0">
                <a:cs typeface="B Lotus" pitchFamily="2" charset="-78"/>
              </a:rPr>
              <a:t>فازها</a:t>
            </a:r>
            <a:r>
              <a:rPr lang="fa-IR" dirty="0" smtClean="0">
                <a:cs typeface="B Lotus" pitchFamily="2" charset="-78"/>
              </a:rPr>
              <a:t> و فعالیت‌ها را مشخص می‌نمایند. تعداد و </a:t>
            </a:r>
            <a:r>
              <a:rPr lang="fa-IR" dirty="0" err="1" smtClean="0">
                <a:cs typeface="B Lotus" pitchFamily="2" charset="-78"/>
              </a:rPr>
              <a:t>محدودۀ</a:t>
            </a:r>
            <a:r>
              <a:rPr lang="fa-IR" dirty="0" smtClean="0">
                <a:cs typeface="B Lotus" pitchFamily="2" charset="-78"/>
              </a:rPr>
              <a:t> </a:t>
            </a:r>
            <a:r>
              <a:rPr lang="fa-IR" dirty="0" err="1" smtClean="0">
                <a:cs typeface="B Lotus" pitchFamily="2" charset="-78"/>
              </a:rPr>
              <a:t>فازها</a:t>
            </a:r>
            <a:r>
              <a:rPr lang="fa-IR" dirty="0" smtClean="0">
                <a:cs typeface="B Lotus" pitchFamily="2" charset="-78"/>
              </a:rPr>
              <a:t> و فعالیت‌ها از نویسنده تا نویسنده، متخصص تا متخصص و از تجارت تا تجارتی دیگر، متفاوت است.</a:t>
            </a:r>
          </a:p>
          <a:p>
            <a:pPr algn="just" rtl="1">
              <a:buNone/>
            </a:pPr>
            <a:r>
              <a:rPr lang="fa-IR" dirty="0" err="1" smtClean="0">
                <a:cs typeface="B Lotus" pitchFamily="2" charset="-78"/>
              </a:rPr>
              <a:t>فازها</a:t>
            </a:r>
            <a:r>
              <a:rPr lang="fa-IR" dirty="0" smtClean="0">
                <a:cs typeface="B Lotus" pitchFamily="2" charset="-78"/>
              </a:rPr>
              <a:t> عبارتند از: تعریف محدوده، تحلیل مسئله، تحلیل شرایط، طراحی منطقی، تجزیه و تحلیل تصمیم‌گیری، طراحی فیزیکی و یکپارچگی‌سازی، ساخت‌وساز و آزمایش، و نصب و تحویل. این </a:t>
            </a:r>
            <a:r>
              <a:rPr lang="fa-IR" dirty="0" err="1" smtClean="0">
                <a:cs typeface="B Lotus" pitchFamily="2" charset="-78"/>
              </a:rPr>
              <a:t>فازها</a:t>
            </a:r>
            <a:r>
              <a:rPr lang="fa-IR" dirty="0" smtClean="0">
                <a:cs typeface="B Lotus" pitchFamily="2" charset="-78"/>
              </a:rPr>
              <a:t> صرفاً ترتیب ندارند.</a:t>
            </a:r>
          </a:p>
        </p:txBody>
      </p:sp>
      <p:sp>
        <p:nvSpPr>
          <p:cNvPr id="5" name="Slide Number Placeholder 4"/>
          <p:cNvSpPr>
            <a:spLocks noGrp="1"/>
          </p:cNvSpPr>
          <p:nvPr>
            <p:ph type="sldNum" sz="quarter" idx="12"/>
          </p:nvPr>
        </p:nvSpPr>
        <p:spPr/>
        <p:txBody>
          <a:bodyPr/>
          <a:lstStyle/>
          <a:p>
            <a:fld id="{5C20E866-2850-44B8-AECA-A79CE6A54C81}" type="slidenum">
              <a:rPr lang="en-US" smtClean="0"/>
              <a:pPr/>
              <a:t>27</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Lotus" pitchFamily="2" charset="-78"/>
              </a:rPr>
              <a:t>اصل 4: </a:t>
            </a:r>
            <a:r>
              <a:rPr lang="fa-IR" b="1" dirty="0" err="1" smtClean="0">
                <a:cs typeface="B Lotus" pitchFamily="2" charset="-78"/>
              </a:rPr>
              <a:t>مستندسازي</a:t>
            </a:r>
            <a:r>
              <a:rPr lang="fa-IR" b="1" dirty="0" smtClean="0">
                <a:cs typeface="B Lotus" pitchFamily="2" charset="-78"/>
              </a:rPr>
              <a:t> </a:t>
            </a:r>
            <a:r>
              <a:rPr lang="fa-IR" b="1" dirty="0" err="1" smtClean="0">
                <a:cs typeface="B Lotus" pitchFamily="2" charset="-78"/>
              </a:rPr>
              <a:t>كنيد</a:t>
            </a:r>
            <a:r>
              <a:rPr lang="fa-IR" b="1" dirty="0" smtClean="0">
                <a:cs typeface="B Lotus" pitchFamily="2" charset="-78"/>
              </a:rPr>
              <a:t>: </a:t>
            </a:r>
            <a:endParaRPr lang="en-US" b="1" dirty="0" smtClean="0">
              <a:cs typeface="B Lotus" pitchFamily="2" charset="-78"/>
            </a:endParaRPr>
          </a:p>
          <a:p>
            <a:pPr marL="342900" lvl="1" indent="-342900" algn="just" rtl="1">
              <a:buNone/>
            </a:pPr>
            <a:r>
              <a:rPr lang="fa-IR" sz="3200" dirty="0" smtClean="0">
                <a:ea typeface="+mn-ea"/>
                <a:cs typeface="B Lotus" pitchFamily="2" charset="-78"/>
              </a:rPr>
              <a:t>در سازمان ها افراد </a:t>
            </a:r>
            <a:r>
              <a:rPr lang="fa-IR" sz="3200" dirty="0" err="1" smtClean="0">
                <a:ea typeface="+mn-ea"/>
                <a:cs typeface="B Lotus" pitchFamily="2" charset="-78"/>
              </a:rPr>
              <a:t>مي</a:t>
            </a:r>
            <a:r>
              <a:rPr lang="fa-IR" sz="3200" dirty="0" smtClean="0">
                <a:ea typeface="+mn-ea"/>
                <a:cs typeface="B Lotus" pitchFamily="2" charset="-78"/>
              </a:rPr>
              <a:t> </a:t>
            </a:r>
            <a:r>
              <a:rPr lang="fa-IR" sz="3200" dirty="0" err="1" smtClean="0">
                <a:ea typeface="+mn-ea"/>
                <a:cs typeface="B Lotus" pitchFamily="2" charset="-78"/>
              </a:rPr>
              <a:t>آيند</a:t>
            </a:r>
            <a:r>
              <a:rPr lang="fa-IR" sz="3200" dirty="0" smtClean="0">
                <a:ea typeface="+mn-ea"/>
                <a:cs typeface="B Lotus" pitchFamily="2" charset="-78"/>
              </a:rPr>
              <a:t> و </a:t>
            </a:r>
            <a:r>
              <a:rPr lang="fa-IR" sz="3200" dirty="0" err="1" smtClean="0">
                <a:ea typeface="+mn-ea"/>
                <a:cs typeface="B Lotus" pitchFamily="2" charset="-78"/>
              </a:rPr>
              <a:t>مي</a:t>
            </a:r>
            <a:r>
              <a:rPr lang="fa-IR" sz="3200" dirty="0" smtClean="0">
                <a:ea typeface="+mn-ea"/>
                <a:cs typeface="B Lotus" pitchFamily="2" charset="-78"/>
              </a:rPr>
              <a:t> روند. </a:t>
            </a:r>
            <a:r>
              <a:rPr lang="fa-IR" sz="3200" dirty="0" err="1" smtClean="0">
                <a:ea typeface="+mn-ea"/>
                <a:cs typeface="B Lotus" pitchFamily="2" charset="-78"/>
              </a:rPr>
              <a:t>براي</a:t>
            </a:r>
            <a:r>
              <a:rPr lang="fa-IR" sz="3200" dirty="0" smtClean="0">
                <a:ea typeface="+mn-ea"/>
                <a:cs typeface="B Lotus" pitchFamily="2" charset="-78"/>
              </a:rPr>
              <a:t> حفظ </a:t>
            </a:r>
            <a:r>
              <a:rPr lang="fa-IR" sz="3200" dirty="0" err="1" smtClean="0">
                <a:ea typeface="+mn-ea"/>
                <a:cs typeface="B Lotus" pitchFamily="2" charset="-78"/>
              </a:rPr>
              <a:t>تجربيات</a:t>
            </a:r>
            <a:r>
              <a:rPr lang="fa-IR" sz="3200" dirty="0" smtClean="0">
                <a:ea typeface="+mn-ea"/>
                <a:cs typeface="B Lotus" pitchFamily="2" charset="-78"/>
              </a:rPr>
              <a:t> و دانش </a:t>
            </a:r>
            <a:r>
              <a:rPr lang="fa-IR" sz="3200" dirty="0" err="1" smtClean="0">
                <a:ea typeface="+mn-ea"/>
                <a:cs typeface="B Lotus" pitchFamily="2" charset="-78"/>
              </a:rPr>
              <a:t>كسب</a:t>
            </a:r>
            <a:r>
              <a:rPr lang="fa-IR" sz="3200" dirty="0" smtClean="0">
                <a:ea typeface="+mn-ea"/>
                <a:cs typeface="B Lotus" pitchFamily="2" charset="-78"/>
              </a:rPr>
              <a:t> شده، </a:t>
            </a:r>
            <a:r>
              <a:rPr lang="fa-IR" sz="3200" dirty="0" err="1" smtClean="0">
                <a:ea typeface="+mn-ea"/>
                <a:cs typeface="B Lotus" pitchFamily="2" charset="-78"/>
              </a:rPr>
              <a:t>مستندسازي</a:t>
            </a:r>
            <a:r>
              <a:rPr lang="fa-IR" sz="3200" dirty="0" smtClean="0">
                <a:ea typeface="+mn-ea"/>
                <a:cs typeface="B Lotus" pitchFamily="2" charset="-78"/>
              </a:rPr>
              <a:t> </a:t>
            </a:r>
            <a:r>
              <a:rPr lang="fa-IR" sz="3200" dirty="0" err="1" smtClean="0">
                <a:ea typeface="+mn-ea"/>
                <a:cs typeface="B Lotus" pitchFamily="2" charset="-78"/>
              </a:rPr>
              <a:t>فرآيند</a:t>
            </a:r>
            <a:r>
              <a:rPr lang="fa-IR" sz="3200" dirty="0" smtClean="0">
                <a:ea typeface="+mn-ea"/>
                <a:cs typeface="B Lotus" pitchFamily="2" charset="-78"/>
              </a:rPr>
              <a:t> توسعه </a:t>
            </a:r>
            <a:r>
              <a:rPr lang="fa-IR" sz="3200" dirty="0" err="1" smtClean="0">
                <a:ea typeface="+mn-ea"/>
                <a:cs typeface="B Lotus" pitchFamily="2" charset="-78"/>
              </a:rPr>
              <a:t>سيستم</a:t>
            </a:r>
            <a:r>
              <a:rPr lang="fa-IR" sz="3200" dirty="0" smtClean="0">
                <a:ea typeface="+mn-ea"/>
                <a:cs typeface="B Lotus" pitchFamily="2" charset="-78"/>
              </a:rPr>
              <a:t> ها </a:t>
            </a:r>
            <a:r>
              <a:rPr lang="fa-IR" sz="3200" dirty="0" err="1" smtClean="0">
                <a:ea typeface="+mn-ea"/>
                <a:cs typeface="B Lotus" pitchFamily="2" charset="-78"/>
              </a:rPr>
              <a:t>بسيار</a:t>
            </a:r>
            <a:r>
              <a:rPr lang="fa-IR" sz="3200" dirty="0" smtClean="0">
                <a:ea typeface="+mn-ea"/>
                <a:cs typeface="B Lotus" pitchFamily="2" charset="-78"/>
              </a:rPr>
              <a:t> مهم است. لازم است </a:t>
            </a:r>
            <a:r>
              <a:rPr lang="fa-IR" sz="3200" dirty="0" err="1" smtClean="0">
                <a:ea typeface="+mn-ea"/>
                <a:cs typeface="B Lotus" pitchFamily="2" charset="-78"/>
              </a:rPr>
              <a:t>بين</a:t>
            </a:r>
            <a:r>
              <a:rPr lang="fa-IR" sz="3200" dirty="0" smtClean="0">
                <a:ea typeface="+mn-ea"/>
                <a:cs typeface="B Lotus" pitchFamily="2" charset="-78"/>
              </a:rPr>
              <a:t> </a:t>
            </a:r>
            <a:r>
              <a:rPr lang="fa-IR" sz="3200" dirty="0" err="1" smtClean="0">
                <a:ea typeface="+mn-ea"/>
                <a:cs typeface="B Lotus" pitchFamily="2" charset="-78"/>
              </a:rPr>
              <a:t>مستندسازي</a:t>
            </a:r>
            <a:r>
              <a:rPr lang="fa-IR" sz="3200" dirty="0" smtClean="0">
                <a:ea typeface="+mn-ea"/>
                <a:cs typeface="B Lotus" pitchFamily="2" charset="-78"/>
              </a:rPr>
              <a:t> و </a:t>
            </a:r>
            <a:r>
              <a:rPr lang="fa-IR" sz="3200" dirty="0" err="1" smtClean="0">
                <a:ea typeface="+mn-ea"/>
                <a:cs typeface="B Lotus" pitchFamily="2" charset="-78"/>
              </a:rPr>
              <a:t>تلاشي</a:t>
            </a:r>
            <a:r>
              <a:rPr lang="fa-IR" sz="3200" dirty="0" smtClean="0">
                <a:ea typeface="+mn-ea"/>
                <a:cs typeface="B Lotus" pitchFamily="2" charset="-78"/>
              </a:rPr>
              <a:t> </a:t>
            </a:r>
            <a:r>
              <a:rPr lang="fa-IR" sz="3200" dirty="0" err="1" smtClean="0">
                <a:ea typeface="+mn-ea"/>
                <a:cs typeface="B Lotus" pitchFamily="2" charset="-78"/>
              </a:rPr>
              <a:t>كه</a:t>
            </a:r>
            <a:r>
              <a:rPr lang="fa-IR" sz="3200" dirty="0" smtClean="0">
                <a:ea typeface="+mn-ea"/>
                <a:cs typeface="B Lotus" pitchFamily="2" charset="-78"/>
              </a:rPr>
              <a:t> </a:t>
            </a:r>
            <a:r>
              <a:rPr lang="fa-IR" sz="3200" dirty="0" err="1" smtClean="0">
                <a:ea typeface="+mn-ea"/>
                <a:cs typeface="B Lotus" pitchFamily="2" charset="-78"/>
              </a:rPr>
              <a:t>براي</a:t>
            </a:r>
            <a:r>
              <a:rPr lang="fa-IR" sz="3200" dirty="0" smtClean="0">
                <a:ea typeface="+mn-ea"/>
                <a:cs typeface="B Lotus" pitchFamily="2" charset="-78"/>
              </a:rPr>
              <a:t> آن </a:t>
            </a:r>
            <a:r>
              <a:rPr lang="fa-IR" sz="3200" dirty="0" err="1" smtClean="0">
                <a:ea typeface="+mn-ea"/>
                <a:cs typeface="B Lotus" pitchFamily="2" charset="-78"/>
              </a:rPr>
              <a:t>مي</a:t>
            </a:r>
            <a:r>
              <a:rPr lang="fa-IR" sz="3200" dirty="0" smtClean="0">
                <a:ea typeface="+mn-ea"/>
                <a:cs typeface="B Lotus" pitchFamily="2" charset="-78"/>
              </a:rPr>
              <a:t> شود </a:t>
            </a:r>
            <a:r>
              <a:rPr lang="fa-IR" sz="3200" dirty="0" err="1" smtClean="0">
                <a:ea typeface="+mn-ea"/>
                <a:cs typeface="B Lotus" pitchFamily="2" charset="-78"/>
              </a:rPr>
              <a:t>توازني</a:t>
            </a:r>
            <a:r>
              <a:rPr lang="fa-IR" sz="3200" dirty="0" smtClean="0">
                <a:ea typeface="+mn-ea"/>
                <a:cs typeface="B Lotus" pitchFamily="2" charset="-78"/>
              </a:rPr>
              <a:t> برقرار شود.</a:t>
            </a:r>
          </a:p>
          <a:p>
            <a:pPr algn="just" rtl="1">
              <a:buNone/>
            </a:pPr>
            <a:r>
              <a:rPr lang="fa-IR" dirty="0" smtClean="0">
                <a:cs typeface="B Lotus" pitchFamily="2" charset="-78"/>
              </a:rPr>
              <a:t>برخی از روش‌ها، </a:t>
            </a:r>
            <a:r>
              <a:rPr lang="fa-IR" dirty="0" err="1" smtClean="0">
                <a:cs typeface="B Lotus" pitchFamily="2" charset="-78"/>
              </a:rPr>
              <a:t>مستنداتی</a:t>
            </a:r>
            <a:r>
              <a:rPr lang="fa-IR" dirty="0" smtClean="0">
                <a:cs typeface="B Lotus" pitchFamily="2" charset="-78"/>
              </a:rPr>
              <a:t> که ارزش کمی </a:t>
            </a:r>
            <a:r>
              <a:rPr lang="fa-IR" dirty="0" err="1" smtClean="0">
                <a:cs typeface="B Lotus" pitchFamily="2" charset="-78"/>
              </a:rPr>
              <a:t>براي</a:t>
            </a:r>
            <a:r>
              <a:rPr lang="fa-IR" dirty="0" smtClean="0">
                <a:cs typeface="B Lotus" pitchFamily="2" charset="-78"/>
              </a:rPr>
              <a:t> فرآیند </a:t>
            </a:r>
            <a:r>
              <a:rPr lang="fa-IR" dirty="0" err="1" smtClean="0">
                <a:cs typeface="B Lotus" pitchFamily="2" charset="-78"/>
              </a:rPr>
              <a:t>اصلي</a:t>
            </a:r>
            <a:r>
              <a:rPr lang="fa-IR" dirty="0" smtClean="0">
                <a:cs typeface="B Lotus" pitchFamily="2" charset="-78"/>
              </a:rPr>
              <a:t> سازمان دارند، </a:t>
            </a:r>
            <a:r>
              <a:rPr lang="fa-IR" dirty="0" err="1" smtClean="0">
                <a:cs typeface="B Lotus" pitchFamily="2" charset="-78"/>
              </a:rPr>
              <a:t>توليد</a:t>
            </a:r>
            <a:r>
              <a:rPr lang="fa-IR" dirty="0" smtClean="0">
                <a:cs typeface="B Lotus" pitchFamily="2" charset="-78"/>
              </a:rPr>
              <a:t> </a:t>
            </a:r>
            <a:r>
              <a:rPr lang="fa-IR" dirty="0" err="1" smtClean="0">
                <a:cs typeface="B Lotus" pitchFamily="2" charset="-78"/>
              </a:rPr>
              <a:t>مي</a:t>
            </a:r>
            <a:r>
              <a:rPr lang="fa-IR" dirty="0" smtClean="0">
                <a:cs typeface="B Lotus" pitchFamily="2" charset="-78"/>
              </a:rPr>
              <a:t> </a:t>
            </a:r>
            <a:r>
              <a:rPr lang="fa-IR" dirty="0" err="1" smtClean="0">
                <a:cs typeface="B Lotus" pitchFamily="2" charset="-78"/>
              </a:rPr>
              <a:t>كنند</a:t>
            </a:r>
            <a:r>
              <a:rPr lang="fa-IR" dirty="0" smtClean="0">
                <a:cs typeface="B Lotus" pitchFamily="2" charset="-78"/>
              </a:rPr>
              <a:t> و از </a:t>
            </a:r>
            <a:r>
              <a:rPr lang="fa-IR" dirty="0" err="1" smtClean="0">
                <a:cs typeface="B Lotus" pitchFamily="2" charset="-78"/>
              </a:rPr>
              <a:t>اين</a:t>
            </a:r>
            <a:r>
              <a:rPr lang="fa-IR" dirty="0" smtClean="0">
                <a:cs typeface="B Lotus" pitchFamily="2" charset="-78"/>
              </a:rPr>
              <a:t> جنبه مورد انتقاد قرار داده می‌شوند. در </a:t>
            </a:r>
            <a:r>
              <a:rPr lang="fa-IR" dirty="0" err="1" smtClean="0">
                <a:cs typeface="B Lotus" pitchFamily="2" charset="-78"/>
              </a:rPr>
              <a:t>سيستم</a:t>
            </a:r>
            <a:r>
              <a:rPr lang="fa-IR" dirty="0" smtClean="0">
                <a:cs typeface="B Lotus" pitchFamily="2" charset="-78"/>
              </a:rPr>
              <a:t> </a:t>
            </a:r>
            <a:r>
              <a:rPr lang="fa-IR" dirty="0" err="1" smtClean="0">
                <a:cs typeface="B Lotus" pitchFamily="2" charset="-78"/>
              </a:rPr>
              <a:t>بايد</a:t>
            </a:r>
            <a:r>
              <a:rPr lang="fa-IR" dirty="0" smtClean="0">
                <a:cs typeface="B Lotus" pitchFamily="2" charset="-78"/>
              </a:rPr>
              <a:t> تعادلی بین ارزش اسناد و تلاش برای تولید آن برقرار باشد</a:t>
            </a:r>
            <a:r>
              <a:rPr lang="fa-IR" b="1" dirty="0" smtClean="0">
                <a:cs typeface="B Lotus" pitchFamily="2" charset="-78"/>
              </a:rPr>
              <a:t>.</a:t>
            </a:r>
            <a:endParaRPr lang="fa-IR" dirty="0" smtClean="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28</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Lotus" pitchFamily="2" charset="-78"/>
              </a:rPr>
              <a:t>اصل 5: استانداردها را </a:t>
            </a:r>
            <a:r>
              <a:rPr lang="fa-IR" b="1" dirty="0" err="1" smtClean="0">
                <a:cs typeface="B Lotus" pitchFamily="2" charset="-78"/>
              </a:rPr>
              <a:t>ايجاد</a:t>
            </a:r>
            <a:r>
              <a:rPr lang="fa-IR" b="1" dirty="0" smtClean="0">
                <a:cs typeface="B Lotus" pitchFamily="2" charset="-78"/>
              </a:rPr>
              <a:t> </a:t>
            </a:r>
            <a:r>
              <a:rPr lang="fa-IR" b="1" dirty="0" err="1" smtClean="0">
                <a:cs typeface="B Lotus" pitchFamily="2" charset="-78"/>
              </a:rPr>
              <a:t>كنيد</a:t>
            </a:r>
            <a:r>
              <a:rPr lang="fa-IR" b="1" dirty="0" smtClean="0">
                <a:cs typeface="B Lotus" pitchFamily="2" charset="-78"/>
              </a:rPr>
              <a:t>: </a:t>
            </a:r>
            <a:r>
              <a:rPr lang="fa-IR" dirty="0" smtClean="0">
                <a:cs typeface="B Lotus" pitchFamily="2" charset="-78"/>
              </a:rPr>
              <a:t>به منظور دسترسی یا بهبود یکپارچه‌سازی سیستم‌ها، سازمان‌ها به استانداردها رجوع می‌نمایند. در بیشتر سازمان‌ها، این استانداردها را از شرکت معماری سازمان فناوری اطلاعات می‌گیرند.</a:t>
            </a:r>
          </a:p>
          <a:p>
            <a:pPr algn="just" rtl="1">
              <a:buNone/>
            </a:pPr>
            <a:r>
              <a:rPr lang="fa-IR" dirty="0" smtClean="0">
                <a:cs typeface="B Lotus" pitchFamily="2" charset="-78"/>
              </a:rPr>
              <a:t>در غیاب معمار فن‌آوری اطلاعات، هر سیستم اطلاعاتی و برنامه کاربردی ممکن است کاملاً با فن‌آوری‌های متفاوتی ساخته شود. و این مسئله نه فقط یکپارچه‌سازی برنامه‌های کاربردی را با مشکل مواجه می‌کند، بلکه مشکلاتی در زمینه منابع مدیریتی نیز ایجاد می‌نماید</a:t>
            </a:r>
          </a:p>
        </p:txBody>
      </p:sp>
      <p:sp>
        <p:nvSpPr>
          <p:cNvPr id="5" name="Slide Number Placeholder 4"/>
          <p:cNvSpPr>
            <a:spLocks noGrp="1"/>
          </p:cNvSpPr>
          <p:nvPr>
            <p:ph type="sldNum" sz="quarter" idx="12"/>
          </p:nvPr>
        </p:nvSpPr>
        <p:spPr/>
        <p:txBody>
          <a:bodyPr/>
          <a:lstStyle/>
          <a:p>
            <a:fld id="{5C20E866-2850-44B8-AECA-A79CE6A54C81}" type="slidenum">
              <a:rPr lang="en-US" smtClean="0"/>
              <a:pPr/>
              <a:t>29</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مشارکت کنندگان در توسعه یک سیستم اطلاعاتی</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r>
              <a:rPr lang="fa-IR" b="1" dirty="0" smtClean="0">
                <a:cs typeface="B Lotus" pitchFamily="2" charset="-78"/>
              </a:rPr>
              <a:t>مالکان سیستم</a:t>
            </a:r>
            <a:r>
              <a:rPr lang="en-US" b="1" dirty="0" smtClean="0">
                <a:cs typeface="B Lotus" pitchFamily="2" charset="-78"/>
              </a:rPr>
              <a:t>(System owners)</a:t>
            </a:r>
          </a:p>
          <a:p>
            <a:pPr lvl="1" algn="just" rtl="1">
              <a:buNone/>
            </a:pPr>
            <a:r>
              <a:rPr lang="fa-IR" sz="2400" dirty="0" smtClean="0">
                <a:cs typeface="B Lotus" pitchFamily="2" charset="-78"/>
              </a:rPr>
              <a:t>اسپانسر و حامی سیستم اطلاعاتی که وظیفه تأمین منابع مالی برای پروژه توسعه سیستم، عملیاتی کردن و نگهداری و پشتیبانی آن را به عهده دارد.</a:t>
            </a:r>
          </a:p>
          <a:p>
            <a:pPr lvl="1" algn="just" rtl="1">
              <a:buNone/>
            </a:pPr>
            <a:r>
              <a:rPr lang="fa-IR" sz="2400" dirty="0" err="1" smtClean="0">
                <a:cs typeface="B Lotus" pitchFamily="2" charset="-78"/>
              </a:rPr>
              <a:t>مالك</a:t>
            </a:r>
            <a:r>
              <a:rPr lang="fa-IR" sz="2400" dirty="0" smtClean="0">
                <a:cs typeface="B Lotus" pitchFamily="2" charset="-78"/>
              </a:rPr>
              <a:t> سیستم علاقه و تمایل به خطوط نهایی دارند که در واقع پاسخ </a:t>
            </a:r>
            <a:r>
              <a:rPr lang="fa-IR" sz="2400" dirty="0" err="1" smtClean="0">
                <a:cs typeface="B Lotus" pitchFamily="2" charset="-78"/>
              </a:rPr>
              <a:t>سؤالاتی</a:t>
            </a:r>
            <a:r>
              <a:rPr lang="fa-IR" sz="2400" dirty="0" smtClean="0">
                <a:cs typeface="B Lotus" pitchFamily="2" charset="-78"/>
              </a:rPr>
              <a:t> از قبیل: هزینه سیستم چقدر خواهد شد؟ چه ارزش یا سودی این سیستم به کسب و کار بازمی‌گرداند؟ </a:t>
            </a:r>
          </a:p>
          <a:p>
            <a:pPr lvl="1" algn="just" rtl="1">
              <a:buNone/>
            </a:pPr>
            <a:endParaRPr lang="fa-IR" sz="2400" dirty="0" smtClean="0">
              <a:cs typeface="B Lotus" pitchFamily="2" charset="-78"/>
            </a:endParaRPr>
          </a:p>
        </p:txBody>
      </p:sp>
      <p:sp>
        <p:nvSpPr>
          <p:cNvPr id="6" name="Slide Number Placeholder 5"/>
          <p:cNvSpPr>
            <a:spLocks noGrp="1"/>
          </p:cNvSpPr>
          <p:nvPr>
            <p:ph type="sldNum" sz="quarter" idx="12"/>
          </p:nvPr>
        </p:nvSpPr>
        <p:spPr/>
        <p:txBody>
          <a:bodyPr/>
          <a:lstStyle/>
          <a:p>
            <a:fld id="{5C20E866-2850-44B8-AECA-A79CE6A54C81}" type="slidenum">
              <a:rPr lang="en-US" smtClean="0"/>
              <a:pPr/>
              <a:t>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Lotus" pitchFamily="2" charset="-78"/>
              </a:rPr>
              <a:t>اصل 6: فرآیند و پروژه‌ را </a:t>
            </a:r>
            <a:r>
              <a:rPr lang="fa-IR" b="1" dirty="0" err="1" smtClean="0">
                <a:cs typeface="B Lotus" pitchFamily="2" charset="-78"/>
              </a:rPr>
              <a:t>مديريت</a:t>
            </a:r>
            <a:r>
              <a:rPr lang="fa-IR" b="1" dirty="0" smtClean="0">
                <a:cs typeface="B Lotus" pitchFamily="2" charset="-78"/>
              </a:rPr>
              <a:t> </a:t>
            </a:r>
            <a:r>
              <a:rPr lang="fa-IR" b="1" dirty="0" err="1" smtClean="0">
                <a:cs typeface="B Lotus" pitchFamily="2" charset="-78"/>
              </a:rPr>
              <a:t>كنيد</a:t>
            </a:r>
            <a:r>
              <a:rPr lang="fa-IR" b="1" dirty="0" smtClean="0">
                <a:cs typeface="B Lotus" pitchFamily="2" charset="-78"/>
              </a:rPr>
              <a:t>: </a:t>
            </a:r>
            <a:r>
              <a:rPr lang="fa-IR" dirty="0" smtClean="0">
                <a:cs typeface="B Lotus" pitchFamily="2" charset="-78"/>
              </a:rPr>
              <a:t>هم فرآیند و هم پروژه‌هایی که از آن استفاده می‌کنند باید مدیریت شود.</a:t>
            </a:r>
          </a:p>
          <a:p>
            <a:pPr algn="just" rtl="1">
              <a:buNone/>
            </a:pPr>
            <a:r>
              <a:rPr lang="fa-IR" dirty="0" smtClean="0">
                <a:cs typeface="B Lotus" pitchFamily="2" charset="-78"/>
              </a:rPr>
              <a:t>مدیریت فرآیند و مدیریت پروژه به اقتضاء نیاز از مدیریت کیفیت تأثیر می‌پذیرد. استانداردهای کیفی در یک فرآیند به منظور اطمینان از فعالیت‌ها و هر کدام از </a:t>
            </a:r>
            <a:r>
              <a:rPr lang="fa-IR" dirty="0" err="1" smtClean="0">
                <a:cs typeface="B Lotus" pitchFamily="2" charset="-78"/>
              </a:rPr>
              <a:t>فازهای</a:t>
            </a:r>
            <a:r>
              <a:rPr lang="fa-IR" dirty="0" smtClean="0">
                <a:cs typeface="B Lotus" pitchFamily="2" charset="-78"/>
              </a:rPr>
              <a:t> قابل تحویل که در </a:t>
            </a:r>
            <a:r>
              <a:rPr lang="fa-IR" dirty="0" err="1" smtClean="0">
                <a:cs typeface="B Lotus" pitchFamily="2" charset="-78"/>
              </a:rPr>
              <a:t>توسعۀ</a:t>
            </a:r>
            <a:r>
              <a:rPr lang="fa-IR" dirty="0" smtClean="0">
                <a:cs typeface="B Lotus" pitchFamily="2" charset="-78"/>
              </a:rPr>
              <a:t> یک سیستم اطلاعاتی با کیفیت بالا کمک خواهند کرد، ساخته می‌شود. آن‌ها احتمال مشکلات از قلم افتاده و موردنیاز، و نیز طراحی‌های ناقص و خطاهای برنامه را کاهش می‌دهند. </a:t>
            </a:r>
            <a:endParaRPr lang="en-US" dirty="0" smtClean="0">
              <a:cs typeface="B Lotus" pitchFamily="2" charset="-78"/>
            </a:endParaRPr>
          </a:p>
          <a:p>
            <a:pPr algn="just" rtl="1">
              <a:buNone/>
            </a:pPr>
            <a:endParaRPr lang="fa-IR" dirty="0" smtClean="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30</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cs typeface="B Lotus" pitchFamily="2" charset="-78"/>
              </a:rPr>
              <a:t>اصل 7: سیستم‌های اطلاعاتی را به عنوان سرمایه‌ سازمان </a:t>
            </a:r>
            <a:r>
              <a:rPr lang="fa-IR" b="1" dirty="0" err="1" smtClean="0">
                <a:cs typeface="B Lotus" pitchFamily="2" charset="-78"/>
              </a:rPr>
              <a:t>تلقي</a:t>
            </a:r>
            <a:r>
              <a:rPr lang="fa-IR" b="1" dirty="0" smtClean="0">
                <a:cs typeface="B Lotus" pitchFamily="2" charset="-78"/>
              </a:rPr>
              <a:t> </a:t>
            </a:r>
            <a:r>
              <a:rPr lang="fa-IR" b="1" dirty="0" err="1" smtClean="0">
                <a:cs typeface="B Lotus" pitchFamily="2" charset="-78"/>
              </a:rPr>
              <a:t>كنيد</a:t>
            </a:r>
            <a:r>
              <a:rPr lang="fa-IR" b="1" dirty="0" smtClean="0">
                <a:cs typeface="B Lotus" pitchFamily="2" charset="-78"/>
              </a:rPr>
              <a:t>.</a:t>
            </a:r>
            <a:r>
              <a:rPr lang="fa-IR" dirty="0" smtClean="0">
                <a:latin typeface="Calibri"/>
                <a:ea typeface="Calibri"/>
                <a:cs typeface="B Nazanin"/>
              </a:rPr>
              <a:t> سیستم‌های اطلاعاتی سرمایه‌‌های اصلی هستند، دقیقاً مانند یک ناوگان کامیون و یا یک ساختمان جدید. </a:t>
            </a:r>
            <a:r>
              <a:rPr lang="fa-IR" dirty="0" err="1" smtClean="0">
                <a:latin typeface="Calibri"/>
                <a:ea typeface="Calibri"/>
                <a:cs typeface="B Nazanin"/>
              </a:rPr>
              <a:t>مالكان</a:t>
            </a:r>
            <a:r>
              <a:rPr lang="fa-IR" dirty="0" smtClean="0">
                <a:latin typeface="Calibri"/>
                <a:ea typeface="Calibri"/>
                <a:cs typeface="B Nazanin"/>
              </a:rPr>
              <a:t> سیستم به این سرمایه‌گذاری متعهد هستند. </a:t>
            </a:r>
            <a:endParaRPr lang="fa-IR" dirty="0" smtClean="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31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latin typeface="Calibri"/>
                <a:ea typeface="Calibri"/>
                <a:cs typeface="B Nazanin"/>
              </a:rPr>
              <a:t>اصل 8: </a:t>
            </a:r>
            <a:r>
              <a:rPr lang="fa-IR" b="1" dirty="0" err="1" smtClean="0">
                <a:latin typeface="Calibri"/>
                <a:ea typeface="Calibri"/>
                <a:cs typeface="B Nazanin"/>
              </a:rPr>
              <a:t>تـرسی</a:t>
            </a:r>
            <a:r>
              <a:rPr lang="fa-IR" b="1" dirty="0" smtClean="0">
                <a:latin typeface="Calibri"/>
                <a:ea typeface="Calibri"/>
                <a:cs typeface="B Nazanin"/>
              </a:rPr>
              <a:t> از </a:t>
            </a:r>
            <a:r>
              <a:rPr lang="fa-IR" b="1" dirty="0" err="1" smtClean="0">
                <a:latin typeface="Calibri"/>
                <a:ea typeface="Calibri"/>
                <a:cs typeface="B Nazanin"/>
              </a:rPr>
              <a:t>لغـو</a:t>
            </a:r>
            <a:r>
              <a:rPr lang="fa-IR" b="1" dirty="0" smtClean="0">
                <a:latin typeface="Calibri"/>
                <a:ea typeface="Calibri"/>
                <a:cs typeface="B Nazanin"/>
              </a:rPr>
              <a:t> شدن یا اصلاح محدوده نداشته باشید: </a:t>
            </a:r>
            <a:r>
              <a:rPr lang="fa-IR" dirty="0" smtClean="0">
                <a:latin typeface="Calibri"/>
                <a:ea typeface="Calibri"/>
                <a:cs typeface="B Nazanin"/>
              </a:rPr>
              <a:t>از لغو کردن یا تجدید نظر در </a:t>
            </a:r>
            <a:r>
              <a:rPr lang="fa-IR" dirty="0" err="1" smtClean="0">
                <a:latin typeface="Calibri"/>
                <a:ea typeface="Calibri"/>
                <a:cs typeface="B Nazanin"/>
              </a:rPr>
              <a:t>محدودۀ</a:t>
            </a:r>
            <a:r>
              <a:rPr lang="fa-IR" dirty="0" smtClean="0">
                <a:latin typeface="Calibri"/>
                <a:ea typeface="Calibri"/>
                <a:cs typeface="B Nazanin"/>
              </a:rPr>
              <a:t> کاری پروژه ترسی نداشته باش، صرف‌نظر از اینکه چقدر پول در این پروژه تا به حال هزینه کرده‌اید- ضرر و </a:t>
            </a:r>
            <a:r>
              <a:rPr lang="fa-IR" dirty="0" err="1" smtClean="0">
                <a:latin typeface="Calibri"/>
                <a:ea typeface="Calibri"/>
                <a:cs typeface="B Nazanin"/>
              </a:rPr>
              <a:t>زیانت</a:t>
            </a:r>
            <a:r>
              <a:rPr lang="fa-IR" dirty="0" smtClean="0">
                <a:latin typeface="Calibri"/>
                <a:ea typeface="Calibri"/>
                <a:cs typeface="B Nazanin"/>
              </a:rPr>
              <a:t> را قطع کن.</a:t>
            </a:r>
            <a:endParaRPr lang="fa-IR" dirty="0" smtClean="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32</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latin typeface="Calibri"/>
                <a:ea typeface="Calibri"/>
                <a:cs typeface="B Nazanin"/>
              </a:rPr>
              <a:t>اصل 9: </a:t>
            </a:r>
            <a:r>
              <a:rPr lang="fa-IR" b="1" dirty="0" err="1" smtClean="0">
                <a:latin typeface="Calibri"/>
                <a:ea typeface="Calibri"/>
                <a:cs typeface="B Nazanin"/>
              </a:rPr>
              <a:t>تجزيه</a:t>
            </a:r>
            <a:r>
              <a:rPr lang="fa-IR" b="1" dirty="0" smtClean="0">
                <a:latin typeface="Calibri"/>
                <a:ea typeface="Calibri"/>
                <a:cs typeface="B Nazanin"/>
              </a:rPr>
              <a:t> </a:t>
            </a:r>
            <a:r>
              <a:rPr lang="fa-IR" b="1" dirty="0" err="1" smtClean="0">
                <a:latin typeface="Calibri"/>
                <a:ea typeface="Calibri"/>
                <a:cs typeface="B Nazanin"/>
              </a:rPr>
              <a:t>كنيد</a:t>
            </a:r>
            <a:r>
              <a:rPr lang="fa-IR" b="1" dirty="0" smtClean="0">
                <a:latin typeface="Calibri"/>
                <a:ea typeface="Calibri"/>
                <a:cs typeface="B Nazanin"/>
              </a:rPr>
              <a:t> و </a:t>
            </a:r>
            <a:r>
              <a:rPr lang="fa-IR" b="1" dirty="0" err="1" smtClean="0">
                <a:latin typeface="Calibri"/>
                <a:ea typeface="Calibri"/>
                <a:cs typeface="B Nazanin"/>
              </a:rPr>
              <a:t>پيروز</a:t>
            </a:r>
            <a:r>
              <a:rPr lang="fa-IR" b="1" dirty="0" smtClean="0">
                <a:latin typeface="Calibri"/>
                <a:ea typeface="Calibri"/>
                <a:cs typeface="B Nazanin"/>
              </a:rPr>
              <a:t> </a:t>
            </a:r>
            <a:r>
              <a:rPr lang="fa-IR" b="1" dirty="0" err="1" smtClean="0">
                <a:latin typeface="Calibri"/>
                <a:ea typeface="Calibri"/>
                <a:cs typeface="B Nazanin"/>
              </a:rPr>
              <a:t>شويد</a:t>
            </a:r>
            <a:r>
              <a:rPr lang="fa-IR" b="1" dirty="0" smtClean="0">
                <a:latin typeface="Calibri"/>
                <a:ea typeface="Calibri"/>
                <a:cs typeface="B Nazanin"/>
              </a:rPr>
              <a:t>: </a:t>
            </a:r>
            <a:r>
              <a:rPr lang="fa-IR" dirty="0" smtClean="0">
                <a:latin typeface="Calibri"/>
                <a:ea typeface="Calibri"/>
                <a:cs typeface="B Nazanin"/>
              </a:rPr>
              <a:t>با تقسیم مکرر یک </a:t>
            </a:r>
            <a:r>
              <a:rPr lang="fa-IR" dirty="0" err="1" smtClean="0">
                <a:latin typeface="Calibri"/>
                <a:ea typeface="Calibri"/>
                <a:cs typeface="B Nazanin"/>
              </a:rPr>
              <a:t>مسئلۀ</a:t>
            </a:r>
            <a:r>
              <a:rPr lang="fa-IR" smtClean="0">
                <a:latin typeface="Calibri"/>
                <a:ea typeface="Calibri"/>
                <a:cs typeface="B Nazanin"/>
              </a:rPr>
              <a:t> بزرگ (سیستم) به قطعات راحت‌تر مدیریت شده (زیرسیستم‌ها)، تحلیل‌گر قادر به ساده‌سازی فرآیند حل مسئله خواهد بود.</a:t>
            </a:r>
            <a:r>
              <a:rPr lang="fa-IR" b="1" smtClean="0">
                <a:latin typeface="Calibri"/>
                <a:ea typeface="Calibri"/>
                <a:cs typeface="B Nazanin"/>
              </a:rPr>
              <a:t> </a:t>
            </a:r>
            <a:endParaRPr lang="fa-IR" dirty="0" smtClean="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33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اصول </a:t>
            </a:r>
            <a:r>
              <a:rPr lang="fa-IR" sz="3600" b="1" dirty="0" err="1" smtClean="0">
                <a:cs typeface="B Lotus" pitchFamily="2" charset="-78"/>
              </a:rPr>
              <a:t>كلي</a:t>
            </a:r>
            <a:r>
              <a:rPr lang="fa-IR" sz="3600" b="1" dirty="0" smtClean="0">
                <a:cs typeface="B Lotus" pitchFamily="2" charset="-78"/>
              </a:rPr>
              <a:t> در توسعه </a:t>
            </a:r>
            <a:r>
              <a:rPr lang="fa-IR" sz="3600" b="1" dirty="0" err="1" smtClean="0">
                <a:cs typeface="B Lotus" pitchFamily="2" charset="-78"/>
              </a:rPr>
              <a:t>يك</a:t>
            </a:r>
            <a:r>
              <a:rPr lang="fa-IR" sz="3600" b="1" dirty="0" smtClean="0">
                <a:cs typeface="B Lotus" pitchFamily="2" charset="-78"/>
              </a:rPr>
              <a:t> </a:t>
            </a:r>
            <a:r>
              <a:rPr lang="fa-IR" sz="3600" b="1" dirty="0" err="1" smtClean="0">
                <a:cs typeface="B Lotus" pitchFamily="2" charset="-78"/>
              </a:rPr>
              <a:t>سيستم</a:t>
            </a:r>
            <a:r>
              <a:rPr lang="fa-IR" sz="3600" b="1" dirty="0" smtClean="0">
                <a:cs typeface="B Lotus" pitchFamily="2" charset="-78"/>
              </a:rPr>
              <a:t> </a:t>
            </a:r>
            <a:r>
              <a:rPr lang="fa-IR" sz="3600" b="1" dirty="0" err="1" smtClean="0">
                <a:cs typeface="B Lotus" pitchFamily="2" charset="-78"/>
              </a:rPr>
              <a:t>اطلاعاتي</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buNone/>
            </a:pPr>
            <a:r>
              <a:rPr lang="fa-IR" b="1" dirty="0" smtClean="0">
                <a:latin typeface="Calibri"/>
                <a:ea typeface="Calibri"/>
                <a:cs typeface="B Nazanin"/>
              </a:rPr>
              <a:t>اصل 10: سیستم‌ها را </a:t>
            </a:r>
            <a:r>
              <a:rPr lang="fa-IR" b="1" dirty="0" err="1" smtClean="0">
                <a:latin typeface="Calibri"/>
                <a:ea typeface="Calibri"/>
                <a:cs typeface="B Nazanin"/>
              </a:rPr>
              <a:t>براي</a:t>
            </a:r>
            <a:r>
              <a:rPr lang="fa-IR" b="1" dirty="0" smtClean="0">
                <a:latin typeface="Calibri"/>
                <a:ea typeface="Calibri"/>
                <a:cs typeface="B Nazanin"/>
              </a:rPr>
              <a:t> رشد و تغییر </a:t>
            </a:r>
            <a:r>
              <a:rPr lang="fa-IR" b="1" dirty="0" err="1" smtClean="0">
                <a:latin typeface="Calibri"/>
                <a:ea typeface="Calibri"/>
                <a:cs typeface="B Nazanin"/>
              </a:rPr>
              <a:t>طراحي</a:t>
            </a:r>
            <a:r>
              <a:rPr lang="fa-IR" b="1" dirty="0" smtClean="0">
                <a:latin typeface="Calibri"/>
                <a:ea typeface="Calibri"/>
                <a:cs typeface="B Nazanin"/>
              </a:rPr>
              <a:t> </a:t>
            </a:r>
            <a:r>
              <a:rPr lang="fa-IR" b="1" dirty="0" err="1" smtClean="0">
                <a:latin typeface="Calibri"/>
                <a:ea typeface="Calibri"/>
                <a:cs typeface="B Nazanin"/>
              </a:rPr>
              <a:t>كنيد</a:t>
            </a:r>
            <a:r>
              <a:rPr lang="fa-IR" b="1" dirty="0" smtClean="0">
                <a:latin typeface="Calibri"/>
                <a:ea typeface="Calibri"/>
                <a:cs typeface="B Nazanin"/>
              </a:rPr>
              <a:t>: </a:t>
            </a:r>
            <a:r>
              <a:rPr lang="fa-IR" dirty="0" smtClean="0">
                <a:latin typeface="Calibri"/>
                <a:ea typeface="Calibri"/>
                <a:cs typeface="B Nazanin"/>
              </a:rPr>
              <a:t>کسب و کار در طول زمان تغییر می‌کند. آن‌ها نیاز به تغییر دارند. و اولویت‌های آن‌ها نیز تغییر می‌کند. بر این رو، سیستم‌های اطلاعاتی که از یک تجارت پشتیبانی می‌کنند نیز باید در طول زمان تغییر کنند. به همین دلیل، روش خوب روشی است که تغییرات را در خود در برگیرد. سیستم‌ها باید به گونه‌ای طراحی شوند تا هر دو جنبه رشد و تغییرات مورد نیاز را در خود جای دهد. </a:t>
            </a:r>
            <a:endParaRPr lang="fa-IR" dirty="0" smtClean="0">
              <a:cs typeface="B Lotus" pitchFamily="2" charset="-78"/>
            </a:endParaRPr>
          </a:p>
        </p:txBody>
      </p:sp>
      <p:sp>
        <p:nvSpPr>
          <p:cNvPr id="5" name="Slide Number Placeholder 4"/>
          <p:cNvSpPr>
            <a:spLocks noGrp="1"/>
          </p:cNvSpPr>
          <p:nvPr>
            <p:ph type="sldNum" sz="quarter" idx="12"/>
          </p:nvPr>
        </p:nvSpPr>
        <p:spPr/>
        <p:txBody>
          <a:bodyPr/>
          <a:lstStyle/>
          <a:p>
            <a:fld id="{5C20E866-2850-44B8-AECA-A79CE6A54C81}" type="slidenum">
              <a:rPr lang="en-US" smtClean="0"/>
              <a:pPr/>
              <a:t>34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مشارکت کنندگان در توسعه یک سیستم اطلاعاتی</a:t>
            </a:r>
            <a:endParaRPr lang="en-US" sz="3600" b="1" dirty="0">
              <a:cs typeface="B Lotus" pitchFamily="2" charset="-78"/>
            </a:endParaRPr>
          </a:p>
        </p:txBody>
      </p:sp>
      <p:sp>
        <p:nvSpPr>
          <p:cNvPr id="3" name="Content Placeholder 2"/>
          <p:cNvSpPr>
            <a:spLocks noGrp="1"/>
          </p:cNvSpPr>
          <p:nvPr>
            <p:ph idx="1"/>
          </p:nvPr>
        </p:nvSpPr>
        <p:spPr/>
        <p:txBody>
          <a:bodyPr>
            <a:normAutofit lnSpcReduction="10000"/>
          </a:bodyPr>
          <a:lstStyle/>
          <a:p>
            <a:pPr algn="just" rtl="1"/>
            <a:r>
              <a:rPr lang="fa-IR" b="1" dirty="0" smtClean="0">
                <a:cs typeface="B Lotus" pitchFamily="2" charset="-78"/>
              </a:rPr>
              <a:t>کاربران سیستم </a:t>
            </a:r>
            <a:r>
              <a:rPr lang="en-US" b="1" dirty="0" smtClean="0">
                <a:cs typeface="B Lotus" pitchFamily="2" charset="-78"/>
              </a:rPr>
              <a:t>(System users)</a:t>
            </a:r>
          </a:p>
          <a:p>
            <a:pPr lvl="1" algn="just" rtl="1">
              <a:buNone/>
            </a:pPr>
            <a:r>
              <a:rPr lang="fa-IR" sz="2400" dirty="0" smtClean="0">
                <a:cs typeface="B Lotus" pitchFamily="2" charset="-78"/>
              </a:rPr>
              <a:t>اشخاصی </a:t>
            </a:r>
            <a:r>
              <a:rPr lang="fa-IR" sz="2400" dirty="0">
                <a:cs typeface="B Lotus" pitchFamily="2" charset="-78"/>
              </a:rPr>
              <a:t>که در کارهای روزمره از سیستم اطلاعاتی استفاده می </a:t>
            </a:r>
            <a:r>
              <a:rPr lang="fa-IR" sz="2400" dirty="0" smtClean="0">
                <a:cs typeface="B Lotus" pitchFamily="2" charset="-78"/>
              </a:rPr>
              <a:t>کنند </a:t>
            </a:r>
            <a:r>
              <a:rPr lang="fa-IR" sz="2400" dirty="0">
                <a:cs typeface="B Lotus" pitchFamily="2" charset="-78"/>
              </a:rPr>
              <a:t>و یا از آن اثر می </a:t>
            </a:r>
            <a:r>
              <a:rPr lang="fa-IR" sz="2400" dirty="0" smtClean="0">
                <a:cs typeface="B Lotus" pitchFamily="2" charset="-78"/>
              </a:rPr>
              <a:t>پذیرند. </a:t>
            </a:r>
            <a:r>
              <a:rPr lang="fa-IR" sz="2400" dirty="0" err="1" smtClean="0">
                <a:cs typeface="B Lotus" pitchFamily="2" charset="-78"/>
              </a:rPr>
              <a:t>كاربران</a:t>
            </a:r>
            <a:r>
              <a:rPr lang="fa-IR" sz="2400" dirty="0" smtClean="0">
                <a:cs typeface="B Lotus" pitchFamily="2" charset="-78"/>
              </a:rPr>
              <a:t> سیستم وسعت زیادی از کارمندان اطلاعاتی در هر سیستم اطلاعاتی را در بر </a:t>
            </a:r>
            <a:r>
              <a:rPr lang="fa-IR" sz="2400" dirty="0" err="1" smtClean="0">
                <a:cs typeface="B Lotus" pitchFamily="2" charset="-78"/>
              </a:rPr>
              <a:t>مي</a:t>
            </a:r>
            <a:r>
              <a:rPr lang="fa-IR" sz="2400" dirty="0" smtClean="0">
                <a:cs typeface="B Lotus" pitchFamily="2" charset="-78"/>
              </a:rPr>
              <a:t> </a:t>
            </a:r>
            <a:r>
              <a:rPr lang="fa-IR" sz="2400" dirty="0" err="1" smtClean="0">
                <a:cs typeface="B Lotus" pitchFamily="2" charset="-78"/>
              </a:rPr>
              <a:t>گيرند</a:t>
            </a:r>
            <a:r>
              <a:rPr lang="fa-IR" sz="2400" dirty="0" smtClean="0">
                <a:cs typeface="B Lotus" pitchFamily="2" charset="-78"/>
              </a:rPr>
              <a:t>. برخلاف </a:t>
            </a:r>
            <a:r>
              <a:rPr lang="fa-IR" sz="2400" dirty="0" err="1" smtClean="0">
                <a:cs typeface="B Lotus" pitchFamily="2" charset="-78"/>
              </a:rPr>
              <a:t>مالكان</a:t>
            </a:r>
            <a:r>
              <a:rPr lang="fa-IR" sz="2400" dirty="0" smtClean="0">
                <a:cs typeface="B Lotus" pitchFamily="2" charset="-78"/>
              </a:rPr>
              <a:t> سیستم، استفاده کننده‌گان سیستم تمایل و علاقه کمتری به هزینه‌ها و سود سیستم از خود نشان می‌دهند. این افراد می توانند کارکنان، مدیران، مشتریان یا ارباب رجوع یا افراد و گروه هایی باشند که از خدمات سیستم بهره مند می شوند.</a:t>
            </a:r>
          </a:p>
          <a:p>
            <a:pPr lvl="1" algn="just" rtl="1"/>
            <a:r>
              <a:rPr lang="fa-IR" sz="2400" b="1" dirty="0" smtClean="0">
                <a:cs typeface="B Lotus" pitchFamily="2" charset="-78"/>
              </a:rPr>
              <a:t>کاربران داخلی سیستم</a:t>
            </a:r>
          </a:p>
          <a:p>
            <a:pPr lvl="1" algn="just" rtl="1"/>
            <a:r>
              <a:rPr lang="fa-IR" sz="2400" b="1" dirty="0" smtClean="0">
                <a:cs typeface="B Lotus" pitchFamily="2" charset="-78"/>
              </a:rPr>
              <a:t>کاربران خارجی سیستم</a:t>
            </a:r>
          </a:p>
          <a:p>
            <a:pPr lvl="1" algn="just" rtl="1">
              <a:buNone/>
            </a:pPr>
            <a:endParaRPr lang="fa-IR" sz="2400" dirty="0" smtClean="0">
              <a:cs typeface="B Lotus" pitchFamily="2" charset="-78"/>
            </a:endParaRPr>
          </a:p>
          <a:p>
            <a:pPr algn="just" rtl="1">
              <a:buNone/>
            </a:pPr>
            <a:r>
              <a:rPr lang="fa-IR" dirty="0" smtClean="0">
                <a:cs typeface="B Lotus" pitchFamily="2" charset="-78"/>
              </a:rPr>
              <a:t>کاربران از نظر تخصص و تجربه؟</a:t>
            </a:r>
            <a:endParaRPr lang="en-US" dirty="0">
              <a:cs typeface="B Lotus" pitchFamily="2" charset="-78"/>
            </a:endParaRPr>
          </a:p>
        </p:txBody>
      </p:sp>
      <p:sp>
        <p:nvSpPr>
          <p:cNvPr id="6" name="Slide Number Placeholder 5"/>
          <p:cNvSpPr>
            <a:spLocks noGrp="1"/>
          </p:cNvSpPr>
          <p:nvPr>
            <p:ph type="sldNum" sz="quarter" idx="12"/>
          </p:nvPr>
        </p:nvSpPr>
        <p:spPr/>
        <p:txBody>
          <a:bodyPr/>
          <a:lstStyle/>
          <a:p>
            <a:fld id="{5C20E866-2850-44B8-AECA-A79CE6A54C81}" type="slidenum">
              <a:rPr lang="en-US" smtClean="0"/>
              <a:pPr/>
              <a:t>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مشارکت کنندگان در توسعه یک سیستم اطلاعاتی</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r>
              <a:rPr lang="fa-IR" b="1" dirty="0" smtClean="0">
                <a:cs typeface="B Lotus" pitchFamily="2" charset="-78"/>
              </a:rPr>
              <a:t>طراحان سیستم </a:t>
            </a:r>
            <a:r>
              <a:rPr lang="en-US" b="1" dirty="0" smtClean="0">
                <a:cs typeface="B Lotus" pitchFamily="2" charset="-78"/>
              </a:rPr>
              <a:t>(System designers)</a:t>
            </a:r>
            <a:endParaRPr lang="fa-IR" b="1" dirty="0" smtClean="0">
              <a:cs typeface="B Lotus" pitchFamily="2" charset="-78"/>
            </a:endParaRPr>
          </a:p>
          <a:p>
            <a:pPr algn="just" rtl="1">
              <a:buNone/>
            </a:pPr>
            <a:r>
              <a:rPr lang="fa-IR" dirty="0" smtClean="0">
                <a:cs typeface="B Lotus" pitchFamily="2" charset="-78"/>
              </a:rPr>
              <a:t>اشخاصی که با توجه به نیازمندی های کاربران و محدودیت های سازمان، راهکار سیستمی ارائه می کند.</a:t>
            </a:r>
          </a:p>
          <a:p>
            <a:pPr algn="just" rtl="1">
              <a:buNone/>
            </a:pPr>
            <a:r>
              <a:rPr lang="fa-IR" dirty="0" smtClean="0">
                <a:cs typeface="B Lotus" pitchFamily="2" charset="-78"/>
              </a:rPr>
              <a:t>طراحان سیستم، متخصصان فن‌آوری به منظور اطلاعات سیستم هستند. </a:t>
            </a:r>
            <a:r>
              <a:rPr lang="fa-IR" dirty="0" err="1" smtClean="0">
                <a:cs typeface="B Lotus" pitchFamily="2" charset="-78"/>
              </a:rPr>
              <a:t>مديران</a:t>
            </a:r>
            <a:r>
              <a:rPr lang="fa-IR" dirty="0" smtClean="0">
                <a:cs typeface="B Lotus" pitchFamily="2" charset="-78"/>
              </a:rPr>
              <a:t> </a:t>
            </a:r>
            <a:r>
              <a:rPr lang="fa-IR" dirty="0" err="1" smtClean="0">
                <a:cs typeface="B Lotus" pitchFamily="2" charset="-78"/>
              </a:rPr>
              <a:t>پايگاه</a:t>
            </a:r>
            <a:r>
              <a:rPr lang="fa-IR" dirty="0" smtClean="0">
                <a:cs typeface="B Lotus" pitchFamily="2" charset="-78"/>
              </a:rPr>
              <a:t> داده، معماران </a:t>
            </a:r>
            <a:r>
              <a:rPr lang="fa-IR" dirty="0" err="1" smtClean="0">
                <a:cs typeface="B Lotus" pitchFamily="2" charset="-78"/>
              </a:rPr>
              <a:t>شبكه</a:t>
            </a:r>
            <a:r>
              <a:rPr lang="fa-IR" dirty="0" smtClean="0">
                <a:cs typeface="B Lotus" pitchFamily="2" charset="-78"/>
              </a:rPr>
              <a:t> و متخصصان فن </a:t>
            </a:r>
            <a:r>
              <a:rPr lang="fa-IR" dirty="0" err="1" smtClean="0">
                <a:cs typeface="B Lotus" pitchFamily="2" charset="-78"/>
              </a:rPr>
              <a:t>آوري</a:t>
            </a:r>
            <a:r>
              <a:rPr lang="fa-IR" dirty="0" smtClean="0">
                <a:cs typeface="B Lotus" pitchFamily="2" charset="-78"/>
              </a:rPr>
              <a:t> از آن جمله </a:t>
            </a:r>
            <a:r>
              <a:rPr lang="fa-IR" dirty="0" err="1" smtClean="0">
                <a:cs typeface="B Lotus" pitchFamily="2" charset="-78"/>
              </a:rPr>
              <a:t>اند</a:t>
            </a:r>
            <a:r>
              <a:rPr lang="fa-IR" dirty="0" smtClean="0">
                <a:cs typeface="B Lotus" pitchFamily="2" charset="-78"/>
              </a:rPr>
              <a:t>.</a:t>
            </a:r>
          </a:p>
        </p:txBody>
      </p:sp>
      <p:sp>
        <p:nvSpPr>
          <p:cNvPr id="8" name="Slide Number Placeholder 7"/>
          <p:cNvSpPr>
            <a:spLocks noGrp="1"/>
          </p:cNvSpPr>
          <p:nvPr>
            <p:ph type="sldNum" sz="quarter" idx="12"/>
          </p:nvPr>
        </p:nvSpPr>
        <p:spPr/>
        <p:txBody>
          <a:bodyPr/>
          <a:lstStyle/>
          <a:p>
            <a:fld id="{5C20E866-2850-44B8-AECA-A79CE6A54C81}" type="slidenum">
              <a:rPr lang="en-US" smtClean="0"/>
              <a:pPr/>
              <a:t>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مشارکت کنندگان در توسعه یک سیستم اطلاعاتی</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r>
              <a:rPr lang="fa-IR" b="1" dirty="0" smtClean="0">
                <a:cs typeface="B Lotus" pitchFamily="2" charset="-78"/>
              </a:rPr>
              <a:t>سازندگان </a:t>
            </a:r>
            <a:r>
              <a:rPr lang="fa-IR" b="1" dirty="0" err="1" smtClean="0">
                <a:cs typeface="B Lotus" pitchFamily="2" charset="-78"/>
              </a:rPr>
              <a:t>سيستم</a:t>
            </a:r>
            <a:r>
              <a:rPr lang="fa-IR" b="1" dirty="0" smtClean="0">
                <a:cs typeface="B Lotus" pitchFamily="2" charset="-78"/>
              </a:rPr>
              <a:t> </a:t>
            </a:r>
            <a:r>
              <a:rPr lang="en-US" b="1" dirty="0" smtClean="0">
                <a:cs typeface="B Lotus" pitchFamily="2" charset="-78"/>
              </a:rPr>
              <a:t>(Software Programmer)</a:t>
            </a:r>
            <a:endParaRPr lang="fa-IR" b="1" dirty="0" smtClean="0">
              <a:cs typeface="B Lotus" pitchFamily="2" charset="-78"/>
            </a:endParaRPr>
          </a:p>
          <a:p>
            <a:pPr algn="just" rtl="1">
              <a:buNone/>
            </a:pPr>
            <a:r>
              <a:rPr lang="fa-IR" dirty="0" err="1" smtClean="0">
                <a:cs typeface="B Lotus" pitchFamily="2" charset="-78"/>
              </a:rPr>
              <a:t>دستۀ</a:t>
            </a:r>
            <a:r>
              <a:rPr lang="fa-IR" dirty="0" smtClean="0">
                <a:cs typeface="B Lotus" pitchFamily="2" charset="-78"/>
              </a:rPr>
              <a:t> دیگری از متخصصان فن‌آوری برای سیستم‌های اطلاعاتی هستند. نقش آنان برای </a:t>
            </a:r>
            <a:r>
              <a:rPr lang="fa-IR" dirty="0" err="1" smtClean="0">
                <a:cs typeface="B Lotus" pitchFamily="2" charset="-78"/>
              </a:rPr>
              <a:t>ايجاد</a:t>
            </a:r>
            <a:r>
              <a:rPr lang="fa-IR" dirty="0" smtClean="0">
                <a:cs typeface="B Lotus" pitchFamily="2" charset="-78"/>
              </a:rPr>
              <a:t> یک سیستم، با توجه به مشخصات طراحان سیستم است. در سازمان‌های کوچک یا سیستم‌های اطلاعاتی کوچک، غالباً طراحان سیستم و سازندگان سیستم یکی هستند. امّا در سازمان‌ها و سیستم‌های اطلاعاتی بزرگ، معمولاً به عنوان یک شغل و مسئولیت جداگانه‌ای در نظر گرفته می‌شود. برنامه </a:t>
            </a:r>
            <a:r>
              <a:rPr lang="fa-IR" dirty="0" err="1" smtClean="0">
                <a:cs typeface="B Lotus" pitchFamily="2" charset="-78"/>
              </a:rPr>
              <a:t>نويسان</a:t>
            </a:r>
            <a:r>
              <a:rPr lang="fa-IR" dirty="0" smtClean="0">
                <a:cs typeface="B Lotus" pitchFamily="2" charset="-78"/>
              </a:rPr>
              <a:t> </a:t>
            </a:r>
            <a:r>
              <a:rPr lang="fa-IR" dirty="0" err="1" smtClean="0">
                <a:cs typeface="B Lotus" pitchFamily="2" charset="-78"/>
              </a:rPr>
              <a:t>پايگاه</a:t>
            </a:r>
            <a:r>
              <a:rPr lang="fa-IR" dirty="0" smtClean="0">
                <a:cs typeface="B Lotus" pitchFamily="2" charset="-78"/>
              </a:rPr>
              <a:t> داده ها، برنامه </a:t>
            </a:r>
            <a:r>
              <a:rPr lang="fa-IR" dirty="0" err="1" smtClean="0">
                <a:cs typeface="B Lotus" pitchFamily="2" charset="-78"/>
              </a:rPr>
              <a:t>نويسان</a:t>
            </a:r>
            <a:r>
              <a:rPr lang="fa-IR" dirty="0" smtClean="0">
                <a:cs typeface="B Lotus" pitchFamily="2" charset="-78"/>
              </a:rPr>
              <a:t> </a:t>
            </a:r>
            <a:r>
              <a:rPr lang="fa-IR" dirty="0" err="1" smtClean="0">
                <a:cs typeface="B Lotus" pitchFamily="2" charset="-78"/>
              </a:rPr>
              <a:t>سيستم</a:t>
            </a:r>
            <a:r>
              <a:rPr lang="fa-IR" dirty="0" smtClean="0">
                <a:cs typeface="B Lotus" pitchFamily="2" charset="-78"/>
              </a:rPr>
              <a:t> ها و برنامه </a:t>
            </a:r>
            <a:r>
              <a:rPr lang="fa-IR" dirty="0" err="1" smtClean="0">
                <a:cs typeface="B Lotus" pitchFamily="2" charset="-78"/>
              </a:rPr>
              <a:t>نويسان</a:t>
            </a:r>
            <a:r>
              <a:rPr lang="fa-IR" dirty="0" smtClean="0">
                <a:cs typeface="B Lotus" pitchFamily="2" charset="-78"/>
              </a:rPr>
              <a:t> برنام </a:t>
            </a:r>
            <a:r>
              <a:rPr lang="fa-IR" dirty="0" err="1" smtClean="0">
                <a:cs typeface="B Lotus" pitchFamily="2" charset="-78"/>
              </a:rPr>
              <a:t>هاي</a:t>
            </a:r>
            <a:r>
              <a:rPr lang="fa-IR" dirty="0" smtClean="0">
                <a:cs typeface="B Lotus" pitchFamily="2" charset="-78"/>
              </a:rPr>
              <a:t> </a:t>
            </a:r>
            <a:r>
              <a:rPr lang="fa-IR" dirty="0" err="1" smtClean="0">
                <a:cs typeface="B Lotus" pitchFamily="2" charset="-78"/>
              </a:rPr>
              <a:t>كاربردي</a:t>
            </a:r>
            <a:r>
              <a:rPr lang="fa-IR" dirty="0" smtClean="0">
                <a:cs typeface="B Lotus" pitchFamily="2" charset="-78"/>
              </a:rPr>
              <a:t> از آن جمله </a:t>
            </a:r>
            <a:r>
              <a:rPr lang="fa-IR" dirty="0" err="1" smtClean="0">
                <a:cs typeface="B Lotus" pitchFamily="2" charset="-78"/>
              </a:rPr>
              <a:t>اند</a:t>
            </a:r>
            <a:r>
              <a:rPr lang="fa-IR" dirty="0" smtClean="0">
                <a:cs typeface="B Lotus" pitchFamily="2" charset="-78"/>
              </a:rPr>
              <a:t>.</a:t>
            </a:r>
            <a:endParaRPr lang="en-US" dirty="0">
              <a:cs typeface="B Lotus" pitchFamily="2" charset="-78"/>
            </a:endParaRPr>
          </a:p>
        </p:txBody>
      </p:sp>
      <p:sp>
        <p:nvSpPr>
          <p:cNvPr id="8" name="Slide Number Placeholder 7"/>
          <p:cNvSpPr>
            <a:spLocks noGrp="1"/>
          </p:cNvSpPr>
          <p:nvPr>
            <p:ph type="sldNum" sz="quarter" idx="12"/>
          </p:nvPr>
        </p:nvSpPr>
        <p:spPr/>
        <p:txBody>
          <a:bodyPr/>
          <a:lstStyle/>
          <a:p>
            <a:fld id="{5C20E866-2850-44B8-AECA-A79CE6A54C81}" type="slidenum">
              <a:rPr lang="en-US" smtClean="0"/>
              <a:pPr/>
              <a:t>6</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مشارکت کنندگان در توسعه یک سیستم اطلاعاتی</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r>
              <a:rPr lang="fa-IR" b="1" dirty="0" smtClean="0">
                <a:cs typeface="B Lotus" pitchFamily="2" charset="-78"/>
              </a:rPr>
              <a:t>تحلیل گران سیستم </a:t>
            </a:r>
            <a:r>
              <a:rPr lang="en-US" b="1" dirty="0" smtClean="0">
                <a:cs typeface="B Lotus" pitchFamily="2" charset="-78"/>
              </a:rPr>
              <a:t>(System analysts)</a:t>
            </a:r>
            <a:endParaRPr lang="fa-IR" b="1" dirty="0" smtClean="0">
              <a:cs typeface="B Lotus" pitchFamily="2" charset="-78"/>
            </a:endParaRPr>
          </a:p>
          <a:p>
            <a:pPr algn="just" rtl="1">
              <a:buNone/>
            </a:pPr>
            <a:r>
              <a:rPr lang="fa-IR" dirty="0" smtClean="0">
                <a:cs typeface="B Lotus" pitchFamily="2" charset="-78"/>
              </a:rPr>
              <a:t>تحلیل گران اولین گروهی هستند که با سازمان وکاربران در تماس قرار گرفته و ضرورت طراحی سیستم را جهت پیشبرد اهداف سازمانی بررسی می کنند.</a:t>
            </a:r>
          </a:p>
          <a:p>
            <a:pPr algn="just" rtl="1">
              <a:buNone/>
            </a:pPr>
            <a:r>
              <a:rPr lang="fa-IR" dirty="0" smtClean="0">
                <a:cs typeface="B Lotus" pitchFamily="2" charset="-78"/>
              </a:rPr>
              <a:t>این اشخاص، مشکلات، فرصت های بهبود نیازمندی های سازمان را بررسی می کنند تا تعیین کنند که چگونه می توان با تعامل پرسنل، داده ها، پردازش ها و فن آوری اطلاعات بهبود سازمان را رقم زد. در واقع سیستم های اطلاعاتی موردنیاز برای بهبود سازمان را تعریف می کنند. (چه سیستم اطلاعاتی موردنیاز است؟)</a:t>
            </a:r>
          </a:p>
          <a:p>
            <a:pPr algn="just" rtl="1">
              <a:buNone/>
            </a:pPr>
            <a:endParaRPr lang="fa-IR" dirty="0" smtClean="0">
              <a:cs typeface="B Lotus" pitchFamily="2" charset="-78"/>
            </a:endParaRPr>
          </a:p>
          <a:p>
            <a:pPr algn="just" rtl="1">
              <a:buNone/>
            </a:pPr>
            <a:endParaRPr lang="en-US" dirty="0">
              <a:cs typeface="B Lotus" pitchFamily="2" charset="-78"/>
            </a:endParaRPr>
          </a:p>
        </p:txBody>
      </p:sp>
      <p:sp>
        <p:nvSpPr>
          <p:cNvPr id="8" name="Slide Number Placeholder 7"/>
          <p:cNvSpPr>
            <a:spLocks noGrp="1"/>
          </p:cNvSpPr>
          <p:nvPr>
            <p:ph type="sldNum" sz="quarter" idx="12"/>
          </p:nvPr>
        </p:nvSpPr>
        <p:spPr/>
        <p:txBody>
          <a:bodyPr/>
          <a:lstStyle/>
          <a:p>
            <a:fld id="{5C20E866-2850-44B8-AECA-A79CE6A54C81}" type="slidenum">
              <a:rPr lang="en-US" smtClean="0"/>
              <a:pPr/>
              <a:t>7</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مشارکت کنندگان در توسعه یک سیستم اطلاعاتی</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r>
              <a:rPr lang="fa-IR" b="1" dirty="0" smtClean="0">
                <a:cs typeface="B Lotus" pitchFamily="2" charset="-78"/>
              </a:rPr>
              <a:t>تحلیل گران سیستم </a:t>
            </a:r>
            <a:r>
              <a:rPr lang="en-US" b="1" dirty="0" smtClean="0">
                <a:cs typeface="B Lotus" pitchFamily="2" charset="-78"/>
              </a:rPr>
              <a:t>(System analysts)</a:t>
            </a:r>
            <a:endParaRPr lang="fa-IR" b="1" dirty="0" smtClean="0">
              <a:cs typeface="B Lotus" pitchFamily="2" charset="-78"/>
            </a:endParaRPr>
          </a:p>
          <a:p>
            <a:pPr algn="just" rtl="1">
              <a:buNone/>
            </a:pPr>
            <a:r>
              <a:rPr lang="fa-IR" dirty="0" err="1" smtClean="0">
                <a:cs typeface="B Lotus" pitchFamily="2" charset="-78"/>
              </a:rPr>
              <a:t>مالكان</a:t>
            </a:r>
            <a:r>
              <a:rPr lang="fa-IR" dirty="0" smtClean="0">
                <a:cs typeface="B Lotus" pitchFamily="2" charset="-78"/>
              </a:rPr>
              <a:t>، </a:t>
            </a:r>
            <a:r>
              <a:rPr lang="fa-IR" dirty="0" err="1" smtClean="0">
                <a:cs typeface="B Lotus" pitchFamily="2" charset="-78"/>
              </a:rPr>
              <a:t>كاربران</a:t>
            </a:r>
            <a:r>
              <a:rPr lang="fa-IR" dirty="0" smtClean="0">
                <a:cs typeface="B Lotus" pitchFamily="2" charset="-78"/>
              </a:rPr>
              <a:t>، طراحان و سازندگان سیستم؛ غالباً دیدگاه‌های متفاوتی در هر سیستم اطلاعاتی برای ساخت و استفاده از آن دارند. برخی تمایل به کلیات دارند، در حالی که برخی دیگر بر روی جزئیات تمرکز می‌کنند. تحلیل‌گر سیستم نقش پل ارتباطی این شکاف را برای آن‌ها بازی می‌کند. </a:t>
            </a:r>
          </a:p>
          <a:p>
            <a:pPr algn="just" rtl="1">
              <a:buNone/>
            </a:pPr>
            <a:endParaRPr lang="fa-IR" dirty="0" smtClean="0">
              <a:cs typeface="B Lotus" pitchFamily="2" charset="-78"/>
            </a:endParaRPr>
          </a:p>
          <a:p>
            <a:pPr algn="just" rtl="1">
              <a:buNone/>
            </a:pPr>
            <a:r>
              <a:rPr lang="fa-IR" b="1" dirty="0" smtClean="0">
                <a:cs typeface="B Lotus" pitchFamily="2" charset="-78"/>
              </a:rPr>
              <a:t>شما هم قادر به بازی کردن نقش تحلیل‌گر سیستم هستید، و هم به عنوان کسی که با تحلیل‌گر سیستم کار می‌کند.</a:t>
            </a:r>
          </a:p>
          <a:p>
            <a:pPr algn="just" rtl="1">
              <a:buNone/>
            </a:pPr>
            <a:endParaRPr lang="en-US" dirty="0">
              <a:cs typeface="B Lotus" pitchFamily="2" charset="-78"/>
            </a:endParaRPr>
          </a:p>
        </p:txBody>
      </p:sp>
      <p:sp>
        <p:nvSpPr>
          <p:cNvPr id="8" name="Slide Number Placeholder 7"/>
          <p:cNvSpPr>
            <a:spLocks noGrp="1"/>
          </p:cNvSpPr>
          <p:nvPr>
            <p:ph type="sldNum" sz="quarter" idx="12"/>
          </p:nvPr>
        </p:nvSpPr>
        <p:spPr/>
        <p:txBody>
          <a:bodyPr/>
          <a:lstStyle/>
          <a:p>
            <a:fld id="{5C20E866-2850-44B8-AECA-A79CE6A54C81}" type="slidenum">
              <a:rPr lang="en-US" smtClean="0"/>
              <a:pPr/>
              <a:t>8</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cs typeface="B Lotus" pitchFamily="2" charset="-78"/>
              </a:rPr>
              <a:t>مشارکت کنندگان در توسعه یک سیستم اطلاعاتی</a:t>
            </a:r>
            <a:endParaRPr lang="en-US" sz="3600" b="1" dirty="0">
              <a:cs typeface="B Lotus" pitchFamily="2" charset="-78"/>
            </a:endParaRPr>
          </a:p>
        </p:txBody>
      </p:sp>
      <p:sp>
        <p:nvSpPr>
          <p:cNvPr id="3" name="Content Placeholder 2"/>
          <p:cNvSpPr>
            <a:spLocks noGrp="1"/>
          </p:cNvSpPr>
          <p:nvPr>
            <p:ph idx="1"/>
          </p:nvPr>
        </p:nvSpPr>
        <p:spPr/>
        <p:txBody>
          <a:bodyPr>
            <a:normAutofit/>
          </a:bodyPr>
          <a:lstStyle/>
          <a:p>
            <a:pPr algn="just" rtl="1"/>
            <a:r>
              <a:rPr lang="fa-IR" b="1" dirty="0" smtClean="0">
                <a:cs typeface="B Lotus" pitchFamily="2" charset="-78"/>
              </a:rPr>
              <a:t>فراهم‌کنندگان سرویس خارجی</a:t>
            </a:r>
          </a:p>
          <a:p>
            <a:pPr lvl="1" algn="just" rtl="1"/>
            <a:r>
              <a:rPr lang="fa-IR" dirty="0" smtClean="0">
                <a:cs typeface="B Lotus" pitchFamily="2" charset="-78"/>
              </a:rPr>
              <a:t>مشاوران در </a:t>
            </a:r>
            <a:r>
              <a:rPr lang="fa-IR" dirty="0" err="1" smtClean="0">
                <a:cs typeface="B Lotus" pitchFamily="2" charset="-78"/>
              </a:rPr>
              <a:t>اين</a:t>
            </a:r>
            <a:r>
              <a:rPr lang="fa-IR" dirty="0" smtClean="0">
                <a:cs typeface="B Lotus" pitchFamily="2" charset="-78"/>
              </a:rPr>
              <a:t> </a:t>
            </a:r>
            <a:r>
              <a:rPr lang="fa-IR" dirty="0" err="1" smtClean="0">
                <a:cs typeface="B Lotus" pitchFamily="2" charset="-78"/>
              </a:rPr>
              <a:t>جايگاه</a:t>
            </a:r>
            <a:r>
              <a:rPr lang="fa-IR" dirty="0" smtClean="0">
                <a:cs typeface="B Lotus" pitchFamily="2" charset="-78"/>
              </a:rPr>
              <a:t> قرار </a:t>
            </a:r>
            <a:r>
              <a:rPr lang="fa-IR" dirty="0" err="1" smtClean="0">
                <a:cs typeface="B Lotus" pitchFamily="2" charset="-78"/>
              </a:rPr>
              <a:t>مي</a:t>
            </a:r>
            <a:r>
              <a:rPr lang="fa-IR" dirty="0" smtClean="0">
                <a:cs typeface="B Lotus" pitchFamily="2" charset="-78"/>
              </a:rPr>
              <a:t> </a:t>
            </a:r>
            <a:r>
              <a:rPr lang="fa-IR" dirty="0" err="1" smtClean="0">
                <a:cs typeface="B Lotus" pitchFamily="2" charset="-78"/>
              </a:rPr>
              <a:t>گيرند</a:t>
            </a:r>
            <a:r>
              <a:rPr lang="fa-IR" dirty="0" smtClean="0">
                <a:cs typeface="B Lotus" pitchFamily="2" charset="-78"/>
              </a:rPr>
              <a:t>. اکثر فراهم </a:t>
            </a:r>
            <a:r>
              <a:rPr lang="fa-IR" dirty="0" err="1" smtClean="0">
                <a:cs typeface="B Lotus" pitchFamily="2" charset="-78"/>
              </a:rPr>
              <a:t>کنندگان</a:t>
            </a:r>
            <a:r>
              <a:rPr lang="fa-IR" dirty="0" smtClean="0">
                <a:cs typeface="B Lotus" pitchFamily="2" charset="-78"/>
              </a:rPr>
              <a:t> سرویس خارجی تحلیل‌گران سیستم، طراحان، یا </a:t>
            </a:r>
            <a:r>
              <a:rPr lang="fa-IR" dirty="0" err="1" smtClean="0">
                <a:cs typeface="B Lotus" pitchFamily="2" charset="-78"/>
              </a:rPr>
              <a:t>سازندگانی</a:t>
            </a:r>
            <a:r>
              <a:rPr lang="fa-IR" dirty="0" smtClean="0">
                <a:cs typeface="B Lotus" pitchFamily="2" charset="-78"/>
              </a:rPr>
              <a:t> هستند که به منظور آوردن یک تخصص یا تجربه‌ای خاص در پروژه‌ای خاص با آنان قرارداد تنظیم می‌گردد.</a:t>
            </a:r>
          </a:p>
          <a:p>
            <a:pPr algn="just" rtl="1"/>
            <a:r>
              <a:rPr lang="fa-IR" b="1" dirty="0" smtClean="0">
                <a:cs typeface="B Lotus" pitchFamily="2" charset="-78"/>
              </a:rPr>
              <a:t>مدیر پروژه</a:t>
            </a:r>
          </a:p>
          <a:p>
            <a:pPr lvl="1" algn="just" rtl="1"/>
            <a:r>
              <a:rPr lang="fa-IR" dirty="0" err="1" smtClean="0">
                <a:cs typeface="B Lotus" pitchFamily="2" charset="-78"/>
              </a:rPr>
              <a:t>اعضاي</a:t>
            </a:r>
            <a:r>
              <a:rPr lang="fa-IR" dirty="0" smtClean="0">
                <a:cs typeface="B Lotus" pitchFamily="2" charset="-78"/>
              </a:rPr>
              <a:t> </a:t>
            </a:r>
            <a:r>
              <a:rPr lang="fa-IR" dirty="0" err="1" smtClean="0">
                <a:cs typeface="B Lotus" pitchFamily="2" charset="-78"/>
              </a:rPr>
              <a:t>معرفي</a:t>
            </a:r>
            <a:r>
              <a:rPr lang="fa-IR" dirty="0" smtClean="0">
                <a:cs typeface="B Lotus" pitchFamily="2" charset="-78"/>
              </a:rPr>
              <a:t> شده به عنوان یک تیم، و به منظور ساخت موفقیت‌آمیز سیستم‌های اطلاعاتی و نرم‌افزارهای کاربردی که به کسب و کار سود خواهند رساند، باید با هم کار کنند. تیم‌ها نیاز به رهبری دارند. به همین دلیل، یک یا چند نفر از سهامداران نقش مدیریت پروژه را به منظور اطمینان از به موقع تمام شدن، همراه با بودجه اختصاص داده شده، و نیز کیفیت مطلوب و قابل قبول برای توسعه سیستم‌ها بر عهده می‌گیرند.</a:t>
            </a:r>
            <a:endParaRPr lang="en-US" dirty="0">
              <a:cs typeface="B Lotus" pitchFamily="2" charset="-78"/>
            </a:endParaRPr>
          </a:p>
        </p:txBody>
      </p:sp>
      <p:sp>
        <p:nvSpPr>
          <p:cNvPr id="8" name="Slide Number Placeholder 7"/>
          <p:cNvSpPr>
            <a:spLocks noGrp="1"/>
          </p:cNvSpPr>
          <p:nvPr>
            <p:ph type="sldNum" sz="quarter" idx="12"/>
          </p:nvPr>
        </p:nvSpPr>
        <p:spPr/>
        <p:txBody>
          <a:bodyPr/>
          <a:lstStyle/>
          <a:p>
            <a:fld id="{5C20E866-2850-44B8-AECA-A79CE6A54C81}" type="slidenum">
              <a:rPr lang="en-US" smtClean="0"/>
              <a:pPr/>
              <a:t>9</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Layers">
  <a:themeElements>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_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2">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ergonomy-3</Template>
  <TotalTime>611</TotalTime>
  <Words>2403</Words>
  <Application>Microsoft Office PowerPoint</Application>
  <PresentationFormat>On-screen Show (4:3)</PresentationFormat>
  <Paragraphs>192</Paragraphs>
  <Slides>34</Slides>
  <Notes>1</Notes>
  <HiddenSlides>0</HiddenSlides>
  <MMClips>0</MMClips>
  <ScaleCrop>false</ScaleCrop>
  <HeadingPairs>
    <vt:vector size="4" baseType="variant">
      <vt:variant>
        <vt:lpstr>Theme</vt:lpstr>
      </vt:variant>
      <vt:variant>
        <vt:i4>22</vt:i4>
      </vt:variant>
      <vt:variant>
        <vt:lpstr>Slide Titles</vt:lpstr>
      </vt:variant>
      <vt:variant>
        <vt:i4>34</vt:i4>
      </vt:variant>
    </vt:vector>
  </HeadingPairs>
  <TitlesOfParts>
    <vt:vector size="56" baseType="lpstr">
      <vt:lpstr>Bits and bytes design template</vt:lpstr>
      <vt:lpstr>Too many files design template</vt:lpstr>
      <vt:lpstr>1_Too many files design template</vt:lpstr>
      <vt:lpstr>1_Bits and bytes design template</vt:lpstr>
      <vt:lpstr>Level</vt:lpstr>
      <vt:lpstr>Theme2</vt:lpstr>
      <vt:lpstr>2_Too many files design template</vt:lpstr>
      <vt:lpstr>3_Too many files design template</vt:lpstr>
      <vt:lpstr>2_Bits and bytes design template</vt:lpstr>
      <vt:lpstr>Clouds</vt:lpstr>
      <vt:lpstr>Network</vt:lpstr>
      <vt:lpstr>Layers</vt:lpstr>
      <vt:lpstr>Ocean</vt:lpstr>
      <vt:lpstr>Globe</vt:lpstr>
      <vt:lpstr>Mountain Top</vt:lpstr>
      <vt:lpstr>Teamwork</vt:lpstr>
      <vt:lpstr>Competition</vt:lpstr>
      <vt:lpstr>1_Layers</vt:lpstr>
      <vt:lpstr>3_Bits and bytes design template</vt:lpstr>
      <vt:lpstr>4_Too many files design template</vt:lpstr>
      <vt:lpstr>5_Too many files design template</vt:lpstr>
      <vt:lpstr>4_Bits and bytes design template</vt:lpstr>
      <vt:lpstr>سيستم های اطلاعات مديريت  جلسه سوم-فرآيند توسعه سيستم هاي اطلاعاتي</vt:lpstr>
      <vt:lpstr>Slide 2</vt:lpstr>
      <vt:lpstr>مشارکت کنندگان در توسعه یک سیستم اطلاعاتی</vt:lpstr>
      <vt:lpstr>مشارکت کنندگان در توسعه یک سیستم اطلاعاتی</vt:lpstr>
      <vt:lpstr>مشارکت کنندگان در توسعه یک سیستم اطلاعاتی</vt:lpstr>
      <vt:lpstr>مشارکت کنندگان در توسعه یک سیستم اطلاعاتی</vt:lpstr>
      <vt:lpstr>مشارکت کنندگان در توسعه یک سیستم اطلاعاتی</vt:lpstr>
      <vt:lpstr>مشارکت کنندگان در توسعه یک سیستم اطلاعاتی</vt:lpstr>
      <vt:lpstr>مشارکت کنندگان در توسعه یک سیستم اطلاعاتی</vt:lpstr>
      <vt:lpstr>فرآیند آغاز توسعه سیستم اطلاعاتی</vt:lpstr>
      <vt:lpstr>فرآیند آغاز توسعه سیستم اطلاعاتی</vt:lpstr>
      <vt:lpstr>فاز شناخت</vt:lpstr>
      <vt:lpstr>فاز شناخت</vt:lpstr>
      <vt:lpstr>فاز شناخت</vt:lpstr>
      <vt:lpstr>نیازمندی های مرتبط با سیستم جدید</vt:lpstr>
      <vt:lpstr>فاز شناخت</vt:lpstr>
      <vt:lpstr>فاز توسعه</vt:lpstr>
      <vt:lpstr>فاز توسعه</vt:lpstr>
      <vt:lpstr>فاز توسعه</vt:lpstr>
      <vt:lpstr>فاز اجرا</vt:lpstr>
      <vt:lpstr>فاز اجرا</vt:lpstr>
      <vt:lpstr>فاز اجرا</vt:lpstr>
      <vt:lpstr>فاز بکارگیری و نگهداری</vt:lpstr>
      <vt:lpstr>سیکل توسعه سیستم و ارتباط بین مراحل</vt:lpstr>
      <vt:lpstr>اصول كلي در توسعه يك سيستم اطلاعاتي</vt:lpstr>
      <vt:lpstr>اصول كلي در توسعه يك سيستم اطلاعاتي</vt:lpstr>
      <vt:lpstr>اصول كلي در توسعه يك سيستم اطلاعاتي</vt:lpstr>
      <vt:lpstr>اصول كلي در توسعه يك سيستم اطلاعاتي</vt:lpstr>
      <vt:lpstr>اصول كلي در توسعه يك سيستم اطلاعاتي</vt:lpstr>
      <vt:lpstr>اصول كلي در توسعه يك سيستم اطلاعاتي</vt:lpstr>
      <vt:lpstr>اصول كلي در توسعه يك سيستم اطلاعاتي</vt:lpstr>
      <vt:lpstr>اصول كلي در توسعه يك سيستم اطلاعاتي</vt:lpstr>
      <vt:lpstr>اصول كلي در توسعه يك سيستم اطلاعاتي</vt:lpstr>
      <vt:lpstr>اصول كلي در توسعه يك سيستم اطلاعاتي</vt:lpstr>
    </vt:vector>
  </TitlesOfParts>
  <Company>polar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سيستم های اطلاعات مديريت  جلسه سوم-رويکردهای نوين در سازمان ها وسيستم اطلاعاتی</dc:title>
  <dc:creator>R.Ahari</dc:creator>
  <cp:lastModifiedBy>R.Ahari</cp:lastModifiedBy>
  <cp:revision>7</cp:revision>
  <dcterms:created xsi:type="dcterms:W3CDTF">2012-02-20T04:25:54Z</dcterms:created>
  <dcterms:modified xsi:type="dcterms:W3CDTF">2013-10-04T14:11:14Z</dcterms:modified>
</cp:coreProperties>
</file>